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theme/themeOverride35.xml" ContentType="application/vnd.openxmlformats-officedocument.themeOverride+xml"/>
  <Override PartName="/ppt/theme/themeOverride36.xml" ContentType="application/vnd.openxmlformats-officedocument.themeOverride+xml"/>
  <Override PartName="/ppt/theme/themeOverride37.xml" ContentType="application/vnd.openxmlformats-officedocument.themeOverride+xml"/>
  <Override PartName="/ppt/theme/themeOverride38.xml" ContentType="application/vnd.openxmlformats-officedocument.themeOverride+xml"/>
  <Override PartName="/ppt/theme/themeOverride39.xml" ContentType="application/vnd.openxmlformats-officedocument.themeOverride+xml"/>
  <Override PartName="/ppt/theme/themeOverride40.xml" ContentType="application/vnd.openxmlformats-officedocument.themeOverride+xml"/>
  <Override PartName="/ppt/theme/themeOverride41.xml" ContentType="application/vnd.openxmlformats-officedocument.themeOverride+xml"/>
  <Override PartName="/ppt/theme/themeOverride42.xml" ContentType="application/vnd.openxmlformats-officedocument.themeOverride+xml"/>
  <Override PartName="/ppt/theme/themeOverride43.xml" ContentType="application/vnd.openxmlformats-officedocument.themeOverride+xml"/>
  <Override PartName="/ppt/theme/themeOverride44.xml" ContentType="application/vnd.openxmlformats-officedocument.themeOverride+xml"/>
  <Override PartName="/ppt/theme/themeOverride45.xml" ContentType="application/vnd.openxmlformats-officedocument.themeOverride+xml"/>
  <Override PartName="/ppt/theme/themeOverride46.xml" ContentType="application/vnd.openxmlformats-officedocument.themeOverride+xml"/>
  <Override PartName="/ppt/theme/themeOverride47.xml" ContentType="application/vnd.openxmlformats-officedocument.themeOverride+xml"/>
  <Override PartName="/ppt/theme/themeOverride48.xml" ContentType="application/vnd.openxmlformats-officedocument.themeOverride+xml"/>
  <Override PartName="/ppt/theme/themeOverride49.xml" ContentType="application/vnd.openxmlformats-officedocument.themeOverride+xml"/>
  <Override PartName="/ppt/theme/themeOverride50.xml" ContentType="application/vnd.openxmlformats-officedocument.themeOverride+xml"/>
  <Override PartName="/ppt/theme/themeOverride51.xml" ContentType="application/vnd.openxmlformats-officedocument.themeOverride+xml"/>
  <Override PartName="/ppt/theme/themeOverride52.xml" ContentType="application/vnd.openxmlformats-officedocument.themeOverride+xml"/>
  <Override PartName="/ppt/theme/themeOverride53.xml" ContentType="application/vnd.openxmlformats-officedocument.themeOverride+xml"/>
  <Override PartName="/ppt/theme/themeOverride54.xml" ContentType="application/vnd.openxmlformats-officedocument.themeOverride+xml"/>
  <Override PartName="/ppt/theme/themeOverride55.xml" ContentType="application/vnd.openxmlformats-officedocument.themeOverride+xml"/>
  <Override PartName="/ppt/theme/themeOverride56.xml" ContentType="application/vnd.openxmlformats-officedocument.themeOverride+xml"/>
  <Override PartName="/ppt/theme/themeOverride57.xml" ContentType="application/vnd.openxmlformats-officedocument.themeOverride+xml"/>
  <Override PartName="/ppt/theme/themeOverride58.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2" r:id="rId2"/>
    <p:sldId id="268" r:id="rId3"/>
    <p:sldId id="266" r:id="rId4"/>
    <p:sldId id="320" r:id="rId5"/>
    <p:sldId id="334" r:id="rId6"/>
    <p:sldId id="293" r:id="rId7"/>
    <p:sldId id="335" r:id="rId8"/>
    <p:sldId id="305" r:id="rId9"/>
    <p:sldId id="294" r:id="rId10"/>
    <p:sldId id="304" r:id="rId11"/>
    <p:sldId id="269" r:id="rId12"/>
    <p:sldId id="303" r:id="rId13"/>
    <p:sldId id="298" r:id="rId14"/>
    <p:sldId id="317" r:id="rId15"/>
    <p:sldId id="270" r:id="rId16"/>
    <p:sldId id="288" r:id="rId17"/>
    <p:sldId id="281" r:id="rId18"/>
    <p:sldId id="282" r:id="rId19"/>
    <p:sldId id="267" r:id="rId20"/>
    <p:sldId id="295" r:id="rId21"/>
    <p:sldId id="336" r:id="rId22"/>
    <p:sldId id="319" r:id="rId23"/>
    <p:sldId id="307" r:id="rId24"/>
    <p:sldId id="308" r:id="rId25"/>
    <p:sldId id="302" r:id="rId26"/>
    <p:sldId id="283" r:id="rId27"/>
    <p:sldId id="337" r:id="rId28"/>
    <p:sldId id="280" r:id="rId29"/>
    <p:sldId id="271" r:id="rId30"/>
    <p:sldId id="260" r:id="rId31"/>
    <p:sldId id="261" r:id="rId32"/>
    <p:sldId id="326" r:id="rId33"/>
    <p:sldId id="329" r:id="rId34"/>
    <p:sldId id="327" r:id="rId35"/>
    <p:sldId id="338" r:id="rId36"/>
    <p:sldId id="328" r:id="rId37"/>
    <p:sldId id="339" r:id="rId38"/>
    <p:sldId id="330" r:id="rId39"/>
    <p:sldId id="285" r:id="rId40"/>
    <p:sldId id="311" r:id="rId41"/>
    <p:sldId id="286" r:id="rId42"/>
    <p:sldId id="313" r:id="rId43"/>
    <p:sldId id="331" r:id="rId44"/>
    <p:sldId id="332" r:id="rId45"/>
    <p:sldId id="333" r:id="rId46"/>
    <p:sldId id="314" r:id="rId47"/>
    <p:sldId id="306" r:id="rId48"/>
    <p:sldId id="312" r:id="rId49"/>
    <p:sldId id="279" r:id="rId50"/>
    <p:sldId id="315" r:id="rId51"/>
    <p:sldId id="316" r:id="rId52"/>
    <p:sldId id="324" r:id="rId53"/>
    <p:sldId id="325" r:id="rId54"/>
    <p:sldId id="274" r:id="rId55"/>
    <p:sldId id="275" r:id="rId56"/>
    <p:sldId id="276" r:id="rId57"/>
    <p:sldId id="277" r:id="rId58"/>
    <p:sldId id="322" r:id="rId5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844" autoAdjust="0"/>
  </p:normalViewPr>
  <p:slideViewPr>
    <p:cSldViewPr snapToGrid="0" showGuides="1">
      <p:cViewPr varScale="1">
        <p:scale>
          <a:sx n="68" d="100"/>
          <a:sy n="68" d="100"/>
        </p:scale>
        <p:origin x="79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79C50B8-8017-472E-B7DA-3C5723B89750}" type="datetimeFigureOut">
              <a:rPr lang="ru-RU" smtClean="0"/>
              <a:t>21.05.2022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2783348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9C50B8-8017-472E-B7DA-3C5723B89750}" type="datetimeFigureOut">
              <a:rPr lang="ru-RU" smtClean="0"/>
              <a:t>21.05.2022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4082974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79C50B8-8017-472E-B7DA-3C5723B89750}" type="datetimeFigureOut">
              <a:rPr lang="ru-RU" smtClean="0"/>
              <a:t>21.05.2022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675309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79C50B8-8017-472E-B7DA-3C5723B89750}" type="datetimeFigureOut">
              <a:rPr lang="ru-RU" smtClean="0"/>
              <a:t>21.05.2022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4111933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79C50B8-8017-472E-B7DA-3C5723B89750}" type="datetimeFigureOut">
              <a:rPr lang="ru-RU" smtClean="0"/>
              <a:t>21.05.2022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566312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79C50B8-8017-472E-B7DA-3C5723B89750}" type="datetimeFigureOut">
              <a:rPr lang="ru-RU" smtClean="0"/>
              <a:t>21.05.2022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3192394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79C50B8-8017-472E-B7DA-3C5723B89750}" type="datetimeFigureOut">
              <a:rPr lang="ru-RU" smtClean="0"/>
              <a:t>21.05.2022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1805830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79C50B8-8017-472E-B7DA-3C5723B89750}" type="datetimeFigureOut">
              <a:rPr lang="ru-RU" smtClean="0"/>
              <a:t>21.05.2022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3523448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79C50B8-8017-472E-B7DA-3C5723B89750}" type="datetimeFigureOut">
              <a:rPr lang="ru-RU" smtClean="0"/>
              <a:t>21.05.2022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3480498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9C50B8-8017-472E-B7DA-3C5723B89750}" type="datetimeFigureOut">
              <a:rPr lang="ru-RU" smtClean="0"/>
              <a:t>21.05.2022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139752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79C50B8-8017-472E-B7DA-3C5723B89750}" type="datetimeFigureOut">
              <a:rPr lang="ru-RU" smtClean="0"/>
              <a:t>21.05.2022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1FADE94-6046-4B76-BF6D-A1B732538BE6}" type="slidenum">
              <a:rPr lang="ru-RU" smtClean="0"/>
              <a:t>‹#›</a:t>
            </a:fld>
            <a:endParaRPr lang="ru-RU"/>
          </a:p>
        </p:txBody>
      </p:sp>
    </p:spTree>
    <p:extLst>
      <p:ext uri="{BB962C8B-B14F-4D97-AF65-F5344CB8AC3E}">
        <p14:creationId xmlns:p14="http://schemas.microsoft.com/office/powerpoint/2010/main" val="711861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9C50B8-8017-472E-B7DA-3C5723B89750}" type="datetimeFigureOut">
              <a:rPr lang="ru-RU" smtClean="0"/>
              <a:t>21.05.2022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ADE94-6046-4B76-BF6D-A1B732538BE6}" type="slidenum">
              <a:rPr lang="ru-RU" smtClean="0"/>
              <a:t>‹#›</a:t>
            </a:fld>
            <a:endParaRPr lang="ru-RU"/>
          </a:p>
        </p:txBody>
      </p:sp>
    </p:spTree>
    <p:extLst>
      <p:ext uri="{BB962C8B-B14F-4D97-AF65-F5344CB8AC3E}">
        <p14:creationId xmlns:p14="http://schemas.microsoft.com/office/powerpoint/2010/main" val="17770741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2.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hyperlink" Target="https://devrix.com/tutorial/b2b-marketing-user-generated-content/" TargetMode="External"/><Relationship Id="rId2" Type="http://schemas.openxmlformats.org/officeDocument/2006/relationships/slideLayout" Target="../slideLayouts/slideLayout2.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hemeOverride" Target="../theme/themeOverr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hemeOverride" Target="../theme/themeOverride28.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2.xml"/><Relationship Id="rId1" Type="http://schemas.openxmlformats.org/officeDocument/2006/relationships/themeOverride" Target="../theme/themeOverride30.xml"/></Relationships>
</file>

<file path=ppt/slides/_rels/slide3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2.xml"/><Relationship Id="rId1" Type="http://schemas.openxmlformats.org/officeDocument/2006/relationships/themeOverride" Target="../theme/themeOverride31.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4.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2.xml"/><Relationship Id="rId1" Type="http://schemas.openxmlformats.org/officeDocument/2006/relationships/themeOverride" Target="../theme/themeOverride35.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6.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hemeOverride" Target="../theme/themeOverride37.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8.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9.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2.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5.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6.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7.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hemeOverride" Target="../theme/themeOverride48.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9.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hemeOverride" Target="../theme/themeOverride50.xml"/></Relationships>
</file>

<file path=ppt/slides/_rels/slide5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hemeOverride" Target="../theme/themeOverride51.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2.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3.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4.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5.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6.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7.xml"/></Relationships>
</file>

<file path=ppt/slides/_rels/slide58.xml.rels><?xml version="1.0" encoding="UTF-8" standalone="yes"?>
<Relationships xmlns="http://schemas.openxmlformats.org/package/2006/relationships"><Relationship Id="rId3" Type="http://schemas.openxmlformats.org/officeDocument/2006/relationships/hyperlink" Target="https://www.amazon.com/Subramanyam-Gunda/e/B08CF1XW8B/ref=dp_byline_cont_ebooks_1" TargetMode="External"/><Relationship Id="rId2" Type="http://schemas.openxmlformats.org/officeDocument/2006/relationships/slideLayout" Target="../slideLayouts/slideLayout2.xml"/><Relationship Id="rId1" Type="http://schemas.openxmlformats.org/officeDocument/2006/relationships/themeOverride" Target="../theme/themeOverride5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696036"/>
            <a:ext cx="9144000" cy="2647665"/>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Digital </a:t>
            </a:r>
            <a:r>
              <a:rPr lang="en-US" b="1" dirty="0">
                <a:latin typeface="Times New Roman" panose="02020603050405020304" pitchFamily="18" charset="0"/>
                <a:cs typeface="Times New Roman" panose="02020603050405020304" pitchFamily="18" charset="0"/>
              </a:rPr>
              <a:t>business </a:t>
            </a:r>
            <a:r>
              <a:rPr lang="en-US" b="1" dirty="0" smtClean="0">
                <a:latin typeface="Times New Roman" panose="02020603050405020304" pitchFamily="18" charset="0"/>
                <a:cs typeface="Times New Roman" panose="02020603050405020304" pitchFamily="18" charset="0"/>
              </a:rPr>
              <a:t>models</a:t>
            </a:r>
            <a:br>
              <a:rPr lang="en-US" b="1" dirty="0" smtClean="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sz="4400" b="1" dirty="0">
                <a:latin typeface="Times New Roman" panose="02020603050405020304" pitchFamily="18" charset="0"/>
                <a:cs typeface="Times New Roman" panose="02020603050405020304" pitchFamily="18" charset="0"/>
              </a:rPr>
              <a:t>Lecture </a:t>
            </a:r>
            <a:r>
              <a:rPr lang="ru-RU" sz="4400" b="1" dirty="0" smtClean="0">
                <a:latin typeface="Times New Roman" panose="02020603050405020304" pitchFamily="18" charset="0"/>
                <a:cs typeface="Times New Roman" panose="02020603050405020304" pitchFamily="18" charset="0"/>
              </a:rPr>
              <a:t>8</a:t>
            </a:r>
            <a:r>
              <a:rPr lang="en-US" sz="4400" b="1" dirty="0" smtClean="0">
                <a:latin typeface="Times New Roman" panose="02020603050405020304" pitchFamily="18" charset="0"/>
                <a:cs typeface="Times New Roman" panose="02020603050405020304" pitchFamily="18" charset="0"/>
              </a:rPr>
              <a:t>. </a:t>
            </a:r>
            <a:r>
              <a:rPr lang="en-US" sz="4400" b="1" dirty="0">
                <a:latin typeface="Times New Roman" panose="02020603050405020304" pitchFamily="18" charset="0"/>
                <a:cs typeface="Times New Roman" panose="02020603050405020304" pitchFamily="18" charset="0"/>
              </a:rPr>
              <a:t>Digital Platform as a business model</a:t>
            </a:r>
            <a:endParaRPr lang="ru-RU" sz="4400" b="1" dirty="0">
              <a:latin typeface="Times New Roman" panose="02020603050405020304" pitchFamily="18" charset="0"/>
              <a:cs typeface="Times New Roman" panose="02020603050405020304" pitchFamily="18" charset="0"/>
            </a:endParaRPr>
          </a:p>
        </p:txBody>
      </p:sp>
      <p:sp>
        <p:nvSpPr>
          <p:cNvPr id="3" name="Заголовок 1"/>
          <p:cNvSpPr txBox="1">
            <a:spLocks/>
          </p:cNvSpPr>
          <p:nvPr/>
        </p:nvSpPr>
        <p:spPr>
          <a:xfrm>
            <a:off x="838200" y="3913544"/>
            <a:ext cx="10515600" cy="904117"/>
          </a:xfrm>
          <a:prstGeom prst="rect">
            <a:avLst/>
          </a:prstGeom>
        </p:spPr>
        <p:txBody>
          <a:bodyPr vert="horz" lIns="91440" tIns="45720" rIns="91440" bIns="45720" rtlCol="0" anchor="b">
            <a:normAutofit fontScale="6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b="1" dirty="0" smtClean="0">
                <a:solidFill>
                  <a:prstClr val="black"/>
                </a:solidFill>
                <a:latin typeface="Times New Roman" panose="02020603050405020304" pitchFamily="18" charset="0"/>
                <a:cs typeface="Times New Roman" panose="02020603050405020304" pitchFamily="18" charset="0"/>
              </a:rPr>
              <a:t/>
            </a:r>
            <a:br>
              <a:rPr lang="en-US" b="1" dirty="0" smtClean="0">
                <a:solidFill>
                  <a:prstClr val="black"/>
                </a:solidFill>
                <a:latin typeface="Times New Roman" panose="02020603050405020304" pitchFamily="18" charset="0"/>
                <a:cs typeface="Times New Roman" panose="02020603050405020304" pitchFamily="18" charset="0"/>
              </a:rPr>
            </a:br>
            <a:r>
              <a:rPr lang="en-US" b="1" dirty="0" err="1" smtClean="0">
                <a:solidFill>
                  <a:prstClr val="black"/>
                </a:solidFill>
                <a:latin typeface="Times New Roman" panose="02020603050405020304" pitchFamily="18" charset="0"/>
                <a:cs typeface="Times New Roman" panose="02020603050405020304" pitchFamily="18" charset="0"/>
              </a:rPr>
              <a:t>DSc.Takhir</a:t>
            </a:r>
            <a:r>
              <a:rPr lang="en-US" b="1" dirty="0" smtClean="0">
                <a:solidFill>
                  <a:prstClr val="black"/>
                </a:solidFill>
                <a:latin typeface="Times New Roman" panose="02020603050405020304" pitchFamily="18" charset="0"/>
                <a:cs typeface="Times New Roman" panose="02020603050405020304" pitchFamily="18" charset="0"/>
              </a:rPr>
              <a:t> </a:t>
            </a:r>
            <a:r>
              <a:rPr lang="en-US" b="1" dirty="0" err="1" smtClean="0">
                <a:solidFill>
                  <a:prstClr val="black"/>
                </a:solidFill>
                <a:latin typeface="Times New Roman" panose="02020603050405020304" pitchFamily="18" charset="0"/>
                <a:cs typeface="Times New Roman" panose="02020603050405020304" pitchFamily="18" charset="0"/>
              </a:rPr>
              <a:t>Kuchkarov</a:t>
            </a:r>
            <a:endParaRPr lang="ru-RU"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98378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Times New Roman" panose="02020603050405020304" pitchFamily="18" charset="0"/>
                <a:ea typeface="+mn-ea"/>
                <a:cs typeface="Times New Roman" panose="02020603050405020304" pitchFamily="18" charset="0"/>
              </a:rPr>
              <a:t>CONTENT</a:t>
            </a:r>
            <a:endParaRPr lang="ru-RU" sz="4000" b="1" dirty="0">
              <a:latin typeface="Times New Roman" panose="02020603050405020304" pitchFamily="18" charset="0"/>
              <a:ea typeface="+mn-ea"/>
              <a:cs typeface="Times New Roman" panose="02020603050405020304" pitchFamily="18" charset="0"/>
            </a:endParaRPr>
          </a:p>
        </p:txBody>
      </p:sp>
      <p:sp>
        <p:nvSpPr>
          <p:cNvPr id="3" name="Объект 2"/>
          <p:cNvSpPr>
            <a:spLocks noGrp="1"/>
          </p:cNvSpPr>
          <p:nvPr>
            <p:ph idx="1"/>
          </p:nvPr>
        </p:nvSpPr>
        <p:spPr/>
        <p:txBody>
          <a:bodyPr/>
          <a:lstStyle/>
          <a:p>
            <a:r>
              <a:rPr lang="en-US" b="1" dirty="0">
                <a:latin typeface="Times New Roman" panose="02020603050405020304" pitchFamily="18" charset="0"/>
                <a:cs typeface="Times New Roman" panose="02020603050405020304" pitchFamily="18" charset="0"/>
              </a:rPr>
              <a:t>What is the platform </a:t>
            </a:r>
            <a:r>
              <a:rPr lang="en-US" b="1" dirty="0" smtClean="0">
                <a:latin typeface="Times New Roman" panose="02020603050405020304" pitchFamily="18" charset="0"/>
                <a:cs typeface="Times New Roman" panose="02020603050405020304" pitchFamily="18" charset="0"/>
              </a:rPr>
              <a:t>business model ?</a:t>
            </a:r>
          </a:p>
          <a:p>
            <a:r>
              <a:rPr lang="en-US" b="1" dirty="0">
                <a:latin typeface="Times New Roman" panose="02020603050405020304" pitchFamily="18" charset="0"/>
                <a:cs typeface="Times New Roman" panose="02020603050405020304" pitchFamily="18" charset="0"/>
              </a:rPr>
              <a:t>The types of </a:t>
            </a:r>
            <a:r>
              <a:rPr lang="en-US" b="1" dirty="0" smtClean="0">
                <a:latin typeface="Times New Roman" panose="02020603050405020304" pitchFamily="18" charset="0"/>
                <a:cs typeface="Times New Roman" panose="02020603050405020304" pitchFamily="18" charset="0"/>
              </a:rPr>
              <a:t>platforms</a:t>
            </a:r>
            <a:endParaRPr lang="ru-RU" b="1" dirty="0" smtClean="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Advantages </a:t>
            </a:r>
            <a:r>
              <a:rPr lang="en-US" b="1" dirty="0" smtClean="0">
                <a:latin typeface="Times New Roman" panose="02020603050405020304" pitchFamily="18" charset="0"/>
                <a:cs typeface="Times New Roman" panose="02020603050405020304" pitchFamily="18" charset="0"/>
              </a:rPr>
              <a:t>and benefits of </a:t>
            </a:r>
            <a:r>
              <a:rPr lang="en-US" b="1" dirty="0">
                <a:latin typeface="Times New Roman" panose="02020603050405020304" pitchFamily="18" charset="0"/>
                <a:cs typeface="Times New Roman" panose="02020603050405020304" pitchFamily="18" charset="0"/>
              </a:rPr>
              <a:t>the platform business model</a:t>
            </a:r>
          </a:p>
          <a:p>
            <a:r>
              <a:rPr lang="en-US" b="1" dirty="0">
                <a:latin typeface="Times New Roman" panose="02020603050405020304" pitchFamily="18" charset="0"/>
                <a:cs typeface="Times New Roman" panose="02020603050405020304" pitchFamily="18" charset="0"/>
              </a:rPr>
              <a:t>How to create </a:t>
            </a: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platform business model </a:t>
            </a:r>
            <a:r>
              <a:rPr lang="en-US" b="1" dirty="0" smtClean="0">
                <a:latin typeface="Times New Roman" panose="02020603050405020304" pitchFamily="18" charset="0"/>
                <a:cs typeface="Times New Roman" panose="02020603050405020304" pitchFamily="18" charset="0"/>
              </a:rPr>
              <a:t>?</a:t>
            </a:r>
          </a:p>
          <a:p>
            <a:r>
              <a:rPr lang="en-US" b="1" dirty="0" smtClean="0">
                <a:latin typeface="Times New Roman" panose="02020603050405020304" pitchFamily="18" charset="0"/>
                <a:cs typeface="Times New Roman" panose="02020603050405020304" pitchFamily="18" charset="0"/>
              </a:rPr>
              <a:t>Key </a:t>
            </a:r>
            <a:r>
              <a:rPr lang="en-US" b="1" dirty="0">
                <a:latin typeface="Times New Roman" panose="02020603050405020304" pitchFamily="18" charset="0"/>
                <a:cs typeface="Times New Roman" panose="02020603050405020304" pitchFamily="18" charset="0"/>
              </a:rPr>
              <a:t>skills to </a:t>
            </a:r>
            <a:r>
              <a:rPr lang="en-US" b="1" dirty="0" smtClean="0">
                <a:latin typeface="Times New Roman" panose="02020603050405020304" pitchFamily="18" charset="0"/>
                <a:cs typeface="Times New Roman" panose="02020603050405020304" pitchFamily="18" charset="0"/>
              </a:rPr>
              <a:t>create successful </a:t>
            </a:r>
            <a:r>
              <a:rPr lang="en-US" b="1" dirty="0">
                <a:latin typeface="Times New Roman" panose="02020603050405020304" pitchFamily="18" charset="0"/>
                <a:cs typeface="Times New Roman" panose="02020603050405020304" pitchFamily="18" charset="0"/>
              </a:rPr>
              <a:t>platform team</a:t>
            </a:r>
          </a:p>
          <a:p>
            <a:pPr marL="0" indent="0">
              <a:buNone/>
            </a:pP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en-US" b="1"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73009074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180278"/>
            <a:ext cx="10515600" cy="1325563"/>
          </a:xfrm>
        </p:spPr>
        <p:txBody>
          <a:bodyPr/>
          <a:lstStyle/>
          <a:p>
            <a:pPr algn="ctr"/>
            <a:r>
              <a:rPr lang="en-US" b="1" dirty="0">
                <a:latin typeface="Times New Roman" panose="02020603050405020304" pitchFamily="18" charset="0"/>
                <a:cs typeface="Times New Roman" panose="02020603050405020304" pitchFamily="18" charset="0"/>
              </a:rPr>
              <a:t>What is the platform </a:t>
            </a:r>
            <a:r>
              <a:rPr lang="en-US" b="1" dirty="0" smtClean="0">
                <a:latin typeface="Times New Roman" panose="02020603050405020304" pitchFamily="18" charset="0"/>
                <a:cs typeface="Times New Roman" panose="02020603050405020304" pitchFamily="18" charset="0"/>
              </a:rPr>
              <a:t>business model </a:t>
            </a:r>
            <a:r>
              <a:rPr lang="en-US" b="1" dirty="0">
                <a:latin typeface="Times New Roman" panose="02020603050405020304" pitchFamily="18" charset="0"/>
                <a:cs typeface="Times New Roman" panose="02020603050405020304" pitchFamily="18" charset="0"/>
              </a:rPr>
              <a:t>?</a:t>
            </a:r>
            <a:endParaRPr lang="ru-RU" dirty="0"/>
          </a:p>
        </p:txBody>
      </p:sp>
    </p:spTree>
    <p:extLst>
      <p:ext uri="{BB962C8B-B14F-4D97-AF65-F5344CB8AC3E}">
        <p14:creationId xmlns:p14="http://schemas.microsoft.com/office/powerpoint/2010/main" val="75633677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218015"/>
          </a:xfrm>
        </p:spPr>
        <p:txBody>
          <a:bodyPr>
            <a:normAutofit/>
          </a:bodyPr>
          <a:lstStyle/>
          <a:p>
            <a:pPr algn="ctr"/>
            <a:r>
              <a:rPr lang="ru-RU" sz="4000" b="1" dirty="0" err="1">
                <a:latin typeface="Times New Roman" panose="02020603050405020304" pitchFamily="18" charset="0"/>
                <a:cs typeface="Times New Roman" panose="02020603050405020304" pitchFamily="18" charset="0"/>
              </a:rPr>
              <a:t>The</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main</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aim</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of</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Digital</a:t>
            </a:r>
            <a:r>
              <a:rPr lang="ru-RU" sz="4000" b="1" dirty="0">
                <a:latin typeface="Times New Roman" panose="02020603050405020304" pitchFamily="18" charset="0"/>
                <a:cs typeface="Times New Roman" panose="02020603050405020304" pitchFamily="18" charset="0"/>
              </a:rPr>
              <a:t> </a:t>
            </a:r>
            <a:r>
              <a:rPr lang="ru-RU" sz="4000" b="1" dirty="0" err="1">
                <a:latin typeface="Times New Roman" panose="02020603050405020304" pitchFamily="18" charset="0"/>
                <a:cs typeface="Times New Roman" panose="02020603050405020304" pitchFamily="18" charset="0"/>
              </a:rPr>
              <a:t>Platforms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algn="just"/>
            <a:r>
              <a:rPr lang="ru-RU" sz="3600" dirty="0" err="1">
                <a:latin typeface="Times New Roman" panose="02020603050405020304" pitchFamily="18" charset="0"/>
                <a:cs typeface="Times New Roman" panose="02020603050405020304" pitchFamily="18" charset="0"/>
              </a:rPr>
              <a:t>The</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main</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aim</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of</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Digital</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Platforms</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is</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to</a:t>
            </a:r>
            <a:r>
              <a:rPr lang="ru-RU" sz="3600"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enhance</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the</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collaboration</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between</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end-users</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and</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producers</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to</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transact</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with</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each</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other</a:t>
            </a:r>
            <a:r>
              <a:rPr lang="ru-RU" sz="3600" dirty="0">
                <a:latin typeface="Times New Roman" panose="02020603050405020304" pitchFamily="18" charset="0"/>
                <a:cs typeface="Times New Roman" panose="02020603050405020304" pitchFamily="18" charset="0"/>
              </a:rPr>
              <a:t>. </a:t>
            </a:r>
            <a:endParaRPr lang="ru-RU" sz="3600" dirty="0" smtClean="0">
              <a:latin typeface="Times New Roman" panose="02020603050405020304" pitchFamily="18" charset="0"/>
              <a:cs typeface="Times New Roman" panose="02020603050405020304" pitchFamily="18" charset="0"/>
            </a:endParaRPr>
          </a:p>
          <a:p>
            <a:pPr algn="just"/>
            <a:r>
              <a:rPr lang="ru-RU" sz="3600" dirty="0" err="1" smtClean="0">
                <a:latin typeface="Times New Roman" panose="02020603050405020304" pitchFamily="18" charset="0"/>
                <a:cs typeface="Times New Roman" panose="02020603050405020304" pitchFamily="18" charset="0"/>
              </a:rPr>
              <a:t>These</a:t>
            </a:r>
            <a:r>
              <a:rPr lang="ru-RU" sz="3600" dirty="0" smtClean="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platforms</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enable</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users</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to</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share</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different</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information</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like</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new</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products</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and</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services</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and</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connect</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the</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platform's</a:t>
            </a:r>
            <a:r>
              <a:rPr lang="ru-RU" sz="3600" dirty="0">
                <a:latin typeface="Times New Roman" panose="02020603050405020304" pitchFamily="18" charset="0"/>
                <a:cs typeface="Times New Roman" panose="02020603050405020304" pitchFamily="18" charset="0"/>
              </a:rPr>
              <a:t> </a:t>
            </a:r>
            <a:r>
              <a:rPr lang="ru-RU" sz="3600" dirty="0" err="1" smtClean="0">
                <a:latin typeface="Times New Roman" panose="02020603050405020304" pitchFamily="18" charset="0"/>
                <a:cs typeface="Times New Roman" panose="02020603050405020304" pitchFamily="18" charset="0"/>
              </a:rPr>
              <a:t>ecosystem</a:t>
            </a:r>
            <a:r>
              <a:rPr lang="ru-RU" sz="3600" dirty="0" smtClean="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6396459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494683"/>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The four functions of the platform business </a:t>
            </a:r>
            <a:r>
              <a:rPr lang="en-US" sz="4000" b="1" dirty="0" smtClean="0">
                <a:latin typeface="Times New Roman" panose="02020603050405020304" pitchFamily="18" charset="0"/>
                <a:cs typeface="Times New Roman" panose="02020603050405020304" pitchFamily="18" charset="0"/>
              </a:rPr>
              <a:t>model</a:t>
            </a:r>
            <a:endParaRPr lang="ru-RU" sz="4000" dirty="0"/>
          </a:p>
        </p:txBody>
      </p:sp>
      <p:pic>
        <p:nvPicPr>
          <p:cNvPr id="4" name="Объект 3"/>
          <p:cNvPicPr>
            <a:picLocks noGrp="1" noChangeAspect="1"/>
          </p:cNvPicPr>
          <p:nvPr>
            <p:ph idx="1"/>
          </p:nvPr>
        </p:nvPicPr>
        <p:blipFill>
          <a:blip r:embed="rId3"/>
          <a:stretch>
            <a:fillRect/>
          </a:stretch>
        </p:blipFill>
        <p:spPr>
          <a:xfrm>
            <a:off x="838200" y="1105470"/>
            <a:ext cx="10271078" cy="5227091"/>
          </a:xfrm>
          <a:prstGeom prst="rect">
            <a:avLst/>
          </a:prstGeom>
        </p:spPr>
      </p:pic>
      <p:sp>
        <p:nvSpPr>
          <p:cNvPr id="5" name="Прямоугольник 4"/>
          <p:cNvSpPr/>
          <p:nvPr/>
        </p:nvSpPr>
        <p:spPr>
          <a:xfrm>
            <a:off x="838200" y="6407201"/>
            <a:ext cx="8742528" cy="369332"/>
          </a:xfrm>
          <a:prstGeom prst="rect">
            <a:avLst/>
          </a:prstGeom>
        </p:spPr>
        <p:txBody>
          <a:bodyPr wrap="square">
            <a:spAutoFit/>
          </a:bodyPr>
          <a:lstStyle/>
          <a:p>
            <a:r>
              <a:rPr lang="en-US" dirty="0"/>
              <a:t>https://www.applicoinc.com/blog/what-is-a-platform-business-model/</a:t>
            </a:r>
            <a:endParaRPr lang="ru-RU" dirty="0"/>
          </a:p>
        </p:txBody>
      </p:sp>
    </p:spTree>
    <p:extLst>
      <p:ext uri="{BB962C8B-B14F-4D97-AF65-F5344CB8AC3E}">
        <p14:creationId xmlns:p14="http://schemas.microsoft.com/office/powerpoint/2010/main" val="372386178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lstStyle/>
          <a:p>
            <a:pPr algn="ctr"/>
            <a:r>
              <a:rPr lang="en-US" sz="4000" b="1" dirty="0">
                <a:solidFill>
                  <a:prstClr val="black"/>
                </a:solidFill>
                <a:latin typeface="Times New Roman" panose="02020603050405020304" pitchFamily="18" charset="0"/>
                <a:cs typeface="Times New Roman" panose="02020603050405020304" pitchFamily="18" charset="0"/>
              </a:rPr>
              <a:t>What is the </a:t>
            </a:r>
            <a:r>
              <a:rPr lang="en-US" sz="4000" b="1" dirty="0" smtClean="0">
                <a:solidFill>
                  <a:prstClr val="black"/>
                </a:solidFill>
                <a:latin typeface="Times New Roman" panose="02020603050405020304" pitchFamily="18" charset="0"/>
                <a:cs typeface="Times New Roman" panose="02020603050405020304" pitchFamily="18" charset="0"/>
              </a:rPr>
              <a:t>platform ?</a:t>
            </a:r>
            <a:endParaRPr lang="ru-RU" dirty="0"/>
          </a:p>
        </p:txBody>
      </p:sp>
      <p:sp>
        <p:nvSpPr>
          <p:cNvPr id="3" name="Объект 2"/>
          <p:cNvSpPr>
            <a:spLocks noGrp="1"/>
          </p:cNvSpPr>
          <p:nvPr>
            <p:ph idx="1"/>
          </p:nvPr>
        </p:nvSpPr>
        <p:spPr>
          <a:xfrm>
            <a:off x="838200" y="1282890"/>
            <a:ext cx="10515600" cy="5295331"/>
          </a:xfrm>
        </p:spPr>
        <p:txBody>
          <a:bodyPr>
            <a:normAutofit/>
          </a:bodyPr>
          <a:lstStyle/>
          <a:p>
            <a:pPr algn="just"/>
            <a:r>
              <a:rPr lang="en-US" dirty="0">
                <a:latin typeface="Times New Roman" panose="02020603050405020304" pitchFamily="18" charset="0"/>
                <a:cs typeface="Times New Roman" panose="02020603050405020304" pitchFamily="18" charset="0"/>
              </a:rPr>
              <a:t>A platform is a combination of culture, services, data, and technology through which additional innovation and value can be delivered quickly and efficiently.</a:t>
            </a:r>
          </a:p>
          <a:p>
            <a:pPr algn="just"/>
            <a:r>
              <a:rPr lang="en-US" dirty="0">
                <a:latin typeface="Times New Roman" panose="02020603050405020304" pitchFamily="18" charset="0"/>
                <a:cs typeface="Times New Roman" panose="02020603050405020304" pitchFamily="18" charset="0"/>
              </a:rPr>
              <a:t>Platform economics is an economic and social activity facilitated by platforms.</a:t>
            </a:r>
          </a:p>
          <a:p>
            <a:pPr algn="just"/>
            <a:r>
              <a:rPr lang="en-US" dirty="0">
                <a:latin typeface="Times New Roman" panose="02020603050405020304" pitchFamily="18" charset="0"/>
                <a:cs typeface="Times New Roman" panose="02020603050405020304" pitchFamily="18" charset="0"/>
              </a:rPr>
              <a:t>Platform economics, also referred to as digital platform or online platform economics, is an economic (purchase, sale, and exchange of goods and services) and social activity facilitated by platforms.</a:t>
            </a:r>
          </a:p>
          <a:p>
            <a:pPr algn="just"/>
            <a:r>
              <a:rPr lang="en-US" dirty="0">
                <a:latin typeface="Times New Roman" panose="02020603050405020304" pitchFamily="18" charset="0"/>
                <a:cs typeface="Times New Roman" panose="02020603050405020304" pitchFamily="18" charset="0"/>
              </a:rPr>
              <a:t>Such activities cover not only commercial operations but also a wider range of activities, such as online collaboration on projects such as Wikipedia.</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08878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22230"/>
          </a:xfrm>
        </p:spPr>
        <p:txBody>
          <a:bodyPr>
            <a:normAutofit/>
          </a:bodyPr>
          <a:lstStyle/>
          <a:p>
            <a:pPr algn="ctr"/>
            <a:r>
              <a:rPr lang="en-US" sz="4000" b="1" dirty="0">
                <a:latin typeface="Times New Roman" panose="02020603050405020304" pitchFamily="18" charset="0"/>
                <a:cs typeface="Times New Roman" panose="02020603050405020304" pitchFamily="18" charset="0"/>
              </a:rPr>
              <a:t>The four steps of the core </a:t>
            </a:r>
            <a:r>
              <a:rPr lang="en-US" sz="4000" b="1" dirty="0" smtClean="0">
                <a:latin typeface="Times New Roman" panose="02020603050405020304" pitchFamily="18" charset="0"/>
                <a:cs typeface="Times New Roman" panose="02020603050405020304" pitchFamily="18" charset="0"/>
              </a:rPr>
              <a:t>transaction</a:t>
            </a:r>
            <a:endParaRPr lang="ru-RU" sz="40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3"/>
          <a:stretch>
            <a:fillRect/>
          </a:stretch>
        </p:blipFill>
        <p:spPr>
          <a:xfrm>
            <a:off x="1269242" y="1364776"/>
            <a:ext cx="9689910" cy="4981432"/>
          </a:xfrm>
          <a:prstGeom prst="rect">
            <a:avLst/>
          </a:prstGeom>
        </p:spPr>
      </p:pic>
      <p:sp>
        <p:nvSpPr>
          <p:cNvPr id="5" name="Прямоугольник 4"/>
          <p:cNvSpPr/>
          <p:nvPr/>
        </p:nvSpPr>
        <p:spPr>
          <a:xfrm>
            <a:off x="1505802" y="6346208"/>
            <a:ext cx="8074925" cy="369332"/>
          </a:xfrm>
          <a:prstGeom prst="rect">
            <a:avLst/>
          </a:prstGeom>
        </p:spPr>
        <p:txBody>
          <a:bodyPr wrap="square">
            <a:spAutoFit/>
          </a:bodyPr>
          <a:lstStyle/>
          <a:p>
            <a:r>
              <a:rPr lang="en-US" dirty="0"/>
              <a:t>https://www.applicoinc.com/blog/what-is-a-platform-business-model/</a:t>
            </a:r>
            <a:endParaRPr lang="ru-RU" dirty="0"/>
          </a:p>
        </p:txBody>
      </p:sp>
    </p:spTree>
    <p:extLst>
      <p:ext uri="{BB962C8B-B14F-4D97-AF65-F5344CB8AC3E}">
        <p14:creationId xmlns:p14="http://schemas.microsoft.com/office/powerpoint/2010/main" val="4106830447"/>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solidFill>
                  <a:prstClr val="black"/>
                </a:solidFill>
                <a:latin typeface="Times New Roman" panose="02020603050405020304" pitchFamily="18" charset="0"/>
                <a:cs typeface="Times New Roman" panose="02020603050405020304" pitchFamily="18" charset="0"/>
              </a:rPr>
              <a:t>What is the platform ?</a:t>
            </a:r>
            <a:endParaRPr lang="ru-RU" sz="4000" dirty="0"/>
          </a:p>
        </p:txBody>
      </p:sp>
      <p:sp>
        <p:nvSpPr>
          <p:cNvPr id="3" name="Объект 2"/>
          <p:cNvSpPr>
            <a:spLocks noGrp="1"/>
          </p:cNvSpPr>
          <p:nvPr>
            <p:ph idx="1"/>
          </p:nvPr>
        </p:nvSpPr>
        <p:spPr>
          <a:xfrm>
            <a:off x="838200" y="1690688"/>
            <a:ext cx="10515600" cy="4486275"/>
          </a:xfrm>
        </p:spPr>
        <p:txBody>
          <a:bodyPr/>
          <a:lstStyle/>
          <a:p>
            <a:pPr algn="just"/>
            <a:r>
              <a:rPr lang="en-US" sz="3200" dirty="0">
                <a:latin typeface="Times New Roman" panose="02020603050405020304" pitchFamily="18" charset="0"/>
                <a:cs typeface="Times New Roman" panose="02020603050405020304" pitchFamily="18" charset="0"/>
              </a:rPr>
              <a:t>Platforms form a marketplace that’s very different from the traditional fixed and linear value chains familiar to traditional companies.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They </a:t>
            </a:r>
            <a:r>
              <a:rPr lang="en-US" sz="3200" dirty="0">
                <a:latin typeface="Times New Roman" panose="02020603050405020304" pitchFamily="18" charset="0"/>
                <a:cs typeface="Times New Roman" panose="02020603050405020304" pitchFamily="18" charset="0"/>
              </a:rPr>
              <a:t>generate value by bringing together and connecting the key actors of customers, producers and providers (ecosystem partners), facilitating interactions and transactions in a multi-sided model to create a network effect. </a:t>
            </a:r>
          </a:p>
          <a:p>
            <a:endParaRPr lang="ru-RU" dirty="0"/>
          </a:p>
        </p:txBody>
      </p:sp>
    </p:spTree>
    <p:extLst>
      <p:ext uri="{BB962C8B-B14F-4D97-AF65-F5344CB8AC3E}">
        <p14:creationId xmlns:p14="http://schemas.microsoft.com/office/powerpoint/2010/main" val="184277911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095185"/>
          </a:xfrm>
        </p:spPr>
        <p:txBody>
          <a:bodyPr>
            <a:normAutofit/>
          </a:bodyPr>
          <a:lstStyle/>
          <a:p>
            <a:pPr algn="ctr"/>
            <a:r>
              <a:rPr lang="en-US" sz="4000" b="1" dirty="0">
                <a:latin typeface="Times New Roman" panose="02020603050405020304" pitchFamily="18" charset="0"/>
                <a:cs typeface="Times New Roman" panose="02020603050405020304" pitchFamily="18" charset="0"/>
              </a:rPr>
              <a:t>What is the platform business model ?</a:t>
            </a:r>
            <a:endParaRPr lang="ru-RU" sz="4000" dirty="0"/>
          </a:p>
        </p:txBody>
      </p:sp>
      <p:sp>
        <p:nvSpPr>
          <p:cNvPr id="3" name="Объект 2"/>
          <p:cNvSpPr>
            <a:spLocks noGrp="1"/>
          </p:cNvSpPr>
          <p:nvPr>
            <p:ph idx="1"/>
          </p:nvPr>
        </p:nvSpPr>
        <p:spPr>
          <a:xfrm>
            <a:off x="838200" y="1705970"/>
            <a:ext cx="10515600" cy="4470993"/>
          </a:xfrm>
        </p:spPr>
        <p:txBody>
          <a:bodyPr>
            <a:normAutofit/>
          </a:bodyPr>
          <a:lstStyle/>
          <a:p>
            <a:pPr algn="just"/>
            <a:r>
              <a:rPr lang="en-US" sz="3200" dirty="0">
                <a:latin typeface="Times New Roman" panose="02020603050405020304" pitchFamily="18" charset="0"/>
                <a:cs typeface="Times New Roman" panose="02020603050405020304" pitchFamily="18" charset="0"/>
              </a:rPr>
              <a:t>The term platform first began to be used in the second half of the 20th century, and later in the 2000s as a digital space for wider businesses to find each other</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Especially after the 2008 financial crises, companies operating under a new “platform business model” began to gain a major share of the world’s business activity, sometimes by ending traditional business activities.</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60442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58456"/>
          </a:xfrm>
        </p:spPr>
        <p:txBody>
          <a:bodyPr>
            <a:normAutofit/>
          </a:bodyPr>
          <a:lstStyle/>
          <a:p>
            <a:pPr algn="ctr"/>
            <a:r>
              <a:rPr lang="en-US" sz="4000" b="1" dirty="0">
                <a:latin typeface="Times New Roman" panose="02020603050405020304" pitchFamily="18" charset="0"/>
                <a:cs typeface="Times New Roman" panose="02020603050405020304" pitchFamily="18" charset="0"/>
              </a:rPr>
              <a:t>What is the platform business model ?</a:t>
            </a:r>
            <a:endParaRPr lang="ru-RU" sz="4000"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7797" y="1023582"/>
            <a:ext cx="10726003" cy="5377218"/>
          </a:xfrm>
        </p:spPr>
      </p:pic>
      <p:sp>
        <p:nvSpPr>
          <p:cNvPr id="5" name="Прямоугольник 4"/>
          <p:cNvSpPr/>
          <p:nvPr/>
        </p:nvSpPr>
        <p:spPr>
          <a:xfrm>
            <a:off x="838200" y="6400800"/>
            <a:ext cx="10312021" cy="369332"/>
          </a:xfrm>
          <a:prstGeom prst="rect">
            <a:avLst/>
          </a:prstGeom>
        </p:spPr>
        <p:txBody>
          <a:bodyPr wrap="square">
            <a:spAutoFit/>
          </a:bodyPr>
          <a:lstStyle/>
          <a:p>
            <a:r>
              <a:rPr lang="en-US" dirty="0"/>
              <a:t>https://www.beyondnow.com/en/insights/market-insights/how-to-adopt-a-digital-platform-business-model/</a:t>
            </a:r>
            <a:endParaRPr lang="ru-RU" dirty="0"/>
          </a:p>
        </p:txBody>
      </p:sp>
    </p:spTree>
    <p:extLst>
      <p:ext uri="{BB962C8B-B14F-4D97-AF65-F5344CB8AC3E}">
        <p14:creationId xmlns:p14="http://schemas.microsoft.com/office/powerpoint/2010/main" val="227631837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98763"/>
            <a:ext cx="10515600" cy="732902"/>
          </a:xfrm>
        </p:spPr>
        <p:txBody>
          <a:bodyPr>
            <a:normAutofit/>
          </a:bodyPr>
          <a:lstStyle/>
          <a:p>
            <a:pPr algn="ctr"/>
            <a:r>
              <a:rPr lang="en-US" sz="3600" b="1" dirty="0">
                <a:latin typeface="Times New Roman" panose="02020603050405020304" pitchFamily="18" charset="0"/>
                <a:cs typeface="Times New Roman" panose="02020603050405020304" pitchFamily="18" charset="0"/>
              </a:rPr>
              <a:t>What is the platform </a:t>
            </a:r>
            <a:r>
              <a:rPr lang="en-US" sz="3600" b="1" dirty="0" smtClean="0">
                <a:latin typeface="Times New Roman" panose="02020603050405020304" pitchFamily="18" charset="0"/>
                <a:cs typeface="Times New Roman" panose="02020603050405020304" pitchFamily="18" charset="0"/>
              </a:rPr>
              <a:t>business model </a:t>
            </a:r>
            <a:r>
              <a:rPr lang="en-US" sz="3600" b="1" dirty="0">
                <a:latin typeface="Times New Roman" panose="02020603050405020304" pitchFamily="18" charset="0"/>
                <a:cs typeface="Times New Roman" panose="02020603050405020304" pitchFamily="18" charset="0"/>
              </a:rPr>
              <a:t>?</a:t>
            </a:r>
            <a:endParaRPr lang="ru-RU" sz="3600" dirty="0"/>
          </a:p>
        </p:txBody>
      </p:sp>
      <p:sp>
        <p:nvSpPr>
          <p:cNvPr id="3" name="Объект 2"/>
          <p:cNvSpPr>
            <a:spLocks noGrp="1"/>
          </p:cNvSpPr>
          <p:nvPr>
            <p:ph idx="1"/>
          </p:nvPr>
        </p:nvSpPr>
        <p:spPr>
          <a:xfrm>
            <a:off x="838200" y="1231665"/>
            <a:ext cx="10515600" cy="5213445"/>
          </a:xfrm>
        </p:spPr>
        <p:txBody>
          <a:bodyPr>
            <a:normAutofit/>
          </a:bodyPr>
          <a:lstStyle/>
          <a:p>
            <a:pPr algn="just"/>
            <a:r>
              <a:rPr lang="en-US" dirty="0" smtClean="0">
                <a:latin typeface="Times New Roman" panose="02020603050405020304" pitchFamily="18" charset="0"/>
                <a:cs typeface="Times New Roman" panose="02020603050405020304" pitchFamily="18" charset="0"/>
              </a:rPr>
              <a:t>Platform business model definition: </a:t>
            </a:r>
            <a:r>
              <a:rPr lang="en-US" dirty="0">
                <a:latin typeface="Times New Roman" panose="02020603050405020304" pitchFamily="18" charset="0"/>
                <a:cs typeface="Times New Roman" panose="02020603050405020304" pitchFamily="18" charset="0"/>
              </a:rPr>
              <a:t>A business model that creates value by facilitating exchange between two or more interdependent groups, usually consumers and producers. Like Facebook, </a:t>
            </a:r>
            <a:r>
              <a:rPr lang="en-US" dirty="0" err="1">
                <a:latin typeface="Times New Roman" panose="02020603050405020304" pitchFamily="18" charset="0"/>
                <a:cs typeface="Times New Roman" panose="02020603050405020304" pitchFamily="18" charset="0"/>
              </a:rPr>
              <a:t>Uber</a:t>
            </a:r>
            <a:r>
              <a:rPr lang="en-US" dirty="0">
                <a:latin typeface="Times New Roman" panose="02020603050405020304" pitchFamily="18" charset="0"/>
                <a:cs typeface="Times New Roman" panose="02020603050405020304" pitchFamily="18" charset="0"/>
              </a:rPr>
              <a:t>, or </a:t>
            </a:r>
            <a:r>
              <a:rPr lang="en-US" dirty="0" err="1">
                <a:latin typeface="Times New Roman" panose="02020603050405020304" pitchFamily="18" charset="0"/>
                <a:cs typeface="Times New Roman" panose="02020603050405020304" pitchFamily="18" charset="0"/>
              </a:rPr>
              <a:t>Alibaba</a:t>
            </a:r>
            <a:r>
              <a:rPr lang="en-US" dirty="0">
                <a:latin typeface="Times New Roman" panose="02020603050405020304" pitchFamily="18" charset="0"/>
                <a:cs typeface="Times New Roman" panose="02020603050405020304" pitchFamily="18" charset="0"/>
              </a:rPr>
              <a:t>, these companies do not create or control inventory directly through the supply chain, as linear companies do</a:t>
            </a:r>
            <a:r>
              <a:rPr lang="en-US" dirty="0" smtClean="0">
                <a:latin typeface="Times New Roman" panose="02020603050405020304" pitchFamily="18" charset="0"/>
                <a:cs typeface="Times New Roman" panose="02020603050405020304" pitchFamily="18" charset="0"/>
              </a:rPr>
              <a:t>.</a:t>
            </a:r>
          </a:p>
          <a:p>
            <a:pPr algn="just"/>
            <a:r>
              <a:rPr lang="en-US" dirty="0">
                <a:latin typeface="Times New Roman" panose="02020603050405020304" pitchFamily="18" charset="0"/>
                <a:cs typeface="Times New Roman" panose="02020603050405020304" pitchFamily="18" charset="0"/>
              </a:rPr>
              <a:t>Platform businesses have been growing in the past number of years. Unlike traditional product based business models, platform businesses don’t create and sell a products for consumption, they are more akin to a service provider that facilitates activities or interactions on its platform and derives economic benefit through advertising, usage fees, access fees, leveraging the data or some other method of monetization. Platforms also leverage network effects, meaning that the more users on the platform, the better it gets.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32758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85752"/>
          </a:xfrm>
        </p:spPr>
        <p:txBody>
          <a:bodyPr>
            <a:normAutofit/>
          </a:bodyPr>
          <a:lstStyle/>
          <a:p>
            <a:pPr algn="ctr"/>
            <a:r>
              <a:rPr lang="en-US" sz="4000" b="1" dirty="0">
                <a:latin typeface="Times New Roman" panose="02020603050405020304" pitchFamily="18" charset="0"/>
                <a:cs typeface="Times New Roman" panose="02020603050405020304" pitchFamily="18" charset="0"/>
              </a:rPr>
              <a:t>What is the platform business model ?</a:t>
            </a:r>
            <a:endParaRPr lang="ru-RU" sz="4000" dirty="0"/>
          </a:p>
        </p:txBody>
      </p:sp>
      <p:sp>
        <p:nvSpPr>
          <p:cNvPr id="3" name="Объект 2"/>
          <p:cNvSpPr>
            <a:spLocks noGrp="1"/>
          </p:cNvSpPr>
          <p:nvPr>
            <p:ph idx="1"/>
          </p:nvPr>
        </p:nvSpPr>
        <p:spPr>
          <a:xfrm>
            <a:off x="742665" y="1050878"/>
            <a:ext cx="10871579" cy="5554638"/>
          </a:xfrm>
        </p:spPr>
        <p:txBody>
          <a:bodyPr>
            <a:normAutofit fontScale="62500" lnSpcReduction="20000"/>
          </a:bodyPr>
          <a:lstStyle/>
          <a:p>
            <a:pPr algn="just"/>
            <a:r>
              <a:rPr lang="en-US" sz="3800" dirty="0" smtClean="0">
                <a:latin typeface="Times New Roman" panose="02020603050405020304" pitchFamily="18" charset="0"/>
                <a:cs typeface="Times New Roman" panose="02020603050405020304" pitchFamily="18" charset="0"/>
              </a:rPr>
              <a:t>The </a:t>
            </a:r>
            <a:r>
              <a:rPr lang="en-US" sz="3800" dirty="0">
                <a:latin typeface="Times New Roman" panose="02020603050405020304" pitchFamily="18" charset="0"/>
                <a:cs typeface="Times New Roman" panose="02020603050405020304" pitchFamily="18" charset="0"/>
              </a:rPr>
              <a:t>platform model, also known as peer-to-peer, or two-sided marketplace, is a digital business model in which a provider creates a digital space to connect third-party buyers and sellers.</a:t>
            </a:r>
          </a:p>
          <a:p>
            <a:pPr algn="just"/>
            <a:r>
              <a:rPr lang="en-US" sz="3800" dirty="0">
                <a:latin typeface="Times New Roman" panose="02020603050405020304" pitchFamily="18" charset="0"/>
                <a:cs typeface="Times New Roman" panose="02020603050405020304" pitchFamily="18" charset="0"/>
              </a:rPr>
              <a:t>How It Works: The customers are happy because they have access to a variety of sellers, and vice versa. Meanwhile, the business that provides the platform service makes a profit from transactions, subscriptions, and advertising.</a:t>
            </a:r>
          </a:p>
          <a:p>
            <a:pPr algn="just"/>
            <a:r>
              <a:rPr lang="en-US" sz="3800" dirty="0">
                <a:latin typeface="Times New Roman" panose="02020603050405020304" pitchFamily="18" charset="0"/>
                <a:cs typeface="Times New Roman" panose="02020603050405020304" pitchFamily="18" charset="0"/>
              </a:rPr>
              <a:t>Benefits: The model offers great scalability potential. In addition, if the platform is successful it can be developed further with additional relevant services.</a:t>
            </a:r>
          </a:p>
          <a:p>
            <a:pPr algn="just"/>
            <a:r>
              <a:rPr lang="en-US" sz="3800" dirty="0">
                <a:latin typeface="Times New Roman" panose="02020603050405020304" pitchFamily="18" charset="0"/>
                <a:cs typeface="Times New Roman" panose="02020603050405020304" pitchFamily="18" charset="0"/>
              </a:rPr>
              <a:t>Furthermore, the provider doesn’t need to make a large investment because they don’t supply and/or manage any products.</a:t>
            </a:r>
          </a:p>
          <a:p>
            <a:pPr algn="just"/>
            <a:r>
              <a:rPr lang="en-US" sz="3800" dirty="0">
                <a:latin typeface="Times New Roman" panose="02020603050405020304" pitchFamily="18" charset="0"/>
                <a:cs typeface="Times New Roman" panose="02020603050405020304" pitchFamily="18" charset="0"/>
              </a:rPr>
              <a:t>Setbacks: You need to balance demand and supply to maintain a sustainable system. If you have many customers but few sellers, or vice versa, you will see people leave.</a:t>
            </a:r>
          </a:p>
          <a:p>
            <a:pPr algn="just"/>
            <a:r>
              <a:rPr lang="en-US" sz="3800" dirty="0">
                <a:latin typeface="Times New Roman" panose="02020603050405020304" pitchFamily="18" charset="0"/>
                <a:cs typeface="Times New Roman" panose="02020603050405020304" pitchFamily="18" charset="0"/>
              </a:rPr>
              <a:t>Examples: Some good examples of platform model success are Amazon, </a:t>
            </a:r>
            <a:r>
              <a:rPr lang="en-US" sz="3800" dirty="0" err="1">
                <a:latin typeface="Times New Roman" panose="02020603050405020304" pitchFamily="18" charset="0"/>
                <a:cs typeface="Times New Roman" panose="02020603050405020304" pitchFamily="18" charset="0"/>
              </a:rPr>
              <a:t>Uber</a:t>
            </a:r>
            <a:r>
              <a:rPr lang="en-US" sz="3800" dirty="0">
                <a:latin typeface="Times New Roman" panose="02020603050405020304" pitchFamily="18" charset="0"/>
                <a:cs typeface="Times New Roman" panose="02020603050405020304" pitchFamily="18" charset="0"/>
              </a:rPr>
              <a:t>, and </a:t>
            </a:r>
            <a:r>
              <a:rPr lang="en-US" sz="3800" dirty="0" err="1">
                <a:latin typeface="Times New Roman" panose="02020603050405020304" pitchFamily="18" charset="0"/>
                <a:cs typeface="Times New Roman" panose="02020603050405020304" pitchFamily="18" charset="0"/>
              </a:rPr>
              <a:t>Airbnb</a:t>
            </a:r>
            <a:r>
              <a:rPr lang="en-US" sz="3800" dirty="0">
                <a:latin typeface="Times New Roman" panose="02020603050405020304" pitchFamily="18" charset="0"/>
                <a:cs typeface="Times New Roman" panose="02020603050405020304" pitchFamily="18" charset="0"/>
              </a:rPr>
              <a:t>.</a:t>
            </a:r>
          </a:p>
          <a:p>
            <a:pPr algn="just"/>
            <a:r>
              <a:rPr lang="en-US" sz="3800" dirty="0">
                <a:latin typeface="Times New Roman" panose="02020603050405020304" pitchFamily="18" charset="0"/>
                <a:cs typeface="Times New Roman" panose="02020603050405020304" pitchFamily="18" charset="0"/>
              </a:rPr>
              <a:t>Versions: A specialized version of the platform model is the user-generated content model – customers contribute with content that is consumed by other customers.</a:t>
            </a:r>
          </a:p>
          <a:p>
            <a:pPr algn="just"/>
            <a:r>
              <a:rPr lang="en-US" sz="3800" dirty="0">
                <a:latin typeface="Times New Roman" panose="02020603050405020304" pitchFamily="18" charset="0"/>
                <a:cs typeface="Times New Roman" panose="02020603050405020304" pitchFamily="18" charset="0"/>
              </a:rPr>
              <a:t>Examples of the UGC model are YouTube, Wikipedia, </a:t>
            </a:r>
            <a:r>
              <a:rPr lang="en-US" sz="3800" dirty="0" err="1">
                <a:latin typeface="Times New Roman" panose="02020603050405020304" pitchFamily="18" charset="0"/>
                <a:cs typeface="Times New Roman" panose="02020603050405020304" pitchFamily="18" charset="0"/>
              </a:rPr>
              <a:t>TikTok</a:t>
            </a:r>
            <a:r>
              <a:rPr lang="en-US" sz="3800" dirty="0">
                <a:latin typeface="Times New Roman" panose="02020603050405020304" pitchFamily="18" charset="0"/>
                <a:cs typeface="Times New Roman" panose="02020603050405020304" pitchFamily="18" charset="0"/>
              </a:rPr>
              <a:t>, etc.</a:t>
            </a:r>
          </a:p>
          <a:p>
            <a:endParaRPr lang="ru-RU" sz="3600" dirty="0"/>
          </a:p>
        </p:txBody>
      </p:sp>
    </p:spTree>
    <p:extLst>
      <p:ext uri="{BB962C8B-B14F-4D97-AF65-F5344CB8AC3E}">
        <p14:creationId xmlns:p14="http://schemas.microsoft.com/office/powerpoint/2010/main" val="269709130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63031"/>
          </a:xfrm>
        </p:spPr>
        <p:txBody>
          <a:bodyPr>
            <a:normAutofit/>
          </a:bodyPr>
          <a:lstStyle/>
          <a:p>
            <a:pPr algn="ctr"/>
            <a:r>
              <a:rPr lang="en-US" sz="3600" b="1" dirty="0">
                <a:solidFill>
                  <a:prstClr val="black"/>
                </a:solidFill>
                <a:latin typeface="Times New Roman" panose="02020603050405020304" pitchFamily="18" charset="0"/>
                <a:cs typeface="Times New Roman" panose="02020603050405020304" pitchFamily="18" charset="0"/>
              </a:rPr>
              <a:t>What is the </a:t>
            </a:r>
            <a:r>
              <a:rPr lang="en-US" sz="3600" b="1" dirty="0" smtClean="0">
                <a:solidFill>
                  <a:prstClr val="black"/>
                </a:solidFill>
                <a:latin typeface="Times New Roman" panose="02020603050405020304" pitchFamily="18" charset="0"/>
                <a:cs typeface="Times New Roman" panose="02020603050405020304" pitchFamily="18" charset="0"/>
              </a:rPr>
              <a:t>digital platform ?</a:t>
            </a:r>
            <a:endParaRPr lang="ru-RU" sz="3600" dirty="0"/>
          </a:p>
        </p:txBody>
      </p:sp>
      <p:sp>
        <p:nvSpPr>
          <p:cNvPr id="3" name="Объект 2"/>
          <p:cNvSpPr>
            <a:spLocks noGrp="1"/>
          </p:cNvSpPr>
          <p:nvPr>
            <p:ph idx="1"/>
          </p:nvPr>
        </p:nvSpPr>
        <p:spPr>
          <a:xfrm>
            <a:off x="838200" y="1247796"/>
            <a:ext cx="10515600" cy="4894073"/>
          </a:xfrm>
        </p:spPr>
        <p:txBody>
          <a:bodyPr>
            <a:noAutofit/>
          </a:bodyPr>
          <a:lstStyle/>
          <a:p>
            <a:pPr algn="just"/>
            <a:r>
              <a:rPr lang="en-US" sz="3000" dirty="0">
                <a:latin typeface="Times New Roman" panose="02020603050405020304" pitchFamily="18" charset="0"/>
                <a:cs typeface="Times New Roman" panose="02020603050405020304" pitchFamily="18" charset="0"/>
              </a:rPr>
              <a:t>A digital business technology platform provides the architecture to allow software engineers to build initial capabilities and add to them over time as business needs and technology change.</a:t>
            </a:r>
          </a:p>
          <a:p>
            <a:pPr algn="just"/>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digital platform is a new business model for the digital economy, a system consisting of a stable core and a changing periphery that provides businesses and the public with various market services. During the operation of the platform, several interest groups are combined, while the usefulness of the product or service provided on the platform increases in proportion to the increase in the number of participants. The platform acts as an intermediary representing the interests of all parties</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17946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91319" y="177421"/>
            <a:ext cx="10630469" cy="5554637"/>
          </a:xfrm>
        </p:spPr>
      </p:pic>
      <p:sp>
        <p:nvSpPr>
          <p:cNvPr id="5" name="Прямоугольник 4"/>
          <p:cNvSpPr/>
          <p:nvPr/>
        </p:nvSpPr>
        <p:spPr>
          <a:xfrm>
            <a:off x="755175" y="6012808"/>
            <a:ext cx="10026555" cy="369332"/>
          </a:xfrm>
          <a:prstGeom prst="rect">
            <a:avLst/>
          </a:prstGeom>
        </p:spPr>
        <p:txBody>
          <a:bodyPr wrap="square">
            <a:spAutoFit/>
          </a:bodyPr>
          <a:lstStyle/>
          <a:p>
            <a:r>
              <a:rPr lang="en-US" dirty="0"/>
              <a:t>https://www.businessprocessincubator.com/content/predictions-for-digital-business-platforms-2018/</a:t>
            </a:r>
            <a:endParaRPr lang="ru-RU" dirty="0"/>
          </a:p>
        </p:txBody>
      </p:sp>
    </p:spTree>
    <p:extLst>
      <p:ext uri="{BB962C8B-B14F-4D97-AF65-F5344CB8AC3E}">
        <p14:creationId xmlns:p14="http://schemas.microsoft.com/office/powerpoint/2010/main" val="428520337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03654"/>
          </a:xfrm>
        </p:spPr>
        <p:txBody>
          <a:bodyPr>
            <a:normAutofit/>
          </a:bodyPr>
          <a:lstStyle/>
          <a:p>
            <a:pPr algn="ctr"/>
            <a:r>
              <a:rPr lang="en-US" sz="3600" b="1" dirty="0">
                <a:latin typeface="Times New Roman" panose="02020603050405020304" pitchFamily="18" charset="0"/>
                <a:cs typeface="Times New Roman" panose="02020603050405020304" pitchFamily="18" charset="0"/>
              </a:rPr>
              <a:t>The concept of a platform business model</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11283"/>
            <a:ext cx="10515600" cy="4655127"/>
          </a:xfrm>
        </p:spPr>
        <p:txBody>
          <a:bodyPr>
            <a:noAutofit/>
          </a:bodyPr>
          <a:lstStyle/>
          <a:p>
            <a:pPr marL="0" indent="0" algn="just">
              <a:buNone/>
            </a:pPr>
            <a:r>
              <a:rPr lang="en-US" sz="3200" dirty="0">
                <a:latin typeface="Times New Roman" panose="02020603050405020304" pitchFamily="18" charset="0"/>
                <a:cs typeface="Times New Roman" panose="02020603050405020304" pitchFamily="18" charset="0"/>
              </a:rPr>
              <a:t>The concept of a platform business model is not all that new. Think about a shopping </a:t>
            </a:r>
            <a:r>
              <a:rPr lang="en-US" sz="3200" dirty="0" err="1">
                <a:latin typeface="Times New Roman" panose="02020603050405020304" pitchFamily="18" charset="0"/>
                <a:cs typeface="Times New Roman" panose="02020603050405020304" pitchFamily="18" charset="0"/>
              </a:rPr>
              <a:t>centre</a:t>
            </a:r>
            <a:r>
              <a:rPr lang="en-US" sz="3200" dirty="0">
                <a:latin typeface="Times New Roman" panose="02020603050405020304" pitchFamily="18" charset="0"/>
                <a:cs typeface="Times New Roman" panose="02020603050405020304" pitchFamily="18" charset="0"/>
              </a:rPr>
              <a:t> that provides you with access to several retailers, car parking, restaurants and other services. You are not charged for admission to the </a:t>
            </a:r>
            <a:r>
              <a:rPr lang="en-US" sz="3200" dirty="0" err="1">
                <a:latin typeface="Times New Roman" panose="02020603050405020304" pitchFamily="18" charset="0"/>
                <a:cs typeface="Times New Roman" panose="02020603050405020304" pitchFamily="18" charset="0"/>
              </a:rPr>
              <a:t>centre</a:t>
            </a:r>
            <a:r>
              <a:rPr lang="en-US" sz="3200" dirty="0">
                <a:latin typeface="Times New Roman" panose="02020603050405020304" pitchFamily="18" charset="0"/>
                <a:cs typeface="Times New Roman" panose="02020603050405020304" pitchFamily="18" charset="0"/>
              </a:rPr>
              <a:t> but the </a:t>
            </a:r>
            <a:r>
              <a:rPr lang="en-US" sz="3200" dirty="0" err="1">
                <a:latin typeface="Times New Roman" panose="02020603050405020304" pitchFamily="18" charset="0"/>
                <a:cs typeface="Times New Roman" panose="02020603050405020304" pitchFamily="18" charset="0"/>
              </a:rPr>
              <a:t>centre</a:t>
            </a:r>
            <a:r>
              <a:rPr lang="en-US" sz="3200" dirty="0">
                <a:latin typeface="Times New Roman" panose="02020603050405020304" pitchFamily="18" charset="0"/>
                <a:cs typeface="Times New Roman" panose="02020603050405020304" pitchFamily="18" charset="0"/>
              </a:rPr>
              <a:t> charges rent to the retailers and services providers that operate within. This model uses primarily a brick-and-mortar approach to enable customer exchanges. Today, platforms are powered by digital technology infrastructures allowing them to scale globally, serve a larger number of users and leverage data analytics to improve the platform. </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847601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68028"/>
          </a:xfrm>
        </p:spPr>
        <p:txBody>
          <a:bodyPr>
            <a:normAutofit/>
          </a:bodyPr>
          <a:lstStyle/>
          <a:p>
            <a:pPr algn="ctr"/>
            <a:r>
              <a:rPr lang="en-US" sz="3600" b="1" dirty="0">
                <a:latin typeface="Times New Roman" panose="02020603050405020304" pitchFamily="18" charset="0"/>
                <a:cs typeface="Times New Roman" panose="02020603050405020304" pitchFamily="18" charset="0"/>
              </a:rPr>
              <a:t>The concept of a platform business model</a:t>
            </a:r>
            <a:endParaRPr lang="ru-RU" sz="3600" dirty="0"/>
          </a:p>
        </p:txBody>
      </p:sp>
      <p:sp>
        <p:nvSpPr>
          <p:cNvPr id="3" name="Объект 2"/>
          <p:cNvSpPr>
            <a:spLocks noGrp="1"/>
          </p:cNvSpPr>
          <p:nvPr>
            <p:ph idx="1"/>
          </p:nvPr>
        </p:nvSpPr>
        <p:spPr>
          <a:xfrm>
            <a:off x="838200" y="1392072"/>
            <a:ext cx="10515600" cy="5090615"/>
          </a:xfrm>
        </p:spPr>
        <p:txBody>
          <a:bodyPr>
            <a:normAutofit fontScale="85000" lnSpcReduction="20000"/>
          </a:bodyPr>
          <a:lstStyle/>
          <a:p>
            <a:pPr algn="just"/>
            <a:r>
              <a:rPr lang="en-US" dirty="0">
                <a:latin typeface="Times New Roman" panose="02020603050405020304" pitchFamily="18" charset="0"/>
                <a:cs typeface="Times New Roman" panose="02020603050405020304" pitchFamily="18" charset="0"/>
              </a:rPr>
              <a:t>A platform </a:t>
            </a:r>
            <a:r>
              <a:rPr lang="en-US" u="sng" dirty="0">
                <a:latin typeface="Times New Roman" panose="02020603050405020304" pitchFamily="18" charset="0"/>
                <a:cs typeface="Times New Roman" panose="02020603050405020304" pitchFamily="18" charset="0"/>
              </a:rPr>
              <a:t>business model </a:t>
            </a:r>
            <a:r>
              <a:rPr lang="en-US" dirty="0">
                <a:latin typeface="Times New Roman" panose="02020603050405020304" pitchFamily="18" charset="0"/>
                <a:cs typeface="Times New Roman" panose="02020603050405020304" pitchFamily="18" charset="0"/>
              </a:rPr>
              <a:t> is a plan for creating revenue by allowing registered members to create content that can be consumed by a specific user group or general audience.</a:t>
            </a:r>
          </a:p>
          <a:p>
            <a:pPr algn="just"/>
            <a:r>
              <a:rPr lang="en-US" dirty="0">
                <a:latin typeface="Times New Roman" panose="02020603050405020304" pitchFamily="18" charset="0"/>
                <a:cs typeface="Times New Roman" panose="02020603050405020304" pitchFamily="18" charset="0"/>
              </a:rPr>
              <a:t>The platform business model differs from the traditional pipe, or linear business model, in which a company relies on its own resources to deliver a product or service to customers. Some common characteristics of a platform business model include:</a:t>
            </a:r>
          </a:p>
          <a:p>
            <a:pPr algn="just"/>
            <a:r>
              <a:rPr lang="en-US" dirty="0">
                <a:latin typeface="Times New Roman" panose="02020603050405020304" pitchFamily="18" charset="0"/>
                <a:cs typeface="Times New Roman" panose="02020603050405020304" pitchFamily="18" charset="0"/>
              </a:rPr>
              <a:t>Allowing users to both create and consume value</a:t>
            </a:r>
            <a:r>
              <a:rPr lang="en-US" dirty="0" smtClean="0">
                <a:latin typeface="Times New Roman" panose="02020603050405020304" pitchFamily="18" charset="0"/>
                <a:cs typeface="Times New Roman" panose="02020603050405020304" pitchFamily="18" charset="0"/>
              </a:rPr>
              <a:t>. You Tube</a:t>
            </a:r>
            <a:r>
              <a:rPr lang="en-US" dirty="0">
                <a:latin typeface="Times New Roman" panose="02020603050405020304" pitchFamily="18" charset="0"/>
                <a:cs typeface="Times New Roman" panose="02020603050405020304" pitchFamily="18" charset="0"/>
              </a:rPr>
              <a:t> is a good example of this trait, as users are able to view video content and comment on it, as well as produce video content for others to consume.</a:t>
            </a:r>
          </a:p>
          <a:p>
            <a:pPr algn="just"/>
            <a:r>
              <a:rPr lang="en-US" dirty="0" smtClean="0">
                <a:latin typeface="Times New Roman" panose="02020603050405020304" pitchFamily="18" charset="0"/>
                <a:cs typeface="Times New Roman" panose="02020603050405020304" pitchFamily="18" charset="0"/>
              </a:rPr>
              <a:t>Providing open APIs</a:t>
            </a:r>
            <a:r>
              <a:rPr lang="en-US" dirty="0">
                <a:latin typeface="Times New Roman" panose="02020603050405020304" pitchFamily="18" charset="0"/>
                <a:cs typeface="Times New Roman" panose="02020603050405020304" pitchFamily="18" charset="0"/>
              </a:rPr>
              <a:t> that give external developers the ability to expand the platform's functionality by allowing various application programs to interact and share data.</a:t>
            </a:r>
          </a:p>
          <a:p>
            <a:pPr algn="just"/>
            <a:r>
              <a:rPr lang="en-US" dirty="0">
                <a:latin typeface="Times New Roman" panose="02020603050405020304" pitchFamily="18" charset="0"/>
                <a:cs typeface="Times New Roman" panose="02020603050405020304" pitchFamily="18" charset="0"/>
              </a:rPr>
              <a:t>Creating an ecosystem that encourages registered users and content consumers to add more value to the platform by repeatedly creating more content which will, in turn, attract additional content creators and consumers.</a:t>
            </a:r>
          </a:p>
          <a:p>
            <a:endParaRPr lang="ru-RU" dirty="0"/>
          </a:p>
        </p:txBody>
      </p:sp>
    </p:spTree>
    <p:extLst>
      <p:ext uri="{BB962C8B-B14F-4D97-AF65-F5344CB8AC3E}">
        <p14:creationId xmlns:p14="http://schemas.microsoft.com/office/powerpoint/2010/main" val="28548371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835878"/>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is a </a:t>
            </a:r>
            <a:r>
              <a:rPr lang="en-US" sz="4000" b="1" dirty="0">
                <a:latin typeface="Times New Roman" panose="02020603050405020304" pitchFamily="18" charset="0"/>
                <a:cs typeface="Times New Roman" panose="02020603050405020304" pitchFamily="18" charset="0"/>
              </a:rPr>
              <a:t>Platform Business Model?</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10185"/>
            <a:ext cx="10515600" cy="4866778"/>
          </a:xfrm>
        </p:spPr>
        <p:txBody>
          <a:bodyPr/>
          <a:lstStyle/>
          <a:p>
            <a:pPr algn="just"/>
            <a:r>
              <a:rPr lang="en-US" sz="3200" dirty="0" smtClean="0">
                <a:latin typeface="Times New Roman" panose="02020603050405020304" pitchFamily="18" charset="0"/>
                <a:cs typeface="Times New Roman" panose="02020603050405020304" pitchFamily="18" charset="0"/>
              </a:rPr>
              <a:t>The differences between traditional and platform business model.  A </a:t>
            </a:r>
            <a:r>
              <a:rPr lang="en-US" sz="3200" dirty="0">
                <a:latin typeface="Times New Roman" panose="02020603050405020304" pitchFamily="18" charset="0"/>
                <a:cs typeface="Times New Roman" panose="02020603050405020304" pitchFamily="18" charset="0"/>
              </a:rPr>
              <a:t>traditional, linear business takes in raw </a:t>
            </a:r>
            <a:r>
              <a:rPr lang="en-US" sz="3200" dirty="0" smtClean="0">
                <a:latin typeface="Times New Roman" panose="02020603050405020304" pitchFamily="18" charset="0"/>
                <a:cs typeface="Times New Roman" panose="02020603050405020304" pitchFamily="18" charset="0"/>
              </a:rPr>
              <a:t>materials/components</a:t>
            </a:r>
            <a:r>
              <a:rPr lang="en-US" sz="3200" dirty="0">
                <a:latin typeface="Times New Roman" panose="02020603050405020304" pitchFamily="18" charset="0"/>
                <a:cs typeface="Times New Roman" panose="02020603050405020304" pitchFamily="18" charset="0"/>
              </a:rPr>
              <a:t>, creates products or services and sells them to its customers. A linear business owns its own inventory.</a:t>
            </a:r>
          </a:p>
          <a:p>
            <a:pPr algn="just"/>
            <a:r>
              <a:rPr lang="en-US" sz="3200" dirty="0">
                <a:latin typeface="Times New Roman" panose="02020603050405020304" pitchFamily="18" charset="0"/>
                <a:cs typeface="Times New Roman" panose="02020603050405020304" pitchFamily="18" charset="0"/>
              </a:rPr>
              <a:t>In contrast, a platform business facilitates value exchanges between two or more interdependent groups, usually consumers and providers. Platform businesses can be both physical and virtual (</a:t>
            </a:r>
            <a:r>
              <a:rPr lang="en-US" sz="3200" dirty="0" err="1">
                <a:latin typeface="Times New Roman" panose="02020603050405020304" pitchFamily="18" charset="0"/>
                <a:cs typeface="Times New Roman" panose="02020603050405020304" pitchFamily="18" charset="0"/>
              </a:rPr>
              <a:t>AliBaba</a:t>
            </a:r>
            <a:r>
              <a:rPr lang="en-US" sz="3200" dirty="0">
                <a:latin typeface="Times New Roman" panose="02020603050405020304" pitchFamily="18" charset="0"/>
                <a:cs typeface="Times New Roman" panose="02020603050405020304" pitchFamily="18" charset="0"/>
              </a:rPr>
              <a:t>, eBay). Platform businesses are a valid in B2B, B2c and public and private sectors.</a:t>
            </a:r>
          </a:p>
          <a:p>
            <a:endParaRPr lang="ru-RU" dirty="0"/>
          </a:p>
        </p:txBody>
      </p:sp>
    </p:spTree>
    <p:extLst>
      <p:ext uri="{BB962C8B-B14F-4D97-AF65-F5344CB8AC3E}">
        <p14:creationId xmlns:p14="http://schemas.microsoft.com/office/powerpoint/2010/main" val="2616703102"/>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13048"/>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is a Platform Business Model?</a:t>
            </a:r>
            <a:br>
              <a:rPr lang="en-US" sz="4000" b="1" dirty="0">
                <a:latin typeface="Times New Roman" panose="02020603050405020304" pitchFamily="18" charset="0"/>
                <a:cs typeface="Times New Roman" panose="02020603050405020304" pitchFamily="18" charset="0"/>
              </a:rPr>
            </a:br>
            <a:endParaRPr lang="ru-RU" sz="4000" dirty="0"/>
          </a:p>
        </p:txBody>
      </p:sp>
      <p:sp>
        <p:nvSpPr>
          <p:cNvPr id="3" name="Объект 2"/>
          <p:cNvSpPr>
            <a:spLocks noGrp="1"/>
          </p:cNvSpPr>
          <p:nvPr>
            <p:ph idx="1"/>
          </p:nvPr>
        </p:nvSpPr>
        <p:spPr>
          <a:xfrm>
            <a:off x="838200" y="1296538"/>
            <a:ext cx="10515600" cy="5131558"/>
          </a:xfrm>
        </p:spPr>
        <p:txBody>
          <a:bodyPr>
            <a:normAutofit lnSpcReduction="10000"/>
          </a:bodyPr>
          <a:lstStyle/>
          <a:p>
            <a:pPr algn="just"/>
            <a:r>
              <a:rPr lang="en-US" dirty="0">
                <a:latin typeface="Times New Roman" panose="02020603050405020304" pitchFamily="18" charset="0"/>
                <a:cs typeface="Times New Roman" panose="02020603050405020304" pitchFamily="18" charset="0"/>
              </a:rPr>
              <a:t>In platform businesses, providers both get value from and give value to the platform, and consumers do the same. Platforms can have many more than two sides. For example, Facebook has at least four: it connects users, third-party application developers, advertisers and third-party websites.</a:t>
            </a:r>
          </a:p>
          <a:p>
            <a:pPr algn="just"/>
            <a:r>
              <a:rPr lang="en-US" dirty="0" smtClean="0">
                <a:latin typeface="Times New Roman" panose="02020603050405020304" pitchFamily="18" charset="0"/>
                <a:cs typeface="Times New Roman" panose="02020603050405020304" pitchFamily="18" charset="0"/>
              </a:rPr>
              <a:t>Platform </a:t>
            </a:r>
            <a:r>
              <a:rPr lang="en-US" dirty="0">
                <a:latin typeface="Times New Roman" panose="02020603050405020304" pitchFamily="18" charset="0"/>
                <a:cs typeface="Times New Roman" panose="02020603050405020304" pitchFamily="18" charset="0"/>
              </a:rPr>
              <a:t>businesses exist in a platform ecosystem. The ecosystem consist of the value exchanges that are taking place; the space for conducting platform business; the players who participate; the rules by which platform business is conducted; and the tools which are available to those players. Businesses and individuals participating in a platform ecosystem benefit from network effects where the value of the platform goes up the more participants use it. Platform business ecosystems are most valuable in a market where there are lots of players.</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186092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31412"/>
          </a:xfrm>
        </p:spPr>
        <p:txBody>
          <a:bodyPr>
            <a:normAutofit/>
          </a:bodyPr>
          <a:lstStyle/>
          <a:p>
            <a:pPr algn="ctr"/>
            <a:r>
              <a:rPr lang="en-US" sz="4000" b="1" dirty="0" smtClean="0">
                <a:latin typeface="Times New Roman" panose="02020603050405020304" pitchFamily="18" charset="0"/>
                <a:cs typeface="Times New Roman" panose="02020603050405020304" pitchFamily="18" charset="0"/>
              </a:rPr>
              <a:t>What is the </a:t>
            </a:r>
            <a:r>
              <a:rPr lang="en-US" sz="4000" b="1" dirty="0">
                <a:latin typeface="Times New Roman" panose="02020603050405020304" pitchFamily="18" charset="0"/>
                <a:cs typeface="Times New Roman" panose="02020603050405020304" pitchFamily="18" charset="0"/>
              </a:rPr>
              <a:t>platform </a:t>
            </a:r>
            <a:r>
              <a:rPr lang="en-US" sz="4000" b="1" dirty="0" smtClean="0">
                <a:latin typeface="Times New Roman" panose="02020603050405020304" pitchFamily="18" charset="0"/>
                <a:cs typeface="Times New Roman" panose="02020603050405020304" pitchFamily="18" charset="0"/>
              </a:rPr>
              <a:t>model ?</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199" y="1296538"/>
            <a:ext cx="10748749" cy="5404512"/>
          </a:xfrm>
        </p:spPr>
        <p:txBody>
          <a:bodyPr>
            <a:normAutofit fontScale="70000" lnSpcReduction="20000"/>
          </a:bodyPr>
          <a:lstStyle/>
          <a:p>
            <a:pPr algn="just"/>
            <a:r>
              <a:rPr lang="en-US" sz="3400" dirty="0">
                <a:latin typeface="Times New Roman" panose="02020603050405020304" pitchFamily="18" charset="0"/>
                <a:cs typeface="Times New Roman" panose="02020603050405020304" pitchFamily="18" charset="0"/>
              </a:rPr>
              <a:t>The platform model, also known as peer-to-peer, or two-sided marketplace, is a digital business model in which a provider creates a digital space to connect third-party buyers and sellers.</a:t>
            </a:r>
            <a:endParaRPr lang="ru-RU" sz="3400" dirty="0">
              <a:latin typeface="Times New Roman" panose="02020603050405020304" pitchFamily="18" charset="0"/>
              <a:cs typeface="Times New Roman" panose="02020603050405020304" pitchFamily="18" charset="0"/>
            </a:endParaRPr>
          </a:p>
          <a:p>
            <a:pPr algn="just"/>
            <a:r>
              <a:rPr lang="en-US" sz="3400" b="1" dirty="0">
                <a:latin typeface="Times New Roman" panose="02020603050405020304" pitchFamily="18" charset="0"/>
                <a:cs typeface="Times New Roman" panose="02020603050405020304" pitchFamily="18" charset="0"/>
              </a:rPr>
              <a:t>How It Works</a:t>
            </a:r>
            <a:r>
              <a:rPr lang="en-US" sz="3400" dirty="0">
                <a:latin typeface="Times New Roman" panose="02020603050405020304" pitchFamily="18" charset="0"/>
                <a:cs typeface="Times New Roman" panose="02020603050405020304" pitchFamily="18" charset="0"/>
              </a:rPr>
              <a:t>: The customers are happy because they have access to a variety of sellers, and vice versa. Meanwhile, the business that provides the platform service makes a profit from transactions, subscriptions, and advertising.</a:t>
            </a:r>
            <a:endParaRPr lang="ru-RU" sz="3400" dirty="0">
              <a:latin typeface="Times New Roman" panose="02020603050405020304" pitchFamily="18" charset="0"/>
              <a:cs typeface="Times New Roman" panose="02020603050405020304" pitchFamily="18" charset="0"/>
            </a:endParaRPr>
          </a:p>
          <a:p>
            <a:pPr algn="just"/>
            <a:r>
              <a:rPr lang="en-US" sz="3400" b="1" dirty="0">
                <a:latin typeface="Times New Roman" panose="02020603050405020304" pitchFamily="18" charset="0"/>
                <a:cs typeface="Times New Roman" panose="02020603050405020304" pitchFamily="18" charset="0"/>
              </a:rPr>
              <a:t>Benefits</a:t>
            </a:r>
            <a:r>
              <a:rPr lang="en-US" sz="3400" dirty="0">
                <a:latin typeface="Times New Roman" panose="02020603050405020304" pitchFamily="18" charset="0"/>
                <a:cs typeface="Times New Roman" panose="02020603050405020304" pitchFamily="18" charset="0"/>
              </a:rPr>
              <a:t>: The model offers great scalability potential. In addition, if the platform is successful it can be developed further with additional relevant services.</a:t>
            </a:r>
            <a:endParaRPr lang="ru-RU" sz="3400" dirty="0">
              <a:latin typeface="Times New Roman" panose="02020603050405020304" pitchFamily="18" charset="0"/>
              <a:cs typeface="Times New Roman" panose="02020603050405020304" pitchFamily="18" charset="0"/>
            </a:endParaRPr>
          </a:p>
          <a:p>
            <a:pPr algn="just"/>
            <a:r>
              <a:rPr lang="en-US" sz="3400" b="1" dirty="0">
                <a:latin typeface="Times New Roman" panose="02020603050405020304" pitchFamily="18" charset="0"/>
                <a:cs typeface="Times New Roman" panose="02020603050405020304" pitchFamily="18" charset="0"/>
              </a:rPr>
              <a:t>Furthermore</a:t>
            </a:r>
            <a:r>
              <a:rPr lang="en-US" sz="3400" dirty="0">
                <a:latin typeface="Times New Roman" panose="02020603050405020304" pitchFamily="18" charset="0"/>
                <a:cs typeface="Times New Roman" panose="02020603050405020304" pitchFamily="18" charset="0"/>
              </a:rPr>
              <a:t>, the provider doesn’t need to make a large investment because they don’t supply and/or manage any products.</a:t>
            </a:r>
            <a:endParaRPr lang="ru-RU" sz="3400" dirty="0">
              <a:latin typeface="Times New Roman" panose="02020603050405020304" pitchFamily="18" charset="0"/>
              <a:cs typeface="Times New Roman" panose="02020603050405020304" pitchFamily="18" charset="0"/>
            </a:endParaRPr>
          </a:p>
          <a:p>
            <a:pPr algn="just"/>
            <a:r>
              <a:rPr lang="en-US" sz="3400" b="1" dirty="0">
                <a:latin typeface="Times New Roman" panose="02020603050405020304" pitchFamily="18" charset="0"/>
                <a:cs typeface="Times New Roman" panose="02020603050405020304" pitchFamily="18" charset="0"/>
              </a:rPr>
              <a:t>Setbacks</a:t>
            </a:r>
            <a:r>
              <a:rPr lang="en-US" sz="3400" dirty="0">
                <a:latin typeface="Times New Roman" panose="02020603050405020304" pitchFamily="18" charset="0"/>
                <a:cs typeface="Times New Roman" panose="02020603050405020304" pitchFamily="18" charset="0"/>
              </a:rPr>
              <a:t>: You need to balance demand and supply to maintain a sustainable system. If you have many customers but few sellers, or vice versa, you will see people leave.</a:t>
            </a:r>
            <a:endParaRPr lang="ru-RU" sz="3400" dirty="0">
              <a:latin typeface="Times New Roman" panose="02020603050405020304" pitchFamily="18" charset="0"/>
              <a:cs typeface="Times New Roman" panose="02020603050405020304" pitchFamily="18" charset="0"/>
            </a:endParaRPr>
          </a:p>
          <a:p>
            <a:pPr algn="just"/>
            <a:r>
              <a:rPr lang="en-US" sz="3400" b="1" dirty="0">
                <a:latin typeface="Times New Roman" panose="02020603050405020304" pitchFamily="18" charset="0"/>
                <a:cs typeface="Times New Roman" panose="02020603050405020304" pitchFamily="18" charset="0"/>
              </a:rPr>
              <a:t>Examples</a:t>
            </a:r>
            <a:r>
              <a:rPr lang="en-US" sz="3400" dirty="0">
                <a:latin typeface="Times New Roman" panose="02020603050405020304" pitchFamily="18" charset="0"/>
                <a:cs typeface="Times New Roman" panose="02020603050405020304" pitchFamily="18" charset="0"/>
              </a:rPr>
              <a:t>: Some good examples of platform model success are Amazon, </a:t>
            </a:r>
            <a:r>
              <a:rPr lang="en-US" sz="3400" dirty="0" err="1">
                <a:latin typeface="Times New Roman" panose="02020603050405020304" pitchFamily="18" charset="0"/>
                <a:cs typeface="Times New Roman" panose="02020603050405020304" pitchFamily="18" charset="0"/>
              </a:rPr>
              <a:t>Uber</a:t>
            </a:r>
            <a:r>
              <a:rPr lang="en-US" sz="3400" dirty="0">
                <a:latin typeface="Times New Roman" panose="02020603050405020304" pitchFamily="18" charset="0"/>
                <a:cs typeface="Times New Roman" panose="02020603050405020304" pitchFamily="18" charset="0"/>
              </a:rPr>
              <a:t>, and </a:t>
            </a:r>
            <a:r>
              <a:rPr lang="en-US" sz="3400" dirty="0" err="1">
                <a:latin typeface="Times New Roman" panose="02020603050405020304" pitchFamily="18" charset="0"/>
                <a:cs typeface="Times New Roman" panose="02020603050405020304" pitchFamily="18" charset="0"/>
              </a:rPr>
              <a:t>Airbnb</a:t>
            </a:r>
            <a:r>
              <a:rPr lang="en-US" sz="3400" dirty="0">
                <a:latin typeface="Times New Roman" panose="02020603050405020304" pitchFamily="18" charset="0"/>
                <a:cs typeface="Times New Roman" panose="02020603050405020304" pitchFamily="18" charset="0"/>
              </a:rPr>
              <a:t>.</a:t>
            </a:r>
            <a:endParaRPr lang="ru-RU" sz="3400" dirty="0">
              <a:latin typeface="Times New Roman" panose="02020603050405020304" pitchFamily="18" charset="0"/>
              <a:cs typeface="Times New Roman" panose="02020603050405020304" pitchFamily="18" charset="0"/>
            </a:endParaRPr>
          </a:p>
          <a:p>
            <a:pPr algn="just"/>
            <a:r>
              <a:rPr lang="en-US" sz="3400" b="1" dirty="0">
                <a:latin typeface="Times New Roman" panose="02020603050405020304" pitchFamily="18" charset="0"/>
                <a:cs typeface="Times New Roman" panose="02020603050405020304" pitchFamily="18" charset="0"/>
              </a:rPr>
              <a:t>Versions</a:t>
            </a:r>
            <a:r>
              <a:rPr lang="en-US" sz="3400" dirty="0">
                <a:latin typeface="Times New Roman" panose="02020603050405020304" pitchFamily="18" charset="0"/>
                <a:cs typeface="Times New Roman" panose="02020603050405020304" pitchFamily="18" charset="0"/>
              </a:rPr>
              <a:t>: A specialized version of the platform model is the </a:t>
            </a:r>
            <a:r>
              <a:rPr lang="en-US" sz="3400" u="sng" dirty="0">
                <a:latin typeface="Times New Roman" panose="02020603050405020304" pitchFamily="18" charset="0"/>
                <a:cs typeface="Times New Roman" panose="02020603050405020304" pitchFamily="18" charset="0"/>
                <a:hlinkClick r:id="rId3"/>
              </a:rPr>
              <a:t>user-generated content</a:t>
            </a:r>
            <a:r>
              <a:rPr lang="en-US" sz="3400" dirty="0">
                <a:latin typeface="Times New Roman" panose="02020603050405020304" pitchFamily="18" charset="0"/>
                <a:cs typeface="Times New Roman" panose="02020603050405020304" pitchFamily="18" charset="0"/>
              </a:rPr>
              <a:t> model – customers contribute with content that is consumed by other customers.</a:t>
            </a:r>
            <a:endParaRPr lang="ru-RU" sz="3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946790026"/>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477672"/>
            <a:ext cx="10515600" cy="5699291"/>
          </a:xfrm>
        </p:spPr>
        <p:txBody>
          <a:bodyPr>
            <a:normAutofit/>
          </a:bodyPr>
          <a:lstStyle/>
          <a:p>
            <a:pPr marL="0" indent="0" algn="ctr">
              <a:buNone/>
            </a:pPr>
            <a:endParaRPr lang="en-US" sz="4800" b="1" dirty="0" smtClean="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r>
              <a:rPr lang="en-US" sz="4800" b="1" dirty="0" smtClean="0">
                <a:latin typeface="Times New Roman" panose="02020603050405020304" pitchFamily="18" charset="0"/>
                <a:cs typeface="Times New Roman" panose="02020603050405020304" pitchFamily="18" charset="0"/>
              </a:rPr>
              <a:t>The types </a:t>
            </a:r>
            <a:r>
              <a:rPr lang="en-US" sz="4800" b="1" dirty="0">
                <a:latin typeface="Times New Roman" panose="02020603050405020304" pitchFamily="18" charset="0"/>
                <a:cs typeface="Times New Roman" panose="02020603050405020304" pitchFamily="18" charset="0"/>
              </a:rPr>
              <a:t>of platforms</a:t>
            </a:r>
            <a:endParaRPr lang="ru-RU"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4560589"/>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317262"/>
          </a:xfrm>
        </p:spPr>
        <p:txBody>
          <a:bodyPr>
            <a:normAutofit fontScale="90000"/>
          </a:bodyPr>
          <a:lstStyle/>
          <a:p>
            <a:pPr algn="ctr"/>
            <a:r>
              <a:rPr lang="en-US" sz="3000" b="1" dirty="0" smtClean="0">
                <a:latin typeface="Times New Roman" panose="02020603050405020304" pitchFamily="18" charset="0"/>
                <a:cs typeface="Times New Roman" panose="02020603050405020304" pitchFamily="18" charset="0"/>
              </a:rPr>
              <a:t/>
            </a:r>
            <a:br>
              <a:rPr lang="en-US" sz="3000" b="1" dirty="0" smtClean="0">
                <a:latin typeface="Times New Roman" panose="02020603050405020304" pitchFamily="18" charset="0"/>
                <a:cs typeface="Times New Roman" panose="02020603050405020304" pitchFamily="18" charset="0"/>
              </a:rPr>
            </a:br>
            <a:r>
              <a:rPr lang="en-US" sz="3000" b="1" dirty="0" smtClean="0">
                <a:latin typeface="Times New Roman" panose="02020603050405020304" pitchFamily="18" charset="0"/>
                <a:cs typeface="Times New Roman" panose="02020603050405020304" pitchFamily="18" charset="0"/>
              </a:rPr>
              <a:t>The </a:t>
            </a:r>
            <a:r>
              <a:rPr lang="en-US" sz="3000" b="1" dirty="0">
                <a:latin typeface="Times New Roman" panose="02020603050405020304" pitchFamily="18" charset="0"/>
                <a:cs typeface="Times New Roman" panose="02020603050405020304" pitchFamily="18" charset="0"/>
              </a:rPr>
              <a:t>core value being exchanged is (by platform business type</a:t>
            </a:r>
            <a:r>
              <a:rPr lang="en-US" sz="3000" b="1" dirty="0" smtClean="0">
                <a:latin typeface="Times New Roman" panose="02020603050405020304" pitchFamily="18" charset="0"/>
                <a:cs typeface="Times New Roman" panose="02020603050405020304" pitchFamily="18" charset="0"/>
              </a:rPr>
              <a:t>)</a:t>
            </a:r>
            <a:r>
              <a:rPr lang="en-US" sz="3000" b="1" dirty="0">
                <a:latin typeface="Times New Roman" panose="02020603050405020304" pitchFamily="18" charset="0"/>
                <a:cs typeface="Times New Roman" panose="02020603050405020304" pitchFamily="18" charset="0"/>
              </a:rPr>
              <a:t/>
            </a:r>
            <a:br>
              <a:rPr lang="en-US" sz="3000" b="1" dirty="0">
                <a:latin typeface="Times New Roman" panose="02020603050405020304" pitchFamily="18" charset="0"/>
                <a:cs typeface="Times New Roman" panose="02020603050405020304" pitchFamily="18" charset="0"/>
              </a:rPr>
            </a:br>
            <a:endParaRPr lang="ru-RU" sz="3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832514"/>
            <a:ext cx="10515600" cy="5834418"/>
          </a:xfrm>
        </p:spPr>
        <p:txBody>
          <a:bodyPr>
            <a:normAutofit fontScale="70000" lnSpcReduction="20000"/>
          </a:bodyPr>
          <a:lstStyle/>
          <a:p>
            <a:pPr algn="just"/>
            <a:r>
              <a:rPr lang="en-US" sz="3100" b="1" dirty="0" smtClean="0">
                <a:latin typeface="Times New Roman" panose="02020603050405020304" pitchFamily="18" charset="0"/>
                <a:cs typeface="Times New Roman" panose="02020603050405020304" pitchFamily="18" charset="0"/>
              </a:rPr>
              <a:t>Services </a:t>
            </a:r>
            <a:r>
              <a:rPr lang="en-US" sz="3100" b="1" dirty="0">
                <a:latin typeface="Times New Roman" panose="02020603050405020304" pitchFamily="18" charset="0"/>
                <a:cs typeface="Times New Roman" panose="02020603050405020304" pitchFamily="18" charset="0"/>
              </a:rPr>
              <a:t>marketplace:</a:t>
            </a:r>
            <a:r>
              <a:rPr lang="en-US" sz="3100" dirty="0">
                <a:latin typeface="Times New Roman" panose="02020603050405020304" pitchFamily="18" charset="0"/>
                <a:cs typeface="Times New Roman" panose="02020603050405020304" pitchFamily="18" charset="0"/>
              </a:rPr>
              <a:t> a service</a:t>
            </a:r>
          </a:p>
          <a:p>
            <a:pPr algn="just"/>
            <a:r>
              <a:rPr lang="en-US" sz="3100" b="1" dirty="0">
                <a:latin typeface="Times New Roman" panose="02020603050405020304" pitchFamily="18" charset="0"/>
                <a:cs typeface="Times New Roman" panose="02020603050405020304" pitchFamily="18" charset="0"/>
              </a:rPr>
              <a:t>Product marketplace:</a:t>
            </a:r>
            <a:r>
              <a:rPr lang="en-US" sz="3100" dirty="0">
                <a:latin typeface="Times New Roman" panose="02020603050405020304" pitchFamily="18" charset="0"/>
                <a:cs typeface="Times New Roman" panose="02020603050405020304" pitchFamily="18" charset="0"/>
              </a:rPr>
              <a:t> a physical product</a:t>
            </a:r>
          </a:p>
          <a:p>
            <a:pPr algn="just"/>
            <a:r>
              <a:rPr lang="en-US" sz="3100" b="1" dirty="0">
                <a:latin typeface="Times New Roman" panose="02020603050405020304" pitchFamily="18" charset="0"/>
                <a:cs typeface="Times New Roman" panose="02020603050405020304" pitchFamily="18" charset="0"/>
              </a:rPr>
              <a:t>Payment platform</a:t>
            </a:r>
            <a:r>
              <a:rPr lang="en-US" sz="3100" dirty="0">
                <a:latin typeface="Times New Roman" panose="02020603050405020304" pitchFamily="18" charset="0"/>
                <a:cs typeface="Times New Roman" panose="02020603050405020304" pitchFamily="18" charset="0"/>
              </a:rPr>
              <a:t>: payment (P2P or B2C)</a:t>
            </a:r>
          </a:p>
          <a:p>
            <a:pPr algn="just"/>
            <a:r>
              <a:rPr lang="en-US" sz="3100" b="1" dirty="0">
                <a:latin typeface="Times New Roman" panose="02020603050405020304" pitchFamily="18" charset="0"/>
                <a:cs typeface="Times New Roman" panose="02020603050405020304" pitchFamily="18" charset="0"/>
              </a:rPr>
              <a:t>Investment platform</a:t>
            </a:r>
            <a:r>
              <a:rPr lang="en-US" sz="3100" dirty="0">
                <a:latin typeface="Times New Roman" panose="02020603050405020304" pitchFamily="18" charset="0"/>
                <a:cs typeface="Times New Roman" panose="02020603050405020304" pitchFamily="18" charset="0"/>
              </a:rPr>
              <a:t>: investment (money in exchange for a financial instrument, be it equity or a loan, etc.)</a:t>
            </a:r>
          </a:p>
          <a:p>
            <a:pPr algn="just"/>
            <a:r>
              <a:rPr lang="en-US" sz="3100" b="1" dirty="0">
                <a:latin typeface="Times New Roman" panose="02020603050405020304" pitchFamily="18" charset="0"/>
                <a:cs typeface="Times New Roman" panose="02020603050405020304" pitchFamily="18" charset="0"/>
              </a:rPr>
              <a:t>Social networks: </a:t>
            </a:r>
            <a:r>
              <a:rPr lang="en-US" sz="3100" dirty="0">
                <a:latin typeface="Times New Roman" panose="02020603050405020304" pitchFamily="18" charset="0"/>
                <a:cs typeface="Times New Roman" panose="02020603050405020304" pitchFamily="18" charset="0"/>
              </a:rPr>
              <a:t>a network in which the core transaction is a double opt-in (friending) model of interaction</a:t>
            </a:r>
          </a:p>
          <a:p>
            <a:pPr algn="just"/>
            <a:r>
              <a:rPr lang="en-US" sz="3100" b="1" dirty="0">
                <a:latin typeface="Times New Roman" panose="02020603050405020304" pitchFamily="18" charset="0"/>
                <a:cs typeface="Times New Roman" panose="02020603050405020304" pitchFamily="18" charset="0"/>
              </a:rPr>
              <a:t>Communication platform</a:t>
            </a:r>
            <a:r>
              <a:rPr lang="en-US" sz="3100" dirty="0">
                <a:latin typeface="Times New Roman" panose="02020603050405020304" pitchFamily="18" charset="0"/>
                <a:cs typeface="Times New Roman" panose="02020603050405020304" pitchFamily="18" charset="0"/>
              </a:rPr>
              <a:t>: direct social communication (e.g., messaging)</a:t>
            </a:r>
          </a:p>
          <a:p>
            <a:r>
              <a:rPr lang="en-US" sz="3100" b="1" dirty="0">
                <a:latin typeface="Times New Roman" panose="02020603050405020304" pitchFamily="18" charset="0"/>
                <a:cs typeface="Times New Roman" panose="02020603050405020304" pitchFamily="18" charset="0"/>
              </a:rPr>
              <a:t>Development platforms</a:t>
            </a:r>
            <a:r>
              <a:rPr lang="en-US" sz="3100" dirty="0">
                <a:latin typeface="Times New Roman" panose="02020603050405020304" pitchFamily="18" charset="0"/>
                <a:cs typeface="Times New Roman" panose="02020603050405020304" pitchFamily="18" charset="0"/>
              </a:rPr>
              <a:t/>
            </a:r>
            <a:br>
              <a:rPr lang="en-US" sz="3100" dirty="0">
                <a:latin typeface="Times New Roman" panose="02020603050405020304" pitchFamily="18" charset="0"/>
                <a:cs typeface="Times New Roman" panose="02020603050405020304" pitchFamily="18" charset="0"/>
              </a:rPr>
            </a:br>
            <a:r>
              <a:rPr lang="en-US" sz="3100" u="sng" dirty="0">
                <a:latin typeface="Times New Roman" panose="02020603050405020304" pitchFamily="18" charset="0"/>
                <a:cs typeface="Times New Roman" panose="02020603050405020304" pitchFamily="18" charset="0"/>
              </a:rPr>
              <a:t>Closed development platform</a:t>
            </a:r>
            <a:r>
              <a:rPr lang="en-US" sz="3100" dirty="0">
                <a:latin typeface="Times New Roman" panose="02020603050405020304" pitchFamily="18" charset="0"/>
                <a:cs typeface="Times New Roman" panose="02020603050405020304" pitchFamily="18" charset="0"/>
              </a:rPr>
              <a:t>: software built across access to data (usually via an API)</a:t>
            </a:r>
            <a:br>
              <a:rPr lang="en-US" sz="3100" dirty="0">
                <a:latin typeface="Times New Roman" panose="02020603050405020304" pitchFamily="18" charset="0"/>
                <a:cs typeface="Times New Roman" panose="02020603050405020304" pitchFamily="18" charset="0"/>
              </a:rPr>
            </a:br>
            <a:r>
              <a:rPr lang="en-US" sz="3100" u="sng" dirty="0">
                <a:latin typeface="Times New Roman" panose="02020603050405020304" pitchFamily="18" charset="0"/>
                <a:cs typeface="Times New Roman" panose="02020603050405020304" pitchFamily="18" charset="0"/>
              </a:rPr>
              <a:t>Controlled development platform</a:t>
            </a:r>
            <a:r>
              <a:rPr lang="en-US" sz="3100" dirty="0">
                <a:latin typeface="Times New Roman" panose="02020603050405020304" pitchFamily="18" charset="0"/>
                <a:cs typeface="Times New Roman" panose="02020603050405020304" pitchFamily="18" charset="0"/>
              </a:rPr>
              <a:t>: software built in a controlled, integrated development environment</a:t>
            </a:r>
            <a:br>
              <a:rPr lang="en-US" sz="3100" dirty="0">
                <a:latin typeface="Times New Roman" panose="02020603050405020304" pitchFamily="18" charset="0"/>
                <a:cs typeface="Times New Roman" panose="02020603050405020304" pitchFamily="18" charset="0"/>
              </a:rPr>
            </a:br>
            <a:r>
              <a:rPr lang="en-US" sz="3100" u="sng" dirty="0">
                <a:latin typeface="Times New Roman" panose="02020603050405020304" pitchFamily="18" charset="0"/>
                <a:cs typeface="Times New Roman" panose="02020603050405020304" pitchFamily="18" charset="0"/>
              </a:rPr>
              <a:t>Open development platform</a:t>
            </a:r>
            <a:r>
              <a:rPr lang="en-US" sz="3100" dirty="0">
                <a:latin typeface="Times New Roman" panose="02020603050405020304" pitchFamily="18" charset="0"/>
                <a:cs typeface="Times New Roman" panose="02020603050405020304" pitchFamily="18" charset="0"/>
              </a:rPr>
              <a:t>: open-source and free software</a:t>
            </a:r>
          </a:p>
          <a:p>
            <a:r>
              <a:rPr lang="en-US" sz="3100" b="1" dirty="0">
                <a:latin typeface="Times New Roman" panose="02020603050405020304" pitchFamily="18" charset="0"/>
                <a:cs typeface="Times New Roman" panose="02020603050405020304" pitchFamily="18" charset="0"/>
              </a:rPr>
              <a:t>Content platforms</a:t>
            </a:r>
            <a:r>
              <a:rPr lang="en-US" sz="3100" dirty="0">
                <a:latin typeface="Times New Roman" panose="02020603050405020304" pitchFamily="18" charset="0"/>
                <a:cs typeface="Times New Roman" panose="02020603050405020304" pitchFamily="18" charset="0"/>
              </a:rPr>
              <a:t/>
            </a:r>
            <a:br>
              <a:rPr lang="en-US" sz="3100" dirty="0">
                <a:latin typeface="Times New Roman" panose="02020603050405020304" pitchFamily="18" charset="0"/>
                <a:cs typeface="Times New Roman" panose="02020603050405020304" pitchFamily="18" charset="0"/>
              </a:rPr>
            </a:br>
            <a:r>
              <a:rPr lang="en-US" sz="3100" u="sng" dirty="0">
                <a:latin typeface="Times New Roman" panose="02020603050405020304" pitchFamily="18" charset="0"/>
                <a:cs typeface="Times New Roman" panose="02020603050405020304" pitchFamily="18" charset="0"/>
              </a:rPr>
              <a:t>Social</a:t>
            </a:r>
            <a:r>
              <a:rPr lang="en-US" sz="3100" dirty="0">
                <a:latin typeface="Times New Roman" panose="02020603050405020304" pitchFamily="18" charset="0"/>
                <a:cs typeface="Times New Roman" panose="02020603050405020304" pitchFamily="18" charset="0"/>
              </a:rPr>
              <a:t>: a content platform in which the core transaction focuses on the discovery of and interaction with other people</a:t>
            </a:r>
            <a:br>
              <a:rPr lang="en-US" sz="3100" dirty="0">
                <a:latin typeface="Times New Roman" panose="02020603050405020304" pitchFamily="18" charset="0"/>
                <a:cs typeface="Times New Roman" panose="02020603050405020304" pitchFamily="18" charset="0"/>
              </a:rPr>
            </a:br>
            <a:r>
              <a:rPr lang="en-US" sz="3100" u="sng" dirty="0">
                <a:latin typeface="Times New Roman" panose="02020603050405020304" pitchFamily="18" charset="0"/>
                <a:cs typeface="Times New Roman" panose="02020603050405020304" pitchFamily="18" charset="0"/>
              </a:rPr>
              <a:t>Media</a:t>
            </a:r>
            <a:r>
              <a:rPr lang="en-US" sz="3100" dirty="0">
                <a:latin typeface="Times New Roman" panose="02020603050405020304" pitchFamily="18" charset="0"/>
                <a:cs typeface="Times New Roman" panose="02020603050405020304" pitchFamily="18" charset="0"/>
              </a:rPr>
              <a:t>: a content platform in which the core transaction focuses on discovery of and interaction with media</a:t>
            </a:r>
          </a:p>
          <a:p>
            <a:r>
              <a:rPr lang="en-US" sz="3100" b="1" dirty="0">
                <a:latin typeface="Times New Roman" panose="02020603050405020304" pitchFamily="18" charset="0"/>
                <a:cs typeface="Times New Roman" panose="02020603050405020304" pitchFamily="18" charset="0"/>
              </a:rPr>
              <a:t>Social gaming platform:</a:t>
            </a:r>
            <a:r>
              <a:rPr lang="en-US" sz="3100" dirty="0">
                <a:latin typeface="Times New Roman" panose="02020603050405020304" pitchFamily="18" charset="0"/>
                <a:cs typeface="Times New Roman" panose="02020603050405020304" pitchFamily="18" charset="0"/>
              </a:rPr>
              <a:t> a gaming interaction involving multiple users, either competing or cooperating</a:t>
            </a:r>
          </a:p>
          <a:p>
            <a:endParaRPr lang="ru-RU" dirty="0"/>
          </a:p>
        </p:txBody>
      </p:sp>
    </p:spTree>
    <p:extLst>
      <p:ext uri="{BB962C8B-B14F-4D97-AF65-F5344CB8AC3E}">
        <p14:creationId xmlns:p14="http://schemas.microsoft.com/office/powerpoint/2010/main" val="2681454363"/>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76821"/>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What </a:t>
            </a:r>
            <a:r>
              <a:rPr lang="en-US" sz="4000" b="1" dirty="0">
                <a:latin typeface="Times New Roman" panose="02020603050405020304" pitchFamily="18" charset="0"/>
                <a:cs typeface="Times New Roman" panose="02020603050405020304" pitchFamily="18" charset="0"/>
              </a:rPr>
              <a:t>are the different </a:t>
            </a:r>
            <a:r>
              <a:rPr lang="en-US" sz="4000" b="1" dirty="0" smtClean="0">
                <a:latin typeface="Times New Roman" panose="02020603050405020304" pitchFamily="18" charset="0"/>
                <a:cs typeface="Times New Roman" panose="02020603050405020304" pitchFamily="18" charset="0"/>
              </a:rPr>
              <a:t>types ?</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92072"/>
            <a:ext cx="10515600" cy="4784891"/>
          </a:xfrm>
        </p:spPr>
        <p:txBody>
          <a:bodyPr/>
          <a:lstStyle/>
          <a:p>
            <a:pPr marL="0" indent="0" algn="just">
              <a:buNone/>
            </a:pPr>
            <a:r>
              <a:rPr lang="en-US" sz="3200" dirty="0" smtClean="0">
                <a:latin typeface="Times New Roman" panose="02020603050405020304" pitchFamily="18" charset="0"/>
                <a:cs typeface="Times New Roman" panose="02020603050405020304" pitchFamily="18" charset="0"/>
              </a:rPr>
              <a:t>Platform </a:t>
            </a:r>
            <a:r>
              <a:rPr lang="en-US" sz="3200" dirty="0">
                <a:latin typeface="Times New Roman" panose="02020603050405020304" pitchFamily="18" charset="0"/>
                <a:cs typeface="Times New Roman" panose="02020603050405020304" pitchFamily="18" charset="0"/>
              </a:rPr>
              <a:t>businesses are becoming increasingly integral to business value creation. However, not all platforms are created equal, with some platforms having far more potential to trigger powerful forms of increasing returns that will ultimately </a:t>
            </a:r>
            <a:r>
              <a:rPr lang="en-US" sz="3200" dirty="0" err="1">
                <a:latin typeface="Times New Roman" panose="02020603050405020304" pitchFamily="18" charset="0"/>
                <a:cs typeface="Times New Roman" panose="02020603050405020304" pitchFamily="18" charset="0"/>
              </a:rPr>
              <a:t>marginalise</a:t>
            </a:r>
            <a:r>
              <a:rPr lang="en-US" sz="3200" dirty="0">
                <a:latin typeface="Times New Roman" panose="02020603050405020304" pitchFamily="18" charset="0"/>
                <a:cs typeface="Times New Roman" panose="02020603050405020304" pitchFamily="18" charset="0"/>
              </a:rPr>
              <a:t> other forms of platforms. It’s important to understand not just the structure, but the dynamics, of different kinds of platforms. </a:t>
            </a:r>
            <a:endParaRPr lang="ru-RU" dirty="0"/>
          </a:p>
        </p:txBody>
      </p:sp>
    </p:spTree>
    <p:extLst>
      <p:ext uri="{BB962C8B-B14F-4D97-AF65-F5344CB8AC3E}">
        <p14:creationId xmlns:p14="http://schemas.microsoft.com/office/powerpoint/2010/main" val="2722582877"/>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99400"/>
          </a:xfrm>
        </p:spPr>
        <p:txBody>
          <a:bodyPr>
            <a:normAutofit/>
          </a:bodyPr>
          <a:lstStyle/>
          <a:p>
            <a:pPr algn="ctr"/>
            <a:r>
              <a:rPr lang="en-US" sz="4000" b="1" dirty="0">
                <a:latin typeface="Times New Roman" panose="02020603050405020304" pitchFamily="18" charset="0"/>
                <a:cs typeface="Times New Roman" panose="02020603050405020304" pitchFamily="18" charset="0"/>
              </a:rPr>
              <a:t>Types of Platform Business Models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14651"/>
            <a:ext cx="10515600" cy="5404513"/>
          </a:xfrm>
        </p:spPr>
        <p:txBody>
          <a:bodyPr>
            <a:normAutofit lnSpcReduction="10000"/>
          </a:bodyPr>
          <a:lstStyle/>
          <a:p>
            <a:pPr algn="just"/>
            <a:r>
              <a:rPr lang="en-US" dirty="0" smtClean="0">
                <a:latin typeface="Times New Roman" panose="02020603050405020304" pitchFamily="18" charset="0"/>
                <a:cs typeface="Times New Roman" panose="02020603050405020304" pitchFamily="18" charset="0"/>
              </a:rPr>
              <a:t>Aggregation </a:t>
            </a:r>
            <a:r>
              <a:rPr lang="en-US" dirty="0">
                <a:latin typeface="Times New Roman" panose="02020603050405020304" pitchFamily="18" charset="0"/>
                <a:cs typeface="Times New Roman" panose="02020603050405020304" pitchFamily="18" charset="0"/>
              </a:rPr>
              <a:t>platforms. They bring users together and facilitate the exchange of goods, services or information, such as eBay and </a:t>
            </a:r>
            <a:r>
              <a:rPr lang="en-US" dirty="0" smtClean="0">
                <a:latin typeface="Times New Roman" panose="02020603050405020304" pitchFamily="18" charset="0"/>
                <a:cs typeface="Times New Roman" panose="02020603050405020304" pitchFamily="18" charset="0"/>
              </a:rPr>
              <a:t>Eats. </a:t>
            </a:r>
            <a:r>
              <a:rPr lang="en-US" dirty="0">
                <a:latin typeface="Times New Roman" panose="02020603050405020304" pitchFamily="18" charset="0"/>
                <a:cs typeface="Times New Roman" panose="02020603050405020304" pitchFamily="18" charset="0"/>
              </a:rPr>
              <a:t>Aggregation platforms tend to be transaction or task oriented. The platform facilitates user transactions and generates revenue through transaction fees or platform access fees</a:t>
            </a:r>
            <a:r>
              <a:rPr lang="en-US" dirty="0" smtClean="0">
                <a:latin typeface="Times New Roman" panose="02020603050405020304" pitchFamily="18" charset="0"/>
                <a:cs typeface="Times New Roman" panose="02020603050405020304" pitchFamily="18" charset="0"/>
              </a:rPr>
              <a:t>. </a:t>
            </a:r>
          </a:p>
          <a:p>
            <a:pPr algn="just"/>
            <a:r>
              <a:rPr lang="en-US" dirty="0" smtClean="0">
                <a:latin typeface="Times New Roman" panose="02020603050405020304" pitchFamily="18" charset="0"/>
                <a:cs typeface="Times New Roman" panose="02020603050405020304" pitchFamily="18" charset="0"/>
              </a:rPr>
              <a:t>Social networking platforms. (Facebook, </a:t>
            </a:r>
            <a:r>
              <a:rPr lang="en-US" dirty="0" err="1" smtClean="0">
                <a:latin typeface="Times New Roman" panose="02020603050405020304" pitchFamily="18" charset="0"/>
                <a:cs typeface="Times New Roman" panose="02020603050405020304" pitchFamily="18" charset="0"/>
              </a:rPr>
              <a:t>Instagram</a:t>
            </a:r>
            <a:r>
              <a:rPr lang="en-US" dirty="0" smtClean="0">
                <a:latin typeface="Times New Roman" panose="02020603050405020304" pitchFamily="18" charset="0"/>
                <a:cs typeface="Times New Roman" panose="02020603050405020304" pitchFamily="18" charset="0"/>
              </a:rPr>
              <a:t>, Twitter, YouTube etc.) aggregate users, but not purely for the goal of transaction. They facilitate user interaction (rather than transaction) and they may generate revenue via advertising. Social platforms tend to foster engagement and relationship building between users in a semi-mediated fashion rather than fully orchestrating the interactions for the purpose of creating transactions. In the case, the social platforms goal is to increase the size and activity of its user base by creating a platform that gives value to users as they use it and encourages them to use it more often.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6639076"/>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08833"/>
          </a:xfrm>
        </p:spPr>
        <p:txBody>
          <a:bodyPr>
            <a:normAutofit/>
          </a:bodyPr>
          <a:lstStyle/>
          <a:p>
            <a:pPr algn="ctr"/>
            <a:r>
              <a:rPr lang="en-US" sz="4000" b="1" dirty="0">
                <a:latin typeface="Times New Roman" panose="02020603050405020304" pitchFamily="18" charset="0"/>
                <a:cs typeface="Times New Roman" panose="02020603050405020304" pitchFamily="18" charset="0"/>
              </a:rPr>
              <a:t>Types of Platform Business Models</a:t>
            </a:r>
            <a:endParaRPr lang="ru-RU" sz="4000" dirty="0"/>
          </a:p>
        </p:txBody>
      </p:sp>
      <p:sp>
        <p:nvSpPr>
          <p:cNvPr id="3" name="Объект 2"/>
          <p:cNvSpPr>
            <a:spLocks noGrp="1"/>
          </p:cNvSpPr>
          <p:nvPr>
            <p:ph idx="1"/>
          </p:nvPr>
        </p:nvSpPr>
        <p:spPr>
          <a:xfrm>
            <a:off x="838200" y="1473958"/>
            <a:ext cx="10515600" cy="4703005"/>
          </a:xfrm>
        </p:spPr>
        <p:txBody>
          <a:bodyPr>
            <a:noAutofit/>
          </a:bodyPr>
          <a:lstStyle/>
          <a:p>
            <a:pPr algn="just"/>
            <a:r>
              <a:rPr lang="en-US" sz="2600" dirty="0" smtClean="0">
                <a:latin typeface="Times New Roman" panose="02020603050405020304" pitchFamily="18" charset="0"/>
                <a:cs typeface="Times New Roman" panose="02020603050405020304" pitchFamily="18" charset="0"/>
              </a:rPr>
              <a:t>Mobilization platforms. These </a:t>
            </a:r>
            <a:r>
              <a:rPr lang="en-US" sz="2600" dirty="0">
                <a:latin typeface="Times New Roman" panose="02020603050405020304" pitchFamily="18" charset="0"/>
                <a:cs typeface="Times New Roman" panose="02020603050405020304" pitchFamily="18" charset="0"/>
              </a:rPr>
              <a:t>platforms encourage users to collaborate and thus achieve outcomes beyond what an individual could achieve alone. </a:t>
            </a:r>
            <a:r>
              <a:rPr lang="en-US" sz="2600" dirty="0" smtClean="0">
                <a:latin typeface="Times New Roman" panose="02020603050405020304" pitchFamily="18" charset="0"/>
                <a:cs typeface="Times New Roman" panose="02020603050405020304" pitchFamily="18" charset="0"/>
              </a:rPr>
              <a:t>Mobilization </a:t>
            </a:r>
            <a:r>
              <a:rPr lang="en-US" sz="2600" dirty="0">
                <a:latin typeface="Times New Roman" panose="02020603050405020304" pitchFamily="18" charset="0"/>
                <a:cs typeface="Times New Roman" panose="02020603050405020304" pitchFamily="18" charset="0"/>
              </a:rPr>
              <a:t>platforms tend to encourage non-transactional long-term relationships among users. These are ideal in a B2B context to foster collaboration among your employees, business partners or even customers to solve challenges. For example, </a:t>
            </a:r>
            <a:r>
              <a:rPr lang="en-US" sz="2600" dirty="0" smtClean="0">
                <a:latin typeface="Times New Roman" panose="02020603050405020304" pitchFamily="18" charset="0"/>
                <a:cs typeface="Times New Roman" panose="02020603050405020304" pitchFamily="18" charset="0"/>
              </a:rPr>
              <a:t>Netflix </a:t>
            </a:r>
            <a:r>
              <a:rPr lang="en-US" sz="2600" dirty="0">
                <a:latin typeface="Times New Roman" panose="02020603050405020304" pitchFamily="18" charset="0"/>
                <a:cs typeface="Times New Roman" panose="02020603050405020304" pitchFamily="18" charset="0"/>
              </a:rPr>
              <a:t>wanted to improve the accuracy of its recommendation engine and used crowdsourcing to mobilize individuals/teams from the general public to suggest ways to achieve this.</a:t>
            </a:r>
          </a:p>
          <a:p>
            <a:pPr algn="just"/>
            <a:r>
              <a:rPr lang="en-US" sz="2600" dirty="0">
                <a:latin typeface="Times New Roman" panose="02020603050405020304" pitchFamily="18" charset="0"/>
                <a:cs typeface="Times New Roman" panose="02020603050405020304" pitchFamily="18" charset="0"/>
              </a:rPr>
              <a:t>Learning </a:t>
            </a:r>
            <a:r>
              <a:rPr lang="en-US" sz="2600" dirty="0" smtClean="0">
                <a:latin typeface="Times New Roman" panose="02020603050405020304" pitchFamily="18" charset="0"/>
                <a:cs typeface="Times New Roman" panose="02020603050405020304" pitchFamily="18" charset="0"/>
              </a:rPr>
              <a:t>platforms. Similar </a:t>
            </a:r>
            <a:r>
              <a:rPr lang="en-US" sz="2600" dirty="0">
                <a:latin typeface="Times New Roman" panose="02020603050405020304" pitchFamily="18" charset="0"/>
                <a:cs typeface="Times New Roman" panose="02020603050405020304" pitchFamily="18" charset="0"/>
              </a:rPr>
              <a:t>to </a:t>
            </a:r>
            <a:r>
              <a:rPr lang="en-US" sz="2600" dirty="0" smtClean="0">
                <a:latin typeface="Times New Roman" panose="02020603050405020304" pitchFamily="18" charset="0"/>
                <a:cs typeface="Times New Roman" panose="02020603050405020304" pitchFamily="18" charset="0"/>
              </a:rPr>
              <a:t>mobilization </a:t>
            </a:r>
            <a:r>
              <a:rPr lang="en-US" sz="2600" dirty="0">
                <a:latin typeface="Times New Roman" panose="02020603050405020304" pitchFamily="18" charset="0"/>
                <a:cs typeface="Times New Roman" panose="02020603050405020304" pitchFamily="18" charset="0"/>
              </a:rPr>
              <a:t>platforms, these foster user collaboration and learning over time. For example, Learning Management Systems (LMS) and intranets allow employees to share their knowledge, gain skills, teach each other and learn from your </a:t>
            </a:r>
            <a:r>
              <a:rPr lang="en-US" sz="2600" dirty="0" smtClean="0">
                <a:latin typeface="Times New Roman" panose="02020603050405020304" pitchFamily="18" charset="0"/>
                <a:cs typeface="Times New Roman" panose="02020603050405020304" pitchFamily="18" charset="0"/>
              </a:rPr>
              <a:t>organization.</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8306124"/>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149776"/>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Main four types </a:t>
            </a:r>
            <a:r>
              <a:rPr lang="en-US" sz="4000" b="1" dirty="0">
                <a:latin typeface="Times New Roman" panose="02020603050405020304" pitchFamily="18" charset="0"/>
                <a:cs typeface="Times New Roman" panose="02020603050405020304" pitchFamily="18" charset="0"/>
              </a:rPr>
              <a:t>of digital platforms </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55594"/>
            <a:ext cx="10515600" cy="5336275"/>
          </a:xfrm>
        </p:spPr>
        <p:txBody>
          <a:bodyPr>
            <a:normAutofit fontScale="92500" lnSpcReduction="10000"/>
          </a:bodyPr>
          <a:lstStyle/>
          <a:p>
            <a:pPr marL="0" indent="0" algn="just">
              <a:buNone/>
            </a:pPr>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Transaction platforms that provide transactions between different groups of individuals and organizations. Examples are </a:t>
            </a:r>
            <a:r>
              <a:rPr lang="en-US" dirty="0" err="1">
                <a:latin typeface="Times New Roman" panose="02020603050405020304" pitchFamily="18" charset="0"/>
                <a:cs typeface="Times New Roman" panose="02020603050405020304" pitchFamily="18" charset="0"/>
              </a:rPr>
              <a:t>Uber</a:t>
            </a:r>
            <a:r>
              <a:rPr lang="en-US" dirty="0">
                <a:latin typeface="Times New Roman" panose="02020603050405020304" pitchFamily="18" charset="0"/>
                <a:cs typeface="Times New Roman" panose="02020603050405020304" pitchFamily="18" charset="0"/>
              </a:rPr>
              <a:t>, Amazon, eBay.</a:t>
            </a:r>
          </a:p>
          <a:p>
            <a:pPr marL="0" indent="0" algn="just">
              <a:buNone/>
            </a:pPr>
            <a:r>
              <a:rPr lang="en-US" dirty="0" smtClean="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Innovative platforms consisting of technological blocks, on the basis of which a huge number of innovators build secondary products and </a:t>
            </a:r>
            <a:r>
              <a:rPr lang="en-US" dirty="0" smtClean="0">
                <a:latin typeface="Times New Roman" panose="02020603050405020304" pitchFamily="18" charset="0"/>
                <a:cs typeface="Times New Roman" panose="02020603050405020304" pitchFamily="18" charset="0"/>
              </a:rPr>
              <a:t>services. </a:t>
            </a:r>
            <a:r>
              <a:rPr lang="en-US" dirty="0">
                <a:latin typeface="Times New Roman" panose="02020603050405020304" pitchFamily="18" charset="0"/>
                <a:cs typeface="Times New Roman" panose="02020603050405020304" pitchFamily="18" charset="0"/>
              </a:rPr>
              <a:t>These secondary innovators can be anyone around the world. Together they are part of the platform ecosystem. Because of this, such platforms have an impressive ability to stimulate innovative development. Examples are Android, IOS, Linux, etc.</a:t>
            </a:r>
          </a:p>
          <a:p>
            <a:pPr marL="0" indent="0" algn="just">
              <a:buNone/>
            </a:pPr>
            <a:r>
              <a:rPr lang="en-US" dirty="0" smtClean="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Integration platforms, consisting of a technology, product or service that perform the functions of both transactional and innovative platforms. Examples are App Store, Play Market, etc.</a:t>
            </a:r>
          </a:p>
          <a:p>
            <a:pPr marL="0" indent="0" algn="just">
              <a:buNone/>
            </a:pPr>
            <a:r>
              <a:rPr lang="en-US" dirty="0" smtClean="0">
                <a:latin typeface="Times New Roman" panose="02020603050405020304" pitchFamily="18" charset="0"/>
                <a:cs typeface="Times New Roman" panose="02020603050405020304" pitchFamily="18" charset="0"/>
              </a:rPr>
              <a:t>4</a:t>
            </a:r>
            <a:r>
              <a:rPr lang="en-US" dirty="0">
                <a:latin typeface="Times New Roman" panose="02020603050405020304" pitchFamily="18" charset="0"/>
                <a:cs typeface="Times New Roman" panose="02020603050405020304" pitchFamily="18" charset="0"/>
              </a:rPr>
              <a:t>. Investment platforms, consisting of organizations that have developed investment vehicles and act as either holding companies or active investors, or a combination of these functions. The most famous is </a:t>
            </a:r>
            <a:r>
              <a:rPr lang="en-US" dirty="0" smtClean="0">
                <a:latin typeface="Times New Roman" panose="02020603050405020304" pitchFamily="18" charset="0"/>
                <a:cs typeface="Times New Roman" panose="02020603050405020304" pitchFamily="18" charset="0"/>
              </a:rPr>
              <a:t>Kick</a:t>
            </a:r>
            <a:r>
              <a:rPr lang="uz-Cyrl-UZ"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starter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53156"/>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54842"/>
            <a:ext cx="10515600" cy="653458"/>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Three </a:t>
            </a:r>
            <a:r>
              <a:rPr lang="en-US" sz="4000" b="1" dirty="0" err="1" smtClean="0">
                <a:latin typeface="Times New Roman" panose="02020603050405020304" pitchFamily="18" charset="0"/>
                <a:cs typeface="Times New Roman" panose="02020603050405020304" pitchFamily="18" charset="0"/>
              </a:rPr>
              <a:t>Archetyral</a:t>
            </a:r>
            <a:r>
              <a:rPr lang="en-US" sz="4000" b="1" dirty="0" smtClean="0">
                <a:latin typeface="Times New Roman" panose="02020603050405020304" pitchFamily="18" charset="0"/>
                <a:cs typeface="Times New Roman" panose="02020603050405020304" pitchFamily="18" charset="0"/>
              </a:rPr>
              <a:t> </a:t>
            </a:r>
            <a:r>
              <a:rPr lang="en-US" sz="4000" b="1" dirty="0">
                <a:latin typeface="Times New Roman" panose="02020603050405020304" pitchFamily="18" charset="0"/>
                <a:cs typeface="Times New Roman" panose="02020603050405020304" pitchFamily="18" charset="0"/>
              </a:rPr>
              <a:t>Platform Business Models</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52325"/>
            <a:ext cx="10515600" cy="4950299"/>
          </a:xfrm>
        </p:spPr>
        <p:txBody>
          <a:bodyPr>
            <a:normAutofit fontScale="85000" lnSpcReduction="20000"/>
          </a:bodyPr>
          <a:lstStyle/>
          <a:p>
            <a:pPr algn="just"/>
            <a:r>
              <a:rPr lang="en-US" b="1" dirty="0" smtClean="0">
                <a:latin typeface="Times New Roman" panose="02020603050405020304" pitchFamily="18" charset="0"/>
                <a:cs typeface="Times New Roman" panose="02020603050405020304" pitchFamily="18" charset="0"/>
              </a:rPr>
              <a:t>Exchanges</a:t>
            </a:r>
            <a:r>
              <a:rPr lang="en-US" b="1"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Value emphasis = filtering and matching</a:t>
            </a:r>
            <a:r>
              <a:rPr lang="en-US" dirty="0">
                <a:latin typeface="Times New Roman" panose="02020603050405020304" pitchFamily="18" charset="0"/>
                <a:cs typeface="Times New Roman" panose="02020603050405020304" pitchFamily="18" charset="0"/>
              </a:rPr>
              <a:t>. These enable buyers and sellers to meet. Dating agencies and online auctions are good examples. The value that is provided by the platform is the bringing together of the parties, helping them find each other, establishing the ground rules of exchange.</a:t>
            </a:r>
          </a:p>
          <a:p>
            <a:pPr algn="just"/>
            <a:r>
              <a:rPr lang="en-US" b="1" dirty="0">
                <a:latin typeface="Times New Roman" panose="02020603050405020304" pitchFamily="18" charset="0"/>
                <a:cs typeface="Times New Roman" panose="02020603050405020304" pitchFamily="18" charset="0"/>
              </a:rPr>
              <a:t>Transaction platforms.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Value emphasis = removing friction and de-risking.</a:t>
            </a:r>
            <a:r>
              <a:rPr lang="en-US" dirty="0">
                <a:latin typeface="Times New Roman" panose="02020603050405020304" pitchFamily="18" charset="0"/>
                <a:cs typeface="Times New Roman" panose="02020603050405020304" pitchFamily="18" charset="0"/>
              </a:rPr>
              <a:t> These are similar to exchanges but focus mainly on providing the mechanics for transactions to take place. In a very rudimentary sense, cash itself is a transaction platform; credit cards are perhaps a clearer example.</a:t>
            </a:r>
          </a:p>
          <a:p>
            <a:pPr algn="just"/>
            <a:r>
              <a:rPr lang="en-US" b="1" dirty="0">
                <a:latin typeface="Times New Roman" panose="02020603050405020304" pitchFamily="18" charset="0"/>
                <a:cs typeface="Times New Roman" panose="02020603050405020304" pitchFamily="18" charset="0"/>
              </a:rPr>
              <a:t>Component and tool-rich platforms</a:t>
            </a:r>
            <a:r>
              <a:rPr lang="en-US" dirty="0">
                <a:latin typeface="Times New Roman" panose="02020603050405020304" pitchFamily="18" charset="0"/>
                <a:cs typeface="Times New Roman" panose="02020603050405020304" pitchFamily="18" charset="0"/>
              </a:rPr>
              <a:t> such as software platforms. </a:t>
            </a:r>
            <a:r>
              <a:rPr lang="en-US" i="1" dirty="0">
                <a:latin typeface="Times New Roman" panose="02020603050405020304" pitchFamily="18" charset="0"/>
                <a:cs typeface="Times New Roman" panose="02020603050405020304" pitchFamily="18" charset="0"/>
              </a:rPr>
              <a:t>Value emphasis = faster and higher-quality product creation.</a:t>
            </a:r>
            <a:r>
              <a:rPr lang="en-US" dirty="0">
                <a:latin typeface="Times New Roman" panose="02020603050405020304" pitchFamily="18" charset="0"/>
                <a:cs typeface="Times New Roman" panose="02020603050405020304" pitchFamily="18" charset="0"/>
              </a:rPr>
              <a:t> These platforms use standards to make sure everything fits together, and building blocks that can be used to quickly create a solution. Microsoft Windows was very helpful to developers when it came along because they didn’t have to create their own methods of displaying windows, managing mouse movements and so on. It was also very helpful to PC users, because it meant that anything written to work with Microsoft Windows would work on their Windows PCs.</a:t>
            </a:r>
          </a:p>
          <a:p>
            <a:endParaRPr lang="ru-RU" dirty="0"/>
          </a:p>
        </p:txBody>
      </p:sp>
    </p:spTree>
    <p:extLst>
      <p:ext uri="{BB962C8B-B14F-4D97-AF65-F5344CB8AC3E}">
        <p14:creationId xmlns:p14="http://schemas.microsoft.com/office/powerpoint/2010/main" val="1790655561"/>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stretch>
            <a:fillRect/>
          </a:stretch>
        </p:blipFill>
        <p:spPr>
          <a:xfrm>
            <a:off x="838200" y="545910"/>
            <a:ext cx="10515600" cy="5732060"/>
          </a:xfrm>
          <a:prstGeom prst="rect">
            <a:avLst/>
          </a:prstGeom>
        </p:spPr>
      </p:pic>
      <p:sp>
        <p:nvSpPr>
          <p:cNvPr id="5" name="Прямоугольник 4"/>
          <p:cNvSpPr/>
          <p:nvPr/>
        </p:nvSpPr>
        <p:spPr>
          <a:xfrm>
            <a:off x="1123664" y="6277970"/>
            <a:ext cx="8347881" cy="369332"/>
          </a:xfrm>
          <a:prstGeom prst="rect">
            <a:avLst/>
          </a:prstGeom>
        </p:spPr>
        <p:txBody>
          <a:bodyPr wrap="square">
            <a:spAutoFit/>
          </a:bodyPr>
          <a:lstStyle/>
          <a:p>
            <a:r>
              <a:rPr lang="en-US" dirty="0"/>
              <a:t>https://www.applicoinc.com/blog/what-is-a-platform-business-model/</a:t>
            </a:r>
            <a:endParaRPr lang="ru-RU" dirty="0"/>
          </a:p>
        </p:txBody>
      </p:sp>
    </p:spTree>
    <p:extLst>
      <p:ext uri="{BB962C8B-B14F-4D97-AF65-F5344CB8AC3E}">
        <p14:creationId xmlns:p14="http://schemas.microsoft.com/office/powerpoint/2010/main" val="636409624"/>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1026" name="Picture 2" descr="What is a platform model?"/>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450376"/>
            <a:ext cx="10515600" cy="577300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38200" y="6338543"/>
            <a:ext cx="8839200" cy="369332"/>
          </a:xfrm>
          <a:prstGeom prst="rect">
            <a:avLst/>
          </a:prstGeom>
        </p:spPr>
        <p:txBody>
          <a:bodyPr wrap="square">
            <a:spAutoFit/>
          </a:bodyPr>
          <a:lstStyle/>
          <a:p>
            <a:r>
              <a:rPr lang="en-US" dirty="0"/>
              <a:t>https://platformbusinessmodel.com/platform-business-model-meaning/</a:t>
            </a:r>
            <a:endParaRPr lang="ru-RU" dirty="0"/>
          </a:p>
        </p:txBody>
      </p:sp>
    </p:spTree>
    <p:extLst>
      <p:ext uri="{BB962C8B-B14F-4D97-AF65-F5344CB8AC3E}">
        <p14:creationId xmlns:p14="http://schemas.microsoft.com/office/powerpoint/2010/main" val="1183475657"/>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normAutofit/>
          </a:bodyPr>
          <a:lstStyle/>
          <a:p>
            <a:pPr algn="ctr"/>
            <a:r>
              <a:rPr lang="en-US" sz="4000" b="1" dirty="0">
                <a:latin typeface="Times New Roman" panose="02020603050405020304" pitchFamily="18" charset="0"/>
                <a:cs typeface="Times New Roman" panose="02020603050405020304" pitchFamily="18" charset="0"/>
              </a:rPr>
              <a:t>Howe its </a:t>
            </a:r>
            <a:r>
              <a:rPr lang="en-US" sz="4000" b="1" dirty="0" smtClean="0">
                <a:latin typeface="Times New Roman" panose="02020603050405020304" pitchFamily="18" charset="0"/>
                <a:cs typeface="Times New Roman" panose="02020603050405020304" pitchFamily="18" charset="0"/>
              </a:rPr>
              <a:t>works ?</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41946"/>
            <a:ext cx="10515600" cy="5445457"/>
          </a:xfrm>
        </p:spPr>
        <p:txBody>
          <a:bodyPr>
            <a:noAutofit/>
          </a:bodyPr>
          <a:lstStyle/>
          <a:p>
            <a:pPr marL="0" indent="0" algn="just">
              <a:lnSpc>
                <a:spcPct val="110000"/>
              </a:lnSpc>
              <a:buNone/>
            </a:pPr>
            <a:r>
              <a:rPr lang="en-US" sz="2400" dirty="0">
                <a:latin typeface="Times New Roman" panose="02020603050405020304" pitchFamily="18" charset="0"/>
                <a:cs typeface="Times New Roman" panose="02020603050405020304" pitchFamily="18" charset="0"/>
              </a:rPr>
              <a:t>While traditional product based business models create value by transforming raw materials into finished products for sale or by performing a service directly for the customer, platform business modules are a little different. Rather than focusing on generating revenues from producing and selling goods/services on a transactional basis, the platform business model facilitates valuable connections among users. A platform business may still produce products but they can differentiate themselves by providing an additional layer of value for customers. For example, Nike traditionally sell trainers and sports apparel however using the power of </a:t>
            </a:r>
            <a:r>
              <a:rPr lang="en-US" sz="2400" dirty="0" err="1">
                <a:latin typeface="Times New Roman" panose="02020603050405020304" pitchFamily="18" charset="0"/>
                <a:cs typeface="Times New Roman" panose="02020603050405020304" pitchFamily="18" charset="0"/>
              </a:rPr>
              <a:t>IoT</a:t>
            </a:r>
            <a:r>
              <a:rPr lang="en-US" sz="2400" dirty="0">
                <a:latin typeface="Times New Roman" panose="02020603050405020304" pitchFamily="18" charset="0"/>
                <a:cs typeface="Times New Roman" panose="02020603050405020304" pitchFamily="18" charset="0"/>
              </a:rPr>
              <a:t> sensors and cloud connectivity, Nike customers can track their run times and compare their performance against other users via Nikes platform. Thus Nike operates a hybrid module blending its products (athletic apparel) with its platform to provide value for customers. Still unclear about platforms? Let’s look at some more examples to illustrate.</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179566"/>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55093" y="245660"/>
            <a:ext cx="10698707" cy="5931303"/>
          </a:xfrm>
        </p:spPr>
      </p:pic>
      <p:sp>
        <p:nvSpPr>
          <p:cNvPr id="5" name="Прямоугольник 4"/>
          <p:cNvSpPr/>
          <p:nvPr/>
        </p:nvSpPr>
        <p:spPr>
          <a:xfrm>
            <a:off x="1819701" y="6211669"/>
            <a:ext cx="7733732" cy="369332"/>
          </a:xfrm>
          <a:prstGeom prst="rect">
            <a:avLst/>
          </a:prstGeom>
        </p:spPr>
        <p:txBody>
          <a:bodyPr wrap="square">
            <a:spAutoFit/>
          </a:bodyPr>
          <a:lstStyle/>
          <a:p>
            <a:r>
              <a:rPr lang="en-US" dirty="0"/>
              <a:t>https://blog.presentationload.com/platform-business-model-canvas-ppt/</a:t>
            </a:r>
            <a:endParaRPr lang="ru-RU" dirty="0"/>
          </a:p>
        </p:txBody>
      </p:sp>
    </p:spTree>
    <p:extLst>
      <p:ext uri="{BB962C8B-B14F-4D97-AF65-F5344CB8AC3E}">
        <p14:creationId xmlns:p14="http://schemas.microsoft.com/office/powerpoint/2010/main" val="1986550176"/>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0308" y="658972"/>
            <a:ext cx="10809026" cy="6213096"/>
          </a:xfrm>
        </p:spPr>
      </p:pic>
    </p:spTree>
    <p:extLst>
      <p:ext uri="{BB962C8B-B14F-4D97-AF65-F5344CB8AC3E}">
        <p14:creationId xmlns:p14="http://schemas.microsoft.com/office/powerpoint/2010/main" val="3577465167"/>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941696"/>
            <a:ext cx="10515600" cy="5235267"/>
          </a:xfrm>
        </p:spPr>
        <p:txBody>
          <a:bodyPr/>
          <a:lstStyle/>
          <a:p>
            <a:pPr marL="0" indent="0" algn="ctr">
              <a:buNone/>
            </a:pPr>
            <a:endParaRPr lang="en-US" b="1" dirty="0" smtClean="0">
              <a:latin typeface="Times New Roman" panose="02020603050405020304" pitchFamily="18" charset="0"/>
              <a:cs typeface="Times New Roman" panose="02020603050405020304" pitchFamily="18" charset="0"/>
            </a:endParaRPr>
          </a:p>
          <a:p>
            <a:pPr marL="0" indent="0" algn="ctr">
              <a:buNone/>
            </a:pPr>
            <a:endParaRPr lang="en-US"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Advantages </a:t>
            </a:r>
            <a:r>
              <a:rPr lang="en-US" sz="5400" b="1" dirty="0">
                <a:latin typeface="Times New Roman" panose="02020603050405020304" pitchFamily="18" charset="0"/>
                <a:cs typeface="Times New Roman" panose="02020603050405020304" pitchFamily="18" charset="0"/>
              </a:rPr>
              <a:t>and benefits of the platform business model</a:t>
            </a:r>
          </a:p>
          <a:p>
            <a:pPr marL="0" indent="0" algn="ctr">
              <a:buNone/>
            </a:pPr>
            <a:endParaRPr lang="ru-RU" dirty="0"/>
          </a:p>
        </p:txBody>
      </p:sp>
    </p:spTree>
    <p:extLst>
      <p:ext uri="{BB962C8B-B14F-4D97-AF65-F5344CB8AC3E}">
        <p14:creationId xmlns:p14="http://schemas.microsoft.com/office/powerpoint/2010/main" val="1374569827"/>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90469"/>
          </a:xfrm>
        </p:spPr>
        <p:txBody>
          <a:bodyPr>
            <a:normAutofit/>
          </a:bodyPr>
          <a:lstStyle/>
          <a:p>
            <a:pPr algn="ctr"/>
            <a:r>
              <a:rPr lang="en-US" sz="4000" b="1" dirty="0">
                <a:latin typeface="Times New Roman" panose="02020603050405020304" pitchFamily="18" charset="0"/>
                <a:cs typeface="Times New Roman" panose="02020603050405020304" pitchFamily="18" charset="0"/>
              </a:rPr>
              <a:t>Advantages of the platform business model</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55594"/>
            <a:ext cx="10515600" cy="4921369"/>
          </a:xfrm>
        </p:spPr>
        <p:txBody>
          <a:bodyPr/>
          <a:lstStyle/>
          <a:p>
            <a:pPr algn="just"/>
            <a:r>
              <a:rPr lang="en-US" dirty="0">
                <a:latin typeface="Times New Roman" panose="02020603050405020304" pitchFamily="18" charset="0"/>
                <a:cs typeface="Times New Roman" panose="02020603050405020304" pitchFamily="18" charset="0"/>
              </a:rPr>
              <a:t>The platform business model is particularly compelling because it converts traditional, linear value chains into multi-dimensional value networks and ecosystems. Platforms are flexible and scalable: it’s a more streamlined approach, not only do businesses save on time, they also reduce the possibility of errors.</a:t>
            </a:r>
          </a:p>
          <a:p>
            <a:pPr algn="just"/>
            <a:r>
              <a:rPr lang="en-US" dirty="0">
                <a:latin typeface="Times New Roman" panose="02020603050405020304" pitchFamily="18" charset="0"/>
                <a:cs typeface="Times New Roman" panose="02020603050405020304" pitchFamily="18" charset="0"/>
              </a:rPr>
              <a:t>Platforms also allow a seamless exchange of data. That data can be aggregated and mined for insights and innovation and to generate incremental revenue streams. By collecting data sets around consumer and industry trends, the platform allows users to analyze and ultimately predict and plan for new products.</a:t>
            </a:r>
          </a:p>
          <a:p>
            <a:endParaRPr lang="ru-RU" dirty="0"/>
          </a:p>
        </p:txBody>
      </p:sp>
    </p:spTree>
    <p:extLst>
      <p:ext uri="{BB962C8B-B14F-4D97-AF65-F5344CB8AC3E}">
        <p14:creationId xmlns:p14="http://schemas.microsoft.com/office/powerpoint/2010/main" val="1903539602"/>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122481"/>
          </a:xfrm>
        </p:spPr>
        <p:txBody>
          <a:bodyPr>
            <a:normAutofit/>
          </a:bodyPr>
          <a:lstStyle/>
          <a:p>
            <a:pPr algn="ctr"/>
            <a:r>
              <a:rPr lang="en-US" sz="4000" b="1" dirty="0">
                <a:latin typeface="Times New Roman" panose="02020603050405020304" pitchFamily="18" charset="0"/>
                <a:cs typeface="Times New Roman" panose="02020603050405020304" pitchFamily="18" charset="0"/>
              </a:rPr>
              <a:t>Benefits of a </a:t>
            </a:r>
            <a:r>
              <a:rPr lang="en-US" sz="4000" b="1" dirty="0" smtClean="0">
                <a:latin typeface="Times New Roman" panose="02020603050405020304" pitchFamily="18" charset="0"/>
                <a:cs typeface="Times New Roman" panose="02020603050405020304" pitchFamily="18" charset="0"/>
              </a:rPr>
              <a:t>digital platform</a:t>
            </a:r>
            <a:endParaRPr lang="ru-RU" sz="4000" dirty="0"/>
          </a:p>
        </p:txBody>
      </p:sp>
      <p:sp>
        <p:nvSpPr>
          <p:cNvPr id="3" name="Объект 2"/>
          <p:cNvSpPr>
            <a:spLocks noGrp="1"/>
          </p:cNvSpPr>
          <p:nvPr>
            <p:ph idx="1"/>
          </p:nvPr>
        </p:nvSpPr>
        <p:spPr/>
        <p:txBody>
          <a:bodyPr>
            <a:normAutofit/>
          </a:bodyPr>
          <a:lstStyle/>
          <a:p>
            <a:pPr marL="0" indent="0" algn="just">
              <a:buNone/>
            </a:pPr>
            <a:r>
              <a:rPr lang="en-US" sz="3200" dirty="0">
                <a:latin typeface="Times New Roman" panose="02020603050405020304" pitchFamily="18" charset="0"/>
                <a:cs typeface="Times New Roman" panose="02020603050405020304" pitchFamily="18" charset="0"/>
              </a:rPr>
              <a:t>Digital platform has its benefits such as creating new products &amp; services, promotes revenue, enhance profitability and customer experience, operational </a:t>
            </a:r>
            <a:r>
              <a:rPr lang="en-US" sz="3200" dirty="0" smtClean="0">
                <a:latin typeface="Times New Roman" panose="02020603050405020304" pitchFamily="18" charset="0"/>
                <a:cs typeface="Times New Roman" panose="02020603050405020304" pitchFamily="18" charset="0"/>
              </a:rPr>
              <a:t>improvement, </a:t>
            </a:r>
            <a:r>
              <a:rPr lang="en-US" sz="3200" dirty="0">
                <a:latin typeface="Times New Roman" panose="02020603050405020304" pitchFamily="18" charset="0"/>
                <a:cs typeface="Times New Roman" panose="02020603050405020304" pitchFamily="18" charset="0"/>
              </a:rPr>
              <a:t>reduces cost, fosters collaboration and innovation, faster movement of products to the </a:t>
            </a:r>
            <a:r>
              <a:rPr lang="en-US" sz="3200" dirty="0" smtClean="0">
                <a:latin typeface="Times New Roman" panose="02020603050405020304" pitchFamily="18" charset="0"/>
                <a:cs typeface="Times New Roman" panose="02020603050405020304" pitchFamily="18" charset="0"/>
              </a:rPr>
              <a:t>market.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892153"/>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6591" y="303248"/>
            <a:ext cx="10816988" cy="590218"/>
          </a:xfrm>
        </p:spPr>
        <p:txBody>
          <a:bodyPr>
            <a:normAutofit fontScale="90000"/>
          </a:bodyPr>
          <a:lstStyle/>
          <a:p>
            <a:pPr algn="ctr"/>
            <a:r>
              <a:rPr lang="en-US" sz="3300" b="1" dirty="0" smtClean="0">
                <a:latin typeface="Times New Roman" panose="02020603050405020304" pitchFamily="18" charset="0"/>
                <a:cs typeface="Times New Roman" panose="02020603050405020304" pitchFamily="18" charset="0"/>
              </a:rPr>
              <a:t/>
            </a:r>
            <a:br>
              <a:rPr lang="en-US" sz="3300" b="1" dirty="0" smtClean="0">
                <a:latin typeface="Times New Roman" panose="02020603050405020304" pitchFamily="18" charset="0"/>
                <a:cs typeface="Times New Roman" panose="02020603050405020304" pitchFamily="18" charset="0"/>
              </a:rPr>
            </a:br>
            <a:r>
              <a:rPr lang="en-US" sz="3300" b="1" dirty="0" smtClean="0">
                <a:latin typeface="Times New Roman" panose="02020603050405020304" pitchFamily="18" charset="0"/>
                <a:cs typeface="Times New Roman" panose="02020603050405020304" pitchFamily="18" charset="0"/>
              </a:rPr>
              <a:t>The </a:t>
            </a:r>
            <a:r>
              <a:rPr lang="en-US" sz="3300" b="1" dirty="0">
                <a:latin typeface="Times New Roman" panose="02020603050405020304" pitchFamily="18" charset="0"/>
                <a:cs typeface="Times New Roman" panose="02020603050405020304" pitchFamily="18" charset="0"/>
              </a:rPr>
              <a:t>benefits of online business based on e-commerce </a:t>
            </a:r>
            <a:r>
              <a:rPr lang="en-US" sz="3300" b="1" dirty="0" smtClean="0">
                <a:latin typeface="Times New Roman" panose="02020603050405020304" pitchFamily="18" charset="0"/>
                <a:cs typeface="Times New Roman" panose="02020603050405020304" pitchFamily="18" charset="0"/>
              </a:rPr>
              <a:t>platform</a:t>
            </a:r>
            <a:r>
              <a:rPr lang="en-US" b="1" dirty="0"/>
              <a:t/>
            </a:r>
            <a:br>
              <a:rPr lang="en-US" b="1" dirty="0"/>
            </a:br>
            <a:endParaRPr lang="ru-RU"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37981" y="893466"/>
            <a:ext cx="8134067" cy="5261673"/>
          </a:xfrm>
        </p:spPr>
      </p:pic>
      <p:sp>
        <p:nvSpPr>
          <p:cNvPr id="5" name="Прямоугольник 4"/>
          <p:cNvSpPr/>
          <p:nvPr/>
        </p:nvSpPr>
        <p:spPr>
          <a:xfrm>
            <a:off x="1096370" y="6211669"/>
            <a:ext cx="10257430" cy="646331"/>
          </a:xfrm>
          <a:prstGeom prst="rect">
            <a:avLst/>
          </a:prstGeom>
        </p:spPr>
        <p:txBody>
          <a:bodyPr wrap="square">
            <a:spAutoFit/>
          </a:bodyPr>
          <a:lstStyle/>
          <a:p>
            <a:r>
              <a:rPr lang="en-US" dirty="0"/>
              <a:t>https://www.researchgate.net/figure/The-benefits-of-online-business-based-on-e-commerce-platform_fig1_342222975</a:t>
            </a:r>
            <a:endParaRPr lang="ru-RU" dirty="0"/>
          </a:p>
        </p:txBody>
      </p:sp>
    </p:spTree>
    <p:extLst>
      <p:ext uri="{BB962C8B-B14F-4D97-AF65-F5344CB8AC3E}">
        <p14:creationId xmlns:p14="http://schemas.microsoft.com/office/powerpoint/2010/main" val="2967805105"/>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74057"/>
            <a:ext cx="10515600" cy="631162"/>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Benefits </a:t>
            </a:r>
            <a:r>
              <a:rPr lang="en-US" sz="4000" b="1" dirty="0">
                <a:latin typeface="Times New Roman" panose="02020603050405020304" pitchFamily="18" charset="0"/>
                <a:cs typeface="Times New Roman" panose="02020603050405020304" pitchFamily="18" charset="0"/>
              </a:rPr>
              <a:t>of a platform</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996287"/>
            <a:ext cx="10515600" cy="5704763"/>
          </a:xfrm>
        </p:spPr>
        <p:txBody>
          <a:bodyPr>
            <a:normAutofit/>
          </a:bodyPr>
          <a:lstStyle/>
          <a:p>
            <a:pPr marL="0" indent="0" algn="just">
              <a:buNone/>
            </a:pPr>
            <a:r>
              <a:rPr lang="en-US" sz="3400" dirty="0" smtClean="0">
                <a:latin typeface="Times New Roman" panose="02020603050405020304" pitchFamily="18" charset="0"/>
                <a:cs typeface="Times New Roman" panose="02020603050405020304" pitchFamily="18" charset="0"/>
              </a:rPr>
              <a:t>Platforms </a:t>
            </a:r>
            <a:r>
              <a:rPr lang="en-US" sz="3400" dirty="0">
                <a:latin typeface="Times New Roman" panose="02020603050405020304" pitchFamily="18" charset="0"/>
                <a:cs typeface="Times New Roman" panose="02020603050405020304" pitchFamily="18" charset="0"/>
              </a:rPr>
              <a:t>have allowed small businesses and start-ups to disrupt major business segments even though the more established businesses had more resources (physical assets, raw materials, etc.), that had traditionally been the predictors of success, than the new businesses. Facebook doesn’t create most of the content on its site, but it attracts 1.3 billion users who regularly consume the news, videos and photos shared on the platform. </a:t>
            </a:r>
            <a:r>
              <a:rPr lang="en-US" sz="3400" dirty="0" err="1">
                <a:latin typeface="Times New Roman" panose="02020603050405020304" pitchFamily="18" charset="0"/>
                <a:cs typeface="Times New Roman" panose="02020603050405020304" pitchFamily="18" charset="0"/>
              </a:rPr>
              <a:t>Uber</a:t>
            </a:r>
            <a:r>
              <a:rPr lang="en-US" sz="3400" dirty="0">
                <a:latin typeface="Times New Roman" panose="02020603050405020304" pitchFamily="18" charset="0"/>
                <a:cs typeface="Times New Roman" panose="02020603050405020304" pitchFamily="18" charset="0"/>
              </a:rPr>
              <a:t> doesn’t really own any cars, but it’s overtaking the taxi business across the United States. </a:t>
            </a:r>
            <a:r>
              <a:rPr lang="en-US" sz="3400" dirty="0" err="1">
                <a:latin typeface="Times New Roman" panose="02020603050405020304" pitchFamily="18" charset="0"/>
                <a:cs typeface="Times New Roman" panose="02020603050405020304" pitchFamily="18" charset="0"/>
              </a:rPr>
              <a:t>Alibaba</a:t>
            </a:r>
            <a:r>
              <a:rPr lang="en-US" sz="3400" dirty="0">
                <a:latin typeface="Times New Roman" panose="02020603050405020304" pitchFamily="18" charset="0"/>
                <a:cs typeface="Times New Roman" panose="02020603050405020304" pitchFamily="18" charset="0"/>
              </a:rPr>
              <a:t> doesn’t own a piece of inventory, but it’s a global marketplace</a:t>
            </a:r>
            <a:r>
              <a:rPr lang="en-US" sz="3400" dirty="0" smtClean="0">
                <a:latin typeface="Times New Roman" panose="02020603050405020304" pitchFamily="18" charset="0"/>
                <a:cs typeface="Times New Roman" panose="02020603050405020304" pitchFamily="18" charset="0"/>
              </a:rPr>
              <a:t>.</a:t>
            </a:r>
            <a:endParaRPr lang="en-US" sz="3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5142617"/>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9684" y="365126"/>
            <a:ext cx="10959152" cy="808582"/>
          </a:xfrm>
        </p:spPr>
        <p:txBody>
          <a:bodyPr>
            <a:normAutofit fontScale="90000"/>
          </a:bodyPr>
          <a:lstStyle/>
          <a:p>
            <a:pPr algn="ctr"/>
            <a:r>
              <a:rPr lang="en-US" sz="3600" b="1" dirty="0" smtClean="0">
                <a:latin typeface="Times New Roman" panose="02020603050405020304" pitchFamily="18" charset="0"/>
                <a:cs typeface="Times New Roman" panose="02020603050405020304" pitchFamily="18" charset="0"/>
              </a:rPr>
              <a:t/>
            </a:r>
            <a:br>
              <a:rPr lang="en-US" sz="36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 </a:t>
            </a:r>
            <a:r>
              <a:rPr lang="en-US" sz="3600" b="1" dirty="0">
                <a:latin typeface="Times New Roman" panose="02020603050405020304" pitchFamily="18" charset="0"/>
                <a:cs typeface="Times New Roman" panose="02020603050405020304" pitchFamily="18" charset="0"/>
              </a:rPr>
              <a:t>Benefits for Considering A Digital Platform for </a:t>
            </a:r>
            <a:r>
              <a:rPr lang="en-US" sz="3600" b="1" dirty="0" smtClean="0">
                <a:latin typeface="Times New Roman" panose="02020603050405020304" pitchFamily="18" charset="0"/>
                <a:cs typeface="Times New Roman" panose="02020603050405020304" pitchFamily="18" charset="0"/>
              </a:rPr>
              <a:t>Business</a:t>
            </a:r>
            <a:r>
              <a:rPr lang="en-US" b="1" dirty="0"/>
              <a:t/>
            </a:r>
            <a:br>
              <a:rPr lang="en-US" b="1" dirty="0"/>
            </a:br>
            <a:endParaRPr lang="ru-RU" dirty="0"/>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96537" y="1351127"/>
            <a:ext cx="9103057" cy="4825835"/>
          </a:xfrm>
        </p:spPr>
      </p:pic>
      <p:sp>
        <p:nvSpPr>
          <p:cNvPr id="5" name="Прямоугольник 4"/>
          <p:cNvSpPr/>
          <p:nvPr/>
        </p:nvSpPr>
        <p:spPr>
          <a:xfrm>
            <a:off x="1182565" y="6340736"/>
            <a:ext cx="5923609" cy="369332"/>
          </a:xfrm>
          <a:prstGeom prst="rect">
            <a:avLst/>
          </a:prstGeom>
        </p:spPr>
        <p:txBody>
          <a:bodyPr wrap="none">
            <a:spAutoFit/>
          </a:bodyPr>
          <a:lstStyle/>
          <a:p>
            <a:r>
              <a:rPr lang="en-US" dirty="0"/>
              <a:t>https://www.credencys.com/blog/what-is-a-digital-platform/</a:t>
            </a:r>
            <a:endParaRPr lang="ru-RU" dirty="0"/>
          </a:p>
        </p:txBody>
      </p:sp>
    </p:spTree>
    <p:extLst>
      <p:ext uri="{BB962C8B-B14F-4D97-AF65-F5344CB8AC3E}">
        <p14:creationId xmlns:p14="http://schemas.microsoft.com/office/powerpoint/2010/main" val="1421885176"/>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normAutofit/>
          </a:bodyPr>
          <a:lstStyle/>
          <a:p>
            <a:pPr algn="ctr"/>
            <a:r>
              <a:rPr lang="en-US" sz="4000" b="1" dirty="0">
                <a:latin typeface="Times New Roman" panose="02020603050405020304" pitchFamily="18" charset="0"/>
                <a:cs typeface="Times New Roman" panose="02020603050405020304" pitchFamily="18" charset="0"/>
              </a:rPr>
              <a:t>Benefits of a platform</a:t>
            </a:r>
            <a:endParaRPr lang="ru-RU" sz="4000" dirty="0"/>
          </a:p>
        </p:txBody>
      </p:sp>
      <p:sp>
        <p:nvSpPr>
          <p:cNvPr id="3" name="Объект 2"/>
          <p:cNvSpPr>
            <a:spLocks noGrp="1"/>
          </p:cNvSpPr>
          <p:nvPr>
            <p:ph idx="1"/>
          </p:nvPr>
        </p:nvSpPr>
        <p:spPr>
          <a:xfrm>
            <a:off x="838200" y="1351128"/>
            <a:ext cx="10515600" cy="5186150"/>
          </a:xfrm>
        </p:spPr>
        <p:txBody>
          <a:bodyPr>
            <a:normAutofit fontScale="55000" lnSpcReduction="20000"/>
          </a:bodyPr>
          <a:lstStyle/>
          <a:p>
            <a:pPr algn="just">
              <a:lnSpc>
                <a:spcPct val="110000"/>
              </a:lnSpc>
            </a:pPr>
            <a:r>
              <a:rPr lang="en-US" sz="4500" dirty="0">
                <a:latin typeface="Times New Roman" panose="02020603050405020304" pitchFamily="18" charset="0"/>
                <a:cs typeface="Times New Roman" panose="02020603050405020304" pitchFamily="18" charset="0"/>
              </a:rPr>
              <a:t>The platform approach is all about figuring out a way that an external ecosystem can be leveraged to do the work and create value. Today, many of the problems that can be automated already have been, so the next way to gain a competitive advantage is to leverage the ecosystem you create on a platform. The better your ecosystem is at creating value, the more successful your business will be.</a:t>
            </a:r>
          </a:p>
          <a:p>
            <a:pPr algn="just">
              <a:lnSpc>
                <a:spcPct val="110000"/>
              </a:lnSpc>
            </a:pPr>
            <a:r>
              <a:rPr lang="en-US" sz="4500" dirty="0">
                <a:latin typeface="Times New Roman" panose="02020603050405020304" pitchFamily="18" charset="0"/>
                <a:cs typeface="Times New Roman" panose="02020603050405020304" pitchFamily="18" charset="0"/>
              </a:rPr>
              <a:t>Platforms have tremendous power because they can unlock new supply and demand streams, eliminate gatekeepers and provide valuable connections to a community to gain insight. Whereas in the 20th century an </a:t>
            </a:r>
            <a:r>
              <a:rPr lang="en-US" sz="4500" dirty="0" smtClean="0">
                <a:latin typeface="Times New Roman" panose="02020603050405020304" pitchFamily="18" charset="0"/>
                <a:cs typeface="Times New Roman" panose="02020603050405020304" pitchFamily="18" charset="0"/>
              </a:rPr>
              <a:t>organization's </a:t>
            </a:r>
            <a:r>
              <a:rPr lang="en-US" sz="4500" dirty="0">
                <a:latin typeface="Times New Roman" panose="02020603050405020304" pitchFamily="18" charset="0"/>
                <a:cs typeface="Times New Roman" panose="02020603050405020304" pitchFamily="18" charset="0"/>
              </a:rPr>
              <a:t>ability to leverage production efficiencies via economies of scale propelled success, in the 21st century it is creating “demand economies of scale” that use technological improvements to create bigger networks and more value for users. The more valuable a network/platform to the end user, the more successful it becomes.</a:t>
            </a:r>
          </a:p>
          <a:p>
            <a:endParaRPr lang="ru-RU" dirty="0"/>
          </a:p>
        </p:txBody>
      </p:sp>
    </p:spTree>
    <p:extLst>
      <p:ext uri="{BB962C8B-B14F-4D97-AF65-F5344CB8AC3E}">
        <p14:creationId xmlns:p14="http://schemas.microsoft.com/office/powerpoint/2010/main" val="3441651471"/>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573206"/>
            <a:ext cx="10515600" cy="5603757"/>
          </a:xfrm>
        </p:spPr>
        <p:txBody>
          <a:bodyPr>
            <a:normAutofit/>
          </a:bodyPr>
          <a:lstStyle/>
          <a:p>
            <a:pPr marL="0" indent="0" algn="ctr">
              <a:buNone/>
            </a:pP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How to create </a:t>
            </a:r>
          </a:p>
          <a:p>
            <a:pPr marL="0" indent="0" algn="ctr">
              <a:buNone/>
            </a:pPr>
            <a:r>
              <a:rPr lang="en-US" sz="5400" b="1" dirty="0" smtClean="0">
                <a:latin typeface="Times New Roman" panose="02020603050405020304" pitchFamily="18" charset="0"/>
                <a:cs typeface="Times New Roman" panose="02020603050405020304" pitchFamily="18" charset="0"/>
              </a:rPr>
              <a:t>a </a:t>
            </a:r>
            <a:r>
              <a:rPr lang="en-US" sz="5400" b="1" dirty="0">
                <a:latin typeface="Times New Roman" panose="02020603050405020304" pitchFamily="18" charset="0"/>
                <a:cs typeface="Times New Roman" panose="02020603050405020304" pitchFamily="18" charset="0"/>
              </a:rPr>
              <a:t>platform business </a:t>
            </a:r>
            <a:r>
              <a:rPr lang="en-US" sz="5400" b="1" dirty="0" smtClean="0">
                <a:latin typeface="Times New Roman" panose="02020603050405020304" pitchFamily="18" charset="0"/>
                <a:cs typeface="Times New Roman" panose="02020603050405020304" pitchFamily="18" charset="0"/>
              </a:rPr>
              <a:t>model ?</a:t>
            </a:r>
            <a:r>
              <a:rPr lang="en-US" sz="5400" b="1" dirty="0">
                <a:latin typeface="Times New Roman" panose="02020603050405020304" pitchFamily="18" charset="0"/>
                <a:cs typeface="Times New Roman" panose="02020603050405020304" pitchFamily="18" charset="0"/>
              </a:rPr>
              <a:t/>
            </a:r>
            <a:br>
              <a:rPr lang="en-US" sz="5400" b="1" dirty="0">
                <a:latin typeface="Times New Roman" panose="02020603050405020304" pitchFamily="18" charset="0"/>
                <a:cs typeface="Times New Roman" panose="02020603050405020304" pitchFamily="18" charset="0"/>
              </a:rPr>
            </a:br>
            <a:endParaRPr lang="ru-RU" sz="5400" dirty="0"/>
          </a:p>
        </p:txBody>
      </p:sp>
    </p:spTree>
    <p:extLst>
      <p:ext uri="{BB962C8B-B14F-4D97-AF65-F5344CB8AC3E}">
        <p14:creationId xmlns:p14="http://schemas.microsoft.com/office/powerpoint/2010/main" val="1169887127"/>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67639"/>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Howe </a:t>
            </a:r>
            <a:r>
              <a:rPr lang="en-US" sz="4000" b="1" dirty="0">
                <a:latin typeface="Times New Roman" panose="02020603050405020304" pitchFamily="18" charset="0"/>
                <a:cs typeface="Times New Roman" panose="02020603050405020304" pitchFamily="18" charset="0"/>
              </a:rPr>
              <a:t>to  create a solid platform strategy                  </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310185"/>
            <a:ext cx="10515600" cy="4866778"/>
          </a:xfrm>
        </p:spPr>
        <p:txBody>
          <a:bodyPr>
            <a:normAutofit/>
          </a:bodyPr>
          <a:lstStyle/>
          <a:p>
            <a:pPr marL="0" indent="0" algn="just">
              <a:buNone/>
            </a:pPr>
            <a:endParaRPr lang="en-US" sz="3200" dirty="0">
              <a:latin typeface="Times New Roman" panose="02020603050405020304" pitchFamily="18" charset="0"/>
              <a:cs typeface="Times New Roman" panose="02020603050405020304" pitchFamily="18" charset="0"/>
            </a:endParaRPr>
          </a:p>
          <a:p>
            <a:pPr algn="just"/>
            <a:r>
              <a:rPr lang="en-US" sz="3600" dirty="0" smtClean="0">
                <a:latin typeface="Times New Roman" panose="02020603050405020304" pitchFamily="18" charset="0"/>
                <a:cs typeface="Times New Roman" panose="02020603050405020304" pitchFamily="18" charset="0"/>
              </a:rPr>
              <a:t>How </a:t>
            </a:r>
            <a:r>
              <a:rPr lang="en-US" sz="3600" dirty="0">
                <a:latin typeface="Times New Roman" panose="02020603050405020304" pitchFamily="18" charset="0"/>
                <a:cs typeface="Times New Roman" panose="02020603050405020304" pitchFamily="18" charset="0"/>
              </a:rPr>
              <a:t>will your platform support the exchange of value</a:t>
            </a:r>
            <a:r>
              <a:rPr lang="en-US" sz="3600" dirty="0" smtClean="0">
                <a:latin typeface="Times New Roman" panose="02020603050405020304" pitchFamily="18" charset="0"/>
                <a:cs typeface="Times New Roman" panose="02020603050405020304" pitchFamily="18" charset="0"/>
              </a:rPr>
              <a:t>?</a:t>
            </a:r>
          </a:p>
          <a:p>
            <a:pPr algn="just"/>
            <a:r>
              <a:rPr lang="en-US" sz="3600" dirty="0" smtClean="0">
                <a:latin typeface="Times New Roman" panose="02020603050405020304" pitchFamily="18" charset="0"/>
                <a:cs typeface="Times New Roman" panose="02020603050405020304" pitchFamily="18" charset="0"/>
              </a:rPr>
              <a:t>How </a:t>
            </a:r>
            <a:r>
              <a:rPr lang="en-US" sz="3600" dirty="0">
                <a:latin typeface="Times New Roman" panose="02020603050405020304" pitchFamily="18" charset="0"/>
                <a:cs typeface="Times New Roman" panose="02020603050405020304" pitchFamily="18" charset="0"/>
              </a:rPr>
              <a:t>will you attract and drive users to your platform</a:t>
            </a:r>
            <a:r>
              <a:rPr lang="en-US" sz="3600" dirty="0" smtClean="0">
                <a:latin typeface="Times New Roman" panose="02020603050405020304" pitchFamily="18" charset="0"/>
                <a:cs typeface="Times New Roman" panose="02020603050405020304" pitchFamily="18" charset="0"/>
              </a:rPr>
              <a:t>?</a:t>
            </a:r>
          </a:p>
          <a:p>
            <a:pPr algn="just"/>
            <a:r>
              <a:rPr lang="en-US" sz="3600" dirty="0" smtClean="0">
                <a:latin typeface="Times New Roman" panose="02020603050405020304" pitchFamily="18" charset="0"/>
                <a:cs typeface="Times New Roman" panose="02020603050405020304" pitchFamily="18" charset="0"/>
              </a:rPr>
              <a:t>How </a:t>
            </a:r>
            <a:r>
              <a:rPr lang="en-US" sz="3600" dirty="0">
                <a:latin typeface="Times New Roman" panose="02020603050405020304" pitchFamily="18" charset="0"/>
                <a:cs typeface="Times New Roman" panose="02020603050405020304" pitchFamily="18" charset="0"/>
              </a:rPr>
              <a:t>will your platform encourage interactions to become the core of a community that connects people and adds value?</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3470993"/>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2666" y="477672"/>
            <a:ext cx="10515600" cy="639810"/>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do </a:t>
            </a:r>
            <a:r>
              <a:rPr lang="en-US" sz="4000" b="1" dirty="0" smtClean="0">
                <a:latin typeface="Times New Roman" panose="02020603050405020304" pitchFamily="18" charset="0"/>
                <a:cs typeface="Times New Roman" panose="02020603050405020304" pitchFamily="18" charset="0"/>
              </a:rPr>
              <a:t>create </a:t>
            </a:r>
            <a:r>
              <a:rPr lang="en-US" sz="4000" b="1" dirty="0">
                <a:latin typeface="Times New Roman" panose="02020603050405020304" pitchFamily="18" charset="0"/>
                <a:cs typeface="Times New Roman" panose="02020603050405020304" pitchFamily="18" charset="0"/>
              </a:rPr>
              <a:t>a platform business </a:t>
            </a:r>
            <a:r>
              <a:rPr lang="en-US" sz="4000" b="1" dirty="0" smtClean="0">
                <a:latin typeface="Times New Roman" panose="02020603050405020304" pitchFamily="18" charset="0"/>
                <a:cs typeface="Times New Roman" panose="02020603050405020304" pitchFamily="18" charset="0"/>
              </a:rPr>
              <a:t>model ?</a:t>
            </a:r>
            <a:r>
              <a:rPr lang="en-US" sz="4000" b="1" dirty="0">
                <a:latin typeface="Times New Roman" panose="02020603050405020304" pitchFamily="18" charset="0"/>
                <a:cs typeface="Times New Roman" panose="02020603050405020304" pitchFamily="18" charset="0"/>
              </a:rPr>
              <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487606"/>
            <a:ext cx="10515600" cy="4812187"/>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 Understand the overall market size. ...</a:t>
            </a:r>
          </a:p>
          <a:p>
            <a:pPr algn="just"/>
            <a:r>
              <a:rPr lang="en-US" sz="3200" dirty="0" smtClean="0">
                <a:latin typeface="Times New Roman" panose="02020603050405020304" pitchFamily="18" charset="0"/>
                <a:cs typeface="Times New Roman" panose="02020603050405020304" pitchFamily="18" charset="0"/>
              </a:rPr>
              <a:t>2</a:t>
            </a:r>
            <a:r>
              <a:rPr lang="en-US" sz="3200" dirty="0">
                <a:latin typeface="Times New Roman" panose="02020603050405020304" pitchFamily="18" charset="0"/>
                <a:cs typeface="Times New Roman" panose="02020603050405020304" pitchFamily="18" charset="0"/>
              </a:rPr>
              <a:t>: Develop a Customer Value Proposition. ...</a:t>
            </a:r>
          </a:p>
          <a:p>
            <a:pPr algn="just"/>
            <a:r>
              <a:rPr lang="en-US" sz="3200" dirty="0" smtClean="0">
                <a:latin typeface="Times New Roman" panose="02020603050405020304" pitchFamily="18" charset="0"/>
                <a:cs typeface="Times New Roman" panose="02020603050405020304" pitchFamily="18" charset="0"/>
              </a:rPr>
              <a:t>3</a:t>
            </a:r>
            <a:r>
              <a:rPr lang="en-US" sz="3200" dirty="0">
                <a:latin typeface="Times New Roman" panose="02020603050405020304" pitchFamily="18" charset="0"/>
                <a:cs typeface="Times New Roman" panose="02020603050405020304" pitchFamily="18" charset="0"/>
              </a:rPr>
              <a:t>: Develop a </a:t>
            </a:r>
            <a:r>
              <a:rPr lang="en-US" sz="3200" dirty="0" err="1">
                <a:latin typeface="Times New Roman" panose="02020603050405020304" pitchFamily="18" charset="0"/>
                <a:cs typeface="Times New Roman" panose="02020603050405020304" pitchFamily="18" charset="0"/>
              </a:rPr>
              <a:t>monetisable</a:t>
            </a:r>
            <a:r>
              <a:rPr lang="en-US" sz="3200" dirty="0">
                <a:latin typeface="Times New Roman" panose="02020603050405020304" pitchFamily="18" charset="0"/>
                <a:cs typeface="Times New Roman" panose="02020603050405020304" pitchFamily="18" charset="0"/>
              </a:rPr>
              <a:t> Customer Value Proposition: Value proposition for advertisers. ...</a:t>
            </a:r>
          </a:p>
          <a:p>
            <a:pPr algn="just"/>
            <a:r>
              <a:rPr lang="en-US" sz="3200" dirty="0" smtClean="0">
                <a:latin typeface="Times New Roman" panose="02020603050405020304" pitchFamily="18" charset="0"/>
                <a:cs typeface="Times New Roman" panose="02020603050405020304" pitchFamily="18" charset="0"/>
              </a:rPr>
              <a:t>4</a:t>
            </a:r>
            <a:r>
              <a:rPr lang="en-US" sz="3200" dirty="0">
                <a:latin typeface="Times New Roman" panose="02020603050405020304" pitchFamily="18" charset="0"/>
                <a:cs typeface="Times New Roman" panose="02020603050405020304" pitchFamily="18" charset="0"/>
              </a:rPr>
              <a:t>: Attract participants to your App / Multi-sided platform (MSP) ...</a:t>
            </a:r>
          </a:p>
          <a:p>
            <a:pPr algn="just"/>
            <a:r>
              <a:rPr lang="en-US" sz="3200" dirty="0" smtClean="0">
                <a:latin typeface="Times New Roman" panose="02020603050405020304" pitchFamily="18" charset="0"/>
                <a:cs typeface="Times New Roman" panose="02020603050405020304" pitchFamily="18" charset="0"/>
              </a:rPr>
              <a:t>5</a:t>
            </a:r>
            <a:r>
              <a:rPr lang="en-US" sz="3200" dirty="0">
                <a:latin typeface="Times New Roman" panose="02020603050405020304" pitchFamily="18" charset="0"/>
                <a:cs typeface="Times New Roman" panose="02020603050405020304" pitchFamily="18" charset="0"/>
              </a:rPr>
              <a:t>: Develop the inner workings: network effects (NWE)</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159350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03866"/>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3100" b="1" dirty="0" smtClean="0">
                <a:latin typeface="Times New Roman" panose="02020603050405020304" pitchFamily="18" charset="0"/>
                <a:cs typeface="Times New Roman" panose="02020603050405020304" pitchFamily="18" charset="0"/>
              </a:rPr>
              <a:t>10 </a:t>
            </a:r>
            <a:r>
              <a:rPr lang="en-US" sz="3100" b="1" dirty="0">
                <a:latin typeface="Times New Roman" panose="02020603050405020304" pitchFamily="18" charset="0"/>
                <a:cs typeface="Times New Roman" panose="02020603050405020304" pitchFamily="18" charset="0"/>
              </a:rPr>
              <a:t>Steps to Building a Digital Business Technology Platform</a:t>
            </a:r>
            <a:br>
              <a:rPr lang="en-US" sz="3100" b="1" dirty="0">
                <a:latin typeface="Times New Roman" panose="02020603050405020304" pitchFamily="18" charset="0"/>
                <a:cs typeface="Times New Roman" panose="02020603050405020304" pitchFamily="18" charset="0"/>
              </a:rPr>
            </a:br>
            <a:endParaRPr lang="ru-RU" sz="31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996288"/>
            <a:ext cx="10515600" cy="5549165"/>
          </a:xfrm>
        </p:spPr>
        <p:txBody>
          <a:bodyPr>
            <a:normAutofit/>
          </a:bodyPr>
          <a:lstStyle/>
          <a:p>
            <a:pPr algn="just"/>
            <a:r>
              <a:rPr lang="en-US" b="1" dirty="0" smtClean="0">
                <a:latin typeface="Times New Roman" panose="02020603050405020304" pitchFamily="18" charset="0"/>
                <a:cs typeface="Times New Roman" panose="02020603050405020304" pitchFamily="18" charset="0"/>
              </a:rPr>
              <a:t>Vision </a:t>
            </a:r>
            <a:r>
              <a:rPr lang="en-US" b="1" dirty="0">
                <a:latin typeface="Times New Roman" panose="02020603050405020304" pitchFamily="18" charset="0"/>
                <a:cs typeface="Times New Roman" panose="02020603050405020304" pitchFamily="18" charset="0"/>
              </a:rPr>
              <a:t>and capabilities.</a:t>
            </a:r>
            <a:r>
              <a:rPr lang="en-US" dirty="0">
                <a:latin typeface="Times New Roman" panose="02020603050405020304" pitchFamily="18" charset="0"/>
                <a:cs typeface="Times New Roman" panose="02020603050405020304" pitchFamily="18" charset="0"/>
              </a:rPr>
              <a:t> The organization’s digital ambitions translate into a digital vision and supporting capabilities for delivering value to customers. You’ll need to decide on the capabilities, the order in which you plan to develop them and the timeline over which you’ll progress. Sequencing helps set the expectation that this is a long-term, multi-part journey, the first major destination along which is a minimum viable product (MVP) that demonstrates progress and allows you to test that the DBTP works.</a:t>
            </a:r>
          </a:p>
          <a:p>
            <a:pPr algn="just"/>
            <a:r>
              <a:rPr lang="en-US" b="1" dirty="0">
                <a:latin typeface="Times New Roman" panose="02020603050405020304" pitchFamily="18" charset="0"/>
                <a:cs typeface="Times New Roman" panose="02020603050405020304" pitchFamily="18" charset="0"/>
              </a:rPr>
              <a:t>Sequenced goals</a:t>
            </a:r>
            <a:r>
              <a:rPr lang="en-US" dirty="0">
                <a:latin typeface="Times New Roman" panose="02020603050405020304" pitchFamily="18" charset="0"/>
                <a:cs typeface="Times New Roman" panose="02020603050405020304" pitchFamily="18" charset="0"/>
              </a:rPr>
              <a:t>. Define the diverse metrics to measure success. Some will be traditional enterprise key performance indicators that quantify operational or financial performance improvement; others will be digital business metrics that indicate progress toward the organization’s ambitions. </a:t>
            </a:r>
          </a:p>
          <a:p>
            <a:endParaRPr lang="ru-RU" dirty="0"/>
          </a:p>
        </p:txBody>
      </p:sp>
    </p:spTree>
    <p:extLst>
      <p:ext uri="{BB962C8B-B14F-4D97-AF65-F5344CB8AC3E}">
        <p14:creationId xmlns:p14="http://schemas.microsoft.com/office/powerpoint/2010/main" val="1658338867"/>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72356"/>
          </a:xfrm>
        </p:spPr>
        <p:txBody>
          <a:bodyPr>
            <a:normAutofit/>
          </a:bodyPr>
          <a:lstStyle/>
          <a:p>
            <a:pPr algn="ctr"/>
            <a:r>
              <a:rPr lang="en-US" sz="2800" b="1" dirty="0">
                <a:latin typeface="Times New Roman" panose="02020603050405020304" pitchFamily="18" charset="0"/>
                <a:cs typeface="Times New Roman" panose="02020603050405020304" pitchFamily="18" charset="0"/>
              </a:rPr>
              <a:t>10 Steps to Building a Digital Business Technology Platform</a:t>
            </a:r>
            <a:endParaRPr lang="ru-RU" sz="2800" dirty="0"/>
          </a:p>
        </p:txBody>
      </p:sp>
      <p:sp>
        <p:nvSpPr>
          <p:cNvPr id="3" name="Объект 2"/>
          <p:cNvSpPr>
            <a:spLocks noGrp="1"/>
          </p:cNvSpPr>
          <p:nvPr>
            <p:ph idx="1"/>
          </p:nvPr>
        </p:nvSpPr>
        <p:spPr>
          <a:xfrm>
            <a:off x="838200" y="1337482"/>
            <a:ext cx="10515600" cy="4839481"/>
          </a:xfrm>
        </p:spPr>
        <p:txBody>
          <a:bodyPr>
            <a:normAutofit fontScale="92500" lnSpcReduction="10000"/>
          </a:bodyPr>
          <a:lstStyle/>
          <a:p>
            <a:pPr algn="just"/>
            <a:r>
              <a:rPr lang="en-US" b="1" dirty="0">
                <a:latin typeface="Times New Roman" panose="02020603050405020304" pitchFamily="18" charset="0"/>
                <a:cs typeface="Times New Roman" panose="02020603050405020304" pitchFamily="18" charset="0"/>
              </a:rPr>
              <a:t>Multi-year budget.</a:t>
            </a:r>
            <a:r>
              <a:rPr lang="en-US" dirty="0">
                <a:latin typeface="Times New Roman" panose="02020603050405020304" pitchFamily="18" charset="0"/>
                <a:cs typeface="Times New Roman" panose="02020603050405020304" pitchFamily="18" charset="0"/>
              </a:rPr>
              <a:t> Digital business is not a project that begins and ends, but a capability that needs to be funded every year. The Gartner 2020 Building Digital Platforms Survey finds that 80% of companies with more than $5 billion in revenue spend more than $5 million a year on digital business software and professional services. Ninety percent of companies with $1 billion to $5 billion in revenue spend more than $2 million annually.</a:t>
            </a:r>
          </a:p>
          <a:p>
            <a:pPr algn="just"/>
            <a:r>
              <a:rPr lang="en-US" b="1" dirty="0">
                <a:latin typeface="Times New Roman" panose="02020603050405020304" pitchFamily="18" charset="0"/>
                <a:cs typeface="Times New Roman" panose="02020603050405020304" pitchFamily="18" charset="0"/>
              </a:rPr>
              <a:t>Create organization.</a:t>
            </a:r>
            <a:r>
              <a:rPr lang="en-US" dirty="0">
                <a:latin typeface="Times New Roman" panose="02020603050405020304" pitchFamily="18" charset="0"/>
                <a:cs typeface="Times New Roman" panose="02020603050405020304" pitchFamily="18" charset="0"/>
              </a:rPr>
              <a:t> Seventy-five percent of global companies have at least 50 people working on their digital business platform. These are cross-functional teams that include software architects, cloud experts, data analysts and business application specialists, among others. Only 45% of organizations place the DBTP team under the umbrella of IT. Assign in-house people who are willing to </a:t>
            </a:r>
            <a:r>
              <a:rPr lang="en-US" dirty="0" smtClean="0">
                <a:latin typeface="Times New Roman" panose="02020603050405020304" pitchFamily="18" charset="0"/>
                <a:cs typeface="Times New Roman" panose="02020603050405020304" pitchFamily="18" charset="0"/>
              </a:rPr>
              <a:t>up skill </a:t>
            </a:r>
            <a:r>
              <a:rPr lang="en-US" dirty="0">
                <a:latin typeface="Times New Roman" panose="02020603050405020304" pitchFamily="18" charset="0"/>
                <a:cs typeface="Times New Roman" panose="02020603050405020304" pitchFamily="18" charset="0"/>
              </a:rPr>
              <a:t>to develop the capabilities you need, and supplement with external resources.</a:t>
            </a:r>
          </a:p>
          <a:p>
            <a:endParaRPr lang="ru-RU" dirty="0"/>
          </a:p>
        </p:txBody>
      </p:sp>
    </p:spTree>
    <p:extLst>
      <p:ext uri="{BB962C8B-B14F-4D97-AF65-F5344CB8AC3E}">
        <p14:creationId xmlns:p14="http://schemas.microsoft.com/office/powerpoint/2010/main" val="1643606915"/>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03866"/>
          </a:xfrm>
        </p:spPr>
        <p:txBody>
          <a:bodyPr>
            <a:normAutofit/>
          </a:bodyPr>
          <a:lstStyle/>
          <a:p>
            <a:pPr algn="ctr"/>
            <a:r>
              <a:rPr lang="en-US" sz="2800" b="1" dirty="0">
                <a:latin typeface="Times New Roman" panose="02020603050405020304" pitchFamily="18" charset="0"/>
                <a:cs typeface="Times New Roman" panose="02020603050405020304" pitchFamily="18" charset="0"/>
              </a:rPr>
              <a:t>10 Steps to Building a Digital Business Technology Platform</a:t>
            </a:r>
            <a:endParaRPr lang="ru-RU" sz="2800" dirty="0"/>
          </a:p>
        </p:txBody>
      </p:sp>
      <p:sp>
        <p:nvSpPr>
          <p:cNvPr id="3" name="Объект 2"/>
          <p:cNvSpPr>
            <a:spLocks noGrp="1"/>
          </p:cNvSpPr>
          <p:nvPr>
            <p:ph idx="1"/>
          </p:nvPr>
        </p:nvSpPr>
        <p:spPr>
          <a:xfrm>
            <a:off x="838200" y="1269242"/>
            <a:ext cx="10515600" cy="4907721"/>
          </a:xfrm>
        </p:spPr>
        <p:txBody>
          <a:bodyPr/>
          <a:lstStyle/>
          <a:p>
            <a:r>
              <a:rPr lang="en-US" b="1" dirty="0">
                <a:latin typeface="Times New Roman" panose="02020603050405020304" pitchFamily="18" charset="0"/>
                <a:cs typeface="Times New Roman" panose="02020603050405020304" pitchFamily="18" charset="0"/>
              </a:rPr>
              <a:t>Engage service provider.</a:t>
            </a:r>
            <a:r>
              <a:rPr lang="en-US" dirty="0">
                <a:latin typeface="Times New Roman" panose="02020603050405020304" pitchFamily="18" charset="0"/>
                <a:cs typeface="Times New Roman" panose="02020603050405020304" pitchFamily="18" charset="0"/>
              </a:rPr>
              <a:t> Almost 100% of organizations work with a service provider to develop their DBTP. Organizations commonly use providers to help select technology (70%), define ambition (66%) and for long-term development and maintenance (64</a:t>
            </a:r>
            <a:r>
              <a:rPr lang="en-US" dirty="0" smtClean="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Plan for skills development.</a:t>
            </a:r>
            <a:r>
              <a:rPr lang="en-US" dirty="0">
                <a:latin typeface="Times New Roman" panose="02020603050405020304" pitchFamily="18" charset="0"/>
                <a:cs typeface="Times New Roman" panose="02020603050405020304" pitchFamily="18" charset="0"/>
              </a:rPr>
              <a:t> Service providers eventually leave, and when they do, in-house teams need to be prepared to take over. Start by inventorying the needed skills, how many people need them and by when, and where in-house gaps lie. Decide which skills you will train and which you need to hire, and build ongoing development and learning into employees’ weekly work rhythms. </a:t>
            </a:r>
          </a:p>
          <a:p>
            <a:endParaRPr lang="en-US"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195255351"/>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958708"/>
          </a:xfrm>
        </p:spPr>
        <p:txBody>
          <a:bodyPr>
            <a:normAutofit/>
          </a:bodyPr>
          <a:lstStyle/>
          <a:p>
            <a:pPr algn="ctr"/>
            <a:r>
              <a:rPr lang="en-US" sz="2800" b="1" dirty="0">
                <a:latin typeface="Times New Roman" panose="02020603050405020304" pitchFamily="18" charset="0"/>
                <a:cs typeface="Times New Roman" panose="02020603050405020304" pitchFamily="18" charset="0"/>
              </a:rPr>
              <a:t>10 Steps to Building a Digital Business Technology Platform</a:t>
            </a:r>
            <a:endParaRPr lang="ru-RU" sz="2800" dirty="0"/>
          </a:p>
        </p:txBody>
      </p:sp>
      <p:sp>
        <p:nvSpPr>
          <p:cNvPr id="3" name="Объект 2"/>
          <p:cNvSpPr>
            <a:spLocks noGrp="1"/>
          </p:cNvSpPr>
          <p:nvPr>
            <p:ph idx="1"/>
          </p:nvPr>
        </p:nvSpPr>
        <p:spPr>
          <a:xfrm>
            <a:off x="838200" y="1323834"/>
            <a:ext cx="10515600" cy="4853129"/>
          </a:xfrm>
        </p:spPr>
        <p:txBody>
          <a:bodyPr>
            <a:normAutofit fontScale="92500" lnSpcReduction="10000"/>
          </a:bodyPr>
          <a:lstStyle/>
          <a:p>
            <a:pPr algn="just"/>
            <a:r>
              <a:rPr lang="en-US" b="1" dirty="0">
                <a:latin typeface="Times New Roman" panose="02020603050405020304" pitchFamily="18" charset="0"/>
                <a:cs typeface="Times New Roman" panose="02020603050405020304" pitchFamily="18" charset="0"/>
              </a:rPr>
              <a:t>Select technologies.</a:t>
            </a:r>
            <a:r>
              <a:rPr lang="en-US" dirty="0">
                <a:latin typeface="Times New Roman" panose="02020603050405020304" pitchFamily="18" charset="0"/>
                <a:cs typeface="Times New Roman" panose="02020603050405020304" pitchFamily="18" charset="0"/>
              </a:rPr>
              <a:t>  Organizations that report greater success realizing their digital business ambitions use a larger number of new technologies and methods. Examples include cloud-native application architecture, Agile/</a:t>
            </a:r>
            <a:r>
              <a:rPr lang="en-US" dirty="0" err="1">
                <a:latin typeface="Times New Roman" panose="02020603050405020304" pitchFamily="18" charset="0"/>
                <a:cs typeface="Times New Roman" panose="02020603050405020304" pitchFamily="18" charset="0"/>
              </a:rPr>
              <a:t>DevOps</a:t>
            </a:r>
            <a:r>
              <a:rPr lang="en-US" dirty="0">
                <a:latin typeface="Times New Roman" panose="02020603050405020304" pitchFamily="18" charset="0"/>
                <a:cs typeface="Times New Roman" panose="02020603050405020304" pitchFamily="18" charset="0"/>
              </a:rPr>
              <a:t> application development methods, event-driven architecture, and so on. Most DBTPs are built in the cloud, partly to minimize upfront costs and allow the platform to go live quickly with limited budget. Costs increase as the capabilities (and value) increase.</a:t>
            </a:r>
          </a:p>
          <a:p>
            <a:pPr algn="just"/>
            <a:r>
              <a:rPr lang="en-US" b="1" dirty="0">
                <a:latin typeface="Times New Roman" panose="02020603050405020304" pitchFamily="18" charset="0"/>
                <a:cs typeface="Times New Roman" panose="02020603050405020304" pitchFamily="18" charset="0"/>
              </a:rPr>
              <a:t>API and integration strategy. </a:t>
            </a:r>
            <a:r>
              <a:rPr lang="en-US" dirty="0">
                <a:latin typeface="Times New Roman" panose="02020603050405020304" pitchFamily="18" charset="0"/>
                <a:cs typeface="Times New Roman" panose="02020603050405020304" pitchFamily="18" charset="0"/>
              </a:rPr>
              <a:t>The variety of applications systems and technology capabilities that flow into and out of the DBTP requires effective and secure integration. Many organizations achieve this with a mesh app and service architecture (MASA), which includes an outer layer of APIs to connect to user-facing applications and manage traffic, and inner APIs to connect application systems and </a:t>
            </a:r>
            <a:r>
              <a:rPr lang="en-US" dirty="0" smtClean="0">
                <a:latin typeface="Times New Roman" panose="02020603050405020304" pitchFamily="18" charset="0"/>
                <a:cs typeface="Times New Roman" panose="02020603050405020304" pitchFamily="18" charset="0"/>
              </a:rPr>
              <a:t>micro services </a:t>
            </a:r>
            <a:r>
              <a:rPr lang="en-US" dirty="0">
                <a:latin typeface="Times New Roman" panose="02020603050405020304" pitchFamily="18" charset="0"/>
                <a:cs typeface="Times New Roman" panose="02020603050405020304" pitchFamily="18" charset="0"/>
              </a:rPr>
              <a:t>to each other inside the platform.</a:t>
            </a:r>
          </a:p>
          <a:p>
            <a:endParaRPr lang="ru-RU" dirty="0"/>
          </a:p>
        </p:txBody>
      </p:sp>
    </p:spTree>
    <p:extLst>
      <p:ext uri="{BB962C8B-B14F-4D97-AF65-F5344CB8AC3E}">
        <p14:creationId xmlns:p14="http://schemas.microsoft.com/office/powerpoint/2010/main" val="3427872241"/>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76571"/>
          </a:xfrm>
        </p:spPr>
        <p:txBody>
          <a:bodyPr>
            <a:noAutofit/>
          </a:bodyPr>
          <a:lstStyle/>
          <a:p>
            <a:pPr algn="ctr"/>
            <a:r>
              <a:rPr lang="en-US" sz="3000" b="1" dirty="0">
                <a:latin typeface="Times New Roman" panose="02020603050405020304" pitchFamily="18" charset="0"/>
                <a:cs typeface="Times New Roman" panose="02020603050405020304" pitchFamily="18" charset="0"/>
              </a:rPr>
              <a:t>10 Steps to Building a Digital Business Technology Platform</a:t>
            </a:r>
            <a:endParaRPr lang="ru-RU" sz="3000" dirty="0"/>
          </a:p>
        </p:txBody>
      </p:sp>
      <p:sp>
        <p:nvSpPr>
          <p:cNvPr id="3" name="Объект 2"/>
          <p:cNvSpPr>
            <a:spLocks noGrp="1"/>
          </p:cNvSpPr>
          <p:nvPr>
            <p:ph idx="1"/>
          </p:nvPr>
        </p:nvSpPr>
        <p:spPr>
          <a:xfrm>
            <a:off x="838199" y="1255595"/>
            <a:ext cx="10762397" cy="5377218"/>
          </a:xfrm>
        </p:spPr>
        <p:txBody>
          <a:bodyPr>
            <a:normAutofit fontScale="92500" lnSpcReduction="10000"/>
          </a:bodyPr>
          <a:lstStyle/>
          <a:p>
            <a:pPr algn="just"/>
            <a:r>
              <a:rPr lang="en-US" sz="3500" b="1" dirty="0" smtClean="0">
                <a:latin typeface="Times New Roman" panose="02020603050405020304" pitchFamily="18" charset="0"/>
                <a:cs typeface="Times New Roman" panose="02020603050405020304" pitchFamily="18" charset="0"/>
              </a:rPr>
              <a:t>Develop </a:t>
            </a:r>
            <a:r>
              <a:rPr lang="en-US" sz="3500" b="1" dirty="0">
                <a:latin typeface="Times New Roman" panose="02020603050405020304" pitchFamily="18" charset="0"/>
                <a:cs typeface="Times New Roman" panose="02020603050405020304" pitchFamily="18" charset="0"/>
              </a:rPr>
              <a:t>and deploy the MVP.</a:t>
            </a:r>
            <a:r>
              <a:rPr lang="en-US" sz="3500" dirty="0">
                <a:latin typeface="Times New Roman" panose="02020603050405020304" pitchFamily="18" charset="0"/>
                <a:cs typeface="Times New Roman" panose="02020603050405020304" pitchFamily="18" charset="0"/>
              </a:rPr>
              <a:t> Once the architecture is set, the teams can begin building the capabilities. You may assign feature sets and stories to different groups to work on simultaneously. Prioritize capabilities that can be developed and tested quickly under real-world conditions — even before the team has developed a complete MVP.</a:t>
            </a:r>
          </a:p>
          <a:p>
            <a:pPr algn="just"/>
            <a:r>
              <a:rPr lang="en-US" sz="3500" b="1" dirty="0">
                <a:latin typeface="Times New Roman" panose="02020603050405020304" pitchFamily="18" charset="0"/>
                <a:cs typeface="Times New Roman" panose="02020603050405020304" pitchFamily="18" charset="0"/>
              </a:rPr>
              <a:t>Scale and expand.</a:t>
            </a:r>
            <a:r>
              <a:rPr lang="en-US" sz="3500" dirty="0">
                <a:latin typeface="Times New Roman" panose="02020603050405020304" pitchFamily="18" charset="0"/>
                <a:cs typeface="Times New Roman" panose="02020603050405020304" pitchFamily="18" charset="0"/>
              </a:rPr>
              <a:t> With the value proven, the team can build out the platform capabilities defined as critical for fulfilling the organization’s digital ambition. Regularly revisit and redefine the ambition and related capabilities to adapt to changes in the market. Relevant technologies will also improve, exposing the need to revise aspects of the original architecture.</a:t>
            </a:r>
          </a:p>
          <a:p>
            <a:endParaRPr lang="ru-RU" dirty="0"/>
          </a:p>
        </p:txBody>
      </p:sp>
    </p:spTree>
    <p:extLst>
      <p:ext uri="{BB962C8B-B14F-4D97-AF65-F5344CB8AC3E}">
        <p14:creationId xmlns:p14="http://schemas.microsoft.com/office/powerpoint/2010/main" val="2132412226"/>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7"/>
            <a:ext cx="10515600" cy="753990"/>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How </a:t>
            </a:r>
            <a:r>
              <a:rPr lang="en-US" sz="4000" b="1" dirty="0">
                <a:latin typeface="Times New Roman" panose="02020603050405020304" pitchFamily="18" charset="0"/>
                <a:cs typeface="Times New Roman" panose="02020603050405020304" pitchFamily="18" charset="0"/>
              </a:rPr>
              <a:t>do create a platform business model?</a:t>
            </a:r>
            <a:br>
              <a:rPr lang="en-US"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55594"/>
            <a:ext cx="10515600" cy="5295331"/>
          </a:xfrm>
        </p:spPr>
        <p:txBody>
          <a:bodyPr>
            <a:normAutofit fontScale="77500" lnSpcReduction="20000"/>
          </a:bodyPr>
          <a:lstStyle/>
          <a:p>
            <a:pPr marL="0" indent="0" algn="ctr">
              <a:buNone/>
            </a:pPr>
            <a:r>
              <a:rPr lang="en-US" sz="3100" b="1" dirty="0" smtClean="0">
                <a:latin typeface="Times New Roman" panose="02020603050405020304" pitchFamily="18" charset="0"/>
                <a:cs typeface="Times New Roman" panose="02020603050405020304" pitchFamily="18" charset="0"/>
              </a:rPr>
              <a:t>Exchange </a:t>
            </a:r>
            <a:r>
              <a:rPr lang="en-US" sz="3100" b="1" dirty="0">
                <a:latin typeface="Times New Roman" panose="02020603050405020304" pitchFamily="18" charset="0"/>
                <a:cs typeface="Times New Roman" panose="02020603050405020304" pitchFamily="18" charset="0"/>
              </a:rPr>
              <a:t>of </a:t>
            </a:r>
            <a:r>
              <a:rPr lang="en-US" sz="3100" b="1" dirty="0" smtClean="0">
                <a:latin typeface="Times New Roman" panose="02020603050405020304" pitchFamily="18" charset="0"/>
                <a:cs typeface="Times New Roman" panose="02020603050405020304" pitchFamily="18" charset="0"/>
              </a:rPr>
              <a:t>value</a:t>
            </a:r>
          </a:p>
          <a:p>
            <a:pPr marL="0" indent="0" algn="just">
              <a:buNone/>
            </a:pPr>
            <a:r>
              <a:rPr lang="en-US" sz="3100" dirty="0" smtClean="0">
                <a:latin typeface="Times New Roman" panose="02020603050405020304" pitchFamily="18" charset="0"/>
                <a:cs typeface="Times New Roman" panose="02020603050405020304" pitchFamily="18" charset="0"/>
              </a:rPr>
              <a:t>How </a:t>
            </a:r>
            <a:r>
              <a:rPr lang="en-US" sz="3100" dirty="0">
                <a:latin typeface="Times New Roman" panose="02020603050405020304" pitchFamily="18" charset="0"/>
                <a:cs typeface="Times New Roman" panose="02020603050405020304" pitchFamily="18" charset="0"/>
              </a:rPr>
              <a:t>will participants in your platform benefit from others in the platform? Essential to a successful platform is determining how your platform will create and capture value.</a:t>
            </a:r>
          </a:p>
          <a:p>
            <a:pPr marL="0" indent="0" algn="ctr">
              <a:buNone/>
            </a:pPr>
            <a:r>
              <a:rPr lang="en-US" sz="3100" b="1" dirty="0" smtClean="0">
                <a:latin typeface="Times New Roman" panose="02020603050405020304" pitchFamily="18" charset="0"/>
                <a:cs typeface="Times New Roman" panose="02020603050405020304" pitchFamily="18" charset="0"/>
              </a:rPr>
              <a:t>Attract </a:t>
            </a:r>
            <a:r>
              <a:rPr lang="en-US" sz="3100" b="1" dirty="0">
                <a:latin typeface="Times New Roman" panose="02020603050405020304" pitchFamily="18" charset="0"/>
                <a:cs typeface="Times New Roman" panose="02020603050405020304" pitchFamily="18" charset="0"/>
              </a:rPr>
              <a:t>and drive users to your platform</a:t>
            </a:r>
          </a:p>
          <a:p>
            <a:pPr marL="0" indent="0" algn="just">
              <a:buNone/>
            </a:pPr>
            <a:r>
              <a:rPr lang="en-US" sz="3100" dirty="0" smtClean="0">
                <a:latin typeface="Times New Roman" panose="02020603050405020304" pitchFamily="18" charset="0"/>
                <a:cs typeface="Times New Roman" panose="02020603050405020304" pitchFamily="18" charset="0"/>
              </a:rPr>
              <a:t>Users </a:t>
            </a:r>
            <a:r>
              <a:rPr lang="en-US" sz="3100" dirty="0">
                <a:latin typeface="Times New Roman" panose="02020603050405020304" pitchFamily="18" charset="0"/>
                <a:cs typeface="Times New Roman" panose="02020603050405020304" pitchFamily="18" charset="0"/>
              </a:rPr>
              <a:t>won’t come to a platform if it doesn’t have value, and if you don’t have people coming to your platform it will fail. Just imagine what </a:t>
            </a:r>
            <a:r>
              <a:rPr lang="en-US" sz="3100" dirty="0" err="1">
                <a:latin typeface="Times New Roman" panose="02020603050405020304" pitchFamily="18" charset="0"/>
                <a:cs typeface="Times New Roman" panose="02020603050405020304" pitchFamily="18" charset="0"/>
              </a:rPr>
              <a:t>Uber</a:t>
            </a:r>
            <a:r>
              <a:rPr lang="en-US" sz="3100" dirty="0">
                <a:latin typeface="Times New Roman" panose="02020603050405020304" pitchFamily="18" charset="0"/>
                <a:cs typeface="Times New Roman" panose="02020603050405020304" pitchFamily="18" charset="0"/>
              </a:rPr>
              <a:t> would be without multiple drivers available to respond to many people’s needs for rides. To overcome the “chicken and the egg problem,” you should focus your mindset on “seeding” users to a platform, as this is the most critical step to platform success.</a:t>
            </a:r>
          </a:p>
          <a:p>
            <a:pPr marL="0" indent="0" algn="ctr">
              <a:buNone/>
            </a:pPr>
            <a:r>
              <a:rPr lang="en-US" sz="3100" b="1" dirty="0" smtClean="0">
                <a:latin typeface="Times New Roman" panose="02020603050405020304" pitchFamily="18" charset="0"/>
                <a:cs typeface="Times New Roman" panose="02020603050405020304" pitchFamily="18" charset="0"/>
              </a:rPr>
              <a:t>Encourage </a:t>
            </a:r>
            <a:r>
              <a:rPr lang="en-US" sz="3100" b="1" dirty="0">
                <a:latin typeface="Times New Roman" panose="02020603050405020304" pitchFamily="18" charset="0"/>
                <a:cs typeface="Times New Roman" panose="02020603050405020304" pitchFamily="18" charset="0"/>
              </a:rPr>
              <a:t>interactions</a:t>
            </a:r>
          </a:p>
          <a:p>
            <a:pPr marL="0" indent="0" algn="just">
              <a:buNone/>
            </a:pPr>
            <a:r>
              <a:rPr lang="en-US" sz="3100" dirty="0" smtClean="0">
                <a:latin typeface="Times New Roman" panose="02020603050405020304" pitchFamily="18" charset="0"/>
                <a:cs typeface="Times New Roman" panose="02020603050405020304" pitchFamily="18" charset="0"/>
              </a:rPr>
              <a:t>A </a:t>
            </a:r>
            <a:r>
              <a:rPr lang="en-US" sz="3100" dirty="0">
                <a:latin typeface="Times New Roman" panose="02020603050405020304" pitchFamily="18" charset="0"/>
                <a:cs typeface="Times New Roman" panose="02020603050405020304" pitchFamily="18" charset="0"/>
              </a:rPr>
              <a:t>successful platform needs to encourage interactions between participants on the platform—consumers and those who can provide the goods, services or information those consumers want and need. Your goal is to make it THE place where consumers meet and commerce happens. In order to preserve value and an exemplary experience, you will ultimately need to develop some governance policies</a:t>
            </a:r>
            <a:r>
              <a:rPr lang="en-US" sz="3100" dirty="0"/>
              <a:t>.</a:t>
            </a:r>
          </a:p>
          <a:p>
            <a:endParaRPr lang="ru-RU" dirty="0"/>
          </a:p>
        </p:txBody>
      </p:sp>
    </p:spTree>
    <p:extLst>
      <p:ext uri="{BB962C8B-B14F-4D97-AF65-F5344CB8AC3E}">
        <p14:creationId xmlns:p14="http://schemas.microsoft.com/office/powerpoint/2010/main" val="1250310871"/>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36979" y="614149"/>
            <a:ext cx="10795379" cy="5562814"/>
          </a:xfrm>
        </p:spPr>
      </p:pic>
      <p:sp>
        <p:nvSpPr>
          <p:cNvPr id="5" name="Прямоугольник 4"/>
          <p:cNvSpPr/>
          <p:nvPr/>
        </p:nvSpPr>
        <p:spPr>
          <a:xfrm>
            <a:off x="736979" y="6348147"/>
            <a:ext cx="9662615" cy="369332"/>
          </a:xfrm>
          <a:prstGeom prst="rect">
            <a:avLst/>
          </a:prstGeom>
        </p:spPr>
        <p:txBody>
          <a:bodyPr wrap="square">
            <a:spAutoFit/>
          </a:bodyPr>
          <a:lstStyle/>
          <a:p>
            <a:r>
              <a:rPr lang="en-US" dirty="0"/>
              <a:t>https://www.gartner.com/smarterwithgartner/digital-business-means-platform-business</a:t>
            </a:r>
            <a:endParaRPr lang="ru-RU" dirty="0"/>
          </a:p>
        </p:txBody>
      </p:sp>
    </p:spTree>
    <p:extLst>
      <p:ext uri="{BB962C8B-B14F-4D97-AF65-F5344CB8AC3E}">
        <p14:creationId xmlns:p14="http://schemas.microsoft.com/office/powerpoint/2010/main" val="1122049090"/>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4000" b="1" dirty="0">
                <a:latin typeface="Times New Roman" panose="02020603050405020304" pitchFamily="18" charset="0"/>
                <a:cs typeface="Times New Roman" panose="02020603050405020304" pitchFamily="18" charset="0"/>
              </a:rPr>
              <a:t>T</a:t>
            </a:r>
            <a:r>
              <a:rPr lang="en-US" sz="4000" b="1" dirty="0" smtClean="0">
                <a:latin typeface="Times New Roman" panose="02020603050405020304" pitchFamily="18" charset="0"/>
                <a:cs typeface="Times New Roman" panose="02020603050405020304" pitchFamily="18" charset="0"/>
              </a:rPr>
              <a:t>hree </a:t>
            </a:r>
            <a:r>
              <a:rPr lang="en-US" sz="4000" b="1" dirty="0">
                <a:latin typeface="Times New Roman" panose="02020603050405020304" pitchFamily="18" charset="0"/>
                <a:cs typeface="Times New Roman" panose="02020603050405020304" pitchFamily="18" charset="0"/>
              </a:rPr>
              <a:t>building </a:t>
            </a:r>
            <a:r>
              <a:rPr lang="en-US" sz="4000" b="1" dirty="0" smtClean="0">
                <a:latin typeface="Times New Roman" panose="02020603050405020304" pitchFamily="18" charset="0"/>
                <a:cs typeface="Times New Roman" panose="02020603050405020304" pitchFamily="18" charset="0"/>
              </a:rPr>
              <a:t>blocks of successful platforms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690688"/>
            <a:ext cx="10515600" cy="4628225"/>
          </a:xfrm>
        </p:spPr>
        <p:txBody>
          <a:bodyPr>
            <a:normAutofit/>
          </a:bodyPr>
          <a:lstStyle/>
          <a:p>
            <a:pPr algn="just"/>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Toolbox</a:t>
            </a:r>
            <a:r>
              <a:rPr lang="en-US" dirty="0">
                <a:latin typeface="Times New Roman" panose="02020603050405020304" pitchFamily="18" charset="0"/>
                <a:cs typeface="Times New Roman" panose="02020603050405020304" pitchFamily="18" charset="0"/>
              </a:rPr>
              <a:t> creates connection by making it easy for others to plug into the platform. This infrastructure enables interactions between participants.</a:t>
            </a:r>
          </a:p>
          <a:p>
            <a:pPr algn="just"/>
            <a:r>
              <a:rPr lang="en-US" b="1" dirty="0">
                <a:latin typeface="Times New Roman" panose="02020603050405020304" pitchFamily="18" charset="0"/>
                <a:cs typeface="Times New Roman" panose="02020603050405020304" pitchFamily="18" charset="0"/>
              </a:rPr>
              <a:t>The Magnet</a:t>
            </a:r>
            <a:r>
              <a:rPr lang="en-US" dirty="0">
                <a:latin typeface="Times New Roman" panose="02020603050405020304" pitchFamily="18" charset="0"/>
                <a:cs typeface="Times New Roman" panose="02020603050405020304" pitchFamily="18" charset="0"/>
              </a:rPr>
              <a:t> creates pull that attracts participants to the platform with a kind of social gravity. For transaction platforms, both producers and consumers must be present to achieve critical mass.</a:t>
            </a:r>
          </a:p>
          <a:p>
            <a:pPr algn="just"/>
            <a:r>
              <a:rPr lang="en-US" b="1" dirty="0" smtClean="0">
                <a:latin typeface="Times New Roman" panose="02020603050405020304" pitchFamily="18" charset="0"/>
                <a:cs typeface="Times New Roman" panose="02020603050405020304" pitchFamily="18" charset="0"/>
              </a:rPr>
              <a:t>The Matchmaker </a:t>
            </a:r>
            <a:r>
              <a:rPr lang="en-US" dirty="0" smtClean="0">
                <a:latin typeface="Times New Roman" panose="02020603050405020304" pitchFamily="18" charset="0"/>
                <a:cs typeface="Times New Roman" panose="02020603050405020304" pitchFamily="18" charset="0"/>
              </a:rPr>
              <a:t>fosters </a:t>
            </a:r>
            <a:r>
              <a:rPr lang="en-US" dirty="0">
                <a:latin typeface="Times New Roman" panose="02020603050405020304" pitchFamily="18" charset="0"/>
                <a:cs typeface="Times New Roman" panose="02020603050405020304" pitchFamily="18" charset="0"/>
              </a:rPr>
              <a:t>the flow of value by making connections between producers and consumers. Data is at the heart of successful matchmaking, and distinguishes platforms from other business models.</a:t>
            </a:r>
          </a:p>
          <a:p>
            <a:endParaRPr lang="ru-RU" dirty="0"/>
          </a:p>
        </p:txBody>
      </p:sp>
    </p:spTree>
    <p:extLst>
      <p:ext uri="{BB962C8B-B14F-4D97-AF65-F5344CB8AC3E}">
        <p14:creationId xmlns:p14="http://schemas.microsoft.com/office/powerpoint/2010/main" val="1015081771"/>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87105" y="395786"/>
            <a:ext cx="10754436" cy="5753882"/>
          </a:xfrm>
        </p:spPr>
      </p:pic>
    </p:spTree>
    <p:extLst>
      <p:ext uri="{BB962C8B-B14F-4D97-AF65-F5344CB8AC3E}">
        <p14:creationId xmlns:p14="http://schemas.microsoft.com/office/powerpoint/2010/main" val="2044489497"/>
      </p:ext>
    </p:extLst>
  </p:cSld>
  <p:clrMapOvr>
    <a:overrideClrMapping bg1="lt1" tx1="dk1" bg2="lt2" tx2="dk2" accent1="accent1" accent2="accent2" accent3="accent3" accent4="accent4" accent5="accent5" accent6="accent6" hlink="hlink" folHlink="folHlink"/>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617514"/>
          </a:xfrm>
        </p:spPr>
        <p:txBody>
          <a:bodyPr>
            <a:normAutofit/>
          </a:bodyPr>
          <a:lstStyle/>
          <a:p>
            <a:pPr algn="ctr"/>
            <a:r>
              <a:rPr lang="en-US" sz="3600" b="1" dirty="0">
                <a:latin typeface="Times New Roman" panose="02020603050405020304" pitchFamily="18" charset="0"/>
                <a:cs typeface="Times New Roman" panose="02020603050405020304" pitchFamily="18" charset="0"/>
              </a:rPr>
              <a:t>The complete digital business technology platform</a:t>
            </a:r>
            <a:endParaRPr lang="ru-RU" sz="3600" b="1" dirty="0">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idx="1"/>
          </p:nvPr>
        </p:nvPicPr>
        <p:blipFill>
          <a:blip r:embed="rId3"/>
          <a:stretch>
            <a:fillRect/>
          </a:stretch>
        </p:blipFill>
        <p:spPr>
          <a:xfrm>
            <a:off x="838200" y="982638"/>
            <a:ext cx="10515600" cy="5392803"/>
          </a:xfrm>
          <a:prstGeom prst="rect">
            <a:avLst/>
          </a:prstGeom>
        </p:spPr>
      </p:pic>
      <p:sp>
        <p:nvSpPr>
          <p:cNvPr id="6" name="Прямоугольник 5"/>
          <p:cNvSpPr/>
          <p:nvPr/>
        </p:nvSpPr>
        <p:spPr>
          <a:xfrm>
            <a:off x="838200" y="6375442"/>
            <a:ext cx="10515599" cy="369332"/>
          </a:xfrm>
          <a:prstGeom prst="rect">
            <a:avLst/>
          </a:prstGeom>
        </p:spPr>
        <p:txBody>
          <a:bodyPr wrap="square">
            <a:spAutoFit/>
          </a:bodyPr>
          <a:lstStyle/>
          <a:p>
            <a:r>
              <a:rPr lang="en-US" dirty="0"/>
              <a:t>https://sameerdhanrajani.wordpress.com/2017/03/31/how-to-build-a-digital-business-technology-platform/</a:t>
            </a:r>
            <a:endParaRPr lang="ru-RU" dirty="0"/>
          </a:p>
        </p:txBody>
      </p:sp>
    </p:spTree>
    <p:extLst>
      <p:ext uri="{BB962C8B-B14F-4D97-AF65-F5344CB8AC3E}">
        <p14:creationId xmlns:p14="http://schemas.microsoft.com/office/powerpoint/2010/main" val="1730454306"/>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614149"/>
            <a:ext cx="10515600" cy="859809"/>
          </a:xfrm>
        </p:spPr>
        <p:txBody>
          <a:bodyPr>
            <a:normAutofit fontScale="90000"/>
          </a:bodyPr>
          <a:lstStyle/>
          <a:p>
            <a:pPr algn="ct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Platform </a:t>
            </a:r>
            <a:r>
              <a:rPr lang="en-US" b="1" dirty="0">
                <a:latin typeface="Times New Roman" panose="02020603050405020304" pitchFamily="18" charset="0"/>
                <a:cs typeface="Times New Roman" panose="02020603050405020304" pitchFamily="18" charset="0"/>
              </a:rPr>
              <a:t>business model Examples</a:t>
            </a:r>
            <a:r>
              <a:rPr lang="en-US" dirty="0"/>
              <a:t/>
            </a:r>
            <a:br>
              <a:rPr lang="en-US" dirty="0"/>
            </a:br>
            <a:endParaRPr lang="ru-RU" dirty="0"/>
          </a:p>
        </p:txBody>
      </p:sp>
      <p:sp>
        <p:nvSpPr>
          <p:cNvPr id="3" name="Объект 2"/>
          <p:cNvSpPr>
            <a:spLocks noGrp="1"/>
          </p:cNvSpPr>
          <p:nvPr>
            <p:ph idx="1"/>
          </p:nvPr>
        </p:nvSpPr>
        <p:spPr>
          <a:xfrm>
            <a:off x="838200" y="1473958"/>
            <a:ext cx="10515600" cy="5076967"/>
          </a:xfrm>
        </p:spPr>
        <p:txBody>
          <a:bodyPr>
            <a:normAutofit fontScale="92500"/>
          </a:bodyPr>
          <a:lstStyle/>
          <a:p>
            <a:pPr algn="just"/>
            <a:r>
              <a:rPr lang="en-US" dirty="0" err="1" smtClean="0">
                <a:latin typeface="Times New Roman" panose="02020603050405020304" pitchFamily="18" charset="0"/>
                <a:cs typeface="Times New Roman" panose="02020603050405020304" pitchFamily="18" charset="0"/>
              </a:rPr>
              <a:t>AirBnB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AirBnB</a:t>
            </a:r>
            <a:r>
              <a:rPr lang="en-US" dirty="0">
                <a:latin typeface="Times New Roman" panose="02020603050405020304" pitchFamily="18" charset="0"/>
                <a:cs typeface="Times New Roman" panose="02020603050405020304" pitchFamily="18" charset="0"/>
              </a:rPr>
              <a:t> does not own hotels or guest houses, rather it provides an exchange platform on which users can find accommodation or provide access to their accommodation. </a:t>
            </a:r>
            <a:r>
              <a:rPr lang="en-US" dirty="0" err="1">
                <a:latin typeface="Times New Roman" panose="02020603050405020304" pitchFamily="18" charset="0"/>
                <a:cs typeface="Times New Roman" panose="02020603050405020304" pitchFamily="18" charset="0"/>
              </a:rPr>
              <a:t>AirBnB</a:t>
            </a:r>
            <a:r>
              <a:rPr lang="en-US" dirty="0">
                <a:latin typeface="Times New Roman" panose="02020603050405020304" pitchFamily="18" charset="0"/>
                <a:cs typeface="Times New Roman" panose="02020603050405020304" pitchFamily="18" charset="0"/>
              </a:rPr>
              <a:t> generates revenues by charging a fee for this transaction. </a:t>
            </a:r>
          </a:p>
          <a:p>
            <a:pPr algn="just"/>
            <a:r>
              <a:rPr lang="en-US" dirty="0" smtClean="0">
                <a:latin typeface="Times New Roman" panose="02020603050405020304" pitchFamily="18" charset="0"/>
                <a:cs typeface="Times New Roman" panose="02020603050405020304" pitchFamily="18" charset="0"/>
              </a:rPr>
              <a:t>Amazon/EBay</a:t>
            </a:r>
            <a:r>
              <a:rPr lang="en-US" dirty="0">
                <a:latin typeface="Times New Roman" panose="02020603050405020304" pitchFamily="18" charset="0"/>
                <a:cs typeface="Times New Roman" panose="02020603050405020304" pitchFamily="18" charset="0"/>
              </a:rPr>
              <a:t>: Do you want to buy a book, golf clubs, a dining room table or even a car. Peer to peer sales platforms such as Amazon, </a:t>
            </a:r>
            <a:r>
              <a:rPr lang="en-US" dirty="0" smtClean="0">
                <a:latin typeface="Times New Roman" panose="02020603050405020304" pitchFamily="18" charset="0"/>
                <a:cs typeface="Times New Roman" panose="02020603050405020304" pitchFamily="18" charset="0"/>
              </a:rPr>
              <a:t>EBay </a:t>
            </a:r>
            <a:r>
              <a:rPr lang="en-US" dirty="0">
                <a:latin typeface="Times New Roman" panose="02020603050405020304" pitchFamily="18" charset="0"/>
                <a:cs typeface="Times New Roman" panose="02020603050405020304" pitchFamily="18" charset="0"/>
              </a:rPr>
              <a:t>or Facebook marketplace allow users to sell and buy their goods on the platform. Many of these platforms charge a transaction fee and even provide additional services such as warehousing and distribution of products.</a:t>
            </a:r>
          </a:p>
          <a:p>
            <a:pPr algn="just"/>
            <a:r>
              <a:rPr lang="en-US" dirty="0" smtClean="0">
                <a:latin typeface="Times New Roman" panose="02020603050405020304" pitchFamily="18" charset="0"/>
                <a:cs typeface="Times New Roman" panose="02020603050405020304" pitchFamily="18" charset="0"/>
              </a:rPr>
              <a:t>Facebook</a:t>
            </a:r>
            <a:r>
              <a:rPr lang="en-US" dirty="0">
                <a:latin typeface="Times New Roman" panose="02020603050405020304" pitchFamily="18" charset="0"/>
                <a:cs typeface="Times New Roman" panose="02020603050405020304" pitchFamily="18" charset="0"/>
              </a:rPr>
              <a:t>: One of the most well known and successful platform businesses, Facebook allows users to share content, view other users profiles, chat with other users, list their business, manage event registrations and much more. Facebook generates revenues from advertising</a:t>
            </a:r>
            <a:r>
              <a:rPr lang="en-US" dirty="0"/>
              <a:t>.</a:t>
            </a:r>
          </a:p>
          <a:p>
            <a:endParaRPr lang="en-US" dirty="0"/>
          </a:p>
          <a:p>
            <a:endParaRPr lang="ru-RU" dirty="0"/>
          </a:p>
        </p:txBody>
      </p:sp>
    </p:spTree>
    <p:extLst>
      <p:ext uri="{BB962C8B-B14F-4D97-AF65-F5344CB8AC3E}">
        <p14:creationId xmlns:p14="http://schemas.microsoft.com/office/powerpoint/2010/main" val="2079804342"/>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481035"/>
          </a:xfrm>
        </p:spPr>
        <p:txBody>
          <a:bodyPr>
            <a:normAutofit fontScale="90000"/>
          </a:bodyPr>
          <a:lstStyle/>
          <a:p>
            <a:pPr algn="ctr"/>
            <a:r>
              <a:rPr lang="en-US" b="1" dirty="0">
                <a:latin typeface="Times New Roman" panose="02020603050405020304" pitchFamily="18" charset="0"/>
                <a:cs typeface="Times New Roman" panose="02020603050405020304" pitchFamily="18" charset="0"/>
              </a:rPr>
              <a:t>Platform business model Examples</a:t>
            </a:r>
            <a:endParaRPr lang="ru-RU" dirty="0"/>
          </a:p>
        </p:txBody>
      </p:sp>
      <p:sp>
        <p:nvSpPr>
          <p:cNvPr id="3" name="Объект 2"/>
          <p:cNvSpPr>
            <a:spLocks noGrp="1"/>
          </p:cNvSpPr>
          <p:nvPr>
            <p:ph idx="1"/>
          </p:nvPr>
        </p:nvSpPr>
        <p:spPr>
          <a:xfrm>
            <a:off x="838200" y="955343"/>
            <a:ext cx="10515600" cy="5902658"/>
          </a:xfrm>
        </p:spPr>
        <p:txBody>
          <a:bodyPr>
            <a:noAutofit/>
          </a:bodyPr>
          <a:lstStyle/>
          <a:p>
            <a:pPr algn="just"/>
            <a:r>
              <a:rPr lang="en-US" sz="2600" dirty="0" err="1" smtClean="0">
                <a:latin typeface="Times New Roman" panose="02020603050405020304" pitchFamily="18" charset="0"/>
                <a:cs typeface="Times New Roman" panose="02020603050405020304" pitchFamily="18" charset="0"/>
              </a:rPr>
              <a:t>Hubspot</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Hubspot</a:t>
            </a:r>
            <a:r>
              <a:rPr lang="en-US" sz="2600" dirty="0">
                <a:latin typeface="Times New Roman" panose="02020603050405020304" pitchFamily="18" charset="0"/>
                <a:cs typeface="Times New Roman" panose="02020603050405020304" pitchFamily="18" charset="0"/>
              </a:rPr>
              <a:t> may have started as a product based software as a service (</a:t>
            </a:r>
            <a:r>
              <a:rPr lang="en-US" sz="2600" dirty="0" err="1">
                <a:latin typeface="Times New Roman" panose="02020603050405020304" pitchFamily="18" charset="0"/>
                <a:cs typeface="Times New Roman" panose="02020603050405020304" pitchFamily="18" charset="0"/>
              </a:rPr>
              <a:t>SaaS</a:t>
            </a:r>
            <a:r>
              <a:rPr lang="en-US" sz="2600" dirty="0">
                <a:latin typeface="Times New Roman" panose="02020603050405020304" pitchFamily="18" charset="0"/>
                <a:cs typeface="Times New Roman" panose="02020603050405020304" pitchFamily="18" charset="0"/>
              </a:rPr>
              <a:t>) business in 2006 but it is shifting toward a platform model. Rather than limiting their products functionality based on what their engineers could develop, </a:t>
            </a:r>
            <a:r>
              <a:rPr lang="en-US" sz="2600" dirty="0" err="1">
                <a:latin typeface="Times New Roman" panose="02020603050405020304" pitchFamily="18" charset="0"/>
                <a:cs typeface="Times New Roman" panose="02020603050405020304" pitchFamily="18" charset="0"/>
              </a:rPr>
              <a:t>Hubspot</a:t>
            </a:r>
            <a:r>
              <a:rPr lang="en-US" sz="2600" dirty="0">
                <a:latin typeface="Times New Roman" panose="02020603050405020304" pitchFamily="18" charset="0"/>
                <a:cs typeface="Times New Roman" panose="02020603050405020304" pitchFamily="18" charset="0"/>
              </a:rPr>
              <a:t> opened its doors for other developers to create apps that work alongside </a:t>
            </a:r>
            <a:r>
              <a:rPr lang="en-US" sz="2600" dirty="0" err="1">
                <a:latin typeface="Times New Roman" panose="02020603050405020304" pitchFamily="18" charset="0"/>
                <a:cs typeface="Times New Roman" panose="02020603050405020304" pitchFamily="18" charset="0"/>
              </a:rPr>
              <a:t>Hubspot's</a:t>
            </a:r>
            <a:r>
              <a:rPr lang="en-US" sz="2600" dirty="0">
                <a:latin typeface="Times New Roman" panose="02020603050405020304" pitchFamily="18" charset="0"/>
                <a:cs typeface="Times New Roman" panose="02020603050405020304" pitchFamily="18" charset="0"/>
              </a:rPr>
              <a:t> core products and now have an extensive marketplace of apps available. By allowing these integrations, </a:t>
            </a:r>
            <a:r>
              <a:rPr lang="en-US" sz="2600" dirty="0" err="1">
                <a:latin typeface="Times New Roman" panose="02020603050405020304" pitchFamily="18" charset="0"/>
                <a:cs typeface="Times New Roman" panose="02020603050405020304" pitchFamily="18" charset="0"/>
              </a:rPr>
              <a:t>Hubspot’s</a:t>
            </a:r>
            <a:r>
              <a:rPr lang="en-US" sz="2600" dirty="0">
                <a:latin typeface="Times New Roman" panose="02020603050405020304" pitchFamily="18" charset="0"/>
                <a:cs typeface="Times New Roman" panose="02020603050405020304" pitchFamily="18" charset="0"/>
              </a:rPr>
              <a:t> users get more functionality and value from </a:t>
            </a:r>
            <a:r>
              <a:rPr lang="en-US" sz="2600" dirty="0" err="1">
                <a:latin typeface="Times New Roman" panose="02020603050405020304" pitchFamily="18" charset="0"/>
                <a:cs typeface="Times New Roman" panose="02020603050405020304" pitchFamily="18" charset="0"/>
              </a:rPr>
              <a:t>Hubspot</a:t>
            </a:r>
            <a:r>
              <a:rPr lang="en-US" sz="2600" dirty="0">
                <a:latin typeface="Times New Roman" panose="02020603050405020304" pitchFamily="18" charset="0"/>
                <a:cs typeface="Times New Roman" panose="02020603050405020304" pitchFamily="18" charset="0"/>
              </a:rPr>
              <a:t> while some developers charge a fee for use of their app/integration.</a:t>
            </a:r>
          </a:p>
          <a:p>
            <a:pPr algn="just"/>
            <a:r>
              <a:rPr lang="en-US" sz="2600" dirty="0" err="1" smtClean="0">
                <a:latin typeface="Times New Roman" panose="02020603050405020304" pitchFamily="18" charset="0"/>
                <a:cs typeface="Times New Roman" panose="02020603050405020304" pitchFamily="18" charset="0"/>
              </a:rPr>
              <a:t>Waze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Waze</a:t>
            </a:r>
            <a:r>
              <a:rPr lang="en-US" sz="2600" dirty="0">
                <a:latin typeface="Times New Roman" panose="02020603050405020304" pitchFamily="18" charset="0"/>
                <a:cs typeface="Times New Roman" panose="02020603050405020304" pitchFamily="18" charset="0"/>
              </a:rPr>
              <a:t> provides mobile navigation assistance but also uses crowdsourcing to allow users to submit their own data and improve the experience for all other users on a similar route. If you are walking or driving and see a road diversion or a car stalled in a lane, you can submit this to </a:t>
            </a:r>
            <a:r>
              <a:rPr lang="en-US" sz="2600" dirty="0" err="1">
                <a:latin typeface="Times New Roman" panose="02020603050405020304" pitchFamily="18" charset="0"/>
                <a:cs typeface="Times New Roman" panose="02020603050405020304" pitchFamily="18" charset="0"/>
              </a:rPr>
              <a:t>Waze</a:t>
            </a:r>
            <a:r>
              <a:rPr lang="en-US" sz="2600" dirty="0">
                <a:latin typeface="Times New Roman" panose="02020603050405020304" pitchFamily="18" charset="0"/>
                <a:cs typeface="Times New Roman" panose="02020603050405020304" pitchFamily="18" charset="0"/>
              </a:rPr>
              <a:t> who will feed that information to other users in the vicinity. </a:t>
            </a:r>
            <a:r>
              <a:rPr lang="en-US" sz="2600" dirty="0" err="1">
                <a:latin typeface="Times New Roman" panose="02020603050405020304" pitchFamily="18" charset="0"/>
                <a:cs typeface="Times New Roman" panose="02020603050405020304" pitchFamily="18" charset="0"/>
              </a:rPr>
              <a:t>Waze</a:t>
            </a:r>
            <a:r>
              <a:rPr lang="en-US" sz="2600" dirty="0">
                <a:latin typeface="Times New Roman" panose="02020603050405020304" pitchFamily="18" charset="0"/>
                <a:cs typeface="Times New Roman" panose="02020603050405020304" pitchFamily="18" charset="0"/>
              </a:rPr>
              <a:t> heavily leverages network effects, as more users use the platform, </a:t>
            </a:r>
            <a:r>
              <a:rPr lang="en-US" sz="2600" dirty="0" err="1">
                <a:latin typeface="Times New Roman" panose="02020603050405020304" pitchFamily="18" charset="0"/>
                <a:cs typeface="Times New Roman" panose="02020603050405020304" pitchFamily="18" charset="0"/>
              </a:rPr>
              <a:t>Waze</a:t>
            </a:r>
            <a:r>
              <a:rPr lang="en-US" sz="2600" dirty="0">
                <a:latin typeface="Times New Roman" panose="02020603050405020304" pitchFamily="18" charset="0"/>
                <a:cs typeface="Times New Roman" panose="02020603050405020304" pitchFamily="18" charset="0"/>
              </a:rPr>
              <a:t> improves the experience for other users thus giving it a competitive advantage over traditional navigation devices.</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635852"/>
      </p:ext>
    </p:extLst>
  </p:cSld>
  <p:clrMapOvr>
    <a:overrideClrMapping bg1="lt1" tx1="dk1" bg2="lt2" tx2="dk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838200" y="450376"/>
            <a:ext cx="10515600" cy="5726587"/>
          </a:xfrm>
        </p:spPr>
        <p:txBody>
          <a:bodyPr>
            <a:normAutofit/>
          </a:bodyPr>
          <a:lstStyle/>
          <a:p>
            <a:pPr marL="0" indent="0" algn="ctr">
              <a:buNone/>
            </a:pPr>
            <a:endParaRPr lang="en-US" sz="5400" b="1" dirty="0" smtClean="0">
              <a:latin typeface="Times New Roman" panose="02020603050405020304" pitchFamily="18" charset="0"/>
              <a:cs typeface="Times New Roman" panose="02020603050405020304" pitchFamily="18" charset="0"/>
            </a:endParaRPr>
          </a:p>
          <a:p>
            <a:pPr marL="0" indent="0" algn="ctr">
              <a:buNone/>
            </a:pPr>
            <a:r>
              <a:rPr lang="en-US" sz="5400" b="1" dirty="0" smtClean="0">
                <a:latin typeface="Times New Roman" panose="02020603050405020304" pitchFamily="18" charset="0"/>
                <a:cs typeface="Times New Roman" panose="02020603050405020304" pitchFamily="18" charset="0"/>
              </a:rPr>
              <a:t>Key </a:t>
            </a:r>
            <a:r>
              <a:rPr lang="en-US" sz="5400" b="1" dirty="0">
                <a:latin typeface="Times New Roman" panose="02020603050405020304" pitchFamily="18" charset="0"/>
                <a:cs typeface="Times New Roman" panose="02020603050405020304" pitchFamily="18" charset="0"/>
              </a:rPr>
              <a:t>skills to create</a:t>
            </a:r>
          </a:p>
          <a:p>
            <a:pPr marL="0" indent="0" algn="ctr">
              <a:buNone/>
            </a:pPr>
            <a:r>
              <a:rPr lang="en-US" sz="5400" b="1" dirty="0">
                <a:latin typeface="Times New Roman" panose="02020603050405020304" pitchFamily="18" charset="0"/>
                <a:cs typeface="Times New Roman" panose="02020603050405020304" pitchFamily="18" charset="0"/>
              </a:rPr>
              <a:t>   successful platform team</a:t>
            </a:r>
            <a:endParaRPr lang="ru-RU" sz="5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007302"/>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26696"/>
          </a:xfrm>
        </p:spPr>
        <p:txBody>
          <a:bodyPr>
            <a:normAutofit fontScale="90000"/>
          </a:bodyPr>
          <a:lstStyle/>
          <a:p>
            <a:pPr algn="ctr"/>
            <a:r>
              <a:rPr lang="en-US" sz="4000" b="1" dirty="0" smtClean="0">
                <a:latin typeface="Times New Roman" panose="02020603050405020304" pitchFamily="18" charset="0"/>
                <a:cs typeface="Times New Roman" panose="02020603050405020304" pitchFamily="18" charset="0"/>
              </a:rPr>
              <a:t/>
            </a:r>
            <a:br>
              <a:rPr lang="en-US" sz="4000" b="1" dirty="0" smtClean="0">
                <a:latin typeface="Times New Roman" panose="02020603050405020304" pitchFamily="18" charset="0"/>
                <a:cs typeface="Times New Roman" panose="02020603050405020304" pitchFamily="18" charset="0"/>
              </a:rPr>
            </a:br>
            <a:r>
              <a:rPr lang="en-US" sz="4000" b="1" dirty="0" smtClean="0">
                <a:latin typeface="Times New Roman" panose="02020603050405020304" pitchFamily="18" charset="0"/>
                <a:cs typeface="Times New Roman" panose="02020603050405020304" pitchFamily="18" charset="0"/>
              </a:rPr>
              <a:t>Main skillsets </a:t>
            </a:r>
            <a:r>
              <a:rPr lang="en-US" sz="4000" b="1" dirty="0">
                <a:latin typeface="Times New Roman" panose="02020603050405020304" pitchFamily="18" charset="0"/>
                <a:cs typeface="Times New Roman" panose="02020603050405020304" pitchFamily="18" charset="0"/>
              </a:rPr>
              <a:t>needed in a successful platform </a:t>
            </a:r>
            <a:r>
              <a:rPr lang="en-US" sz="4000" b="1" dirty="0" smtClean="0">
                <a:latin typeface="Times New Roman" panose="02020603050405020304" pitchFamily="18" charset="0"/>
                <a:cs typeface="Times New Roman" panose="02020603050405020304" pitchFamily="18" charset="0"/>
              </a:rPr>
              <a:t>team</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14651"/>
            <a:ext cx="10515600" cy="5643349"/>
          </a:xfrm>
        </p:spPr>
        <p:txBody>
          <a:bodyPr>
            <a:norm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Visionary: This person is a strategist who will assess market conditions and the competitive landscape and formulate your platform strategy. They will push forward the strategies implementation with road maps and milestones that are appropriate for both your market and technology situation</a:t>
            </a:r>
            <a:r>
              <a:rPr lang="en-US" sz="3200" dirty="0" smtClean="0">
                <a:latin typeface="Times New Roman" panose="02020603050405020304" pitchFamily="18" charset="0"/>
                <a:cs typeface="Times New Roman" panose="02020603050405020304" pitchFamily="18" charset="0"/>
              </a:rPr>
              <a:t>.</a:t>
            </a:r>
          </a:p>
          <a:p>
            <a:pPr algn="just"/>
            <a:r>
              <a:rPr lang="en-US" sz="3200" dirty="0">
                <a:latin typeface="Times New Roman" panose="02020603050405020304" pitchFamily="18" charset="0"/>
                <a:cs typeface="Times New Roman" panose="02020603050405020304" pitchFamily="18" charset="0"/>
              </a:rPr>
              <a:t>The General: This person is a platform manager will possess multi-disciplinary skills needed for the operations or daily running of the platform. The will be skilled in people management, project management, stakeholder management, finance and have a reasonable technical grounding to be able to collaborate with platform engineers, developers etc.</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5848308"/>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740344"/>
          </a:xfrm>
        </p:spPr>
        <p:txBody>
          <a:bodyPr>
            <a:normAutofit/>
          </a:bodyPr>
          <a:lstStyle/>
          <a:p>
            <a:pPr algn="ctr"/>
            <a:r>
              <a:rPr lang="en-US" sz="3600" b="1" dirty="0">
                <a:latin typeface="Times New Roman" panose="02020603050405020304" pitchFamily="18" charset="0"/>
                <a:cs typeface="Times New Roman" panose="02020603050405020304" pitchFamily="18" charset="0"/>
              </a:rPr>
              <a:t>Main skillsets needed in a successful platform </a:t>
            </a:r>
            <a:r>
              <a:rPr lang="en-US" sz="3600" b="1" dirty="0" smtClean="0">
                <a:latin typeface="Times New Roman" panose="02020603050405020304" pitchFamily="18" charset="0"/>
                <a:cs typeface="Times New Roman" panose="02020603050405020304" pitchFamily="18" charset="0"/>
              </a:rPr>
              <a:t>team</a:t>
            </a:r>
            <a:endParaRPr lang="ru-RU" sz="3600" dirty="0"/>
          </a:p>
        </p:txBody>
      </p:sp>
      <p:sp>
        <p:nvSpPr>
          <p:cNvPr id="3" name="Объект 2"/>
          <p:cNvSpPr>
            <a:spLocks noGrp="1"/>
          </p:cNvSpPr>
          <p:nvPr>
            <p:ph idx="1"/>
          </p:nvPr>
        </p:nvSpPr>
        <p:spPr>
          <a:xfrm>
            <a:off x="838200" y="1303363"/>
            <a:ext cx="10515600" cy="5206619"/>
          </a:xfrm>
        </p:spPr>
        <p:txBody>
          <a:bodyPr>
            <a:normAutofit fontScale="92500"/>
          </a:bodyPr>
          <a:lstStyle/>
          <a:p>
            <a:pPr algn="just"/>
            <a:r>
              <a:rPr lang="en-US" sz="3000" dirty="0">
                <a:latin typeface="Times New Roman" panose="02020603050405020304" pitchFamily="18" charset="0"/>
                <a:cs typeface="Times New Roman" panose="02020603050405020304" pitchFamily="18" charset="0"/>
              </a:rPr>
              <a:t>The Shepard: This person is an ecosystem manager who will establish, manage and grow your external network of partners, developers, users </a:t>
            </a:r>
            <a:r>
              <a:rPr lang="en-US" sz="3000" dirty="0" smtClean="0">
                <a:latin typeface="Times New Roman" panose="02020603050405020304" pitchFamily="18" charset="0"/>
                <a:cs typeface="Times New Roman" panose="02020603050405020304" pitchFamily="18" charset="0"/>
              </a:rPr>
              <a:t>etc. </a:t>
            </a:r>
            <a:r>
              <a:rPr lang="en-US" sz="3000" dirty="0">
                <a:latin typeface="Times New Roman" panose="02020603050405020304" pitchFamily="18" charset="0"/>
                <a:cs typeface="Times New Roman" panose="02020603050405020304" pitchFamily="18" charset="0"/>
              </a:rPr>
              <a:t>who make up your ecosystem. They must be able to be a bridge between your </a:t>
            </a:r>
            <a:r>
              <a:rPr lang="en-US" sz="3000" dirty="0" smtClean="0">
                <a:latin typeface="Times New Roman" panose="02020603050405020304" pitchFamily="18" charset="0"/>
                <a:cs typeface="Times New Roman" panose="02020603050405020304" pitchFamily="18" charset="0"/>
              </a:rPr>
              <a:t>organizations </a:t>
            </a:r>
            <a:r>
              <a:rPr lang="en-US" sz="3000" dirty="0">
                <a:latin typeface="Times New Roman" panose="02020603050405020304" pitchFamily="18" charset="0"/>
                <a:cs typeface="Times New Roman" panose="02020603050405020304" pitchFamily="18" charset="0"/>
              </a:rPr>
              <a:t>internal strategy and its relationship with the external eco-system who either use your platform or build upon it to contribute to your success</a:t>
            </a:r>
            <a:r>
              <a:rPr lang="en-US" sz="3000" dirty="0" smtClean="0">
                <a:latin typeface="Times New Roman" panose="02020603050405020304" pitchFamily="18" charset="0"/>
                <a:cs typeface="Times New Roman" panose="02020603050405020304" pitchFamily="18" charset="0"/>
              </a:rPr>
              <a:t>.</a:t>
            </a:r>
          </a:p>
          <a:p>
            <a:pPr algn="just"/>
            <a:r>
              <a:rPr lang="en-US" sz="3000" dirty="0">
                <a:latin typeface="Times New Roman" panose="02020603050405020304" pitchFamily="18" charset="0"/>
                <a:cs typeface="Times New Roman" panose="02020603050405020304" pitchFamily="18" charset="0"/>
              </a:rPr>
              <a:t>The Builder: No technology based platform would be possible without engineers to plan, develop and maintain the technical aspects of your platform. Experience into open source systems will be eye. Soft skills are also key as this person will be responsible for working closely with the ecosystem manager and key ecosystem users/contributors to ensure the platform growth is supported.</a:t>
            </a:r>
          </a:p>
          <a:p>
            <a:endParaRPr lang="ru-RU" dirty="0"/>
          </a:p>
          <a:p>
            <a:endParaRPr lang="ru-RU" dirty="0"/>
          </a:p>
        </p:txBody>
      </p:sp>
    </p:spTree>
    <p:extLst>
      <p:ext uri="{BB962C8B-B14F-4D97-AF65-F5344CB8AC3E}">
        <p14:creationId xmlns:p14="http://schemas.microsoft.com/office/powerpoint/2010/main" val="1313372459"/>
      </p:ext>
    </p:extLst>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67639"/>
          </a:xfrm>
        </p:spPr>
        <p:txBody>
          <a:bodyPr>
            <a:normAutofit/>
          </a:bodyPr>
          <a:lstStyle/>
          <a:p>
            <a:pPr algn="ctr"/>
            <a:r>
              <a:rPr lang="en-US" sz="3600" b="1" dirty="0">
                <a:latin typeface="Times New Roman" panose="02020603050405020304" pitchFamily="18" charset="0"/>
                <a:cs typeface="Times New Roman" panose="02020603050405020304" pitchFamily="18" charset="0"/>
              </a:rPr>
              <a:t>Main skillsets needed in a successful platform team</a:t>
            </a:r>
            <a:endParaRPr lang="ru-RU" sz="3600" dirty="0"/>
          </a:p>
        </p:txBody>
      </p:sp>
      <p:sp>
        <p:nvSpPr>
          <p:cNvPr id="3" name="Объект 2"/>
          <p:cNvSpPr>
            <a:spLocks noGrp="1"/>
          </p:cNvSpPr>
          <p:nvPr>
            <p:ph idx="1"/>
          </p:nvPr>
        </p:nvSpPr>
        <p:spPr>
          <a:xfrm>
            <a:off x="838200" y="1241946"/>
            <a:ext cx="10515600" cy="5281684"/>
          </a:xfrm>
        </p:spPr>
        <p:txBody>
          <a:bodyPr>
            <a:noAutofit/>
          </a:bodyPr>
          <a:lstStyle/>
          <a:p>
            <a:pPr algn="just"/>
            <a:r>
              <a:rPr lang="en-US" sz="3000" dirty="0">
                <a:latin typeface="Times New Roman" panose="02020603050405020304" pitchFamily="18" charset="0"/>
                <a:cs typeface="Times New Roman" panose="02020603050405020304" pitchFamily="18" charset="0"/>
              </a:rPr>
              <a:t>The Data Whizz: This person is the data manager who will create, maintain and leverage a robust information systems infrastructure in your </a:t>
            </a:r>
            <a:r>
              <a:rPr lang="en-US" sz="3000" dirty="0" smtClean="0">
                <a:latin typeface="Times New Roman" panose="02020603050405020304" pitchFamily="18" charset="0"/>
                <a:cs typeface="Times New Roman" panose="02020603050405020304" pitchFamily="18" charset="0"/>
              </a:rPr>
              <a:t>organization. </a:t>
            </a:r>
            <a:r>
              <a:rPr lang="en-US" sz="3000" dirty="0">
                <a:latin typeface="Times New Roman" panose="02020603050405020304" pitchFamily="18" charset="0"/>
                <a:cs typeface="Times New Roman" panose="02020603050405020304" pitchFamily="18" charset="0"/>
              </a:rPr>
              <a:t>It is said that data is the new gold and this person will create and operate your gold mine. They will also install data governance internal into the firm. </a:t>
            </a:r>
          </a:p>
          <a:p>
            <a:pPr algn="just"/>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Protector: This person is a privacy and compliance manager who will remain aware of the regulatory landscape and ensure your </a:t>
            </a:r>
            <a:r>
              <a:rPr lang="en-US" sz="3000" dirty="0" smtClean="0">
                <a:latin typeface="Times New Roman" panose="02020603050405020304" pitchFamily="18" charset="0"/>
                <a:cs typeface="Times New Roman" panose="02020603050405020304" pitchFamily="18" charset="0"/>
              </a:rPr>
              <a:t>organization </a:t>
            </a:r>
            <a:r>
              <a:rPr lang="en-US" sz="3000" dirty="0">
                <a:latin typeface="Times New Roman" panose="02020603050405020304" pitchFamily="18" charset="0"/>
                <a:cs typeface="Times New Roman" panose="02020603050405020304" pitchFamily="18" charset="0"/>
              </a:rPr>
              <a:t>is compliant. Key compliance areas will include defending against platform misuse by users/contributors, defending against cybercrime/hacking, ensuring user data is secured and helping the eco system manger to build trust among the network.</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2171718"/>
      </p:ext>
    </p:extLst>
  </p:cSld>
  <p:clrMapOvr>
    <a:overrideClrMapping bg1="lt1" tx1="dk1" bg2="lt2" tx2="dk2" accent1="accent1" accent2="accent2" accent3="accent3" accent4="accent4" accent5="accent5" accent6="accent6" hlink="hlink" folHlink="folHlink"/>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00B0F0">
            <a:alpha val="98000"/>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897005"/>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ru-RU" sz="40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262130"/>
            <a:ext cx="10515600" cy="4914833"/>
          </a:xfrm>
        </p:spPr>
        <p:txBody>
          <a:bodyPr>
            <a:normAutofit fontScale="92500" lnSpcReduction="10000"/>
          </a:bodyPr>
          <a:lstStyle/>
          <a:p>
            <a:pPr algn="just"/>
            <a:r>
              <a:rPr lang="en-US" sz="2400" dirty="0" smtClean="0">
                <a:latin typeface="Times New Roman" panose="02020603050405020304" pitchFamily="18" charset="0"/>
                <a:cs typeface="Times New Roman" panose="02020603050405020304" pitchFamily="18" charset="0"/>
              </a:rPr>
              <a:t>Business analysis life cycle &amp; IT- business analyst: Role in traditional, digital and agile world kindle edition by </a:t>
            </a:r>
            <a:r>
              <a:rPr lang="en-US" sz="2400" dirty="0" err="1" smtClean="0">
                <a:latin typeface="Times New Roman" panose="02020603050405020304" pitchFamily="18" charset="0"/>
                <a:cs typeface="Times New Roman" panose="02020603050405020304" pitchFamily="18" charset="0"/>
                <a:hlinkClick r:id="rId3"/>
              </a:rPr>
              <a:t>Subramanyam</a:t>
            </a:r>
            <a:r>
              <a:rPr lang="en-US" sz="2400" dirty="0" smtClean="0">
                <a:latin typeface="Times New Roman" panose="02020603050405020304" pitchFamily="18" charset="0"/>
                <a:cs typeface="Times New Roman" panose="02020603050405020304" pitchFamily="18" charset="0"/>
                <a:hlinkClick r:id="rId3"/>
              </a:rPr>
              <a:t> </a:t>
            </a:r>
            <a:r>
              <a:rPr lang="en-US" sz="2400" dirty="0" err="1">
                <a:latin typeface="Times New Roman" panose="02020603050405020304" pitchFamily="18" charset="0"/>
                <a:cs typeface="Times New Roman" panose="02020603050405020304" pitchFamily="18" charset="0"/>
                <a:hlinkClick r:id="rId3"/>
              </a:rPr>
              <a:t>Gunda</a:t>
            </a:r>
            <a:r>
              <a:rPr lang="en-US" sz="2400" dirty="0">
                <a:latin typeface="Times New Roman" panose="02020603050405020304" pitchFamily="18" charset="0"/>
                <a:cs typeface="Times New Roman" panose="02020603050405020304" pitchFamily="18" charset="0"/>
              </a:rPr>
              <a:t> (Author) Format: Kindle Edition  ASIN ‏ : ‎ B085X3CCSQ</a:t>
            </a:r>
            <a:r>
              <a:rPr lang="uz-Cyrl-UZ"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Publication date ‏ : ‎ March 13, 2020</a:t>
            </a: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Milani</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Fredrik. Digital Business Analysis. Springer, 2019.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432 </a:t>
            </a:r>
            <a:r>
              <a:rPr lang="ru-RU" sz="2400" dirty="0">
                <a:latin typeface="Times New Roman" panose="02020603050405020304" pitchFamily="18" charset="0"/>
                <a:cs typeface="Times New Roman" panose="02020603050405020304" pitchFamily="18" charset="0"/>
              </a:rPr>
              <a:t>р. </a:t>
            </a:r>
            <a:r>
              <a:rPr lang="en-US" sz="2400" dirty="0" smtClean="0">
                <a:latin typeface="Times New Roman" panose="02020603050405020304" pitchFamily="18" charset="0"/>
                <a:cs typeface="Times New Roman" panose="02020603050405020304" pitchFamily="18" charset="0"/>
              </a:rPr>
              <a:t>-</a:t>
            </a:r>
            <a:r>
              <a:rPr lang="ru-RU"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ISBN 978-3-030-05719-0</a:t>
            </a:r>
            <a:r>
              <a:rPr lang="en-US" sz="2400" dirty="0" smtClean="0">
                <a:latin typeface="Times New Roman" panose="02020603050405020304" pitchFamily="18" charset="0"/>
                <a:cs typeface="Times New Roman" panose="02020603050405020304" pitchFamily="18" charset="0"/>
              </a:rPr>
              <a:t>.</a:t>
            </a:r>
          </a:p>
          <a:p>
            <a:pPr algn="just"/>
            <a:r>
              <a:rPr lang="en-US" sz="2400" dirty="0" err="1" smtClean="0">
                <a:latin typeface="Times New Roman" panose="02020603050405020304" pitchFamily="18" charset="0"/>
                <a:cs typeface="Times New Roman" panose="02020603050405020304" pitchFamily="18" charset="0"/>
              </a:rPr>
              <a:t>Cadle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James, Paul Debra, Turner Paul. Business Analysis Techniques: 99 essential tools for success . 2nd Edition BCS, The Chartered Institute for IT, 2014. - 356 p. - ISBN-10: 1780172737; ISBN-13: 978-1780172736. </a:t>
            </a:r>
          </a:p>
          <a:p>
            <a:pPr algn="just"/>
            <a:r>
              <a:rPr lang="en-US" sz="2400" dirty="0" err="1" smtClean="0">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(2018a). Business model management: </a:t>
            </a:r>
            <a:r>
              <a:rPr lang="en-US" sz="2400" dirty="0" smtClean="0">
                <a:latin typeface="Times New Roman" panose="02020603050405020304" pitchFamily="18" charset="0"/>
                <a:cs typeface="Times New Roman" panose="02020603050405020304" pitchFamily="18" charset="0"/>
              </a:rPr>
              <a:t>Design-</a:t>
            </a:r>
            <a:r>
              <a:rPr lang="en-US" sz="2400" dirty="0" err="1" smtClean="0">
                <a:latin typeface="Times New Roman" panose="02020603050405020304" pitchFamily="18" charset="0"/>
                <a:cs typeface="Times New Roman" panose="02020603050405020304" pitchFamily="18" charset="0"/>
              </a:rPr>
              <a:t>Instrumente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Erfolgsfaktoren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4</a:t>
            </a:r>
            <a:r>
              <a:rPr lang="en-US" sz="2400" baseline="30000" dirty="0" smtClean="0">
                <a:latin typeface="Times New Roman" panose="02020603050405020304" pitchFamily="18" charset="0"/>
                <a:cs typeface="Times New Roman" panose="02020603050405020304" pitchFamily="18" charset="0"/>
              </a:rPr>
              <a:t>th</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ed</a:t>
            </a:r>
            <a:r>
              <a:rPr lang="en-US" sz="2400" dirty="0">
                <a:latin typeface="Times New Roman" panose="02020603050405020304" pitchFamily="18" charset="0"/>
                <a:cs typeface="Times New Roman" panose="02020603050405020304" pitchFamily="18" charset="0"/>
              </a:rPr>
              <a:t>.). Wiesbaden: Springer </a:t>
            </a:r>
            <a:r>
              <a:rPr lang="en-US" sz="2400" dirty="0" err="1">
                <a:latin typeface="Times New Roman" panose="02020603050405020304" pitchFamily="18" charset="0"/>
                <a:cs typeface="Times New Roman" panose="02020603050405020304" pitchFamily="18" charset="0"/>
              </a:rPr>
              <a:t>Gabler</a:t>
            </a:r>
            <a:r>
              <a:rPr lang="en-US" sz="2400" dirty="0">
                <a:latin typeface="Times New Roman" panose="02020603050405020304" pitchFamily="18" charset="0"/>
                <a:cs typeface="Times New Roman" panose="02020603050405020304" pitchFamily="18" charset="0"/>
              </a:rPr>
              <a:t>.</a:t>
            </a:r>
          </a:p>
          <a:p>
            <a:pPr algn="just"/>
            <a:r>
              <a:rPr lang="en-US" sz="2400" dirty="0" err="1">
                <a:latin typeface="Times New Roman" panose="02020603050405020304" pitchFamily="18" charset="0"/>
                <a:cs typeface="Times New Roman" panose="02020603050405020304" pitchFamily="18" charset="0"/>
              </a:rPr>
              <a:t>Wirtz</a:t>
            </a:r>
            <a:r>
              <a:rPr lang="en-US" sz="2400" dirty="0">
                <a:latin typeface="Times New Roman" panose="02020603050405020304" pitchFamily="18" charset="0"/>
                <a:cs typeface="Times New Roman" panose="02020603050405020304" pitchFamily="18" charset="0"/>
              </a:rPr>
              <a:t>, B. W. (2018b). Electronic business (6th ed.). Wiesbaden: Springer </a:t>
            </a:r>
            <a:r>
              <a:rPr lang="en-US" sz="2400" dirty="0" err="1">
                <a:latin typeface="Times New Roman" panose="02020603050405020304" pitchFamily="18" charset="0"/>
                <a:cs typeface="Times New Roman" panose="02020603050405020304" pitchFamily="18" charset="0"/>
              </a:rPr>
              <a:t>Gabler</a:t>
            </a:r>
            <a:r>
              <a:rPr lang="en-US" sz="2400" dirty="0" smtClean="0">
                <a:latin typeface="Times New Roman" panose="02020603050405020304" pitchFamily="18" charset="0"/>
                <a:cs typeface="Times New Roman" panose="02020603050405020304" pitchFamily="18" charset="0"/>
              </a:rPr>
              <a:t>.</a:t>
            </a:r>
            <a:endParaRPr lang="ru-RU"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Zott</a:t>
            </a:r>
            <a:r>
              <a:rPr lang="en-US" sz="2400" dirty="0">
                <a:latin typeface="Times New Roman" panose="02020603050405020304" pitchFamily="18" charset="0"/>
                <a:cs typeface="Times New Roman" panose="02020603050405020304" pitchFamily="18" charset="0"/>
              </a:rPr>
              <a:t>, C., Amit, R., &amp; Massa, L. (2011). The business model: Recent developments and </a:t>
            </a:r>
            <a:r>
              <a:rPr lang="en-US" sz="2400" dirty="0" smtClean="0">
                <a:latin typeface="Times New Roman" panose="02020603050405020304" pitchFamily="18" charset="0"/>
                <a:cs typeface="Times New Roman" panose="02020603050405020304" pitchFamily="18" charset="0"/>
              </a:rPr>
              <a:t>future</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research</a:t>
            </a:r>
            <a:r>
              <a:rPr lang="en-US" sz="2400" dirty="0">
                <a:latin typeface="Times New Roman" panose="02020603050405020304" pitchFamily="18" charset="0"/>
                <a:cs typeface="Times New Roman" panose="02020603050405020304" pitchFamily="18" charset="0"/>
              </a:rPr>
              <a:t>. Journal of Management, 37(4), </a:t>
            </a:r>
            <a:r>
              <a:rPr lang="en-US" sz="2400" dirty="0" smtClean="0">
                <a:latin typeface="Times New Roman" panose="02020603050405020304" pitchFamily="18" charset="0"/>
                <a:cs typeface="Times New Roman" panose="02020603050405020304" pitchFamily="18" charset="0"/>
              </a:rPr>
              <a:t>1019–1042</a:t>
            </a:r>
            <a:endParaRPr lang="ru-RU" sz="2400" dirty="0" smtClean="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Bernd W. </a:t>
            </a:r>
            <a:r>
              <a:rPr lang="en-US" sz="2400" dirty="0" err="1" smtClean="0">
                <a:latin typeface="Times New Roman" panose="02020603050405020304" pitchFamily="18" charset="0"/>
                <a:cs typeface="Times New Roman" panose="02020603050405020304" pitchFamily="18" charset="0"/>
              </a:rPr>
              <a:t>Wirtz</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Digital Business</a:t>
            </a: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Models</a:t>
            </a: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Concepts</a:t>
            </a:r>
            <a:r>
              <a:rPr lang="en-US" sz="2400" dirty="0">
                <a:latin typeface="Times New Roman" panose="02020603050405020304" pitchFamily="18" charset="0"/>
                <a:cs typeface="Times New Roman" panose="02020603050405020304" pitchFamily="18" charset="0"/>
              </a:rPr>
              <a:t>, Models, and the Alphabet </a:t>
            </a:r>
            <a:r>
              <a:rPr lang="en-US" sz="2400" dirty="0" smtClean="0">
                <a:latin typeface="Times New Roman" panose="02020603050405020304" pitchFamily="18" charset="0"/>
                <a:cs typeface="Times New Roman" panose="02020603050405020304" pitchFamily="18" charset="0"/>
              </a:rPr>
              <a:t>Case Study</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ISSN </a:t>
            </a:r>
            <a:r>
              <a:rPr lang="en-US" sz="2400" dirty="0" smtClean="0">
                <a:latin typeface="Times New Roman" panose="02020603050405020304" pitchFamily="18" charset="0"/>
                <a:cs typeface="Times New Roman" panose="02020603050405020304" pitchFamily="18" charset="0"/>
              </a:rPr>
              <a:t>2196-8705</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Progress in </a:t>
            </a:r>
            <a:r>
              <a:rPr lang="en-US" sz="2400" dirty="0" smtClean="0">
                <a:latin typeface="Times New Roman" panose="02020603050405020304" pitchFamily="18" charset="0"/>
                <a:cs typeface="Times New Roman" panose="02020603050405020304" pitchFamily="18" charset="0"/>
              </a:rPr>
              <a:t>IS</a:t>
            </a: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ISBN </a:t>
            </a:r>
            <a:r>
              <a:rPr lang="en-US" sz="2400" dirty="0" smtClean="0">
                <a:latin typeface="Times New Roman" panose="02020603050405020304" pitchFamily="18" charset="0"/>
                <a:cs typeface="Times New Roman" panose="02020603050405020304" pitchFamily="18" charset="0"/>
              </a:rPr>
              <a:t>978-3-030-13004-6</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806384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9.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0.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1.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2.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3.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4.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5.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6.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7.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8.xml><?xml version="1.0" encoding="utf-8"?>
<a:themeOverride xmlns:a="http://schemas.openxmlformats.org/drawingml/2006/main">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539</TotalTime>
  <Words>4250</Words>
  <Application>Microsoft Office PowerPoint</Application>
  <PresentationFormat>Широкоэкранный</PresentationFormat>
  <Paragraphs>191</Paragraphs>
  <Slides>58</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58</vt:i4>
      </vt:variant>
    </vt:vector>
  </HeadingPairs>
  <TitlesOfParts>
    <vt:vector size="63" baseType="lpstr">
      <vt:lpstr>Arial</vt:lpstr>
      <vt:lpstr>Calibri</vt:lpstr>
      <vt:lpstr>Calibri Light</vt:lpstr>
      <vt:lpstr>Times New Roman</vt:lpstr>
      <vt:lpstr>Тема Office</vt:lpstr>
      <vt:lpstr> Digital business models  Lecture 8. Digital Platform as a business model</vt:lpstr>
      <vt:lpstr>CONTENT</vt:lpstr>
      <vt:lpstr>What is the platform business model ?</vt:lpstr>
      <vt:lpstr>The main aim of Digital Platforms</vt:lpstr>
      <vt:lpstr>The four functions of the platform business model</vt:lpstr>
      <vt:lpstr>What is the platform ?</vt:lpstr>
      <vt:lpstr>The four steps of the core transaction</vt:lpstr>
      <vt:lpstr>What is the platform ?</vt:lpstr>
      <vt:lpstr>What is the platform business model ?</vt:lpstr>
      <vt:lpstr>What is the platform business model ?</vt:lpstr>
      <vt:lpstr>What is the platform business model ?</vt:lpstr>
      <vt:lpstr>What is the platform business model ?</vt:lpstr>
      <vt:lpstr>What is the digital platform ?</vt:lpstr>
      <vt:lpstr>Презентация PowerPoint</vt:lpstr>
      <vt:lpstr>The concept of a platform business model</vt:lpstr>
      <vt:lpstr>The concept of a platform business model</vt:lpstr>
      <vt:lpstr> What is a Platform Business Model? </vt:lpstr>
      <vt:lpstr> What is a Platform Business Model? </vt:lpstr>
      <vt:lpstr>What is the platform model ?</vt:lpstr>
      <vt:lpstr>Презентация PowerPoint</vt:lpstr>
      <vt:lpstr> The core value being exchanged is (by platform business type) </vt:lpstr>
      <vt:lpstr> What are the different types ? </vt:lpstr>
      <vt:lpstr>Types of Platform Business Models</vt:lpstr>
      <vt:lpstr>Types of Platform Business Models</vt:lpstr>
      <vt:lpstr>Main four types of digital platforms  </vt:lpstr>
      <vt:lpstr> Three Archetyral Platform Business Models </vt:lpstr>
      <vt:lpstr>Презентация PowerPoint</vt:lpstr>
      <vt:lpstr>Презентация PowerPoint</vt:lpstr>
      <vt:lpstr>Howe its works ?</vt:lpstr>
      <vt:lpstr>Презентация PowerPoint</vt:lpstr>
      <vt:lpstr>Презентация PowerPoint</vt:lpstr>
      <vt:lpstr>Презентация PowerPoint</vt:lpstr>
      <vt:lpstr>Advantages of the platform business model</vt:lpstr>
      <vt:lpstr>Benefits of a digital platform</vt:lpstr>
      <vt:lpstr> The benefits of online business based on e-commerce platform </vt:lpstr>
      <vt:lpstr> Benefits of a platform </vt:lpstr>
      <vt:lpstr>  Benefits for Considering A Digital Platform for Business </vt:lpstr>
      <vt:lpstr>Benefits of a platform</vt:lpstr>
      <vt:lpstr>Презентация PowerPoint</vt:lpstr>
      <vt:lpstr> Howe to  create a solid platform strategy                   </vt:lpstr>
      <vt:lpstr> How do create a platform business model ? </vt:lpstr>
      <vt:lpstr> 10 Steps to Building a Digital Business Technology Platform </vt:lpstr>
      <vt:lpstr>10 Steps to Building a Digital Business Technology Platform</vt:lpstr>
      <vt:lpstr>10 Steps to Building a Digital Business Technology Platform</vt:lpstr>
      <vt:lpstr>10 Steps to Building a Digital Business Technology Platform</vt:lpstr>
      <vt:lpstr>10 Steps to Building a Digital Business Technology Platform</vt:lpstr>
      <vt:lpstr> How do create a platform business model? </vt:lpstr>
      <vt:lpstr>Презентация PowerPoint</vt:lpstr>
      <vt:lpstr>Three building blocks of successful platforms</vt:lpstr>
      <vt:lpstr>Презентация PowerPoint</vt:lpstr>
      <vt:lpstr>The complete digital business technology platform</vt:lpstr>
      <vt:lpstr> Platform business model Examples </vt:lpstr>
      <vt:lpstr>Platform business model Examples</vt:lpstr>
      <vt:lpstr>Презентация PowerPoint</vt:lpstr>
      <vt:lpstr> Main skillsets needed in a successful platform team </vt:lpstr>
      <vt:lpstr>Main skillsets needed in a successful platform team</vt:lpstr>
      <vt:lpstr>Main skillsets needed in a successful platform team</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Администратор</cp:lastModifiedBy>
  <cp:revision>120</cp:revision>
  <dcterms:created xsi:type="dcterms:W3CDTF">2022-03-23T07:29:13Z</dcterms:created>
  <dcterms:modified xsi:type="dcterms:W3CDTF">2022-05-21T05:43:44Z</dcterms:modified>
</cp:coreProperties>
</file>