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notesSlides/notesSlide2.xml" ContentType="application/vnd.openxmlformats-officedocument.presentationml.notesSl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notesSlides/notesSlide3.xml" ContentType="application/vnd.openxmlformats-officedocument.presentationml.notesSlide+xml"/>
  <Override PartName="/ppt/theme/themeOverride13.xml" ContentType="application/vnd.openxmlformats-officedocument.themeOverride+xml"/>
  <Override PartName="/ppt/notesSlides/notesSlide4.xml" ContentType="application/vnd.openxmlformats-officedocument.presentationml.notesSl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63" r:id="rId2"/>
    <p:sldId id="264" r:id="rId3"/>
    <p:sldId id="265" r:id="rId4"/>
    <p:sldId id="360" r:id="rId5"/>
    <p:sldId id="333" r:id="rId6"/>
    <p:sldId id="357" r:id="rId7"/>
    <p:sldId id="334" r:id="rId8"/>
    <p:sldId id="359" r:id="rId9"/>
    <p:sldId id="316" r:id="rId10"/>
    <p:sldId id="326" r:id="rId11"/>
    <p:sldId id="324" r:id="rId12"/>
    <p:sldId id="325" r:id="rId13"/>
    <p:sldId id="329" r:id="rId14"/>
    <p:sldId id="317" r:id="rId15"/>
    <p:sldId id="332" r:id="rId16"/>
    <p:sldId id="361" r:id="rId17"/>
    <p:sldId id="362" r:id="rId18"/>
    <p:sldId id="363" r:id="rId19"/>
    <p:sldId id="364" r:id="rId20"/>
    <p:sldId id="319" r:id="rId21"/>
    <p:sldId id="330" r:id="rId22"/>
    <p:sldId id="331" r:id="rId23"/>
    <p:sldId id="299" r:id="rId24"/>
    <p:sldId id="258" r:id="rId25"/>
    <p:sldId id="259" r:id="rId26"/>
    <p:sldId id="300" r:id="rId27"/>
    <p:sldId id="301" r:id="rId28"/>
    <p:sldId id="296" r:id="rId29"/>
    <p:sldId id="287" r:id="rId30"/>
    <p:sldId id="267" r:id="rId31"/>
    <p:sldId id="291" r:id="rId32"/>
    <p:sldId id="273" r:id="rId33"/>
    <p:sldId id="327" r:id="rId34"/>
    <p:sldId id="292" r:id="rId35"/>
    <p:sldId id="293" r:id="rId36"/>
    <p:sldId id="328" r:id="rId37"/>
    <p:sldId id="297" r:id="rId38"/>
    <p:sldId id="298" r:id="rId39"/>
    <p:sldId id="274" r:id="rId40"/>
    <p:sldId id="366" r:id="rId41"/>
    <p:sldId id="367" r:id="rId42"/>
    <p:sldId id="368" r:id="rId43"/>
    <p:sldId id="289" r:id="rId44"/>
    <p:sldId id="295" r:id="rId45"/>
    <p:sldId id="279" r:id="rId46"/>
    <p:sldId id="345" r:id="rId47"/>
    <p:sldId id="346" r:id="rId48"/>
    <p:sldId id="347" r:id="rId49"/>
    <p:sldId id="349" r:id="rId50"/>
    <p:sldId id="351" r:id="rId51"/>
    <p:sldId id="350" r:id="rId52"/>
    <p:sldId id="348" r:id="rId53"/>
    <p:sldId id="352" r:id="rId54"/>
    <p:sldId id="355" r:id="rId55"/>
    <p:sldId id="358" r:id="rId56"/>
    <p:sldId id="335" r:id="rId5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585" autoAdjust="0"/>
  </p:normalViewPr>
  <p:slideViewPr>
    <p:cSldViewPr snapToGrid="0" showGuides="1">
      <p:cViewPr varScale="1">
        <p:scale>
          <a:sx n="61" d="100"/>
          <a:sy n="61" d="100"/>
        </p:scale>
        <p:origin x="103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95ADC0-4800-461C-82E1-C65BAF009DF1}" type="datetimeFigureOut">
              <a:rPr lang="ru-RU" smtClean="0"/>
              <a:t>31.05.2022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B3A0-1EF0-475E-A2C1-0AB92DB98DF2}" type="slidenum">
              <a:rPr lang="ru-RU" smtClean="0"/>
              <a:t>‹#›</a:t>
            </a:fld>
            <a:endParaRPr lang="ru-RU"/>
          </a:p>
        </p:txBody>
      </p:sp>
    </p:spTree>
    <p:extLst>
      <p:ext uri="{BB962C8B-B14F-4D97-AF65-F5344CB8AC3E}">
        <p14:creationId xmlns:p14="http://schemas.microsoft.com/office/powerpoint/2010/main" val="2871313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05EB3A0-1EF0-475E-A2C1-0AB92DB98DF2}" type="slidenum">
              <a:rPr lang="ru-RU" smtClean="0"/>
              <a:t>1</a:t>
            </a:fld>
            <a:endParaRPr lang="ru-RU"/>
          </a:p>
        </p:txBody>
      </p:sp>
    </p:spTree>
    <p:extLst>
      <p:ext uri="{BB962C8B-B14F-4D97-AF65-F5344CB8AC3E}">
        <p14:creationId xmlns:p14="http://schemas.microsoft.com/office/powerpoint/2010/main" val="31442577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05EB3A0-1EF0-475E-A2C1-0AB92DB98DF2}" type="slidenum">
              <a:rPr lang="ru-RU" smtClean="0"/>
              <a:t>6</a:t>
            </a:fld>
            <a:endParaRPr lang="ru-RU"/>
          </a:p>
        </p:txBody>
      </p:sp>
    </p:spTree>
    <p:extLst>
      <p:ext uri="{BB962C8B-B14F-4D97-AF65-F5344CB8AC3E}">
        <p14:creationId xmlns:p14="http://schemas.microsoft.com/office/powerpoint/2010/main" val="3746086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05EB3A0-1EF0-475E-A2C1-0AB92DB98DF2}" type="slidenum">
              <a:rPr lang="ru-RU" smtClean="0"/>
              <a:t>12</a:t>
            </a:fld>
            <a:endParaRPr lang="ru-RU"/>
          </a:p>
        </p:txBody>
      </p:sp>
    </p:spTree>
    <p:extLst>
      <p:ext uri="{BB962C8B-B14F-4D97-AF65-F5344CB8AC3E}">
        <p14:creationId xmlns:p14="http://schemas.microsoft.com/office/powerpoint/2010/main" val="3885057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05EB3A0-1EF0-475E-A2C1-0AB92DB98DF2}" type="slidenum">
              <a:rPr lang="ru-RU" smtClean="0"/>
              <a:t>13</a:t>
            </a:fld>
            <a:endParaRPr lang="ru-RU"/>
          </a:p>
        </p:txBody>
      </p:sp>
    </p:spTree>
    <p:extLst>
      <p:ext uri="{BB962C8B-B14F-4D97-AF65-F5344CB8AC3E}">
        <p14:creationId xmlns:p14="http://schemas.microsoft.com/office/powerpoint/2010/main" val="2897260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76CC96E-837E-4FB7-90D8-35D30CB05FD1}"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3752169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6CC96E-837E-4FB7-90D8-35D30CB05FD1}"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641690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76CC96E-837E-4FB7-90D8-35D30CB05FD1}"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1848726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76CC96E-837E-4FB7-90D8-35D30CB05FD1}" type="datetimeFigureOut">
              <a:rPr lang="ru-RU" smtClean="0"/>
              <a:t>31.05.2022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1009423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76CC96E-837E-4FB7-90D8-35D30CB05FD1}" type="datetimeFigureOut">
              <a:rPr lang="ru-RU" smtClean="0"/>
              <a:t>31.05.2022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3730878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76CC96E-837E-4FB7-90D8-35D30CB05FD1}" type="datetimeFigureOut">
              <a:rPr lang="ru-RU" smtClean="0"/>
              <a:t>31.05.2022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843587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76CC96E-837E-4FB7-90D8-35D30CB05FD1}" type="datetimeFigureOut">
              <a:rPr lang="ru-RU" smtClean="0"/>
              <a:t>31.05.2022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3444006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76CC96E-837E-4FB7-90D8-35D30CB05FD1}" type="datetimeFigureOut">
              <a:rPr lang="ru-RU" smtClean="0"/>
              <a:t>31.05.2022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5683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76CC96E-837E-4FB7-90D8-35D30CB05FD1}" type="datetimeFigureOut">
              <a:rPr lang="ru-RU" smtClean="0"/>
              <a:t>31.05.2022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367330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6CC96E-837E-4FB7-90D8-35D30CB05FD1}"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2387848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6CC96E-837E-4FB7-90D8-35D30CB05FD1}" type="datetimeFigureOut">
              <a:rPr lang="ru-RU" smtClean="0"/>
              <a:t>31.05.2022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FCF447-3418-42E7-9F83-20623CD36C94}" type="slidenum">
              <a:rPr lang="ru-RU" smtClean="0"/>
              <a:t>‹#›</a:t>
            </a:fld>
            <a:endParaRPr lang="ru-RU"/>
          </a:p>
        </p:txBody>
      </p:sp>
    </p:spTree>
    <p:extLst>
      <p:ext uri="{BB962C8B-B14F-4D97-AF65-F5344CB8AC3E}">
        <p14:creationId xmlns:p14="http://schemas.microsoft.com/office/powerpoint/2010/main" val="3283665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6CC96E-837E-4FB7-90D8-35D30CB05FD1}" type="datetimeFigureOut">
              <a:rPr lang="ru-RU" smtClean="0"/>
              <a:t>31.05.2022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FCF447-3418-42E7-9F83-20623CD36C94}" type="slidenum">
              <a:rPr lang="ru-RU" smtClean="0"/>
              <a:t>‹#›</a:t>
            </a:fld>
            <a:endParaRPr lang="ru-RU"/>
          </a:p>
        </p:txBody>
      </p:sp>
    </p:spTree>
    <p:extLst>
      <p:ext uri="{BB962C8B-B14F-4D97-AF65-F5344CB8AC3E}">
        <p14:creationId xmlns:p14="http://schemas.microsoft.com/office/powerpoint/2010/main" val="13717078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8" Type="http://schemas.openxmlformats.org/officeDocument/2006/relationships/hyperlink" Target="https://en.wikipedia.org/wiki/Computer_industry" TargetMode="External"/><Relationship Id="rId3" Type="http://schemas.openxmlformats.org/officeDocument/2006/relationships/hyperlink" Target="https://en.wikipedia.org/wiki/Distributed_system" TargetMode="External"/><Relationship Id="rId7" Type="http://schemas.openxmlformats.org/officeDocument/2006/relationships/hyperlink" Target="https://en.wikipedia.org/wiki/Ecosystem" TargetMode="External"/><Relationship Id="rId2" Type="http://schemas.openxmlformats.org/officeDocument/2006/relationships/slideLayout" Target="../slideLayouts/slideLayout2.xml"/><Relationship Id="rId1" Type="http://schemas.openxmlformats.org/officeDocument/2006/relationships/themeOverride" Target="../theme/themeOverride4.xml"/><Relationship Id="rId6" Type="http://schemas.openxmlformats.org/officeDocument/2006/relationships/hyperlink" Target="https://en.wikipedia.org/wiki/Sustainability" TargetMode="External"/><Relationship Id="rId5" Type="http://schemas.openxmlformats.org/officeDocument/2006/relationships/hyperlink" Target="https://en.wikipedia.org/wiki/Scalability" TargetMode="External"/><Relationship Id="rId10" Type="http://schemas.openxmlformats.org/officeDocument/2006/relationships/hyperlink" Target="https://en.wikipedia.org/wiki/World_Economic_Forum" TargetMode="External"/><Relationship Id="rId4" Type="http://schemas.openxmlformats.org/officeDocument/2006/relationships/hyperlink" Target="https://en.wikipedia.org/wiki/Self-organisation" TargetMode="External"/><Relationship Id="rId9" Type="http://schemas.openxmlformats.org/officeDocument/2006/relationships/hyperlink" Target="https://en.wikipedia.org/wiki/Entertainment_industry" TargetMode="Externa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6.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1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hemeOverride" Target="../theme/themeOverride22.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8" Type="http://schemas.openxmlformats.org/officeDocument/2006/relationships/hyperlink" Target="https://www.techtarget.com/whatis/definition/wiki" TargetMode="External"/><Relationship Id="rId3" Type="http://schemas.openxmlformats.org/officeDocument/2006/relationships/hyperlink" Target="https://www.techtarget.com/searchcio/definition/data-monetization" TargetMode="External"/><Relationship Id="rId7" Type="http://schemas.openxmlformats.org/officeDocument/2006/relationships/hyperlink" Target="https://www.techtarget.com/searchcustomerexperience/definition/CRM-customer-relationship-management" TargetMode="External"/><Relationship Id="rId2" Type="http://schemas.openxmlformats.org/officeDocument/2006/relationships/slideLayout" Target="../slideLayouts/slideLayout2.xml"/><Relationship Id="rId1" Type="http://schemas.openxmlformats.org/officeDocument/2006/relationships/themeOverride" Target="../theme/themeOverride28.xml"/><Relationship Id="rId6" Type="http://schemas.openxmlformats.org/officeDocument/2006/relationships/hyperlink" Target="https://www.techtarget.com/searchsoftwarequality/definition/agile-software-development" TargetMode="External"/><Relationship Id="rId5" Type="http://schemas.openxmlformats.org/officeDocument/2006/relationships/hyperlink" Target="https://www.techtarget.com/searchcustomerexperience/definition/customer-data-management-CDM" TargetMode="External"/><Relationship Id="rId4" Type="http://schemas.openxmlformats.org/officeDocument/2006/relationships/hyperlink" Target="https://www.techtarget.com/searchcustomerexperience/definition/customer-communications-management-CCM"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techtarget.com/searchcio/feature/Successful-digital-ecosystems-depend-on-cloud-services" TargetMode="External"/><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3" Type="http://schemas.openxmlformats.org/officeDocument/2006/relationships/hyperlink" Target="https://www.techtarget.com/searchcio/definition/digital-transformation" TargetMode="External"/><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3" Type="http://schemas.openxmlformats.org/officeDocument/2006/relationships/hyperlink" Target="https://www.techtarget.com/searchcio/definition/stakeholder" TargetMode="External"/><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4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48.xml.rels><?xml version="1.0" encoding="UTF-8" standalone="yes"?>
<Relationships xmlns="http://schemas.openxmlformats.org/package/2006/relationships"><Relationship Id="rId3" Type="http://schemas.openxmlformats.org/officeDocument/2006/relationships/hyperlink" Target="https://www.sdg661.app/" TargetMode="External"/><Relationship Id="rId2" Type="http://schemas.openxmlformats.org/officeDocument/2006/relationships/slideLayout" Target="../slideLayouts/slideLayout2.xml"/><Relationship Id="rId1" Type="http://schemas.openxmlformats.org/officeDocument/2006/relationships/themeOverride" Target="../theme/themeOverride48.xml"/><Relationship Id="rId5" Type="http://schemas.openxmlformats.org/officeDocument/2006/relationships/hyperlink" Target="http://www.unbiodiversitylab.org/" TargetMode="External"/><Relationship Id="rId4" Type="http://schemas.openxmlformats.org/officeDocument/2006/relationships/hyperlink" Target="http://www.sdg661.app/"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www.fastcompany.com/3048603/microsoft-has-hit-the-ecosystem-wall" TargetMode="External"/><Relationship Id="rId13" Type="http://schemas.openxmlformats.org/officeDocument/2006/relationships/hyperlink" Target="https://developers.facebook.com/products/parse" TargetMode="External"/><Relationship Id="rId3" Type="http://schemas.openxmlformats.org/officeDocument/2006/relationships/hyperlink" Target="http://www.wsj.com/articles/SB10001424053111903480904576512250915629460" TargetMode="External"/><Relationship Id="rId7" Type="http://schemas.openxmlformats.org/officeDocument/2006/relationships/hyperlink" Target="http://www.computerworld.com/article/2483616/personal-technology/battle-of-the-media-ecosystems--amazon--apple--google-and-microsoft.html" TargetMode="External"/><Relationship Id="rId12" Type="http://schemas.openxmlformats.org/officeDocument/2006/relationships/hyperlink" Target="https://developers.facebook.com/docs/sharing/opengraph" TargetMode="External"/><Relationship Id="rId2" Type="http://schemas.openxmlformats.org/officeDocument/2006/relationships/slideLayout" Target="../slideLayouts/slideLayout2.xml"/><Relationship Id="rId1" Type="http://schemas.openxmlformats.org/officeDocument/2006/relationships/themeOverride" Target="../theme/themeOverride49.xml"/><Relationship Id="rId6" Type="http://schemas.openxmlformats.org/officeDocument/2006/relationships/hyperlink" Target="http://www.forbes.com/sites/ericjackson/2014/06/03/apple-isnt-a-hardware-or-software-company-its-an-ecosystem-company/" TargetMode="External"/><Relationship Id="rId11" Type="http://schemas.openxmlformats.org/officeDocument/2006/relationships/hyperlink" Target="https://developers.facebook.com/docs/games/appcenter" TargetMode="External"/><Relationship Id="rId5" Type="http://schemas.openxmlformats.org/officeDocument/2006/relationships/hyperlink" Target="http://www.ibtimes.com/era-tech-ecosystem-who-go-why-1717170" TargetMode="External"/><Relationship Id="rId10" Type="http://schemas.openxmlformats.org/officeDocument/2006/relationships/hyperlink" Target="http://adage.com/article/digitalnext/facebook-s-atlas-means-brands-agencies/295293/" TargetMode="External"/><Relationship Id="rId4" Type="http://schemas.openxmlformats.org/officeDocument/2006/relationships/hyperlink" Target="https://en.wikipedia.org/wiki/Digital_ecosystem" TargetMode="External"/><Relationship Id="rId9" Type="http://schemas.openxmlformats.org/officeDocument/2006/relationships/hyperlink" Target="https://www.washingtonpost.com/news/the-intersect/wp/2015/02/21/why-teens-are-leaving-facebook-its-meaningless/" TargetMode="External"/><Relationship Id="rId14" Type="http://schemas.openxmlformats.org/officeDocument/2006/relationships/hyperlink" Target="https://developers.facebook.com/docs/facebook-login" TargetMode="Externa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5.xml.rels><?xml version="1.0" encoding="UTF-8" standalone="yes"?>
<Relationships xmlns="http://schemas.openxmlformats.org/package/2006/relationships"><Relationship Id="rId3" Type="http://schemas.openxmlformats.org/officeDocument/2006/relationships/hyperlink" Target="https://www.techtarget.com/searchitchannel/definition/cloud-services" TargetMode="External"/><Relationship Id="rId2" Type="http://schemas.openxmlformats.org/officeDocument/2006/relationships/slideLayout" Target="../slideLayouts/slideLayout2.xml"/><Relationship Id="rId1" Type="http://schemas.openxmlformats.org/officeDocument/2006/relationships/themeOverride" Target="../theme/themeOverride55.xml"/><Relationship Id="rId4" Type="http://schemas.openxmlformats.org/officeDocument/2006/relationships/hyperlink" Target="https://www.techtarget.com/whatis/definition/operational-costs"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www.amazon.com/Subramanyam-Gunda/e/B08CF1XW8B/ref=dp_byline_cont_ebooks_1" TargetMode="External"/><Relationship Id="rId2" Type="http://schemas.openxmlformats.org/officeDocument/2006/relationships/slideLayout" Target="../slideLayouts/slideLayout2.xml"/><Relationship Id="rId1" Type="http://schemas.openxmlformats.org/officeDocument/2006/relationships/themeOverride" Target="../theme/themeOverride5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696036"/>
            <a:ext cx="9144000" cy="3373485"/>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business </a:t>
            </a:r>
            <a:r>
              <a:rPr lang="en-US" b="1" dirty="0" smtClean="0">
                <a:latin typeface="Times New Roman" panose="02020603050405020304" pitchFamily="18" charset="0"/>
                <a:cs typeface="Times New Roman" panose="02020603050405020304" pitchFamily="18" charset="0"/>
              </a:rPr>
              <a:t>models</a:t>
            </a:r>
            <a:br>
              <a:rPr lang="en-US" b="1" dirty="0" smtClean="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4400" b="1" dirty="0">
                <a:latin typeface="Times New Roman" panose="02020603050405020304" pitchFamily="18" charset="0"/>
                <a:cs typeface="Times New Roman" panose="02020603050405020304" pitchFamily="18" charset="0"/>
              </a:rPr>
              <a:t>Lecture </a:t>
            </a:r>
            <a:r>
              <a:rPr lang="en-US" sz="4400" b="1" dirty="0" smtClean="0">
                <a:latin typeface="Times New Roman" panose="02020603050405020304" pitchFamily="18" charset="0"/>
                <a:cs typeface="Times New Roman" panose="02020603050405020304" pitchFamily="18" charset="0"/>
              </a:rPr>
              <a:t>9. Digital </a:t>
            </a:r>
            <a:r>
              <a:rPr lang="en-US" sz="4400" b="1" dirty="0">
                <a:latin typeface="Times New Roman" panose="02020603050405020304" pitchFamily="18" charset="0"/>
                <a:cs typeface="Times New Roman" panose="02020603050405020304" pitchFamily="18" charset="0"/>
              </a:rPr>
              <a:t>Ecosystems </a:t>
            </a:r>
            <a:r>
              <a:rPr lang="en-US" sz="4400" b="1" dirty="0" smtClean="0">
                <a:latin typeface="Times New Roman" panose="02020603050405020304" pitchFamily="18" charset="0"/>
                <a:cs typeface="Times New Roman" panose="02020603050405020304" pitchFamily="18" charset="0"/>
              </a:rPr>
              <a:t> </a:t>
            </a:r>
            <a:r>
              <a:rPr lang="en-US" sz="4400" b="1" dirty="0">
                <a:latin typeface="Times New Roman" panose="02020603050405020304" pitchFamily="18" charset="0"/>
                <a:cs typeface="Times New Roman" panose="02020603050405020304" pitchFamily="18" charset="0"/>
              </a:rPr>
              <a:t/>
            </a:r>
            <a:br>
              <a:rPr lang="en-US" sz="4400" b="1" dirty="0">
                <a:latin typeface="Times New Roman" panose="02020603050405020304" pitchFamily="18" charset="0"/>
                <a:cs typeface="Times New Roman" panose="02020603050405020304" pitchFamily="18" charset="0"/>
              </a:rPr>
            </a:br>
            <a:endParaRPr lang="ru-RU" sz="4400" b="1" dirty="0">
              <a:latin typeface="Times New Roman" panose="02020603050405020304" pitchFamily="18" charset="0"/>
              <a:cs typeface="Times New Roman" panose="02020603050405020304" pitchFamily="18" charset="0"/>
            </a:endParaRPr>
          </a:p>
        </p:txBody>
      </p:sp>
      <p:sp>
        <p:nvSpPr>
          <p:cNvPr id="3" name="Заголовок 1"/>
          <p:cNvSpPr txBox="1">
            <a:spLocks/>
          </p:cNvSpPr>
          <p:nvPr/>
        </p:nvSpPr>
        <p:spPr>
          <a:xfrm>
            <a:off x="933735" y="4541341"/>
            <a:ext cx="10515600" cy="904117"/>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DSc.Takhir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Kuchkarov</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52320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143" y="897388"/>
            <a:ext cx="10515600" cy="904117"/>
          </a:xfrm>
        </p:spPr>
        <p:txBody>
          <a:bodyPr>
            <a:normAutofit fontScale="90000"/>
          </a:bodyPr>
          <a:lstStyle/>
          <a:p>
            <a:pPr lvl="0"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Content</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88325" y="2060813"/>
            <a:ext cx="10515600" cy="3562066"/>
          </a:xfrm>
        </p:spPr>
        <p:txBody>
          <a:bodyPr>
            <a:normAutofit/>
          </a:bodyPr>
          <a:lstStyle/>
          <a:p>
            <a:r>
              <a:rPr lang="en-US" sz="3200" b="1" dirty="0">
                <a:latin typeface="Times New Roman" panose="02020603050405020304" pitchFamily="18" charset="0"/>
                <a:cs typeface="Times New Roman" panose="02020603050405020304" pitchFamily="18" charset="0"/>
              </a:rPr>
              <a:t>What is the </a:t>
            </a:r>
            <a:r>
              <a:rPr lang="en-US" sz="3200" b="1" dirty="0" smtClean="0">
                <a:latin typeface="Times New Roman" panose="02020603050405020304" pitchFamily="18" charset="0"/>
                <a:cs typeface="Times New Roman" panose="02020603050405020304" pitchFamily="18" charset="0"/>
              </a:rPr>
              <a:t>digital ecosystems </a:t>
            </a:r>
            <a:r>
              <a:rPr lang="en-US" sz="3200" b="1" dirty="0">
                <a:latin typeface="Times New Roman" panose="02020603050405020304" pitchFamily="18" charset="0"/>
                <a:cs typeface="Times New Roman" panose="02020603050405020304" pitchFamily="18" charset="0"/>
              </a:rPr>
              <a:t>? </a:t>
            </a:r>
          </a:p>
          <a:p>
            <a:r>
              <a:rPr lang="en-US" sz="3200" b="1" dirty="0">
                <a:latin typeface="Times New Roman" panose="02020603050405020304" pitchFamily="18" charset="0"/>
                <a:cs typeface="Times New Roman" panose="02020603050405020304" pitchFamily="18" charset="0"/>
              </a:rPr>
              <a:t>Main </a:t>
            </a:r>
            <a:r>
              <a:rPr lang="en-US" sz="3200" b="1" dirty="0" smtClean="0">
                <a:latin typeface="Times New Roman" panose="02020603050405020304" pitchFamily="18" charset="0"/>
                <a:cs typeface="Times New Roman" panose="02020603050405020304" pitchFamily="18" charset="0"/>
              </a:rPr>
              <a:t>characteristics </a:t>
            </a:r>
            <a:r>
              <a:rPr lang="en-US" sz="3200" b="1" dirty="0">
                <a:latin typeface="Times New Roman" panose="02020603050405020304" pitchFamily="18" charset="0"/>
                <a:cs typeface="Times New Roman" panose="02020603050405020304" pitchFamily="18" charset="0"/>
              </a:rPr>
              <a:t>of a digital ecosystem</a:t>
            </a:r>
            <a:endParaRPr lang="en-US" sz="3200" b="1"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Tipes</a:t>
            </a:r>
            <a:r>
              <a:rPr lang="en-US" sz="3200" b="1" dirty="0">
                <a:latin typeface="Times New Roman" panose="02020603050405020304" pitchFamily="18" charset="0"/>
                <a:cs typeface="Times New Roman" panose="02020603050405020304" pitchFamily="18" charset="0"/>
              </a:rPr>
              <a:t> of a digital ecosystem</a:t>
            </a:r>
          </a:p>
          <a:p>
            <a:r>
              <a:rPr lang="en-US" sz="3200" b="1" dirty="0" smtClean="0">
                <a:latin typeface="Times New Roman" panose="02020603050405020304" pitchFamily="18" charset="0"/>
                <a:cs typeface="Times New Roman" panose="02020603050405020304" pitchFamily="18" charset="0"/>
              </a:rPr>
              <a:t> How </a:t>
            </a:r>
            <a:r>
              <a:rPr lang="en-US" sz="3200" b="1" dirty="0">
                <a:latin typeface="Times New Roman" panose="02020603050405020304" pitchFamily="18" charset="0"/>
                <a:cs typeface="Times New Roman" panose="02020603050405020304" pitchFamily="18" charset="0"/>
              </a:rPr>
              <a:t>to create a digital </a:t>
            </a:r>
            <a:r>
              <a:rPr lang="en-US" sz="3200" b="1" dirty="0" smtClean="0">
                <a:latin typeface="Times New Roman" panose="02020603050405020304" pitchFamily="18" charset="0"/>
                <a:cs typeface="Times New Roman" panose="02020603050405020304" pitchFamily="18" charset="0"/>
              </a:rPr>
              <a:t>ecosystem  ?</a:t>
            </a:r>
          </a:p>
          <a:p>
            <a:r>
              <a:rPr lang="en-US" sz="3200" b="1" dirty="0" smtClean="0">
                <a:latin typeface="Times New Roman" panose="02020603050405020304" pitchFamily="18" charset="0"/>
                <a:cs typeface="Times New Roman" panose="02020603050405020304" pitchFamily="18" charset="0"/>
              </a:rPr>
              <a:t> Benefits </a:t>
            </a:r>
            <a:r>
              <a:rPr lang="en-US" sz="3200" b="1" dirty="0">
                <a:latin typeface="Times New Roman" panose="02020603050405020304" pitchFamily="18" charset="0"/>
                <a:cs typeface="Times New Roman" panose="02020603050405020304" pitchFamily="18" charset="0"/>
              </a:rPr>
              <a:t>of digital ecosystems</a:t>
            </a:r>
          </a:p>
          <a:p>
            <a:endParaRPr lang="ru-RU" sz="3200" b="1" dirty="0">
              <a:latin typeface="Times New Roman" panose="02020603050405020304" pitchFamily="18" charset="0"/>
              <a:cs typeface="Times New Roman" panose="02020603050405020304" pitchFamily="18" charset="0"/>
            </a:endParaRPr>
          </a:p>
          <a:p>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81451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586854"/>
            <a:ext cx="10515600" cy="5590109"/>
          </a:xfrm>
        </p:spPr>
        <p:txBody>
          <a:bodyPr/>
          <a:lstStyle/>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endParaRPr lang="en-US" sz="4400" b="1" dirty="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What </a:t>
            </a:r>
            <a:r>
              <a:rPr lang="en-US" sz="4400" b="1" dirty="0">
                <a:latin typeface="Times New Roman" panose="02020603050405020304" pitchFamily="18" charset="0"/>
                <a:cs typeface="Times New Roman" panose="02020603050405020304" pitchFamily="18" charset="0"/>
              </a:rPr>
              <a:t>is the </a:t>
            </a:r>
            <a:r>
              <a:rPr lang="en-US" sz="4400" b="1" dirty="0" smtClean="0">
                <a:latin typeface="Times New Roman" panose="02020603050405020304" pitchFamily="18" charset="0"/>
                <a:cs typeface="Times New Roman" panose="02020603050405020304" pitchFamily="18" charset="0"/>
              </a:rPr>
              <a:t>digital ecosystems </a:t>
            </a:r>
            <a:r>
              <a:rPr lang="en-US" sz="4400" b="1" dirty="0" smtClean="0">
                <a:latin typeface="Times New Roman" panose="02020603050405020304" pitchFamily="18" charset="0"/>
                <a:cs typeface="Times New Roman" panose="02020603050405020304" pitchFamily="18" charset="0"/>
              </a:rPr>
              <a:t>? </a:t>
            </a:r>
            <a:endParaRPr lang="en-US" sz="4400" b="1" dirty="0">
              <a:latin typeface="Times New Roman" panose="02020603050405020304" pitchFamily="18"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22028084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What is the </a:t>
            </a:r>
            <a:r>
              <a:rPr lang="en-US" sz="4000" b="1" dirty="0" smtClean="0">
                <a:latin typeface="Times New Roman" panose="02020603050405020304" pitchFamily="18" charset="0"/>
                <a:cs typeface="Times New Roman" panose="02020603050405020304" pitchFamily="18" charset="0"/>
              </a:rPr>
              <a:t>digital ecosystems </a:t>
            </a:r>
            <a:r>
              <a:rPr lang="en-US" sz="4000" b="1"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76552"/>
            <a:ext cx="10515600" cy="5029200"/>
          </a:xfrm>
        </p:spPr>
        <p:txBody>
          <a:bodyPr>
            <a:normAutofit/>
          </a:bodyPr>
          <a:lstStyle/>
          <a:p>
            <a:pPr marL="0" indent="0" algn="just">
              <a:buNone/>
            </a:pPr>
            <a:r>
              <a:rPr lang="en-US" sz="3200" dirty="0">
                <a:latin typeface="Times New Roman" panose="02020603050405020304" pitchFamily="18" charset="0"/>
                <a:cs typeface="Times New Roman" panose="02020603050405020304" pitchFamily="18" charset="0"/>
              </a:rPr>
              <a:t>A </a:t>
            </a:r>
            <a:r>
              <a:rPr lang="en-US" sz="3200" b="1" dirty="0">
                <a:latin typeface="Times New Roman" panose="02020603050405020304" pitchFamily="18" charset="0"/>
                <a:cs typeface="Times New Roman" panose="02020603050405020304" pitchFamily="18" charset="0"/>
              </a:rPr>
              <a:t>digital ecosystem</a:t>
            </a:r>
            <a:r>
              <a:rPr lang="en-US" sz="3200" dirty="0">
                <a:latin typeface="Times New Roman" panose="02020603050405020304" pitchFamily="18" charset="0"/>
                <a:cs typeface="Times New Roman" panose="02020603050405020304" pitchFamily="18" charset="0"/>
              </a:rPr>
              <a:t> is a </a:t>
            </a:r>
            <a:r>
              <a:rPr lang="en-US" sz="3200" dirty="0">
                <a:latin typeface="Times New Roman" panose="02020603050405020304" pitchFamily="18" charset="0"/>
                <a:cs typeface="Times New Roman" panose="02020603050405020304" pitchFamily="18" charset="0"/>
                <a:hlinkClick r:id="rId3" tooltip="Distributed system"/>
              </a:rPr>
              <a:t>distributed</a:t>
            </a:r>
            <a:r>
              <a:rPr lang="en-US" sz="3200" dirty="0">
                <a:latin typeface="Times New Roman" panose="02020603050405020304" pitchFamily="18" charset="0"/>
                <a:cs typeface="Times New Roman" panose="02020603050405020304" pitchFamily="18" charset="0"/>
              </a:rPr>
              <a:t>, adaptive, open socio-technical system with properties of </a:t>
            </a:r>
            <a:r>
              <a:rPr lang="en-US" sz="3200" dirty="0">
                <a:latin typeface="Times New Roman" panose="02020603050405020304" pitchFamily="18" charset="0"/>
                <a:cs typeface="Times New Roman" panose="02020603050405020304" pitchFamily="18" charset="0"/>
                <a:hlinkClick r:id="rId4" tooltip="Self-organisation"/>
              </a:rPr>
              <a:t>self-</a:t>
            </a:r>
            <a:r>
              <a:rPr lang="en-US" sz="3200" dirty="0" err="1">
                <a:latin typeface="Times New Roman" panose="02020603050405020304" pitchFamily="18" charset="0"/>
                <a:cs typeface="Times New Roman" panose="02020603050405020304" pitchFamily="18" charset="0"/>
                <a:hlinkClick r:id="rId4" tooltip="Self-organisation"/>
              </a:rPr>
              <a:t>organisation</a:t>
            </a:r>
            <a:r>
              <a:rPr lang="en-US"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hlinkClick r:id="rId5" tooltip="Scalability"/>
              </a:rPr>
              <a:t>scalability</a:t>
            </a:r>
            <a:r>
              <a:rPr lang="en-US" sz="3200" dirty="0">
                <a:latin typeface="Times New Roman" panose="02020603050405020304" pitchFamily="18" charset="0"/>
                <a:cs typeface="Times New Roman" panose="02020603050405020304" pitchFamily="18" charset="0"/>
              </a:rPr>
              <a:t> and </a:t>
            </a:r>
            <a:r>
              <a:rPr lang="en-US" sz="3200" dirty="0">
                <a:latin typeface="Times New Roman" panose="02020603050405020304" pitchFamily="18" charset="0"/>
                <a:cs typeface="Times New Roman" panose="02020603050405020304" pitchFamily="18" charset="0"/>
                <a:hlinkClick r:id="rId6" tooltip="Sustainability"/>
              </a:rPr>
              <a:t>sustainability</a:t>
            </a:r>
            <a:r>
              <a:rPr lang="en-US" sz="3200" dirty="0">
                <a:latin typeface="Times New Roman" panose="02020603050405020304" pitchFamily="18" charset="0"/>
                <a:cs typeface="Times New Roman" panose="02020603050405020304" pitchFamily="18" charset="0"/>
              </a:rPr>
              <a:t> inspired from natural </a:t>
            </a:r>
            <a:r>
              <a:rPr lang="en-US" sz="3200" dirty="0">
                <a:latin typeface="Times New Roman" panose="02020603050405020304" pitchFamily="18" charset="0"/>
                <a:cs typeface="Times New Roman" panose="02020603050405020304" pitchFamily="18" charset="0"/>
                <a:hlinkClick r:id="rId7" tooltip="Ecosystem"/>
              </a:rPr>
              <a:t>ecosystems</a:t>
            </a:r>
            <a:r>
              <a:rPr lang="en-US" sz="3200" dirty="0">
                <a:latin typeface="Times New Roman" panose="02020603050405020304" pitchFamily="18" charset="0"/>
                <a:cs typeface="Times New Roman" panose="02020603050405020304" pitchFamily="18" charset="0"/>
              </a:rPr>
              <a:t>. Digital ecosystem models are informed by knowledge of natural ecosystems, especially for aspects related to competition and collaboration among diverse </a:t>
            </a:r>
            <a:r>
              <a:rPr lang="en-US" sz="3200" dirty="0" smtClean="0">
                <a:latin typeface="Times New Roman" panose="02020603050405020304" pitchFamily="18" charset="0"/>
                <a:cs typeface="Times New Roman" panose="02020603050405020304" pitchFamily="18" charset="0"/>
              </a:rPr>
              <a:t>entities. </a:t>
            </a:r>
            <a:r>
              <a:rPr lang="en-US" sz="3200" dirty="0">
                <a:latin typeface="Times New Roman" panose="02020603050405020304" pitchFamily="18" charset="0"/>
                <a:cs typeface="Times New Roman" panose="02020603050405020304" pitchFamily="18" charset="0"/>
              </a:rPr>
              <a:t>The term is used in the </a:t>
            </a:r>
            <a:r>
              <a:rPr lang="en-US" sz="3200" dirty="0">
                <a:latin typeface="Times New Roman" panose="02020603050405020304" pitchFamily="18" charset="0"/>
                <a:cs typeface="Times New Roman" panose="02020603050405020304" pitchFamily="18" charset="0"/>
                <a:hlinkClick r:id="rId8" tooltip="Computer industry"/>
              </a:rPr>
              <a:t>computer </a:t>
            </a:r>
            <a:r>
              <a:rPr lang="en-US" sz="3200" dirty="0" smtClean="0">
                <a:latin typeface="Times New Roman" panose="02020603050405020304" pitchFamily="18" charset="0"/>
                <a:cs typeface="Times New Roman" panose="02020603050405020304" pitchFamily="18" charset="0"/>
                <a:hlinkClick r:id="rId8" tooltip="Computer industry"/>
              </a:rPr>
              <a:t>industry</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hlinkClick r:id="rId9" tooltip="Entertainment industry"/>
              </a:rPr>
              <a:t>entertainment </a:t>
            </a:r>
            <a:r>
              <a:rPr lang="en-US" sz="3200" dirty="0" smtClean="0">
                <a:latin typeface="Times New Roman" panose="02020603050405020304" pitchFamily="18" charset="0"/>
                <a:cs typeface="Times New Roman" panose="02020603050405020304" pitchFamily="18" charset="0"/>
                <a:hlinkClick r:id="rId9" tooltip="Entertainment industry"/>
              </a:rPr>
              <a:t>industry</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the </a:t>
            </a:r>
            <a:r>
              <a:rPr lang="en-US" sz="3200" dirty="0">
                <a:latin typeface="Times New Roman" panose="02020603050405020304" pitchFamily="18" charset="0"/>
                <a:cs typeface="Times New Roman" panose="02020603050405020304" pitchFamily="18" charset="0"/>
                <a:hlinkClick r:id="rId10" tooltip="World Economic Forum"/>
              </a:rPr>
              <a:t>World Economic </a:t>
            </a:r>
            <a:r>
              <a:rPr lang="en-US" sz="3200" dirty="0" smtClean="0">
                <a:latin typeface="Times New Roman" panose="02020603050405020304" pitchFamily="18" charset="0"/>
                <a:cs typeface="Times New Roman" panose="02020603050405020304" pitchFamily="18" charset="0"/>
                <a:hlinkClick r:id="rId10" tooltip="World Economic Forum"/>
              </a:rPr>
              <a:t>Forum</a:t>
            </a:r>
            <a:endParaRPr lang="en-US" sz="3200" dirty="0" smtClean="0">
              <a:latin typeface="Times New Roman" panose="02020603050405020304" pitchFamily="18" charset="0"/>
              <a:cs typeface="Times New Roman" panose="02020603050405020304" pitchFamily="18" charset="0"/>
            </a:endParaRPr>
          </a:p>
          <a:p>
            <a:pPr marL="0" indent="0" algn="just">
              <a:buNone/>
            </a:pPr>
            <a:endParaRPr lang="en-US" sz="3200" dirty="0">
              <a:latin typeface="Times New Roman" panose="02020603050405020304" pitchFamily="18" charset="0"/>
              <a:cs typeface="Times New Roman" panose="02020603050405020304" pitchFamily="18" charset="0"/>
            </a:endParaRPr>
          </a:p>
          <a:p>
            <a:pPr marL="0" indent="0" algn="just">
              <a:buNone/>
            </a:pPr>
            <a:r>
              <a:rPr lang="en-US" sz="1600" dirty="0">
                <a:latin typeface="Times New Roman" panose="02020603050405020304" pitchFamily="18" charset="0"/>
                <a:cs typeface="Times New Roman" panose="02020603050405020304" pitchFamily="18" charset="0"/>
              </a:rPr>
              <a:t>https://en.wikipedia.org/wiki/Digital_ecosystem</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737142"/>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85753"/>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What is the </a:t>
            </a:r>
            <a:r>
              <a:rPr lang="en-US" b="1" dirty="0" smtClean="0">
                <a:latin typeface="Times New Roman" panose="02020603050405020304" pitchFamily="18" charset="0"/>
                <a:cs typeface="Times New Roman" panose="02020603050405020304" pitchFamily="18" charset="0"/>
              </a:rPr>
              <a:t>digital ecosystems </a:t>
            </a:r>
            <a:r>
              <a:rPr lang="en-US" b="1" dirty="0">
                <a:latin typeface="Times New Roman" panose="02020603050405020304" pitchFamily="18" charset="0"/>
                <a:cs typeface="Times New Roman" panose="02020603050405020304" pitchFamily="18" charset="0"/>
              </a:rPr>
              <a:t>? </a:t>
            </a:r>
            <a:endParaRPr lang="ru-RU" dirty="0"/>
          </a:p>
        </p:txBody>
      </p:sp>
      <p:sp>
        <p:nvSpPr>
          <p:cNvPr id="3" name="Объект 2"/>
          <p:cNvSpPr>
            <a:spLocks noGrp="1"/>
          </p:cNvSpPr>
          <p:nvPr>
            <p:ph idx="1"/>
          </p:nvPr>
        </p:nvSpPr>
        <p:spPr>
          <a:xfrm>
            <a:off x="838200" y="1050878"/>
            <a:ext cx="10515600" cy="5203162"/>
          </a:xfrm>
        </p:spPr>
        <p:txBody>
          <a:bodyPr>
            <a:noAutofit/>
          </a:bodyPr>
          <a:lstStyle/>
          <a:p>
            <a:pPr algn="just"/>
            <a:r>
              <a:rPr lang="en-US" dirty="0">
                <a:latin typeface="Times New Roman" panose="02020603050405020304" pitchFamily="18" charset="0"/>
                <a:cs typeface="Times New Roman" panose="02020603050405020304" pitchFamily="18" charset="0"/>
              </a:rPr>
              <a:t>A digital ecosystem is a group of interconnected information technology resources that can function as a unit. Digital ecosystems are made up of suppliers, customers, trading partners, applications, third-party data service providers and all respective technologies. Interoperability is the key to the ecosystem's success.</a:t>
            </a:r>
          </a:p>
          <a:p>
            <a:pPr algn="just"/>
            <a:r>
              <a:rPr lang="en-US" dirty="0" smtClean="0">
                <a:latin typeface="Times New Roman" panose="02020603050405020304" pitchFamily="18" charset="0"/>
                <a:cs typeface="Times New Roman" panose="02020603050405020304" pitchFamily="18" charset="0"/>
              </a:rPr>
              <a:t>Digital </a:t>
            </a:r>
            <a:r>
              <a:rPr lang="en-US" dirty="0">
                <a:latin typeface="Times New Roman" panose="02020603050405020304" pitchFamily="18" charset="0"/>
                <a:cs typeface="Times New Roman" panose="02020603050405020304" pitchFamily="18" charset="0"/>
              </a:rPr>
              <a:t>ecosystems are frequently created and controlled by market share leaders; the model has its roots in keiretsu and is quickly influencing change in various industries, including consumer products, automotive and healthcare. The integration of business-to-business (B2B) practices, enterprise applications and data within an ecosystem allows an organization to control new and old technologies, build automated processes around them and consistently grow their business.</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172706" y="6254040"/>
            <a:ext cx="8653220" cy="369332"/>
          </a:xfrm>
          <a:prstGeom prst="rect">
            <a:avLst/>
          </a:prstGeom>
        </p:spPr>
        <p:txBody>
          <a:bodyPr wrap="square">
            <a:spAutoFit/>
          </a:bodyPr>
          <a:lstStyle/>
          <a:p>
            <a:r>
              <a:rPr lang="en-US" dirty="0"/>
              <a:t>https://www.techtarget.com/searchcio/definition/digital-ecosystem</a:t>
            </a:r>
            <a:endParaRPr lang="ru-RU" dirty="0"/>
          </a:p>
        </p:txBody>
      </p:sp>
    </p:spTree>
    <p:extLst>
      <p:ext uri="{BB962C8B-B14F-4D97-AF65-F5344CB8AC3E}">
        <p14:creationId xmlns:p14="http://schemas.microsoft.com/office/powerpoint/2010/main" val="98429160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838200" y="402956"/>
            <a:ext cx="10739034" cy="5827363"/>
          </a:xfrm>
        </p:spPr>
      </p:pic>
      <p:sp>
        <p:nvSpPr>
          <p:cNvPr id="5" name="Прямоугольник 4"/>
          <p:cNvSpPr/>
          <p:nvPr/>
        </p:nvSpPr>
        <p:spPr>
          <a:xfrm>
            <a:off x="838200" y="6344714"/>
            <a:ext cx="9824634" cy="369332"/>
          </a:xfrm>
          <a:prstGeom prst="rect">
            <a:avLst/>
          </a:prstGeom>
        </p:spPr>
        <p:txBody>
          <a:bodyPr wrap="square">
            <a:spAutoFit/>
          </a:bodyPr>
          <a:lstStyle/>
          <a:p>
            <a:r>
              <a:rPr lang="en-US" dirty="0"/>
              <a:t>https://www.techtarget.com/searchcio/definition/digital-ecosystem</a:t>
            </a:r>
            <a:endParaRPr lang="ru-RU" dirty="0"/>
          </a:p>
        </p:txBody>
      </p:sp>
    </p:spTree>
    <p:extLst>
      <p:ext uri="{BB962C8B-B14F-4D97-AF65-F5344CB8AC3E}">
        <p14:creationId xmlns:p14="http://schemas.microsoft.com/office/powerpoint/2010/main" val="49998079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What is the </a:t>
            </a:r>
            <a:r>
              <a:rPr lang="en-US" sz="4000" b="1" dirty="0" smtClean="0">
                <a:latin typeface="Times New Roman" panose="02020603050405020304" pitchFamily="18" charset="0"/>
                <a:cs typeface="Times New Roman" panose="02020603050405020304" pitchFamily="18" charset="0"/>
              </a:rPr>
              <a:t>digital ecosystems </a:t>
            </a:r>
            <a:r>
              <a:rPr lang="en-US" sz="4000" b="1" dirty="0">
                <a:latin typeface="Times New Roman" panose="02020603050405020304" pitchFamily="18" charset="0"/>
                <a:cs typeface="Times New Roman" panose="02020603050405020304" pitchFamily="18" charset="0"/>
              </a:rPr>
              <a:t>? </a:t>
            </a:r>
          </a:p>
        </p:txBody>
      </p:sp>
      <p:sp>
        <p:nvSpPr>
          <p:cNvPr id="3" name="Объект 2"/>
          <p:cNvSpPr>
            <a:spLocks noGrp="1"/>
          </p:cNvSpPr>
          <p:nvPr>
            <p:ph idx="1"/>
          </p:nvPr>
        </p:nvSpPr>
        <p:spPr>
          <a:xfrm>
            <a:off x="838200" y="1473958"/>
            <a:ext cx="10515600" cy="4703005"/>
          </a:xfrm>
        </p:spPr>
        <p:txBody>
          <a:bodyPr>
            <a:normAutofit lnSpcReduction="10000"/>
          </a:bodyPr>
          <a:lstStyle/>
          <a:p>
            <a:pPr algn="just"/>
            <a:r>
              <a:rPr lang="en-US" sz="3200" dirty="0">
                <a:latin typeface="Times New Roman" panose="02020603050405020304" pitchFamily="18" charset="0"/>
                <a:cs typeface="Times New Roman" panose="02020603050405020304" pitchFamily="18" charset="0"/>
              </a:rPr>
              <a:t>A digital ecosystem is a complex network of stakeholders that connect online and interact digitally in ways that create value for all. Every digital ecosystem extends across multiple industries</a:t>
            </a:r>
            <a:r>
              <a:rPr lang="en-US" sz="3200" dirty="0" smtClean="0">
                <a:latin typeface="Times New Roman" panose="02020603050405020304" pitchFamily="18" charset="0"/>
                <a:cs typeface="Times New Roman" panose="02020603050405020304" pitchFamily="18" charset="0"/>
              </a:rPr>
              <a:t>.</a:t>
            </a:r>
          </a:p>
          <a:p>
            <a:pPr algn="just">
              <a:lnSpc>
                <a:spcPct val="100000"/>
              </a:lnSpc>
            </a:pPr>
            <a:r>
              <a:rPr lang="en-US" sz="3200" dirty="0">
                <a:latin typeface="Times New Roman" panose="02020603050405020304" pitchFamily="18" charset="0"/>
                <a:cs typeface="Times New Roman" panose="02020603050405020304" pitchFamily="18" charset="0"/>
              </a:rPr>
              <a:t>The digital ecosystem is a dynamic, interconnected network that necessitates reliable communication among customers and trading partners. When a digital ecosystem is integrated, it allows enterprises to leverage new and legacy technologies – and build automated processes around them – to continually grow a business.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560900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54984"/>
            <a:ext cx="10515600" cy="558268"/>
          </a:xfrm>
        </p:spPr>
        <p:txBody>
          <a:bodyPr>
            <a:noAutofit/>
          </a:bodyPr>
          <a:lstStyle/>
          <a:p>
            <a:pPr algn="ctr"/>
            <a:r>
              <a:rPr lang="en-US" sz="2800" b="1" dirty="0" smtClean="0"/>
              <a:t/>
            </a:r>
            <a:br>
              <a:rPr lang="en-US" sz="2800" b="1" dirty="0" smtClean="0"/>
            </a:br>
            <a:r>
              <a:rPr lang="en-US" sz="2400" b="1" dirty="0" smtClean="0">
                <a:latin typeface="Times New Roman" panose="02020603050405020304" pitchFamily="18" charset="0"/>
                <a:cs typeface="Times New Roman" panose="02020603050405020304" pitchFamily="18" charset="0"/>
              </a:rPr>
              <a:t>New </a:t>
            </a:r>
            <a:r>
              <a:rPr lang="en-US" sz="2400" b="1" dirty="0">
                <a:latin typeface="Times New Roman" panose="02020603050405020304" pitchFamily="18" charset="0"/>
                <a:cs typeface="Times New Roman" panose="02020603050405020304" pitchFamily="18" charset="0"/>
              </a:rPr>
              <a:t>USAID Digital Ecosystem Framework for International Development</a:t>
            </a:r>
            <a:r>
              <a:rPr lang="ru-RU" sz="3600" dirty="0"/>
              <a:t/>
            </a:r>
            <a:br>
              <a:rPr lang="ru-RU" sz="3600" dirty="0"/>
            </a:br>
            <a:endParaRPr lang="ru-RU" sz="3600" dirty="0"/>
          </a:p>
        </p:txBody>
      </p:sp>
      <p:pic>
        <p:nvPicPr>
          <p:cNvPr id="4" name="Объект 3"/>
          <p:cNvPicPr>
            <a:picLocks noGrp="1" noChangeAspect="1"/>
          </p:cNvPicPr>
          <p:nvPr>
            <p:ph idx="1"/>
          </p:nvPr>
        </p:nvPicPr>
        <p:blipFill>
          <a:blip r:embed="rId3"/>
          <a:stretch>
            <a:fillRect/>
          </a:stretch>
        </p:blipFill>
        <p:spPr>
          <a:xfrm>
            <a:off x="838200" y="573438"/>
            <a:ext cx="10515600" cy="5907154"/>
          </a:xfrm>
          <a:prstGeom prst="rect">
            <a:avLst/>
          </a:prstGeom>
        </p:spPr>
      </p:pic>
      <p:sp>
        <p:nvSpPr>
          <p:cNvPr id="5" name="Прямоугольник 4"/>
          <p:cNvSpPr/>
          <p:nvPr/>
        </p:nvSpPr>
        <p:spPr>
          <a:xfrm>
            <a:off x="838200" y="6480591"/>
            <a:ext cx="9235698" cy="307777"/>
          </a:xfrm>
          <a:prstGeom prst="rect">
            <a:avLst/>
          </a:prstGeom>
        </p:spPr>
        <p:txBody>
          <a:bodyPr wrap="square">
            <a:spAutoFit/>
          </a:bodyPr>
          <a:lstStyle/>
          <a:p>
            <a:r>
              <a:rPr lang="en-US" sz="1400" dirty="0"/>
              <a:t>https://www.ictworks.org/usaid-digital-ecosystem-framework/#.YpMTkVRBzIU</a:t>
            </a:r>
            <a:endParaRPr lang="ru-RU" sz="1400" dirty="0"/>
          </a:p>
        </p:txBody>
      </p:sp>
    </p:spTree>
    <p:extLst>
      <p:ext uri="{BB962C8B-B14F-4D97-AF65-F5344CB8AC3E}">
        <p14:creationId xmlns:p14="http://schemas.microsoft.com/office/powerpoint/2010/main" val="2820142076"/>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57763"/>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What is </a:t>
            </a:r>
            <a:r>
              <a:rPr lang="en-US" b="1" dirty="0" smtClean="0">
                <a:latin typeface="Times New Roman" panose="02020603050405020304" pitchFamily="18" charset="0"/>
                <a:cs typeface="Times New Roman" panose="02020603050405020304" pitchFamily="18" charset="0"/>
              </a:rPr>
              <a:t>digital business ecosystem</a:t>
            </a:r>
            <a:r>
              <a:rPr lang="en-US" b="1" dirty="0">
                <a:latin typeface="Times New Roman" panose="02020603050405020304" pitchFamily="18" charset="0"/>
                <a:cs typeface="Times New Roman" panose="02020603050405020304" pitchFamily="18" charset="0"/>
              </a:rPr>
              <a:t>? </a:t>
            </a:r>
            <a:endParaRPr lang="ru-RU" b="1" dirty="0"/>
          </a:p>
        </p:txBody>
      </p:sp>
      <p:sp>
        <p:nvSpPr>
          <p:cNvPr id="3" name="Объект 2"/>
          <p:cNvSpPr>
            <a:spLocks noGrp="1"/>
          </p:cNvSpPr>
          <p:nvPr>
            <p:ph idx="1"/>
          </p:nvPr>
        </p:nvSpPr>
        <p:spPr>
          <a:xfrm>
            <a:off x="838200" y="1146874"/>
            <a:ext cx="10515600" cy="5552025"/>
          </a:xfrm>
        </p:spPr>
        <p:txBody>
          <a:bodyPr>
            <a:noAutofit/>
          </a:bodyPr>
          <a:lstStyle/>
          <a:p>
            <a:pPr algn="just"/>
            <a:r>
              <a:rPr lang="en-US" sz="2400" dirty="0" smtClean="0">
                <a:latin typeface="Times New Roman" panose="02020603050405020304" pitchFamily="18" charset="0"/>
                <a:cs typeface="Times New Roman" panose="02020603050405020304" pitchFamily="18" charset="0"/>
              </a:rPr>
              <a:t>DBE </a:t>
            </a:r>
            <a:r>
              <a:rPr lang="en-US" sz="2400" dirty="0">
                <a:latin typeface="Times New Roman" panose="02020603050405020304" pitchFamily="18" charset="0"/>
                <a:cs typeface="Times New Roman" panose="02020603050405020304" pitchFamily="18" charset="0"/>
              </a:rPr>
              <a:t>(Digital Business Ecosystem) is a free, open </a:t>
            </a:r>
            <a:r>
              <a:rPr lang="en-US" sz="2400" dirty="0" smtClean="0">
                <a:latin typeface="Times New Roman" panose="02020603050405020304" pitchFamily="18" charset="0"/>
                <a:cs typeface="Times New Roman" panose="02020603050405020304" pitchFamily="18" charset="0"/>
              </a:rPr>
              <a:t>source </a:t>
            </a:r>
            <a:r>
              <a:rPr lang="en-US" sz="2400" dirty="0">
                <a:latin typeface="Times New Roman" panose="02020603050405020304" pitchFamily="18" charset="0"/>
                <a:cs typeface="Times New Roman" panose="02020603050405020304" pitchFamily="18" charset="0"/>
              </a:rPr>
              <a:t>and distributed software platform that is </a:t>
            </a:r>
            <a:r>
              <a:rPr lang="en-US" sz="2400" dirty="0" smtClean="0">
                <a:latin typeface="Times New Roman" panose="02020603050405020304" pitchFamily="18" charset="0"/>
                <a:cs typeface="Times New Roman" panose="02020603050405020304" pitchFamily="18" charset="0"/>
              </a:rPr>
              <a:t> based </a:t>
            </a:r>
            <a:r>
              <a:rPr lang="en-US" sz="2400" dirty="0">
                <a:latin typeface="Times New Roman" panose="02020603050405020304" pitchFamily="18" charset="0"/>
                <a:cs typeface="Times New Roman" panose="02020603050405020304" pitchFamily="18" charset="0"/>
              </a:rPr>
              <a:t>on Internet technologies. It is designed to </a:t>
            </a:r>
            <a:r>
              <a:rPr lang="en-US" sz="2400" dirty="0" smtClean="0">
                <a:latin typeface="Times New Roman" panose="02020603050405020304" pitchFamily="18" charset="0"/>
                <a:cs typeface="Times New Roman" panose="02020603050405020304" pitchFamily="18" charset="0"/>
              </a:rPr>
              <a:t>enable </a:t>
            </a:r>
            <a:r>
              <a:rPr lang="en-US" sz="2400" dirty="0">
                <a:latin typeface="Times New Roman" panose="02020603050405020304" pitchFamily="18" charset="0"/>
                <a:cs typeface="Times New Roman" panose="02020603050405020304" pitchFamily="18" charset="0"/>
              </a:rPr>
              <a:t>SMEs, specifically, to create, integrate </a:t>
            </a:r>
            <a:r>
              <a:rPr lang="en-US" sz="2400" dirty="0" smtClean="0">
                <a:latin typeface="Times New Roman" panose="02020603050405020304" pitchFamily="18" charset="0"/>
                <a:cs typeface="Times New Roman" panose="02020603050405020304" pitchFamily="18" charset="0"/>
              </a:rPr>
              <a:t>and </a:t>
            </a:r>
            <a:r>
              <a:rPr lang="en-US" sz="2400" dirty="0">
                <a:latin typeface="Times New Roman" panose="02020603050405020304" pitchFamily="18" charset="0"/>
                <a:cs typeface="Times New Roman" panose="02020603050405020304" pitchFamily="18" charset="0"/>
              </a:rPr>
              <a:t>provide services (both real world and </a:t>
            </a:r>
            <a:r>
              <a:rPr lang="en-US" sz="2400" dirty="0" smtClean="0">
                <a:latin typeface="Times New Roman" panose="02020603050405020304" pitchFamily="18" charset="0"/>
                <a:cs typeface="Times New Roman" panose="02020603050405020304" pitchFamily="18" charset="0"/>
              </a:rPr>
              <a:t>software</a:t>
            </a:r>
            <a:r>
              <a:rPr lang="en-US" sz="2400" dirty="0">
                <a:latin typeface="Times New Roman" panose="02020603050405020304" pitchFamily="18" charset="0"/>
                <a:cs typeface="Times New Roman" panose="02020603050405020304" pitchFamily="18" charset="0"/>
              </a:rPr>
              <a:t>) more efficiently and more effectively. </a:t>
            </a:r>
          </a:p>
          <a:p>
            <a:pPr algn="just"/>
            <a:r>
              <a:rPr lang="en-US" sz="2400" dirty="0">
                <a:latin typeface="Times New Roman" panose="02020603050405020304" pitchFamily="18" charset="0"/>
                <a:cs typeface="Times New Roman" panose="02020603050405020304" pitchFamily="18" charset="0"/>
              </a:rPr>
              <a:t>It has been conceived so that SMEs can, at a </a:t>
            </a:r>
            <a:r>
              <a:rPr lang="en-US" sz="2400" dirty="0" smtClean="0">
                <a:latin typeface="Times New Roman" panose="02020603050405020304" pitchFamily="18" charset="0"/>
                <a:cs typeface="Times New Roman" panose="02020603050405020304" pitchFamily="18" charset="0"/>
              </a:rPr>
              <a:t>minimal </a:t>
            </a:r>
            <a:r>
              <a:rPr lang="en-US" sz="2400" dirty="0">
                <a:latin typeface="Times New Roman" panose="02020603050405020304" pitchFamily="18" charset="0"/>
                <a:cs typeface="Times New Roman" panose="02020603050405020304" pitchFamily="18" charset="0"/>
              </a:rPr>
              <a:t>cost, bridge the digital divide that many </a:t>
            </a:r>
            <a:r>
              <a:rPr lang="en-US" sz="2400" dirty="0" smtClean="0">
                <a:latin typeface="Times New Roman" panose="02020603050405020304" pitchFamily="18" charset="0"/>
                <a:cs typeface="Times New Roman" panose="02020603050405020304" pitchFamily="18" charset="0"/>
              </a:rPr>
              <a:t>experience </a:t>
            </a:r>
            <a:r>
              <a:rPr lang="en-US" sz="2400" dirty="0">
                <a:latin typeface="Times New Roman" panose="02020603050405020304" pitchFamily="18" charset="0"/>
                <a:cs typeface="Times New Roman" panose="02020603050405020304" pitchFamily="18" charset="0"/>
              </a:rPr>
              <a:t>when trying to offer their goods and </a:t>
            </a:r>
            <a:r>
              <a:rPr lang="en-US" sz="2400" dirty="0" smtClean="0">
                <a:latin typeface="Times New Roman" panose="02020603050405020304" pitchFamily="18" charset="0"/>
                <a:cs typeface="Times New Roman" panose="02020603050405020304" pitchFamily="18" charset="0"/>
              </a:rPr>
              <a:t>services </a:t>
            </a:r>
            <a:r>
              <a:rPr lang="en-US" sz="2400" dirty="0">
                <a:latin typeface="Times New Roman" panose="02020603050405020304" pitchFamily="18" charset="0"/>
                <a:cs typeface="Times New Roman" panose="02020603050405020304" pitchFamily="18" charset="0"/>
              </a:rPr>
              <a:t>on the Internet. </a:t>
            </a:r>
          </a:p>
          <a:p>
            <a:pPr algn="just"/>
            <a:r>
              <a:rPr lang="en-US" sz="2400" dirty="0">
                <a:latin typeface="Times New Roman" panose="02020603050405020304" pitchFamily="18" charset="0"/>
                <a:cs typeface="Times New Roman" panose="02020603050405020304" pitchFamily="18" charset="0"/>
              </a:rPr>
              <a:t>In practical terms, this means that you can use </a:t>
            </a: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software available on the DBE to advertise </a:t>
            </a:r>
            <a:r>
              <a:rPr lang="en-US" sz="2400" dirty="0" smtClean="0">
                <a:latin typeface="Times New Roman" panose="02020603050405020304" pitchFamily="18" charset="0"/>
                <a:cs typeface="Times New Roman" panose="02020603050405020304" pitchFamily="18" charset="0"/>
              </a:rPr>
              <a:t>existing </a:t>
            </a:r>
            <a:r>
              <a:rPr lang="en-US" sz="2400" dirty="0">
                <a:latin typeface="Times New Roman" panose="02020603050405020304" pitchFamily="18" charset="0"/>
                <a:cs typeface="Times New Roman" panose="02020603050405020304" pitchFamily="18" charset="0"/>
              </a:rPr>
              <a:t>product or service offerings, create new </a:t>
            </a:r>
            <a:r>
              <a:rPr lang="en-US" sz="2400" dirty="0" smtClean="0">
                <a:latin typeface="Times New Roman" panose="02020603050405020304" pitchFamily="18" charset="0"/>
                <a:cs typeface="Times New Roman" panose="02020603050405020304" pitchFamily="18" charset="0"/>
              </a:rPr>
              <a:t>services </a:t>
            </a:r>
            <a:r>
              <a:rPr lang="en-US" sz="2400" dirty="0">
                <a:latin typeface="Times New Roman" panose="02020603050405020304" pitchFamily="18" charset="0"/>
                <a:cs typeface="Times New Roman" panose="02020603050405020304" pitchFamily="18" charset="0"/>
              </a:rPr>
              <a:t>and combine your own services with those </a:t>
            </a:r>
            <a:r>
              <a:rPr lang="en-US" sz="2400" dirty="0" smtClean="0">
                <a:latin typeface="Times New Roman" panose="02020603050405020304" pitchFamily="18" charset="0"/>
                <a:cs typeface="Times New Roman" panose="02020603050405020304" pitchFamily="18" charset="0"/>
              </a:rPr>
              <a:t>of </a:t>
            </a:r>
            <a:r>
              <a:rPr lang="en-US" sz="2400" dirty="0">
                <a:latin typeface="Times New Roman" panose="02020603050405020304" pitchFamily="18" charset="0"/>
                <a:cs typeface="Times New Roman" panose="02020603050405020304" pitchFamily="18" charset="0"/>
              </a:rPr>
              <a:t>other SMEs to create new offerings. You can </a:t>
            </a:r>
            <a:r>
              <a:rPr lang="en-US" sz="2400" dirty="0" smtClean="0">
                <a:latin typeface="Times New Roman" panose="02020603050405020304" pitchFamily="18" charset="0"/>
                <a:cs typeface="Times New Roman" panose="02020603050405020304" pitchFamily="18" charset="0"/>
              </a:rPr>
              <a:t>also </a:t>
            </a:r>
            <a:r>
              <a:rPr lang="en-US" sz="2400" dirty="0">
                <a:latin typeface="Times New Roman" panose="02020603050405020304" pitchFamily="18" charset="0"/>
                <a:cs typeface="Times New Roman" panose="02020603050405020304" pitchFamily="18" charset="0"/>
              </a:rPr>
              <a:t>integrate your own software with that of </a:t>
            </a:r>
            <a:r>
              <a:rPr lang="en-US" sz="2400" dirty="0" smtClean="0">
                <a:latin typeface="Times New Roman" panose="02020603050405020304" pitchFamily="18" charset="0"/>
                <a:cs typeface="Times New Roman" panose="02020603050405020304" pitchFamily="18" charset="0"/>
              </a:rPr>
              <a:t>other </a:t>
            </a:r>
            <a:r>
              <a:rPr lang="en-US" sz="2400" dirty="0">
                <a:latin typeface="Times New Roman" panose="02020603050405020304" pitchFamily="18" charset="0"/>
                <a:cs typeface="Times New Roman" panose="02020603050405020304" pitchFamily="18" charset="0"/>
              </a:rPr>
              <a:t>SMEs on the DBE to enhance your business </a:t>
            </a:r>
            <a:r>
              <a:rPr lang="en-US" sz="2400" dirty="0" smtClean="0">
                <a:latin typeface="Times New Roman" panose="02020603050405020304" pitchFamily="18" charset="0"/>
                <a:cs typeface="Times New Roman" panose="02020603050405020304" pitchFamily="18" charset="0"/>
              </a:rPr>
              <a:t>processes</a:t>
            </a:r>
            <a:r>
              <a:rPr lang="en-US" sz="2400" dirty="0">
                <a:latin typeface="Times New Roman" panose="02020603050405020304" pitchFamily="18" charset="0"/>
                <a:cs typeface="Times New Roman" panose="02020603050405020304" pitchFamily="18" charset="0"/>
              </a:rPr>
              <a:t>. </a:t>
            </a:r>
          </a:p>
          <a:p>
            <a:pPr algn="just"/>
            <a:r>
              <a:rPr lang="en-US" sz="2400" dirty="0">
                <a:latin typeface="Times New Roman" panose="02020603050405020304" pitchFamily="18" charset="0"/>
                <a:cs typeface="Times New Roman" panose="02020603050405020304" pitchFamily="18" charset="0"/>
              </a:rPr>
              <a:t>With improved and extended products and services, </a:t>
            </a:r>
            <a:r>
              <a:rPr lang="en-US" sz="2400" dirty="0" smtClean="0">
                <a:latin typeface="Times New Roman" panose="02020603050405020304" pitchFamily="18" charset="0"/>
                <a:cs typeface="Times New Roman" panose="02020603050405020304" pitchFamily="18" charset="0"/>
              </a:rPr>
              <a:t>you </a:t>
            </a:r>
            <a:r>
              <a:rPr lang="en-US" sz="2400" dirty="0">
                <a:latin typeface="Times New Roman" panose="02020603050405020304" pitchFamily="18" charset="0"/>
                <a:cs typeface="Times New Roman" panose="02020603050405020304" pitchFamily="18" charset="0"/>
              </a:rPr>
              <a:t>can broaden your market reach increase your </a:t>
            </a:r>
            <a:r>
              <a:rPr lang="en-US" sz="2400" dirty="0" smtClean="0">
                <a:latin typeface="Times New Roman" panose="02020603050405020304" pitchFamily="18" charset="0"/>
                <a:cs typeface="Times New Roman" panose="02020603050405020304" pitchFamily="18" charset="0"/>
              </a:rPr>
              <a:t>B2C </a:t>
            </a:r>
            <a:r>
              <a:rPr lang="en-US" sz="2400" dirty="0">
                <a:latin typeface="Times New Roman" panose="02020603050405020304" pitchFamily="18" charset="0"/>
                <a:cs typeface="Times New Roman" panose="02020603050405020304" pitchFamily="18" charset="0"/>
              </a:rPr>
              <a:t>competitiveness and equally your B2B edge. </a:t>
            </a:r>
          </a:p>
          <a:p>
            <a:pPr marL="0" indent="0">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977685" y="6329568"/>
            <a:ext cx="3563283" cy="369332"/>
          </a:xfrm>
          <a:prstGeom prst="rect">
            <a:avLst/>
          </a:prstGeom>
        </p:spPr>
        <p:txBody>
          <a:bodyPr wrap="none">
            <a:spAutoFit/>
          </a:bodyPr>
          <a:lstStyle/>
          <a:p>
            <a:r>
              <a:rPr lang="en-US" dirty="0" smtClean="0"/>
              <a:t>http</a:t>
            </a:r>
            <a:r>
              <a:rPr lang="en-US" dirty="0"/>
              <a:t>//www.digital- ecosystem.org</a:t>
            </a:r>
            <a:r>
              <a:rPr lang="en-US" dirty="0" smtClean="0"/>
              <a:t>/</a:t>
            </a:r>
            <a:endParaRPr lang="ru-RU" dirty="0"/>
          </a:p>
        </p:txBody>
      </p:sp>
    </p:spTree>
    <p:extLst>
      <p:ext uri="{BB962C8B-B14F-4D97-AF65-F5344CB8AC3E}">
        <p14:creationId xmlns:p14="http://schemas.microsoft.com/office/powerpoint/2010/main" val="1418882026"/>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What is an ecosystem?</a:t>
            </a:r>
            <a:endParaRPr lang="ru-RU"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394847"/>
            <a:ext cx="10515600" cy="4974955"/>
          </a:xfrm>
        </p:spPr>
      </p:pic>
      <p:sp>
        <p:nvSpPr>
          <p:cNvPr id="5" name="Прямоугольник 4"/>
          <p:cNvSpPr/>
          <p:nvPr/>
        </p:nvSpPr>
        <p:spPr>
          <a:xfrm>
            <a:off x="1487836" y="6369803"/>
            <a:ext cx="4293031" cy="338554"/>
          </a:xfrm>
          <a:prstGeom prst="rect">
            <a:avLst/>
          </a:prstGeom>
        </p:spPr>
        <p:txBody>
          <a:bodyPr wrap="square">
            <a:spAutoFit/>
          </a:bodyPr>
          <a:lstStyle/>
          <a:p>
            <a:r>
              <a:rPr lang="en-US" sz="1600" dirty="0">
                <a:latin typeface="Times New Roman" panose="02020603050405020304" pitchFamily="18" charset="0"/>
                <a:cs typeface="Times New Roman" panose="02020603050405020304" pitchFamily="18" charset="0"/>
              </a:rPr>
              <a:t>https://timreview.ca/article/1260</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1108024"/>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3" name="Объект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59560" y="261257"/>
            <a:ext cx="10904560" cy="5866587"/>
          </a:xfrm>
        </p:spPr>
      </p:pic>
      <p:sp>
        <p:nvSpPr>
          <p:cNvPr id="6" name="Прямоугольник 5"/>
          <p:cNvSpPr/>
          <p:nvPr/>
        </p:nvSpPr>
        <p:spPr>
          <a:xfrm>
            <a:off x="809767" y="6305266"/>
            <a:ext cx="10094794" cy="369332"/>
          </a:xfrm>
          <a:prstGeom prst="rect">
            <a:avLst/>
          </a:prstGeom>
        </p:spPr>
        <p:txBody>
          <a:bodyPr wrap="square">
            <a:spAutoFit/>
          </a:bodyPr>
          <a:lstStyle/>
          <a:p>
            <a:r>
              <a:rPr lang="en-US" dirty="0"/>
              <a:t>https://aasedb.wordpress.com/2011/03/03/business-ecosystems-%E2%80%93-is-there-a-structure/</a:t>
            </a:r>
            <a:endParaRPr lang="ru-RU" dirty="0"/>
          </a:p>
        </p:txBody>
      </p:sp>
    </p:spTree>
    <p:extLst>
      <p:ext uri="{BB962C8B-B14F-4D97-AF65-F5344CB8AC3E}">
        <p14:creationId xmlns:p14="http://schemas.microsoft.com/office/powerpoint/2010/main" val="95249148"/>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33618"/>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The layers of a business ecosystem adapted from Moore </a:t>
            </a:r>
            <a:endParaRPr lang="ru-RU" sz="3600" dirty="0"/>
          </a:p>
        </p:txBody>
      </p:sp>
      <p:sp>
        <p:nvSpPr>
          <p:cNvPr id="5" name="Прямоугольник 4"/>
          <p:cNvSpPr/>
          <p:nvPr/>
        </p:nvSpPr>
        <p:spPr>
          <a:xfrm>
            <a:off x="1146875" y="6211669"/>
            <a:ext cx="10709328" cy="307777"/>
          </a:xfrm>
          <a:prstGeom prst="rect">
            <a:avLst/>
          </a:prstGeom>
        </p:spPr>
        <p:txBody>
          <a:bodyPr wrap="square">
            <a:spAutoFit/>
          </a:bodyPr>
          <a:lstStyle/>
          <a:p>
            <a:r>
              <a:rPr lang="en-US" sz="1400" dirty="0"/>
              <a:t>https://www.researchgate.net/figure/The-layers-of-a-business-ecosystem-adapted-from-Moore-1993_fig1_318350296</a:t>
            </a:r>
            <a:endParaRPr lang="ru-RU" sz="1400" dirty="0"/>
          </a:p>
        </p:txBody>
      </p:sp>
      <p:pic>
        <p:nvPicPr>
          <p:cNvPr id="6" name="Объект 5"/>
          <p:cNvPicPr>
            <a:picLocks noGrp="1" noChangeAspect="1"/>
          </p:cNvPicPr>
          <p:nvPr>
            <p:ph idx="1"/>
          </p:nvPr>
        </p:nvPicPr>
        <p:blipFill>
          <a:blip r:embed="rId4"/>
          <a:stretch>
            <a:fillRect/>
          </a:stretch>
        </p:blipFill>
        <p:spPr>
          <a:xfrm>
            <a:off x="941696" y="998744"/>
            <a:ext cx="10263115" cy="4883441"/>
          </a:xfrm>
          <a:prstGeom prst="rect">
            <a:avLst/>
          </a:prstGeom>
        </p:spPr>
      </p:pic>
    </p:spTree>
    <p:extLst>
      <p:ext uri="{BB962C8B-B14F-4D97-AF65-F5344CB8AC3E}">
        <p14:creationId xmlns:p14="http://schemas.microsoft.com/office/powerpoint/2010/main" val="417948509"/>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0"/>
            <a:ext cx="10515600" cy="843743"/>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The transition from value chains to value ecosystems</a:t>
            </a:r>
            <a:endParaRPr lang="ru-RU" sz="40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838200" y="1141686"/>
            <a:ext cx="10515599" cy="5233305"/>
          </a:xfrm>
        </p:spPr>
      </p:pic>
      <p:sp>
        <p:nvSpPr>
          <p:cNvPr id="5" name="Прямоугольник 4"/>
          <p:cNvSpPr/>
          <p:nvPr/>
        </p:nvSpPr>
        <p:spPr>
          <a:xfrm>
            <a:off x="1487836" y="6369803"/>
            <a:ext cx="4014329" cy="369332"/>
          </a:xfrm>
          <a:prstGeom prst="rect">
            <a:avLst/>
          </a:prstGeom>
        </p:spPr>
        <p:txBody>
          <a:bodyPr wrap="square">
            <a:spAutoFit/>
          </a:bodyPr>
          <a:lstStyle/>
          <a:p>
            <a:r>
              <a:rPr lang="en-US" dirty="0"/>
              <a:t>https://timreview.ca/article/1260</a:t>
            </a:r>
            <a:endParaRPr lang="ru-RU" dirty="0"/>
          </a:p>
        </p:txBody>
      </p:sp>
    </p:spTree>
    <p:extLst>
      <p:ext uri="{BB962C8B-B14F-4D97-AF65-F5344CB8AC3E}">
        <p14:creationId xmlns:p14="http://schemas.microsoft.com/office/powerpoint/2010/main" val="1126503459"/>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4000" b="1" dirty="0">
                <a:latin typeface="Times New Roman" panose="02020603050405020304" pitchFamily="18" charset="0"/>
                <a:cs typeface="Times New Roman" panose="02020603050405020304" pitchFamily="18" charset="0"/>
              </a:rPr>
              <a:t>The </a:t>
            </a:r>
            <a:r>
              <a:rPr lang="en-US" sz="4000" b="1" dirty="0" smtClean="0">
                <a:latin typeface="Times New Roman" panose="02020603050405020304" pitchFamily="18" charset="0"/>
                <a:cs typeface="Times New Roman" panose="02020603050405020304" pitchFamily="18" charset="0"/>
              </a:rPr>
              <a:t>digital business ecosystem networks </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0" indent="0">
              <a:buNone/>
            </a:pPr>
            <a:r>
              <a:rPr lang="en-US" sz="3200" dirty="0" smtClean="0">
                <a:latin typeface="Times New Roman" panose="02020603050405020304" pitchFamily="18" charset="0"/>
                <a:cs typeface="Times New Roman" panose="02020603050405020304" pitchFamily="18" charset="0"/>
              </a:rPr>
              <a:t>Digital </a:t>
            </a:r>
            <a:r>
              <a:rPr lang="en-US" sz="3200" dirty="0" smtClean="0">
                <a:latin typeface="Times New Roman" panose="02020603050405020304" pitchFamily="18" charset="0"/>
                <a:cs typeface="Times New Roman" panose="02020603050405020304" pitchFamily="18" charset="0"/>
              </a:rPr>
              <a:t>ecosystems </a:t>
            </a:r>
            <a:r>
              <a:rPr lang="en-US" sz="3200" dirty="0">
                <a:latin typeface="Times New Roman" panose="02020603050405020304" pitchFamily="18" charset="0"/>
                <a:cs typeface="Times New Roman" panose="02020603050405020304" pitchFamily="18" charset="0"/>
              </a:rPr>
              <a:t>were made possible by </a:t>
            </a: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convergence of three networks </a:t>
            </a:r>
            <a:r>
              <a:rPr lang="ru-RU" sz="3200" dirty="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ICT networks, </a:t>
            </a:r>
          </a:p>
          <a:p>
            <a:r>
              <a:rPr lang="en-US" sz="3200" dirty="0">
                <a:latin typeface="Times New Roman" panose="02020603050405020304" pitchFamily="18" charset="0"/>
                <a:cs typeface="Times New Roman" panose="02020603050405020304" pitchFamily="18" charset="0"/>
              </a:rPr>
              <a:t>Social networks </a:t>
            </a:r>
          </a:p>
          <a:p>
            <a:r>
              <a:rPr lang="en-US" sz="3200" dirty="0">
                <a:latin typeface="Times New Roman" panose="02020603050405020304" pitchFamily="18" charset="0"/>
                <a:cs typeface="Times New Roman" panose="02020603050405020304" pitchFamily="18" charset="0"/>
              </a:rPr>
              <a:t>Knowledge networks </a:t>
            </a:r>
          </a:p>
          <a:p>
            <a:endParaRPr lang="ru-RU" dirty="0"/>
          </a:p>
        </p:txBody>
      </p:sp>
    </p:spTree>
    <p:extLst>
      <p:ext uri="{BB962C8B-B14F-4D97-AF65-F5344CB8AC3E}">
        <p14:creationId xmlns:p14="http://schemas.microsoft.com/office/powerpoint/2010/main" val="360388610"/>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712922"/>
            <a:ext cx="10515600" cy="5464041"/>
          </a:xfrm>
        </p:spPr>
        <p:txBody>
          <a:bodyPr>
            <a:normAutofit/>
          </a:bodyPr>
          <a:lstStyle/>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Main characteristics  </a:t>
            </a:r>
            <a:r>
              <a:rPr lang="en-US" sz="4400" b="1" dirty="0">
                <a:latin typeface="Times New Roman" panose="02020603050405020304" pitchFamily="18" charset="0"/>
                <a:cs typeface="Times New Roman" panose="02020603050405020304" pitchFamily="18" charset="0"/>
              </a:rPr>
              <a:t>of a </a:t>
            </a:r>
            <a:r>
              <a:rPr lang="en-US" sz="4400" b="1" dirty="0" smtClean="0">
                <a:latin typeface="Times New Roman" panose="02020603050405020304" pitchFamily="18" charset="0"/>
                <a:cs typeface="Times New Roman" panose="02020603050405020304" pitchFamily="18" charset="0"/>
              </a:rPr>
              <a:t>digital ecosystem</a:t>
            </a:r>
            <a:endParaRPr lang="en-US" sz="4400" b="1" dirty="0">
              <a:latin typeface="Times New Roman" panose="02020603050405020304" pitchFamily="18" charset="0"/>
              <a:cs typeface="Times New Roman" panose="02020603050405020304" pitchFamily="18" charset="0"/>
            </a:endParaRPr>
          </a:p>
          <a:p>
            <a:pPr marL="0" indent="0" algn="ctr">
              <a:buNone/>
            </a:pP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570424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Main </a:t>
            </a:r>
            <a:r>
              <a:rPr lang="en-US" sz="4000" b="1" dirty="0" smtClean="0">
                <a:latin typeface="Times New Roman" panose="02020603050405020304" pitchFamily="18" charset="0"/>
                <a:cs typeface="Times New Roman" panose="02020603050405020304" pitchFamily="18" charset="0"/>
              </a:rPr>
              <a:t>characteristics </a:t>
            </a:r>
            <a:r>
              <a:rPr lang="en-US" sz="4000" b="1" dirty="0">
                <a:latin typeface="Times New Roman" panose="02020603050405020304" pitchFamily="18" charset="0"/>
                <a:cs typeface="Times New Roman" panose="02020603050405020304" pitchFamily="18" charset="0"/>
              </a:rPr>
              <a:t>of a digital ecosystem</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73958"/>
            <a:ext cx="10515600" cy="5117911"/>
          </a:xfrm>
        </p:spPr>
        <p:txBody>
          <a:bodyPr>
            <a:normAutofit fontScale="85000" lnSpcReduction="20000"/>
          </a:bodyPr>
          <a:lstStyle/>
          <a:p>
            <a:pPr marL="0" indent="0" algn="ctr">
              <a:buNone/>
            </a:pPr>
            <a:r>
              <a:rPr lang="en-US" b="1" dirty="0" smtClean="0">
                <a:latin typeface="Times New Roman" panose="02020603050405020304" pitchFamily="18" charset="0"/>
                <a:cs typeface="Times New Roman" panose="02020603050405020304" pitchFamily="18" charset="0"/>
              </a:rPr>
              <a:t>Customer-Centric</a:t>
            </a:r>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When looking at the most successful digital ecosystems (I mentioned Amazon earlier) you see the strict focus on creating value. Sometimes these ecosystems didn’t even have a monetization model at the beginning as they focused on the customer and understanding the customer like we will learn in the next chapter about data before they even start to put a price tag on services or offerings. Being customer-centric doesn’t only look at customer service or the personalized advertisements/marketing the company offers, it’s more of a whole spectrum customer centricity which is only possible due to the scale of the business. This means holistic operations and cross-department and cross-product/service collaboration to integrate the customer journey as well as possible.</a:t>
            </a:r>
          </a:p>
          <a:p>
            <a:pPr marL="0" indent="0" algn="ctr">
              <a:buNone/>
            </a:pPr>
            <a:r>
              <a:rPr lang="en-US" b="1" dirty="0" smtClean="0">
                <a:latin typeface="Times New Roman" panose="02020603050405020304" pitchFamily="18" charset="0"/>
                <a:cs typeface="Times New Roman" panose="02020603050405020304" pitchFamily="18" charset="0"/>
              </a:rPr>
              <a:t>Data-Driven</a:t>
            </a:r>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One of the main advantages of using a digital ecosystem is the possibility to gather further information about processes, customers, transactions, and more. This makes data one of the key drivers for every digital ecosystem. The more you can know about the customer the better you can offer services, software, technology, and tools to improve the customer journey throughout.</a:t>
            </a:r>
          </a:p>
          <a:p>
            <a:endParaRPr lang="en-US" dirty="0"/>
          </a:p>
        </p:txBody>
      </p:sp>
    </p:spTree>
    <p:extLst>
      <p:ext uri="{BB962C8B-B14F-4D97-AF65-F5344CB8AC3E}">
        <p14:creationId xmlns:p14="http://schemas.microsoft.com/office/powerpoint/2010/main" val="3092024854"/>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99651"/>
          </a:xfrm>
        </p:spPr>
        <p:txBody>
          <a:bodyPr>
            <a:normAutofit/>
          </a:bodyPr>
          <a:lstStyle/>
          <a:p>
            <a:pPr algn="ctr"/>
            <a:r>
              <a:rPr lang="en-US" sz="4000" b="1" dirty="0">
                <a:latin typeface="Times New Roman" panose="02020603050405020304" pitchFamily="18" charset="0"/>
                <a:cs typeface="Times New Roman" panose="02020603050405020304" pitchFamily="18" charset="0"/>
              </a:rPr>
              <a:t>Main </a:t>
            </a:r>
            <a:r>
              <a:rPr lang="en-US" sz="4000" b="1" dirty="0" smtClean="0">
                <a:latin typeface="Times New Roman" panose="02020603050405020304" pitchFamily="18" charset="0"/>
                <a:cs typeface="Times New Roman" panose="02020603050405020304" pitchFamily="18" charset="0"/>
              </a:rPr>
              <a:t>characteristics </a:t>
            </a:r>
            <a:r>
              <a:rPr lang="en-US" sz="4000" b="1" dirty="0">
                <a:latin typeface="Times New Roman" panose="02020603050405020304" pitchFamily="18" charset="0"/>
                <a:cs typeface="Times New Roman" panose="02020603050405020304" pitchFamily="18" charset="0"/>
              </a:rPr>
              <a:t>of a digital ecosystem</a:t>
            </a:r>
            <a:endParaRPr lang="ru-RU" sz="4000" dirty="0"/>
          </a:p>
        </p:txBody>
      </p:sp>
      <p:sp>
        <p:nvSpPr>
          <p:cNvPr id="3" name="Объект 2"/>
          <p:cNvSpPr>
            <a:spLocks noGrp="1"/>
          </p:cNvSpPr>
          <p:nvPr>
            <p:ph idx="1"/>
          </p:nvPr>
        </p:nvSpPr>
        <p:spPr>
          <a:xfrm>
            <a:off x="838200" y="1364776"/>
            <a:ext cx="10515600" cy="4812187"/>
          </a:xfrm>
        </p:spPr>
        <p:txBody>
          <a:bodyPr>
            <a:normAutofit fontScale="92500" lnSpcReduction="10000"/>
          </a:bodyPr>
          <a:lstStyle/>
          <a:p>
            <a:pPr marL="0" indent="0" algn="ctr">
              <a:buNone/>
            </a:pPr>
            <a:r>
              <a:rPr lang="en-US" b="1" dirty="0">
                <a:latin typeface="Times New Roman" panose="02020603050405020304" pitchFamily="18" charset="0"/>
                <a:cs typeface="Times New Roman" panose="02020603050405020304" pitchFamily="18" charset="0"/>
              </a:rPr>
              <a:t>Automated</a:t>
            </a:r>
          </a:p>
          <a:p>
            <a:pPr algn="just"/>
            <a:r>
              <a:rPr lang="en-US" dirty="0">
                <a:latin typeface="Times New Roman" panose="02020603050405020304" pitchFamily="18" charset="0"/>
                <a:cs typeface="Times New Roman" panose="02020603050405020304" pitchFamily="18" charset="0"/>
              </a:rPr>
              <a:t>Due to the enormous insights, digital ecosystems gather from customers, suppliers, and third parties, it is also possible to make this insight actionable. Automation is one of the key elements in lowering the price, improving customer satisfaction but also offering new services/products to increase the value stream.</a:t>
            </a:r>
          </a:p>
          <a:p>
            <a:pPr marL="0" indent="0" algn="ctr">
              <a:buNone/>
            </a:pPr>
            <a:r>
              <a:rPr lang="en-US" b="1" dirty="0" smtClean="0">
                <a:latin typeface="Times New Roman" panose="02020603050405020304" pitchFamily="18" charset="0"/>
                <a:cs typeface="Times New Roman" panose="02020603050405020304" pitchFamily="18" charset="0"/>
              </a:rPr>
              <a:t>Global</a:t>
            </a:r>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You might have already guessed that it’s necessary to have a global footprint. Digital ecosystems are there to scale and by limiting them mostly to countries or regions you will never get the benefit of using a platform and an ecosystem. This means that digital ecosystems also need to be built to make collaboration possible across countries, geographies, and even languages. Sometimes even cultural barriers need to be addressed.</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17340742"/>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Main </a:t>
            </a:r>
            <a:r>
              <a:rPr lang="en-US" sz="4000" b="1" dirty="0" smtClean="0">
                <a:latin typeface="Times New Roman" panose="02020603050405020304" pitchFamily="18" charset="0"/>
                <a:cs typeface="Times New Roman" panose="02020603050405020304" pitchFamily="18" charset="0"/>
              </a:rPr>
              <a:t>characteristics </a:t>
            </a:r>
            <a:r>
              <a:rPr lang="en-US" sz="4000" b="1" dirty="0">
                <a:latin typeface="Times New Roman" panose="02020603050405020304" pitchFamily="18" charset="0"/>
                <a:cs typeface="Times New Roman" panose="02020603050405020304" pitchFamily="18" charset="0"/>
              </a:rPr>
              <a:t>of a digital ecosystem</a:t>
            </a:r>
            <a:endParaRPr lang="ru-RU" sz="4000" dirty="0"/>
          </a:p>
        </p:txBody>
      </p:sp>
      <p:sp>
        <p:nvSpPr>
          <p:cNvPr id="3" name="Объект 2"/>
          <p:cNvSpPr>
            <a:spLocks noGrp="1"/>
          </p:cNvSpPr>
          <p:nvPr>
            <p:ph idx="1"/>
          </p:nvPr>
        </p:nvSpPr>
        <p:spPr>
          <a:xfrm>
            <a:off x="838200" y="1569493"/>
            <a:ext cx="10515600" cy="4607470"/>
          </a:xfrm>
        </p:spPr>
        <p:txBody>
          <a:bodyPr/>
          <a:lstStyle/>
          <a:p>
            <a:pPr marL="0" indent="0" algn="ctr">
              <a:buNone/>
            </a:pPr>
            <a:r>
              <a:rPr lang="en-US" b="1" dirty="0">
                <a:latin typeface="Times New Roman" panose="02020603050405020304" pitchFamily="18" charset="0"/>
                <a:cs typeface="Times New Roman" panose="02020603050405020304" pitchFamily="18" charset="0"/>
              </a:rPr>
              <a:t>Dynamic</a:t>
            </a:r>
          </a:p>
          <a:p>
            <a:pPr algn="just"/>
            <a:r>
              <a:rPr lang="en-US" dirty="0">
                <a:latin typeface="Times New Roman" panose="02020603050405020304" pitchFamily="18" charset="0"/>
                <a:cs typeface="Times New Roman" panose="02020603050405020304" pitchFamily="18" charset="0"/>
              </a:rPr>
              <a:t>Due to the scale of digital ecosystems, it’s also worth mentioning that the mindset must be very dynamic. Ecosystems need to adapt fast and react to changing market dynamics fast, otherwise, the user base will move onwards and switch the platform. Business intelligence, fast decision-making, and also the use of new technologies and business models need to be at the heart of every decision.</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038338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440093"/>
          </a:xfrm>
        </p:spPr>
        <p:txBody>
          <a:bodyPr>
            <a:normAutofit fontScale="90000"/>
          </a:bodyPr>
          <a:lstStyle/>
          <a:p>
            <a:pPr algn="ctr"/>
            <a:r>
              <a:rPr lang="en-US" dirty="0" smtClean="0"/>
              <a:t/>
            </a:r>
            <a:br>
              <a:rPr lang="en-US" dirty="0" smtClean="0"/>
            </a:br>
            <a:r>
              <a:rPr lang="en-US" b="1" dirty="0" smtClean="0">
                <a:latin typeface="Times New Roman" panose="02020603050405020304" pitchFamily="18" charset="0"/>
                <a:cs typeface="Times New Roman" panose="02020603050405020304" pitchFamily="18" charset="0"/>
              </a:rPr>
              <a:t>Key roles </a:t>
            </a:r>
            <a:r>
              <a:rPr lang="en-US" b="1" dirty="0">
                <a:latin typeface="Times New Roman" panose="02020603050405020304" pitchFamily="18" charset="0"/>
                <a:cs typeface="Times New Roman" panose="02020603050405020304" pitchFamily="18" charset="0"/>
              </a:rPr>
              <a:t>in a digital ecosystem</a:t>
            </a:r>
            <a:r>
              <a:rPr lang="en-US" dirty="0"/>
              <a:t/>
            </a:r>
            <a:br>
              <a:rPr lang="en-US" dirty="0"/>
            </a:br>
            <a:endParaRPr lang="ru-RU" dirty="0"/>
          </a:p>
        </p:txBody>
      </p:sp>
      <p:sp>
        <p:nvSpPr>
          <p:cNvPr id="3" name="Объект 2"/>
          <p:cNvSpPr>
            <a:spLocks noGrp="1"/>
          </p:cNvSpPr>
          <p:nvPr>
            <p:ph idx="1"/>
          </p:nvPr>
        </p:nvSpPr>
        <p:spPr>
          <a:xfrm>
            <a:off x="838200" y="1064526"/>
            <a:ext cx="10515600" cy="5472752"/>
          </a:xfrm>
        </p:spPr>
        <p:txBody>
          <a:bodyPr>
            <a:normAutofit fontScale="92500" lnSpcReduction="20000"/>
          </a:bodyPr>
          <a:lstStyle/>
          <a:p>
            <a:pPr marL="0" indent="0" algn="ctr">
              <a:buNone/>
            </a:pPr>
            <a:r>
              <a:rPr lang="en-US" b="1" dirty="0" smtClean="0">
                <a:latin typeface="Times New Roman" panose="02020603050405020304" pitchFamily="18" charset="0"/>
                <a:cs typeface="Times New Roman" panose="02020603050405020304" pitchFamily="18" charset="0"/>
              </a:rPr>
              <a:t>Ecosystem </a:t>
            </a:r>
            <a:r>
              <a:rPr lang="en-US" b="1" dirty="0">
                <a:latin typeface="Times New Roman" panose="02020603050405020304" pitchFamily="18" charset="0"/>
                <a:cs typeface="Times New Roman" panose="02020603050405020304" pitchFamily="18" charset="0"/>
              </a:rPr>
              <a:t>Orchestrator</a:t>
            </a:r>
          </a:p>
          <a:p>
            <a:pPr algn="just"/>
            <a:r>
              <a:rPr lang="en-US" dirty="0">
                <a:latin typeface="Times New Roman" panose="02020603050405020304" pitchFamily="18" charset="0"/>
                <a:cs typeface="Times New Roman" panose="02020603050405020304" pitchFamily="18" charset="0"/>
              </a:rPr>
              <a:t>These companies take the risk, complexity, and also the challenges of building a digital ecosystem. These are companies like Amazon, </a:t>
            </a:r>
            <a:r>
              <a:rPr lang="en-US" dirty="0" err="1">
                <a:latin typeface="Times New Roman" panose="02020603050405020304" pitchFamily="18" charset="0"/>
                <a:cs typeface="Times New Roman" panose="02020603050405020304" pitchFamily="18" charset="0"/>
              </a:rPr>
              <a:t>Alibaba</a:t>
            </a:r>
            <a:r>
              <a:rPr lang="en-US" dirty="0">
                <a:latin typeface="Times New Roman" panose="02020603050405020304" pitchFamily="18" charset="0"/>
                <a:cs typeface="Times New Roman" panose="02020603050405020304" pitchFamily="18" charset="0"/>
              </a:rPr>
              <a:t>, Ping, etc. who enable others to participate in an ecosystem and sell goods and services through this system.</a:t>
            </a:r>
          </a:p>
          <a:p>
            <a:pPr marL="0" indent="0" algn="ctr">
              <a:buNone/>
            </a:pPr>
            <a:r>
              <a:rPr lang="en-US" b="1" dirty="0" smtClean="0">
                <a:latin typeface="Times New Roman" panose="02020603050405020304" pitchFamily="18" charset="0"/>
                <a:cs typeface="Times New Roman" panose="02020603050405020304" pitchFamily="18" charset="0"/>
              </a:rPr>
              <a:t>Modular </a:t>
            </a:r>
            <a:r>
              <a:rPr lang="en-US" b="1" dirty="0">
                <a:latin typeface="Times New Roman" panose="02020603050405020304" pitchFamily="18" charset="0"/>
                <a:cs typeface="Times New Roman" panose="02020603050405020304" pitchFamily="18" charset="0"/>
              </a:rPr>
              <a:t>Producer</a:t>
            </a:r>
          </a:p>
          <a:p>
            <a:pPr algn="just"/>
            <a:r>
              <a:rPr lang="en-US" dirty="0">
                <a:latin typeface="Times New Roman" panose="02020603050405020304" pitchFamily="18" charset="0"/>
                <a:cs typeface="Times New Roman" panose="02020603050405020304" pitchFamily="18" charset="0"/>
              </a:rPr>
              <a:t>These are companies that contribute to the ecosystem and monetize value in different ecosystems. One of the best-known modular producers might be PayPal. With their service, they offer different platforms and ecosystems the service to have a unified payment gateway, so customers can pay easily. A modular producer can add core services to ecosystems that meet consumers, business needs but also buyers and sellers in a way.</a:t>
            </a:r>
          </a:p>
          <a:p>
            <a:pPr marL="0" indent="0" algn="ctr">
              <a:buNone/>
            </a:pPr>
            <a:r>
              <a:rPr lang="en-US" b="1" dirty="0" smtClean="0">
                <a:latin typeface="Times New Roman" panose="02020603050405020304" pitchFamily="18" charset="0"/>
                <a:cs typeface="Times New Roman" panose="02020603050405020304" pitchFamily="18" charset="0"/>
              </a:rPr>
              <a:t>Customer</a:t>
            </a:r>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customer can be a person or an enterprise, and it extracts value from the ecosystem. When you book an </a:t>
            </a:r>
            <a:r>
              <a:rPr lang="en-US" dirty="0" err="1">
                <a:latin typeface="Times New Roman" panose="02020603050405020304" pitchFamily="18" charset="0"/>
                <a:cs typeface="Times New Roman" panose="02020603050405020304" pitchFamily="18" charset="0"/>
              </a:rPr>
              <a:t>Airbnb</a:t>
            </a:r>
            <a:r>
              <a:rPr lang="en-US" dirty="0">
                <a:latin typeface="Times New Roman" panose="02020603050405020304" pitchFamily="18" charset="0"/>
                <a:cs typeface="Times New Roman" panose="02020603050405020304" pitchFamily="18" charset="0"/>
              </a:rPr>
              <a:t> then you are a customer of the ecosystem that </a:t>
            </a:r>
            <a:r>
              <a:rPr lang="en-US" dirty="0" err="1">
                <a:latin typeface="Times New Roman" panose="02020603050405020304" pitchFamily="18" charset="0"/>
                <a:cs typeface="Times New Roman" panose="02020603050405020304" pitchFamily="18" charset="0"/>
              </a:rPr>
              <a:t>Airbnb</a:t>
            </a:r>
            <a:r>
              <a:rPr lang="en-US" dirty="0">
                <a:latin typeface="Times New Roman" panose="02020603050405020304" pitchFamily="18" charset="0"/>
                <a:cs typeface="Times New Roman" panose="02020603050405020304" pitchFamily="18" charset="0"/>
              </a:rPr>
              <a:t> has created and orchestrated.</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0469330"/>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83228"/>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Main </a:t>
            </a:r>
            <a:r>
              <a:rPr lang="en-US" b="1" dirty="0" smtClean="0">
                <a:latin typeface="Times New Roman" panose="02020603050405020304" pitchFamily="18" charset="0"/>
                <a:cs typeface="Times New Roman" panose="02020603050405020304" pitchFamily="18" charset="0"/>
              </a:rPr>
              <a:t>characteristics  </a:t>
            </a:r>
            <a:r>
              <a:rPr lang="en-US" b="1" dirty="0">
                <a:latin typeface="Times New Roman" panose="02020603050405020304" pitchFamily="18" charset="0"/>
                <a:cs typeface="Times New Roman" panose="02020603050405020304" pitchFamily="18" charset="0"/>
              </a:rPr>
              <a:t>of a </a:t>
            </a:r>
            <a:r>
              <a:rPr lang="en-US" b="1" dirty="0" smtClean="0">
                <a:latin typeface="Times New Roman" panose="02020603050405020304" pitchFamily="18" charset="0"/>
                <a:cs typeface="Times New Roman" panose="02020603050405020304" pitchFamily="18" charset="0"/>
              </a:rPr>
              <a:t>digital ecosystem</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a:xfrm>
            <a:off x="838200" y="1162373"/>
            <a:ext cx="10515600" cy="5014590"/>
          </a:xfrm>
        </p:spPr>
        <p:txBody>
          <a:bodyPr/>
          <a:lstStyle/>
          <a:p>
            <a:r>
              <a:rPr lang="en-US" sz="3200" dirty="0">
                <a:latin typeface="Times New Roman" panose="02020603050405020304" pitchFamily="18" charset="0"/>
                <a:cs typeface="Times New Roman" panose="02020603050405020304" pitchFamily="18" charset="0"/>
              </a:rPr>
              <a:t>Features of the P2P </a:t>
            </a:r>
            <a:r>
              <a:rPr lang="en-US" sz="3200" dirty="0" smtClean="0">
                <a:latin typeface="Times New Roman" panose="02020603050405020304" pitchFamily="18" charset="0"/>
                <a:cs typeface="Times New Roman" panose="02020603050405020304" pitchFamily="18" charset="0"/>
              </a:rPr>
              <a:t>technology </a:t>
            </a:r>
          </a:p>
          <a:p>
            <a:r>
              <a:rPr lang="en-US" sz="3200" dirty="0" smtClean="0">
                <a:latin typeface="Times New Roman" panose="02020603050405020304" pitchFamily="18" charset="0"/>
                <a:cs typeface="Times New Roman" panose="02020603050405020304" pitchFamily="18" charset="0"/>
              </a:rPr>
              <a:t>Decentralization </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Open Environment </a:t>
            </a:r>
          </a:p>
          <a:p>
            <a:r>
              <a:rPr lang="en-US" sz="3200" dirty="0">
                <a:latin typeface="Times New Roman" panose="02020603050405020304" pitchFamily="18" charset="0"/>
                <a:cs typeface="Times New Roman" panose="02020603050405020304" pitchFamily="18" charset="0"/>
              </a:rPr>
              <a:t>Scalability </a:t>
            </a:r>
          </a:p>
          <a:p>
            <a:r>
              <a:rPr lang="en-US" sz="3200" dirty="0">
                <a:latin typeface="Times New Roman" panose="02020603050405020304" pitchFamily="18" charset="0"/>
                <a:cs typeface="Times New Roman" panose="02020603050405020304" pitchFamily="18" charset="0"/>
              </a:rPr>
              <a:t>Robustness </a:t>
            </a:r>
          </a:p>
          <a:p>
            <a:r>
              <a:rPr lang="en-US" sz="3200" dirty="0">
                <a:latin typeface="Times New Roman" panose="02020603050405020304" pitchFamily="18" charset="0"/>
                <a:cs typeface="Times New Roman" panose="02020603050405020304" pitchFamily="18" charset="0"/>
              </a:rPr>
              <a:t>Self-Managing Systems </a:t>
            </a:r>
          </a:p>
          <a:p>
            <a:r>
              <a:rPr lang="en-US" sz="3200" dirty="0">
                <a:latin typeface="Times New Roman" panose="02020603050405020304" pitchFamily="18" charset="0"/>
                <a:cs typeface="Times New Roman" panose="02020603050405020304" pitchFamily="18" charset="0"/>
              </a:rPr>
              <a:t>Open Source tools </a:t>
            </a:r>
          </a:p>
          <a:p>
            <a:endParaRPr lang="ru-RU" dirty="0"/>
          </a:p>
        </p:txBody>
      </p:sp>
    </p:spTree>
    <p:extLst>
      <p:ext uri="{BB962C8B-B14F-4D97-AF65-F5344CB8AC3E}">
        <p14:creationId xmlns:p14="http://schemas.microsoft.com/office/powerpoint/2010/main" val="3994543811"/>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9932" y="365126"/>
            <a:ext cx="10972800" cy="704258"/>
          </a:xfrm>
        </p:spPr>
        <p:txBody>
          <a:bodyPr>
            <a:normAutofit/>
          </a:bodyPr>
          <a:lstStyle/>
          <a:p>
            <a:pPr algn="ctr"/>
            <a:r>
              <a:rPr lang="en-US" sz="3600" b="1" dirty="0" smtClean="0">
                <a:latin typeface="Times New Roman" panose="02020603050405020304" pitchFamily="18" charset="0"/>
                <a:cs typeface="Times New Roman" panose="02020603050405020304" pitchFamily="18" charset="0"/>
              </a:rPr>
              <a:t>High </a:t>
            </a:r>
            <a:r>
              <a:rPr lang="en-US" sz="3600" b="1" dirty="0">
                <a:latin typeface="Times New Roman" panose="02020603050405020304" pitchFamily="18" charset="0"/>
                <a:cs typeface="Times New Roman" panose="02020603050405020304" pitchFamily="18" charset="0"/>
              </a:rPr>
              <a:t>level characterization of digital ecosystems</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8383" y="1069384"/>
            <a:ext cx="10904349" cy="5315917"/>
          </a:xfrm>
        </p:spPr>
      </p:pic>
      <p:sp>
        <p:nvSpPr>
          <p:cNvPr id="5" name="Прямоугольник 4"/>
          <p:cNvSpPr/>
          <p:nvPr/>
        </p:nvSpPr>
        <p:spPr>
          <a:xfrm>
            <a:off x="1192296" y="6488668"/>
            <a:ext cx="3329116" cy="369332"/>
          </a:xfrm>
          <a:prstGeom prst="rect">
            <a:avLst/>
          </a:prstGeom>
        </p:spPr>
        <p:txBody>
          <a:bodyPr wrap="none">
            <a:spAutoFit/>
          </a:bodyPr>
          <a:lstStyle/>
          <a:p>
            <a:r>
              <a:rPr lang="en-US" dirty="0"/>
              <a:t>https://timreview.ca/article/1260</a:t>
            </a:r>
            <a:endParaRPr lang="ru-RU" dirty="0"/>
          </a:p>
        </p:txBody>
      </p:sp>
    </p:spTree>
    <p:extLst>
      <p:ext uri="{BB962C8B-B14F-4D97-AF65-F5344CB8AC3E}">
        <p14:creationId xmlns:p14="http://schemas.microsoft.com/office/powerpoint/2010/main" val="3176199101"/>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36733"/>
          </a:xfrm>
        </p:spPr>
        <p:txBody>
          <a:bodyPr>
            <a:noAutofit/>
          </a:bodyPr>
          <a:lstStyle/>
          <a:p>
            <a:pPr algn="ctr"/>
            <a:r>
              <a:rPr lang="en-US" sz="3600" b="1" dirty="0">
                <a:latin typeface="Times New Roman" panose="02020603050405020304" pitchFamily="18" charset="0"/>
                <a:cs typeface="Times New Roman" panose="02020603050405020304" pitchFamily="18" charset="0"/>
              </a:rPr>
              <a:t>The key elements and enablers for </a:t>
            </a: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developing </a:t>
            </a:r>
            <a:r>
              <a:rPr lang="en-US" sz="3600" b="1" dirty="0">
                <a:latin typeface="Times New Roman" panose="02020603050405020304" pitchFamily="18" charset="0"/>
                <a:cs typeface="Times New Roman" panose="02020603050405020304" pitchFamily="18" charset="0"/>
              </a:rPr>
              <a:t>digital ecosystems</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549831"/>
            <a:ext cx="10724828" cy="4814350"/>
          </a:xfrm>
        </p:spPr>
      </p:pic>
      <p:pic>
        <p:nvPicPr>
          <p:cNvPr id="5" name="Рисунок 4"/>
          <p:cNvPicPr>
            <a:picLocks noChangeAspect="1"/>
          </p:cNvPicPr>
          <p:nvPr/>
        </p:nvPicPr>
        <p:blipFill>
          <a:blip r:embed="rId4"/>
          <a:stretch>
            <a:fillRect/>
          </a:stretch>
        </p:blipFill>
        <p:spPr>
          <a:xfrm>
            <a:off x="1038385" y="6364181"/>
            <a:ext cx="4290359" cy="493819"/>
          </a:xfrm>
          <a:prstGeom prst="rect">
            <a:avLst/>
          </a:prstGeom>
        </p:spPr>
      </p:pic>
      <p:pic>
        <p:nvPicPr>
          <p:cNvPr id="6" name="Рисунок 5"/>
          <p:cNvPicPr>
            <a:picLocks noChangeAspect="1"/>
          </p:cNvPicPr>
          <p:nvPr/>
        </p:nvPicPr>
        <p:blipFill>
          <a:blip r:embed="rId4"/>
          <a:stretch>
            <a:fillRect/>
          </a:stretch>
        </p:blipFill>
        <p:spPr>
          <a:xfrm>
            <a:off x="1190785" y="6516581"/>
            <a:ext cx="4290359" cy="493819"/>
          </a:xfrm>
          <a:prstGeom prst="rect">
            <a:avLst/>
          </a:prstGeom>
        </p:spPr>
      </p:pic>
    </p:spTree>
    <p:extLst>
      <p:ext uri="{BB962C8B-B14F-4D97-AF65-F5344CB8AC3E}">
        <p14:creationId xmlns:p14="http://schemas.microsoft.com/office/powerpoint/2010/main" val="1278244782"/>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63648"/>
            <a:ext cx="10515600" cy="603866"/>
          </a:xfrm>
        </p:spPr>
        <p:txBody>
          <a:bodyPr>
            <a:normAutofit/>
          </a:bodyPr>
          <a:lstStyle/>
          <a:p>
            <a:pPr algn="ctr"/>
            <a:r>
              <a:rPr lang="en-US" sz="3600" b="1" dirty="0">
                <a:latin typeface="Times New Roman" panose="02020603050405020304" pitchFamily="18" charset="0"/>
                <a:cs typeface="Times New Roman" panose="02020603050405020304" pitchFamily="18" charset="0"/>
              </a:rPr>
              <a:t>What is the </a:t>
            </a:r>
            <a:r>
              <a:rPr lang="en-US" sz="3600" b="1" dirty="0" smtClean="0">
                <a:latin typeface="Times New Roman" panose="02020603050405020304" pitchFamily="18" charset="0"/>
                <a:cs typeface="Times New Roman" panose="02020603050405020304" pitchFamily="18" charset="0"/>
              </a:rPr>
              <a:t>digital ecosystems </a:t>
            </a:r>
            <a:r>
              <a:rPr lang="en-US" sz="3600" b="1" dirty="0">
                <a:latin typeface="Times New Roman" panose="02020603050405020304" pitchFamily="18" charset="0"/>
                <a:cs typeface="Times New Roman" panose="02020603050405020304" pitchFamily="18" charset="0"/>
              </a:rPr>
              <a:t>? </a:t>
            </a:r>
            <a:endParaRPr lang="ru-RU" sz="3600" dirty="0"/>
          </a:p>
        </p:txBody>
      </p:sp>
      <p:sp>
        <p:nvSpPr>
          <p:cNvPr id="3" name="Объект 2"/>
          <p:cNvSpPr>
            <a:spLocks noGrp="1"/>
          </p:cNvSpPr>
          <p:nvPr>
            <p:ph idx="1"/>
          </p:nvPr>
        </p:nvSpPr>
        <p:spPr>
          <a:xfrm>
            <a:off x="838200" y="767514"/>
            <a:ext cx="10515600" cy="5927754"/>
          </a:xfrm>
        </p:spPr>
        <p:txBody>
          <a:bodyPr>
            <a:noAutofit/>
          </a:bodyPr>
          <a:lstStyle/>
          <a:p>
            <a:pPr algn="just"/>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digital ecosystem is focusing on bringing extra value to customers by optimizing data and workflows from different internal departments, tools, systems, as well as customers, suppliers, and external partners. It should remove obstacles from the customer journey and enable every participant in the ecosystem to use state of the art technologies and systems to fulfill their individual needs.</a:t>
            </a:r>
          </a:p>
          <a:p>
            <a:pPr algn="just"/>
            <a:r>
              <a:rPr lang="en-US" sz="2400" dirty="0" smtClean="0">
                <a:latin typeface="Times New Roman" panose="02020603050405020304" pitchFamily="18" charset="0"/>
                <a:cs typeface="Times New Roman" panose="02020603050405020304" pitchFamily="18" charset="0"/>
              </a:rPr>
              <a:t>For </a:t>
            </a:r>
            <a:r>
              <a:rPr lang="en-US" sz="2400" dirty="0">
                <a:latin typeface="Times New Roman" panose="02020603050405020304" pitchFamily="18" charset="0"/>
                <a:cs typeface="Times New Roman" panose="02020603050405020304" pitchFamily="18" charset="0"/>
              </a:rPr>
              <a:t>these ecosystems offer customers a unified and easy to use system that delivers value through a variety of services, products, and insights. This also allows the platforms to grow exponentially and outpace the normal market by using several mechanics involved.</a:t>
            </a:r>
          </a:p>
          <a:p>
            <a:pPr algn="just"/>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also means that a variety of business models are possible when scaling an ecosystem. From direct sales of products and services to advertisements, subscriptions, and many more. By understanding the customer better and realigning the product offering it is possible to grow the number of services and products offered with the numbers of insights gathered from the customers. This makes the digital ecosystems so powerful and also so profitable that the list of the most valuable companies in the world is led by companies harvesting the power of digital ecosystems.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6871424"/>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013299"/>
          </a:xfrm>
        </p:spPr>
        <p:txBody>
          <a:bodyPr/>
          <a:lstStyle/>
          <a:p>
            <a:pPr algn="ctr"/>
            <a:r>
              <a:rPr lang="en-US" b="1" dirty="0">
                <a:latin typeface="Times New Roman" panose="02020603050405020304" pitchFamily="18" charset="0"/>
                <a:cs typeface="Times New Roman" panose="02020603050405020304" pitchFamily="18" charset="0"/>
              </a:rPr>
              <a:t>What is the </a:t>
            </a:r>
            <a:r>
              <a:rPr lang="en-US" b="1" dirty="0" smtClean="0">
                <a:latin typeface="Times New Roman" panose="02020603050405020304" pitchFamily="18" charset="0"/>
                <a:cs typeface="Times New Roman" panose="02020603050405020304" pitchFamily="18" charset="0"/>
              </a:rPr>
              <a:t>digital ecosystems </a:t>
            </a:r>
            <a:r>
              <a:rPr lang="en-US" b="1" dirty="0">
                <a:latin typeface="Times New Roman" panose="02020603050405020304" pitchFamily="18" charset="0"/>
                <a:cs typeface="Times New Roman" panose="02020603050405020304" pitchFamily="18" charset="0"/>
              </a:rPr>
              <a:t>? </a:t>
            </a:r>
            <a:endParaRPr lang="ru-RU"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50878" y="1255594"/>
            <a:ext cx="9703558" cy="5158854"/>
          </a:xfrm>
        </p:spPr>
      </p:pic>
      <p:sp>
        <p:nvSpPr>
          <p:cNvPr id="5" name="Прямоугольник 4"/>
          <p:cNvSpPr/>
          <p:nvPr/>
        </p:nvSpPr>
        <p:spPr>
          <a:xfrm>
            <a:off x="838200" y="6311900"/>
            <a:ext cx="8865358" cy="369332"/>
          </a:xfrm>
          <a:prstGeom prst="rect">
            <a:avLst/>
          </a:prstGeom>
        </p:spPr>
        <p:txBody>
          <a:bodyPr wrap="square">
            <a:spAutoFit/>
          </a:bodyPr>
          <a:lstStyle/>
          <a:p>
            <a:r>
              <a:rPr lang="en-US" dirty="0" smtClean="0"/>
              <a:t>https://slidemodel.com/templates/business-ecosystem-powerpoint-template/</a:t>
            </a:r>
            <a:endParaRPr lang="ru-RU" dirty="0"/>
          </a:p>
        </p:txBody>
      </p:sp>
    </p:spTree>
    <p:extLst>
      <p:ext uri="{BB962C8B-B14F-4D97-AF65-F5344CB8AC3E}">
        <p14:creationId xmlns:p14="http://schemas.microsoft.com/office/powerpoint/2010/main" val="3791206901"/>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9101" y="365126"/>
            <a:ext cx="10515600" cy="721836"/>
          </a:xfrm>
        </p:spPr>
        <p:txBody>
          <a:bodyPr>
            <a:normAutofit/>
          </a:bodyPr>
          <a:lstStyle/>
          <a:p>
            <a:pPr algn="ctr"/>
            <a:r>
              <a:rPr lang="en-US" sz="4000" b="1" dirty="0">
                <a:latin typeface="Times New Roman" panose="02020603050405020304" pitchFamily="18" charset="0"/>
                <a:cs typeface="Times New Roman" panose="02020603050405020304" pitchFamily="18" charset="0"/>
              </a:rPr>
              <a:t>What is the </a:t>
            </a:r>
            <a:r>
              <a:rPr lang="en-US" sz="4000" b="1" dirty="0" smtClean="0">
                <a:latin typeface="Times New Roman" panose="02020603050405020304" pitchFamily="18" charset="0"/>
                <a:cs typeface="Times New Roman" panose="02020603050405020304" pitchFamily="18" charset="0"/>
              </a:rPr>
              <a:t>digital ecosystems </a:t>
            </a:r>
            <a:r>
              <a:rPr lang="en-US" sz="4000" b="1" dirty="0">
                <a:latin typeface="Times New Roman" panose="02020603050405020304" pitchFamily="18" charset="0"/>
                <a:cs typeface="Times New Roman" panose="02020603050405020304" pitchFamily="18" charset="0"/>
              </a:rPr>
              <a:t>? </a:t>
            </a:r>
            <a:endParaRPr lang="ru-RU" sz="4000"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55343" y="1214652"/>
            <a:ext cx="10263117" cy="4962312"/>
          </a:xfrm>
        </p:spPr>
      </p:pic>
      <p:sp>
        <p:nvSpPr>
          <p:cNvPr id="5" name="Прямоугольник 4"/>
          <p:cNvSpPr/>
          <p:nvPr/>
        </p:nvSpPr>
        <p:spPr>
          <a:xfrm>
            <a:off x="1915235" y="6176963"/>
            <a:ext cx="8443415" cy="369332"/>
          </a:xfrm>
          <a:prstGeom prst="rect">
            <a:avLst/>
          </a:prstGeom>
        </p:spPr>
        <p:txBody>
          <a:bodyPr wrap="square">
            <a:spAutoFit/>
          </a:bodyPr>
          <a:lstStyle/>
          <a:p>
            <a:r>
              <a:rPr lang="en-US" dirty="0" smtClean="0"/>
              <a:t>https://slidemodel.com/templates/business-ecosystem-powerpoint-template/</a:t>
            </a:r>
            <a:endParaRPr lang="ru-RU" dirty="0"/>
          </a:p>
        </p:txBody>
      </p:sp>
    </p:spTree>
    <p:extLst>
      <p:ext uri="{BB962C8B-B14F-4D97-AF65-F5344CB8AC3E}">
        <p14:creationId xmlns:p14="http://schemas.microsoft.com/office/powerpoint/2010/main" val="1345265950"/>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08582"/>
          </a:xfrm>
        </p:spPr>
        <p:txBody>
          <a:bodyPr>
            <a:normAutofit fontScale="90000"/>
          </a:bodyPr>
          <a:lstStyle/>
          <a:p>
            <a:pPr algn="ctr"/>
            <a:r>
              <a:rPr lang="en-US" dirty="0" smtClean="0"/>
              <a:t/>
            </a:r>
            <a:br>
              <a:rPr lang="en-US" dirty="0" smtClean="0"/>
            </a:br>
            <a:r>
              <a:rPr lang="en-US" b="1" dirty="0">
                <a:latin typeface="Times New Roman" panose="02020603050405020304" pitchFamily="18" charset="0"/>
                <a:cs typeface="Times New Roman" panose="02020603050405020304" pitchFamily="18" charset="0"/>
              </a:rPr>
              <a:t>What is the </a:t>
            </a:r>
            <a:r>
              <a:rPr lang="en-US" b="1" dirty="0" smtClean="0">
                <a:latin typeface="Times New Roman" panose="02020603050405020304" pitchFamily="18" charset="0"/>
                <a:cs typeface="Times New Roman" panose="02020603050405020304" pitchFamily="18" charset="0"/>
              </a:rPr>
              <a:t>digital ecosystem </a:t>
            </a:r>
            <a:r>
              <a:rPr lang="en-US" b="1" dirty="0">
                <a:latin typeface="Times New Roman" panose="02020603050405020304" pitchFamily="18" charset="0"/>
                <a:cs typeface="Times New Roman" panose="02020603050405020304" pitchFamily="18" charset="0"/>
              </a:rPr>
              <a:t>? </a:t>
            </a:r>
            <a:r>
              <a:rPr lang="en-US" dirty="0"/>
              <a:t/>
            </a:r>
            <a:br>
              <a:rPr lang="en-US" dirty="0"/>
            </a:br>
            <a:endParaRPr lang="ru-RU" dirty="0"/>
          </a:p>
        </p:txBody>
      </p:sp>
      <p:sp>
        <p:nvSpPr>
          <p:cNvPr id="3" name="Объект 2"/>
          <p:cNvSpPr>
            <a:spLocks noGrp="1"/>
          </p:cNvSpPr>
          <p:nvPr>
            <p:ph idx="1"/>
          </p:nvPr>
        </p:nvSpPr>
        <p:spPr>
          <a:xfrm>
            <a:off x="838200" y="1173706"/>
            <a:ext cx="10515600" cy="5459105"/>
          </a:xfrm>
        </p:spPr>
        <p:txBody>
          <a:bodyPr>
            <a:normAutofit fontScale="92500" lnSpcReduction="20000"/>
          </a:bodyPr>
          <a:lstStyle/>
          <a:p>
            <a:pPr marL="0" indent="0" algn="just">
              <a:buNone/>
            </a:pPr>
            <a:r>
              <a:rPr lang="en-US" dirty="0" smtClean="0">
                <a:latin typeface="Times New Roman" panose="02020603050405020304" pitchFamily="18" charset="0"/>
                <a:cs typeface="Times New Roman" panose="02020603050405020304" pitchFamily="18" charset="0"/>
              </a:rPr>
              <a:t>1. Is </a:t>
            </a:r>
            <a:r>
              <a:rPr lang="en-US" dirty="0">
                <a:latin typeface="Times New Roman" panose="02020603050405020304" pitchFamily="18" charset="0"/>
                <a:cs typeface="Times New Roman" panose="02020603050405020304" pitchFamily="18" charset="0"/>
              </a:rPr>
              <a:t>an independent group of actors (people, equipment, and organizations) that share the standardized digital platforms to communicate with each other to achieve commercial or social goal. </a:t>
            </a:r>
          </a:p>
          <a:p>
            <a:pPr marL="0" indent="0" algn="just">
              <a:buNone/>
            </a:pPr>
            <a:r>
              <a:rPr lang="en-US" dirty="0" smtClean="0">
                <a:latin typeface="Times New Roman" panose="02020603050405020304" pitchFamily="18" charset="0"/>
                <a:cs typeface="Times New Roman" panose="02020603050405020304" pitchFamily="18" charset="0"/>
              </a:rPr>
              <a:t>2. Socio-technical </a:t>
            </a:r>
            <a:r>
              <a:rPr lang="en-US" dirty="0">
                <a:latin typeface="Times New Roman" panose="02020603050405020304" pitchFamily="18" charset="0"/>
                <a:cs typeface="Times New Roman" panose="02020603050405020304" pitchFamily="18" charset="0"/>
              </a:rPr>
              <a:t>system inspired in natural ecosystems that connects a group of companies/people/things via digital platforms. It requires a digital infrastructure and digital services to interact with external parties of the organization. Similarly to natural ecosystems, sustainability and safety are critical aspects. </a:t>
            </a:r>
          </a:p>
          <a:p>
            <a:pPr marL="0" indent="0" algn="just">
              <a:buNone/>
            </a:pPr>
            <a:r>
              <a:rPr lang="en-US" dirty="0" smtClean="0">
                <a:latin typeface="Times New Roman" panose="02020603050405020304" pitchFamily="18" charset="0"/>
                <a:cs typeface="Times New Roman" panose="02020603050405020304" pitchFamily="18" charset="0"/>
              </a:rPr>
              <a:t>3. A </a:t>
            </a:r>
            <a:r>
              <a:rPr lang="en-US" dirty="0">
                <a:latin typeface="Times New Roman" panose="02020603050405020304" pitchFamily="18" charset="0"/>
                <a:cs typeface="Times New Roman" panose="02020603050405020304" pitchFamily="18" charset="0"/>
              </a:rPr>
              <a:t>distributed, adaptive, open socio-technical system with properties of scalability, sustainability, and self-organization, inspired from natural ecosystems. </a:t>
            </a:r>
          </a:p>
          <a:p>
            <a:pPr marL="0" indent="0" algn="just">
              <a:buNone/>
            </a:pPr>
            <a:r>
              <a:rPr lang="en-US" dirty="0" smtClean="0">
                <a:latin typeface="Times New Roman" panose="02020603050405020304" pitchFamily="18" charset="0"/>
                <a:cs typeface="Times New Roman" panose="02020603050405020304" pitchFamily="18" charset="0"/>
              </a:rPr>
              <a:t>4. It </a:t>
            </a:r>
            <a:r>
              <a:rPr lang="en-US" dirty="0">
                <a:latin typeface="Times New Roman" panose="02020603050405020304" pitchFamily="18" charset="0"/>
                <a:cs typeface="Times New Roman" panose="02020603050405020304" pitchFamily="18" charset="0"/>
              </a:rPr>
              <a:t>is a digital environment designed for learning which contains the necessary resources to acquire the learning objectives. </a:t>
            </a:r>
          </a:p>
          <a:p>
            <a:pPr marL="0" indent="0" algn="just">
              <a:buNone/>
            </a:pPr>
            <a:r>
              <a:rPr lang="en-US" dirty="0" smtClean="0">
                <a:latin typeface="Times New Roman" panose="02020603050405020304" pitchFamily="18" charset="0"/>
                <a:cs typeface="Times New Roman" panose="02020603050405020304" pitchFamily="18" charset="0"/>
              </a:rPr>
              <a:t>5. A </a:t>
            </a:r>
            <a:r>
              <a:rPr lang="en-US" dirty="0">
                <a:latin typeface="Times New Roman" panose="02020603050405020304" pitchFamily="18" charset="0"/>
                <a:cs typeface="Times New Roman" panose="02020603050405020304" pitchFamily="18" charset="0"/>
              </a:rPr>
              <a:t>business system that goes beyond digital platform and enables all participants to create and deliver value to their target audience and share value and enjoy benefits from the presence of each other in the system</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3712331"/>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85753"/>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What is the </a:t>
            </a:r>
            <a:r>
              <a:rPr lang="en-US" b="1" dirty="0" smtClean="0">
                <a:latin typeface="Times New Roman" panose="02020603050405020304" pitchFamily="18" charset="0"/>
                <a:cs typeface="Times New Roman" panose="02020603050405020304" pitchFamily="18" charset="0"/>
              </a:rPr>
              <a:t>digital ecosystem </a:t>
            </a:r>
            <a:r>
              <a:rPr lang="en-US" b="1" dirty="0">
                <a:latin typeface="Times New Roman" panose="02020603050405020304" pitchFamily="18" charset="0"/>
                <a:cs typeface="Times New Roman" panose="02020603050405020304" pitchFamily="18" charset="0"/>
              </a:rPr>
              <a:t>?</a:t>
            </a:r>
            <a:endParaRPr lang="ru-RU" dirty="0"/>
          </a:p>
        </p:txBody>
      </p:sp>
      <p:sp>
        <p:nvSpPr>
          <p:cNvPr id="3" name="Объект 2"/>
          <p:cNvSpPr>
            <a:spLocks noGrp="1"/>
          </p:cNvSpPr>
          <p:nvPr>
            <p:ph idx="1"/>
          </p:nvPr>
        </p:nvSpPr>
        <p:spPr>
          <a:xfrm>
            <a:off x="838200" y="1310186"/>
            <a:ext cx="10515600" cy="4866778"/>
          </a:xfrm>
        </p:spPr>
        <p:txBody>
          <a:bodyPr>
            <a:normAutofit fontScale="92500"/>
          </a:bodyPr>
          <a:lstStyle/>
          <a:p>
            <a:pPr marL="0" indent="0" algn="just">
              <a:buNone/>
            </a:pPr>
            <a:r>
              <a:rPr lang="en-US" dirty="0" smtClean="0">
                <a:latin typeface="Times New Roman" panose="02020603050405020304" pitchFamily="18" charset="0"/>
                <a:cs typeface="Times New Roman" panose="02020603050405020304" pitchFamily="18" charset="0"/>
              </a:rPr>
              <a:t>6. A </a:t>
            </a:r>
            <a:r>
              <a:rPr lang="en-US" dirty="0">
                <a:latin typeface="Times New Roman" panose="02020603050405020304" pitchFamily="18" charset="0"/>
                <a:cs typeface="Times New Roman" panose="02020603050405020304" pitchFamily="18" charset="0"/>
              </a:rPr>
              <a:t>distributed, adaptive, open socio-technical system with properties of scalability, sustainability, and self-organization, inspired from natural ecosystems. This is achieved through the use of digital technologies. </a:t>
            </a:r>
          </a:p>
          <a:p>
            <a:pPr marL="0" indent="0" algn="just">
              <a:buNone/>
            </a:pPr>
            <a:r>
              <a:rPr lang="en-US" dirty="0" smtClean="0">
                <a:latin typeface="Times New Roman" panose="02020603050405020304" pitchFamily="18" charset="0"/>
                <a:cs typeface="Times New Roman" panose="02020603050405020304" pitchFamily="18" charset="0"/>
              </a:rPr>
              <a:t>7. A </a:t>
            </a:r>
            <a:r>
              <a:rPr lang="en-US" dirty="0">
                <a:latin typeface="Times New Roman" panose="02020603050405020304" pitchFamily="18" charset="0"/>
                <a:cs typeface="Times New Roman" panose="02020603050405020304" pitchFamily="18" charset="0"/>
              </a:rPr>
              <a:t>digital ecosystem is an interdependent group of enterprises, people and/or things that share </a:t>
            </a:r>
            <a:r>
              <a:rPr lang="en-US" dirty="0" smtClean="0">
                <a:latin typeface="Times New Roman" panose="02020603050405020304" pitchFamily="18" charset="0"/>
                <a:cs typeface="Times New Roman" panose="02020603050405020304" pitchFamily="18" charset="0"/>
              </a:rPr>
              <a:t>standardized </a:t>
            </a:r>
            <a:r>
              <a:rPr lang="en-US" dirty="0">
                <a:latin typeface="Times New Roman" panose="02020603050405020304" pitchFamily="18" charset="0"/>
                <a:cs typeface="Times New Roman" panose="02020603050405020304" pitchFamily="18" charset="0"/>
              </a:rPr>
              <a:t>digital platforms for a mutually beneficial purpose, such as commercial gain, innovation, or common interest.</a:t>
            </a:r>
          </a:p>
          <a:p>
            <a:pPr marL="0" indent="0" algn="just">
              <a:buNone/>
            </a:pPr>
            <a:r>
              <a:rPr lang="en-US" dirty="0" smtClean="0">
                <a:latin typeface="Times New Roman" panose="02020603050405020304" pitchFamily="18" charset="0"/>
                <a:cs typeface="Times New Roman" panose="02020603050405020304" pitchFamily="18" charset="0"/>
              </a:rPr>
              <a:t>8. A </a:t>
            </a:r>
            <a:r>
              <a:rPr lang="en-US" dirty="0">
                <a:latin typeface="Times New Roman" panose="02020603050405020304" pitchFamily="18" charset="0"/>
                <a:cs typeface="Times New Roman" panose="02020603050405020304" pitchFamily="18" charset="0"/>
              </a:rPr>
              <a:t>group of interconnected information technology resources that can function as one unit. </a:t>
            </a:r>
          </a:p>
          <a:p>
            <a:pPr marL="0" indent="0" algn="just">
              <a:buNone/>
            </a:pPr>
            <a:r>
              <a:rPr lang="en-US" dirty="0" smtClean="0">
                <a:latin typeface="Times New Roman" panose="02020603050405020304" pitchFamily="18" charset="0"/>
                <a:cs typeface="Times New Roman" panose="02020603050405020304" pitchFamily="18" charset="0"/>
              </a:rPr>
              <a:t>9. A </a:t>
            </a:r>
            <a:r>
              <a:rPr lang="en-US" dirty="0">
                <a:latin typeface="Times New Roman" panose="02020603050405020304" pitchFamily="18" charset="0"/>
                <a:cs typeface="Times New Roman" panose="02020603050405020304" pitchFamily="18" charset="0"/>
              </a:rPr>
              <a:t>distributed, adaptive, open socio-technical system that has properties of scalability, sustainability, and self-organization, inspired from natural ecosystems, through the use of digital technology. Digital ecosystem models are informed by information and communication latest technologies. </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148000577"/>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8647"/>
            <a:ext cx="10515600" cy="713049"/>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digital ecosystems work</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19116"/>
            <a:ext cx="10515600" cy="5057847"/>
          </a:xfrm>
        </p:spPr>
        <p:txBody>
          <a:bodyPr>
            <a:normAutofit fontScale="85000" lnSpcReduction="20000"/>
          </a:bodyPr>
          <a:lstStyle/>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technical, legal and business-related difficulties found in digital ecosystems are significant. Service orchestration, delivery and </a:t>
            </a:r>
            <a:r>
              <a:rPr lang="en-US" dirty="0">
                <a:latin typeface="Times New Roman" panose="02020603050405020304" pitchFamily="18" charset="0"/>
                <a:cs typeface="Times New Roman" panose="02020603050405020304" pitchFamily="18" charset="0"/>
                <a:hlinkClick r:id="rId3"/>
              </a:rPr>
              <a:t>monetization</a:t>
            </a:r>
            <a:r>
              <a:rPr lang="en-US" dirty="0">
                <a:latin typeface="Times New Roman" panose="02020603050405020304" pitchFamily="18" charset="0"/>
                <a:cs typeface="Times New Roman" panose="02020603050405020304" pitchFamily="18" charset="0"/>
              </a:rPr>
              <a:t>, as well as customer communication and data management (</a:t>
            </a:r>
            <a:r>
              <a:rPr lang="en-US" dirty="0">
                <a:latin typeface="Times New Roman" panose="02020603050405020304" pitchFamily="18" charset="0"/>
                <a:cs typeface="Times New Roman" panose="02020603050405020304" pitchFamily="18" charset="0"/>
                <a:hlinkClick r:id="rId4"/>
              </a:rPr>
              <a:t>CCM</a:t>
            </a:r>
            <a:r>
              <a:rPr lang="en-US" dirty="0">
                <a:latin typeface="Times New Roman" panose="02020603050405020304" pitchFamily="18" charset="0"/>
                <a:cs typeface="Times New Roman" panose="02020603050405020304" pitchFamily="18" charset="0"/>
              </a:rPr>
              <a:t> and </a:t>
            </a:r>
            <a:r>
              <a:rPr lang="en-US" dirty="0">
                <a:latin typeface="Times New Roman" panose="02020603050405020304" pitchFamily="18" charset="0"/>
                <a:cs typeface="Times New Roman" panose="02020603050405020304" pitchFamily="18" charset="0"/>
                <a:hlinkClick r:id="rId5"/>
              </a:rPr>
              <a:t>CDM</a:t>
            </a:r>
            <a:r>
              <a:rPr lang="en-US" dirty="0">
                <a:latin typeface="Times New Roman" panose="02020603050405020304" pitchFamily="18" charset="0"/>
                <a:cs typeface="Times New Roman" panose="02020603050405020304" pitchFamily="18" charset="0"/>
              </a:rPr>
              <a:t>, respectively) across the entire ecosystem, are some of the biggest challenges.</a:t>
            </a:r>
          </a:p>
          <a:p>
            <a:pPr marL="0" indent="0" algn="ctr">
              <a:buNone/>
            </a:pPr>
            <a:r>
              <a:rPr lang="en-US" dirty="0">
                <a:latin typeface="Times New Roman" panose="02020603050405020304" pitchFamily="18" charset="0"/>
                <a:cs typeface="Times New Roman" panose="02020603050405020304" pitchFamily="18" charset="0"/>
              </a:rPr>
              <a:t>The tools for managing an ecosystem can fall into the following categories:</a:t>
            </a:r>
          </a:p>
          <a:p>
            <a:pPr algn="just"/>
            <a:r>
              <a:rPr lang="en-US" dirty="0">
                <a:latin typeface="Times New Roman" panose="02020603050405020304" pitchFamily="18" charset="0"/>
                <a:cs typeface="Times New Roman" panose="02020603050405020304" pitchFamily="18" charset="0"/>
              </a:rPr>
              <a:t>project management tools, such as </a:t>
            </a:r>
            <a:r>
              <a:rPr lang="en-US" dirty="0">
                <a:latin typeface="Times New Roman" panose="02020603050405020304" pitchFamily="18" charset="0"/>
                <a:cs typeface="Times New Roman" panose="02020603050405020304" pitchFamily="18" charset="0"/>
                <a:hlinkClick r:id="rId6"/>
              </a:rPr>
              <a:t>Agile software development</a:t>
            </a:r>
            <a:r>
              <a:rPr lang="en-US" dirty="0">
                <a:latin typeface="Times New Roman" panose="02020603050405020304" pitchFamily="18" charset="0"/>
                <a:cs typeface="Times New Roman" panose="02020603050405020304" pitchFamily="18" charset="0"/>
              </a:rPr>
              <a:t> tools, task management software and issue tracking systems;</a:t>
            </a:r>
          </a:p>
          <a:p>
            <a:pPr algn="just"/>
            <a:r>
              <a:rPr lang="en-US" dirty="0">
                <a:latin typeface="Times New Roman" panose="02020603050405020304" pitchFamily="18" charset="0"/>
                <a:cs typeface="Times New Roman" panose="02020603050405020304" pitchFamily="18" charset="0"/>
              </a:rPr>
              <a:t>research applications, including data storage and visualization, resource libraries and archives;</a:t>
            </a:r>
          </a:p>
          <a:p>
            <a:pPr algn="just"/>
            <a:r>
              <a:rPr lang="en-US" dirty="0">
                <a:latin typeface="Times New Roman" panose="02020603050405020304" pitchFamily="18" charset="0"/>
                <a:cs typeface="Times New Roman" panose="02020603050405020304" pitchFamily="18" charset="0"/>
              </a:rPr>
              <a:t>engagement tools, like email marketing, donor management tools and customer relationship management (</a:t>
            </a:r>
            <a:r>
              <a:rPr lang="en-US" dirty="0">
                <a:latin typeface="Times New Roman" panose="02020603050405020304" pitchFamily="18" charset="0"/>
                <a:cs typeface="Times New Roman" panose="02020603050405020304" pitchFamily="18" charset="0"/>
                <a:hlinkClick r:id="rId7"/>
              </a:rPr>
              <a:t>CRM</a:t>
            </a:r>
            <a:r>
              <a:rPr lang="en-US" dirty="0">
                <a:latin typeface="Times New Roman" panose="02020603050405020304" pitchFamily="18" charset="0"/>
                <a:cs typeface="Times New Roman" panose="02020603050405020304" pitchFamily="18" charset="0"/>
              </a:rPr>
              <a:t>) software;</a:t>
            </a:r>
          </a:p>
          <a:p>
            <a:pPr algn="just"/>
            <a:r>
              <a:rPr lang="en-US" dirty="0">
                <a:latin typeface="Times New Roman" panose="02020603050405020304" pitchFamily="18" charset="0"/>
                <a:cs typeface="Times New Roman" panose="02020603050405020304" pitchFamily="18" charset="0"/>
              </a:rPr>
              <a:t>collaboration tools, including </a:t>
            </a:r>
            <a:r>
              <a:rPr lang="en-US" dirty="0" smtClean="0">
                <a:latin typeface="Times New Roman" panose="02020603050405020304" pitchFamily="18" charset="0"/>
                <a:cs typeface="Times New Roman" panose="02020603050405020304" pitchFamily="18" charset="0"/>
              </a:rPr>
              <a:t>e-mail</a:t>
            </a:r>
            <a:r>
              <a:rPr lang="en-US" dirty="0">
                <a:latin typeface="Times New Roman" panose="02020603050405020304" pitchFamily="18" charset="0"/>
                <a:cs typeface="Times New Roman" panose="02020603050405020304" pitchFamily="18" charset="0"/>
              </a:rPr>
              <a:t>, file sharing, instant messaging and video conferencing;</a:t>
            </a:r>
          </a:p>
          <a:p>
            <a:pPr algn="just"/>
            <a:r>
              <a:rPr lang="en-US" dirty="0">
                <a:latin typeface="Times New Roman" panose="02020603050405020304" pitchFamily="18" charset="0"/>
                <a:cs typeface="Times New Roman" panose="02020603050405020304" pitchFamily="18" charset="0"/>
              </a:rPr>
              <a:t>public platforms, such as websites, Mobile apps and social media channels; and</a:t>
            </a:r>
          </a:p>
          <a:p>
            <a:pPr algn="just"/>
            <a:r>
              <a:rPr lang="en-US" dirty="0">
                <a:latin typeface="Times New Roman" panose="02020603050405020304" pitchFamily="18" charset="0"/>
                <a:cs typeface="Times New Roman" panose="02020603050405020304" pitchFamily="18" charset="0"/>
              </a:rPr>
              <a:t>knowledge management platforms, like intranets and </a:t>
            </a:r>
            <a:r>
              <a:rPr lang="en-US" dirty="0">
                <a:latin typeface="Times New Roman" panose="02020603050405020304" pitchFamily="18" charset="0"/>
                <a:cs typeface="Times New Roman" panose="02020603050405020304" pitchFamily="18" charset="0"/>
                <a:hlinkClick r:id="rId8"/>
              </a:rPr>
              <a:t>wikis</a:t>
            </a:r>
            <a:r>
              <a:rPr lang="en-US"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876669521"/>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81287"/>
          </a:xfrm>
        </p:spPr>
        <p:txBody>
          <a:bodyPr>
            <a:normAutofit fontScale="90000"/>
          </a:bodyPr>
          <a:lstStyle/>
          <a:p>
            <a:pPr algn="ctr"/>
            <a:r>
              <a:rPr lang="en-US" sz="4000" b="1" smtClean="0">
                <a:latin typeface="Times New Roman" panose="02020603050405020304" pitchFamily="18" charset="0"/>
                <a:cs typeface="Times New Roman" panose="02020603050405020304" pitchFamily="18" charset="0"/>
              </a:rPr>
              <a:t/>
            </a:r>
            <a:br>
              <a:rPr lang="en-US" sz="4000" b="1" smtClean="0">
                <a:latin typeface="Times New Roman" panose="02020603050405020304" pitchFamily="18" charset="0"/>
                <a:cs typeface="Times New Roman" panose="02020603050405020304" pitchFamily="18" charset="0"/>
              </a:rPr>
            </a:br>
            <a:r>
              <a:rPr lang="en-US" sz="4000" b="1" smtClean="0">
                <a:latin typeface="Times New Roman" panose="02020603050405020304" pitchFamily="18" charset="0"/>
                <a:cs typeface="Times New Roman" panose="02020603050405020304" pitchFamily="18" charset="0"/>
              </a:rPr>
              <a:t>Why are digital ecosystems important? </a:t>
            </a:r>
            <a:br>
              <a:rPr lang="en-US" sz="4000" b="1" smtClean="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46413"/>
            <a:ext cx="10515600" cy="5378374"/>
          </a:xfrm>
        </p:spPr>
        <p:txBody>
          <a:bodyPr>
            <a:normAutofit fontScale="92500" lnSpcReduction="20000"/>
          </a:bodyPr>
          <a:lstStyle/>
          <a:p>
            <a:pPr algn="just"/>
            <a:r>
              <a:rPr lang="en-US" dirty="0" smtClean="0">
                <a:latin typeface="Times New Roman" panose="02020603050405020304" pitchFamily="18" charset="0"/>
                <a:cs typeface="Times New Roman" panose="02020603050405020304" pitchFamily="18" charset="0"/>
              </a:rPr>
              <a:t>Recently</a:t>
            </a:r>
            <a:r>
              <a:rPr lang="en-US" dirty="0">
                <a:latin typeface="Times New Roman" panose="02020603050405020304" pitchFamily="18" charset="0"/>
                <a:cs typeface="Times New Roman" panose="02020603050405020304" pitchFamily="18" charset="0"/>
              </a:rPr>
              <a:t>, many organizations' strategies have incorporated digital transformation. No matter where in the digital journey a company is, it is essential that a digital </a:t>
            </a:r>
            <a:r>
              <a:rPr lang="en-US" dirty="0" smtClean="0">
                <a:latin typeface="Times New Roman" panose="02020603050405020304" pitchFamily="18" charset="0"/>
                <a:cs typeface="Times New Roman" panose="02020603050405020304" pitchFamily="18" charset="0"/>
              </a:rPr>
              <a:t>ecosystem is established to improve performance</a:t>
            </a:r>
            <a:r>
              <a:rPr lang="en-US" dirty="0" smtClean="0">
                <a:latin typeface="Times New Roman" panose="02020603050405020304" pitchFamily="18" charset="0"/>
                <a:cs typeface="Times New Roman" panose="02020603050405020304" pitchFamily="18" charset="0"/>
                <a:hlinkClick r:id="rId3"/>
              </a:rPr>
              <a:t> </a:t>
            </a:r>
            <a:r>
              <a:rPr lang="en-US" dirty="0" smtClean="0">
                <a:latin typeface="Times New Roman" panose="02020603050405020304" pitchFamily="18" charset="0"/>
                <a:cs typeface="Times New Roman" panose="02020603050405020304" pitchFamily="18" charset="0"/>
              </a:rPr>
              <a:t>and </a:t>
            </a:r>
            <a:r>
              <a:rPr lang="en-US" dirty="0">
                <a:latin typeface="Times New Roman" panose="02020603050405020304" pitchFamily="18" charset="0"/>
                <a:cs typeface="Times New Roman" panose="02020603050405020304" pitchFamily="18" charset="0"/>
              </a:rPr>
              <a:t>assist with interactions outside the company. The digital ecosystem allows an organization to focus its energies on facilitating business value by removing any frustrations linked to outdated</a:t>
            </a:r>
            <a:r>
              <a:rPr lang="en-US" dirty="0" smtClean="0">
                <a:latin typeface="Times New Roman" panose="02020603050405020304" pitchFamily="18" charset="0"/>
                <a:cs typeface="Times New Roman" panose="02020603050405020304" pitchFamily="18" charset="0"/>
              </a:rPr>
              <a:t>, legacy </a:t>
            </a:r>
            <a:r>
              <a:rPr lang="en-US" dirty="0">
                <a:latin typeface="Times New Roman" panose="02020603050405020304" pitchFamily="18" charset="0"/>
                <a:cs typeface="Times New Roman" panose="02020603050405020304" pitchFamily="18" charset="0"/>
              </a:rPr>
              <a:t>B2B services. Furthermore, digital ecosystems add value to customer relationships by helping companies consistently meet service-level </a:t>
            </a:r>
            <a:r>
              <a:rPr lang="en-US" dirty="0" smtClean="0">
                <a:latin typeface="Times New Roman" panose="02020603050405020304" pitchFamily="18" charset="0"/>
                <a:cs typeface="Times New Roman" panose="02020603050405020304" pitchFamily="18" charset="0"/>
              </a:rPr>
              <a:t>agreements (SLAs), </a:t>
            </a:r>
            <a:r>
              <a:rPr lang="en-US" dirty="0">
                <a:latin typeface="Times New Roman" panose="02020603050405020304" pitchFamily="18" charset="0"/>
                <a:cs typeface="Times New Roman" panose="02020603050405020304" pitchFamily="18" charset="0"/>
              </a:rPr>
              <a:t>provide fast fixes and quickly surface expectations.</a:t>
            </a:r>
          </a:p>
          <a:p>
            <a:pPr algn="just"/>
            <a:r>
              <a:rPr lang="en-US" dirty="0">
                <a:latin typeface="Times New Roman" panose="02020603050405020304" pitchFamily="18" charset="0"/>
                <a:cs typeface="Times New Roman" panose="02020603050405020304" pitchFamily="18" charset="0"/>
              </a:rPr>
              <a:t>Digital ecosystems are also </a:t>
            </a:r>
            <a:r>
              <a:rPr lang="en-US" dirty="0" smtClean="0">
                <a:latin typeface="Times New Roman" panose="02020603050405020304" pitchFamily="18" charset="0"/>
                <a:cs typeface="Times New Roman" panose="02020603050405020304" pitchFamily="18" charset="0"/>
              </a:rPr>
              <a:t>transforming supply chains. </a:t>
            </a:r>
            <a:r>
              <a:rPr lang="en-US" dirty="0">
                <a:latin typeface="Times New Roman" panose="02020603050405020304" pitchFamily="18" charset="0"/>
                <a:cs typeface="Times New Roman" panose="02020603050405020304" pitchFamily="18" charset="0"/>
              </a:rPr>
              <a:t>Supply chains that originally functioned in </a:t>
            </a:r>
            <a:r>
              <a:rPr lang="en-US" dirty="0" smtClean="0">
                <a:latin typeface="Times New Roman" panose="02020603050405020304" pitchFamily="18" charset="0"/>
                <a:cs typeface="Times New Roman" panose="02020603050405020304" pitchFamily="18" charset="0"/>
              </a:rPr>
              <a:t>separate </a:t>
            </a:r>
            <a:r>
              <a:rPr lang="en-US" dirty="0">
                <a:latin typeface="Times New Roman" panose="02020603050405020304" pitchFamily="18" charset="0"/>
                <a:cs typeface="Times New Roman" panose="02020603050405020304" pitchFamily="18" charset="0"/>
              </a:rPr>
              <a:t>markets are coming together in digital ecosystems to support the development of new products and services, creating supplier ecosystems. Although the traditional supply chain is still the foundation of most companies, the new model -- digital ecosystems -- is transforming the world of business by creating linear paths between suppliers and customers, thus creating new business opportunities.</a:t>
            </a:r>
          </a:p>
          <a:p>
            <a:pPr marL="0" indent="0">
              <a:buNone/>
            </a:pPr>
            <a:r>
              <a:rPr lang="ru-RU" sz="1900" dirty="0" smtClean="0"/>
              <a:t>     </a:t>
            </a:r>
            <a:r>
              <a:rPr lang="en-US" sz="1900" dirty="0" smtClean="0"/>
              <a:t>https</a:t>
            </a:r>
            <a:r>
              <a:rPr lang="en-US" sz="1900" dirty="0"/>
              <a:t>://www.techtarget.com/searchcio/definition/digital-ecosystem</a:t>
            </a:r>
            <a:endParaRPr lang="ru-RU" sz="1900" dirty="0"/>
          </a:p>
        </p:txBody>
      </p:sp>
    </p:spTree>
    <p:extLst>
      <p:ext uri="{BB962C8B-B14F-4D97-AF65-F5344CB8AC3E}">
        <p14:creationId xmlns:p14="http://schemas.microsoft.com/office/powerpoint/2010/main" val="3373004904"/>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409433"/>
            <a:ext cx="10515600" cy="5767530"/>
          </a:xfrm>
        </p:spPr>
        <p:txBody>
          <a:bodyPr>
            <a:normAutofit/>
          </a:bodyPr>
          <a:lstStyle/>
          <a:p>
            <a:pPr marL="0" indent="0" algn="ctr">
              <a:buNone/>
            </a:pPr>
            <a:endParaRPr lang="en-US" sz="4800" b="1" dirty="0" smtClean="0">
              <a:latin typeface="Times New Roman" panose="02020603050405020304" pitchFamily="18" charset="0"/>
              <a:cs typeface="Times New Roman" panose="02020603050405020304" pitchFamily="18" charset="0"/>
            </a:endParaRPr>
          </a:p>
          <a:p>
            <a:pPr marL="0" indent="0" algn="ctr">
              <a:buNone/>
            </a:pPr>
            <a:endParaRPr lang="en-US" sz="4800" b="1" dirty="0" smtClean="0">
              <a:latin typeface="Times New Roman" panose="02020603050405020304" pitchFamily="18" charset="0"/>
              <a:cs typeface="Times New Roman" panose="02020603050405020304" pitchFamily="18" charset="0"/>
            </a:endParaRPr>
          </a:p>
          <a:p>
            <a:pPr marL="0" indent="0" algn="ctr">
              <a:buNone/>
            </a:pPr>
            <a:r>
              <a:rPr lang="en-US" sz="4800" b="1" dirty="0" smtClean="0">
                <a:latin typeface="Times New Roman" panose="02020603050405020304" pitchFamily="18" charset="0"/>
                <a:cs typeface="Times New Roman" panose="02020603050405020304" pitchFamily="18" charset="0"/>
              </a:rPr>
              <a:t>Types </a:t>
            </a:r>
            <a:r>
              <a:rPr lang="en-US" sz="4800" b="1" dirty="0">
                <a:latin typeface="Times New Roman" panose="02020603050405020304" pitchFamily="18" charset="0"/>
                <a:cs typeface="Times New Roman" panose="02020603050405020304" pitchFamily="18" charset="0"/>
              </a:rPr>
              <a:t>of </a:t>
            </a:r>
            <a:r>
              <a:rPr lang="en-US" sz="4800" b="1" dirty="0" smtClean="0">
                <a:latin typeface="Times New Roman" panose="02020603050405020304" pitchFamily="18" charset="0"/>
                <a:cs typeface="Times New Roman" panose="02020603050405020304" pitchFamily="18" charset="0"/>
              </a:rPr>
              <a:t>Digital </a:t>
            </a:r>
            <a:r>
              <a:rPr lang="en-US" sz="4800" b="1" dirty="0">
                <a:latin typeface="Times New Roman" panose="02020603050405020304" pitchFamily="18" charset="0"/>
                <a:cs typeface="Times New Roman" panose="02020603050405020304" pitchFamily="18" charset="0"/>
              </a:rPr>
              <a:t>Ecosystems</a:t>
            </a:r>
            <a:endParaRPr lang="ru-RU"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8033504"/>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67639"/>
          </a:xfrm>
        </p:spPr>
        <p:txBody>
          <a:bodyPr>
            <a:normAutofit fontScale="90000"/>
          </a:bodyPr>
          <a:lstStyle/>
          <a:p>
            <a:pPr algn="ctr"/>
            <a:r>
              <a:rPr lang="en-US" sz="3600" dirty="0" smtClean="0">
                <a:latin typeface="Times New Roman" panose="02020603050405020304" pitchFamily="18" charset="0"/>
                <a:cs typeface="Times New Roman" panose="02020603050405020304" pitchFamily="18" charset="0"/>
              </a:rPr>
              <a:t/>
            </a:r>
            <a:br>
              <a:rPr lang="en-US" sz="3600"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Types </a:t>
            </a:r>
            <a:r>
              <a:rPr lang="en-US" b="1" dirty="0">
                <a:latin typeface="Times New Roman" panose="02020603050405020304" pitchFamily="18" charset="0"/>
                <a:cs typeface="Times New Roman" panose="02020603050405020304" pitchFamily="18" charset="0"/>
              </a:rPr>
              <a:t>of digital ecosystems</a:t>
            </a:r>
            <a:br>
              <a:rPr lang="en-US"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32764"/>
            <a:ext cx="10515600" cy="5268035"/>
          </a:xfrm>
        </p:spPr>
        <p:txBody>
          <a:bodyPr>
            <a:normAutofit lnSpcReduction="10000"/>
          </a:bodyPr>
          <a:lstStyle/>
          <a:p>
            <a:pPr marL="0" indent="0" algn="ctr">
              <a:buNone/>
            </a:pPr>
            <a:r>
              <a:rPr lang="en-US" sz="2600" b="1" dirty="0" smtClean="0">
                <a:latin typeface="Times New Roman" panose="02020603050405020304" pitchFamily="18" charset="0"/>
                <a:cs typeface="Times New Roman" panose="02020603050405020304" pitchFamily="18" charset="0"/>
              </a:rPr>
              <a:t>The </a:t>
            </a:r>
            <a:r>
              <a:rPr lang="en-US" sz="2600" b="1" dirty="0">
                <a:latin typeface="Times New Roman" panose="02020603050405020304" pitchFamily="18" charset="0"/>
                <a:cs typeface="Times New Roman" panose="02020603050405020304" pitchFamily="18" charset="0"/>
              </a:rPr>
              <a:t>digitizer </a:t>
            </a:r>
            <a:r>
              <a:rPr lang="en-US" sz="2600" b="1" dirty="0" smtClean="0">
                <a:latin typeface="Times New Roman" panose="02020603050405020304" pitchFamily="18" charset="0"/>
                <a:cs typeface="Times New Roman" panose="02020603050405020304" pitchFamily="18" charset="0"/>
              </a:rPr>
              <a:t>ecosystem</a:t>
            </a:r>
          </a:p>
          <a:p>
            <a:pPr algn="just"/>
            <a:r>
              <a:rPr lang="en-US" dirty="0" smtClean="0">
                <a:latin typeface="Times New Roman" panose="02020603050405020304" pitchFamily="18" charset="0"/>
                <a:cs typeface="Times New Roman" panose="02020603050405020304" pitchFamily="18" charset="0"/>
              </a:rPr>
              <a:t>Digitizer </a:t>
            </a:r>
            <a:r>
              <a:rPr lang="en-US" dirty="0">
                <a:latin typeface="Times New Roman" panose="02020603050405020304" pitchFamily="18" charset="0"/>
                <a:cs typeface="Times New Roman" panose="02020603050405020304" pitchFamily="18" charset="0"/>
              </a:rPr>
              <a:t>ecosystems focus on digitizing an existing product with the help of business partners, while also maintaining low managerial complexity. Digitizer ecosystems can add new functionality to systems and create digital service revenue. This ecosystem usually incorporates 20 to 100 existing partners across five industries.</a:t>
            </a:r>
          </a:p>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digitizer ecosystem is best suited for businesses with strong product capabilities, limited digital abilities and a primarily internal focus. It works well for organizations looking to make their established product smart and connected. An example of a digitizer ecosystem is an automotive manufacturer that partners in order to obtain the technology and intellectual property (IP) needed to connect their cars with related digital services.</a:t>
            </a:r>
          </a:p>
          <a:p>
            <a:endParaRPr lang="en-US" dirty="0"/>
          </a:p>
        </p:txBody>
      </p:sp>
    </p:spTree>
    <p:extLst>
      <p:ext uri="{BB962C8B-B14F-4D97-AF65-F5344CB8AC3E}">
        <p14:creationId xmlns:p14="http://schemas.microsoft.com/office/powerpoint/2010/main" val="422723787"/>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94935"/>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Three </a:t>
            </a:r>
            <a:r>
              <a:rPr lang="en-US" sz="4000" b="1" dirty="0">
                <a:latin typeface="Times New Roman" panose="02020603050405020304" pitchFamily="18" charset="0"/>
                <a:cs typeface="Times New Roman" panose="02020603050405020304" pitchFamily="18" charset="0"/>
              </a:rPr>
              <a:t>main </a:t>
            </a:r>
            <a:r>
              <a:rPr lang="en-US" sz="4000" b="1" dirty="0" smtClean="0">
                <a:latin typeface="Times New Roman" panose="02020603050405020304" pitchFamily="18" charset="0"/>
                <a:cs typeface="Times New Roman" panose="02020603050405020304" pitchFamily="18" charset="0"/>
              </a:rPr>
              <a:t>types </a:t>
            </a:r>
            <a:r>
              <a:rPr lang="en-US" sz="4000" b="1" dirty="0">
                <a:latin typeface="Times New Roman" panose="02020603050405020304" pitchFamily="18" charset="0"/>
                <a:cs typeface="Times New Roman" panose="02020603050405020304" pitchFamily="18" charset="0"/>
              </a:rPr>
              <a:t>of </a:t>
            </a:r>
            <a:r>
              <a:rPr lang="en-US" sz="4000" b="1" dirty="0" smtClean="0">
                <a:latin typeface="Times New Roman" panose="02020603050405020304" pitchFamily="18" charset="0"/>
                <a:cs typeface="Times New Roman" panose="02020603050405020304" pitchFamily="18" charset="0"/>
              </a:rPr>
              <a:t>digital ecosystems</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60060"/>
            <a:ext cx="10515600" cy="5500047"/>
          </a:xfrm>
        </p:spPr>
        <p:txBody>
          <a:bodyPr>
            <a:normAutofit lnSpcReduction="10000"/>
          </a:bodyPr>
          <a:lstStyle/>
          <a:p>
            <a:pPr marL="0" indent="0" algn="ctr">
              <a:buNone/>
            </a:pPr>
            <a:r>
              <a:rPr lang="en-US" sz="2900" b="1" dirty="0" smtClean="0">
                <a:latin typeface="Times New Roman" panose="02020603050405020304" pitchFamily="18" charset="0"/>
                <a:cs typeface="Times New Roman" panose="02020603050405020304" pitchFamily="18" charset="0"/>
              </a:rPr>
              <a:t>Functional digital ecosystem</a:t>
            </a:r>
            <a:endParaRPr lang="en-US" sz="2900" b="1" dirty="0">
              <a:latin typeface="Times New Roman" panose="02020603050405020304" pitchFamily="18" charset="0"/>
              <a:cs typeface="Times New Roman" panose="02020603050405020304" pitchFamily="18" charset="0"/>
            </a:endParaRPr>
          </a:p>
          <a:p>
            <a:r>
              <a:rPr lang="en-US" sz="2900" dirty="0">
                <a:latin typeface="Times New Roman" panose="02020603050405020304" pitchFamily="18" charset="0"/>
                <a:cs typeface="Times New Roman" panose="02020603050405020304" pitchFamily="18" charset="0"/>
              </a:rPr>
              <a:t>This is one of the simplest ecosystems and gets usually built around an existing product or offering of a company. It has a limited number of companies and partners involved (maybe 10-100) and is very focused on the internal aspect. Due to its simplicity and easy integration, it is also the most widely used ecosystem we can find across the globe. But limitations also apply as the data collection and further integration is complicated as this is most of the time a closed ecosystem.</a:t>
            </a:r>
          </a:p>
          <a:p>
            <a:r>
              <a:rPr lang="en-US" sz="2900" dirty="0">
                <a:latin typeface="Times New Roman" panose="02020603050405020304" pitchFamily="18" charset="0"/>
                <a:cs typeface="Times New Roman" panose="02020603050405020304" pitchFamily="18" charset="0"/>
              </a:rPr>
              <a:t>Examples of these functional ecosystems can be found in the automotive industry where the platforms get connected to the digital services of the partners involved to create a very product-centric ecosystem of a smart and connected car, mostly limited to a limited number of products.</a:t>
            </a:r>
          </a:p>
          <a:p>
            <a:pPr marL="0" indent="0">
              <a:buNone/>
            </a:pPr>
            <a:endParaRPr lang="ru-RU" dirty="0"/>
          </a:p>
        </p:txBody>
      </p:sp>
    </p:spTree>
    <p:extLst>
      <p:ext uri="{BB962C8B-B14F-4D97-AF65-F5344CB8AC3E}">
        <p14:creationId xmlns:p14="http://schemas.microsoft.com/office/powerpoint/2010/main" val="3078283951"/>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0"/>
            <a:ext cx="10515600" cy="673261"/>
          </a:xfrm>
        </p:spPr>
        <p:txBody>
          <a:bodyPr>
            <a:normAutofit/>
          </a:bodyPr>
          <a:lstStyle/>
          <a:p>
            <a:pPr algn="ctr"/>
            <a:r>
              <a:rPr lang="en-US" sz="4000" b="1" dirty="0">
                <a:latin typeface="Times New Roman" panose="02020603050405020304" pitchFamily="18" charset="0"/>
                <a:cs typeface="Times New Roman" panose="02020603050405020304" pitchFamily="18" charset="0"/>
              </a:rPr>
              <a:t>Three main types of digital ecosystems</a:t>
            </a: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790414"/>
            <a:ext cx="10515600" cy="5920352"/>
          </a:xfrm>
        </p:spPr>
        <p:txBody>
          <a:bodyPr>
            <a:normAutofit fontScale="92500" lnSpcReduction="10000"/>
          </a:bodyPr>
          <a:lstStyle/>
          <a:p>
            <a:pPr marL="0" indent="0" algn="ctr">
              <a:buNone/>
            </a:pPr>
            <a:r>
              <a:rPr lang="en-US" sz="3000" b="1" dirty="0">
                <a:latin typeface="Times New Roman" panose="02020603050405020304" pitchFamily="18" charset="0"/>
                <a:cs typeface="Times New Roman" panose="02020603050405020304" pitchFamily="18" charset="0"/>
              </a:rPr>
              <a:t>Platform </a:t>
            </a:r>
            <a:r>
              <a:rPr lang="en-US" sz="3000" b="1" dirty="0" smtClean="0">
                <a:latin typeface="Times New Roman" panose="02020603050405020304" pitchFamily="18" charset="0"/>
                <a:cs typeface="Times New Roman" panose="02020603050405020304" pitchFamily="18" charset="0"/>
              </a:rPr>
              <a:t>ecosystem</a:t>
            </a:r>
            <a:endParaRPr lang="en-US" sz="3000" b="1" dirty="0">
              <a:latin typeface="Times New Roman" panose="02020603050405020304" pitchFamily="18" charset="0"/>
              <a:cs typeface="Times New Roman" panose="02020603050405020304" pitchFamily="18" charset="0"/>
            </a:endParaRPr>
          </a:p>
          <a:p>
            <a:pPr algn="just"/>
            <a:r>
              <a:rPr lang="en-US" sz="3000" dirty="0">
                <a:latin typeface="Times New Roman" panose="02020603050405020304" pitchFamily="18" charset="0"/>
                <a:cs typeface="Times New Roman" panose="02020603050405020304" pitchFamily="18" charset="0"/>
              </a:rPr>
              <a:t>More advanced ecosystems are the digital platform ecosystems. They can involve millions of partners and also can incorporate a multitude of digital offerings. This digital ecosystem is very much based on the “data first” approach to leverage the customer insights to further upsell or design new offerings due to the data generated. But the biggest differentiator is the common platform under which all the partners participate and create their value with/from. So, the ecosystem orchestrator is offering a common platform under which all the connected parties work together.</a:t>
            </a:r>
          </a:p>
          <a:p>
            <a:pPr algn="just"/>
            <a:r>
              <a:rPr lang="en-US" sz="3000" dirty="0">
                <a:latin typeface="Times New Roman" panose="02020603050405020304" pitchFamily="18" charset="0"/>
                <a:cs typeface="Times New Roman" panose="02020603050405020304" pitchFamily="18" charset="0"/>
              </a:rPr>
              <a:t>Google Home is a good example of this. Google is the provides a common platform under which developers, producers and engineers can work together to create home appliances which use the Google Home platform to become connected and smart. Google itself is developing tools like their home speaker but also partners can use the platform ecosystem to offer their products and services.</a:t>
            </a:r>
          </a:p>
          <a:p>
            <a:endParaRPr lang="ru-RU" dirty="0"/>
          </a:p>
        </p:txBody>
      </p:sp>
    </p:spTree>
    <p:extLst>
      <p:ext uri="{BB962C8B-B14F-4D97-AF65-F5344CB8AC3E}">
        <p14:creationId xmlns:p14="http://schemas.microsoft.com/office/powerpoint/2010/main" val="566918595"/>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1729"/>
            <a:ext cx="10515600" cy="1325563"/>
          </a:xfrm>
        </p:spPr>
        <p:txBody>
          <a:bodyPr>
            <a:normAutofit/>
          </a:bodyPr>
          <a:lstStyle/>
          <a:p>
            <a:pPr algn="ctr"/>
            <a:r>
              <a:rPr lang="en-US" sz="4000" b="1" dirty="0">
                <a:latin typeface="Times New Roman" panose="02020603050405020304" pitchFamily="18" charset="0"/>
                <a:cs typeface="Times New Roman" panose="02020603050405020304" pitchFamily="18" charset="0"/>
              </a:rPr>
              <a:t>Types of digital ecosystems</a:t>
            </a:r>
            <a:endParaRPr lang="ru-RU" sz="4000" dirty="0"/>
          </a:p>
        </p:txBody>
      </p:sp>
      <p:sp>
        <p:nvSpPr>
          <p:cNvPr id="3" name="Объект 2"/>
          <p:cNvSpPr>
            <a:spLocks noGrp="1"/>
          </p:cNvSpPr>
          <p:nvPr>
            <p:ph idx="1"/>
          </p:nvPr>
        </p:nvSpPr>
        <p:spPr>
          <a:xfrm>
            <a:off x="838200" y="945931"/>
            <a:ext cx="10515600" cy="5675585"/>
          </a:xfrm>
        </p:spPr>
        <p:txBody>
          <a:bodyPr>
            <a:normAutofit fontScale="92500" lnSpcReduction="10000"/>
          </a:bodyPr>
          <a:lstStyle/>
          <a:p>
            <a:pPr marL="0" indent="0" algn="ctr">
              <a:buNone/>
            </a:pPr>
            <a:r>
              <a:rPr lang="en-US" b="1" dirty="0">
                <a:latin typeface="Times New Roman" panose="02020603050405020304" pitchFamily="18" charset="0"/>
                <a:cs typeface="Times New Roman" panose="02020603050405020304" pitchFamily="18" charset="0"/>
              </a:rPr>
              <a:t>The platform ecosystem</a:t>
            </a:r>
          </a:p>
          <a:p>
            <a:pPr algn="just"/>
            <a:r>
              <a:rPr lang="en-US" dirty="0" smtClean="0">
                <a:latin typeface="Times New Roman" panose="02020603050405020304" pitchFamily="18" charset="0"/>
                <a:cs typeface="Times New Roman" panose="02020603050405020304" pitchFamily="18" charset="0"/>
              </a:rPr>
              <a:t>They </a:t>
            </a:r>
            <a:r>
              <a:rPr lang="en-US" dirty="0">
                <a:latin typeface="Times New Roman" panose="02020603050405020304" pitchFamily="18" charset="0"/>
                <a:cs typeface="Times New Roman" panose="02020603050405020304" pitchFamily="18" charset="0"/>
              </a:rPr>
              <a:t>focus on flawlessly connecting users and smart devices on a platform, while simultaneously guaranteeing high service levels and limited obstacles. The platform ecosystem creates revenue streams from platform usage. The data generated by the ecosystem can be used for similar businesses and service models. Platform ecosystems typically have 50 to 10 million partners across a maximum of five industries.</a:t>
            </a:r>
          </a:p>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platform ecosystem works best with companies that have solid digital capabilities and a strong focus on external expertise. Established tech startups and companies are more likely to adapt this platform as their core business model than </a:t>
            </a:r>
            <a:r>
              <a:rPr lang="en-US" dirty="0" err="1">
                <a:latin typeface="Times New Roman" panose="02020603050405020304" pitchFamily="18" charset="0"/>
                <a:cs typeface="Times New Roman" panose="02020603050405020304" pitchFamily="18" charset="0"/>
              </a:rPr>
              <a:t>nontech</a:t>
            </a:r>
            <a:r>
              <a:rPr lang="en-US" dirty="0">
                <a:latin typeface="Times New Roman" panose="02020603050405020304" pitchFamily="18" charset="0"/>
                <a:cs typeface="Times New Roman" panose="02020603050405020304" pitchFamily="18" charset="0"/>
              </a:rPr>
              <a:t> companies. An example of a platform ecosystem is </a:t>
            </a:r>
            <a:r>
              <a:rPr lang="en-US" dirty="0" err="1">
                <a:latin typeface="Times New Roman" panose="02020603050405020304" pitchFamily="18" charset="0"/>
                <a:cs typeface="Times New Roman" panose="02020603050405020304" pitchFamily="18" charset="0"/>
              </a:rPr>
              <a:t>Xiaomi</a:t>
            </a:r>
            <a:r>
              <a:rPr lang="en-US" dirty="0">
                <a:latin typeface="Times New Roman" panose="02020603050405020304" pitchFamily="18" charset="0"/>
                <a:cs typeface="Times New Roman" panose="02020603050405020304" pitchFamily="18" charset="0"/>
              </a:rPr>
              <a:t>, a Chinese electronics company that makes and invests in a variety of product types, including smartphones, laptops, fitness brands and mobile apps. </a:t>
            </a:r>
            <a:r>
              <a:rPr lang="en-US" dirty="0" err="1">
                <a:latin typeface="Times New Roman" panose="02020603050405020304" pitchFamily="18" charset="0"/>
                <a:cs typeface="Times New Roman" panose="02020603050405020304" pitchFamily="18" charset="0"/>
              </a:rPr>
              <a:t>Xiaomi</a:t>
            </a:r>
            <a:r>
              <a:rPr lang="en-US" dirty="0">
                <a:latin typeface="Times New Roman" panose="02020603050405020304" pitchFamily="18" charset="0"/>
                <a:cs typeface="Times New Roman" panose="02020603050405020304" pitchFamily="18" charset="0"/>
              </a:rPr>
              <a:t> works closely with its contributors -- the device makers -- to provide a smart home platform, equipped with a variety of smart, connected devices.</a:t>
            </a:r>
          </a:p>
          <a:p>
            <a:endParaRPr lang="en-US"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8665703"/>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72105"/>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Types of digital ecosystems</a:t>
            </a:r>
            <a:endParaRPr lang="ru-RU" dirty="0"/>
          </a:p>
        </p:txBody>
      </p:sp>
      <p:sp>
        <p:nvSpPr>
          <p:cNvPr id="3" name="Объект 2"/>
          <p:cNvSpPr>
            <a:spLocks noGrp="1"/>
          </p:cNvSpPr>
          <p:nvPr>
            <p:ph idx="1"/>
          </p:nvPr>
        </p:nvSpPr>
        <p:spPr>
          <a:xfrm>
            <a:off x="838200" y="1037230"/>
            <a:ext cx="10515600" cy="5609230"/>
          </a:xfrm>
        </p:spPr>
        <p:txBody>
          <a:bodyPr>
            <a:normAutofit fontScale="85000" lnSpcReduction="20000"/>
          </a:bodyPr>
          <a:lstStyle/>
          <a:p>
            <a:pPr marL="0" indent="0" algn="ctr">
              <a:buNone/>
            </a:pPr>
            <a:r>
              <a:rPr lang="en-US" sz="3400" b="1" dirty="0">
                <a:latin typeface="Times New Roman" panose="02020603050405020304" pitchFamily="18" charset="0"/>
                <a:cs typeface="Times New Roman" panose="02020603050405020304" pitchFamily="18" charset="0"/>
              </a:rPr>
              <a:t>Super platform ecosystem.</a:t>
            </a:r>
          </a:p>
          <a:p>
            <a:pPr algn="just"/>
            <a:r>
              <a:rPr lang="en-US" dirty="0" smtClean="0">
                <a:latin typeface="Times New Roman" panose="02020603050405020304" pitchFamily="18" charset="0"/>
                <a:cs typeface="Times New Roman" panose="02020603050405020304" pitchFamily="18" charset="0"/>
              </a:rPr>
              <a:t>Super </a:t>
            </a:r>
            <a:r>
              <a:rPr lang="en-US" dirty="0">
                <a:latin typeface="Times New Roman" panose="02020603050405020304" pitchFamily="18" charset="0"/>
                <a:cs typeface="Times New Roman" panose="02020603050405020304" pitchFamily="18" charset="0"/>
              </a:rPr>
              <a:t>platform ecosystems are the most complex type of digital ecosystem. They focus on integrating several platforms into one integrated service, while also capturing user data from the integrated platform. This type of ecosystem provides a wide range of user data and also turns the data into money using adjacent business models. The super platform ecosystem typically has at least 10 million partners across at least 10 different industries.</a:t>
            </a:r>
          </a:p>
          <a:p>
            <a:pPr algn="just"/>
            <a:r>
              <a:rPr lang="en-US" dirty="0">
                <a:latin typeface="Times New Roman" panose="02020603050405020304" pitchFamily="18" charset="0"/>
                <a:cs typeface="Times New Roman" panose="02020603050405020304" pitchFamily="18" charset="0"/>
              </a:rPr>
              <a:t>Super platform ecosystems are best suited to companies that possess advanced digital abilities and an established platform from the start, as well as a willingness to work with external partners. As a result, this ecosystem is preferred by well-established tech companies. A good example of a super platform ecosystem is a virtual assistant that incorporates shopping, payment, transportation and communication services into one user-friendly option.</a:t>
            </a:r>
          </a:p>
          <a:p>
            <a:pPr algn="just"/>
            <a:r>
              <a:rPr lang="en-US" dirty="0">
                <a:latin typeface="Times New Roman" panose="02020603050405020304" pitchFamily="18" charset="0"/>
                <a:cs typeface="Times New Roman" panose="02020603050405020304" pitchFamily="18" charset="0"/>
              </a:rPr>
              <a:t>Many companies find the best results by using more than one type of ecosystem at a time. For example, Amazon Alexa uses all three. The digitizer ecosystem improves the smart speaker's hardware and voice recognition functionality; a platform ecosystem exists for adding skills and applications that are used to increase the services offered by Alexa; and a super platform ecosystem is used to integrate all other platforms.</a:t>
            </a: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8207919"/>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42265"/>
          </a:xfrm>
        </p:spPr>
        <p:txBody>
          <a:bodyPr>
            <a:normAutofit/>
          </a:bodyPr>
          <a:lstStyle/>
          <a:p>
            <a:pPr algn="ctr"/>
            <a:r>
              <a:rPr lang="en-US" sz="4000" b="1" dirty="0">
                <a:latin typeface="Times New Roman" panose="02020603050405020304" pitchFamily="18" charset="0"/>
                <a:cs typeface="Times New Roman" panose="02020603050405020304" pitchFamily="18" charset="0"/>
              </a:rPr>
              <a:t>Three main types of digital ecosystems</a:t>
            </a:r>
            <a:endParaRPr lang="ru-RU" sz="4000" dirty="0"/>
          </a:p>
        </p:txBody>
      </p:sp>
      <p:sp>
        <p:nvSpPr>
          <p:cNvPr id="3" name="Объект 2"/>
          <p:cNvSpPr>
            <a:spLocks noGrp="1"/>
          </p:cNvSpPr>
          <p:nvPr>
            <p:ph idx="1"/>
          </p:nvPr>
        </p:nvSpPr>
        <p:spPr>
          <a:xfrm>
            <a:off x="838200" y="1162372"/>
            <a:ext cx="10515600" cy="5439905"/>
          </a:xfrm>
        </p:spPr>
        <p:txBody>
          <a:bodyPr>
            <a:normAutofit fontScale="92500" lnSpcReduction="20000"/>
          </a:bodyPr>
          <a:lstStyle/>
          <a:p>
            <a:pPr marL="0" indent="0" algn="ctr">
              <a:buNone/>
            </a:pPr>
            <a:r>
              <a:rPr lang="en-US" sz="3000" b="1" dirty="0">
                <a:latin typeface="Times New Roman" panose="02020603050405020304" pitchFamily="18" charset="0"/>
                <a:cs typeface="Times New Roman" panose="02020603050405020304" pitchFamily="18" charset="0"/>
              </a:rPr>
              <a:t>Super </a:t>
            </a:r>
            <a:r>
              <a:rPr lang="en-US" sz="3000" b="1" dirty="0" smtClean="0">
                <a:latin typeface="Times New Roman" panose="02020603050405020304" pitchFamily="18" charset="0"/>
                <a:cs typeface="Times New Roman" panose="02020603050405020304" pitchFamily="18" charset="0"/>
              </a:rPr>
              <a:t>platform ecosystem</a:t>
            </a:r>
            <a:endParaRPr lang="en-US" sz="3000" b="1" dirty="0">
              <a:latin typeface="Times New Roman" panose="02020603050405020304" pitchFamily="18" charset="0"/>
              <a:cs typeface="Times New Roman" panose="02020603050405020304" pitchFamily="18" charset="0"/>
            </a:endParaRPr>
          </a:p>
          <a:p>
            <a:pPr algn="just"/>
            <a:r>
              <a:rPr lang="en-US" sz="3000" dirty="0">
                <a:latin typeface="Times New Roman" panose="02020603050405020304" pitchFamily="18" charset="0"/>
                <a:cs typeface="Times New Roman" panose="02020603050405020304" pitchFamily="18" charset="0"/>
              </a:rPr>
              <a:t>One of the most complex and complicated ecosystem models involves the integration of different platforms and the use of different user journeys including their data. Super </a:t>
            </a:r>
            <a:r>
              <a:rPr lang="en-US" sz="3000" dirty="0" smtClean="0">
                <a:latin typeface="Times New Roman" panose="02020603050405020304" pitchFamily="18" charset="0"/>
                <a:cs typeface="Times New Roman" panose="02020603050405020304" pitchFamily="18" charset="0"/>
              </a:rPr>
              <a:t>platform ecosystems </a:t>
            </a:r>
            <a:r>
              <a:rPr lang="en-US" sz="3000" dirty="0">
                <a:latin typeface="Times New Roman" panose="02020603050405020304" pitchFamily="18" charset="0"/>
                <a:cs typeface="Times New Roman" panose="02020603050405020304" pitchFamily="18" charset="0"/>
              </a:rPr>
              <a:t>involve usually many different industries, different services and are trying to connect the whole user journey to the ecosystem as good as possible. Most Super </a:t>
            </a:r>
            <a:r>
              <a:rPr lang="en-US" sz="3000" dirty="0" smtClean="0">
                <a:latin typeface="Times New Roman" panose="02020603050405020304" pitchFamily="18" charset="0"/>
                <a:cs typeface="Times New Roman" panose="02020603050405020304" pitchFamily="18" charset="0"/>
              </a:rPr>
              <a:t>platform ecosystems </a:t>
            </a:r>
            <a:r>
              <a:rPr lang="en-US" sz="3000" dirty="0">
                <a:latin typeface="Times New Roman" panose="02020603050405020304" pitchFamily="18" charset="0"/>
                <a:cs typeface="Times New Roman" panose="02020603050405020304" pitchFamily="18" charset="0"/>
              </a:rPr>
              <a:t>are now found in the hands of tech giants like Apple, Google, Amazon, </a:t>
            </a:r>
            <a:r>
              <a:rPr lang="en-US" sz="3000" dirty="0" err="1">
                <a:latin typeface="Times New Roman" panose="02020603050405020304" pitchFamily="18" charset="0"/>
                <a:cs typeface="Times New Roman" panose="02020603050405020304" pitchFamily="18" charset="0"/>
              </a:rPr>
              <a:t>Tencent</a:t>
            </a:r>
            <a:r>
              <a:rPr lang="en-US" sz="3000" dirty="0">
                <a:latin typeface="Times New Roman" panose="02020603050405020304" pitchFamily="18" charset="0"/>
                <a:cs typeface="Times New Roman" panose="02020603050405020304" pitchFamily="18" charset="0"/>
              </a:rPr>
              <a:t> and some others.</a:t>
            </a:r>
          </a:p>
          <a:p>
            <a:pPr algn="just"/>
            <a:r>
              <a:rPr lang="en-US" sz="3000" dirty="0" err="1">
                <a:latin typeface="Times New Roman" panose="02020603050405020304" pitchFamily="18" charset="0"/>
                <a:cs typeface="Times New Roman" panose="02020603050405020304" pitchFamily="18" charset="0"/>
              </a:rPr>
              <a:t>WeChat</a:t>
            </a:r>
            <a:r>
              <a:rPr lang="en-US" sz="3000" dirty="0">
                <a:latin typeface="Times New Roman" panose="02020603050405020304" pitchFamily="18" charset="0"/>
                <a:cs typeface="Times New Roman" panose="02020603050405020304" pitchFamily="18" charset="0"/>
              </a:rPr>
              <a:t>, the Chinese Super-App, is a perfect example of creating a Super Platform Ecosystem. The app now covers all important aspects of the user’s life. In a single platform it offers thousands of services and features including everyday banking, social media, shopping, communication and more. With every added offering, </a:t>
            </a:r>
            <a:r>
              <a:rPr lang="en-US" sz="3000" dirty="0" err="1">
                <a:latin typeface="Times New Roman" panose="02020603050405020304" pitchFamily="18" charset="0"/>
                <a:cs typeface="Times New Roman" panose="02020603050405020304" pitchFamily="18" charset="0"/>
              </a:rPr>
              <a:t>WeChat</a:t>
            </a:r>
            <a:r>
              <a:rPr lang="en-US" sz="3000" dirty="0">
                <a:latin typeface="Times New Roman" panose="02020603050405020304" pitchFamily="18" charset="0"/>
                <a:cs typeface="Times New Roman" panose="02020603050405020304" pitchFamily="18" charset="0"/>
              </a:rPr>
              <a:t> can integrate more into daily life thus enabling better data collection which can lead to new offerings and a “lock-in”.</a:t>
            </a:r>
          </a:p>
          <a:p>
            <a:endParaRPr lang="ru-RU" dirty="0"/>
          </a:p>
        </p:txBody>
      </p:sp>
    </p:spTree>
    <p:extLst>
      <p:ext uri="{BB962C8B-B14F-4D97-AF65-F5344CB8AC3E}">
        <p14:creationId xmlns:p14="http://schemas.microsoft.com/office/powerpoint/2010/main" val="782241619"/>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99400"/>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Amazon Ecosystem</a:t>
            </a:r>
            <a:endParaRPr lang="ru-RU" sz="4000" dirty="0"/>
          </a:p>
        </p:txBody>
      </p:sp>
      <p:pic>
        <p:nvPicPr>
          <p:cNvPr id="4" name="Объект 3"/>
          <p:cNvPicPr>
            <a:picLocks noGrp="1" noChangeAspect="1"/>
          </p:cNvPicPr>
          <p:nvPr>
            <p:ph idx="1"/>
          </p:nvPr>
        </p:nvPicPr>
        <p:blipFill>
          <a:blip r:embed="rId3"/>
          <a:stretch>
            <a:fillRect/>
          </a:stretch>
        </p:blipFill>
        <p:spPr>
          <a:xfrm>
            <a:off x="838199" y="1064526"/>
            <a:ext cx="10748749" cy="5063319"/>
          </a:xfrm>
          <a:prstGeom prst="rect">
            <a:avLst/>
          </a:prstGeom>
        </p:spPr>
      </p:pic>
      <p:sp>
        <p:nvSpPr>
          <p:cNvPr id="5" name="Прямоугольник 4"/>
          <p:cNvSpPr/>
          <p:nvPr/>
        </p:nvSpPr>
        <p:spPr>
          <a:xfrm>
            <a:off x="618699" y="6348147"/>
            <a:ext cx="10735101" cy="369332"/>
          </a:xfrm>
          <a:prstGeom prst="rect">
            <a:avLst/>
          </a:prstGeom>
        </p:spPr>
        <p:txBody>
          <a:bodyPr wrap="square">
            <a:spAutoFit/>
          </a:bodyPr>
          <a:lstStyle/>
          <a:p>
            <a:r>
              <a:rPr lang="en-US" dirty="0"/>
              <a:t>https://morethandigital.info/en/what-is-a-digital-ecosystem-understanding-the-most-profitable-business-model/</a:t>
            </a:r>
            <a:endParaRPr lang="ru-RU" dirty="0"/>
          </a:p>
        </p:txBody>
      </p:sp>
    </p:spTree>
    <p:extLst>
      <p:ext uri="{BB962C8B-B14F-4D97-AF65-F5344CB8AC3E}">
        <p14:creationId xmlns:p14="http://schemas.microsoft.com/office/powerpoint/2010/main" val="635005511"/>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17514"/>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Amazon Ecosystem</a:t>
            </a:r>
            <a:endParaRPr lang="ru-RU" dirty="0"/>
          </a:p>
        </p:txBody>
      </p:sp>
      <p:sp>
        <p:nvSpPr>
          <p:cNvPr id="3" name="Объект 2"/>
          <p:cNvSpPr>
            <a:spLocks noGrp="1"/>
          </p:cNvSpPr>
          <p:nvPr>
            <p:ph idx="1"/>
          </p:nvPr>
        </p:nvSpPr>
        <p:spPr>
          <a:xfrm>
            <a:off x="838200" y="1091822"/>
            <a:ext cx="10515600" cy="5766178"/>
          </a:xfrm>
        </p:spPr>
        <p:txBody>
          <a:bodyPr>
            <a:noAutofit/>
          </a:bodyPr>
          <a:lstStyle/>
          <a:p>
            <a:pPr algn="just"/>
            <a:r>
              <a:rPr lang="en-US" sz="2200" dirty="0">
                <a:latin typeface="Times New Roman" panose="02020603050405020304" pitchFamily="18" charset="0"/>
                <a:cs typeface="Times New Roman" panose="02020603050405020304" pitchFamily="18" charset="0"/>
              </a:rPr>
              <a:t>In 2000 Amazon is constantly building on its digital ecosystem. First, the retail giant needed to build a giant server infrastructure around the globe to be able to serve the customers of their e-commerce platform. But soon Amazon began to rent out server capacity to other businesses. This step leads to Amazon Web Services (AWS) and was an important milestone for the company to create this massive ecosystem they have right now.</a:t>
            </a:r>
          </a:p>
          <a:p>
            <a:pPr algn="just"/>
            <a:r>
              <a:rPr lang="en-US" sz="2200" dirty="0" smtClean="0">
                <a:latin typeface="Times New Roman" panose="02020603050405020304" pitchFamily="18" charset="0"/>
                <a:cs typeface="Times New Roman" panose="02020603050405020304" pitchFamily="18" charset="0"/>
              </a:rPr>
              <a:t>Amazon </a:t>
            </a:r>
            <a:r>
              <a:rPr lang="en-US" sz="2200" dirty="0">
                <a:latin typeface="Times New Roman" panose="02020603050405020304" pitchFamily="18" charset="0"/>
                <a:cs typeface="Times New Roman" panose="02020603050405020304" pitchFamily="18" charset="0"/>
              </a:rPr>
              <a:t>used its own AWS infrastructure not only to supply other companies with infrastructure services but also used it as a </a:t>
            </a:r>
            <a:r>
              <a:rPr lang="en-US" sz="2200" dirty="0" err="1">
                <a:latin typeface="Times New Roman" panose="02020603050405020304" pitchFamily="18" charset="0"/>
                <a:cs typeface="Times New Roman" panose="02020603050405020304" pitchFamily="18" charset="0"/>
              </a:rPr>
              <a:t>launchpad</a:t>
            </a:r>
            <a:r>
              <a:rPr lang="en-US" sz="2200" dirty="0">
                <a:latin typeface="Times New Roman" panose="02020603050405020304" pitchFamily="18" charset="0"/>
                <a:cs typeface="Times New Roman" panose="02020603050405020304" pitchFamily="18" charset="0"/>
              </a:rPr>
              <a:t> for all other services like Amazon Prime Videos, Prime Music, Studio, etc. This led to a fast build-up of services around the Amazon universe and also a kind of lock-in for many users. They had the advantages of being a prime customer and receive packages faster, had access to Amazon Music, and even were able to watch series and movies from the prime library.</a:t>
            </a:r>
          </a:p>
          <a:p>
            <a:pPr algn="just"/>
            <a:r>
              <a:rPr lang="en-US" sz="2200" dirty="0" smtClean="0">
                <a:latin typeface="Times New Roman" panose="02020603050405020304" pitchFamily="18" charset="0"/>
                <a:cs typeface="Times New Roman" panose="02020603050405020304" pitchFamily="18" charset="0"/>
              </a:rPr>
              <a:t>Amazon </a:t>
            </a:r>
            <a:r>
              <a:rPr lang="en-US" sz="2200" dirty="0">
                <a:latin typeface="Times New Roman" panose="02020603050405020304" pitchFamily="18" charset="0"/>
                <a:cs typeface="Times New Roman" panose="02020603050405020304" pitchFamily="18" charset="0"/>
              </a:rPr>
              <a:t>later then involved a lot of outside companies to participate in this ecosystem. So were the e-commerce part the first one to open up and allow even competitors to use this infrastructure of services and tools Amazon offered. This made them a huge success when looking at their whole Amazon ecosystem.  There are more than 40 subsidiaries of Amazon today and there will be more in the future.</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7705748"/>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614149"/>
            <a:ext cx="10515600" cy="5562814"/>
          </a:xfrm>
        </p:spPr>
        <p:txBody>
          <a:bodyPr>
            <a:normAutofit/>
          </a:bodyPr>
          <a:lstStyle/>
          <a:p>
            <a:pPr marL="0" indent="0" algn="ctr">
              <a:buNone/>
            </a:pPr>
            <a:endParaRPr lang="en-US" sz="4800" b="1" dirty="0" smtClean="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r>
              <a:rPr lang="en-US" sz="4800" b="1" dirty="0" smtClean="0">
                <a:latin typeface="Times New Roman" panose="02020603050405020304" pitchFamily="18" charset="0"/>
                <a:cs typeface="Times New Roman" panose="02020603050405020304" pitchFamily="18" charset="0"/>
              </a:rPr>
              <a:t>Howe to create a digital ecosystem ?</a:t>
            </a:r>
            <a:endParaRPr lang="ru-RU"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5975117"/>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The digital ecosystem map</a:t>
            </a:r>
            <a:endParaRPr lang="ru-RU" sz="4000" b="1" dirty="0"/>
          </a:p>
        </p:txBody>
      </p:sp>
      <p:sp>
        <p:nvSpPr>
          <p:cNvPr id="3" name="Объект 2"/>
          <p:cNvSpPr>
            <a:spLocks noGrp="1"/>
          </p:cNvSpPr>
          <p:nvPr>
            <p:ph idx="1"/>
          </p:nvPr>
        </p:nvSpPr>
        <p:spPr/>
        <p:txBody>
          <a:bodyPr>
            <a:normAutofit/>
          </a:bodyPr>
          <a:lstStyle/>
          <a:p>
            <a:pPr marL="0" indent="0" algn="just">
              <a:buNone/>
            </a:pPr>
            <a:r>
              <a:rPr lang="en-US" sz="3200" dirty="0">
                <a:latin typeface="Times New Roman" panose="02020603050405020304" pitchFamily="18" charset="0"/>
                <a:cs typeface="Times New Roman" panose="02020603050405020304" pitchFamily="18" charset="0"/>
              </a:rPr>
              <a:t>The digital ecosystem map is essential to any </a:t>
            </a:r>
            <a:r>
              <a:rPr lang="en-US" sz="3200" dirty="0">
                <a:latin typeface="Times New Roman" panose="02020603050405020304" pitchFamily="18" charset="0"/>
                <a:cs typeface="Times New Roman" panose="02020603050405020304" pitchFamily="18" charset="0"/>
                <a:hlinkClick r:id="rId3"/>
              </a:rPr>
              <a:t>digital transformation</a:t>
            </a:r>
            <a:r>
              <a:rPr lang="en-US" sz="3200" dirty="0">
                <a:latin typeface="Times New Roman" panose="02020603050405020304" pitchFamily="18" charset="0"/>
                <a:cs typeface="Times New Roman" panose="02020603050405020304" pitchFamily="18" charset="0"/>
              </a:rPr>
              <a:t>. The goal of the map is to clarify what an organization has to work with, guarantee they have the proper tools to support their goals, and ensure they are being as efficient and effective as possible in achieving those goals</a:t>
            </a:r>
            <a:r>
              <a:rPr lang="en-US" sz="3200" dirty="0" smtClean="0">
                <a:latin typeface="Times New Roman" panose="02020603050405020304" pitchFamily="18" charset="0"/>
                <a:cs typeface="Times New Roman" panose="02020603050405020304" pitchFamily="18" charset="0"/>
              </a:rPr>
              <a:t>.</a:t>
            </a:r>
          </a:p>
          <a:p>
            <a:pPr marL="0" indent="0" algn="just">
              <a:buNone/>
            </a:pPr>
            <a:r>
              <a:rPr lang="en-US" sz="1800" dirty="0">
                <a:latin typeface="Times New Roman" panose="02020603050405020304" pitchFamily="18" charset="0"/>
                <a:cs typeface="Times New Roman" panose="02020603050405020304" pitchFamily="18" charset="0"/>
              </a:rPr>
              <a:t>(https://www.techtarget.com/searchcio/definition/digital-ecosystem)</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0930683"/>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67729"/>
          </a:xfrm>
        </p:spPr>
        <p:txBody>
          <a:bodyPr>
            <a:normAutofit fontScale="90000"/>
          </a:bodyPr>
          <a:lstStyle/>
          <a:p>
            <a:pPr algn="ctr"/>
            <a:r>
              <a:rPr lang="en-US" sz="3200" b="1" dirty="0">
                <a:latin typeface="Times New Roman" panose="02020603050405020304" pitchFamily="18" charset="0"/>
                <a:cs typeface="Times New Roman" panose="02020603050405020304" pitchFamily="18" charset="0"/>
              </a:rPr>
              <a:t>The following steps can be used to create a digital ecosystem </a:t>
            </a:r>
            <a:r>
              <a:rPr lang="en-US" sz="3200" b="1" dirty="0" smtClean="0">
                <a:latin typeface="Times New Roman" panose="02020603050405020304" pitchFamily="18" charset="0"/>
                <a:cs typeface="Times New Roman" panose="02020603050405020304" pitchFamily="18" charset="0"/>
              </a:rPr>
              <a:t>map</a:t>
            </a: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32854"/>
            <a:ext cx="10515600" cy="5525146"/>
          </a:xfrm>
        </p:spPr>
        <p:txBody>
          <a:bodyPr>
            <a:normAutofit fontScale="77500" lnSpcReduction="20000"/>
          </a:bodyPr>
          <a:lstStyle/>
          <a:p>
            <a:pPr algn="just"/>
            <a:r>
              <a:rPr lang="en-US" sz="3100" dirty="0">
                <a:latin typeface="Times New Roman" panose="02020603050405020304" pitchFamily="18" charset="0"/>
                <a:cs typeface="Times New Roman" panose="02020603050405020304" pitchFamily="18" charset="0"/>
              </a:rPr>
              <a:t>Create a list of tools. Take inventory of all applications and systems used within the organizations.</a:t>
            </a:r>
          </a:p>
          <a:p>
            <a:pPr algn="just"/>
            <a:r>
              <a:rPr lang="en-US" sz="3100" dirty="0">
                <a:latin typeface="Times New Roman" panose="02020603050405020304" pitchFamily="18" charset="0"/>
                <a:cs typeface="Times New Roman" panose="02020603050405020304" pitchFamily="18" charset="0"/>
              </a:rPr>
              <a:t>Document who uses the tools. Identify who uses each system and app and who is responsible for each one. This helps ensure all necessary </a:t>
            </a:r>
            <a:r>
              <a:rPr lang="en-US" sz="3100" dirty="0">
                <a:latin typeface="Times New Roman" panose="02020603050405020304" pitchFamily="18" charset="0"/>
                <a:cs typeface="Times New Roman" panose="02020603050405020304" pitchFamily="18" charset="0"/>
                <a:hlinkClick r:id="rId3"/>
              </a:rPr>
              <a:t>stakeholders</a:t>
            </a:r>
            <a:r>
              <a:rPr lang="en-US" sz="3100" dirty="0">
                <a:latin typeface="Times New Roman" panose="02020603050405020304" pitchFamily="18" charset="0"/>
                <a:cs typeface="Times New Roman" panose="02020603050405020304" pitchFamily="18" charset="0"/>
              </a:rPr>
              <a:t> are included in the ecosystem.</a:t>
            </a:r>
          </a:p>
          <a:p>
            <a:pPr algn="just"/>
            <a:r>
              <a:rPr lang="en-US" sz="3100" dirty="0">
                <a:latin typeface="Times New Roman" panose="02020603050405020304" pitchFamily="18" charset="0"/>
                <a:cs typeface="Times New Roman" panose="02020603050405020304" pitchFamily="18" charset="0"/>
              </a:rPr>
              <a:t>Categorize the use of every tool. Define what every system and app does and for which department and purpose. Systems should be categorized by ownership and department.</a:t>
            </a:r>
          </a:p>
          <a:p>
            <a:pPr algn="just"/>
            <a:r>
              <a:rPr lang="en-US" sz="3100" dirty="0">
                <a:latin typeface="Times New Roman" panose="02020603050405020304" pitchFamily="18" charset="0"/>
                <a:cs typeface="Times New Roman" panose="02020603050405020304" pitchFamily="18" charset="0"/>
              </a:rPr>
              <a:t>Form connections between tools. Indicate where data is transferred between tools and whether or not it is done automatically or manually. Note what tasks are being duplicated and which systems possess similar functionalities.</a:t>
            </a:r>
          </a:p>
          <a:p>
            <a:pPr algn="just"/>
            <a:r>
              <a:rPr lang="en-US" sz="3100" dirty="0">
                <a:latin typeface="Times New Roman" panose="02020603050405020304" pitchFamily="18" charset="0"/>
                <a:cs typeface="Times New Roman" panose="02020603050405020304" pitchFamily="18" charset="0"/>
              </a:rPr>
              <a:t>Define the effectiveness of every tool. Investigate whether any tools are underperforming and need to be replaced, upgraded or consolidated. Feedback should be provided by the people who use the specific tool every day.</a:t>
            </a:r>
          </a:p>
          <a:p>
            <a:pPr algn="just"/>
            <a:r>
              <a:rPr lang="en-US" sz="3100" dirty="0">
                <a:latin typeface="Times New Roman" panose="02020603050405020304" pitchFamily="18" charset="0"/>
                <a:cs typeface="Times New Roman" panose="02020603050405020304" pitchFamily="18" charset="0"/>
              </a:rPr>
              <a:t>Prioritize every tool. Rank each tool according to how critical it is to the organization. If tools are going to be replaced or added, consider their importance in terms of their immediate need to the organization and create an order in which they should be implemented.</a:t>
            </a:r>
          </a:p>
          <a:p>
            <a:endParaRPr lang="ru-RU" dirty="0"/>
          </a:p>
        </p:txBody>
      </p:sp>
    </p:spTree>
    <p:extLst>
      <p:ext uri="{BB962C8B-B14F-4D97-AF65-F5344CB8AC3E}">
        <p14:creationId xmlns:p14="http://schemas.microsoft.com/office/powerpoint/2010/main" val="3128107290"/>
      </p:ext>
    </p:extLst>
  </p:cSld>
  <p:clrMapOvr>
    <a:overrideClrMapping bg1="lt1" tx1="dk1" bg2="lt2" tx2="dk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61697" y="457200"/>
            <a:ext cx="10770520" cy="5934670"/>
          </a:xfrm>
        </p:spPr>
      </p:pic>
      <p:sp>
        <p:nvSpPr>
          <p:cNvPr id="5" name="Прямоугольник 4"/>
          <p:cNvSpPr/>
          <p:nvPr/>
        </p:nvSpPr>
        <p:spPr>
          <a:xfrm>
            <a:off x="677917" y="6391870"/>
            <a:ext cx="11054300" cy="307777"/>
          </a:xfrm>
          <a:prstGeom prst="rect">
            <a:avLst/>
          </a:prstGeom>
        </p:spPr>
        <p:txBody>
          <a:bodyPr wrap="square">
            <a:spAutoFit/>
          </a:bodyPr>
          <a:lstStyle/>
          <a:p>
            <a:r>
              <a:rPr lang="en-US" sz="1400" dirty="0"/>
              <a:t>https://www.tribalmind.co/S3/tribalmind-live/Discoveries/Fa01SXZHQUKkWy5VKNSJbg.png?h=3200&amp;w=3200&amp;mode=max&amp;autorotate=true</a:t>
            </a:r>
            <a:endParaRPr lang="ru-RU" sz="1400" dirty="0"/>
          </a:p>
        </p:txBody>
      </p:sp>
    </p:spTree>
    <p:extLst>
      <p:ext uri="{BB962C8B-B14F-4D97-AF65-F5344CB8AC3E}">
        <p14:creationId xmlns:p14="http://schemas.microsoft.com/office/powerpoint/2010/main" val="3672211054"/>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31412"/>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The following steps can be used to create a digital ecosystem map:</a:t>
            </a:r>
            <a:br>
              <a:rPr lang="en-US"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64524"/>
            <a:ext cx="10515600" cy="5793475"/>
          </a:xfrm>
        </p:spPr>
        <p:txBody>
          <a:bodyPr>
            <a:normAutofit fontScale="85000" lnSpcReduction="20000"/>
          </a:bodyPr>
          <a:lstStyle/>
          <a:p>
            <a:pPr algn="just"/>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Create a list of tools. Take inventory of all applications and systems used within the organizations.</a:t>
            </a:r>
          </a:p>
          <a:p>
            <a:pPr algn="just"/>
            <a:r>
              <a:rPr lang="en-US" dirty="0">
                <a:latin typeface="Times New Roman" panose="02020603050405020304" pitchFamily="18" charset="0"/>
                <a:cs typeface="Times New Roman" panose="02020603050405020304" pitchFamily="18" charset="0"/>
              </a:rPr>
              <a:t>    Document who uses the tools. Identify who uses each system and app and who is responsible for each one. This helps ensure all necessary stakeholders are included in the ecosystem.</a:t>
            </a:r>
          </a:p>
          <a:p>
            <a:pPr algn="just"/>
            <a:r>
              <a:rPr lang="en-US" dirty="0">
                <a:latin typeface="Times New Roman" panose="02020603050405020304" pitchFamily="18" charset="0"/>
                <a:cs typeface="Times New Roman" panose="02020603050405020304" pitchFamily="18" charset="0"/>
              </a:rPr>
              <a:t>    Categorize the use of every tool. Define what every system and app does and for which department and purpose. Systems should be categorized by ownership and department.</a:t>
            </a:r>
          </a:p>
          <a:p>
            <a:pPr algn="just"/>
            <a:r>
              <a:rPr lang="en-US" dirty="0">
                <a:latin typeface="Times New Roman" panose="02020603050405020304" pitchFamily="18" charset="0"/>
                <a:cs typeface="Times New Roman" panose="02020603050405020304" pitchFamily="18" charset="0"/>
              </a:rPr>
              <a:t>    Form connections between tools. Indicate where data is transferred between tools and whether or not it is done automatically or manually. Note what tasks are being duplicated and which systems possess similar functionalities.</a:t>
            </a:r>
          </a:p>
          <a:p>
            <a:pPr algn="just"/>
            <a:r>
              <a:rPr lang="en-US" dirty="0">
                <a:latin typeface="Times New Roman" panose="02020603050405020304" pitchFamily="18" charset="0"/>
                <a:cs typeface="Times New Roman" panose="02020603050405020304" pitchFamily="18" charset="0"/>
              </a:rPr>
              <a:t>    Define the effectiveness of every tool. Investigate whether any tools are underperforming and need to be replaced, upgraded or consolidated. Feedback should be provided by the people who use the specific tool every day.</a:t>
            </a:r>
          </a:p>
          <a:p>
            <a:pPr algn="just"/>
            <a:r>
              <a:rPr lang="en-US" dirty="0">
                <a:latin typeface="Times New Roman" panose="02020603050405020304" pitchFamily="18" charset="0"/>
                <a:cs typeface="Times New Roman" panose="02020603050405020304" pitchFamily="18" charset="0"/>
              </a:rPr>
              <a:t>    Prioritize every tool. Rank each tool according to how critical it is to the organization. If tools are going to be replaced or added, consider their importance in terms of their immediate need to the organization and create an order in which they should be implemented.</a:t>
            </a:r>
          </a:p>
          <a:p>
            <a:endParaRPr lang="ru-RU" dirty="0"/>
          </a:p>
        </p:txBody>
      </p:sp>
    </p:spTree>
    <p:extLst>
      <p:ext uri="{BB962C8B-B14F-4D97-AF65-F5344CB8AC3E}">
        <p14:creationId xmlns:p14="http://schemas.microsoft.com/office/powerpoint/2010/main" val="846350638"/>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313899"/>
            <a:ext cx="9144000" cy="1460310"/>
          </a:xfrm>
        </p:spPr>
        <p:txBody>
          <a:bodyPr>
            <a:normAutofit fontScale="90000"/>
          </a:bodyPr>
          <a:lstStyle/>
          <a:p>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Five </a:t>
            </a:r>
            <a:r>
              <a:rPr lang="en-US" sz="4000" b="1" dirty="0">
                <a:latin typeface="Times New Roman" panose="02020603050405020304" pitchFamily="18" charset="0"/>
                <a:cs typeface="Times New Roman" panose="02020603050405020304" pitchFamily="18" charset="0"/>
              </a:rPr>
              <a:t>tips for building a clear and beneficial digital ecosystem with scalable collaborations.</a:t>
            </a: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524000" y="1774209"/>
            <a:ext cx="9144000" cy="4326340"/>
          </a:xfrm>
        </p:spPr>
        <p:txBody>
          <a:bodyPr>
            <a:normAutofit/>
          </a:bodyPr>
          <a:lstStyle/>
          <a:p>
            <a:pPr marL="342900" indent="-3429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Create </a:t>
            </a:r>
            <a:r>
              <a:rPr lang="en-US" sz="3200" dirty="0">
                <a:latin typeface="Times New Roman" panose="02020603050405020304" pitchFamily="18" charset="0"/>
                <a:cs typeface="Times New Roman" panose="02020603050405020304" pitchFamily="18" charset="0"/>
              </a:rPr>
              <a:t>An Open Collaborative Environment. ...</a:t>
            </a:r>
          </a:p>
          <a:p>
            <a:pPr marL="342900" indent="-3429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Foster Cooperative Relationships. ...</a:t>
            </a:r>
          </a:p>
          <a:p>
            <a:pPr marL="342900" indent="-3429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Support A Culture Of Innovation. ...</a:t>
            </a:r>
          </a:p>
          <a:p>
            <a:pPr marL="342900" indent="-3429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Assemble Agile Management. ...</a:t>
            </a:r>
          </a:p>
          <a:p>
            <a:pPr marL="342900" indent="-3429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Invest In The Right Digital Technology. ...</a:t>
            </a:r>
          </a:p>
          <a:p>
            <a:pPr marL="342900" indent="-3429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Additional Resources On This Topic:</a:t>
            </a:r>
          </a:p>
          <a:p>
            <a:endParaRPr lang="ru-RU" dirty="0"/>
          </a:p>
        </p:txBody>
      </p:sp>
    </p:spTree>
    <p:extLst>
      <p:ext uri="{BB962C8B-B14F-4D97-AF65-F5344CB8AC3E}">
        <p14:creationId xmlns:p14="http://schemas.microsoft.com/office/powerpoint/2010/main" val="3249939141"/>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33053"/>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How </a:t>
            </a:r>
            <a:r>
              <a:rPr lang="en-US" sz="3600" b="1" dirty="0">
                <a:latin typeface="Times New Roman" panose="02020603050405020304" pitchFamily="18" charset="0"/>
                <a:cs typeface="Times New Roman" panose="02020603050405020304" pitchFamily="18" charset="0"/>
              </a:rPr>
              <a:t>should your organization approach digital ecosystems?</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199" y="1198178"/>
            <a:ext cx="10891345" cy="5218388"/>
          </a:xfrm>
        </p:spPr>
        <p:txBody>
          <a:bodyPr>
            <a:normAutofit fontScale="92500" lnSpcReduction="10000"/>
          </a:bodyPr>
          <a:lstStyle/>
          <a:p>
            <a:pPr marL="0" indent="0" algn="ctr">
              <a:buNone/>
            </a:pPr>
            <a:r>
              <a:rPr lang="en-US" dirty="0" smtClean="0">
                <a:latin typeface="Times New Roman" panose="02020603050405020304" pitchFamily="18" charset="0"/>
                <a:cs typeface="Times New Roman" panose="02020603050405020304" pitchFamily="18" charset="0"/>
              </a:rPr>
              <a:t>While </a:t>
            </a:r>
            <a:r>
              <a:rPr lang="en-US" dirty="0">
                <a:latin typeface="Times New Roman" panose="02020603050405020304" pitchFamily="18" charset="0"/>
                <a:cs typeface="Times New Roman" panose="02020603050405020304" pitchFamily="18" charset="0"/>
              </a:rPr>
              <a:t>embarking on a digital ecosystem strategy is not an easy task, there are some valuable principles to guide your approach:</a:t>
            </a:r>
          </a:p>
          <a:p>
            <a:pPr algn="just"/>
            <a:r>
              <a:rPr lang="en-US" dirty="0">
                <a:latin typeface="Times New Roman" panose="02020603050405020304" pitchFamily="18" charset="0"/>
                <a:cs typeface="Times New Roman" panose="02020603050405020304" pitchFamily="18" charset="0"/>
              </a:rPr>
              <a:t>Map your existing business to the dimensions of the digital ecosystem in which you operate and would like to operate. This exercise will help you to identify areas where you can deploy new technologies/products/services or attract the appropriate capabilities into the ecosystem.</a:t>
            </a:r>
          </a:p>
          <a:p>
            <a:pPr algn="just"/>
            <a:r>
              <a:rPr lang="en-US" dirty="0">
                <a:latin typeface="Times New Roman" panose="02020603050405020304" pitchFamily="18" charset="0"/>
                <a:cs typeface="Times New Roman" panose="02020603050405020304" pitchFamily="18" charset="0"/>
              </a:rPr>
              <a:t>Invest in reworking and tailoring existing capabilities or attracting new partners that can fill the gaps in your ecosystem.</a:t>
            </a:r>
          </a:p>
          <a:p>
            <a:pPr algn="just"/>
            <a:r>
              <a:rPr lang="en-US" dirty="0">
                <a:latin typeface="Times New Roman" panose="02020603050405020304" pitchFamily="18" charset="0"/>
                <a:cs typeface="Times New Roman" panose="02020603050405020304" pitchFamily="18" charset="0"/>
              </a:rPr>
              <a:t>Design your organization and the ecosystem to create value for participants and customers. Companies that want to orchestrate or participate in digital ecosystems must balance the right organizational model and the value they create for customers and other participants. For example, you must encourage the transparent sharing of data, leave enough value on the table for all participants, and deliver valuable benefits to end customers.</a:t>
            </a:r>
          </a:p>
          <a:p>
            <a:endParaRPr lang="ru-RU" dirty="0"/>
          </a:p>
        </p:txBody>
      </p:sp>
    </p:spTree>
    <p:extLst>
      <p:ext uri="{BB962C8B-B14F-4D97-AF65-F5344CB8AC3E}">
        <p14:creationId xmlns:p14="http://schemas.microsoft.com/office/powerpoint/2010/main" val="907937708"/>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38461"/>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Howe </a:t>
            </a:r>
            <a:r>
              <a:rPr lang="en-US" sz="3600" b="1" dirty="0">
                <a:latin typeface="Times New Roman" panose="02020603050405020304" pitchFamily="18" charset="0"/>
                <a:cs typeface="Times New Roman" panose="02020603050405020304" pitchFamily="18" charset="0"/>
              </a:rPr>
              <a:t>to create a digital </a:t>
            </a:r>
            <a:r>
              <a:rPr lang="en-US" sz="3600" b="1" dirty="0" smtClean="0">
                <a:latin typeface="Times New Roman" panose="02020603050405020304" pitchFamily="18" charset="0"/>
                <a:cs typeface="Times New Roman" panose="02020603050405020304" pitchFamily="18" charset="0"/>
              </a:rPr>
              <a:t>ecosystem ?</a:t>
            </a:r>
            <a:r>
              <a:rPr lang="en-US" sz="3600" b="1" dirty="0">
                <a:latin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03586"/>
            <a:ext cx="10515600" cy="5454869"/>
          </a:xfrm>
        </p:spPr>
        <p:txBody>
          <a:bodyPr>
            <a:normAutofit fontScale="92500" lnSpcReduction="10000"/>
          </a:bodyPr>
          <a:lstStyle/>
          <a:p>
            <a:pPr marL="0" indent="0" algn="ctr">
              <a:buNone/>
            </a:pPr>
            <a:r>
              <a:rPr lang="en-US" sz="2900" dirty="0" smtClean="0">
                <a:latin typeface="Times New Roman" panose="02020603050405020304" pitchFamily="18" charset="0"/>
                <a:cs typeface="Times New Roman" panose="02020603050405020304" pitchFamily="18" charset="0"/>
              </a:rPr>
              <a:t>As </a:t>
            </a:r>
            <a:r>
              <a:rPr lang="en-US" sz="2900" dirty="0">
                <a:latin typeface="Times New Roman" panose="02020603050405020304" pitchFamily="18" charset="0"/>
                <a:cs typeface="Times New Roman" panose="02020603050405020304" pitchFamily="18" charset="0"/>
              </a:rPr>
              <a:t>data flows through the ecosystem, it is eventually transformed into insights that can be used for sustainable decision.</a:t>
            </a:r>
          </a:p>
          <a:p>
            <a:pPr algn="just"/>
            <a:r>
              <a:rPr lang="en-US" sz="2900" dirty="0" smtClean="0">
                <a:latin typeface="Times New Roman" panose="02020603050405020304" pitchFamily="18" charset="0"/>
                <a:cs typeface="Times New Roman" panose="02020603050405020304" pitchFamily="18" charset="0"/>
              </a:rPr>
              <a:t> </a:t>
            </a:r>
            <a:r>
              <a:rPr lang="en-US" sz="2900" b="1" dirty="0">
                <a:latin typeface="Times New Roman" panose="02020603050405020304" pitchFamily="18" charset="0"/>
                <a:cs typeface="Times New Roman" panose="02020603050405020304" pitchFamily="18" charset="0"/>
              </a:rPr>
              <a:t>Raw data: </a:t>
            </a:r>
            <a:r>
              <a:rPr lang="en-US" sz="2900" dirty="0">
                <a:latin typeface="Times New Roman" panose="02020603050405020304" pitchFamily="18" charset="0"/>
                <a:cs typeface="Times New Roman" panose="02020603050405020304" pitchFamily="18" charset="0"/>
              </a:rPr>
              <a:t>The foundation of a digital ecosystem is numerous data sources, small and big, on the environment together with social and economic data.</a:t>
            </a:r>
          </a:p>
          <a:p>
            <a:pPr algn="just"/>
            <a:r>
              <a:rPr lang="en-US" sz="2900" dirty="0" smtClean="0">
                <a:latin typeface="Times New Roman" panose="02020603050405020304" pitchFamily="18" charset="0"/>
                <a:cs typeface="Times New Roman" panose="02020603050405020304" pitchFamily="18" charset="0"/>
              </a:rPr>
              <a:t> </a:t>
            </a:r>
            <a:r>
              <a:rPr lang="en-US" sz="2900" b="1" dirty="0">
                <a:latin typeface="Times New Roman" panose="02020603050405020304" pitchFamily="18" charset="0"/>
                <a:cs typeface="Times New Roman" panose="02020603050405020304" pitchFamily="18" charset="0"/>
              </a:rPr>
              <a:t>Infrastructure: </a:t>
            </a:r>
            <a:r>
              <a:rPr lang="en-US" sz="2900" dirty="0">
                <a:latin typeface="Times New Roman" panose="02020603050405020304" pitchFamily="18" charset="0"/>
                <a:cs typeface="Times New Roman" panose="02020603050405020304" pitchFamily="18" charset="0"/>
              </a:rPr>
              <a:t>The infrastructure will store, process and connect existing databases. It must seek to improve metadata, discoverability and accessibility.</a:t>
            </a:r>
          </a:p>
          <a:p>
            <a:pPr algn="just"/>
            <a:r>
              <a:rPr lang="en-US" sz="2900" dirty="0" smtClean="0">
                <a:latin typeface="Times New Roman" panose="02020603050405020304" pitchFamily="18" charset="0"/>
                <a:cs typeface="Times New Roman" panose="02020603050405020304" pitchFamily="18" charset="0"/>
              </a:rPr>
              <a:t> </a:t>
            </a:r>
            <a:r>
              <a:rPr lang="en-US" sz="2900" b="1" dirty="0">
                <a:latin typeface="Times New Roman" panose="02020603050405020304" pitchFamily="18" charset="0"/>
                <a:cs typeface="Times New Roman" panose="02020603050405020304" pitchFamily="18" charset="0"/>
              </a:rPr>
              <a:t>Algorithms and analytics: </a:t>
            </a:r>
            <a:r>
              <a:rPr lang="en-US" sz="2900" dirty="0">
                <a:latin typeface="Times New Roman" panose="02020603050405020304" pitchFamily="18" charset="0"/>
                <a:cs typeface="Times New Roman" panose="02020603050405020304" pitchFamily="18" charset="0"/>
              </a:rPr>
              <a:t>Data and supporting infrastructure are the backbone of the digital ecosystem. But these will require algorithms and analytics in order to extract actionable insights and business intelligence.</a:t>
            </a:r>
          </a:p>
          <a:p>
            <a:pPr algn="just"/>
            <a:r>
              <a:rPr lang="en-US" sz="2900" dirty="0" smtClean="0">
                <a:latin typeface="Times New Roman" panose="02020603050405020304" pitchFamily="18" charset="0"/>
                <a:cs typeface="Times New Roman" panose="02020603050405020304" pitchFamily="18" charset="0"/>
              </a:rPr>
              <a:t> </a:t>
            </a:r>
            <a:r>
              <a:rPr lang="en-US" sz="2900" b="1" dirty="0">
                <a:latin typeface="Times New Roman" panose="02020603050405020304" pitchFamily="18" charset="0"/>
                <a:cs typeface="Times New Roman" panose="02020603050405020304" pitchFamily="18" charset="0"/>
              </a:rPr>
              <a:t>Insights and applications: </a:t>
            </a:r>
            <a:r>
              <a:rPr lang="en-US" sz="2900" dirty="0">
                <a:latin typeface="Times New Roman" panose="02020603050405020304" pitchFamily="18" charset="0"/>
                <a:cs typeface="Times New Roman" panose="02020603050405020304" pitchFamily="18" charset="0"/>
              </a:rPr>
              <a:t>End-users need to integrate information streams into metrics and performance dashboards. They must be comprehensible to decision-makers, investors, consumers and citizens</a:t>
            </a:r>
            <a:r>
              <a:rPr lang="en-US" dirty="0"/>
              <a:t>.</a:t>
            </a:r>
          </a:p>
          <a:p>
            <a:endParaRPr lang="ru-RU" dirty="0"/>
          </a:p>
        </p:txBody>
      </p:sp>
    </p:spTree>
    <p:extLst>
      <p:ext uri="{BB962C8B-B14F-4D97-AF65-F5344CB8AC3E}">
        <p14:creationId xmlns:p14="http://schemas.microsoft.com/office/powerpoint/2010/main" val="766373156"/>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580806"/>
          </a:xfrm>
        </p:spPr>
        <p:txBody>
          <a:bodyPr>
            <a:noAutofit/>
          </a:bodyPr>
          <a:lstStyle/>
          <a:p>
            <a:pPr algn="ctr"/>
            <a:r>
              <a:rPr lang="en-US" sz="3600" b="1" dirty="0">
                <a:latin typeface="Times New Roman" panose="02020603050405020304" pitchFamily="18" charset="0"/>
                <a:cs typeface="Times New Roman" panose="02020603050405020304" pitchFamily="18" charset="0"/>
              </a:rPr>
              <a:t>A global digital </a:t>
            </a:r>
            <a:r>
              <a:rPr lang="en-US" sz="3600" b="1" dirty="0" smtClean="0">
                <a:latin typeface="Times New Roman" panose="02020603050405020304" pitchFamily="18" charset="0"/>
                <a:cs typeface="Times New Roman" panose="02020603050405020304" pitchFamily="18" charset="0"/>
              </a:rPr>
              <a:t>ecosystem structure</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rotWithShape="1">
          <a:blip r:embed="rId3">
            <a:extLst>
              <a:ext uri="{28A0092B-C50C-407E-A947-70E740481C1C}">
                <a14:useLocalDpi xmlns:a14="http://schemas.microsoft.com/office/drawing/2010/main" val="0"/>
              </a:ext>
            </a:extLst>
          </a:blip>
          <a:srcRect b="11989"/>
          <a:stretch/>
        </p:blipFill>
        <p:spPr>
          <a:xfrm>
            <a:off x="604345" y="945933"/>
            <a:ext cx="10749455" cy="5381434"/>
          </a:xfrm>
        </p:spPr>
      </p:pic>
      <p:sp>
        <p:nvSpPr>
          <p:cNvPr id="5" name="Прямоугольник 4"/>
          <p:cNvSpPr/>
          <p:nvPr/>
        </p:nvSpPr>
        <p:spPr>
          <a:xfrm>
            <a:off x="951186" y="6327366"/>
            <a:ext cx="10402614" cy="307777"/>
          </a:xfrm>
          <a:prstGeom prst="rect">
            <a:avLst/>
          </a:prstGeom>
        </p:spPr>
        <p:txBody>
          <a:bodyPr wrap="square">
            <a:spAutoFit/>
          </a:bodyPr>
          <a:lstStyle/>
          <a:p>
            <a:r>
              <a:rPr lang="en-US" sz="1400" dirty="0"/>
              <a:t>https://undp.medium.com/the-pressing-need-for-a-global-digital-ecosystem-aa10a9f8df56</a:t>
            </a:r>
            <a:endParaRPr lang="ru-RU" sz="1400" dirty="0"/>
          </a:p>
        </p:txBody>
      </p:sp>
    </p:spTree>
    <p:extLst>
      <p:ext uri="{BB962C8B-B14F-4D97-AF65-F5344CB8AC3E}">
        <p14:creationId xmlns:p14="http://schemas.microsoft.com/office/powerpoint/2010/main" val="618172621"/>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80351"/>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What </a:t>
            </a:r>
            <a:r>
              <a:rPr lang="en-US" sz="3600" b="1" dirty="0">
                <a:latin typeface="Times New Roman" panose="02020603050405020304" pitchFamily="18" charset="0"/>
                <a:cs typeface="Times New Roman" panose="02020603050405020304" pitchFamily="18" charset="0"/>
              </a:rPr>
              <a:t>is being done?</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19352"/>
            <a:ext cx="10844048" cy="5376041"/>
          </a:xfrm>
        </p:spPr>
        <p:txBody>
          <a:bodyPr>
            <a:normAutofit fontScale="92500"/>
          </a:bodyPr>
          <a:lstStyle/>
          <a:p>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foundations of a global digital ecosystem are being built and tested by in the public and private sector. The following examples show how they can provide environmental insights and intelligence that are better, faster, and cheaper.</a:t>
            </a:r>
          </a:p>
          <a:p>
            <a:r>
              <a:rPr lang="en-US" dirty="0">
                <a:latin typeface="Times New Roman" panose="02020603050405020304" pitchFamily="18" charset="0"/>
                <a:cs typeface="Times New Roman" panose="02020603050405020304" pitchFamily="18" charset="0"/>
              </a:rPr>
              <a:t>The European Commission’s Joint Research Centre, Google Earth Engine and UNEP developed the </a:t>
            </a:r>
            <a:r>
              <a:rPr lang="en-US" dirty="0">
                <a:latin typeface="Times New Roman" panose="02020603050405020304" pitchFamily="18" charset="0"/>
                <a:cs typeface="Times New Roman" panose="02020603050405020304" pitchFamily="18" charset="0"/>
                <a:hlinkClick r:id="rId3"/>
              </a:rPr>
              <a:t>sdg661.app</a:t>
            </a:r>
            <a:r>
              <a:rPr lang="en-US" dirty="0">
                <a:latin typeface="Times New Roman" panose="02020603050405020304" pitchFamily="18" charset="0"/>
                <a:cs typeface="Times New Roman" panose="02020603050405020304" pitchFamily="18" charset="0"/>
              </a:rPr>
              <a:t> for Water-Related Ecosystems. The </a:t>
            </a:r>
            <a:r>
              <a:rPr lang="en-US" dirty="0">
                <a:latin typeface="Times New Roman" panose="02020603050405020304" pitchFamily="18" charset="0"/>
                <a:cs typeface="Times New Roman" panose="02020603050405020304" pitchFamily="18" charset="0"/>
                <a:hlinkClick r:id="rId4"/>
              </a:rPr>
              <a:t>Surface Water Viewer</a:t>
            </a:r>
            <a:r>
              <a:rPr lang="en-US" dirty="0">
                <a:latin typeface="Times New Roman" panose="02020603050405020304" pitchFamily="18" charset="0"/>
                <a:cs typeface="Times New Roman" panose="02020603050405020304" pitchFamily="18" charset="0"/>
              </a:rPr>
              <a:t> shows changes in global water based on satellite images and AI.</a:t>
            </a:r>
          </a:p>
          <a:p>
            <a:r>
              <a:rPr lang="en-US" dirty="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hlinkClick r:id="rId5"/>
              </a:rPr>
              <a:t>UN Biodiversity Lab</a:t>
            </a:r>
            <a:r>
              <a:rPr lang="en-US" dirty="0">
                <a:latin typeface="Times New Roman" panose="02020603050405020304" pitchFamily="18" charset="0"/>
                <a:cs typeface="Times New Roman" panose="02020603050405020304" pitchFamily="18" charset="0"/>
              </a:rPr>
              <a:t> aims to help countries increase the amount of spatial data and analysis used in their 6th National Reports to the Convention on Biological Diversity (CBD). It combines over 100 global high-quality spatial data sets with analysis, visualization, and storytelling tools. It was developed by UNDP, UNEP, and the CBD Secretariat, with funding from the Global Environment Facility and UNDP Innovation Facility.</a:t>
            </a:r>
          </a:p>
          <a:p>
            <a:pPr marL="0" indent="0">
              <a:buNone/>
            </a:pPr>
            <a:r>
              <a:rPr lang="en-US" sz="1500" dirty="0"/>
              <a:t>https://undp.medium.com/the-pressing-need-for-a-global-digital-ecosystem-aa10a9f8df56</a:t>
            </a:r>
            <a:endParaRPr lang="ru-RU" sz="1500" dirty="0"/>
          </a:p>
        </p:txBody>
      </p:sp>
    </p:spTree>
    <p:extLst>
      <p:ext uri="{BB962C8B-B14F-4D97-AF65-F5344CB8AC3E}">
        <p14:creationId xmlns:p14="http://schemas.microsoft.com/office/powerpoint/2010/main" val="3412303428"/>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07470"/>
            <a:ext cx="10515600" cy="533509"/>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What </a:t>
            </a:r>
            <a:r>
              <a:rPr lang="en-US" sz="3600" b="1" dirty="0">
                <a:latin typeface="Times New Roman" panose="02020603050405020304" pitchFamily="18" charset="0"/>
                <a:cs typeface="Times New Roman" panose="02020603050405020304" pitchFamily="18" charset="0"/>
              </a:rPr>
              <a:t>does Facebook’s digital ecosystem look like?</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740979"/>
            <a:ext cx="10515600" cy="5927835"/>
          </a:xfrm>
        </p:spPr>
        <p:txBody>
          <a:bodyPr>
            <a:normAutofit fontScale="77500" lnSpcReduction="20000"/>
          </a:bodyPr>
          <a:lstStyle/>
          <a:p>
            <a:pPr algn="just"/>
            <a:r>
              <a:rPr lang="en-US" sz="3100" dirty="0">
                <a:latin typeface="Times New Roman" panose="02020603050405020304" pitchFamily="18" charset="0"/>
                <a:cs typeface="Times New Roman" panose="02020603050405020304" pitchFamily="18" charset="0"/>
              </a:rPr>
              <a:t>When </a:t>
            </a:r>
            <a:r>
              <a:rPr lang="en-US" sz="3100" dirty="0">
                <a:latin typeface="Times New Roman" panose="02020603050405020304" pitchFamily="18" charset="0"/>
                <a:cs typeface="Times New Roman" panose="02020603050405020304" pitchFamily="18" charset="0"/>
                <a:hlinkClick r:id="rId3"/>
              </a:rPr>
              <a:t>software is eating the world</a:t>
            </a:r>
            <a:r>
              <a:rPr lang="en-US" sz="3100" dirty="0">
                <a:latin typeface="Times New Roman" panose="02020603050405020304" pitchFamily="18" charset="0"/>
                <a:cs typeface="Times New Roman" panose="02020603050405020304" pitchFamily="18" charset="0"/>
              </a:rPr>
              <a:t>, leaders of almost every industry need to have an understanding of </a:t>
            </a:r>
            <a:r>
              <a:rPr lang="en-US" sz="3100" dirty="0">
                <a:latin typeface="Times New Roman" panose="02020603050405020304" pitchFamily="18" charset="0"/>
                <a:cs typeface="Times New Roman" panose="02020603050405020304" pitchFamily="18" charset="0"/>
                <a:hlinkClick r:id="rId4"/>
              </a:rPr>
              <a:t>digital ecosystems</a:t>
            </a:r>
            <a:r>
              <a:rPr lang="en-US" sz="3100" dirty="0">
                <a:latin typeface="Times New Roman" panose="02020603050405020304" pitchFamily="18" charset="0"/>
                <a:cs typeface="Times New Roman" panose="02020603050405020304" pitchFamily="18" charset="0"/>
              </a:rPr>
              <a:t>. In the tech world, the </a:t>
            </a:r>
            <a:r>
              <a:rPr lang="en-US" sz="3100" dirty="0">
                <a:latin typeface="Times New Roman" panose="02020603050405020304" pitchFamily="18" charset="0"/>
                <a:cs typeface="Times New Roman" panose="02020603050405020304" pitchFamily="18" charset="0"/>
                <a:hlinkClick r:id="rId5"/>
              </a:rPr>
              <a:t>battle between ecosystems</a:t>
            </a:r>
            <a:r>
              <a:rPr lang="en-US" sz="3100" dirty="0">
                <a:latin typeface="Times New Roman" panose="02020603050405020304" pitchFamily="18" charset="0"/>
                <a:cs typeface="Times New Roman" panose="02020603050405020304" pitchFamily="18" charset="0"/>
              </a:rPr>
              <a:t> has been going on for a while, with </a:t>
            </a:r>
            <a:r>
              <a:rPr lang="en-US" sz="3100" dirty="0">
                <a:latin typeface="Times New Roman" panose="02020603050405020304" pitchFamily="18" charset="0"/>
                <a:cs typeface="Times New Roman" panose="02020603050405020304" pitchFamily="18" charset="0"/>
                <a:hlinkClick r:id="rId6"/>
              </a:rPr>
              <a:t>Apple</a:t>
            </a:r>
            <a:r>
              <a:rPr lang="en-US" sz="3100" dirty="0">
                <a:latin typeface="Times New Roman" panose="02020603050405020304" pitchFamily="18" charset="0"/>
                <a:cs typeface="Times New Roman" panose="02020603050405020304" pitchFamily="18" charset="0"/>
              </a:rPr>
              <a:t>, </a:t>
            </a:r>
            <a:r>
              <a:rPr lang="en-US" sz="3100" dirty="0">
                <a:latin typeface="Times New Roman" panose="02020603050405020304" pitchFamily="18" charset="0"/>
                <a:cs typeface="Times New Roman" panose="02020603050405020304" pitchFamily="18" charset="0"/>
                <a:hlinkClick r:id="rId7"/>
              </a:rPr>
              <a:t>Amazon, Microsoft and Google</a:t>
            </a:r>
            <a:r>
              <a:rPr lang="en-US" sz="3100" dirty="0">
                <a:latin typeface="Times New Roman" panose="02020603050405020304" pitchFamily="18" charset="0"/>
                <a:cs typeface="Times New Roman" panose="02020603050405020304" pitchFamily="18" charset="0"/>
              </a:rPr>
              <a:t> as the most notable </a:t>
            </a:r>
            <a:r>
              <a:rPr lang="en-US" sz="3100" dirty="0" smtClean="0">
                <a:latin typeface="Times New Roman" panose="02020603050405020304" pitchFamily="18" charset="0"/>
                <a:cs typeface="Times New Roman" panose="02020603050405020304" pitchFamily="18" charset="0"/>
              </a:rPr>
              <a:t>combatants </a:t>
            </a:r>
            <a:r>
              <a:rPr lang="en-US" sz="3100" dirty="0">
                <a:latin typeface="Times New Roman" panose="02020603050405020304" pitchFamily="18" charset="0"/>
                <a:cs typeface="Times New Roman" panose="02020603050405020304" pitchFamily="18" charset="0"/>
              </a:rPr>
              <a:t>the last couple of years. While </a:t>
            </a:r>
            <a:r>
              <a:rPr lang="en-US" sz="3100" dirty="0">
                <a:latin typeface="Times New Roman" panose="02020603050405020304" pitchFamily="18" charset="0"/>
                <a:cs typeface="Times New Roman" panose="02020603050405020304" pitchFamily="18" charset="0"/>
                <a:hlinkClick r:id="rId8"/>
              </a:rPr>
              <a:t>Microsoft is falling behind</a:t>
            </a:r>
            <a:r>
              <a:rPr lang="en-US" sz="3100" dirty="0">
                <a:latin typeface="Times New Roman" panose="02020603050405020304" pitchFamily="18" charset="0"/>
                <a:cs typeface="Times New Roman" panose="02020603050405020304" pitchFamily="18" charset="0"/>
              </a:rPr>
              <a:t>, Facebook is becoming a notable challenger, and perhaps one of the most powerful digital ecosystems there is.</a:t>
            </a:r>
          </a:p>
          <a:p>
            <a:pPr algn="just"/>
            <a:r>
              <a:rPr lang="en-US" sz="3100" dirty="0">
                <a:latin typeface="Times New Roman" panose="02020603050405020304" pitchFamily="18" charset="0"/>
                <a:cs typeface="Times New Roman" panose="02020603050405020304" pitchFamily="18" charset="0"/>
              </a:rPr>
              <a:t>While </a:t>
            </a:r>
            <a:r>
              <a:rPr lang="en-US" sz="3100" dirty="0" err="1">
                <a:latin typeface="Times New Roman" panose="02020603050405020304" pitchFamily="18" charset="0"/>
                <a:cs typeface="Times New Roman" panose="02020603050405020304" pitchFamily="18" charset="0"/>
              </a:rPr>
              <a:t>facebook</a:t>
            </a:r>
            <a:r>
              <a:rPr lang="en-US" sz="3100" dirty="0">
                <a:latin typeface="Times New Roman" panose="02020603050405020304" pitchFamily="18" charset="0"/>
                <a:cs typeface="Times New Roman" panose="02020603050405020304" pitchFamily="18" charset="0"/>
              </a:rPr>
              <a:t> is being accused of </a:t>
            </a:r>
            <a:r>
              <a:rPr lang="en-US" sz="3100" dirty="0">
                <a:latin typeface="Times New Roman" panose="02020603050405020304" pitchFamily="18" charset="0"/>
                <a:cs typeface="Times New Roman" panose="02020603050405020304" pitchFamily="18" charset="0"/>
                <a:hlinkClick r:id="rId9"/>
              </a:rPr>
              <a:t>not being cool anymore</a:t>
            </a:r>
            <a:r>
              <a:rPr lang="en-US" sz="3100" dirty="0">
                <a:latin typeface="Times New Roman" panose="02020603050405020304" pitchFamily="18" charset="0"/>
                <a:cs typeface="Times New Roman" panose="02020603050405020304" pitchFamily="18" charset="0"/>
              </a:rPr>
              <a:t>, it is in reality evolving from a social network to a digital ecosystem and </a:t>
            </a:r>
            <a:r>
              <a:rPr lang="en-US" sz="3100" dirty="0" smtClean="0">
                <a:latin typeface="Times New Roman" panose="02020603050405020304" pitchFamily="18" charset="0"/>
                <a:cs typeface="Times New Roman" panose="02020603050405020304" pitchFamily="18" charset="0"/>
              </a:rPr>
              <a:t>something </a:t>
            </a:r>
            <a:r>
              <a:rPr lang="en-US" sz="3100" dirty="0">
                <a:latin typeface="Times New Roman" panose="02020603050405020304" pitchFamily="18" charset="0"/>
                <a:cs typeface="Times New Roman" panose="02020603050405020304" pitchFamily="18" charset="0"/>
              </a:rPr>
              <a:t>similar to an operating system for your digital identity. Facebook has probably realized this a long time ago and allows a fragmentation of the front-end by separating Facebook chat as a stand-alone application and leaving both </a:t>
            </a:r>
            <a:r>
              <a:rPr lang="en-US" sz="3100" dirty="0" err="1">
                <a:latin typeface="Times New Roman" panose="02020603050405020304" pitchFamily="18" charset="0"/>
                <a:cs typeface="Times New Roman" panose="02020603050405020304" pitchFamily="18" charset="0"/>
              </a:rPr>
              <a:t>Instagram</a:t>
            </a:r>
            <a:r>
              <a:rPr lang="en-US" sz="3100" dirty="0">
                <a:latin typeface="Times New Roman" panose="02020603050405020304" pitchFamily="18" charset="0"/>
                <a:cs typeface="Times New Roman" panose="02020603050405020304" pitchFamily="18" charset="0"/>
              </a:rPr>
              <a:t> and </a:t>
            </a:r>
            <a:r>
              <a:rPr lang="en-US" sz="3100" dirty="0" err="1">
                <a:latin typeface="Times New Roman" panose="02020603050405020304" pitchFamily="18" charset="0"/>
                <a:cs typeface="Times New Roman" panose="02020603050405020304" pitchFamily="18" charset="0"/>
              </a:rPr>
              <a:t>Whatsapp</a:t>
            </a:r>
            <a:r>
              <a:rPr lang="en-US" sz="3100" dirty="0">
                <a:latin typeface="Times New Roman" panose="02020603050405020304" pitchFamily="18" charset="0"/>
                <a:cs typeface="Times New Roman" panose="02020603050405020304" pitchFamily="18" charset="0"/>
              </a:rPr>
              <a:t> as separate applications.</a:t>
            </a:r>
          </a:p>
          <a:p>
            <a:pPr algn="just"/>
            <a:r>
              <a:rPr lang="en-US" sz="3100" dirty="0">
                <a:latin typeface="Times New Roman" panose="02020603050405020304" pitchFamily="18" charset="0"/>
                <a:cs typeface="Times New Roman" panose="02020603050405020304" pitchFamily="18" charset="0"/>
              </a:rPr>
              <a:t>A digital ecosystems horizontal integration should also include both customers, partners and third-party services. Facebook caters to brands and agencies that wish to take advantage of Facebook’s vast user penetration</a:t>
            </a:r>
            <a:r>
              <a:rPr lang="en-US" sz="3100" dirty="0">
                <a:latin typeface="Times New Roman" panose="02020603050405020304" pitchFamily="18" charset="0"/>
                <a:cs typeface="Times New Roman" panose="02020603050405020304" pitchFamily="18" charset="0"/>
                <a:hlinkClick r:id="rId10"/>
              </a:rPr>
              <a:t> though Atlas</a:t>
            </a:r>
            <a:r>
              <a:rPr lang="en-US" sz="3100" dirty="0">
                <a:latin typeface="Times New Roman" panose="02020603050405020304" pitchFamily="18" charset="0"/>
                <a:cs typeface="Times New Roman" panose="02020603050405020304" pitchFamily="18" charset="0"/>
              </a:rPr>
              <a:t> and Pages Manager.</a:t>
            </a:r>
          </a:p>
          <a:p>
            <a:pPr algn="just"/>
            <a:r>
              <a:rPr lang="en-US" sz="3100" dirty="0">
                <a:latin typeface="Times New Roman" panose="02020603050405020304" pitchFamily="18" charset="0"/>
                <a:cs typeface="Times New Roman" panose="02020603050405020304" pitchFamily="18" charset="0"/>
              </a:rPr>
              <a:t>At the same time Facebook allows third-party developers to create apps and services through </a:t>
            </a:r>
            <a:r>
              <a:rPr lang="en-US" sz="3100" dirty="0">
                <a:latin typeface="Times New Roman" panose="02020603050405020304" pitchFamily="18" charset="0"/>
                <a:cs typeface="Times New Roman" panose="02020603050405020304" pitchFamily="18" charset="0"/>
                <a:hlinkClick r:id="rId11"/>
              </a:rPr>
              <a:t>Facebook App Center</a:t>
            </a:r>
            <a:r>
              <a:rPr lang="en-US" sz="3100" dirty="0">
                <a:latin typeface="Times New Roman" panose="02020603050405020304" pitchFamily="18" charset="0"/>
                <a:cs typeface="Times New Roman" panose="02020603050405020304" pitchFamily="18" charset="0"/>
              </a:rPr>
              <a:t>, </a:t>
            </a:r>
            <a:r>
              <a:rPr lang="en-US" sz="3100" dirty="0">
                <a:latin typeface="Times New Roman" panose="02020603050405020304" pitchFamily="18" charset="0"/>
                <a:cs typeface="Times New Roman" panose="02020603050405020304" pitchFamily="18" charset="0"/>
                <a:hlinkClick r:id="rId12"/>
              </a:rPr>
              <a:t>Open Graph</a:t>
            </a:r>
            <a:r>
              <a:rPr lang="en-US" sz="3100" dirty="0">
                <a:latin typeface="Times New Roman" panose="02020603050405020304" pitchFamily="18" charset="0"/>
                <a:cs typeface="Times New Roman" panose="02020603050405020304" pitchFamily="18" charset="0"/>
              </a:rPr>
              <a:t> and </a:t>
            </a:r>
            <a:r>
              <a:rPr lang="en-US" sz="3100" dirty="0">
                <a:latin typeface="Times New Roman" panose="02020603050405020304" pitchFamily="18" charset="0"/>
                <a:cs typeface="Times New Roman" panose="02020603050405020304" pitchFamily="18" charset="0"/>
                <a:hlinkClick r:id="rId13"/>
              </a:rPr>
              <a:t>Parse. </a:t>
            </a:r>
            <a:r>
              <a:rPr lang="en-US" sz="3100" dirty="0">
                <a:latin typeface="Times New Roman" panose="02020603050405020304" pitchFamily="18" charset="0"/>
                <a:cs typeface="Times New Roman" panose="02020603050405020304" pitchFamily="18" charset="0"/>
              </a:rPr>
              <a:t>Allowing co-creation and open innovation, while ensuring data collection through </a:t>
            </a:r>
            <a:r>
              <a:rPr lang="en-US" sz="3100" dirty="0">
                <a:latin typeface="Times New Roman" panose="02020603050405020304" pitchFamily="18" charset="0"/>
                <a:cs typeface="Times New Roman" panose="02020603050405020304" pitchFamily="18" charset="0"/>
                <a:hlinkClick r:id="rId14"/>
              </a:rPr>
              <a:t>Facebook Connect</a:t>
            </a:r>
            <a:r>
              <a:rPr lang="en-US" sz="31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https://hernaes.com/2015/10/29/what-is-a-digital-ecossytem/</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08490"/>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96116"/>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What </a:t>
            </a:r>
            <a:r>
              <a:rPr lang="en-US" sz="3600" b="1" dirty="0">
                <a:latin typeface="Times New Roman" panose="02020603050405020304" pitchFamily="18" charset="0"/>
                <a:cs typeface="Times New Roman" panose="02020603050405020304" pitchFamily="18" charset="0"/>
              </a:rPr>
              <a:t>does Facebook’s digital ecosystem look like?</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1242"/>
            <a:ext cx="10515600" cy="5281448"/>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One of the questions that remains is how will Oculus Rift, Facebook’s first physical component in their ecosystem fit?</a:t>
            </a:r>
          </a:p>
          <a:p>
            <a:pPr algn="just"/>
            <a:r>
              <a:rPr lang="en-US" dirty="0">
                <a:latin typeface="Times New Roman" panose="02020603050405020304" pitchFamily="18" charset="0"/>
                <a:cs typeface="Times New Roman" panose="02020603050405020304" pitchFamily="18" charset="0"/>
              </a:rPr>
              <a:t>The key to succeeding with a digital ecosystem is to create stickiness through relevance and usefulness. Facebook is not going out of fashion. The ecosystem is evolving, and the ‘old’ social networking site we all know is becoming the infrastructure of Facebook’s digital ecosystem. At the same time Facebook in continually working to launch new relevant services.  If done right, Facebook has the potential to render phone numbers</a:t>
            </a:r>
            <a:r>
              <a:rPr lang="en-US">
                <a:latin typeface="Times New Roman" panose="02020603050405020304" pitchFamily="18" charset="0"/>
                <a:cs typeface="Times New Roman" panose="02020603050405020304" pitchFamily="18" charset="0"/>
              </a:rPr>
              <a:t>, </a:t>
            </a:r>
            <a:r>
              <a:rPr lang="en-US" smtClean="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rPr>
              <a:t>addresses and bank account numbers obsolete </a:t>
            </a:r>
            <a:r>
              <a:rPr lang="en-US">
                <a:latin typeface="Times New Roman" panose="02020603050405020304" pitchFamily="18" charset="0"/>
                <a:cs typeface="Times New Roman" panose="02020603050405020304" pitchFamily="18" charset="0"/>
              </a:rPr>
              <a:t>in </a:t>
            </a:r>
            <a:r>
              <a:rPr lang="en-US"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opinion.</a:t>
            </a:r>
          </a:p>
          <a:p>
            <a:pPr algn="just"/>
            <a:r>
              <a:rPr lang="en-US" dirty="0">
                <a:latin typeface="Times New Roman" panose="02020603050405020304" pitchFamily="18" charset="0"/>
                <a:cs typeface="Times New Roman" panose="02020603050405020304" pitchFamily="18" charset="0"/>
              </a:rPr>
              <a:t>What makes Facebook one of the most potent digital ecosystems is that it is based on managing the digital identity of every user in its user </a:t>
            </a:r>
            <a:r>
              <a:rPr lang="en-US" dirty="0" smtClean="0">
                <a:latin typeface="Times New Roman" panose="02020603050405020304" pitchFamily="18" charset="0"/>
                <a:cs typeface="Times New Roman" panose="02020603050405020304" pitchFamily="18" charset="0"/>
              </a:rPr>
              <a:t>base</a:t>
            </a:r>
          </a:p>
          <a:p>
            <a:pPr algn="just"/>
            <a:endParaRPr lang="en-US"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597903974"/>
      </p:ext>
    </p:extLst>
  </p:cSld>
  <p:clrMapOvr>
    <a:overrideClrMapping bg1="lt1" tx1="dk1" bg2="lt2" tx2="dk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1890"/>
            <a:ext cx="10515600" cy="590858"/>
          </a:xfrm>
        </p:spPr>
        <p:txBody>
          <a:bodyPr>
            <a:noAutofit/>
          </a:bodyPr>
          <a:lstStyle/>
          <a:p>
            <a:pPr algn="ctr"/>
            <a:r>
              <a:rPr lang="en-US" sz="3600" b="1" dirty="0" smtClean="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The digital ecosystem of Facebook</a:t>
            </a:r>
            <a:endParaRPr lang="ru-RU" sz="3600" dirty="0"/>
          </a:p>
        </p:txBody>
      </p:sp>
      <p:pic>
        <p:nvPicPr>
          <p:cNvPr id="5" name="Объект 4"/>
          <p:cNvPicPr>
            <a:picLocks noGrp="1" noChangeAspect="1"/>
          </p:cNvPicPr>
          <p:nvPr>
            <p:ph idx="1"/>
          </p:nvPr>
        </p:nvPicPr>
        <p:blipFill>
          <a:blip r:embed="rId3"/>
          <a:stretch>
            <a:fillRect/>
          </a:stretch>
        </p:blipFill>
        <p:spPr>
          <a:xfrm>
            <a:off x="838200" y="732748"/>
            <a:ext cx="10515600" cy="5585862"/>
          </a:xfrm>
          <a:prstGeom prst="rect">
            <a:avLst/>
          </a:prstGeom>
        </p:spPr>
      </p:pic>
      <p:sp>
        <p:nvSpPr>
          <p:cNvPr id="6" name="Прямоугольник 5"/>
          <p:cNvSpPr/>
          <p:nvPr/>
        </p:nvSpPr>
        <p:spPr>
          <a:xfrm>
            <a:off x="1307375" y="6318610"/>
            <a:ext cx="4772268" cy="307777"/>
          </a:xfrm>
          <a:prstGeom prst="rect">
            <a:avLst/>
          </a:prstGeom>
        </p:spPr>
        <p:txBody>
          <a:bodyPr wrap="none">
            <a:spAutoFit/>
          </a:bodyPr>
          <a:lstStyle/>
          <a:p>
            <a:r>
              <a:rPr lang="en-US" sz="1400" dirty="0"/>
              <a:t>https://hernaes.com/2015/10/29/what-is-a-digital-ecossytem/</a:t>
            </a:r>
            <a:endParaRPr lang="ru-RU" sz="1400" dirty="0"/>
          </a:p>
        </p:txBody>
      </p:sp>
    </p:spTree>
    <p:extLst>
      <p:ext uri="{BB962C8B-B14F-4D97-AF65-F5344CB8AC3E}">
        <p14:creationId xmlns:p14="http://schemas.microsoft.com/office/powerpoint/2010/main" val="2241496019"/>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22696"/>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Overcoming </a:t>
            </a:r>
            <a:r>
              <a:rPr lang="en-US" sz="3600" b="1" dirty="0">
                <a:latin typeface="Times New Roman" panose="02020603050405020304" pitchFamily="18" charset="0"/>
                <a:cs typeface="Times New Roman" panose="02020603050405020304" pitchFamily="18" charset="0"/>
              </a:rPr>
              <a:t>risks</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87822"/>
            <a:ext cx="10515600" cy="5281448"/>
          </a:xfrm>
        </p:spPr>
        <p:txBody>
          <a:bodyPr>
            <a:normAutofit fontScale="85000" lnSpcReduction="20000"/>
          </a:bodyPr>
          <a:lstStyle/>
          <a:p>
            <a:pPr marL="0" indent="0" algn="ctr">
              <a:buNone/>
            </a:pPr>
            <a:r>
              <a:rPr lang="en-US" b="1" dirty="0" smtClean="0">
                <a:latin typeface="Times New Roman" panose="02020603050405020304" pitchFamily="18" charset="0"/>
                <a:cs typeface="Times New Roman" panose="02020603050405020304" pitchFamily="18" charset="0"/>
              </a:rPr>
              <a:t>Four </a:t>
            </a:r>
            <a:r>
              <a:rPr lang="en-US" b="1" dirty="0">
                <a:latin typeface="Times New Roman" panose="02020603050405020304" pitchFamily="18" charset="0"/>
                <a:cs typeface="Times New Roman" panose="02020603050405020304" pitchFamily="18" charset="0"/>
              </a:rPr>
              <a:t>governance risks need to be addressed.</a:t>
            </a:r>
          </a:p>
          <a:p>
            <a:pPr marL="0" indent="0" algn="just">
              <a:buNone/>
            </a:pPr>
            <a:r>
              <a:rPr lang="en-US" b="1"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Monopolies linked to global data sets: </a:t>
            </a:r>
            <a:r>
              <a:rPr lang="en-US" dirty="0">
                <a:latin typeface="Times New Roman" panose="02020603050405020304" pitchFamily="18" charset="0"/>
                <a:cs typeface="Times New Roman" panose="02020603050405020304" pitchFamily="18" charset="0"/>
              </a:rPr>
              <a:t>Much of big data are held by a handful of companies. This is a risk. It also creates concerns in terms of privacy, data security and dependencies. We need to understand what incentives, safeguards and standards are needed to ensure that environmental data and processing power are used to help humanity solve long-term global environmental challenges rather than exacerbate existing inequalities and digital colonialism.</a:t>
            </a:r>
          </a:p>
          <a:p>
            <a:pPr marL="0" indent="0" algn="just">
              <a:buNone/>
            </a:pPr>
            <a:r>
              <a:rPr lang="en-US" b="1"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Quality, transparency and openness of data and algorithms</a:t>
            </a:r>
            <a:r>
              <a:rPr lang="en-US" dirty="0">
                <a:latin typeface="Times New Roman" panose="02020603050405020304" pitchFamily="18" charset="0"/>
                <a:cs typeface="Times New Roman" panose="02020603050405020304" pitchFamily="18" charset="0"/>
              </a:rPr>
              <a:t>: As companies take an increasing role in generating digital public goods, we need to ensure that the quality of data and algorithms are not compromised by the allure of short-term profits.</a:t>
            </a:r>
          </a:p>
          <a:p>
            <a:pPr marL="0" indent="0" algn="just">
              <a:buNone/>
            </a:pPr>
            <a:r>
              <a:rPr lang="en-US" b="1"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Protecting individual privacy, data security and intellectual property:</a:t>
            </a:r>
            <a:r>
              <a:rPr lang="en-US" dirty="0">
                <a:latin typeface="Times New Roman" panose="02020603050405020304" pitchFamily="18" charset="0"/>
                <a:cs typeface="Times New Roman" panose="02020603050405020304" pitchFamily="18" charset="0"/>
              </a:rPr>
              <a:t> There must also be a recognition that some data will, of necessity, remain only at the national level and be governed by national priorities, context and culture.</a:t>
            </a:r>
          </a:p>
          <a:p>
            <a:pPr marL="0" indent="0" algn="just">
              <a:buNone/>
            </a:pPr>
            <a:r>
              <a:rPr lang="en-US" b="1" dirty="0">
                <a:latin typeface="Times New Roman" panose="02020603050405020304"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Direct environmental impacts:</a:t>
            </a:r>
            <a:r>
              <a:rPr lang="en-US" dirty="0">
                <a:latin typeface="Times New Roman" panose="02020603050405020304" pitchFamily="18" charset="0"/>
                <a:cs typeface="Times New Roman" panose="02020603050405020304" pitchFamily="18" charset="0"/>
              </a:rPr>
              <a:t> as reliance on computers and data </a:t>
            </a:r>
            <a:r>
              <a:rPr lang="en-US" dirty="0" err="1">
                <a:latin typeface="Times New Roman" panose="02020603050405020304" pitchFamily="18" charset="0"/>
                <a:cs typeface="Times New Roman" panose="02020603050405020304" pitchFamily="18" charset="0"/>
              </a:rPr>
              <a:t>centres</a:t>
            </a:r>
            <a:r>
              <a:rPr lang="en-US" dirty="0">
                <a:latin typeface="Times New Roman" panose="02020603050405020304" pitchFamily="18" charset="0"/>
                <a:cs typeface="Times New Roman" panose="02020603050405020304" pitchFamily="18" charset="0"/>
              </a:rPr>
              <a:t> grows, governments and technology companies need to implement measures to </a:t>
            </a:r>
            <a:r>
              <a:rPr lang="en-US" b="1" dirty="0">
                <a:latin typeface="Times New Roman" panose="02020603050405020304" pitchFamily="18" charset="0"/>
                <a:cs typeface="Times New Roman" panose="02020603050405020304" pitchFamily="18" charset="0"/>
              </a:rPr>
              <a:t>reduce their direct environmental impact</a:t>
            </a:r>
            <a:r>
              <a:rPr lang="en-US" dirty="0">
                <a:latin typeface="Times New Roman" panose="02020603050405020304" pitchFamily="18" charset="0"/>
                <a:cs typeface="Times New Roman" panose="02020603050405020304" pitchFamily="18" charset="0"/>
              </a:rPr>
              <a:t>.</a:t>
            </a:r>
          </a:p>
          <a:p>
            <a:endParaRPr lang="ru-RU" dirty="0"/>
          </a:p>
        </p:txBody>
      </p:sp>
      <p:sp>
        <p:nvSpPr>
          <p:cNvPr id="4" name="Прямоугольник 3"/>
          <p:cNvSpPr/>
          <p:nvPr/>
        </p:nvSpPr>
        <p:spPr>
          <a:xfrm>
            <a:off x="1203434" y="6184604"/>
            <a:ext cx="9785131" cy="369332"/>
          </a:xfrm>
          <a:prstGeom prst="rect">
            <a:avLst/>
          </a:prstGeom>
        </p:spPr>
        <p:txBody>
          <a:bodyPr wrap="square">
            <a:spAutoFit/>
          </a:bodyPr>
          <a:lstStyle/>
          <a:p>
            <a:r>
              <a:rPr lang="en-US" dirty="0"/>
              <a:t>https://undp.medium.com/the-pressing-need-for-a-global-digital-ecosystem-aa10a9f8df56</a:t>
            </a:r>
            <a:endParaRPr lang="ru-RU" dirty="0"/>
          </a:p>
        </p:txBody>
      </p:sp>
    </p:spTree>
    <p:extLst>
      <p:ext uri="{BB962C8B-B14F-4D97-AF65-F5344CB8AC3E}">
        <p14:creationId xmlns:p14="http://schemas.microsoft.com/office/powerpoint/2010/main" val="1957673090"/>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en-US" sz="4400" b="1" dirty="0">
                <a:latin typeface="Times New Roman" panose="02020603050405020304" pitchFamily="18" charset="0"/>
                <a:cs typeface="Times New Roman" panose="02020603050405020304" pitchFamily="18" charset="0"/>
              </a:rPr>
              <a:t>Benefits of digital ecosystems</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850920"/>
      </p:ext>
    </p:extLst>
  </p:cSld>
  <p:clrMapOvr>
    <a:overrideClrMapping bg1="lt1" tx1="dk1" bg2="lt2" tx2="dk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a:t>
            </a:r>
            <a:r>
              <a:rPr lang="en-US" sz="4000" b="1" dirty="0" smtClean="0">
                <a:latin typeface="Times New Roman" panose="02020603050405020304" pitchFamily="18" charset="0"/>
                <a:cs typeface="Times New Roman" panose="02020603050405020304" pitchFamily="18" charset="0"/>
              </a:rPr>
              <a:t>benefits </a:t>
            </a:r>
            <a:r>
              <a:rPr lang="en-US" sz="4000" b="1" dirty="0">
                <a:latin typeface="Times New Roman" panose="02020603050405020304" pitchFamily="18" charset="0"/>
                <a:cs typeface="Times New Roman" panose="02020603050405020304" pitchFamily="18" charset="0"/>
              </a:rPr>
              <a:t>of digital </a:t>
            </a:r>
            <a:r>
              <a:rPr lang="en-US" sz="4000" b="1" dirty="0" smtClean="0">
                <a:latin typeface="Times New Roman" panose="02020603050405020304" pitchFamily="18" charset="0"/>
                <a:cs typeface="Times New Roman" panose="02020603050405020304" pitchFamily="18" charset="0"/>
              </a:rPr>
              <a:t>ecosystems </a:t>
            </a:r>
            <a:r>
              <a:rPr lang="en-US" sz="4000" b="1" dirty="0" smtClean="0">
                <a:latin typeface="Times New Roman" panose="02020603050405020304" pitchFamily="18" charset="0"/>
                <a:cs typeface="Times New Roman" panose="02020603050405020304" pitchFamily="18" charset="0"/>
              </a:rPr>
              <a:t>?</a:t>
            </a: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Not </a:t>
            </a:r>
            <a:r>
              <a:rPr lang="en-US" sz="3200" dirty="0">
                <a:latin typeface="Times New Roman" panose="02020603050405020304" pitchFamily="18" charset="0"/>
                <a:cs typeface="Times New Roman" panose="02020603050405020304" pitchFamily="18" charset="0"/>
              </a:rPr>
              <a:t>every company will be an Amazon or Microsoft, but it will at least participate in digital ecosystems that more prominent players orchestrate. The best part is that even a moderately successful digital ecosystem can lead to measurable gains. That’s why it is essential to embrace digital ecosystems with a clear vision and approach.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5700334"/>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Benefits of digital ecosystems</a:t>
            </a:r>
            <a:br>
              <a:rPr lang="en-US" sz="4000" b="1" dirty="0">
                <a:latin typeface="Times New Roman" panose="02020603050405020304" pitchFamily="18" charset="0"/>
                <a:cs typeface="Times New Roman" panose="02020603050405020304" pitchFamily="18" charset="0"/>
              </a:rPr>
            </a:br>
            <a:endParaRPr lang="ru-RU" sz="4000" dirty="0"/>
          </a:p>
        </p:txBody>
      </p:sp>
      <p:sp>
        <p:nvSpPr>
          <p:cNvPr id="3" name="Объект 2"/>
          <p:cNvSpPr>
            <a:spLocks noGrp="1"/>
          </p:cNvSpPr>
          <p:nvPr>
            <p:ph idx="1"/>
          </p:nvPr>
        </p:nvSpPr>
        <p:spPr>
          <a:xfrm>
            <a:off x="838200" y="1286359"/>
            <a:ext cx="10515600" cy="4890604"/>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Faster adoption of technology. Companies can implement new technology in ways that were previously too complicated and unmanageable, allowing them to take full advantage of </a:t>
            </a:r>
            <a:r>
              <a:rPr lang="en-US" dirty="0">
                <a:latin typeface="Times New Roman" panose="02020603050405020304" pitchFamily="18" charset="0"/>
                <a:cs typeface="Times New Roman" panose="02020603050405020304" pitchFamily="18" charset="0"/>
                <a:hlinkClick r:id="rId3"/>
              </a:rPr>
              <a:t>cloud services</a:t>
            </a:r>
            <a:r>
              <a:rPr lang="en-US" dirty="0">
                <a:latin typeface="Times New Roman" panose="02020603050405020304" pitchFamily="18" charset="0"/>
                <a:cs typeface="Times New Roman" panose="02020603050405020304" pitchFamily="18" charset="0"/>
              </a:rPr>
              <a:t> and </a:t>
            </a:r>
            <a:r>
              <a:rPr lang="en-US" dirty="0" err="1">
                <a:latin typeface="Times New Roman" panose="02020603050405020304" pitchFamily="18" charset="0"/>
                <a:cs typeface="Times New Roman" panose="02020603050405020304" pitchFamily="18" charset="0"/>
              </a:rPr>
              <a:t>SaaS</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Generation of new sources of revenue. Ecosystem integration creates new revenue streams and allows organizations to track and analyze wide-ranging data that flows through the business. They can use this data to create new products and services with increased value.</a:t>
            </a:r>
          </a:p>
          <a:p>
            <a:pPr algn="just"/>
            <a:r>
              <a:rPr lang="en-US" dirty="0">
                <a:latin typeface="Times New Roman" panose="02020603050405020304" pitchFamily="18" charset="0"/>
                <a:cs typeface="Times New Roman" panose="02020603050405020304" pitchFamily="18" charset="0"/>
              </a:rPr>
              <a:t>Decreased costs with better business processes. Digital transformation and the creation of a digital ecosystem improve workflow efficiency and working relationships with customers and partners. Automated data processes and increased </a:t>
            </a:r>
            <a:r>
              <a:rPr lang="en-US" dirty="0" err="1">
                <a:latin typeface="Times New Roman" panose="02020603050405020304" pitchFamily="18" charset="0"/>
                <a:cs typeface="Times New Roman" panose="02020603050405020304" pitchFamily="18" charset="0"/>
              </a:rPr>
              <a:t>businesswide</a:t>
            </a:r>
            <a:r>
              <a:rPr lang="en-US" dirty="0">
                <a:latin typeface="Times New Roman" panose="02020603050405020304" pitchFamily="18" charset="0"/>
                <a:cs typeface="Times New Roman" panose="02020603050405020304" pitchFamily="18" charset="0"/>
              </a:rPr>
              <a:t> efficiency also reduce </a:t>
            </a:r>
            <a:r>
              <a:rPr lang="en-US" dirty="0">
                <a:latin typeface="Times New Roman" panose="02020603050405020304" pitchFamily="18" charset="0"/>
                <a:cs typeface="Times New Roman" panose="02020603050405020304" pitchFamily="18" charset="0"/>
                <a:hlinkClick r:id="rId4"/>
              </a:rPr>
              <a:t>operational costs</a:t>
            </a:r>
            <a:r>
              <a:rPr lang="en-US"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461617310"/>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97005"/>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2130"/>
            <a:ext cx="10515600" cy="5296325"/>
          </a:xfrm>
        </p:spPr>
        <p:txBody>
          <a:bodyPr>
            <a:normAutofit fontScale="92500" lnSpcReduction="10000"/>
          </a:bodyPr>
          <a:lstStyle/>
          <a:p>
            <a:pPr algn="just"/>
            <a:r>
              <a:rPr lang="en-US" sz="2400" dirty="0" smtClean="0">
                <a:latin typeface="Times New Roman" panose="02020603050405020304" pitchFamily="18" charset="0"/>
                <a:cs typeface="Times New Roman" panose="02020603050405020304" pitchFamily="18" charset="0"/>
              </a:rPr>
              <a:t>Business analysis life cycle &amp; IT- business analyst: Role in traditional, digital and agile world kindle edition by </a:t>
            </a:r>
            <a:r>
              <a:rPr lang="en-US" sz="2400" dirty="0" err="1" smtClean="0">
                <a:latin typeface="Times New Roman" panose="02020603050405020304" pitchFamily="18" charset="0"/>
                <a:cs typeface="Times New Roman" panose="02020603050405020304" pitchFamily="18" charset="0"/>
                <a:hlinkClick r:id="rId3"/>
              </a:rPr>
              <a:t>Subramanyam</a:t>
            </a:r>
            <a:r>
              <a:rPr lang="en-US" sz="2400" dirty="0" smtClean="0">
                <a:latin typeface="Times New Roman" panose="02020603050405020304" pitchFamily="18" charset="0"/>
                <a:cs typeface="Times New Roman" panose="02020603050405020304" pitchFamily="18" charset="0"/>
                <a:hlinkClick r:id="rId3"/>
              </a:rPr>
              <a:t> </a:t>
            </a:r>
            <a:r>
              <a:rPr lang="en-US" sz="2400" dirty="0" err="1">
                <a:latin typeface="Times New Roman" panose="02020603050405020304" pitchFamily="18" charset="0"/>
                <a:cs typeface="Times New Roman" panose="02020603050405020304" pitchFamily="18" charset="0"/>
                <a:hlinkClick r:id="rId3"/>
              </a:rPr>
              <a:t>Gunda</a:t>
            </a:r>
            <a:r>
              <a:rPr lang="en-US" sz="2400" dirty="0">
                <a:latin typeface="Times New Roman" panose="02020603050405020304" pitchFamily="18" charset="0"/>
                <a:cs typeface="Times New Roman" panose="02020603050405020304" pitchFamily="18" charset="0"/>
              </a:rPr>
              <a:t> (Author) Format: Kindle Edition  ASIN ‏ : ‎ B085X3CCSQ</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Publication date ‏ : ‎ March 13, 2020</a:t>
            </a: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Milani</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Fredrik. Digital Business Analysis. Springer, 2019.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432 </a:t>
            </a:r>
            <a:r>
              <a:rPr lang="ru-RU" sz="2400" dirty="0">
                <a:latin typeface="Times New Roman" panose="02020603050405020304" pitchFamily="18" charset="0"/>
                <a:cs typeface="Times New Roman" panose="02020603050405020304" pitchFamily="18" charset="0"/>
              </a:rPr>
              <a:t>р. </a:t>
            </a:r>
            <a:r>
              <a:rPr lang="en-US" sz="2400" dirty="0" smtClean="0">
                <a:latin typeface="Times New Roman" panose="02020603050405020304" pitchFamily="18" charset="0"/>
                <a:cs typeface="Times New Roman" panose="02020603050405020304" pitchFamily="18" charset="0"/>
              </a:rPr>
              <a:t>-</a:t>
            </a:r>
            <a:r>
              <a:rPr lang="ru-RU"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ISBN 978-3-030-05719-0</a:t>
            </a:r>
            <a:r>
              <a:rPr lang="en-US" sz="2400" dirty="0" smtClean="0">
                <a:latin typeface="Times New Roman" panose="02020603050405020304" pitchFamily="18" charset="0"/>
                <a:cs typeface="Times New Roman" panose="02020603050405020304" pitchFamily="18" charset="0"/>
              </a:rPr>
              <a:t>.</a:t>
            </a:r>
          </a:p>
          <a:p>
            <a:pPr algn="just"/>
            <a:r>
              <a:rPr lang="en-US" sz="2400" dirty="0" err="1" smtClean="0">
                <a:latin typeface="Times New Roman" panose="02020603050405020304" pitchFamily="18" charset="0"/>
                <a:cs typeface="Times New Roman" panose="02020603050405020304" pitchFamily="18" charset="0"/>
              </a:rPr>
              <a:t>Cadle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James, Paul Debra, Turner Paul. Business Analysis Techniques: 99 essential tools for success . 2nd Edition BCS, The Chartered Institute for IT, 2014. - 356 p. - ISBN-10: 1780172737; ISBN-13: 978-1780172736. </a:t>
            </a:r>
          </a:p>
          <a:p>
            <a:pPr algn="just"/>
            <a:r>
              <a:rPr lang="en-US" sz="2400" dirty="0" err="1" smtClean="0">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(2018a). Business model management: </a:t>
            </a:r>
            <a:r>
              <a:rPr lang="en-US" sz="2400" dirty="0" smtClean="0">
                <a:latin typeface="Times New Roman" panose="02020603050405020304" pitchFamily="18" charset="0"/>
                <a:cs typeface="Times New Roman" panose="02020603050405020304" pitchFamily="18" charset="0"/>
              </a:rPr>
              <a:t>Design-</a:t>
            </a:r>
            <a:r>
              <a:rPr lang="en-US" sz="2400" dirty="0" err="1" smtClean="0">
                <a:latin typeface="Times New Roman" panose="02020603050405020304" pitchFamily="18" charset="0"/>
                <a:cs typeface="Times New Roman" panose="02020603050405020304" pitchFamily="18" charset="0"/>
              </a:rPr>
              <a:t>Instrumente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Erfolgsfaktoren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4</a:t>
            </a:r>
            <a:r>
              <a:rPr lang="en-US" sz="2400" baseline="30000" dirty="0" smtClean="0">
                <a:latin typeface="Times New Roman" panose="02020603050405020304" pitchFamily="18" charset="0"/>
                <a:cs typeface="Times New Roman" panose="02020603050405020304" pitchFamily="18" charset="0"/>
              </a:rPr>
              <a:t>th</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ed</a:t>
            </a:r>
            <a:r>
              <a:rPr lang="en-US" sz="2400" dirty="0">
                <a:latin typeface="Times New Roman" panose="02020603050405020304" pitchFamily="18" charset="0"/>
                <a:cs typeface="Times New Roman" panose="02020603050405020304" pitchFamily="18" charset="0"/>
              </a:rPr>
              <a:t>.). Wiesbaden: Springer </a:t>
            </a:r>
            <a:r>
              <a:rPr lang="en-US" sz="2400" dirty="0" err="1">
                <a:latin typeface="Times New Roman" panose="02020603050405020304" pitchFamily="18" charset="0"/>
                <a:cs typeface="Times New Roman" panose="02020603050405020304" pitchFamily="18" charset="0"/>
              </a:rPr>
              <a:t>Gabler</a:t>
            </a:r>
            <a:r>
              <a:rPr lang="en-US" sz="2400" dirty="0">
                <a:latin typeface="Times New Roman" panose="02020603050405020304" pitchFamily="18" charset="0"/>
                <a:cs typeface="Times New Roman" panose="02020603050405020304" pitchFamily="18" charset="0"/>
              </a:rPr>
              <a:t>.</a:t>
            </a:r>
          </a:p>
          <a:p>
            <a:pPr algn="just"/>
            <a:r>
              <a:rPr lang="en-US" sz="2400" dirty="0" err="1">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(2018b). Electronic business (6th ed.). Wiesbaden: Springer </a:t>
            </a:r>
            <a:r>
              <a:rPr lang="en-US" sz="2400" dirty="0" err="1">
                <a:latin typeface="Times New Roman" panose="02020603050405020304" pitchFamily="18" charset="0"/>
                <a:cs typeface="Times New Roman" panose="02020603050405020304" pitchFamily="18" charset="0"/>
              </a:rPr>
              <a:t>Gabler</a:t>
            </a:r>
            <a:r>
              <a:rPr lang="en-US" sz="2400" dirty="0" smtClean="0">
                <a:latin typeface="Times New Roman" panose="02020603050405020304" pitchFamily="18" charset="0"/>
                <a:cs typeface="Times New Roman" panose="02020603050405020304" pitchFamily="18" charset="0"/>
              </a:rPr>
              <a:t>.</a:t>
            </a:r>
            <a:endParaRPr lang="ru-RU"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Zott</a:t>
            </a:r>
            <a:r>
              <a:rPr lang="en-US" sz="2400" dirty="0">
                <a:latin typeface="Times New Roman" panose="02020603050405020304" pitchFamily="18" charset="0"/>
                <a:cs typeface="Times New Roman" panose="02020603050405020304" pitchFamily="18" charset="0"/>
              </a:rPr>
              <a:t>, C., Amit, R., &amp; Massa, L. (2011). The business model: Recent developments and </a:t>
            </a:r>
            <a:r>
              <a:rPr lang="en-US" sz="2400" dirty="0" smtClean="0">
                <a:latin typeface="Times New Roman" panose="02020603050405020304" pitchFamily="18" charset="0"/>
                <a:cs typeface="Times New Roman" panose="02020603050405020304" pitchFamily="18" charset="0"/>
              </a:rPr>
              <a:t>future</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research</a:t>
            </a:r>
            <a:r>
              <a:rPr lang="en-US" sz="2400" dirty="0">
                <a:latin typeface="Times New Roman" panose="02020603050405020304" pitchFamily="18" charset="0"/>
                <a:cs typeface="Times New Roman" panose="02020603050405020304" pitchFamily="18" charset="0"/>
              </a:rPr>
              <a:t>. Journal of Management, 37(4), </a:t>
            </a:r>
            <a:r>
              <a:rPr lang="en-US" sz="2400" dirty="0" smtClean="0">
                <a:latin typeface="Times New Roman" panose="02020603050405020304" pitchFamily="18" charset="0"/>
                <a:cs typeface="Times New Roman" panose="02020603050405020304" pitchFamily="18" charset="0"/>
              </a:rPr>
              <a:t>1019–1042</a:t>
            </a:r>
            <a:endParaRPr lang="ru-RU" sz="2400" dirty="0" smtClean="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Bernd W. </a:t>
            </a:r>
            <a:r>
              <a:rPr lang="en-US" sz="2400" dirty="0" err="1" smtClean="0">
                <a:latin typeface="Times New Roman" panose="02020603050405020304" pitchFamily="18" charset="0"/>
                <a:cs typeface="Times New Roman" panose="02020603050405020304" pitchFamily="18" charset="0"/>
              </a:rPr>
              <a:t>Wirtz</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Digital Business</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Models</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Models, and the Alphabet </a:t>
            </a:r>
            <a:r>
              <a:rPr lang="en-US" sz="2400" dirty="0" smtClean="0">
                <a:latin typeface="Times New Roman" panose="02020603050405020304" pitchFamily="18" charset="0"/>
                <a:cs typeface="Times New Roman" panose="02020603050405020304" pitchFamily="18" charset="0"/>
              </a:rPr>
              <a:t>Case Study</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ISSN </a:t>
            </a:r>
            <a:r>
              <a:rPr lang="en-US" sz="2400" dirty="0" smtClean="0">
                <a:latin typeface="Times New Roman" panose="02020603050405020304" pitchFamily="18" charset="0"/>
                <a:cs typeface="Times New Roman" panose="02020603050405020304" pitchFamily="18" charset="0"/>
              </a:rPr>
              <a:t>2196-8705</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Progress in </a:t>
            </a:r>
            <a:r>
              <a:rPr lang="en-US" sz="2400" dirty="0" smtClean="0">
                <a:latin typeface="Times New Roman" panose="02020603050405020304" pitchFamily="18" charset="0"/>
                <a:cs typeface="Times New Roman" panose="02020603050405020304" pitchFamily="18" charset="0"/>
              </a:rPr>
              <a:t>IS</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ISBN </a:t>
            </a:r>
            <a:r>
              <a:rPr lang="en-US" sz="2400" dirty="0" smtClean="0">
                <a:latin typeface="Times New Roman" panose="02020603050405020304" pitchFamily="18" charset="0"/>
                <a:cs typeface="Times New Roman" panose="02020603050405020304" pitchFamily="18" charset="0"/>
              </a:rPr>
              <a:t>978-3-030-13004-6</a:t>
            </a:r>
            <a:r>
              <a:rPr lang="ru-RU"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https://undp.medium.com/the-pressing-need-for-a-global-digital-ecosystem-aa10a9f8df56</a:t>
            </a:r>
            <a:endParaRPr lang="en-US" sz="2400" dirty="0" smtClean="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244690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695</TotalTime>
  <Words>4976</Words>
  <Application>Microsoft Office PowerPoint</Application>
  <PresentationFormat>Широкоэкранный</PresentationFormat>
  <Paragraphs>229</Paragraphs>
  <Slides>56</Slides>
  <Notes>4</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56</vt:i4>
      </vt:variant>
    </vt:vector>
  </HeadingPairs>
  <TitlesOfParts>
    <vt:vector size="61" baseType="lpstr">
      <vt:lpstr>Arial</vt:lpstr>
      <vt:lpstr>Calibri</vt:lpstr>
      <vt:lpstr>Calibri Light</vt:lpstr>
      <vt:lpstr>Times New Roman</vt:lpstr>
      <vt:lpstr>1_Тема Office</vt:lpstr>
      <vt:lpstr> Digital business models  Lecture 9. Digital Ecosystems   </vt:lpstr>
      <vt:lpstr> Content </vt:lpstr>
      <vt:lpstr>Презентация PowerPoint</vt:lpstr>
      <vt:lpstr>What is the digital ecosystems ? </vt:lpstr>
      <vt:lpstr>What is the digital ecosystems ? </vt:lpstr>
      <vt:lpstr>Презентация PowerPoint</vt:lpstr>
      <vt:lpstr>What is the digital ecosystems ? </vt:lpstr>
      <vt:lpstr> New USAID Digital Ecosystem Framework for International Development </vt:lpstr>
      <vt:lpstr>What is digital business ecosystem? </vt:lpstr>
      <vt:lpstr>What is an ecosystem?</vt:lpstr>
      <vt:lpstr>Презентация PowerPoint</vt:lpstr>
      <vt:lpstr>The layers of a business ecosystem adapted from Moore </vt:lpstr>
      <vt:lpstr>The transition from value chains to value ecosystems</vt:lpstr>
      <vt:lpstr>The digital business ecosystem networks </vt:lpstr>
      <vt:lpstr>Презентация PowerPoint</vt:lpstr>
      <vt:lpstr>Main characteristics of a digital ecosystem</vt:lpstr>
      <vt:lpstr>Main characteristics of a digital ecosystem</vt:lpstr>
      <vt:lpstr>Main characteristics of a digital ecosystem</vt:lpstr>
      <vt:lpstr> Key roles in a digital ecosystem </vt:lpstr>
      <vt:lpstr>Main characteristics  of a digital ecosystem </vt:lpstr>
      <vt:lpstr>High level characterization of digital ecosystems</vt:lpstr>
      <vt:lpstr>The key elements and enablers for  developing digital ecosystems</vt:lpstr>
      <vt:lpstr>What is the digital ecosystems ? </vt:lpstr>
      <vt:lpstr>What is the digital ecosystems ? </vt:lpstr>
      <vt:lpstr>What is the digital ecosystems ? </vt:lpstr>
      <vt:lpstr> What is the digital ecosystem ?  </vt:lpstr>
      <vt:lpstr>What is the digital ecosystem ?</vt:lpstr>
      <vt:lpstr> How digital ecosystems work </vt:lpstr>
      <vt:lpstr> Why are digital ecosystems important?  </vt:lpstr>
      <vt:lpstr>Презентация PowerPoint</vt:lpstr>
      <vt:lpstr> Types of digital ecosystems </vt:lpstr>
      <vt:lpstr> Three main types of digital ecosystems </vt:lpstr>
      <vt:lpstr>Three main types of digital ecosystems</vt:lpstr>
      <vt:lpstr>Types of digital ecosystems</vt:lpstr>
      <vt:lpstr>Types of digital ecosystems</vt:lpstr>
      <vt:lpstr>Three main types of digital ecosystems</vt:lpstr>
      <vt:lpstr>Amazon Ecosystem</vt:lpstr>
      <vt:lpstr>Amazon Ecosystem</vt:lpstr>
      <vt:lpstr>Презентация PowerPoint</vt:lpstr>
      <vt:lpstr>The digital ecosystem map</vt:lpstr>
      <vt:lpstr>The following steps can be used to create a digital ecosystem map</vt:lpstr>
      <vt:lpstr>Презентация PowerPoint</vt:lpstr>
      <vt:lpstr>The following steps can be used to create a digital ecosystem map: </vt:lpstr>
      <vt:lpstr>          Five tips for building a clear and beneficial digital ecosystem with scalable collaborations. </vt:lpstr>
      <vt:lpstr> How should your organization approach digital ecosystems? </vt:lpstr>
      <vt:lpstr> Howe to create a digital ecosystem ? </vt:lpstr>
      <vt:lpstr>A global digital ecosystem structure</vt:lpstr>
      <vt:lpstr> What is being done? </vt:lpstr>
      <vt:lpstr> What does Facebook’s digital ecosystem look like? </vt:lpstr>
      <vt:lpstr> What does Facebook’s digital ecosystem look like? </vt:lpstr>
      <vt:lpstr> The digital ecosystem of Facebook</vt:lpstr>
      <vt:lpstr> Overcoming risks </vt:lpstr>
      <vt:lpstr>Презентация PowerPoint</vt:lpstr>
      <vt:lpstr> What is benefits of digital ecosystems ? </vt:lpstr>
      <vt:lpstr>Benefits of digital ecosystems </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Администратор</cp:lastModifiedBy>
  <cp:revision>145</cp:revision>
  <dcterms:created xsi:type="dcterms:W3CDTF">2022-03-31T06:43:23Z</dcterms:created>
  <dcterms:modified xsi:type="dcterms:W3CDTF">2022-05-31T05:34:35Z</dcterms:modified>
</cp:coreProperties>
</file>