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notesSlides/notesSlide1.xml" ContentType="application/vnd.openxmlformats-officedocument.presentationml.notesSl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70" r:id="rId2"/>
    <p:sldId id="271" r:id="rId3"/>
    <p:sldId id="350" r:id="rId4"/>
    <p:sldId id="343" r:id="rId5"/>
    <p:sldId id="329" r:id="rId6"/>
    <p:sldId id="344" r:id="rId7"/>
    <p:sldId id="347" r:id="rId8"/>
    <p:sldId id="341" r:id="rId9"/>
    <p:sldId id="340" r:id="rId10"/>
    <p:sldId id="360" r:id="rId11"/>
    <p:sldId id="339" r:id="rId12"/>
    <p:sldId id="331" r:id="rId13"/>
    <p:sldId id="332" r:id="rId14"/>
    <p:sldId id="335" r:id="rId15"/>
    <p:sldId id="333" r:id="rId16"/>
    <p:sldId id="287" r:id="rId17"/>
    <p:sldId id="353" r:id="rId18"/>
    <p:sldId id="352" r:id="rId19"/>
    <p:sldId id="348" r:id="rId20"/>
    <p:sldId id="336" r:id="rId21"/>
    <p:sldId id="375" r:id="rId22"/>
    <p:sldId id="315" r:id="rId23"/>
    <p:sldId id="313" r:id="rId24"/>
    <p:sldId id="376" r:id="rId25"/>
    <p:sldId id="385" r:id="rId26"/>
    <p:sldId id="386" r:id="rId27"/>
    <p:sldId id="387" r:id="rId28"/>
    <p:sldId id="388" r:id="rId29"/>
    <p:sldId id="389" r:id="rId30"/>
    <p:sldId id="390" r:id="rId31"/>
    <p:sldId id="391" r:id="rId32"/>
    <p:sldId id="392" r:id="rId33"/>
    <p:sldId id="349" r:id="rId34"/>
    <p:sldId id="355" r:id="rId35"/>
    <p:sldId id="357" r:id="rId36"/>
    <p:sldId id="354" r:id="rId37"/>
    <p:sldId id="302" r:id="rId38"/>
    <p:sldId id="361" r:id="rId39"/>
    <p:sldId id="368" r:id="rId40"/>
    <p:sldId id="372" r:id="rId41"/>
    <p:sldId id="369" r:id="rId42"/>
    <p:sldId id="370" r:id="rId43"/>
    <p:sldId id="366" r:id="rId44"/>
    <p:sldId id="323" r:id="rId45"/>
    <p:sldId id="286" r:id="rId46"/>
    <p:sldId id="324" r:id="rId47"/>
    <p:sldId id="325" r:id="rId48"/>
    <p:sldId id="326" r:id="rId49"/>
    <p:sldId id="327" r:id="rId50"/>
    <p:sldId id="378" r:id="rId51"/>
    <p:sldId id="379" r:id="rId52"/>
    <p:sldId id="381" r:id="rId53"/>
    <p:sldId id="380" r:id="rId54"/>
    <p:sldId id="382" r:id="rId55"/>
    <p:sldId id="383" r:id="rId56"/>
    <p:sldId id="292" r:id="rId57"/>
    <p:sldId id="284" r:id="rId5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snapToGrid="0" showGuides="1">
      <p:cViewPr varScale="1">
        <p:scale>
          <a:sx n="70" d="100"/>
          <a:sy n="70" d="100"/>
        </p:scale>
        <p:origin x="720"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1CDD82-EDC7-468A-92CB-6B48CE0B798D}" type="datetimeFigureOut">
              <a:rPr lang="ru-RU" smtClean="0"/>
              <a:t>31.05.2022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5E081A-9B2B-4E07-81CC-B279B6CD8387}" type="slidenum">
              <a:rPr lang="ru-RU" smtClean="0"/>
              <a:t>‹#›</a:t>
            </a:fld>
            <a:endParaRPr lang="ru-RU"/>
          </a:p>
        </p:txBody>
      </p:sp>
    </p:spTree>
    <p:extLst>
      <p:ext uri="{BB962C8B-B14F-4D97-AF65-F5344CB8AC3E}">
        <p14:creationId xmlns:p14="http://schemas.microsoft.com/office/powerpoint/2010/main" val="2409280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anose="02020603050405020304" pitchFamily="18" charset="0"/>
              </a:rPr>
              <a:t>A strategy of differentiation refers to all the ways producers can make their </a:t>
            </a:r>
          </a:p>
          <a:p>
            <a:r>
              <a:rPr lang="en-US" altLang="en-US" smtClean="0">
                <a:latin typeface="Times New Roman" panose="02020603050405020304" pitchFamily="18" charset="0"/>
              </a:rPr>
              <a:t>products unique and distinguish them from those of competitors. </a:t>
            </a:r>
          </a:p>
          <a:p>
            <a:r>
              <a:rPr lang="en-US" altLang="en-US" smtClean="0">
                <a:latin typeface="Times New Roman" panose="02020603050405020304" pitchFamily="18" charset="0"/>
              </a:rPr>
              <a:t>A scope strategy is a strategy to compete in all markets around the globe, rather than merely in local, regional, or national markets. The Internet’s global reach, universal standards, and ubiquity can certainly be leveraged to assist businesses in becoming global competi-</a:t>
            </a:r>
          </a:p>
          <a:p>
            <a:r>
              <a:rPr lang="en-US" altLang="en-US" smtClean="0">
                <a:latin typeface="Times New Roman" panose="02020603050405020304" pitchFamily="18" charset="0"/>
              </a:rPr>
              <a:t>tors. Yahoo, for instance, along with all of the other top 20 e-commerce sites, has readily attained a global presence using the Internet. A focus strategy is a strategy to compete within a narrow market segment or product segment. This is a specialization strategy with the goal of becoming the premier provider in a narrow market. For instance, L.L.Bean uses the Web to continue its historic focus on outdoor sports apparel; </a:t>
            </a:r>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F63F65F6-92EE-42D2-BE64-98BD0B1B8656}" type="slidenum">
              <a:rPr lang="en-US" altLang="en-US" sz="1200" smtClean="0"/>
              <a:pPr/>
              <a:t>8</a:t>
            </a:fld>
            <a:endParaRPr lang="en-US" altLang="en-US" sz="1200" smtClean="0"/>
          </a:p>
        </p:txBody>
      </p:sp>
    </p:spTree>
    <p:extLst>
      <p:ext uri="{BB962C8B-B14F-4D97-AF65-F5344CB8AC3E}">
        <p14:creationId xmlns:p14="http://schemas.microsoft.com/office/powerpoint/2010/main" val="1750580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3FA0955-4EC3-4669-9E3B-C5F357D78019}"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2604952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3FA0955-4EC3-4669-9E3B-C5F357D78019}"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2697022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3FA0955-4EC3-4669-9E3B-C5F357D78019}"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17748036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3FA0955-4EC3-4669-9E3B-C5F357D78019}" type="datetimeFigureOut">
              <a:rPr lang="ru-RU" smtClean="0"/>
              <a:t>31.05.2022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4193312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3FA0955-4EC3-4669-9E3B-C5F357D78019}" type="datetimeFigureOut">
              <a:rPr lang="ru-RU" smtClean="0"/>
              <a:t>31.05.2022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1270806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3FA0955-4EC3-4669-9E3B-C5F357D78019}" type="datetimeFigureOut">
              <a:rPr lang="ru-RU" smtClean="0"/>
              <a:t>31.05.2022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1030062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3FA0955-4EC3-4669-9E3B-C5F357D78019}" type="datetimeFigureOut">
              <a:rPr lang="ru-RU" smtClean="0"/>
              <a:t>31.05.2022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2678653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83FA0955-4EC3-4669-9E3B-C5F357D78019}" type="datetimeFigureOut">
              <a:rPr lang="ru-RU" smtClean="0"/>
              <a:t>31.05.2022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386994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83FA0955-4EC3-4669-9E3B-C5F357D78019}" type="datetimeFigureOut">
              <a:rPr lang="ru-RU" smtClean="0"/>
              <a:t>31.05.2022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1255564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3FA0955-4EC3-4669-9E3B-C5F357D78019}"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133530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3FA0955-4EC3-4669-9E3B-C5F357D78019}"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B671134-8CD9-4FF1-A109-94303A91DACF}" type="slidenum">
              <a:rPr lang="ru-RU" smtClean="0"/>
              <a:t>‹#›</a:t>
            </a:fld>
            <a:endParaRPr lang="ru-RU"/>
          </a:p>
        </p:txBody>
      </p:sp>
    </p:spTree>
    <p:extLst>
      <p:ext uri="{BB962C8B-B14F-4D97-AF65-F5344CB8AC3E}">
        <p14:creationId xmlns:p14="http://schemas.microsoft.com/office/powerpoint/2010/main" val="976194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FA0955-4EC3-4669-9E3B-C5F357D78019}" type="datetimeFigureOut">
              <a:rPr lang="ru-RU" smtClean="0"/>
              <a:t>31.05.2022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671134-8CD9-4FF1-A109-94303A91DACF}" type="slidenum">
              <a:rPr lang="ru-RU" smtClean="0"/>
              <a:t>‹#›</a:t>
            </a:fld>
            <a:endParaRPr lang="ru-RU"/>
          </a:p>
        </p:txBody>
      </p:sp>
    </p:spTree>
    <p:extLst>
      <p:ext uri="{BB962C8B-B14F-4D97-AF65-F5344CB8AC3E}">
        <p14:creationId xmlns:p14="http://schemas.microsoft.com/office/powerpoint/2010/main" val="39010088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hyperlink" Target="https://www.liferay.com/resources/l/digital-transformation" TargetMode="External"/><Relationship Id="rId2" Type="http://schemas.openxmlformats.org/officeDocument/2006/relationships/slideLayout" Target="../slideLayouts/slideLayout2.xml"/><Relationship Id="rId1" Type="http://schemas.openxmlformats.org/officeDocument/2006/relationships/themeOverride" Target="../theme/themeOverride14.xml"/><Relationship Id="rId4" Type="http://schemas.openxmlformats.org/officeDocument/2006/relationships/hyperlink" Target="https://www.liferay.com/resources/l/digital-busines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30.xml.rels><?xml version="1.0" encoding="UTF-8" standalone="yes"?>
<Relationships xmlns="http://schemas.openxmlformats.org/package/2006/relationships"><Relationship Id="rId3" Type="http://schemas.openxmlformats.org/officeDocument/2006/relationships/hyperlink" Target="https://www.business.qld.gov.au/running-business/marketing-sales/marketing-promotion/websites-social-media/seo" TargetMode="External"/><Relationship Id="rId2" Type="http://schemas.openxmlformats.org/officeDocument/2006/relationships/slideLayout" Target="../slideLayouts/slideLayout2.xml"/><Relationship Id="rId1" Type="http://schemas.openxmlformats.org/officeDocument/2006/relationships/themeOverride" Target="../theme/themeOverride29.xml"/><Relationship Id="rId4" Type="http://schemas.openxmlformats.org/officeDocument/2006/relationships/hyperlink" Target="https://www.business.qld.gov.au/running-business/marketing-sales/marketing-promotion/websites-social-media/marketing-advertising"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business.qld.gov.au/running-business/marketing-sales/marketing-promotion/websites-social-media/online-sales-payments" TargetMode="External"/><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40.xml.rels><?xml version="1.0" encoding="UTF-8" standalone="yes"?>
<Relationships xmlns="http://schemas.openxmlformats.org/package/2006/relationships"><Relationship Id="rId3" Type="http://schemas.openxmlformats.org/officeDocument/2006/relationships/hyperlink" Target="https://www.business.qld.gov.au/running-business/digital-business/digital-risk-compliance/legal-obligations" TargetMode="External"/><Relationship Id="rId2" Type="http://schemas.openxmlformats.org/officeDocument/2006/relationships/slideLayout" Target="../slideLayouts/slideLayout2.xml"/><Relationship Id="rId1" Type="http://schemas.openxmlformats.org/officeDocument/2006/relationships/themeOverride" Target="../theme/themeOverride39.xml"/><Relationship Id="rId4" Type="http://schemas.openxmlformats.org/officeDocument/2006/relationships/hyperlink" Target="https://www.business.qld.gov.au/running-business/digital-business/digital-risk-compliance/cyber-security" TargetMode="Externa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3.xml.rels><?xml version="1.0" encoding="UTF-8" standalone="yes"?>
<Relationships xmlns="http://schemas.openxmlformats.org/package/2006/relationships"><Relationship Id="rId3" Type="http://schemas.openxmlformats.org/officeDocument/2006/relationships/hyperlink" Target="https://www.business.qld.gov.au/starting-business/planning/business-planning/preparing-business-plan" TargetMode="External"/><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4.xml"/></Relationships>
</file>

<file path=ppt/slides/_rels/slide46.xml.rels><?xml version="1.0" encoding="UTF-8" standalone="yes"?>
<Relationships xmlns="http://schemas.openxmlformats.org/package/2006/relationships"><Relationship Id="rId3" Type="http://schemas.openxmlformats.org/officeDocument/2006/relationships/hyperlink" Target="https://www.business.qld.gov.au/running-business/digital-business/digital-health-check" TargetMode="External"/><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8.xml.rels><?xml version="1.0" encoding="UTF-8" standalone="yes"?>
<Relationships xmlns="http://schemas.openxmlformats.org/package/2006/relationships"><Relationship Id="rId3" Type="http://schemas.openxmlformats.org/officeDocument/2006/relationships/hyperlink" Target="https://www.business.qld.gov.au/running-business/digital-business/digital-risk-compliance/cloud-computing" TargetMode="External"/><Relationship Id="rId2" Type="http://schemas.openxmlformats.org/officeDocument/2006/relationships/slideLayout" Target="../slideLayouts/slideLayout2.xml"/><Relationship Id="rId1" Type="http://schemas.openxmlformats.org/officeDocument/2006/relationships/themeOverride" Target="../theme/themeOverride47.xml"/><Relationship Id="rId6" Type="http://schemas.openxmlformats.org/officeDocument/2006/relationships/hyperlink" Target="https://www.business.qld.gov.au/running-business/marketing-sales/marketing-promotion/websites-social-media/marketing-advertising" TargetMode="External"/><Relationship Id="rId5" Type="http://schemas.openxmlformats.org/officeDocument/2006/relationships/hyperlink" Target="https://www.business.qld.gov.au/running-business/marketing-sales/marketing-promotion/websites-social-media/seo" TargetMode="External"/><Relationship Id="rId4" Type="http://schemas.openxmlformats.org/officeDocument/2006/relationships/hyperlink" Target="https://www.business.qld.gov.au/running-business/marketing-sales/marketing-promotion/websites-social-media/social-media" TargetMode="Externa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7.xml.rels><?xml version="1.0" encoding="UTF-8" standalone="yes"?>
<Relationships xmlns="http://schemas.openxmlformats.org/package/2006/relationships"><Relationship Id="rId3" Type="http://schemas.openxmlformats.org/officeDocument/2006/relationships/hyperlink" Target="https://www.amazon.com/Subramanyam-Gunda/e/B08CF1XW8B/ref=dp_byline_cont_ebooks_1" TargetMode="External"/><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696036"/>
            <a:ext cx="9144000" cy="3373485"/>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business </a:t>
            </a:r>
            <a:r>
              <a:rPr lang="en-US" b="1" dirty="0" smtClean="0">
                <a:latin typeface="Times New Roman" panose="02020603050405020304" pitchFamily="18" charset="0"/>
                <a:cs typeface="Times New Roman" panose="02020603050405020304" pitchFamily="18" charset="0"/>
              </a:rPr>
              <a:t>models</a:t>
            </a:r>
            <a:br>
              <a:rPr lang="en-US" b="1" dirty="0" smtClean="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sz="4400" b="1" dirty="0">
                <a:latin typeface="Times New Roman" panose="02020603050405020304" pitchFamily="18" charset="0"/>
                <a:cs typeface="Times New Roman" panose="02020603050405020304" pitchFamily="18" charset="0"/>
              </a:rPr>
              <a:t>Lecture </a:t>
            </a:r>
            <a:r>
              <a:rPr lang="en-US" sz="4400" b="1" dirty="0" smtClean="0">
                <a:latin typeface="Times New Roman" panose="02020603050405020304" pitchFamily="18" charset="0"/>
                <a:cs typeface="Times New Roman" panose="02020603050405020304" pitchFamily="18" charset="0"/>
              </a:rPr>
              <a:t>10</a:t>
            </a:r>
            <a:r>
              <a:rPr lang="en-US" sz="4400" b="1" dirty="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Digital Business Strategy</a:t>
            </a:r>
            <a:r>
              <a:rPr lang="en-US" sz="4400" b="1" dirty="0">
                <a:latin typeface="Times New Roman" panose="02020603050405020304" pitchFamily="18" charset="0"/>
                <a:cs typeface="Times New Roman" panose="02020603050405020304" pitchFamily="18" charset="0"/>
              </a:rPr>
              <a:t/>
            </a:r>
            <a:br>
              <a:rPr lang="en-US" sz="4400" b="1" dirty="0">
                <a:latin typeface="Times New Roman" panose="02020603050405020304" pitchFamily="18" charset="0"/>
                <a:cs typeface="Times New Roman" panose="02020603050405020304" pitchFamily="18" charset="0"/>
              </a:rPr>
            </a:br>
            <a:endParaRPr lang="ru-RU" sz="4400" b="1" dirty="0">
              <a:latin typeface="Times New Roman" panose="02020603050405020304" pitchFamily="18" charset="0"/>
              <a:cs typeface="Times New Roman" panose="02020603050405020304" pitchFamily="18" charset="0"/>
            </a:endParaRPr>
          </a:p>
        </p:txBody>
      </p:sp>
      <p:sp>
        <p:nvSpPr>
          <p:cNvPr id="3" name="Заголовок 1"/>
          <p:cNvSpPr txBox="1">
            <a:spLocks/>
          </p:cNvSpPr>
          <p:nvPr/>
        </p:nvSpPr>
        <p:spPr>
          <a:xfrm>
            <a:off x="933735" y="4541341"/>
            <a:ext cx="10515600" cy="904117"/>
          </a:xfrm>
          <a:prstGeom prst="rect">
            <a:avLst/>
          </a:prstGeom>
        </p:spPr>
        <p:txBody>
          <a:bodyPr vert="horz" lIns="91440" tIns="45720" rIns="91440" bIns="45720" rtlCol="0" anchor="b">
            <a:normAutofit fontScale="6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DSc.Takhir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Kuchkarov</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678591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9961" y="460660"/>
            <a:ext cx="10515600" cy="904117"/>
          </a:xfrm>
        </p:spPr>
        <p:txBody>
          <a:bodyPr>
            <a:normAutofit fontScale="90000"/>
          </a:bodyPr>
          <a:lstStyle/>
          <a:p>
            <a:pPr lvl="0"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sz="4900" b="1" dirty="0">
                <a:latin typeface="Times New Roman" panose="02020603050405020304" pitchFamily="18" charset="0"/>
                <a:ea typeface="+mn-ea"/>
                <a:cs typeface="Times New Roman" panose="02020603050405020304" pitchFamily="18" charset="0"/>
              </a:rPr>
              <a:t>Content</a:t>
            </a:r>
            <a:r>
              <a:rPr lang="ru-RU" sz="4900" b="1" dirty="0">
                <a:latin typeface="Times New Roman" panose="02020603050405020304" pitchFamily="18" charset="0"/>
                <a:ea typeface="+mn-ea"/>
                <a:cs typeface="Times New Roman" panose="02020603050405020304" pitchFamily="18" charset="0"/>
              </a:rPr>
              <a:t/>
            </a:r>
            <a:br>
              <a:rPr lang="ru-RU" sz="4900" b="1" dirty="0">
                <a:latin typeface="Times New Roman" panose="02020603050405020304" pitchFamily="18" charset="0"/>
                <a:ea typeface="+mn-ea"/>
                <a:cs typeface="Times New Roman" panose="02020603050405020304" pitchFamily="18" charset="0"/>
              </a:rPr>
            </a:br>
            <a:endParaRPr lang="ru-RU" sz="4900" b="1" dirty="0">
              <a:latin typeface="Times New Roman" panose="02020603050405020304" pitchFamily="18" charset="0"/>
              <a:ea typeface="+mn-ea"/>
              <a:cs typeface="Times New Roman" panose="02020603050405020304" pitchFamily="18" charset="0"/>
            </a:endParaRPr>
          </a:p>
        </p:txBody>
      </p:sp>
      <p:sp>
        <p:nvSpPr>
          <p:cNvPr id="3" name="Объект 2"/>
          <p:cNvSpPr>
            <a:spLocks noGrp="1"/>
          </p:cNvSpPr>
          <p:nvPr>
            <p:ph idx="1"/>
          </p:nvPr>
        </p:nvSpPr>
        <p:spPr>
          <a:xfrm>
            <a:off x="879143" y="1801505"/>
            <a:ext cx="10515600" cy="4640238"/>
          </a:xfrm>
        </p:spPr>
        <p:txBody>
          <a:bodyPr>
            <a:normAutofit fontScale="70000" lnSpcReduction="20000"/>
          </a:bodyPr>
          <a:lstStyle/>
          <a:p>
            <a:r>
              <a:rPr lang="en-US" sz="5100" dirty="0" smtClean="0">
                <a:latin typeface="Times New Roman" panose="02020603050405020304" pitchFamily="18" charset="0"/>
                <a:cs typeface="Times New Roman" panose="02020603050405020304" pitchFamily="18" charset="0"/>
              </a:rPr>
              <a:t>What </a:t>
            </a:r>
            <a:r>
              <a:rPr lang="en-US" sz="5100" dirty="0">
                <a:latin typeface="Times New Roman" panose="02020603050405020304" pitchFamily="18" charset="0"/>
                <a:cs typeface="Times New Roman" panose="02020603050405020304" pitchFamily="18" charset="0"/>
              </a:rPr>
              <a:t>is the digital business </a:t>
            </a:r>
            <a:r>
              <a:rPr lang="en-US" sz="5100" dirty="0" smtClean="0">
                <a:latin typeface="Times New Roman" panose="02020603050405020304" pitchFamily="18" charset="0"/>
                <a:cs typeface="Times New Roman" panose="02020603050405020304" pitchFamily="18" charset="0"/>
              </a:rPr>
              <a:t>strategy ? </a:t>
            </a:r>
          </a:p>
          <a:p>
            <a:pPr algn="just"/>
            <a:r>
              <a:rPr lang="en-US" sz="5100" dirty="0" smtClean="0">
                <a:latin typeface="Times New Roman" panose="02020603050405020304" pitchFamily="18" charset="0"/>
                <a:cs typeface="Times New Roman" panose="02020603050405020304" pitchFamily="18" charset="0"/>
              </a:rPr>
              <a:t>The </a:t>
            </a:r>
            <a:r>
              <a:rPr lang="en-US" sz="5100" dirty="0">
                <a:latin typeface="Times New Roman" panose="02020603050405020304" pitchFamily="18" charset="0"/>
                <a:cs typeface="Times New Roman" panose="02020603050405020304" pitchFamily="18" charset="0"/>
              </a:rPr>
              <a:t>types of digital </a:t>
            </a:r>
            <a:r>
              <a:rPr lang="en-US" sz="5100" dirty="0" smtClean="0">
                <a:latin typeface="Times New Roman" panose="02020603050405020304" pitchFamily="18" charset="0"/>
                <a:cs typeface="Times New Roman" panose="02020603050405020304" pitchFamily="18" charset="0"/>
              </a:rPr>
              <a:t>strategy</a:t>
            </a:r>
          </a:p>
          <a:p>
            <a:pPr algn="just"/>
            <a:r>
              <a:rPr lang="en-US" sz="5100" dirty="0">
                <a:latin typeface="Times New Roman" panose="02020603050405020304" pitchFamily="18" charset="0"/>
                <a:cs typeface="Times New Roman" panose="02020603050405020304" pitchFamily="18" charset="0"/>
              </a:rPr>
              <a:t>Key components  of digital business strategy</a:t>
            </a:r>
            <a:endParaRPr lang="ru-RU" sz="5100" dirty="0">
              <a:latin typeface="Times New Roman" panose="02020603050405020304" pitchFamily="18" charset="0"/>
              <a:cs typeface="Times New Roman" panose="02020603050405020304" pitchFamily="18" charset="0"/>
            </a:endParaRPr>
          </a:p>
          <a:p>
            <a:pPr algn="just"/>
            <a:r>
              <a:rPr lang="en-US" sz="5100" dirty="0" smtClean="0">
                <a:latin typeface="Times New Roman" panose="02020603050405020304" pitchFamily="18" charset="0"/>
                <a:cs typeface="Times New Roman" panose="02020603050405020304" pitchFamily="18" charset="0"/>
              </a:rPr>
              <a:t>The </a:t>
            </a:r>
            <a:r>
              <a:rPr lang="en-US" sz="5100" dirty="0">
                <a:latin typeface="Times New Roman" panose="02020603050405020304" pitchFamily="18" charset="0"/>
                <a:cs typeface="Times New Roman" panose="02020603050405020304" pitchFamily="18" charset="0"/>
              </a:rPr>
              <a:t>benefits of digital </a:t>
            </a:r>
            <a:r>
              <a:rPr lang="en-US" sz="5100" dirty="0" smtClean="0">
                <a:latin typeface="Times New Roman" panose="02020603050405020304" pitchFamily="18" charset="0"/>
                <a:cs typeface="Times New Roman" panose="02020603050405020304" pitchFamily="18" charset="0"/>
              </a:rPr>
              <a:t>strategy</a:t>
            </a:r>
          </a:p>
          <a:p>
            <a:pPr algn="just"/>
            <a:r>
              <a:rPr lang="en-US" sz="5100" dirty="0">
                <a:latin typeface="Times New Roman" panose="02020603050405020304" pitchFamily="18" charset="0"/>
                <a:cs typeface="Times New Roman" panose="02020603050405020304" pitchFamily="18" charset="0"/>
              </a:rPr>
              <a:t>How do you create a digital business strategy</a:t>
            </a:r>
            <a:r>
              <a:rPr lang="en-US" sz="5100" dirty="0" smtClean="0">
                <a:latin typeface="Times New Roman" panose="02020603050405020304" pitchFamily="18" charset="0"/>
                <a:cs typeface="Times New Roman" panose="02020603050405020304" pitchFamily="18" charset="0"/>
              </a:rPr>
              <a:t>?</a:t>
            </a:r>
          </a:p>
          <a:p>
            <a:pPr algn="just"/>
            <a:endParaRPr lang="ru-RU" sz="5100" dirty="0">
              <a:latin typeface="Times New Roman" panose="02020603050405020304" pitchFamily="18" charset="0"/>
              <a:cs typeface="Times New Roman" panose="02020603050405020304" pitchFamily="18" charset="0"/>
            </a:endParaRPr>
          </a:p>
          <a:p>
            <a:pPr algn="just"/>
            <a:endParaRPr lang="en-US" sz="3200" b="1" dirty="0" smtClean="0">
              <a:latin typeface="Times New Roman" panose="02020603050405020304" pitchFamily="18" charset="0"/>
              <a:cs typeface="Times New Roman" panose="02020603050405020304" pitchFamily="18" charset="0"/>
            </a:endParaRPr>
          </a:p>
          <a:p>
            <a:pPr algn="just"/>
            <a:endParaRPr lang="ru-RU" sz="3200" b="1" dirty="0">
              <a:latin typeface="Times New Roman" panose="02020603050405020304" pitchFamily="18" charset="0"/>
              <a:cs typeface="Times New Roman" panose="02020603050405020304" pitchFamily="18" charset="0"/>
            </a:endParaRPr>
          </a:p>
          <a:p>
            <a:pPr marL="0" indent="0" algn="just">
              <a:buNone/>
            </a:pPr>
            <a:r>
              <a:rPr lang="en-US" sz="3200" b="1" dirty="0">
                <a:latin typeface="Times New Roman" panose="02020603050405020304" pitchFamily="18" charset="0"/>
                <a:cs typeface="Times New Roman" panose="02020603050405020304" pitchFamily="18" charset="0"/>
              </a:rPr>
              <a:t/>
            </a:r>
            <a:br>
              <a:rPr lang="en-US" sz="3200" b="1" dirty="0">
                <a:latin typeface="Times New Roman" panose="02020603050405020304" pitchFamily="18" charset="0"/>
                <a:cs typeface="Times New Roman" panose="02020603050405020304" pitchFamily="18" charset="0"/>
              </a:rPr>
            </a:br>
            <a:endParaRPr lang="ru-RU" sz="3200" dirty="0"/>
          </a:p>
          <a:p>
            <a:endParaRPr lang="en-US" sz="3200" b="1" dirty="0">
              <a:latin typeface="Times New Roman" panose="02020603050405020304" pitchFamily="18" charset="0"/>
              <a:cs typeface="Times New Roman" panose="02020603050405020304" pitchFamily="18" charset="0"/>
            </a:endParaRPr>
          </a:p>
          <a:p>
            <a:pPr lvl="0"/>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824075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r>
              <a:rPr lang="en-US" sz="4400" b="1" dirty="0">
                <a:latin typeface="Times New Roman" panose="02020603050405020304" pitchFamily="18" charset="0"/>
                <a:cs typeface="Times New Roman" panose="02020603050405020304" pitchFamily="18" charset="0"/>
              </a:rPr>
              <a:t>What is the digital business strategy ? </a:t>
            </a:r>
          </a:p>
          <a:p>
            <a:pPr marL="0" indent="0" algn="ctr">
              <a:buNone/>
            </a:pP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7291202"/>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the Strategy ?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marL="0" indent="0" algn="just">
              <a:buNone/>
            </a:pPr>
            <a:r>
              <a:rPr lang="en-US" sz="3200" dirty="0">
                <a:latin typeface="Times New Roman" panose="02020603050405020304" pitchFamily="18" charset="0"/>
                <a:cs typeface="Times New Roman" panose="02020603050405020304" pitchFamily="18" charset="0"/>
              </a:rPr>
              <a:t>Strategy is an action that managers take to attain one or more of the organization's goals. Strategy can also be defined as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general direction set for the company and its various components to achieve a desired state in the future. </a:t>
            </a:r>
            <a:r>
              <a:rPr lang="en-US" sz="3200" dirty="0" smtClean="0">
                <a:latin typeface="Times New Roman" panose="02020603050405020304" pitchFamily="18" charset="0"/>
                <a:cs typeface="Times New Roman" panose="02020603050405020304" pitchFamily="18" charset="0"/>
              </a:rPr>
              <a:t>               Strategy </a:t>
            </a:r>
            <a:r>
              <a:rPr lang="en-US" sz="3200" dirty="0">
                <a:latin typeface="Times New Roman" panose="02020603050405020304" pitchFamily="18" charset="0"/>
                <a:cs typeface="Times New Roman" panose="02020603050405020304" pitchFamily="18" charset="0"/>
              </a:rPr>
              <a:t>results from the detailed strategic planning process</a:t>
            </a:r>
            <a:r>
              <a:rPr lang="en-US" sz="320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967471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86003"/>
          </a:xfrm>
        </p:spPr>
        <p:txBody>
          <a:bodyPr>
            <a:noAutofit/>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the </a:t>
            </a:r>
            <a:r>
              <a:rPr lang="en-US" sz="4000" b="1" dirty="0" smtClean="0">
                <a:latin typeface="Times New Roman" panose="02020603050405020304" pitchFamily="18" charset="0"/>
                <a:cs typeface="Times New Roman" panose="02020603050405020304" pitchFamily="18" charset="0"/>
              </a:rPr>
              <a:t>Strategy </a:t>
            </a:r>
            <a:r>
              <a:rPr lang="en-US" sz="4000" b="1" dirty="0">
                <a:latin typeface="Times New Roman" panose="02020603050405020304" pitchFamily="18" charset="0"/>
                <a:cs typeface="Times New Roman" panose="02020603050405020304" pitchFamily="18" charset="0"/>
              </a:rPr>
              <a:t>?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51128"/>
            <a:ext cx="10515600" cy="4825835"/>
          </a:xfrm>
        </p:spPr>
        <p:txBody>
          <a:bodyPr>
            <a:normAutofit/>
          </a:bodyPr>
          <a:lstStyle/>
          <a:p>
            <a:pPr marL="0" indent="0" algn="just">
              <a:buNone/>
            </a:pPr>
            <a:r>
              <a:rPr lang="en-US" sz="3200" dirty="0">
                <a:latin typeface="Times New Roman" panose="02020603050405020304" pitchFamily="18" charset="0"/>
                <a:cs typeface="Times New Roman" panose="02020603050405020304" pitchFamily="18" charset="0"/>
              </a:rPr>
              <a:t>Strategy is a system of means to achieve a goal. This is more than science; it is the application of knowledge in real life, the further development of the original guiding idea in accordance with constantly changing circumstances, the art of acting under the pressure of the most difficult circumstances (</a:t>
            </a:r>
            <a:r>
              <a:rPr lang="en-US" sz="3200" dirty="0" err="1">
                <a:latin typeface="Times New Roman" panose="02020603050405020304" pitchFamily="18" charset="0"/>
                <a:cs typeface="Times New Roman" panose="02020603050405020304" pitchFamily="18" charset="0"/>
              </a:rPr>
              <a:t>Helmuth</a:t>
            </a:r>
            <a:r>
              <a:rPr lang="en-US" sz="3200" dirty="0">
                <a:latin typeface="Times New Roman" panose="02020603050405020304" pitchFamily="18" charset="0"/>
                <a:cs typeface="Times New Roman" panose="02020603050405020304" pitchFamily="18" charset="0"/>
              </a:rPr>
              <a:t> von </a:t>
            </a:r>
            <a:r>
              <a:rPr lang="en-US" sz="3200" dirty="0" err="1">
                <a:latin typeface="Times New Roman" panose="02020603050405020304" pitchFamily="18" charset="0"/>
                <a:cs typeface="Times New Roman" panose="02020603050405020304" pitchFamily="18" charset="0"/>
              </a:rPr>
              <a:t>Moltke</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Mintzberg</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G., </a:t>
            </a:r>
            <a:r>
              <a:rPr lang="en-US" sz="3200" dirty="0" err="1">
                <a:latin typeface="Times New Roman" panose="02020603050405020304" pitchFamily="18" charset="0"/>
                <a:cs typeface="Times New Roman" panose="02020603050405020304" pitchFamily="18" charset="0"/>
              </a:rPr>
              <a:t>Alstrand</a:t>
            </a:r>
            <a:r>
              <a:rPr lang="en-US" sz="3200" dirty="0">
                <a:latin typeface="Times New Roman" panose="02020603050405020304" pitchFamily="18" charset="0"/>
                <a:cs typeface="Times New Roman" panose="02020603050405020304" pitchFamily="18" charset="0"/>
              </a:rPr>
              <a:t> B., </a:t>
            </a:r>
            <a:r>
              <a:rPr lang="en-US" sz="3200" dirty="0" err="1">
                <a:latin typeface="Times New Roman" panose="02020603050405020304" pitchFamily="18" charset="0"/>
                <a:cs typeface="Times New Roman" panose="02020603050405020304" pitchFamily="18" charset="0"/>
              </a:rPr>
              <a:t>Lampel</a:t>
            </a:r>
            <a:r>
              <a:rPr lang="en-US" sz="3200" dirty="0">
                <a:latin typeface="Times New Roman" panose="02020603050405020304" pitchFamily="18" charset="0"/>
                <a:cs typeface="Times New Roman" panose="02020603050405020304" pitchFamily="18" charset="0"/>
              </a:rPr>
              <a:t> J. Strategic safari. Excursion through the wilds of strategic management. Moscow: </a:t>
            </a:r>
            <a:r>
              <a:rPr lang="en-US" sz="3200" dirty="0" err="1">
                <a:latin typeface="Times New Roman" panose="02020603050405020304" pitchFamily="18" charset="0"/>
                <a:cs typeface="Times New Roman" panose="02020603050405020304" pitchFamily="18" charset="0"/>
              </a:rPr>
              <a:t>Alpina</a:t>
            </a:r>
            <a:r>
              <a:rPr lang="en-US" sz="3200" dirty="0">
                <a:latin typeface="Times New Roman" panose="02020603050405020304" pitchFamily="18" charset="0"/>
                <a:cs typeface="Times New Roman" panose="02020603050405020304" pitchFamily="18" charset="0"/>
              </a:rPr>
              <a:t> Publisher, </a:t>
            </a:r>
            <a:r>
              <a:rPr lang="en-US" sz="3200" dirty="0" smtClean="0">
                <a:latin typeface="Times New Roman" panose="02020603050405020304" pitchFamily="18" charset="0"/>
                <a:cs typeface="Times New Roman" panose="02020603050405020304" pitchFamily="18" charset="0"/>
              </a:rPr>
              <a:t>2020)</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7550016"/>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What </a:t>
            </a:r>
            <a:r>
              <a:rPr lang="en-US" b="1" dirty="0">
                <a:latin typeface="Times New Roman" panose="02020603050405020304" pitchFamily="18" charset="0"/>
                <a:cs typeface="Times New Roman" panose="02020603050405020304" pitchFamily="18" charset="0"/>
              </a:rPr>
              <a:t>is the strategy?</a:t>
            </a:r>
            <a:br>
              <a:rPr lang="en-US" b="1" dirty="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carefully designed plan or method for achieving a goal, or the ability to develop and implement such a plan or method. It is aimed at studying and long-term planning of business improvement strategies. enterprise development strategy, industry development strategy or other areas of </a:t>
            </a:r>
            <a:r>
              <a:rPr lang="en-US" sz="3200" dirty="0" smtClean="0">
                <a:latin typeface="Times New Roman" panose="02020603050405020304" pitchFamily="18" charset="0"/>
                <a:cs typeface="Times New Roman" panose="02020603050405020304" pitchFamily="18" charset="0"/>
              </a:rPr>
              <a:t>development</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553991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What </a:t>
            </a:r>
            <a:r>
              <a:rPr lang="en-US" b="1" dirty="0">
                <a:latin typeface="Times New Roman" panose="02020603050405020304" pitchFamily="18" charset="0"/>
                <a:cs typeface="Times New Roman" panose="02020603050405020304" pitchFamily="18" charset="0"/>
              </a:rPr>
              <a:t>is the business </a:t>
            </a:r>
            <a:r>
              <a:rPr lang="en-US" b="1" dirty="0" smtClean="0">
                <a:latin typeface="Times New Roman" panose="02020603050405020304" pitchFamily="18" charset="0"/>
                <a:cs typeface="Times New Roman" panose="02020603050405020304" pitchFamily="18" charset="0"/>
              </a:rPr>
              <a:t>strategy ?</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marL="0" indent="0" algn="just">
              <a:buNone/>
            </a:pPr>
            <a:r>
              <a:rPr lang="en-US" sz="3600" b="1" dirty="0" smtClean="0">
                <a:latin typeface="Times New Roman" panose="02020603050405020304" pitchFamily="18" charset="0"/>
                <a:cs typeface="Times New Roman" panose="02020603050405020304" pitchFamily="18" charset="0"/>
              </a:rPr>
              <a:t>Business </a:t>
            </a:r>
            <a:r>
              <a:rPr lang="en-US" sz="3600" b="1" dirty="0">
                <a:latin typeface="Times New Roman" panose="02020603050405020304" pitchFamily="18" charset="0"/>
                <a:cs typeface="Times New Roman" panose="02020603050405020304" pitchFamily="18" charset="0"/>
              </a:rPr>
              <a:t>strategy </a:t>
            </a:r>
            <a:r>
              <a:rPr lang="en-US" sz="3600" dirty="0">
                <a:latin typeface="Times New Roman" panose="02020603050405020304" pitchFamily="18" charset="0"/>
                <a:cs typeface="Times New Roman" panose="02020603050405020304" pitchFamily="18" charset="0"/>
              </a:rPr>
              <a:t>is </a:t>
            </a:r>
            <a:r>
              <a:rPr lang="en-US" sz="3600" dirty="0" smtClean="0">
                <a:latin typeface="Times New Roman" panose="02020603050405020304" pitchFamily="18" charset="0"/>
                <a:cs typeface="Times New Roman" panose="02020603050405020304" pitchFamily="18" charset="0"/>
              </a:rPr>
              <a:t>- a </a:t>
            </a:r>
            <a:r>
              <a:rPr lang="en-US" sz="3600" dirty="0">
                <a:latin typeface="Times New Roman" panose="02020603050405020304" pitchFamily="18" charset="0"/>
                <a:cs typeface="Times New Roman" panose="02020603050405020304" pitchFamily="18" charset="0"/>
              </a:rPr>
              <a:t>clear set of plans, actions and goals that outlines how a business will compete in a particular market, or markets, with a product or number of products or services.</a:t>
            </a:r>
          </a:p>
          <a:p>
            <a:endParaRPr lang="ru-RU" sz="3600" dirty="0"/>
          </a:p>
        </p:txBody>
      </p:sp>
    </p:spTree>
    <p:extLst>
      <p:ext uri="{BB962C8B-B14F-4D97-AF65-F5344CB8AC3E}">
        <p14:creationId xmlns:p14="http://schemas.microsoft.com/office/powerpoint/2010/main" val="317126177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981200" y="533401"/>
            <a:ext cx="8229600" cy="708025"/>
          </a:xfrm>
        </p:spPr>
        <p:txBody>
          <a:bodyPr>
            <a:normAutofit/>
          </a:bodyPr>
          <a:lstStyle/>
          <a:p>
            <a:pPr algn="ctr">
              <a:defRPr/>
            </a:pPr>
            <a:r>
              <a:rPr lang="en-US" sz="4000" b="1" dirty="0">
                <a:latin typeface="Times New Roman" panose="02020603050405020304" pitchFamily="18" charset="0"/>
                <a:cs typeface="Times New Roman" panose="02020603050405020304" pitchFamily="18" charset="0"/>
              </a:rPr>
              <a:t>What is the </a:t>
            </a:r>
            <a:r>
              <a:rPr lang="en-US" sz="4000" b="1" dirty="0" smtClean="0">
                <a:latin typeface="Times New Roman" panose="02020603050405020304" pitchFamily="18" charset="0"/>
                <a:cs typeface="Times New Roman" panose="02020603050405020304" pitchFamily="18" charset="0"/>
              </a:rPr>
              <a:t>Business </a:t>
            </a:r>
            <a:r>
              <a:rPr lang="en-US" sz="4000" b="1" dirty="0">
                <a:latin typeface="Times New Roman" panose="02020603050405020304" pitchFamily="18" charset="0"/>
                <a:cs typeface="Times New Roman" panose="02020603050405020304" pitchFamily="18" charset="0"/>
              </a:rPr>
              <a:t>Strategy ? </a:t>
            </a:r>
          </a:p>
        </p:txBody>
      </p:sp>
      <p:sp>
        <p:nvSpPr>
          <p:cNvPr id="52229" name="Rectangle 3"/>
          <p:cNvSpPr>
            <a:spLocks noGrp="1" noChangeArrowheads="1"/>
          </p:cNvSpPr>
          <p:nvPr>
            <p:ph idx="1"/>
          </p:nvPr>
        </p:nvSpPr>
        <p:spPr>
          <a:xfrm>
            <a:off x="838200" y="1460310"/>
            <a:ext cx="10515600" cy="4716653"/>
          </a:xfrm>
        </p:spPr>
        <p:txBody>
          <a:bodyPr>
            <a:normAutofit/>
          </a:bodyPr>
          <a:lstStyle/>
          <a:p>
            <a:pPr marL="0" indent="0" algn="just">
              <a:buNone/>
              <a:defRPr/>
            </a:pPr>
            <a:r>
              <a:rPr lang="en-US" sz="3200" b="1" dirty="0">
                <a:latin typeface="Times New Roman" panose="02020603050405020304" pitchFamily="18" charset="0"/>
                <a:cs typeface="Times New Roman" panose="02020603050405020304" pitchFamily="18" charset="0"/>
              </a:rPr>
              <a:t>Business strategy </a:t>
            </a:r>
            <a:r>
              <a:rPr lang="en-US" sz="3200" dirty="0">
                <a:latin typeface="Times New Roman" panose="02020603050405020304" pitchFamily="18" charset="0"/>
                <a:cs typeface="Times New Roman" panose="02020603050405020304" pitchFamily="18" charset="0"/>
              </a:rPr>
              <a:t>is </a:t>
            </a:r>
            <a:r>
              <a:rPr lang="en-US" sz="3200" dirty="0" smtClean="0">
                <a:latin typeface="Times New Roman" panose="02020603050405020304" pitchFamily="18" charset="0"/>
                <a:cs typeface="Times New Roman" panose="02020603050405020304" pitchFamily="18" charset="0"/>
              </a:rPr>
              <a:t>- a plan for achieving superior long-term returns on the capital invested in a business firm </a:t>
            </a:r>
          </a:p>
          <a:p>
            <a:pPr marL="0" indent="0" algn="ctr" eaLnBrk="1" hangingPunct="1">
              <a:buNone/>
              <a:defRPr/>
            </a:pPr>
            <a:r>
              <a:rPr lang="en-US" sz="3200" dirty="0" smtClean="0">
                <a:latin typeface="Times New Roman" panose="02020603050405020304" pitchFamily="18" charset="0"/>
                <a:cs typeface="Times New Roman" panose="02020603050405020304" pitchFamily="18" charset="0"/>
              </a:rPr>
              <a:t>Main generic strategies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Differentiation </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Cost</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Scope</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Focus</a:t>
            </a:r>
          </a:p>
        </p:txBody>
      </p:sp>
      <p:sp>
        <p:nvSpPr>
          <p:cNvPr id="66564" name="Rectangle 12"/>
          <p:cNvSpPr>
            <a:spLocks noGrp="1" noChangeArrowheads="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F6527"/>
              </a:buClr>
              <a:buSzPct val="80000"/>
              <a:buFont typeface="Wingdings" panose="05000000000000000000" pitchFamily="2" charset="2"/>
              <a:buChar char="n"/>
              <a:defRPr sz="3600">
                <a:solidFill>
                  <a:srgbClr val="3D4644"/>
                </a:solidFill>
                <a:latin typeface="Calibri" panose="020F0502020204030204" pitchFamily="34" charset="0"/>
                <a:ea typeface="MS PGothic" panose="020B0600070205080204" pitchFamily="34" charset="-128"/>
              </a:defRPr>
            </a:lvl1pPr>
            <a:lvl2pPr marL="742950" indent="-285750">
              <a:spcBef>
                <a:spcPct val="20000"/>
              </a:spcBef>
              <a:buClr>
                <a:schemeClr val="accent2"/>
              </a:buClr>
              <a:buSzPct val="79000"/>
              <a:buFont typeface="Wingdings" panose="05000000000000000000" pitchFamily="2" charset="2"/>
              <a:buChar char="v"/>
              <a:defRPr sz="2800">
                <a:solidFill>
                  <a:srgbClr val="3D4644"/>
                </a:solidFill>
                <a:latin typeface="Calibri" panose="020F0502020204030204" pitchFamily="34" charset="0"/>
                <a:ea typeface="MS PGothic" panose="020B0600070205080204" pitchFamily="34" charset="-128"/>
              </a:defRPr>
            </a:lvl2pPr>
            <a:lvl3pPr marL="1143000" indent="-228600">
              <a:spcBef>
                <a:spcPct val="20000"/>
              </a:spcBef>
              <a:buClr>
                <a:schemeClr val="accent1"/>
              </a:buClr>
              <a:buSzPct val="79000"/>
              <a:buFont typeface="Wingdings" panose="05000000000000000000" pitchFamily="2" charset="2"/>
              <a:buChar char="n"/>
              <a:defRPr sz="2400">
                <a:solidFill>
                  <a:srgbClr val="3D4644"/>
                </a:solidFill>
                <a:latin typeface="Calibri" panose="020F0502020204030204" pitchFamily="34" charset="0"/>
                <a:ea typeface="MS PGothic" panose="020B0600070205080204" pitchFamily="34" charset="-128"/>
              </a:defRPr>
            </a:lvl3pPr>
            <a:lvl4pPr marL="1600200" indent="-228600">
              <a:spcBef>
                <a:spcPct val="20000"/>
              </a:spcBef>
              <a:buClr>
                <a:schemeClr val="tx2"/>
              </a:buClr>
              <a:buSzPct val="79000"/>
              <a:buFont typeface="Wingdings" panose="05000000000000000000" pitchFamily="2" charset="2"/>
              <a:buChar char="v"/>
              <a:defRPr sz="2000">
                <a:solidFill>
                  <a:srgbClr val="3D4644"/>
                </a:solidFill>
                <a:latin typeface="Calibri" panose="020F0502020204030204" pitchFamily="34" charset="0"/>
                <a:ea typeface="MS PGothic" panose="020B0600070205080204" pitchFamily="34" charset="-128"/>
              </a:defRPr>
            </a:lvl4pPr>
            <a:lvl5pPr marL="2057400" indent="-228600">
              <a:spcBef>
                <a:spcPct val="20000"/>
              </a:spcBef>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9pPr>
          </a:lstStyle>
          <a:p>
            <a:pPr>
              <a:spcBef>
                <a:spcPct val="0"/>
              </a:spcBef>
              <a:buClrTx/>
              <a:buSzTx/>
              <a:buFontTx/>
              <a:buNone/>
            </a:pPr>
            <a:r>
              <a:rPr lang="en-US" altLang="en-US" sz="1200">
                <a:solidFill>
                  <a:schemeClr val="bg1"/>
                </a:solidFill>
                <a:latin typeface="Georgia" panose="02040502050405020303" pitchFamily="18" charset="0"/>
              </a:rPr>
              <a:t>Copyright © 2014 Pearson Education, Inc.</a:t>
            </a:r>
          </a:p>
        </p:txBody>
      </p:sp>
      <p:sp>
        <p:nvSpPr>
          <p:cNvPr id="66565"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F6527"/>
              </a:buClr>
              <a:buSzPct val="80000"/>
              <a:buFont typeface="Wingdings" panose="05000000000000000000" pitchFamily="2" charset="2"/>
              <a:buChar char="n"/>
              <a:defRPr sz="3600">
                <a:solidFill>
                  <a:srgbClr val="3D4644"/>
                </a:solidFill>
                <a:latin typeface="Calibri" panose="020F0502020204030204" pitchFamily="34" charset="0"/>
                <a:ea typeface="MS PGothic" panose="020B0600070205080204" pitchFamily="34" charset="-128"/>
              </a:defRPr>
            </a:lvl1pPr>
            <a:lvl2pPr marL="742950" indent="-285750">
              <a:spcBef>
                <a:spcPct val="20000"/>
              </a:spcBef>
              <a:buClr>
                <a:schemeClr val="accent2"/>
              </a:buClr>
              <a:buSzPct val="79000"/>
              <a:buFont typeface="Wingdings" panose="05000000000000000000" pitchFamily="2" charset="2"/>
              <a:buChar char="v"/>
              <a:defRPr sz="2800">
                <a:solidFill>
                  <a:srgbClr val="3D4644"/>
                </a:solidFill>
                <a:latin typeface="Calibri" panose="020F0502020204030204" pitchFamily="34" charset="0"/>
                <a:ea typeface="MS PGothic" panose="020B0600070205080204" pitchFamily="34" charset="-128"/>
              </a:defRPr>
            </a:lvl2pPr>
            <a:lvl3pPr marL="1143000" indent="-228600">
              <a:spcBef>
                <a:spcPct val="20000"/>
              </a:spcBef>
              <a:buClr>
                <a:schemeClr val="accent1"/>
              </a:buClr>
              <a:buSzPct val="79000"/>
              <a:buFont typeface="Wingdings" panose="05000000000000000000" pitchFamily="2" charset="2"/>
              <a:buChar char="n"/>
              <a:defRPr sz="2400">
                <a:solidFill>
                  <a:srgbClr val="3D4644"/>
                </a:solidFill>
                <a:latin typeface="Calibri" panose="020F0502020204030204" pitchFamily="34" charset="0"/>
                <a:ea typeface="MS PGothic" panose="020B0600070205080204" pitchFamily="34" charset="-128"/>
              </a:defRPr>
            </a:lvl3pPr>
            <a:lvl4pPr marL="1600200" indent="-228600">
              <a:spcBef>
                <a:spcPct val="20000"/>
              </a:spcBef>
              <a:buClr>
                <a:schemeClr val="tx2"/>
              </a:buClr>
              <a:buSzPct val="79000"/>
              <a:buFont typeface="Wingdings" panose="05000000000000000000" pitchFamily="2" charset="2"/>
              <a:buChar char="v"/>
              <a:defRPr sz="2000">
                <a:solidFill>
                  <a:srgbClr val="3D4644"/>
                </a:solidFill>
                <a:latin typeface="Calibri" panose="020F0502020204030204" pitchFamily="34" charset="0"/>
                <a:ea typeface="MS PGothic" panose="020B0600070205080204" pitchFamily="34" charset="-128"/>
              </a:defRPr>
            </a:lvl4pPr>
            <a:lvl5pPr marL="2057400" indent="-228600">
              <a:spcBef>
                <a:spcPct val="20000"/>
              </a:spcBef>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Clr>
                <a:schemeClr val="accent2"/>
              </a:buClr>
              <a:buSzPct val="79000"/>
              <a:buFont typeface="Wingdings" panose="05000000000000000000" pitchFamily="2" charset="2"/>
              <a:buChar char="n"/>
              <a:defRPr sz="2000">
                <a:solidFill>
                  <a:srgbClr val="3D4644"/>
                </a:solidFill>
                <a:latin typeface="Calibri" panose="020F0502020204030204" pitchFamily="34" charset="0"/>
                <a:ea typeface="MS PGothic" panose="020B0600070205080204" pitchFamily="34" charset="-128"/>
              </a:defRPr>
            </a:lvl9pPr>
          </a:lstStyle>
          <a:p>
            <a:pPr>
              <a:spcBef>
                <a:spcPct val="0"/>
              </a:spcBef>
              <a:buClrTx/>
              <a:buSzTx/>
              <a:buFontTx/>
              <a:buNone/>
            </a:pPr>
            <a:r>
              <a:rPr lang="en-US" altLang="en-US" sz="1200">
                <a:solidFill>
                  <a:schemeClr val="bg1"/>
                </a:solidFill>
                <a:latin typeface="Georgia" panose="02040502050405020303" pitchFamily="18" charset="0"/>
              </a:rPr>
              <a:t>Slide 2-</a:t>
            </a:r>
            <a:fld id="{D6908D92-366C-476B-867C-011E24FAB28C}" type="slidenum">
              <a:rPr lang="en-US" altLang="en-US" sz="1200">
                <a:solidFill>
                  <a:schemeClr val="bg1"/>
                </a:solidFill>
                <a:latin typeface="Georgia" panose="02040502050405020303" pitchFamily="18" charset="0"/>
              </a:rPr>
              <a:pPr>
                <a:spcBef>
                  <a:spcPct val="0"/>
                </a:spcBef>
                <a:buClrTx/>
                <a:buSzTx/>
                <a:buFontTx/>
                <a:buNone/>
              </a:pPr>
              <a:t>8</a:t>
            </a:fld>
            <a:endParaRPr lang="en-US" altLang="en-US" sz="1200">
              <a:solidFill>
                <a:schemeClr val="bg1"/>
              </a:solidFill>
              <a:latin typeface="Georgia" panose="02040502050405020303" pitchFamily="18" charset="0"/>
            </a:endParaRPr>
          </a:p>
        </p:txBody>
      </p:sp>
    </p:spTree>
    <p:extLst>
      <p:ext uri="{BB962C8B-B14F-4D97-AF65-F5344CB8AC3E}">
        <p14:creationId xmlns:p14="http://schemas.microsoft.com/office/powerpoint/2010/main" val="23351704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the Digital Business Strategy ? </a:t>
            </a:r>
            <a:br>
              <a:rPr lang="en-US" sz="4000" b="1" dirty="0">
                <a:latin typeface="Times New Roman" panose="02020603050405020304" pitchFamily="18" charset="0"/>
                <a:cs typeface="Times New Roman" panose="02020603050405020304" pitchFamily="18" charset="0"/>
              </a:rPr>
            </a:br>
            <a:endParaRPr lang="ru-RU" sz="4000" dirty="0"/>
          </a:p>
        </p:txBody>
      </p:sp>
      <p:sp>
        <p:nvSpPr>
          <p:cNvPr id="3" name="Объект 2"/>
          <p:cNvSpPr>
            <a:spLocks noGrp="1"/>
          </p:cNvSpPr>
          <p:nvPr>
            <p:ph idx="1"/>
          </p:nvPr>
        </p:nvSpPr>
        <p:spPr/>
        <p:txBody>
          <a:bodyPr>
            <a:normAutofit/>
          </a:bodyPr>
          <a:lstStyle/>
          <a:p>
            <a:pPr algn="just"/>
            <a:r>
              <a:rPr lang="en-US" sz="3200" dirty="0">
                <a:latin typeface="Times New Roman" panose="02020603050405020304" pitchFamily="18" charset="0"/>
                <a:cs typeface="Times New Roman" panose="02020603050405020304" pitchFamily="18" charset="0"/>
              </a:rPr>
              <a:t>Digital </a:t>
            </a:r>
            <a:r>
              <a:rPr lang="en-US" sz="3200" dirty="0" smtClean="0">
                <a:latin typeface="Times New Roman" panose="02020603050405020304" pitchFamily="18" charset="0"/>
                <a:cs typeface="Times New Roman" panose="02020603050405020304" pitchFamily="18" charset="0"/>
              </a:rPr>
              <a:t>business</a:t>
            </a:r>
            <a:r>
              <a:rPr lang="en-US" sz="32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strategy </a:t>
            </a:r>
            <a:r>
              <a:rPr lang="en-US" sz="3200" dirty="0">
                <a:latin typeface="Times New Roman" panose="02020603050405020304" pitchFamily="18" charset="0"/>
                <a:cs typeface="Times New Roman" panose="02020603050405020304" pitchFamily="18" charset="0"/>
              </a:rPr>
              <a:t>focuses on using technology to improve business performance, whether that means creating new products or reimagining current processes.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specifies the direction an organization will take to create new competitive advantages with technology, as well as the tactics it will use to achieve these changes.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950018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stretch>
            <a:fillRect/>
          </a:stretch>
        </p:blipFill>
        <p:spPr>
          <a:xfrm>
            <a:off x="655094" y="450376"/>
            <a:ext cx="10754434" cy="5800299"/>
          </a:xfrm>
          <a:prstGeom prst="rect">
            <a:avLst/>
          </a:prstGeom>
        </p:spPr>
      </p:pic>
      <p:sp>
        <p:nvSpPr>
          <p:cNvPr id="5" name="Прямоугольник 4"/>
          <p:cNvSpPr/>
          <p:nvPr/>
        </p:nvSpPr>
        <p:spPr>
          <a:xfrm>
            <a:off x="1066800" y="6414448"/>
            <a:ext cx="10058400" cy="307777"/>
          </a:xfrm>
          <a:prstGeom prst="rect">
            <a:avLst/>
          </a:prstGeom>
        </p:spPr>
        <p:txBody>
          <a:bodyPr wrap="square">
            <a:spAutoFit/>
          </a:bodyPr>
          <a:lstStyle/>
          <a:p>
            <a:r>
              <a:rPr lang="en-US" sz="1400" dirty="0"/>
              <a:t>https://www.slideteam.net/digital-business-strategy-ppt-powerpoint-presentation-summary-portfolio-cpb.html</a:t>
            </a:r>
            <a:endParaRPr lang="ru-RU" sz="1400" dirty="0"/>
          </a:p>
        </p:txBody>
      </p:sp>
    </p:spTree>
    <p:extLst>
      <p:ext uri="{BB962C8B-B14F-4D97-AF65-F5344CB8AC3E}">
        <p14:creationId xmlns:p14="http://schemas.microsoft.com/office/powerpoint/2010/main" val="2867832658"/>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54242"/>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Digital Business Strategy</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19368"/>
            <a:ext cx="10515600" cy="4757595"/>
          </a:xfrm>
        </p:spPr>
        <p:txBody>
          <a:bodyPr/>
          <a:lstStyle/>
          <a:p>
            <a:pPr marL="0" indent="0" algn="ctr">
              <a:buNone/>
            </a:pPr>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Digital Business Strategy </a:t>
            </a:r>
            <a:r>
              <a:rPr lang="en-US" sz="3200" b="1" dirty="0" smtClean="0">
                <a:latin typeface="Times New Roman" panose="02020603050405020304" pitchFamily="18" charset="0"/>
                <a:cs typeface="Times New Roman" panose="02020603050405020304" pitchFamily="18" charset="0"/>
              </a:rPr>
              <a:t>is :</a:t>
            </a:r>
          </a:p>
          <a:p>
            <a:pPr marL="0" indent="0" algn="ctr">
              <a:buNone/>
            </a:pPr>
            <a:endParaRPr lang="en-US" sz="3200" b="1"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use of </a:t>
            </a:r>
            <a:r>
              <a:rPr lang="en-US" sz="3200" dirty="0" smtClean="0">
                <a:latin typeface="Times New Roman" panose="02020603050405020304" pitchFamily="18" charset="0"/>
                <a:cs typeface="Times New Roman" panose="02020603050405020304" pitchFamily="18" charset="0"/>
              </a:rPr>
              <a:t>digital technology </a:t>
            </a:r>
            <a:r>
              <a:rPr lang="en-US" sz="3200" dirty="0">
                <a:latin typeface="Times New Roman" panose="02020603050405020304" pitchFamily="18" charset="0"/>
                <a:cs typeface="Times New Roman" panose="02020603050405020304" pitchFamily="18" charset="0"/>
              </a:rPr>
              <a:t>to </a:t>
            </a:r>
            <a:r>
              <a:rPr lang="en-US" sz="3200" dirty="0" smtClean="0">
                <a:latin typeface="Times New Roman" panose="02020603050405020304" pitchFamily="18" charset="0"/>
                <a:cs typeface="Times New Roman" panose="02020603050405020304" pitchFamily="18" charset="0"/>
              </a:rPr>
              <a:t>analyze</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formulate implement </a:t>
            </a:r>
            <a:r>
              <a:rPr lang="en-US" sz="3200" dirty="0">
                <a:latin typeface="Times New Roman" panose="02020603050405020304" pitchFamily="18" charset="0"/>
                <a:cs typeface="Times New Roman" panose="02020603050405020304" pitchFamily="18" charset="0"/>
              </a:rPr>
              <a:t>the </a:t>
            </a:r>
            <a:r>
              <a:rPr lang="en-US" sz="3200" dirty="0" smtClean="0">
                <a:latin typeface="Times New Roman" panose="02020603050405020304" pitchFamily="18" charset="0"/>
                <a:cs typeface="Times New Roman" panose="02020603050405020304" pitchFamily="18" charset="0"/>
              </a:rPr>
              <a:t>organizations strategy </a:t>
            </a:r>
            <a:endParaRPr lang="en-US" sz="3200" dirty="0">
              <a:latin typeface="Times New Roman" panose="02020603050405020304" pitchFamily="18" charset="0"/>
              <a:cs typeface="Times New Roman" panose="02020603050405020304" pitchFamily="18" charset="0"/>
            </a:endParaRPr>
          </a:p>
          <a:p>
            <a:pPr marL="0" indent="0">
              <a:buNone/>
            </a:pPr>
            <a:r>
              <a:rPr lang="en-US" sz="3200" b="1" dirty="0">
                <a:latin typeface="Times New Roman" panose="02020603050405020304" pitchFamily="18" charset="0"/>
                <a:cs typeface="Times New Roman" panose="02020603050405020304" pitchFamily="18" charset="0"/>
              </a:rPr>
              <a:t>or </a:t>
            </a:r>
          </a:p>
          <a:p>
            <a:pPr algn="just"/>
            <a:r>
              <a:rPr lang="en-US" sz="3200" dirty="0" smtClean="0">
                <a:latin typeface="Times New Roman" panose="02020603050405020304" pitchFamily="18" charset="0"/>
                <a:cs typeface="Times New Roman" panose="02020603050405020304" pitchFamily="18" charset="0"/>
              </a:rPr>
              <a:t>the analysis</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decision </a:t>
            </a:r>
            <a:r>
              <a:rPr lang="en-US" sz="3200" dirty="0">
                <a:latin typeface="Times New Roman" panose="02020603050405020304" pitchFamily="18" charset="0"/>
                <a:cs typeface="Times New Roman" panose="02020603050405020304" pitchFamily="18" charset="0"/>
              </a:rPr>
              <a:t>and </a:t>
            </a:r>
            <a:r>
              <a:rPr lang="en-US" sz="3200" dirty="0" smtClean="0">
                <a:latin typeface="Times New Roman" panose="02020603050405020304" pitchFamily="18" charset="0"/>
                <a:cs typeface="Times New Roman" panose="02020603050405020304" pitchFamily="18" charset="0"/>
              </a:rPr>
              <a:t>action </a:t>
            </a:r>
            <a:r>
              <a:rPr lang="en-US" sz="3200" dirty="0">
                <a:latin typeface="Times New Roman" panose="02020603050405020304" pitchFamily="18" charset="0"/>
                <a:cs typeface="Times New Roman" panose="02020603050405020304" pitchFamily="18" charset="0"/>
              </a:rPr>
              <a:t>that an </a:t>
            </a:r>
            <a:r>
              <a:rPr lang="en-US" sz="3200" dirty="0" smtClean="0">
                <a:latin typeface="Times New Roman" panose="02020603050405020304" pitchFamily="18" charset="0"/>
                <a:cs typeface="Times New Roman" panose="02020603050405020304" pitchFamily="18" charset="0"/>
              </a:rPr>
              <a:t/>
            </a:r>
            <a:br>
              <a:rPr lang="en-US" sz="3200" dirty="0" smtClean="0">
                <a:latin typeface="Times New Roman" panose="02020603050405020304" pitchFamily="18" charset="0"/>
                <a:cs typeface="Times New Roman" panose="02020603050405020304" pitchFamily="18" charset="0"/>
              </a:rPr>
            </a:br>
            <a:r>
              <a:rPr lang="en-US" sz="3200" dirty="0" smtClean="0">
                <a:latin typeface="Times New Roman" panose="02020603050405020304" pitchFamily="18" charset="0"/>
                <a:cs typeface="Times New Roman" panose="02020603050405020304" pitchFamily="18" charset="0"/>
              </a:rPr>
              <a:t>organization undertakes using digital technology </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in order to </a:t>
            </a:r>
            <a:r>
              <a:rPr lang="en-US" sz="3200" dirty="0" smtClean="0">
                <a:latin typeface="Times New Roman" panose="02020603050405020304" pitchFamily="18" charset="0"/>
                <a:cs typeface="Times New Roman" panose="02020603050405020304" pitchFamily="18" charset="0"/>
              </a:rPr>
              <a:t>create </a:t>
            </a:r>
            <a:r>
              <a:rPr lang="en-US" sz="3200" dirty="0">
                <a:latin typeface="Times New Roman" panose="02020603050405020304" pitchFamily="18" charset="0"/>
                <a:cs typeface="Times New Roman" panose="02020603050405020304" pitchFamily="18" charset="0"/>
              </a:rPr>
              <a:t>and </a:t>
            </a:r>
            <a:r>
              <a:rPr lang="en-US" sz="3200" dirty="0" smtClean="0">
                <a:latin typeface="Times New Roman" panose="02020603050405020304" pitchFamily="18" charset="0"/>
                <a:cs typeface="Times New Roman" panose="02020603050405020304" pitchFamily="18" charset="0"/>
              </a:rPr>
              <a:t>sustain competitive Advantage</a:t>
            </a:r>
            <a:endParaRPr lang="en-US" sz="32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770676382"/>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22230"/>
          </a:xfrm>
        </p:spPr>
        <p:txBody>
          <a:bodyPr>
            <a:normAutofit/>
          </a:bodyPr>
          <a:lstStyle/>
          <a:p>
            <a:pPr algn="ctr"/>
            <a:r>
              <a:rPr lang="en-US" sz="4000" b="1" dirty="0">
                <a:latin typeface="Times New Roman" panose="02020603050405020304" pitchFamily="18" charset="0"/>
                <a:cs typeface="Times New Roman" panose="02020603050405020304" pitchFamily="18" charset="0"/>
              </a:rPr>
              <a:t>Digital strategy</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199" y="1187356"/>
            <a:ext cx="10857931" cy="5540989"/>
          </a:xfrm>
        </p:spPr>
        <p:txBody>
          <a:bodyPr>
            <a:normAutofit/>
          </a:bodyPr>
          <a:lstStyle/>
          <a:p>
            <a:pPr algn="just"/>
            <a:r>
              <a:rPr lang="en-US" dirty="0">
                <a:latin typeface="Times New Roman" panose="02020603050405020304" pitchFamily="18" charset="0"/>
                <a:cs typeface="Times New Roman" panose="02020603050405020304" pitchFamily="18" charset="0"/>
              </a:rPr>
              <a:t>Digital strategy focuses on using technology to improve business performance, whether that means creating new products or reimagining current processes. It specifies the direction an organization will take to create new competitive advantages with technology, as well as the tactics it will use to achieve these changes. This usually includes changes to business models, as new technology </a:t>
            </a:r>
            <a:r>
              <a:rPr lang="en-US" dirty="0" smtClean="0">
                <a:latin typeface="Times New Roman" panose="02020603050405020304" pitchFamily="18" charset="0"/>
                <a:cs typeface="Times New Roman" panose="02020603050405020304" pitchFamily="18" charset="0"/>
              </a:rPr>
              <a:t>makes </a:t>
            </a:r>
            <a:r>
              <a:rPr lang="en-US" dirty="0">
                <a:latin typeface="Times New Roman" panose="02020603050405020304" pitchFamily="18" charset="0"/>
                <a:cs typeface="Times New Roman" panose="02020603050405020304" pitchFamily="18" charset="0"/>
              </a:rPr>
              <a:t>it possible for innovative companies to provide services that weren’t </a:t>
            </a:r>
            <a:r>
              <a:rPr lang="en-US" dirty="0" smtClean="0">
                <a:latin typeface="Times New Roman" panose="02020603050405020304" pitchFamily="18" charset="0"/>
                <a:cs typeface="Times New Roman" panose="02020603050405020304" pitchFamily="18" charset="0"/>
              </a:rPr>
              <a:t>previously possible</a:t>
            </a:r>
          </a:p>
          <a:p>
            <a:pPr algn="just"/>
            <a:r>
              <a:rPr lang="en-US" dirty="0" smtClean="0">
                <a:latin typeface="Times New Roman" panose="02020603050405020304" pitchFamily="18" charset="0"/>
                <a:cs typeface="Times New Roman" panose="02020603050405020304" pitchFamily="18" charset="0"/>
              </a:rPr>
              <a:t>Today, technology has integrated with business to become something more than hardware or software. As digital technology becomes more pervasive and companies move further in the journey of digital transformation, digital strategy and business strategy will be the same thing. For now, it is still useful to use the term “digital strategy” to focus the effort behind digital initiatives.</a:t>
            </a:r>
          </a:p>
          <a:p>
            <a:pPr algn="just"/>
            <a:r>
              <a:rPr lang="en-US" sz="1400" dirty="0">
                <a:latin typeface="Times New Roman" panose="02020603050405020304" pitchFamily="18" charset="0"/>
                <a:cs typeface="Times New Roman" panose="02020603050405020304" pitchFamily="18" charset="0"/>
              </a:rPr>
              <a:t>https://www.liferay.com/resources/l/digital-strategy</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9326982"/>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13048"/>
          </a:xfrm>
        </p:spPr>
        <p:txBody>
          <a:bodyPr/>
          <a:lstStyle/>
          <a:p>
            <a:pPr algn="ctr"/>
            <a:r>
              <a:rPr lang="en-US" b="1" dirty="0">
                <a:latin typeface="Times New Roman" panose="02020603050405020304" pitchFamily="18" charset="0"/>
                <a:cs typeface="Times New Roman" panose="02020603050405020304" pitchFamily="18" charset="0"/>
              </a:rPr>
              <a:t>Digital strategy</a:t>
            </a:r>
            <a:endParaRPr lang="ru-RU" dirty="0"/>
          </a:p>
        </p:txBody>
      </p:sp>
      <p:sp>
        <p:nvSpPr>
          <p:cNvPr id="3" name="Объект 2"/>
          <p:cNvSpPr>
            <a:spLocks noGrp="1"/>
          </p:cNvSpPr>
          <p:nvPr>
            <p:ph idx="1"/>
          </p:nvPr>
        </p:nvSpPr>
        <p:spPr>
          <a:xfrm>
            <a:off x="838200" y="1323832"/>
            <a:ext cx="10515600" cy="5213445"/>
          </a:xfrm>
        </p:spPr>
        <p:txBody>
          <a:bodyPr>
            <a:noAutofit/>
          </a:bodyPr>
          <a:lstStyle/>
          <a:p>
            <a:pPr algn="just"/>
            <a:r>
              <a:rPr lang="en-US" sz="2400" dirty="0">
                <a:latin typeface="Times New Roman" panose="02020603050405020304" pitchFamily="18" charset="0"/>
                <a:cs typeface="Times New Roman" panose="02020603050405020304" pitchFamily="18" charset="0"/>
              </a:rPr>
              <a:t>It’s important to remember that digital strategy is both a concept and a thing — that is, a digital strategy should eventually lead to the creation of a concrete plan or roadmap. While you can keep changing the specific tactics you’ve decided to pursue, there should also be a clear commitment to your understanding of what digital means for your company.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As </a:t>
            </a:r>
            <a:r>
              <a:rPr lang="en-US" sz="2400" dirty="0">
                <a:latin typeface="Times New Roman" panose="02020603050405020304" pitchFamily="18" charset="0"/>
                <a:cs typeface="Times New Roman" panose="02020603050405020304" pitchFamily="18" charset="0"/>
              </a:rPr>
              <a:t>an example, say your digital strategy (ultimate goal) is to monetize basic productivity software that your business has already developed and uses internally. At first, you lay out a strategy (plan) to package it as a mobile app and sell it to individual users. Later, you realize that it has more value if you sell it to businesses to incorporate into their own mobile apps. Your strategy (ultimate goal) didn’t change, but your strategy (plan) did. Changing the guiding idea of your digital strategy should amount to a big shift or reorientation for your company, but ideally, the concrete steps will be flexible enough to allow you to pivot as </a:t>
            </a:r>
            <a:r>
              <a:rPr lang="en-US" sz="2400" dirty="0" smtClean="0">
                <a:latin typeface="Times New Roman" panose="02020603050405020304" pitchFamily="18" charset="0"/>
                <a:cs typeface="Times New Roman" panose="02020603050405020304" pitchFamily="18" charset="0"/>
              </a:rPr>
              <a:t>needed</a:t>
            </a:r>
            <a:endParaRPr lang="en-US" sz="2400" dirty="0">
              <a:latin typeface="Times New Roman" panose="02020603050405020304" pitchFamily="18" charset="0"/>
              <a:cs typeface="Times New Roman" panose="02020603050405020304" pitchFamily="18" charset="0"/>
            </a:endParaRPr>
          </a:p>
          <a:p>
            <a:r>
              <a:rPr lang="en-US" sz="1400" dirty="0" smtClean="0">
                <a:latin typeface="Times New Roman" panose="02020603050405020304" pitchFamily="18" charset="0"/>
                <a:cs typeface="Times New Roman" panose="02020603050405020304" pitchFamily="18" charset="0"/>
              </a:rPr>
              <a:t>https</a:t>
            </a:r>
            <a:r>
              <a:rPr lang="en-US" sz="1400" dirty="0">
                <a:latin typeface="Times New Roman" panose="02020603050405020304" pitchFamily="18" charset="0"/>
                <a:cs typeface="Times New Roman" panose="02020603050405020304" pitchFamily="18" charset="0"/>
              </a:rPr>
              <a:t>://www.liferay.com/resources/l/digital-strategy</a:t>
            </a:r>
            <a:endParaRPr lang="ru-RU" sz="1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741171144"/>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95184"/>
          </a:xfrm>
        </p:spPr>
        <p:txBody>
          <a:bodyPr>
            <a:normAutofit fontScale="90000"/>
          </a:bodyPr>
          <a:lstStyle/>
          <a:p>
            <a:pPr algn="ctr"/>
            <a:r>
              <a:rPr lang="en-US" b="1" dirty="0" smtClean="0"/>
              <a:t/>
            </a:r>
            <a:br>
              <a:rPr lang="en-US" b="1" dirty="0" smtClean="0"/>
            </a:br>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Strategy in the Context of Digital Transformation</a:t>
            </a:r>
            <a:r>
              <a:rPr lang="en-US" b="1" dirty="0"/>
              <a:t/>
            </a:r>
            <a:br>
              <a:rPr lang="en-US" b="1" dirty="0"/>
            </a:br>
            <a:endParaRPr lang="ru-RU" dirty="0"/>
          </a:p>
        </p:txBody>
      </p:sp>
      <p:sp>
        <p:nvSpPr>
          <p:cNvPr id="3" name="Объект 2"/>
          <p:cNvSpPr>
            <a:spLocks noGrp="1"/>
          </p:cNvSpPr>
          <p:nvPr>
            <p:ph idx="1"/>
          </p:nvPr>
        </p:nvSpPr>
        <p:spPr>
          <a:xfrm>
            <a:off x="838200" y="1460310"/>
            <a:ext cx="10515600" cy="5172501"/>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There is a tendency to talk about  </a:t>
            </a:r>
            <a:r>
              <a:rPr lang="en-US" dirty="0">
                <a:latin typeface="Times New Roman" panose="02020603050405020304" pitchFamily="18" charset="0"/>
                <a:cs typeface="Times New Roman" panose="02020603050405020304" pitchFamily="18" charset="0"/>
                <a:hlinkClick r:id="rId3"/>
              </a:rPr>
              <a:t>digital transformation</a:t>
            </a:r>
            <a:r>
              <a:rPr lang="en-US" dirty="0">
                <a:latin typeface="Times New Roman" panose="02020603050405020304" pitchFamily="18" charset="0"/>
                <a:cs typeface="Times New Roman" panose="02020603050405020304" pitchFamily="18" charset="0"/>
              </a:rPr>
              <a:t> interchangeably with digital strategy. The two terms are closely related, but differ in scope. Digital transformation drives change in three areas: customer experience, operational processes and business models. The process of digital transformation requires coordination across the entire organization, and involves business culture changes. </a:t>
            </a:r>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Digital </a:t>
            </a:r>
            <a:r>
              <a:rPr lang="en-US" dirty="0">
                <a:latin typeface="Times New Roman" panose="02020603050405020304" pitchFamily="18" charset="0"/>
                <a:cs typeface="Times New Roman" panose="02020603050405020304" pitchFamily="18" charset="0"/>
              </a:rPr>
              <a:t>strategy, on the other hand, focuses on technology, not culture. Digital strategy is most relevant to changes in business models, and uses technology to create the capabilities a company needs to become a  </a:t>
            </a:r>
            <a:r>
              <a:rPr lang="en-US" dirty="0">
                <a:latin typeface="Times New Roman" panose="02020603050405020304" pitchFamily="18" charset="0"/>
                <a:cs typeface="Times New Roman" panose="02020603050405020304" pitchFamily="18" charset="0"/>
                <a:hlinkClick r:id="rId4"/>
              </a:rPr>
              <a:t>digital business</a:t>
            </a:r>
            <a:r>
              <a:rPr lang="en-US" dirty="0">
                <a:latin typeface="Times New Roman" panose="02020603050405020304" pitchFamily="18" charset="0"/>
                <a:cs typeface="Times New Roman" panose="02020603050405020304" pitchFamily="18" charset="0"/>
              </a:rPr>
              <a:t>. Setting down a strategy is a key component of the transformation process, and ensures that technology is being implemented in a way that supports the business objectives.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313865" y="6140650"/>
            <a:ext cx="4004301" cy="307777"/>
          </a:xfrm>
          <a:prstGeom prst="rect">
            <a:avLst/>
          </a:prstGeom>
        </p:spPr>
        <p:txBody>
          <a:bodyPr wrap="none">
            <a:spAutoFit/>
          </a:bodyPr>
          <a:lstStyle/>
          <a:p>
            <a:r>
              <a:rPr lang="en-US" sz="1400" dirty="0"/>
              <a:t>https://www.liferay.com/resources/l/digital-strategy</a:t>
            </a:r>
          </a:p>
        </p:txBody>
      </p:sp>
    </p:spTree>
    <p:extLst>
      <p:ext uri="{BB962C8B-B14F-4D97-AF65-F5344CB8AC3E}">
        <p14:creationId xmlns:p14="http://schemas.microsoft.com/office/powerpoint/2010/main" val="3701748763"/>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40344"/>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Common </a:t>
            </a:r>
            <a:r>
              <a:rPr lang="en-US" sz="4000" b="1" dirty="0">
                <a:latin typeface="Times New Roman" panose="02020603050405020304" pitchFamily="18" charset="0"/>
                <a:cs typeface="Times New Roman" panose="02020603050405020304" pitchFamily="18" charset="0"/>
              </a:rPr>
              <a:t>Elements of Digital Strategy</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05470"/>
            <a:ext cx="10515600" cy="5609229"/>
          </a:xfrm>
        </p:spPr>
        <p:txBody>
          <a:bodyPr>
            <a:normAutofit fontScale="77500" lnSpcReduction="20000"/>
          </a:bodyPr>
          <a:lstStyle/>
          <a:p>
            <a:pPr algn="just"/>
            <a:r>
              <a:rPr lang="en-US" dirty="0">
                <a:latin typeface="Times New Roman" panose="02020603050405020304" pitchFamily="18" charset="0"/>
                <a:cs typeface="Times New Roman" panose="02020603050405020304" pitchFamily="18" charset="0"/>
              </a:rPr>
              <a:t>Choose a Leader — This is arguably the most important part of creating a digital strategy, but choosing the right person will depend on company culture, structure and priorities. Whether companies place leadership with the CEO or an appointed Chief Digital Officer, the leader’s influence will need to match the scope of digital strategy; otherwise, it will be difficult to create the full buy-in from each department necessary to make effective changes.</a:t>
            </a:r>
          </a:p>
          <a:p>
            <a:pPr algn="just"/>
            <a:r>
              <a:rPr lang="en-US" dirty="0">
                <a:latin typeface="Times New Roman" panose="02020603050405020304" pitchFamily="18" charset="0"/>
                <a:cs typeface="Times New Roman" panose="02020603050405020304" pitchFamily="18" charset="0"/>
              </a:rPr>
              <a:t>Attack vs. Defend — McKinsey &amp; Company emphasizes that companies would do well to categorize their potential threats and opportunities in digital business, then compare these against their own purpose. This clarifies whether a proactive or defensive stance needs to guide new initiatives.</a:t>
            </a:r>
          </a:p>
          <a:p>
            <a:pPr algn="just"/>
            <a:r>
              <a:rPr lang="en-US" dirty="0">
                <a:latin typeface="Times New Roman" panose="02020603050405020304" pitchFamily="18" charset="0"/>
                <a:cs typeface="Times New Roman" panose="02020603050405020304" pitchFamily="18" charset="0"/>
              </a:rPr>
              <a:t>Take a Measured Approach — Digital strategy often incorporates a process for assessing whether new technology will really complement or grow the current business. If you fear that your company is already behind on digital, it can be tempting to rush into a project without looking at how it fits your current strategy. By taking a measured approach, you can avoid wasting resources on initiatives that don’t align with your business’s needs and priorities.</a:t>
            </a:r>
          </a:p>
          <a:p>
            <a:pPr algn="just"/>
            <a:r>
              <a:rPr lang="en-US" dirty="0">
                <a:latin typeface="Times New Roman" panose="02020603050405020304" pitchFamily="18" charset="0"/>
                <a:cs typeface="Times New Roman" panose="02020603050405020304" pitchFamily="18" charset="0"/>
              </a:rPr>
              <a:t>Future Proof — The goal of digital transformation is to create an appropriate foundation for digital business. This means creating an organization that can continue to reinvent itself as necessary to keep up with changes in technology and customer expectations. Digital strategy should be visionary enough to carry companies through changes in the digital economy, in a way that continues to bring a digital edge to the business.</a:t>
            </a:r>
            <a:endParaRPr lang="ru-RU"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3"/>
          <a:stretch>
            <a:fillRect/>
          </a:stretch>
        </p:blipFill>
        <p:spPr>
          <a:xfrm>
            <a:off x="1125628" y="6480015"/>
            <a:ext cx="5520831" cy="377985"/>
          </a:xfrm>
          <a:prstGeom prst="rect">
            <a:avLst/>
          </a:prstGeom>
        </p:spPr>
      </p:pic>
    </p:spTree>
    <p:extLst>
      <p:ext uri="{BB962C8B-B14F-4D97-AF65-F5344CB8AC3E}">
        <p14:creationId xmlns:p14="http://schemas.microsoft.com/office/powerpoint/2010/main" val="81770938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423081"/>
            <a:ext cx="10515600" cy="5753882"/>
          </a:xfrm>
        </p:spPr>
      </p:pic>
      <p:sp>
        <p:nvSpPr>
          <p:cNvPr id="5" name="Прямоугольник 4"/>
          <p:cNvSpPr/>
          <p:nvPr/>
        </p:nvSpPr>
        <p:spPr>
          <a:xfrm>
            <a:off x="987188" y="6311900"/>
            <a:ext cx="8563016" cy="369332"/>
          </a:xfrm>
          <a:prstGeom prst="rect">
            <a:avLst/>
          </a:prstGeom>
        </p:spPr>
        <p:txBody>
          <a:bodyPr wrap="square">
            <a:spAutoFit/>
          </a:bodyPr>
          <a:lstStyle/>
          <a:p>
            <a:r>
              <a:rPr lang="en-US" dirty="0"/>
              <a:t>https://www.bcg.com/publications/2019/five-rules-digital-strategy</a:t>
            </a:r>
            <a:endParaRPr lang="ru-RU" dirty="0"/>
          </a:p>
        </p:txBody>
      </p:sp>
    </p:spTree>
    <p:extLst>
      <p:ext uri="{BB962C8B-B14F-4D97-AF65-F5344CB8AC3E}">
        <p14:creationId xmlns:p14="http://schemas.microsoft.com/office/powerpoint/2010/main" val="2130064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99651"/>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How </a:t>
            </a:r>
            <a:r>
              <a:rPr lang="en-US" sz="3600" b="1" dirty="0">
                <a:latin typeface="Times New Roman" panose="02020603050405020304" pitchFamily="18" charset="0"/>
                <a:cs typeface="Times New Roman" panose="02020603050405020304" pitchFamily="18" charset="0"/>
              </a:rPr>
              <a:t>does digital business strategy differ from traditional business strategy?</a:t>
            </a:r>
            <a:br>
              <a:rPr lang="en-US" sz="3600" b="1" dirty="0">
                <a:latin typeface="Times New Roman" panose="02020603050405020304" pitchFamily="18" charset="0"/>
                <a:cs typeface="Times New Roman" panose="02020603050405020304" pitchFamily="18" charset="0"/>
              </a:rPr>
            </a:b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828801"/>
            <a:ext cx="10515600" cy="4012442"/>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main difference between digital and traditional marketing is </a:t>
            </a:r>
            <a:r>
              <a:rPr lang="en-US" sz="3200" b="1" dirty="0">
                <a:latin typeface="Times New Roman" panose="02020603050405020304" pitchFamily="18" charset="0"/>
                <a:cs typeface="Times New Roman" panose="02020603050405020304" pitchFamily="18" charset="0"/>
              </a:rPr>
              <a:t>the medium through which an audience encounters a marketing message</a:t>
            </a:r>
            <a:r>
              <a:rPr lang="en-US" sz="3200" dirty="0">
                <a:latin typeface="Times New Roman" panose="02020603050405020304" pitchFamily="18" charset="0"/>
                <a:cs typeface="Times New Roman" panose="02020603050405020304" pitchFamily="18" charset="0"/>
              </a:rPr>
              <a:t>. While traditional marketing uses traditional media like magazines and newspapers, digital marketing uses digital media, such as social media or websites.</a:t>
            </a:r>
            <a:endParaRPr lang="en-US" sz="32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76623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81287"/>
          </a:xfrm>
        </p:spPr>
        <p:txBody>
          <a:bodyPr>
            <a:normAutofit/>
          </a:bodyPr>
          <a:lstStyle/>
          <a:p>
            <a:pPr algn="ctr"/>
            <a:r>
              <a:rPr lang="en-US" sz="3600" b="1" dirty="0" smtClean="0">
                <a:latin typeface="Times New Roman" panose="02020603050405020304" pitchFamily="18" charset="0"/>
                <a:cs typeface="Times New Roman" panose="02020603050405020304" pitchFamily="18" charset="0"/>
              </a:rPr>
              <a:t>Mixing </a:t>
            </a:r>
            <a:r>
              <a:rPr lang="en-US" sz="3600" b="1" dirty="0">
                <a:latin typeface="Times New Roman" panose="02020603050405020304" pitchFamily="18" charset="0"/>
                <a:cs typeface="Times New Roman" panose="02020603050405020304" pitchFamily="18" charset="0"/>
              </a:rPr>
              <a:t>the generic strategies </a:t>
            </a:r>
            <a:r>
              <a:rPr lang="en-US" sz="3600" b="1" dirty="0" smtClean="0">
                <a:latin typeface="Times New Roman" panose="02020603050405020304" pitchFamily="18" charset="0"/>
                <a:cs typeface="Times New Roman" panose="02020603050405020304" pitchFamily="18" charset="0"/>
              </a:rPr>
              <a:t>in the </a:t>
            </a:r>
            <a:r>
              <a:rPr lang="en-US" sz="3600" b="1" dirty="0">
                <a:latin typeface="Times New Roman" panose="02020603050405020304" pitchFamily="18" charset="0"/>
                <a:cs typeface="Times New Roman" panose="02020603050405020304" pitchFamily="18" charset="0"/>
              </a:rPr>
              <a:t>digital strategies</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55594"/>
            <a:ext cx="10515600" cy="5254388"/>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Cost </a:t>
            </a:r>
            <a:r>
              <a:rPr lang="en-US" sz="3200" dirty="0">
                <a:latin typeface="Times New Roman" panose="02020603050405020304" pitchFamily="18" charset="0"/>
                <a:cs typeface="Times New Roman" panose="02020603050405020304" pitchFamily="18" charset="0"/>
              </a:rPr>
              <a:t>Leadership </a:t>
            </a:r>
          </a:p>
          <a:p>
            <a:pPr algn="just"/>
            <a:r>
              <a:rPr lang="en-US" sz="3200" dirty="0">
                <a:latin typeface="Times New Roman" panose="02020603050405020304" pitchFamily="18" charset="0"/>
                <a:cs typeface="Times New Roman" panose="02020603050405020304" pitchFamily="18" charset="0"/>
              </a:rPr>
              <a:t>Reduce costs efforts </a:t>
            </a:r>
          </a:p>
          <a:p>
            <a:pPr algn="just"/>
            <a:r>
              <a:rPr lang="en-US" sz="3200" dirty="0">
                <a:latin typeface="Times New Roman" panose="02020603050405020304" pitchFamily="18" charset="0"/>
                <a:cs typeface="Times New Roman" panose="02020603050405020304" pitchFamily="18" charset="0"/>
              </a:rPr>
              <a:t>Copycats </a:t>
            </a:r>
          </a:p>
          <a:p>
            <a:pPr algn="just"/>
            <a:r>
              <a:rPr lang="en-US" sz="3200" dirty="0">
                <a:latin typeface="Times New Roman" panose="02020603050405020304" pitchFamily="18" charset="0"/>
                <a:cs typeface="Times New Roman" panose="02020603050405020304" pitchFamily="18" charset="0"/>
              </a:rPr>
              <a:t>Differentiation </a:t>
            </a:r>
          </a:p>
          <a:p>
            <a:pPr algn="just"/>
            <a:r>
              <a:rPr lang="en-US" sz="3200" dirty="0">
                <a:latin typeface="Times New Roman" panose="02020603050405020304" pitchFamily="18" charset="0"/>
                <a:cs typeface="Times New Roman" panose="02020603050405020304" pitchFamily="18" charset="0"/>
              </a:rPr>
              <a:t>Mass customization, value chain </a:t>
            </a:r>
          </a:p>
          <a:p>
            <a:pPr algn="just"/>
            <a:r>
              <a:rPr lang="en-US" sz="3200" dirty="0">
                <a:latin typeface="Times New Roman" panose="02020603050405020304" pitchFamily="18" charset="0"/>
                <a:cs typeface="Times New Roman" panose="02020603050405020304" pitchFamily="18" charset="0"/>
              </a:rPr>
              <a:t>Copycats, becoming main stream </a:t>
            </a:r>
          </a:p>
          <a:p>
            <a:pPr algn="just"/>
            <a:r>
              <a:rPr lang="en-US" sz="3200" dirty="0">
                <a:latin typeface="Times New Roman" panose="02020603050405020304" pitchFamily="18" charset="0"/>
                <a:cs typeface="Times New Roman" panose="02020603050405020304" pitchFamily="18" charset="0"/>
              </a:rPr>
              <a:t>Focus </a:t>
            </a:r>
          </a:p>
          <a:p>
            <a:pPr algn="just"/>
            <a:r>
              <a:rPr lang="en-US" sz="3200" dirty="0">
                <a:latin typeface="Times New Roman" panose="02020603050405020304" pitchFamily="18" charset="0"/>
                <a:cs typeface="Times New Roman" panose="02020603050405020304" pitchFamily="18" charset="0"/>
              </a:rPr>
              <a:t>Open venues </a:t>
            </a:r>
          </a:p>
          <a:p>
            <a:pPr algn="just"/>
            <a:r>
              <a:rPr lang="en-US" sz="3200" dirty="0">
                <a:latin typeface="Times New Roman" panose="02020603050405020304" pitchFamily="18" charset="0"/>
                <a:cs typeface="Times New Roman" panose="02020603050405020304" pitchFamily="18" charset="0"/>
              </a:rPr>
              <a:t>Multiple niches overlapping</a:t>
            </a:r>
          </a:p>
          <a:p>
            <a:endParaRPr lang="ru-RU" dirty="0"/>
          </a:p>
        </p:txBody>
      </p:sp>
    </p:spTree>
    <p:extLst>
      <p:ext uri="{BB962C8B-B14F-4D97-AF65-F5344CB8AC3E}">
        <p14:creationId xmlns:p14="http://schemas.microsoft.com/office/powerpoint/2010/main" val="1993278712"/>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r>
              <a:rPr lang="en-US" sz="4400" b="1" dirty="0" smtClean="0">
                <a:latin typeface="Times New Roman" panose="02020603050405020304" pitchFamily="18" charset="0"/>
                <a:cs typeface="Times New Roman" panose="02020603050405020304" pitchFamily="18" charset="0"/>
              </a:rPr>
              <a:t>The </a:t>
            </a:r>
            <a:r>
              <a:rPr lang="en-US" sz="4400" b="1" dirty="0">
                <a:latin typeface="Times New Roman" panose="02020603050405020304" pitchFamily="18" charset="0"/>
                <a:cs typeface="Times New Roman" panose="02020603050405020304" pitchFamily="18" charset="0"/>
              </a:rPr>
              <a:t>types of digital strategy</a:t>
            </a: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8785181"/>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4000" b="1" dirty="0">
                <a:latin typeface="Times New Roman" panose="02020603050405020304" pitchFamily="18" charset="0"/>
                <a:cs typeface="Times New Roman" panose="02020603050405020304" pitchFamily="18" charset="0"/>
              </a:rPr>
              <a:t>What are the types of digital strategy?</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64776"/>
            <a:ext cx="10515600" cy="4812187"/>
          </a:xfrm>
        </p:spPr>
        <p:txBody>
          <a:bodyPr/>
          <a:lstStyle/>
          <a:p>
            <a:pPr marL="0" indent="0" algn="ctr">
              <a:buNone/>
            </a:pPr>
            <a:r>
              <a:rPr lang="en-US" sz="3200" b="1" dirty="0" smtClean="0">
                <a:latin typeface="Times New Roman" panose="02020603050405020304" pitchFamily="18" charset="0"/>
                <a:cs typeface="Times New Roman" panose="02020603050405020304" pitchFamily="18" charset="0"/>
              </a:rPr>
              <a:t>Main </a:t>
            </a:r>
            <a:r>
              <a:rPr lang="en-US" sz="3200" b="1" dirty="0">
                <a:latin typeface="Times New Roman" panose="02020603050405020304" pitchFamily="18" charset="0"/>
                <a:cs typeface="Times New Roman" panose="02020603050405020304" pitchFamily="18" charset="0"/>
              </a:rPr>
              <a:t>six types of digital strategies</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The platform play. ... </a:t>
            </a:r>
          </a:p>
          <a:p>
            <a:r>
              <a:rPr lang="en-US" sz="3200" dirty="0">
                <a:latin typeface="Times New Roman" panose="02020603050405020304" pitchFamily="18" charset="0"/>
                <a:cs typeface="Times New Roman" panose="02020603050405020304" pitchFamily="18" charset="0"/>
              </a:rPr>
              <a:t>New marginal supply. ... </a:t>
            </a:r>
          </a:p>
          <a:p>
            <a:r>
              <a:rPr lang="en-US" sz="3200" dirty="0">
                <a:latin typeface="Times New Roman" panose="02020603050405020304" pitchFamily="18" charset="0"/>
                <a:cs typeface="Times New Roman" panose="02020603050405020304" pitchFamily="18" charset="0"/>
              </a:rPr>
              <a:t>Digitally enabled products and services. ... </a:t>
            </a:r>
          </a:p>
          <a:p>
            <a:r>
              <a:rPr lang="en-US" sz="3200" dirty="0" err="1">
                <a:latin typeface="Times New Roman" panose="02020603050405020304" pitchFamily="18" charset="0"/>
                <a:cs typeface="Times New Roman" panose="02020603050405020304" pitchFamily="18" charset="0"/>
              </a:rPr>
              <a:t>Rebundling</a:t>
            </a:r>
            <a:r>
              <a:rPr lang="en-US" sz="3200" dirty="0">
                <a:latin typeface="Times New Roman" panose="02020603050405020304" pitchFamily="18" charset="0"/>
                <a:cs typeface="Times New Roman" panose="02020603050405020304" pitchFamily="18" charset="0"/>
              </a:rPr>
              <a:t> and customizing. ... </a:t>
            </a:r>
          </a:p>
          <a:p>
            <a:r>
              <a:rPr lang="en-US" sz="3200" dirty="0">
                <a:latin typeface="Times New Roman" panose="02020603050405020304" pitchFamily="18" charset="0"/>
                <a:cs typeface="Times New Roman" panose="02020603050405020304" pitchFamily="18" charset="0"/>
              </a:rPr>
              <a:t>Digital distribution channels. ... </a:t>
            </a:r>
          </a:p>
          <a:p>
            <a:r>
              <a:rPr lang="en-US" sz="3200" dirty="0">
                <a:latin typeface="Times New Roman" panose="02020603050405020304" pitchFamily="18" charset="0"/>
                <a:cs typeface="Times New Roman" panose="02020603050405020304" pitchFamily="18" charset="0"/>
              </a:rPr>
              <a:t>Cost-efficiency.</a:t>
            </a:r>
          </a:p>
          <a:p>
            <a:endParaRPr lang="ru-RU" dirty="0"/>
          </a:p>
        </p:txBody>
      </p:sp>
    </p:spTree>
    <p:extLst>
      <p:ext uri="{BB962C8B-B14F-4D97-AF65-F5344CB8AC3E}">
        <p14:creationId xmlns:p14="http://schemas.microsoft.com/office/powerpoint/2010/main" val="2683175520"/>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are the 4 types of business strategies?</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42197"/>
            <a:ext cx="10515600" cy="4634766"/>
          </a:xfrm>
        </p:spPr>
        <p:txBody>
          <a:bodyPr>
            <a:normAutofit lnSpcReduction="10000"/>
          </a:bodyPr>
          <a:lstStyle/>
          <a:p>
            <a:pPr marL="0" indent="0" algn="ctr">
              <a:buNone/>
            </a:pPr>
            <a:r>
              <a:rPr lang="en-US" sz="3200" dirty="0" smtClean="0">
                <a:latin typeface="Times New Roman" panose="02020603050405020304" pitchFamily="18" charset="0"/>
                <a:cs typeface="Times New Roman" panose="02020603050405020304" pitchFamily="18" charset="0"/>
              </a:rPr>
              <a:t>Four </a:t>
            </a:r>
            <a:r>
              <a:rPr lang="en-US" sz="3200" dirty="0">
                <a:latin typeface="Times New Roman" panose="02020603050405020304" pitchFamily="18" charset="0"/>
                <a:cs typeface="Times New Roman" panose="02020603050405020304" pitchFamily="18" charset="0"/>
              </a:rPr>
              <a:t>generic business-level strategies emerge from these decisions</a:t>
            </a:r>
            <a:r>
              <a:rPr lang="en-US" sz="3200" dirty="0" smtClean="0">
                <a:latin typeface="Times New Roman" panose="02020603050405020304" pitchFamily="18" charset="0"/>
                <a:cs typeface="Times New Roman" panose="02020603050405020304" pitchFamily="18" charset="0"/>
              </a:rPr>
              <a:t>:</a:t>
            </a:r>
          </a:p>
          <a:p>
            <a:pPr marL="514350" indent="-514350">
              <a:buFont typeface="+mj-lt"/>
              <a:buAutoNum type="arabicPeriod"/>
            </a:pPr>
            <a:r>
              <a:rPr lang="en-US" sz="3200" b="1" dirty="0">
                <a:latin typeface="Times New Roman" panose="02020603050405020304" pitchFamily="18" charset="0"/>
                <a:cs typeface="Times New Roman" panose="02020603050405020304" pitchFamily="18" charset="0"/>
              </a:rPr>
              <a:t>  cost leadership;</a:t>
            </a:r>
          </a:p>
          <a:p>
            <a:pPr marL="514350" indent="-514350">
              <a:buFont typeface="+mj-lt"/>
              <a:buAutoNum type="arabicPeriod"/>
            </a:pPr>
            <a:r>
              <a:rPr lang="en-US" sz="3200" b="1" dirty="0">
                <a:latin typeface="Times New Roman" panose="02020603050405020304" pitchFamily="18" charset="0"/>
                <a:cs typeface="Times New Roman" panose="02020603050405020304" pitchFamily="18" charset="0"/>
              </a:rPr>
              <a:t>  differentiation;</a:t>
            </a:r>
          </a:p>
          <a:p>
            <a:pPr marL="514350" indent="-514350">
              <a:buFont typeface="+mj-lt"/>
              <a:buAutoNum type="arabicPeriod"/>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focused cost </a:t>
            </a:r>
            <a:r>
              <a:rPr lang="en-US" sz="3200" b="1" dirty="0" smtClean="0">
                <a:latin typeface="Times New Roman" panose="02020603050405020304" pitchFamily="18" charset="0"/>
                <a:cs typeface="Times New Roman" panose="02020603050405020304" pitchFamily="18" charset="0"/>
              </a:rPr>
              <a:t>leadership</a:t>
            </a:r>
            <a:r>
              <a:rPr lang="en-US" sz="3200" b="1" dirty="0">
                <a:latin typeface="Times New Roman" panose="02020603050405020304" pitchFamily="18" charset="0"/>
                <a:cs typeface="Times New Roman" panose="02020603050405020304" pitchFamily="18" charset="0"/>
              </a:rPr>
              <a:t>;</a:t>
            </a:r>
            <a:endParaRPr lang="en-US" sz="3200" b="1" dirty="0" smtClean="0">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focused differentiation</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0" indent="0" algn="ctr">
              <a:buNone/>
            </a:pPr>
            <a:endParaRPr lang="en-US" sz="3200" dirty="0" smtClean="0">
              <a:latin typeface="Times New Roman" panose="02020603050405020304" pitchFamily="18" charset="0"/>
              <a:cs typeface="Times New Roman" panose="02020603050405020304" pitchFamily="18" charset="0"/>
            </a:endParaRPr>
          </a:p>
          <a:p>
            <a:pPr marL="0" indent="0" algn="ctr">
              <a:buNone/>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rare cases, firms are able to offer both low prices and unique features that customers find desirable.</a:t>
            </a:r>
          </a:p>
          <a:p>
            <a:endParaRPr lang="ru-RU" dirty="0"/>
          </a:p>
        </p:txBody>
      </p:sp>
    </p:spTree>
    <p:extLst>
      <p:ext uri="{BB962C8B-B14F-4D97-AF65-F5344CB8AC3E}">
        <p14:creationId xmlns:p14="http://schemas.microsoft.com/office/powerpoint/2010/main" val="428431986"/>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a marketing strategy PDF?</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7"/>
            <a:ext cx="10515600" cy="4486275"/>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At </a:t>
            </a:r>
            <a:r>
              <a:rPr lang="en-US" sz="3200" dirty="0">
                <a:latin typeface="Times New Roman" panose="02020603050405020304" pitchFamily="18" charset="0"/>
                <a:cs typeface="Times New Roman" panose="02020603050405020304" pitchFamily="18" charset="0"/>
              </a:rPr>
              <a:t>the broadest level, marketing strategy can be defined as an organization's integrated pattern of decisions that specify its crucial choices concerning products, markets, marketing activities and marketing resources in the creation, communication and/or delivery of products that offer value to customers in exchanges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33943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What </a:t>
            </a:r>
            <a:r>
              <a:rPr lang="en-US" b="1" dirty="0">
                <a:latin typeface="Times New Roman" panose="02020603050405020304" pitchFamily="18" charset="0"/>
                <a:cs typeface="Times New Roman" panose="02020603050405020304" pitchFamily="18" charset="0"/>
              </a:rPr>
              <a:t>is the main objective of digital marketing?</a:t>
            </a:r>
            <a:br>
              <a:rPr lang="en-US" b="1" dirty="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Develop </a:t>
            </a:r>
            <a:r>
              <a:rPr lang="en-US" sz="3200" b="1" dirty="0">
                <a:latin typeface="Times New Roman" panose="02020603050405020304" pitchFamily="18" charset="0"/>
                <a:cs typeface="Times New Roman" panose="02020603050405020304" pitchFamily="18" charset="0"/>
              </a:rPr>
              <a:t>Revenue</a:t>
            </a:r>
            <a:r>
              <a:rPr lang="en-US" sz="3200" dirty="0">
                <a:latin typeface="Times New Roman" panose="02020603050405020304" pitchFamily="18" charset="0"/>
                <a:cs typeface="Times New Roman" panose="02020603050405020304" pitchFamily="18" charset="0"/>
              </a:rPr>
              <a:t>. Increasing revenue is the primary objectives of digital marketing. Luckily, the internet gives every company several opportunities to boost their performance. By combining SEO with pay per click, or PPC ads, your company will increase the probability of getting identified by potential </a:t>
            </a:r>
            <a:r>
              <a:rPr lang="en-US" sz="3200" dirty="0" smtClean="0">
                <a:latin typeface="Times New Roman" panose="02020603050405020304" pitchFamily="18" charset="0"/>
                <a:cs typeface="Times New Roman" panose="02020603050405020304" pitchFamily="18" charset="0"/>
              </a:rPr>
              <a:t>clients</a:t>
            </a:r>
            <a:endParaRPr lang="en-US" sz="32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8485494"/>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09182"/>
            <a:ext cx="10515600" cy="1392071"/>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8 Types of Digital Marketing Strategies with Examples</a:t>
            </a:r>
          </a:p>
        </p:txBody>
      </p:sp>
      <p:sp>
        <p:nvSpPr>
          <p:cNvPr id="3" name="Объект 2"/>
          <p:cNvSpPr>
            <a:spLocks noGrp="1"/>
          </p:cNvSpPr>
          <p:nvPr>
            <p:ph idx="1"/>
          </p:nvPr>
        </p:nvSpPr>
        <p:spPr>
          <a:xfrm>
            <a:off x="838200" y="1733265"/>
            <a:ext cx="10515600" cy="4708477"/>
          </a:xfrm>
        </p:spPr>
        <p:txBody>
          <a:bodyPr>
            <a:normAutofit/>
          </a:bodyPr>
          <a:lstStyle/>
          <a:p>
            <a:r>
              <a:rPr lang="en-US" sz="3200" dirty="0" smtClean="0">
                <a:latin typeface="Times New Roman" panose="02020603050405020304" pitchFamily="18" charset="0"/>
                <a:cs typeface="Times New Roman" panose="02020603050405020304" pitchFamily="18" charset="0"/>
              </a:rPr>
              <a:t>Social </a:t>
            </a:r>
            <a:r>
              <a:rPr lang="en-US" sz="3200" dirty="0">
                <a:latin typeface="Times New Roman" panose="02020603050405020304" pitchFamily="18" charset="0"/>
                <a:cs typeface="Times New Roman" panose="02020603050405020304" pitchFamily="18" charset="0"/>
              </a:rPr>
              <a:t>Media Marketing Platforms. ... </a:t>
            </a:r>
          </a:p>
          <a:p>
            <a:r>
              <a:rPr lang="en-US" sz="3200" dirty="0">
                <a:latin typeface="Times New Roman" panose="02020603050405020304" pitchFamily="18" charset="0"/>
                <a:cs typeface="Times New Roman" panose="02020603050405020304" pitchFamily="18" charset="0"/>
              </a:rPr>
              <a:t>Influencer Marketing. ... </a:t>
            </a:r>
          </a:p>
          <a:p>
            <a:r>
              <a:rPr lang="en-US" sz="3200" dirty="0">
                <a:latin typeface="Times New Roman" panose="02020603050405020304" pitchFamily="18" charset="0"/>
                <a:cs typeface="Times New Roman" panose="02020603050405020304" pitchFamily="18" charset="0"/>
              </a:rPr>
              <a:t>Email Marketing. ... </a:t>
            </a:r>
          </a:p>
          <a:p>
            <a:r>
              <a:rPr lang="en-US" sz="3200" dirty="0">
                <a:latin typeface="Times New Roman" panose="02020603050405020304" pitchFamily="18" charset="0"/>
                <a:cs typeface="Times New Roman" panose="02020603050405020304" pitchFamily="18" charset="0"/>
              </a:rPr>
              <a:t>Content Marketing. ... </a:t>
            </a:r>
          </a:p>
          <a:p>
            <a:r>
              <a:rPr lang="en-US" sz="3200" dirty="0">
                <a:latin typeface="Times New Roman" panose="02020603050405020304" pitchFamily="18" charset="0"/>
                <a:cs typeface="Times New Roman" panose="02020603050405020304" pitchFamily="18" charset="0"/>
              </a:rPr>
              <a:t>Search Engine Optimization (SEO) Marketing. ... </a:t>
            </a:r>
          </a:p>
          <a:p>
            <a:r>
              <a:rPr lang="en-US" sz="3200" dirty="0">
                <a:latin typeface="Times New Roman" panose="02020603050405020304" pitchFamily="18" charset="0"/>
                <a:cs typeface="Times New Roman" panose="02020603050405020304" pitchFamily="18" charset="0"/>
              </a:rPr>
              <a:t>Pay-per-click (PPC) ... </a:t>
            </a:r>
          </a:p>
          <a:p>
            <a:r>
              <a:rPr lang="en-US" sz="3200" dirty="0">
                <a:latin typeface="Times New Roman" panose="02020603050405020304" pitchFamily="18" charset="0"/>
                <a:cs typeface="Times New Roman" panose="02020603050405020304" pitchFamily="18" charset="0"/>
              </a:rPr>
              <a:t>Affiliate Marketing. ... </a:t>
            </a:r>
          </a:p>
          <a:p>
            <a:r>
              <a:rPr lang="en-US" sz="3200" dirty="0">
                <a:latin typeface="Times New Roman" panose="02020603050405020304" pitchFamily="18" charset="0"/>
                <a:cs typeface="Times New Roman" panose="02020603050405020304" pitchFamily="18" charset="0"/>
              </a:rPr>
              <a:t>Mobile Marketing.</a:t>
            </a:r>
          </a:p>
          <a:p>
            <a:endParaRPr lang="ru-RU" dirty="0"/>
          </a:p>
        </p:txBody>
      </p:sp>
    </p:spTree>
    <p:extLst>
      <p:ext uri="{BB962C8B-B14F-4D97-AF65-F5344CB8AC3E}">
        <p14:creationId xmlns:p14="http://schemas.microsoft.com/office/powerpoint/2010/main" val="3578983712"/>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r>
              <a:rPr lang="en-US" sz="4400" b="1" dirty="0">
                <a:latin typeface="Times New Roman" panose="02020603050405020304" pitchFamily="18" charset="0"/>
                <a:cs typeface="Times New Roman" panose="02020603050405020304" pitchFamily="18" charset="0"/>
              </a:rPr>
              <a:t>Key </a:t>
            </a:r>
            <a:r>
              <a:rPr lang="en-US" sz="4400" b="1" dirty="0" smtClean="0">
                <a:latin typeface="Times New Roman" panose="02020603050405020304" pitchFamily="18" charset="0"/>
                <a:cs typeface="Times New Roman" panose="02020603050405020304" pitchFamily="18" charset="0"/>
              </a:rPr>
              <a:t>components</a:t>
            </a:r>
            <a:endParaRPr lang="ru-RU" sz="4400" b="1" dirty="0" smtClean="0">
              <a:latin typeface="Times New Roman" panose="02020603050405020304" pitchFamily="18" charset="0"/>
              <a:cs typeface="Times New Roman" panose="02020603050405020304" pitchFamily="18" charset="0"/>
            </a:endParaRPr>
          </a:p>
          <a:p>
            <a:pPr marL="0" indent="0" algn="ctr">
              <a:buNone/>
            </a:pPr>
            <a:r>
              <a:rPr lang="en-US" sz="4400" b="1" dirty="0" smtClean="0">
                <a:latin typeface="Times New Roman" panose="02020603050405020304" pitchFamily="18" charset="0"/>
                <a:cs typeface="Times New Roman" panose="02020603050405020304" pitchFamily="18" charset="0"/>
              </a:rPr>
              <a:t> </a:t>
            </a:r>
            <a:r>
              <a:rPr lang="en-US" sz="4400" b="1" dirty="0">
                <a:latin typeface="Times New Roman" panose="02020603050405020304" pitchFamily="18" charset="0"/>
                <a:cs typeface="Times New Roman" panose="02020603050405020304" pitchFamily="18" charset="0"/>
              </a:rPr>
              <a:t>of </a:t>
            </a:r>
            <a:r>
              <a:rPr lang="en-US" sz="4400" b="1" dirty="0" smtClean="0">
                <a:latin typeface="Times New Roman" panose="02020603050405020304" pitchFamily="18" charset="0"/>
                <a:cs typeface="Times New Roman" panose="02020603050405020304" pitchFamily="18" charset="0"/>
              </a:rPr>
              <a:t>digital </a:t>
            </a:r>
            <a:r>
              <a:rPr lang="en-US" sz="4400" b="1" dirty="0">
                <a:latin typeface="Times New Roman" panose="02020603050405020304" pitchFamily="18" charset="0"/>
                <a:cs typeface="Times New Roman" panose="02020603050405020304" pitchFamily="18" charset="0"/>
              </a:rPr>
              <a:t>business strategy</a:t>
            </a:r>
            <a:endParaRPr lang="ru-RU" sz="4400" dirty="0"/>
          </a:p>
        </p:txBody>
      </p:sp>
    </p:spTree>
    <p:extLst>
      <p:ext uri="{BB962C8B-B14F-4D97-AF65-F5344CB8AC3E}">
        <p14:creationId xmlns:p14="http://schemas.microsoft.com/office/powerpoint/2010/main" val="2066259451"/>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Key </a:t>
            </a:r>
            <a:r>
              <a:rPr lang="en-US" sz="4000" b="1" dirty="0">
                <a:latin typeface="Times New Roman" panose="02020603050405020304" pitchFamily="18" charset="0"/>
                <a:cs typeface="Times New Roman" panose="02020603050405020304" pitchFamily="18" charset="0"/>
              </a:rPr>
              <a:t>components of a digital strategy</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8"/>
            <a:ext cx="10515600" cy="4486275"/>
          </a:xfrm>
        </p:spPr>
        <p:txBody>
          <a:bodyPr/>
          <a:lstStyle/>
          <a:p>
            <a:pPr algn="just"/>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digital strategy has 9 key components. You may not need all components for your business type or industry, or to implement them all immediately. Each part focuses on a different digital area.</a:t>
            </a:r>
          </a:p>
          <a:p>
            <a:pPr algn="just"/>
            <a:r>
              <a:rPr lang="en-US" sz="3200" dirty="0">
                <a:latin typeface="Times New Roman" panose="02020603050405020304" pitchFamily="18" charset="0"/>
                <a:cs typeface="Times New Roman" panose="02020603050405020304" pitchFamily="18" charset="0"/>
              </a:rPr>
              <a:t>Review the components below to assess your current digital footprint and implement a digital strategy tailored to your current and future needs.</a:t>
            </a:r>
          </a:p>
          <a:p>
            <a:pPr algn="just"/>
            <a:r>
              <a:rPr lang="en-US" sz="3200" dirty="0">
                <a:latin typeface="Times New Roman" panose="02020603050405020304" pitchFamily="18" charset="0"/>
                <a:cs typeface="Times New Roman" panose="02020603050405020304" pitchFamily="18" charset="0"/>
              </a:rPr>
              <a:t>Review your completed strategy regularly, as your business needs will change over time.</a:t>
            </a:r>
          </a:p>
          <a:p>
            <a:endParaRPr lang="ru-RU" dirty="0"/>
          </a:p>
        </p:txBody>
      </p:sp>
    </p:spTree>
    <p:extLst>
      <p:ext uri="{BB962C8B-B14F-4D97-AF65-F5344CB8AC3E}">
        <p14:creationId xmlns:p14="http://schemas.microsoft.com/office/powerpoint/2010/main" val="56219150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54075"/>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Key </a:t>
            </a:r>
            <a:r>
              <a:rPr lang="en-US" sz="4000" b="1" dirty="0">
                <a:latin typeface="Times New Roman" panose="02020603050405020304" pitchFamily="18" charset="0"/>
                <a:cs typeface="Times New Roman" panose="02020603050405020304" pitchFamily="18" charset="0"/>
              </a:rPr>
              <a:t>components of </a:t>
            </a:r>
            <a:r>
              <a:rPr lang="en-US" sz="4000" b="1" dirty="0" smtClean="0">
                <a:latin typeface="Times New Roman" panose="02020603050405020304" pitchFamily="18" charset="0"/>
                <a:cs typeface="Times New Roman" panose="02020603050405020304" pitchFamily="18" charset="0"/>
              </a:rPr>
              <a:t> </a:t>
            </a:r>
            <a:r>
              <a:rPr lang="en-US" sz="4000" b="1" dirty="0">
                <a:latin typeface="Times New Roman" panose="02020603050405020304" pitchFamily="18" charset="0"/>
                <a:cs typeface="Times New Roman" panose="02020603050405020304" pitchFamily="18" charset="0"/>
              </a:rPr>
              <a:t>digital business strategy</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19200"/>
            <a:ext cx="10515600" cy="4957763"/>
          </a:xfrm>
        </p:spPr>
        <p:txBody>
          <a:bodyPr>
            <a:normAutofit fontScale="77500" lnSpcReduction="20000"/>
          </a:bodyPr>
          <a:lstStyle/>
          <a:p>
            <a:pPr algn="just"/>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or online presence</a:t>
            </a:r>
            <a:r>
              <a:rPr lang="en-US" dirty="0">
                <a:latin typeface="Times New Roman" panose="02020603050405020304" pitchFamily="18" charset="0"/>
                <a:cs typeface="Times New Roman" panose="02020603050405020304" pitchFamily="18" charset="0"/>
              </a:rPr>
              <a:t>: Which digital or online channels do you plan to have a presence on? It can be a website, social media platforms, online ads, or listing websites.  </a:t>
            </a:r>
          </a:p>
          <a:p>
            <a:pPr algn="just"/>
            <a:r>
              <a:rPr lang="en-US" b="1" dirty="0" smtClean="0">
                <a:latin typeface="Times New Roman" panose="02020603050405020304" pitchFamily="18" charset="0"/>
                <a:cs typeface="Times New Roman" panose="02020603050405020304" pitchFamily="18" charset="0"/>
              </a:rPr>
              <a:t>E-Commerce</a:t>
            </a:r>
            <a:r>
              <a:rPr lang="en-US" dirty="0">
                <a:latin typeface="Times New Roman" panose="02020603050405020304" pitchFamily="18" charset="0"/>
                <a:cs typeface="Times New Roman" panose="02020603050405020304" pitchFamily="18" charset="0"/>
              </a:rPr>
              <a:t>: Do you plan to sell online? If yes, which channels do you plan to use? An </a:t>
            </a:r>
            <a:r>
              <a:rPr lang="en-US" dirty="0" smtClean="0">
                <a:latin typeface="Times New Roman" panose="02020603050405020304" pitchFamily="18" charset="0"/>
                <a:cs typeface="Times New Roman" panose="02020603050405020304" pitchFamily="18" charset="0"/>
              </a:rPr>
              <a:t>e-Commerce </a:t>
            </a:r>
            <a:r>
              <a:rPr lang="en-US" dirty="0">
                <a:latin typeface="Times New Roman" panose="02020603050405020304" pitchFamily="18" charset="0"/>
                <a:cs typeface="Times New Roman" panose="02020603050405020304" pitchFamily="18" charset="0"/>
              </a:rPr>
              <a:t>website, a mobile app, social media platforms, etc.?</a:t>
            </a:r>
          </a:p>
          <a:p>
            <a:pPr algn="just"/>
            <a:r>
              <a:rPr lang="en-US" b="1" dirty="0" smtClean="0">
                <a:latin typeface="Times New Roman" panose="02020603050405020304" pitchFamily="18" charset="0"/>
                <a:cs typeface="Times New Roman" panose="02020603050405020304" pitchFamily="18" charset="0"/>
              </a:rPr>
              <a:t>E</a:t>
            </a:r>
            <a:r>
              <a:rPr lang="ru-RU" b="1" dirty="0" smtClean="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Products </a:t>
            </a:r>
            <a:r>
              <a:rPr lang="en-US" b="1" dirty="0">
                <a:latin typeface="Times New Roman" panose="02020603050405020304" pitchFamily="18" charset="0"/>
                <a:cs typeface="Times New Roman" panose="02020603050405020304" pitchFamily="18" charset="0"/>
              </a:rPr>
              <a:t>or services</a:t>
            </a:r>
            <a:r>
              <a:rPr lang="en-US" dirty="0">
                <a:latin typeface="Times New Roman" panose="02020603050405020304" pitchFamily="18" charset="0"/>
                <a:cs typeface="Times New Roman" panose="02020603050405020304" pitchFamily="18" charset="0"/>
              </a:rPr>
              <a:t>: Are you planning to launch a fully online product such as a software solution, a gaming app, or an </a:t>
            </a:r>
            <a:r>
              <a:rPr lang="en-US" dirty="0" err="1">
                <a:latin typeface="Times New Roman" panose="02020603050405020304" pitchFamily="18" charset="0"/>
                <a:cs typeface="Times New Roman" panose="02020603050405020304" pitchFamily="18" charset="0"/>
              </a:rPr>
              <a:t>ed</a:t>
            </a:r>
            <a:r>
              <a:rPr lang="en-US" dirty="0">
                <a:latin typeface="Times New Roman" panose="02020603050405020304" pitchFamily="18" charset="0"/>
                <a:cs typeface="Times New Roman" panose="02020603050405020304" pitchFamily="18" charset="0"/>
              </a:rPr>
              <a:t>-tech platform? Mention its functionalities and target audience.</a:t>
            </a:r>
          </a:p>
          <a:p>
            <a:pPr algn="just"/>
            <a:r>
              <a:rPr lang="en-US" b="1" dirty="0">
                <a:latin typeface="Times New Roman" panose="02020603050405020304" pitchFamily="18" charset="0"/>
                <a:cs typeface="Times New Roman" panose="02020603050405020304" pitchFamily="18" charset="0"/>
              </a:rPr>
              <a:t>Digital marketing</a:t>
            </a:r>
            <a:r>
              <a:rPr lang="en-US" dirty="0">
                <a:latin typeface="Times New Roman" panose="02020603050405020304" pitchFamily="18" charset="0"/>
                <a:cs typeface="Times New Roman" panose="02020603050405020304" pitchFamily="18" charset="0"/>
              </a:rPr>
              <a:t>: How do you plan to promote your products online? Decide on the channels and your budget, and check if you'll need external help for it.</a:t>
            </a:r>
          </a:p>
          <a:p>
            <a:pPr algn="just"/>
            <a:r>
              <a:rPr lang="en-US" b="1" dirty="0">
                <a:latin typeface="Times New Roman" panose="02020603050405020304" pitchFamily="18" charset="0"/>
                <a:cs typeface="Times New Roman" panose="02020603050405020304" pitchFamily="18" charset="0"/>
              </a:rPr>
              <a:t>Digital workflows</a:t>
            </a:r>
            <a:r>
              <a:rPr lang="en-US" dirty="0">
                <a:latin typeface="Times New Roman" panose="02020603050405020304" pitchFamily="18" charset="0"/>
                <a:cs typeface="Times New Roman" panose="02020603050405020304" pitchFamily="18" charset="0"/>
              </a:rPr>
              <a:t>: Digital workflow is the automation of your company's internal processes. Plan which workflows you want to automate and which tools to use for the same.</a:t>
            </a:r>
          </a:p>
          <a:p>
            <a:pPr algn="just"/>
            <a:r>
              <a:rPr lang="en-US" b="1" dirty="0">
                <a:latin typeface="Times New Roman" panose="02020603050405020304" pitchFamily="18" charset="0"/>
                <a:cs typeface="Times New Roman" panose="02020603050405020304" pitchFamily="18" charset="0"/>
              </a:rPr>
              <a:t>Digital communication</a:t>
            </a:r>
            <a:r>
              <a:rPr lang="en-US" dirty="0">
                <a:latin typeface="Times New Roman" panose="02020603050405020304" pitchFamily="18" charset="0"/>
                <a:cs typeface="Times New Roman" panose="02020603050405020304" pitchFamily="18" charset="0"/>
              </a:rPr>
              <a:t>: What is your preferred channel of communication with customers and suppliers? Which communication tools do you plan to use internally</a:t>
            </a:r>
          </a:p>
          <a:p>
            <a:pPr algn="just"/>
            <a:r>
              <a:rPr lang="en-US" b="1" dirty="0">
                <a:latin typeface="Times New Roman" panose="02020603050405020304" pitchFamily="18" charset="0"/>
                <a:cs typeface="Times New Roman" panose="02020603050405020304" pitchFamily="18" charset="0"/>
              </a:rPr>
              <a:t>Mobile capabilities</a:t>
            </a:r>
            <a:r>
              <a:rPr lang="en-US" dirty="0">
                <a:latin typeface="Times New Roman" panose="02020603050405020304" pitchFamily="18" charset="0"/>
                <a:cs typeface="Times New Roman" panose="02020603050405020304" pitchFamily="18" charset="0"/>
              </a:rPr>
              <a:t>: How important are mobile capabilities for your business? Do you plan to develop mobile-friendly versions of your business website or product (if applicable)?</a:t>
            </a:r>
          </a:p>
          <a:p>
            <a:endParaRPr lang="ru-RU" dirty="0"/>
          </a:p>
        </p:txBody>
      </p:sp>
    </p:spTree>
    <p:extLst>
      <p:ext uri="{BB962C8B-B14F-4D97-AF65-F5344CB8AC3E}">
        <p14:creationId xmlns:p14="http://schemas.microsoft.com/office/powerpoint/2010/main" val="977743697"/>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3"/>
          <a:stretch>
            <a:fillRect/>
          </a:stretch>
        </p:blipFill>
        <p:spPr>
          <a:xfrm>
            <a:off x="838201" y="365126"/>
            <a:ext cx="9834348" cy="5631656"/>
          </a:xfrm>
          <a:prstGeom prst="rect">
            <a:avLst/>
          </a:prstGeom>
        </p:spPr>
      </p:pic>
      <p:sp>
        <p:nvSpPr>
          <p:cNvPr id="5" name="Прямоугольник 4"/>
          <p:cNvSpPr/>
          <p:nvPr/>
        </p:nvSpPr>
        <p:spPr>
          <a:xfrm>
            <a:off x="1737372" y="6219546"/>
            <a:ext cx="6042295" cy="369332"/>
          </a:xfrm>
          <a:prstGeom prst="rect">
            <a:avLst/>
          </a:prstGeom>
        </p:spPr>
        <p:txBody>
          <a:bodyPr wrap="none">
            <a:spAutoFit/>
          </a:bodyPr>
          <a:lstStyle/>
          <a:p>
            <a:r>
              <a:rPr lang="en-US" dirty="0"/>
              <a:t>https://bizdiagram.com/digital-strategy-framework-explained/</a:t>
            </a:r>
            <a:endParaRPr lang="ru-RU" dirty="0"/>
          </a:p>
        </p:txBody>
      </p:sp>
    </p:spTree>
    <p:extLst>
      <p:ext uri="{BB962C8B-B14F-4D97-AF65-F5344CB8AC3E}">
        <p14:creationId xmlns:p14="http://schemas.microsoft.com/office/powerpoint/2010/main" val="3647692381"/>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2" y="982132"/>
            <a:ext cx="9601196" cy="624995"/>
          </a:xfrm>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Key </a:t>
            </a:r>
            <a:r>
              <a:rPr lang="en-US" b="1" dirty="0">
                <a:latin typeface="Times New Roman" panose="02020603050405020304" pitchFamily="18" charset="0"/>
                <a:cs typeface="Times New Roman" panose="02020603050405020304" pitchFamily="18" charset="0"/>
              </a:rPr>
              <a:t>components of a digital </a:t>
            </a:r>
            <a:r>
              <a:rPr lang="en-US" b="1" dirty="0" smtClean="0">
                <a:latin typeface="Times New Roman" panose="02020603050405020304" pitchFamily="18" charset="0"/>
                <a:cs typeface="Times New Roman" panose="02020603050405020304" pitchFamily="18" charset="0"/>
              </a:rPr>
              <a:t>strategy</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295401" y="1842655"/>
            <a:ext cx="9601196" cy="4033213"/>
          </a:xfrm>
        </p:spPr>
        <p:txBody>
          <a:bodyPr>
            <a:normAutofit fontScale="92500" lnSpcReduction="10000"/>
          </a:bodyPr>
          <a:lstStyle/>
          <a:p>
            <a:r>
              <a:rPr lang="en-US" dirty="0" smtClean="0">
                <a:latin typeface="Times New Roman" panose="02020603050405020304" pitchFamily="18" charset="0"/>
                <a:cs typeface="Times New Roman" panose="02020603050405020304" pitchFamily="18" charset="0"/>
              </a:rPr>
              <a:t>Online </a:t>
            </a:r>
            <a:r>
              <a:rPr lang="en-US" dirty="0">
                <a:latin typeface="Times New Roman" panose="02020603050405020304" pitchFamily="18" charset="0"/>
                <a:cs typeface="Times New Roman" panose="02020603050405020304" pitchFamily="18" charset="0"/>
              </a:rPr>
              <a:t>presence. Your online presence refers to how and where the community and other businesses see your business online. ... </a:t>
            </a:r>
          </a:p>
          <a:p>
            <a:r>
              <a:rPr lang="en-US" dirty="0">
                <a:latin typeface="Times New Roman" panose="02020603050405020304" pitchFamily="18" charset="0"/>
                <a:cs typeface="Times New Roman" panose="02020603050405020304" pitchFamily="18" charset="0"/>
              </a:rPr>
              <a:t>Digital marketing. ... </a:t>
            </a:r>
          </a:p>
          <a:p>
            <a:r>
              <a:rPr lang="en-US" dirty="0">
                <a:latin typeface="Times New Roman" panose="02020603050405020304" pitchFamily="18" charset="0"/>
                <a:cs typeface="Times New Roman" panose="02020603050405020304" pitchFamily="18" charset="0"/>
              </a:rPr>
              <a:t>Selling online. ... </a:t>
            </a:r>
          </a:p>
          <a:p>
            <a:r>
              <a:rPr lang="en-US" dirty="0">
                <a:latin typeface="Times New Roman" panose="02020603050405020304" pitchFamily="18" charset="0"/>
                <a:cs typeface="Times New Roman" panose="02020603050405020304" pitchFamily="18" charset="0"/>
              </a:rPr>
              <a:t>Customer interaction. ... </a:t>
            </a:r>
          </a:p>
          <a:p>
            <a:r>
              <a:rPr lang="en-US" dirty="0">
                <a:latin typeface="Times New Roman" panose="02020603050405020304" pitchFamily="18" charset="0"/>
                <a:cs typeface="Times New Roman" panose="02020603050405020304" pitchFamily="18" charset="0"/>
              </a:rPr>
              <a:t>Online security. ... </a:t>
            </a:r>
          </a:p>
          <a:p>
            <a:r>
              <a:rPr lang="en-US" dirty="0">
                <a:latin typeface="Times New Roman" panose="02020603050405020304" pitchFamily="18" charset="0"/>
                <a:cs typeface="Times New Roman" panose="02020603050405020304" pitchFamily="18" charset="0"/>
              </a:rPr>
              <a:t>Supplier interaction. ... </a:t>
            </a:r>
          </a:p>
          <a:p>
            <a:r>
              <a:rPr lang="en-US" dirty="0">
                <a:latin typeface="Times New Roman" panose="02020603050405020304" pitchFamily="18" charset="0"/>
                <a:cs typeface="Times New Roman" panose="02020603050405020304" pitchFamily="18" charset="0"/>
              </a:rPr>
              <a:t>Mobile-based solutions. ... </a:t>
            </a:r>
          </a:p>
          <a:p>
            <a:r>
              <a:rPr lang="en-US" dirty="0">
                <a:latin typeface="Times New Roman" panose="02020603050405020304" pitchFamily="18" charset="0"/>
                <a:cs typeface="Times New Roman" panose="02020603050405020304" pitchFamily="18" charset="0"/>
              </a:rPr>
              <a:t>Efficiencies through technology.</a:t>
            </a:r>
          </a:p>
          <a:p>
            <a:endParaRPr lang="ru-RU" dirty="0"/>
          </a:p>
        </p:txBody>
      </p:sp>
    </p:spTree>
    <p:extLst>
      <p:ext uri="{BB962C8B-B14F-4D97-AF65-F5344CB8AC3E}">
        <p14:creationId xmlns:p14="http://schemas.microsoft.com/office/powerpoint/2010/main" val="1311180486"/>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87704"/>
            <a:ext cx="10515600" cy="412797"/>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Key components of a digital strategy</a:t>
            </a: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777922"/>
            <a:ext cx="10515600" cy="5895833"/>
          </a:xfrm>
        </p:spPr>
        <p:txBody>
          <a:bodyPr>
            <a:normAutofit fontScale="55000" lnSpcReduction="20000"/>
          </a:bodyPr>
          <a:lstStyle/>
          <a:p>
            <a:pPr algn="just"/>
            <a:r>
              <a:rPr lang="en-US" sz="3300" dirty="0">
                <a:latin typeface="Times New Roman" panose="02020603050405020304" pitchFamily="18" charset="0"/>
                <a:cs typeface="Times New Roman" panose="02020603050405020304" pitchFamily="18" charset="0"/>
              </a:rPr>
              <a:t>Digital marketing and advertising is the promotion of your business using various online marketing channels and tools. Digital marketing drives your customers to the digital platforms where you conduct business.</a:t>
            </a:r>
          </a:p>
          <a:p>
            <a:pPr algn="just"/>
            <a:r>
              <a:rPr lang="en-US" sz="3300" dirty="0">
                <a:latin typeface="Times New Roman" panose="02020603050405020304" pitchFamily="18" charset="0"/>
                <a:cs typeface="Times New Roman" panose="02020603050405020304" pitchFamily="18" charset="0"/>
              </a:rPr>
              <a:t>You need to identify what platforms your customers are using and how they are influenced to buy products and services to plan effective marketing and advertising.</a:t>
            </a:r>
          </a:p>
          <a:p>
            <a:pPr marL="0" indent="0" algn="ctr">
              <a:buNone/>
            </a:pPr>
            <a:r>
              <a:rPr lang="en-US" sz="3300" dirty="0">
                <a:latin typeface="Times New Roman" panose="02020603050405020304" pitchFamily="18" charset="0"/>
                <a:cs typeface="Times New Roman" panose="02020603050405020304" pitchFamily="18" charset="0"/>
              </a:rPr>
              <a:t>Common channels and tools include:</a:t>
            </a:r>
          </a:p>
          <a:p>
            <a:pPr algn="just"/>
            <a:r>
              <a:rPr lang="en-US" sz="3300" dirty="0">
                <a:latin typeface="Times New Roman" panose="02020603050405020304" pitchFamily="18" charset="0"/>
                <a:cs typeface="Times New Roman" panose="02020603050405020304" pitchFamily="18" charset="0"/>
              </a:rPr>
              <a:t>paid-per-click / cost-per-click advertising</a:t>
            </a:r>
          </a:p>
          <a:p>
            <a:pPr algn="just"/>
            <a:r>
              <a:rPr lang="en-US" sz="3300" dirty="0">
                <a:latin typeface="Times New Roman" panose="02020603050405020304" pitchFamily="18" charset="0"/>
                <a:cs typeface="Times New Roman" panose="02020603050405020304" pitchFamily="18" charset="0"/>
                <a:hlinkClick r:id="rId3"/>
              </a:rPr>
              <a:t>search engine </a:t>
            </a:r>
            <a:r>
              <a:rPr lang="en-US" sz="3300" dirty="0" err="1">
                <a:latin typeface="Times New Roman" panose="02020603050405020304" pitchFamily="18" charset="0"/>
                <a:cs typeface="Times New Roman" panose="02020603050405020304" pitchFamily="18" charset="0"/>
                <a:hlinkClick r:id="rId3"/>
              </a:rPr>
              <a:t>optimisation</a:t>
            </a:r>
            <a:r>
              <a:rPr lang="en-US" sz="3300" dirty="0">
                <a:latin typeface="Times New Roman" panose="02020603050405020304" pitchFamily="18" charset="0"/>
                <a:cs typeface="Times New Roman" panose="02020603050405020304" pitchFamily="18" charset="0"/>
                <a:hlinkClick r:id="rId3"/>
              </a:rPr>
              <a:t> (SEO)</a:t>
            </a:r>
            <a:endParaRPr lang="en-US" sz="3300" dirty="0">
              <a:latin typeface="Times New Roman" panose="02020603050405020304" pitchFamily="18" charset="0"/>
              <a:cs typeface="Times New Roman" panose="02020603050405020304" pitchFamily="18" charset="0"/>
            </a:endParaRPr>
          </a:p>
          <a:p>
            <a:pPr algn="just"/>
            <a:r>
              <a:rPr lang="en-US" sz="3300" dirty="0">
                <a:latin typeface="Times New Roman" panose="02020603050405020304" pitchFamily="18" charset="0"/>
                <a:cs typeface="Times New Roman" panose="02020603050405020304" pitchFamily="18" charset="0"/>
              </a:rPr>
              <a:t>search engine marketing</a:t>
            </a:r>
          </a:p>
          <a:p>
            <a:pPr algn="just"/>
            <a:r>
              <a:rPr lang="en-US" sz="3300" dirty="0">
                <a:latin typeface="Times New Roman" panose="02020603050405020304" pitchFamily="18" charset="0"/>
                <a:cs typeface="Times New Roman" panose="02020603050405020304" pitchFamily="18" charset="0"/>
              </a:rPr>
              <a:t>influencer marketing</a:t>
            </a:r>
          </a:p>
          <a:p>
            <a:pPr algn="just"/>
            <a:r>
              <a:rPr lang="en-US" sz="3300" dirty="0">
                <a:latin typeface="Times New Roman" panose="02020603050405020304" pitchFamily="18" charset="0"/>
                <a:cs typeface="Times New Roman" panose="02020603050405020304" pitchFamily="18" charset="0"/>
              </a:rPr>
              <a:t>content marketing</a:t>
            </a:r>
          </a:p>
          <a:p>
            <a:pPr algn="just"/>
            <a:r>
              <a:rPr lang="en-US" sz="3300" dirty="0">
                <a:latin typeface="Times New Roman" panose="02020603050405020304" pitchFamily="18" charset="0"/>
                <a:cs typeface="Times New Roman" panose="02020603050405020304" pitchFamily="18" charset="0"/>
              </a:rPr>
              <a:t>social media marketing</a:t>
            </a:r>
          </a:p>
          <a:p>
            <a:pPr algn="just"/>
            <a:r>
              <a:rPr lang="en-US" sz="3300" dirty="0">
                <a:latin typeface="Times New Roman" panose="02020603050405020304" pitchFamily="18" charset="0"/>
                <a:cs typeface="Times New Roman" panose="02020603050405020304" pitchFamily="18" charset="0"/>
              </a:rPr>
              <a:t>newsletters and email marketing</a:t>
            </a:r>
          </a:p>
          <a:p>
            <a:pPr algn="just"/>
            <a:r>
              <a:rPr lang="en-US" sz="3300" dirty="0">
                <a:latin typeface="Times New Roman" panose="02020603050405020304" pitchFamily="18" charset="0"/>
                <a:cs typeface="Times New Roman" panose="02020603050405020304" pitchFamily="18" charset="0"/>
              </a:rPr>
              <a:t>content designed to reach grow audiences and develop customer loyalty.</a:t>
            </a:r>
          </a:p>
          <a:p>
            <a:pPr algn="just"/>
            <a:r>
              <a:rPr lang="en-US" sz="3300" dirty="0">
                <a:latin typeface="Times New Roman" panose="02020603050405020304" pitchFamily="18" charset="0"/>
                <a:cs typeface="Times New Roman" panose="02020603050405020304" pitchFamily="18" charset="0"/>
              </a:rPr>
              <a:t>Read more about </a:t>
            </a:r>
            <a:r>
              <a:rPr lang="en-US" sz="3300" dirty="0">
                <a:latin typeface="Times New Roman" panose="02020603050405020304" pitchFamily="18" charset="0"/>
                <a:cs typeface="Times New Roman" panose="02020603050405020304" pitchFamily="18" charset="0"/>
                <a:hlinkClick r:id="rId4"/>
              </a:rPr>
              <a:t>digital marketing and advertising</a:t>
            </a:r>
            <a:r>
              <a:rPr lang="en-US" sz="3300" dirty="0">
                <a:latin typeface="Times New Roman" panose="02020603050405020304" pitchFamily="18" charset="0"/>
                <a:cs typeface="Times New Roman" panose="02020603050405020304" pitchFamily="18" charset="0"/>
              </a:rPr>
              <a:t>.</a:t>
            </a:r>
          </a:p>
          <a:p>
            <a:pPr algn="just"/>
            <a:r>
              <a:rPr lang="en-US" sz="3300" dirty="0">
                <a:latin typeface="Times New Roman" panose="02020603050405020304" pitchFamily="18" charset="0"/>
                <a:cs typeface="Times New Roman" panose="02020603050405020304" pitchFamily="18" charset="0"/>
              </a:rPr>
              <a:t>When developing your strategy, consider:</a:t>
            </a:r>
          </a:p>
          <a:p>
            <a:pPr algn="just"/>
            <a:r>
              <a:rPr lang="en-US" sz="3300" dirty="0">
                <a:latin typeface="Times New Roman" panose="02020603050405020304" pitchFamily="18" charset="0"/>
                <a:cs typeface="Times New Roman" panose="02020603050405020304" pitchFamily="18" charset="0"/>
              </a:rPr>
              <a:t>your digital marketing budget</a:t>
            </a:r>
          </a:p>
          <a:p>
            <a:pPr algn="just"/>
            <a:r>
              <a:rPr lang="en-US" sz="3300" dirty="0">
                <a:latin typeface="Times New Roman" panose="02020603050405020304" pitchFamily="18" charset="0"/>
                <a:cs typeface="Times New Roman" panose="02020603050405020304" pitchFamily="18" charset="0"/>
              </a:rPr>
              <a:t>your customers' online </a:t>
            </a:r>
            <a:r>
              <a:rPr lang="en-US" sz="3300" dirty="0" err="1">
                <a:latin typeface="Times New Roman" panose="02020603050405020304" pitchFamily="18" charset="0"/>
                <a:cs typeface="Times New Roman" panose="02020603050405020304" pitchFamily="18" charset="0"/>
              </a:rPr>
              <a:t>behaviour</a:t>
            </a:r>
            <a:endParaRPr lang="en-US" sz="3300" dirty="0">
              <a:latin typeface="Times New Roman" panose="02020603050405020304" pitchFamily="18" charset="0"/>
              <a:cs typeface="Times New Roman" panose="02020603050405020304" pitchFamily="18" charset="0"/>
            </a:endParaRPr>
          </a:p>
          <a:p>
            <a:pPr algn="just"/>
            <a:r>
              <a:rPr lang="en-US" sz="3300" dirty="0">
                <a:latin typeface="Times New Roman" panose="02020603050405020304" pitchFamily="18" charset="0"/>
                <a:cs typeface="Times New Roman" panose="02020603050405020304" pitchFamily="18" charset="0"/>
              </a:rPr>
              <a:t>your competitors' digital marketing activities</a:t>
            </a:r>
          </a:p>
          <a:p>
            <a:pPr algn="just"/>
            <a:r>
              <a:rPr lang="en-US" sz="3300" dirty="0">
                <a:latin typeface="Times New Roman" panose="02020603050405020304" pitchFamily="18" charset="0"/>
                <a:cs typeface="Times New Roman" panose="02020603050405020304" pitchFamily="18" charset="0"/>
              </a:rPr>
              <a:t>your goals for your digital marketing activities.</a:t>
            </a:r>
          </a:p>
          <a:p>
            <a:endParaRPr lang="ru-RU" dirty="0"/>
          </a:p>
        </p:txBody>
      </p:sp>
    </p:spTree>
    <p:extLst>
      <p:ext uri="{BB962C8B-B14F-4D97-AF65-F5344CB8AC3E}">
        <p14:creationId xmlns:p14="http://schemas.microsoft.com/office/powerpoint/2010/main" val="260860953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49275"/>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Key components of a digital strategy</a:t>
            </a:r>
            <a:endParaRPr lang="ru-RU" sz="3600" dirty="0"/>
          </a:p>
        </p:txBody>
      </p:sp>
      <p:sp>
        <p:nvSpPr>
          <p:cNvPr id="3" name="Объект 2"/>
          <p:cNvSpPr>
            <a:spLocks noGrp="1"/>
          </p:cNvSpPr>
          <p:nvPr>
            <p:ph idx="1"/>
          </p:nvPr>
        </p:nvSpPr>
        <p:spPr>
          <a:xfrm>
            <a:off x="838200" y="1119116"/>
            <a:ext cx="10515600" cy="5057847"/>
          </a:xfrm>
        </p:spPr>
        <p:txBody>
          <a:bodyPr>
            <a:normAutofit/>
          </a:bodyPr>
          <a:lstStyle/>
          <a:p>
            <a:pPr algn="just"/>
            <a:r>
              <a:rPr lang="en-US" dirty="0">
                <a:latin typeface="Times New Roman" panose="02020603050405020304" pitchFamily="18" charset="0"/>
                <a:cs typeface="Times New Roman" panose="02020603050405020304" pitchFamily="18" charset="0"/>
              </a:rPr>
              <a:t>Selling online allows your customers to purchase your products and services anytime and anywhere from any device connected to the internet. It is essential to consider how your business could sell its products and services online.</a:t>
            </a:r>
          </a:p>
          <a:p>
            <a:pPr marL="0" indent="0" algn="ctr">
              <a:buNone/>
            </a:pPr>
            <a:r>
              <a:rPr lang="en-US" dirty="0">
                <a:latin typeface="Times New Roman" panose="02020603050405020304" pitchFamily="18" charset="0"/>
                <a:cs typeface="Times New Roman" panose="02020603050405020304" pitchFamily="18" charset="0"/>
              </a:rPr>
              <a:t>When developing your strategy, consider:</a:t>
            </a:r>
          </a:p>
          <a:p>
            <a:pPr algn="just"/>
            <a:r>
              <a:rPr lang="en-US" dirty="0">
                <a:latin typeface="Times New Roman" panose="02020603050405020304" pitchFamily="18" charset="0"/>
                <a:cs typeface="Times New Roman" panose="02020603050405020304" pitchFamily="18" charset="0"/>
              </a:rPr>
              <a:t>which of your products and services are suitable to offer online</a:t>
            </a:r>
          </a:p>
          <a:p>
            <a:pPr algn="just"/>
            <a:r>
              <a:rPr lang="en-US" dirty="0">
                <a:latin typeface="Times New Roman" panose="02020603050405020304" pitchFamily="18" charset="0"/>
                <a:cs typeface="Times New Roman" panose="02020603050405020304" pitchFamily="18" charset="0"/>
              </a:rPr>
              <a:t>practical tools used to provide these products and services</a:t>
            </a:r>
          </a:p>
          <a:p>
            <a:pPr algn="just"/>
            <a:r>
              <a:rPr lang="en-US" dirty="0">
                <a:latin typeface="Times New Roman" panose="02020603050405020304" pitchFamily="18" charset="0"/>
                <a:cs typeface="Times New Roman" panose="02020603050405020304" pitchFamily="18" charset="0"/>
              </a:rPr>
              <a:t>current trends in online sales and presentation methods</a:t>
            </a:r>
          </a:p>
          <a:p>
            <a:pPr algn="just"/>
            <a:r>
              <a:rPr lang="en-US" dirty="0">
                <a:latin typeface="Times New Roman" panose="02020603050405020304" pitchFamily="18" charset="0"/>
                <a:cs typeface="Times New Roman" panose="02020603050405020304" pitchFamily="18" charset="0"/>
              </a:rPr>
              <a:t>what your competitors are doing.</a:t>
            </a:r>
          </a:p>
          <a:p>
            <a:pPr algn="just"/>
            <a:r>
              <a:rPr lang="en-US" dirty="0" smtClean="0">
                <a:latin typeface="Times New Roman" panose="02020603050405020304" pitchFamily="18" charset="0"/>
                <a:cs typeface="Times New Roman" panose="02020603050405020304" pitchFamily="18" charset="0"/>
              </a:rPr>
              <a:t>read </a:t>
            </a:r>
            <a:r>
              <a:rPr lang="en-US" dirty="0">
                <a:latin typeface="Times New Roman" panose="02020603050405020304" pitchFamily="18" charset="0"/>
                <a:cs typeface="Times New Roman" panose="02020603050405020304" pitchFamily="18" charset="0"/>
              </a:rPr>
              <a:t>more about </a:t>
            </a:r>
            <a:r>
              <a:rPr lang="en-US" dirty="0">
                <a:latin typeface="Times New Roman" panose="02020603050405020304" pitchFamily="18" charset="0"/>
                <a:cs typeface="Times New Roman" panose="02020603050405020304" pitchFamily="18" charset="0"/>
                <a:hlinkClick r:id="rId3"/>
              </a:rPr>
              <a:t>selling your products and services</a:t>
            </a:r>
            <a:r>
              <a:rPr lang="en-US"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708039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99400"/>
          </a:xfrm>
        </p:spPr>
        <p:txBody>
          <a:bodyPr>
            <a:normAutofit/>
          </a:bodyPr>
          <a:lstStyle/>
          <a:p>
            <a:pPr algn="ctr"/>
            <a:r>
              <a:rPr lang="en-US" sz="3600" b="1" dirty="0">
                <a:latin typeface="Times New Roman" panose="02020603050405020304" pitchFamily="18" charset="0"/>
                <a:cs typeface="Times New Roman" panose="02020603050405020304" pitchFamily="18" charset="0"/>
              </a:rPr>
              <a:t>Key components of a digital strategy</a:t>
            </a:r>
            <a:endParaRPr lang="ru-RU" sz="3600" dirty="0"/>
          </a:p>
        </p:txBody>
      </p:sp>
      <p:sp>
        <p:nvSpPr>
          <p:cNvPr id="3" name="Объект 2"/>
          <p:cNvSpPr>
            <a:spLocks noGrp="1"/>
          </p:cNvSpPr>
          <p:nvPr>
            <p:ph idx="1"/>
          </p:nvPr>
        </p:nvSpPr>
        <p:spPr>
          <a:xfrm>
            <a:off x="838200" y="1064526"/>
            <a:ext cx="10515600" cy="5112437"/>
          </a:xfrm>
        </p:spPr>
        <p:txBody>
          <a:bodyPr>
            <a:normAutofit fontScale="85000" lnSpcReduction="10000"/>
          </a:bodyPr>
          <a:lstStyle/>
          <a:p>
            <a:r>
              <a:rPr lang="en-US" dirty="0">
                <a:latin typeface="Times New Roman" panose="02020603050405020304" pitchFamily="18" charset="0"/>
                <a:cs typeface="Times New Roman" panose="02020603050405020304" pitchFamily="18" charset="0"/>
              </a:rPr>
              <a:t>Digital communication is about giving customers ways to engage with your business through the channels they prefer. You should aim to make it as simple as possible for customers to find your information, services or products.</a:t>
            </a:r>
          </a:p>
          <a:p>
            <a:r>
              <a:rPr lang="en-US" dirty="0">
                <a:latin typeface="Times New Roman" panose="02020603050405020304" pitchFamily="18" charset="0"/>
                <a:cs typeface="Times New Roman" panose="02020603050405020304" pitchFamily="18" charset="0"/>
              </a:rPr>
              <a:t>Create a digital communication strategy to ensure your customer service standards are consistent across all the digital channels you use.</a:t>
            </a:r>
          </a:p>
          <a:p>
            <a:pPr marL="0" indent="0" algn="ctr">
              <a:buNone/>
            </a:pPr>
            <a:r>
              <a:rPr lang="en-US" dirty="0">
                <a:latin typeface="Times New Roman" panose="02020603050405020304" pitchFamily="18" charset="0"/>
                <a:cs typeface="Times New Roman" panose="02020603050405020304" pitchFamily="18" charset="0"/>
              </a:rPr>
              <a:t>You could interact with your customers through:</a:t>
            </a:r>
          </a:p>
          <a:p>
            <a:r>
              <a:rPr lang="en-US" dirty="0" smtClean="0">
                <a:latin typeface="Times New Roman" panose="02020603050405020304" pitchFamily="18" charset="0"/>
                <a:cs typeface="Times New Roman" panose="02020603050405020304" pitchFamily="18" charset="0"/>
              </a:rPr>
              <a:t>Emails</a:t>
            </a:r>
            <a:r>
              <a:rPr lang="ru-RU"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text </a:t>
            </a:r>
            <a:r>
              <a:rPr lang="en-US" dirty="0" smtClean="0">
                <a:latin typeface="Times New Roman" panose="02020603050405020304" pitchFamily="18" charset="0"/>
                <a:cs typeface="Times New Roman" panose="02020603050405020304" pitchFamily="18" charset="0"/>
              </a:rPr>
              <a:t>messaging</a:t>
            </a:r>
            <a:r>
              <a:rPr lang="ru-RU"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software messaging </a:t>
            </a:r>
            <a:r>
              <a:rPr lang="en-US" dirty="0" smtClean="0">
                <a:latin typeface="Times New Roman" panose="02020603050405020304" pitchFamily="18" charset="0"/>
                <a:cs typeface="Times New Roman" panose="02020603050405020304" pitchFamily="18" charset="0"/>
              </a:rPr>
              <a:t>apps</a:t>
            </a:r>
            <a:r>
              <a:rPr lang="ru-RU"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website contact </a:t>
            </a:r>
            <a:r>
              <a:rPr lang="en-US" dirty="0" smtClean="0">
                <a:latin typeface="Times New Roman" panose="02020603050405020304" pitchFamily="18" charset="0"/>
                <a:cs typeface="Times New Roman" panose="02020603050405020304" pitchFamily="18" charset="0"/>
              </a:rPr>
              <a:t>forms</a:t>
            </a:r>
            <a:r>
              <a:rPr lang="ru-RU"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social media direct </a:t>
            </a:r>
            <a:r>
              <a:rPr lang="en-US" dirty="0" smtClean="0">
                <a:latin typeface="Times New Roman" panose="02020603050405020304" pitchFamily="18" charset="0"/>
                <a:cs typeface="Times New Roman" panose="02020603050405020304" pitchFamily="18" charset="0"/>
              </a:rPr>
              <a:t>messages</a:t>
            </a:r>
            <a:r>
              <a:rPr lang="ru-RU"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live </a:t>
            </a:r>
            <a:r>
              <a:rPr lang="en-US" dirty="0" smtClean="0">
                <a:latin typeface="Times New Roman" panose="02020603050405020304" pitchFamily="18" charset="0"/>
                <a:cs typeface="Times New Roman" panose="02020603050405020304" pitchFamily="18" charset="0"/>
              </a:rPr>
              <a:t>streams</a:t>
            </a:r>
            <a:r>
              <a:rPr lang="ru-RU"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virtual </a:t>
            </a:r>
            <a:r>
              <a:rPr lang="en-US" dirty="0" smtClean="0">
                <a:latin typeface="Times New Roman" panose="02020603050405020304" pitchFamily="18" charset="0"/>
                <a:cs typeface="Times New Roman" panose="02020603050405020304" pitchFamily="18" charset="0"/>
              </a:rPr>
              <a:t>assistants</a:t>
            </a:r>
            <a:r>
              <a:rPr lang="ru-RU"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69707964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1009934"/>
            <a:ext cx="10515600" cy="5167029"/>
          </a:xfrm>
        </p:spPr>
        <p:txBody>
          <a:bodyPr>
            <a:normAutofit/>
          </a:bodyPr>
          <a:lstStyle/>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r>
              <a:rPr lang="en-US" sz="4400" b="1" dirty="0" smtClean="0">
                <a:latin typeface="Times New Roman" panose="02020603050405020304" pitchFamily="18" charset="0"/>
                <a:cs typeface="Times New Roman" panose="02020603050405020304" pitchFamily="18" charset="0"/>
              </a:rPr>
              <a:t>The </a:t>
            </a:r>
            <a:r>
              <a:rPr lang="en-US" sz="4400" b="1" dirty="0">
                <a:latin typeface="Times New Roman" panose="02020603050405020304" pitchFamily="18" charset="0"/>
                <a:cs typeface="Times New Roman" panose="02020603050405020304" pitchFamily="18" charset="0"/>
              </a:rPr>
              <a:t>benefits of digital strategy</a:t>
            </a: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8383451"/>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4000" b="1" dirty="0">
                <a:latin typeface="Times New Roman" panose="02020603050405020304" pitchFamily="18" charset="0"/>
                <a:cs typeface="Times New Roman" panose="02020603050405020304" pitchFamily="18" charset="0"/>
              </a:rPr>
              <a:t>Why </a:t>
            </a:r>
            <a:r>
              <a:rPr lang="en-US" sz="4000" b="1" dirty="0" smtClean="0">
                <a:latin typeface="Times New Roman" panose="02020603050405020304" pitchFamily="18" charset="0"/>
                <a:cs typeface="Times New Roman" panose="02020603050405020304" pitchFamily="18" charset="0"/>
              </a:rPr>
              <a:t>the </a:t>
            </a:r>
            <a:r>
              <a:rPr lang="en-US" sz="4000" b="1" dirty="0">
                <a:latin typeface="Times New Roman" panose="02020603050405020304" pitchFamily="18" charset="0"/>
                <a:cs typeface="Times New Roman" panose="02020603050405020304" pitchFamily="18" charset="0"/>
              </a:rPr>
              <a:t>digital business strategy important?</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37481"/>
            <a:ext cx="10515600" cy="4839482"/>
          </a:xfrm>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It </a:t>
            </a:r>
            <a:r>
              <a:rPr lang="en-US" sz="3200" b="1" dirty="0">
                <a:latin typeface="Times New Roman" panose="02020603050405020304" pitchFamily="18" charset="0"/>
                <a:cs typeface="Times New Roman" panose="02020603050405020304" pitchFamily="18" charset="0"/>
              </a:rPr>
              <a:t>enables you to better understand your market share</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Without a clear strategy, you could easily underestimate the demand for your digital services. Moreover, it's likely that you won't fully understand the dynamics of the online marketplace including customer behaviors, competitors, and customer profiles.</a:t>
            </a:r>
          </a:p>
          <a:p>
            <a:pPr algn="just"/>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5167698"/>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58708"/>
          </a:xfrm>
        </p:spPr>
        <p:txBody>
          <a:bodyPr>
            <a:normAutofit fontScale="90000"/>
          </a:bodyPr>
          <a:lstStyle/>
          <a:p>
            <a:pPr algn="ctr"/>
            <a:r>
              <a:rPr lang="uz-Cyrl-UZ" sz="4000" b="1" dirty="0" smtClean="0">
                <a:latin typeface="Times New Roman" panose="02020603050405020304" pitchFamily="18" charset="0"/>
                <a:cs typeface="Times New Roman" panose="02020603050405020304" pitchFamily="18" charset="0"/>
              </a:rPr>
              <a:t/>
            </a:r>
            <a:br>
              <a:rPr lang="uz-Cyrl-UZ"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are the </a:t>
            </a:r>
            <a:r>
              <a:rPr lang="en-US" sz="4000" b="1" dirty="0" smtClean="0">
                <a:latin typeface="Times New Roman" panose="02020603050405020304" pitchFamily="18" charset="0"/>
                <a:cs typeface="Times New Roman" panose="02020603050405020304" pitchFamily="18" charset="0"/>
              </a:rPr>
              <a:t>benefits</a:t>
            </a:r>
            <a:r>
              <a:rPr lang="uz-Cyrl-UZ" sz="4000" b="1" dirty="0" smtClean="0">
                <a:latin typeface="Times New Roman" panose="02020603050405020304" pitchFamily="18" charset="0"/>
                <a:cs typeface="Times New Roman" panose="02020603050405020304" pitchFamily="18" charset="0"/>
              </a:rPr>
              <a:t> </a:t>
            </a:r>
            <a:r>
              <a:rPr lang="en-US" sz="4000" b="1" dirty="0" smtClean="0">
                <a:latin typeface="Times New Roman" panose="02020603050405020304" pitchFamily="18" charset="0"/>
                <a:cs typeface="Times New Roman" panose="02020603050405020304" pitchFamily="18" charset="0"/>
              </a:rPr>
              <a:t>?</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en-US"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14902"/>
            <a:ext cx="10515600" cy="4853129"/>
          </a:xfrm>
        </p:spPr>
        <p:txBody>
          <a:bodyPr>
            <a:normAutofit fontScale="92500" lnSpcReduction="20000"/>
          </a:bodyPr>
          <a:lstStyle/>
          <a:p>
            <a:pPr algn="just"/>
            <a:r>
              <a:rPr lang="en-US" sz="3500" dirty="0" smtClean="0">
                <a:latin typeface="Times New Roman" panose="02020603050405020304" pitchFamily="18" charset="0"/>
                <a:cs typeface="Times New Roman" panose="02020603050405020304" pitchFamily="18" charset="0"/>
              </a:rPr>
              <a:t>Creating </a:t>
            </a:r>
            <a:r>
              <a:rPr lang="en-US" sz="3500" dirty="0">
                <a:latin typeface="Times New Roman" panose="02020603050405020304" pitchFamily="18" charset="0"/>
                <a:cs typeface="Times New Roman" panose="02020603050405020304" pitchFamily="18" charset="0"/>
              </a:rPr>
              <a:t>a clearly defined plan has obvious advantages for every venture. While digital tools can transform a business, it is important to keep in mind that they should be viewed as enablers. Simply going all in on every latest technological trend is not the answer, and will only do more harm than good.</a:t>
            </a:r>
          </a:p>
          <a:p>
            <a:pPr algn="just"/>
            <a:r>
              <a:rPr lang="en-US" sz="3500" dirty="0" smtClean="0">
                <a:latin typeface="Times New Roman" panose="02020603050405020304" pitchFamily="18" charset="0"/>
                <a:cs typeface="Times New Roman" panose="02020603050405020304" pitchFamily="18" charset="0"/>
              </a:rPr>
              <a:t>Developing </a:t>
            </a:r>
            <a:r>
              <a:rPr lang="en-US" sz="3500" dirty="0">
                <a:latin typeface="Times New Roman" panose="02020603050405020304" pitchFamily="18" charset="0"/>
                <a:cs typeface="Times New Roman" panose="02020603050405020304" pitchFamily="18" charset="0"/>
              </a:rPr>
              <a:t>a blueprint and laying out a digital strategy template can help to see the bigger picture, to pinpoint where digital options can be applied to harness efficiency and effectiveness. This plan can be utilized to reduce waste, keep departments on track, monitor progress and make necessary adjustments.</a:t>
            </a:r>
            <a:endParaRPr lang="ru-RU" sz="3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2225362"/>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3600" b="1" dirty="0">
                <a:latin typeface="Times New Roman" panose="02020603050405020304" pitchFamily="18" charset="0"/>
                <a:cs typeface="Times New Roman" panose="02020603050405020304" pitchFamily="18" charset="0"/>
              </a:rPr>
              <a:t>A digital strategy can help </a:t>
            </a:r>
            <a:r>
              <a:rPr lang="en-US" sz="3600" b="1" dirty="0" smtClean="0">
                <a:latin typeface="Times New Roman" panose="02020603050405020304" pitchFamily="18" charset="0"/>
                <a:cs typeface="Times New Roman" panose="02020603050405020304" pitchFamily="18" charset="0"/>
              </a:rPr>
              <a:t>you</a:t>
            </a:r>
            <a:r>
              <a:rPr lang="en-US" sz="3600" b="1" dirty="0">
                <a:latin typeface="Times New Roman" panose="02020603050405020304" pitchFamily="18" charset="0"/>
                <a:cs typeface="Times New Roman" panose="02020603050405020304" pitchFamily="18" charset="0"/>
              </a:rPr>
              <a:t/>
            </a:r>
            <a:br>
              <a:rPr lang="en-US" sz="3600" b="1" dirty="0">
                <a:latin typeface="Times New Roman" panose="02020603050405020304" pitchFamily="18" charset="0"/>
                <a:cs typeface="Times New Roman" panose="02020603050405020304" pitchFamily="18" charset="0"/>
              </a:rPr>
            </a:b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01004"/>
            <a:ext cx="10515600" cy="5426336"/>
          </a:xfrm>
        </p:spPr>
        <p:txBody>
          <a:bodyPr>
            <a:normAutofit/>
          </a:bodyPr>
          <a:lstStyle/>
          <a:p>
            <a:r>
              <a:rPr lang="en-US" dirty="0" smtClean="0">
                <a:latin typeface="Times New Roman" panose="02020603050405020304" pitchFamily="18" charset="0"/>
                <a:cs typeface="Times New Roman" panose="02020603050405020304" pitchFamily="18" charset="0"/>
              </a:rPr>
              <a:t>set </a:t>
            </a:r>
            <a:r>
              <a:rPr lang="en-US" dirty="0">
                <a:latin typeface="Times New Roman" panose="02020603050405020304" pitchFamily="18" charset="0"/>
                <a:cs typeface="Times New Roman" panose="02020603050405020304" pitchFamily="18" charset="0"/>
              </a:rPr>
              <a:t>digital goals</a:t>
            </a:r>
          </a:p>
          <a:p>
            <a:r>
              <a:rPr lang="en-US" dirty="0">
                <a:latin typeface="Times New Roman" panose="02020603050405020304" pitchFamily="18" charset="0"/>
                <a:cs typeface="Times New Roman" panose="02020603050405020304" pitchFamily="18" charset="0"/>
              </a:rPr>
              <a:t>plan and manage your digital business components</a:t>
            </a:r>
          </a:p>
          <a:p>
            <a:r>
              <a:rPr lang="en-US" dirty="0">
                <a:latin typeface="Times New Roman" panose="02020603050405020304" pitchFamily="18" charset="0"/>
                <a:cs typeface="Times New Roman" panose="02020603050405020304" pitchFamily="18" charset="0"/>
              </a:rPr>
              <a:t>ensure resources and energy are used effectively.</a:t>
            </a:r>
          </a:p>
          <a:p>
            <a:pPr marL="0" indent="0" algn="ctr">
              <a:buNone/>
            </a:pPr>
            <a:r>
              <a:rPr lang="en-US" b="1" dirty="0">
                <a:latin typeface="Times New Roman" panose="02020603050405020304" pitchFamily="18" charset="0"/>
                <a:cs typeface="Times New Roman" panose="02020603050405020304" pitchFamily="18" charset="0"/>
              </a:rPr>
              <a:t>Your digital strategy will cover:</a:t>
            </a:r>
          </a:p>
          <a:p>
            <a:r>
              <a:rPr lang="en-US" dirty="0">
                <a:latin typeface="Times New Roman" panose="02020603050405020304" pitchFamily="18" charset="0"/>
                <a:cs typeface="Times New Roman" panose="02020603050405020304" pitchFamily="18" charset="0"/>
              </a:rPr>
              <a:t>all digital technology you use to conduct your business</a:t>
            </a:r>
          </a:p>
          <a:p>
            <a:r>
              <a:rPr lang="en-US" dirty="0">
                <a:latin typeface="Times New Roman" panose="02020603050405020304" pitchFamily="18" charset="0"/>
                <a:cs typeface="Times New Roman" panose="02020603050405020304" pitchFamily="18" charset="0"/>
              </a:rPr>
              <a:t>your online or digital presence</a:t>
            </a:r>
          </a:p>
          <a:p>
            <a:r>
              <a:rPr lang="en-US" dirty="0">
                <a:latin typeface="Times New Roman" panose="02020603050405020304" pitchFamily="18" charset="0"/>
                <a:cs typeface="Times New Roman" panose="02020603050405020304" pitchFamily="18" charset="0"/>
              </a:rPr>
              <a:t>the goals you want to achieve using digital technology</a:t>
            </a:r>
          </a:p>
          <a:p>
            <a:r>
              <a:rPr lang="en-US" dirty="0">
                <a:latin typeface="Times New Roman" panose="02020603050405020304" pitchFamily="18" charset="0"/>
                <a:cs typeface="Times New Roman" panose="02020603050405020304" pitchFamily="18" charset="0"/>
              </a:rPr>
              <a:t>the steps and actions you will need to complete to achieve these goals</a:t>
            </a:r>
          </a:p>
          <a:p>
            <a:r>
              <a:rPr lang="en-US" dirty="0">
                <a:latin typeface="Times New Roman" panose="02020603050405020304" pitchFamily="18" charset="0"/>
                <a:cs typeface="Times New Roman" panose="02020603050405020304" pitchFamily="18" charset="0"/>
              </a:rPr>
              <a:t>monitoring and review components.</a:t>
            </a:r>
          </a:p>
          <a:p>
            <a:endParaRPr lang="ru-RU" dirty="0"/>
          </a:p>
        </p:txBody>
      </p:sp>
    </p:spTree>
    <p:extLst>
      <p:ext uri="{BB962C8B-B14F-4D97-AF65-F5344CB8AC3E}">
        <p14:creationId xmlns:p14="http://schemas.microsoft.com/office/powerpoint/2010/main" val="187487372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The </a:t>
            </a:r>
            <a:r>
              <a:rPr lang="en-US" sz="4000" b="1" dirty="0">
                <a:latin typeface="Times New Roman" panose="02020603050405020304" pitchFamily="18" charset="0"/>
                <a:cs typeface="Times New Roman" panose="02020603050405020304" pitchFamily="18" charset="0"/>
              </a:rPr>
              <a:t>benefits of digital strategy</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8"/>
            <a:ext cx="10515600" cy="4486275"/>
          </a:xfrm>
        </p:spPr>
        <p:txBody>
          <a:bodyPr/>
          <a:lstStyle/>
          <a:p>
            <a:pPr marL="0" indent="0" algn="ctr">
              <a:buNone/>
            </a:pPr>
            <a:r>
              <a:rPr lang="en-US" sz="3200" dirty="0">
                <a:latin typeface="Times New Roman" panose="02020603050405020304" pitchFamily="18" charset="0"/>
                <a:cs typeface="Times New Roman" panose="02020603050405020304" pitchFamily="18" charset="0"/>
              </a:rPr>
              <a:t>What are the benefits of digital strategy?</a:t>
            </a:r>
          </a:p>
          <a:p>
            <a:pPr algn="just"/>
            <a:r>
              <a:rPr lang="en-US" sz="3200" dirty="0">
                <a:latin typeface="Times New Roman" panose="02020603050405020304" pitchFamily="18" charset="0"/>
                <a:cs typeface="Times New Roman" panose="02020603050405020304" pitchFamily="18" charset="0"/>
              </a:rPr>
              <a:t>One of the biggest benefits of a digital strategy is </a:t>
            </a:r>
            <a:r>
              <a:rPr lang="en-US" sz="3200" b="1" dirty="0">
                <a:latin typeface="Times New Roman" panose="02020603050405020304" pitchFamily="18" charset="0"/>
                <a:cs typeface="Times New Roman" panose="02020603050405020304" pitchFamily="18" charset="0"/>
              </a:rPr>
              <a:t>the ability to track ROI with the tactics put into place</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It's </a:t>
            </a:r>
            <a:r>
              <a:rPr lang="en-US" sz="3200" dirty="0">
                <a:latin typeface="Times New Roman" panose="02020603050405020304" pitchFamily="18" charset="0"/>
                <a:cs typeface="Times New Roman" panose="02020603050405020304" pitchFamily="18" charset="0"/>
              </a:rPr>
              <a:t>easy to keep track of your progress with analytics online</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Plus, measuring every marketing tactic ensures a cost-effective strategy so you can create the capabilities to support your operations</a:t>
            </a:r>
          </a:p>
          <a:p>
            <a:endParaRPr lang="ru-RU" dirty="0"/>
          </a:p>
        </p:txBody>
      </p:sp>
    </p:spTree>
    <p:extLst>
      <p:ext uri="{BB962C8B-B14F-4D97-AF65-F5344CB8AC3E}">
        <p14:creationId xmlns:p14="http://schemas.microsoft.com/office/powerpoint/2010/main" val="1067463240"/>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4000" b="1" dirty="0">
                <a:latin typeface="Times New Roman" panose="02020603050405020304" pitchFamily="18" charset="0"/>
                <a:cs typeface="Times New Roman" panose="02020603050405020304" pitchFamily="18" charset="0"/>
              </a:rPr>
              <a:t>Why do we need a digital strategy?</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19367"/>
            <a:ext cx="10515600" cy="4757596"/>
          </a:xfrm>
        </p:spPr>
        <p:txBody>
          <a:bodyPr/>
          <a:lstStyle/>
          <a:p>
            <a:pPr marL="0" indent="0" algn="just">
              <a:buNone/>
            </a:pPr>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digital strategy will </a:t>
            </a:r>
            <a:r>
              <a:rPr lang="en-US" sz="3200" b="1" dirty="0">
                <a:latin typeface="Times New Roman" panose="02020603050405020304" pitchFamily="18" charset="0"/>
                <a:cs typeface="Times New Roman" panose="02020603050405020304" pitchFamily="18" charset="0"/>
              </a:rPr>
              <a:t>help you outline and create a clear path to strategic goals</a:t>
            </a:r>
            <a:r>
              <a:rPr lang="en-US" sz="3200" dirty="0">
                <a:latin typeface="Times New Roman" panose="02020603050405020304" pitchFamily="18" charset="0"/>
                <a:cs typeface="Times New Roman" panose="02020603050405020304" pitchFamily="18" charset="0"/>
              </a:rPr>
              <a:t>. It will also help you determine benchmarks to hit, and the tactics that will lead you to success. To do this, determine what success looks like for you and create your strategy around it to help you get there.</a:t>
            </a:r>
          </a:p>
          <a:p>
            <a:endParaRPr lang="ru-RU" dirty="0"/>
          </a:p>
        </p:txBody>
      </p:sp>
    </p:spTree>
    <p:extLst>
      <p:ext uri="{BB962C8B-B14F-4D97-AF65-F5344CB8AC3E}">
        <p14:creationId xmlns:p14="http://schemas.microsoft.com/office/powerpoint/2010/main" val="1530155344"/>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518615"/>
            <a:ext cx="10515600" cy="5658348"/>
          </a:xfrm>
        </p:spPr>
        <p:txBody>
          <a:bodyPr/>
          <a:lstStyle/>
          <a:p>
            <a:pPr marL="0" indent="0">
              <a:buNone/>
            </a:pPr>
            <a:endParaRPr lang="en-US" dirty="0" smtClean="0"/>
          </a:p>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r>
              <a:rPr lang="en-US" sz="4400" b="1" dirty="0" smtClean="0">
                <a:latin typeface="Times New Roman" panose="02020603050405020304" pitchFamily="18" charset="0"/>
                <a:cs typeface="Times New Roman" panose="02020603050405020304" pitchFamily="18" charset="0"/>
              </a:rPr>
              <a:t>How </a:t>
            </a:r>
            <a:r>
              <a:rPr lang="en-US" sz="4400" b="1" dirty="0">
                <a:latin typeface="Times New Roman" panose="02020603050405020304" pitchFamily="18" charset="0"/>
                <a:cs typeface="Times New Roman" panose="02020603050405020304" pitchFamily="18" charset="0"/>
              </a:rPr>
              <a:t>do you create </a:t>
            </a:r>
            <a:endParaRPr lang="en-US" sz="4400" b="1" dirty="0" smtClean="0">
              <a:latin typeface="Times New Roman" panose="02020603050405020304" pitchFamily="18" charset="0"/>
              <a:cs typeface="Times New Roman" panose="02020603050405020304" pitchFamily="18" charset="0"/>
            </a:endParaRPr>
          </a:p>
          <a:p>
            <a:pPr marL="0" indent="0" algn="ctr">
              <a:buNone/>
            </a:pPr>
            <a:r>
              <a:rPr lang="en-US" sz="4400" b="1" dirty="0" smtClean="0">
                <a:latin typeface="Times New Roman" panose="02020603050405020304" pitchFamily="18" charset="0"/>
                <a:cs typeface="Times New Roman" panose="02020603050405020304" pitchFamily="18" charset="0"/>
              </a:rPr>
              <a:t>a </a:t>
            </a:r>
            <a:r>
              <a:rPr lang="en-US" sz="4400" b="1" dirty="0">
                <a:latin typeface="Times New Roman" panose="02020603050405020304" pitchFamily="18" charset="0"/>
                <a:cs typeface="Times New Roman" panose="02020603050405020304" pitchFamily="18" charset="0"/>
              </a:rPr>
              <a:t>digital business strategy?</a:t>
            </a:r>
            <a:br>
              <a:rPr lang="en-US" sz="4400" b="1" dirty="0">
                <a:latin typeface="Times New Roman" panose="02020603050405020304" pitchFamily="18" charset="0"/>
                <a:cs typeface="Times New Roman" panose="02020603050405020304" pitchFamily="18" charset="0"/>
              </a:rPr>
            </a:br>
            <a:endParaRPr lang="ru-RU" sz="4400" dirty="0"/>
          </a:p>
        </p:txBody>
      </p:sp>
    </p:spTree>
    <p:extLst>
      <p:ext uri="{BB962C8B-B14F-4D97-AF65-F5344CB8AC3E}">
        <p14:creationId xmlns:p14="http://schemas.microsoft.com/office/powerpoint/2010/main" val="2371044101"/>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40344"/>
          </a:xfrm>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Steps </a:t>
            </a:r>
            <a:r>
              <a:rPr lang="en-US" b="1" dirty="0">
                <a:latin typeface="Times New Roman" panose="02020603050405020304" pitchFamily="18" charset="0"/>
                <a:cs typeface="Times New Roman" panose="02020603050405020304" pitchFamily="18" charset="0"/>
              </a:rPr>
              <a:t>to develop your digital strategy</a:t>
            </a:r>
            <a:br>
              <a:rPr lang="en-US" b="1"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10184"/>
            <a:ext cx="10515600" cy="5322627"/>
          </a:xfrm>
        </p:spPr>
        <p:txBody>
          <a:bodyPr>
            <a:normAutofit fontScale="92500" lnSpcReduction="10000"/>
          </a:bodyPr>
          <a:lstStyle/>
          <a:p>
            <a:r>
              <a:rPr lang="en-US" dirty="0" smtClean="0">
                <a:latin typeface="Times New Roman" panose="02020603050405020304" pitchFamily="18" charset="0"/>
                <a:cs typeface="Times New Roman" panose="02020603050405020304" pitchFamily="18" charset="0"/>
              </a:rPr>
              <a:t>Research </a:t>
            </a:r>
            <a:r>
              <a:rPr lang="en-US" dirty="0">
                <a:latin typeface="Times New Roman" panose="02020603050405020304" pitchFamily="18" charset="0"/>
                <a:cs typeface="Times New Roman" panose="02020603050405020304" pitchFamily="18" charset="0"/>
              </a:rPr>
              <a:t>online tools used by your competitors and other businesses.</a:t>
            </a:r>
          </a:p>
          <a:p>
            <a:r>
              <a:rPr lang="en-US" dirty="0">
                <a:latin typeface="Times New Roman" panose="02020603050405020304" pitchFamily="18" charset="0"/>
                <a:cs typeface="Times New Roman" panose="02020603050405020304" pitchFamily="18" charset="0"/>
              </a:rPr>
              <a:t>Decide which online activities will benefit your business.</a:t>
            </a:r>
          </a:p>
          <a:p>
            <a:r>
              <a:rPr lang="en-US" dirty="0">
                <a:latin typeface="Times New Roman" panose="02020603050405020304" pitchFamily="18" charset="0"/>
                <a:cs typeface="Times New Roman" panose="02020603050405020304" pitchFamily="18" charset="0"/>
              </a:rPr>
              <a:t>Review your budget to work out what you can afford.</a:t>
            </a:r>
          </a:p>
          <a:p>
            <a:r>
              <a:rPr lang="en-US" dirty="0">
                <a:latin typeface="Times New Roman" panose="02020603050405020304" pitchFamily="18" charset="0"/>
                <a:cs typeface="Times New Roman" panose="02020603050405020304" pitchFamily="18" charset="0"/>
              </a:rPr>
              <a:t>Factor in annual costs to maintain or upgrade your devices, renew subscriptions and pay for software licensing and training.</a:t>
            </a:r>
          </a:p>
          <a:p>
            <a:r>
              <a:rPr lang="en-US" dirty="0">
                <a:latin typeface="Times New Roman" panose="02020603050405020304" pitchFamily="18" charset="0"/>
                <a:cs typeface="Times New Roman" panose="02020603050405020304" pitchFamily="18" charset="0"/>
              </a:rPr>
              <a:t>Find the </a:t>
            </a:r>
            <a:r>
              <a:rPr lang="en-US" dirty="0">
                <a:latin typeface="Times New Roman" panose="02020603050405020304" pitchFamily="18" charset="0"/>
                <a:cs typeface="Times New Roman" panose="02020603050405020304" pitchFamily="18" charset="0"/>
                <a:hlinkClick r:id="rId3"/>
              </a:rPr>
              <a:t>laws and regulations</a:t>
            </a:r>
            <a:r>
              <a:rPr lang="en-US" dirty="0">
                <a:latin typeface="Times New Roman" panose="02020603050405020304" pitchFamily="18" charset="0"/>
                <a:cs typeface="Times New Roman" panose="02020603050405020304" pitchFamily="18" charset="0"/>
              </a:rPr>
              <a:t> that will apply to your online activities.</a:t>
            </a:r>
          </a:p>
          <a:p>
            <a:r>
              <a:rPr lang="en-US" dirty="0">
                <a:latin typeface="Times New Roman" panose="02020603050405020304" pitchFamily="18" charset="0"/>
                <a:cs typeface="Times New Roman" panose="02020603050405020304" pitchFamily="18" charset="0"/>
              </a:rPr>
              <a:t>Consider your requirements, including software and computer equipment.</a:t>
            </a:r>
          </a:p>
          <a:p>
            <a:r>
              <a:rPr lang="en-US" dirty="0">
                <a:latin typeface="Times New Roman" panose="02020603050405020304" pitchFamily="18" charset="0"/>
                <a:cs typeface="Times New Roman" panose="02020603050405020304" pitchFamily="18" charset="0"/>
              </a:rPr>
              <a:t>Plan for </a:t>
            </a:r>
            <a:r>
              <a:rPr lang="en-US" dirty="0">
                <a:latin typeface="Times New Roman" panose="02020603050405020304" pitchFamily="18" charset="0"/>
                <a:cs typeface="Times New Roman" panose="02020603050405020304" pitchFamily="18" charset="0"/>
                <a:hlinkClick r:id="rId4"/>
              </a:rPr>
              <a:t>cyber security</a:t>
            </a:r>
            <a:r>
              <a:rPr lang="en-US" dirty="0">
                <a:latin typeface="Times New Roman" panose="02020603050405020304" pitchFamily="18" charset="0"/>
                <a:cs typeface="Times New Roman" panose="02020603050405020304" pitchFamily="18" charset="0"/>
              </a:rPr>
              <a:t> risks, such as computer viruses, scams, data theft and damage to hardware.</a:t>
            </a:r>
          </a:p>
          <a:p>
            <a:r>
              <a:rPr lang="en-US" dirty="0">
                <a:latin typeface="Times New Roman" panose="02020603050405020304" pitchFamily="18" charset="0"/>
                <a:cs typeface="Times New Roman" panose="02020603050405020304" pitchFamily="18" charset="0"/>
              </a:rPr>
              <a:t>Think about recruiting new roles or training that you or your staff might need.</a:t>
            </a:r>
          </a:p>
          <a:p>
            <a:r>
              <a:rPr lang="en-US" dirty="0">
                <a:latin typeface="Times New Roman" panose="02020603050405020304" pitchFamily="18" charset="0"/>
                <a:cs typeface="Times New Roman" panose="02020603050405020304" pitchFamily="18" charset="0"/>
              </a:rPr>
              <a:t>Be realistic about the time and budget you will need to manage the online aspects of your business</a:t>
            </a:r>
            <a:r>
              <a:rPr lang="en-US" dirty="0"/>
              <a:t>.</a:t>
            </a:r>
          </a:p>
          <a:p>
            <a:endParaRPr lang="ru-RU" dirty="0"/>
          </a:p>
        </p:txBody>
      </p:sp>
    </p:spTree>
    <p:extLst>
      <p:ext uri="{BB962C8B-B14F-4D97-AF65-F5344CB8AC3E}">
        <p14:creationId xmlns:p14="http://schemas.microsoft.com/office/powerpoint/2010/main" val="11063227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54242"/>
          </a:xfrm>
        </p:spPr>
        <p:txBody>
          <a:bodyPr>
            <a:normAutofit fontScale="90000"/>
          </a:bodyPr>
          <a:lstStyle/>
          <a:p>
            <a:pPr algn="ctr"/>
            <a:r>
              <a:rPr lang="ru-RU" sz="4000" b="1" dirty="0" err="1">
                <a:latin typeface="Times New Roman" panose="02020603050405020304" pitchFamily="18" charset="0"/>
                <a:cs typeface="Times New Roman" panose="02020603050405020304" pitchFamily="18" charset="0"/>
              </a:rPr>
              <a:t>Know</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your</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goals</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and</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desired</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outcomes</a:t>
            </a:r>
            <a:r>
              <a:rPr lang="ru-RU" sz="4000" dirty="0">
                <a:latin typeface="Times New Roman" panose="02020603050405020304" pitchFamily="18" charset="0"/>
                <a:cs typeface="Times New Roman" panose="02020603050405020304" pitchFamily="18" charset="0"/>
              </a:rPr>
              <a:t/>
            </a:r>
            <a:br>
              <a:rPr lang="ru-RU" sz="4000"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01003"/>
            <a:ext cx="10515600" cy="5656997"/>
          </a:xfrm>
        </p:spPr>
        <p:txBody>
          <a:bodyPr>
            <a:noAutofit/>
          </a:bodyPr>
          <a:lstStyle/>
          <a:p>
            <a:pPr algn="just"/>
            <a:r>
              <a:rPr lang="ru-RU" sz="3200" dirty="0" err="1" smtClean="0">
                <a:latin typeface="Times New Roman" panose="02020603050405020304" pitchFamily="18" charset="0"/>
                <a:cs typeface="Times New Roman" panose="02020603050405020304" pitchFamily="18" charset="0"/>
              </a:rPr>
              <a:t>Identifying</a:t>
            </a:r>
            <a:r>
              <a:rPr lang="ru-RU" sz="3200" dirty="0" smtClean="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your</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digital</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strategy</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is</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the</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key</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to</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long-term</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growth</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Your</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digital</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strategy</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is</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about</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setting</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goals</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and</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objectives</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It's</a:t>
            </a:r>
            <a:r>
              <a:rPr lang="ru-RU" sz="3200" dirty="0">
                <a:latin typeface="Times New Roman" panose="02020603050405020304" pitchFamily="18" charset="0"/>
                <a:cs typeface="Times New Roman" panose="02020603050405020304" pitchFamily="18" charset="0"/>
              </a:rPr>
              <a:t> a </a:t>
            </a:r>
            <a:r>
              <a:rPr lang="ru-RU" sz="3200" dirty="0" err="1">
                <a:latin typeface="Times New Roman" panose="02020603050405020304" pitchFamily="18" charset="0"/>
                <a:cs typeface="Times New Roman" panose="02020603050405020304" pitchFamily="18" charset="0"/>
              </a:rPr>
              <a:t>high-level</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overview</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that</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defines</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where</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you</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are</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now</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outlines</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where</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you'd</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like</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to</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go</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as</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an</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organization</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and</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how</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you'll</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get</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there</a:t>
            </a:r>
            <a:r>
              <a:rPr lang="ru-RU" sz="3200" dirty="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Digital </a:t>
            </a:r>
            <a:r>
              <a:rPr lang="en-US" sz="3200" dirty="0">
                <a:latin typeface="Times New Roman" panose="02020603050405020304" pitchFamily="18" charset="0"/>
                <a:cs typeface="Times New Roman" panose="02020603050405020304" pitchFamily="18" charset="0"/>
              </a:rPr>
              <a:t>strategy </a:t>
            </a:r>
            <a:r>
              <a:rPr lang="en-US" sz="3200" b="1" dirty="0">
                <a:latin typeface="Times New Roman" panose="02020603050405020304" pitchFamily="18" charset="0"/>
                <a:cs typeface="Times New Roman" panose="02020603050405020304" pitchFamily="18" charset="0"/>
              </a:rPr>
              <a:t>focuses on using technology to improve business performance</a:t>
            </a:r>
            <a:r>
              <a:rPr lang="en-US" sz="3200" dirty="0">
                <a:latin typeface="Times New Roman" panose="02020603050405020304" pitchFamily="18" charset="0"/>
                <a:cs typeface="Times New Roman" panose="02020603050405020304" pitchFamily="18" charset="0"/>
              </a:rPr>
              <a:t>, whether that means creating new products or reimagining current processes. It specifies the direction an organization will take to create new competitive advantages with technology, as well as the tactics it will use to achieve these changes.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017475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72104"/>
          </a:xfrm>
        </p:spPr>
        <p:txBody>
          <a:bodyPr>
            <a:normAutofit fontScale="90000"/>
          </a:bodyPr>
          <a:lstStyle/>
          <a:p>
            <a:pPr algn="ctr"/>
            <a:r>
              <a:rPr lang="uz-Cyrl-UZ" sz="4000" b="1" dirty="0" smtClean="0">
                <a:latin typeface="Times New Roman" panose="02020603050405020304" pitchFamily="18" charset="0"/>
                <a:cs typeface="Times New Roman" panose="02020603050405020304" pitchFamily="18" charset="0"/>
              </a:rPr>
              <a:t/>
            </a:r>
            <a:br>
              <a:rPr lang="uz-Cyrl-UZ"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do you create a digital business strategy?</a:t>
            </a:r>
            <a:br>
              <a:rPr lang="en-US" sz="4000" b="1" dirty="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 </a:t>
            </a:r>
            <a:endParaRPr lang="en-US"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69242"/>
            <a:ext cx="10515600" cy="5186149"/>
          </a:xfrm>
        </p:spPr>
        <p:txBody>
          <a:bodyPr>
            <a:normAutofit fontScale="92500"/>
          </a:bodyPr>
          <a:lstStyle/>
          <a:p>
            <a:pPr marL="0" indent="0" algn="ctr">
              <a:buNone/>
            </a:pPr>
            <a:r>
              <a:rPr lang="en-US" sz="3500" b="1" dirty="0" smtClean="0">
                <a:latin typeface="Times New Roman" panose="02020603050405020304" pitchFamily="18" charset="0"/>
                <a:cs typeface="Times New Roman" panose="02020603050405020304" pitchFamily="18" charset="0"/>
              </a:rPr>
              <a:t>Here's </a:t>
            </a:r>
            <a:r>
              <a:rPr lang="en-US" sz="3500" b="1" dirty="0">
                <a:latin typeface="Times New Roman" panose="02020603050405020304" pitchFamily="18" charset="0"/>
                <a:cs typeface="Times New Roman" panose="02020603050405020304" pitchFamily="18" charset="0"/>
              </a:rPr>
              <a:t>how to create a solid digital marketing strategy:</a:t>
            </a:r>
            <a:endParaRPr lang="en-US" sz="3500" dirty="0">
              <a:latin typeface="Times New Roman" panose="02020603050405020304" pitchFamily="18" charset="0"/>
              <a:cs typeface="Times New Roman" panose="02020603050405020304" pitchFamily="18" charset="0"/>
            </a:endParaRPr>
          </a:p>
          <a:p>
            <a:r>
              <a:rPr lang="en-US" sz="3500" dirty="0">
                <a:latin typeface="Times New Roman" panose="02020603050405020304" pitchFamily="18" charset="0"/>
                <a:cs typeface="Times New Roman" panose="02020603050405020304" pitchFamily="18" charset="0"/>
              </a:rPr>
              <a:t>Explore the landscape and analyze your results. ... </a:t>
            </a:r>
          </a:p>
          <a:p>
            <a:r>
              <a:rPr lang="en-US" sz="3500" dirty="0">
                <a:latin typeface="Times New Roman" panose="02020603050405020304" pitchFamily="18" charset="0"/>
                <a:cs typeface="Times New Roman" panose="02020603050405020304" pitchFamily="18" charset="0"/>
              </a:rPr>
              <a:t>Map out your strategy. ... </a:t>
            </a:r>
          </a:p>
          <a:p>
            <a:r>
              <a:rPr lang="en-US" sz="3500" dirty="0">
                <a:latin typeface="Times New Roman" panose="02020603050405020304" pitchFamily="18" charset="0"/>
                <a:cs typeface="Times New Roman" panose="02020603050405020304" pitchFamily="18" charset="0"/>
              </a:rPr>
              <a:t>Define your target audience. ... </a:t>
            </a:r>
          </a:p>
          <a:p>
            <a:r>
              <a:rPr lang="en-US" sz="3500" dirty="0">
                <a:latin typeface="Times New Roman" panose="02020603050405020304" pitchFamily="18" charset="0"/>
                <a:cs typeface="Times New Roman" panose="02020603050405020304" pitchFamily="18" charset="0"/>
              </a:rPr>
              <a:t>Build your content strategy. ... </a:t>
            </a:r>
          </a:p>
          <a:p>
            <a:r>
              <a:rPr lang="en-US" sz="3500" dirty="0">
                <a:latin typeface="Times New Roman" panose="02020603050405020304" pitchFamily="18" charset="0"/>
                <a:cs typeface="Times New Roman" panose="02020603050405020304" pitchFamily="18" charset="0"/>
              </a:rPr>
              <a:t>Choose your channels and tactics. ... </a:t>
            </a:r>
          </a:p>
          <a:p>
            <a:r>
              <a:rPr lang="en-US" sz="3500" dirty="0">
                <a:latin typeface="Times New Roman" panose="02020603050405020304" pitchFamily="18" charset="0"/>
                <a:cs typeface="Times New Roman" panose="02020603050405020304" pitchFamily="18" charset="0"/>
              </a:rPr>
              <a:t>Set key performance indicators and benchmarks. ... </a:t>
            </a:r>
          </a:p>
          <a:p>
            <a:r>
              <a:rPr lang="en-US" sz="3500" dirty="0">
                <a:latin typeface="Times New Roman" panose="02020603050405020304" pitchFamily="18" charset="0"/>
                <a:cs typeface="Times New Roman" panose="02020603050405020304" pitchFamily="18" charset="0"/>
              </a:rPr>
              <a:t>Execute with best practices. ... </a:t>
            </a:r>
          </a:p>
          <a:p>
            <a:r>
              <a:rPr lang="en-US" sz="3500" dirty="0">
                <a:latin typeface="Times New Roman" panose="02020603050405020304" pitchFamily="18" charset="0"/>
                <a:cs typeface="Times New Roman" panose="02020603050405020304" pitchFamily="18" charset="0"/>
              </a:rPr>
              <a:t>Analyze and adjust</a:t>
            </a:r>
            <a:r>
              <a:rPr lang="en-US" sz="3200" dirty="0"/>
              <a:t>.</a:t>
            </a:r>
            <a:endParaRPr lang="en-US" sz="3200" dirty="0">
              <a:effectLst/>
            </a:endParaRPr>
          </a:p>
        </p:txBody>
      </p:sp>
    </p:spTree>
    <p:extLst>
      <p:ext uri="{BB962C8B-B14F-4D97-AF65-F5344CB8AC3E}">
        <p14:creationId xmlns:p14="http://schemas.microsoft.com/office/powerpoint/2010/main" val="342853240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63174"/>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Planning your digital strategy</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92072"/>
            <a:ext cx="10515600" cy="4784891"/>
          </a:xfrm>
        </p:spPr>
        <p:txBody>
          <a:bodyPr>
            <a:normAutofit/>
          </a:bodyPr>
          <a:lstStyle/>
          <a:p>
            <a:pPr marL="0" indent="0" algn="ctr">
              <a:buNone/>
            </a:pPr>
            <a:r>
              <a:rPr lang="en-US" dirty="0" smtClean="0">
                <a:latin typeface="Times New Roman" panose="02020603050405020304" pitchFamily="18" charset="0"/>
                <a:cs typeface="Times New Roman" panose="02020603050405020304" pitchFamily="18" charset="0"/>
              </a:rPr>
              <a:t>When </a:t>
            </a:r>
            <a:r>
              <a:rPr lang="en-US" dirty="0">
                <a:latin typeface="Times New Roman" panose="02020603050405020304" pitchFamily="18" charset="0"/>
                <a:cs typeface="Times New Roman" panose="02020603050405020304" pitchFamily="18" charset="0"/>
              </a:rPr>
              <a:t>planning your digital strategy, it's important to:</a:t>
            </a:r>
          </a:p>
          <a:p>
            <a:r>
              <a:rPr lang="en-US" dirty="0">
                <a:latin typeface="Times New Roman" panose="02020603050405020304" pitchFamily="18" charset="0"/>
                <a:cs typeface="Times New Roman" panose="02020603050405020304" pitchFamily="18" charset="0"/>
              </a:rPr>
              <a:t>consider current digital technology your business uses and explore other options that could benefit your business</a:t>
            </a:r>
          </a:p>
          <a:p>
            <a:r>
              <a:rPr lang="en-US" dirty="0">
                <a:latin typeface="Times New Roman" panose="02020603050405020304" pitchFamily="18" charset="0"/>
                <a:cs typeface="Times New Roman" panose="02020603050405020304" pitchFamily="18" charset="0"/>
              </a:rPr>
              <a:t>consider your business's current digital capacity when identifying potential opportunities and additions</a:t>
            </a:r>
          </a:p>
          <a:p>
            <a:r>
              <a:rPr lang="en-US" dirty="0">
                <a:latin typeface="Times New Roman" panose="02020603050405020304" pitchFamily="18" charset="0"/>
                <a:cs typeface="Times New Roman" panose="02020603050405020304" pitchFamily="18" charset="0"/>
              </a:rPr>
              <a:t>regularly review your digital capacity to ensure you can </a:t>
            </a:r>
            <a:r>
              <a:rPr lang="en-US" dirty="0" err="1">
                <a:latin typeface="Times New Roman" panose="02020603050405020304" pitchFamily="18" charset="0"/>
                <a:cs typeface="Times New Roman" panose="02020603050405020304" pitchFamily="18" charset="0"/>
              </a:rPr>
              <a:t>capitalise</a:t>
            </a:r>
            <a:r>
              <a:rPr lang="en-US" dirty="0">
                <a:latin typeface="Times New Roman" panose="02020603050405020304" pitchFamily="18" charset="0"/>
                <a:cs typeface="Times New Roman" panose="02020603050405020304" pitchFamily="18" charset="0"/>
              </a:rPr>
              <a:t> on technological advancements.</a:t>
            </a:r>
          </a:p>
          <a:p>
            <a:r>
              <a:rPr lang="en-US" dirty="0">
                <a:latin typeface="Times New Roman" panose="02020603050405020304" pitchFamily="18" charset="0"/>
                <a:cs typeface="Times New Roman" panose="02020603050405020304" pitchFamily="18" charset="0"/>
              </a:rPr>
              <a:t>Your digital strategy should remain a part of your </a:t>
            </a:r>
            <a:r>
              <a:rPr lang="en-US" dirty="0">
                <a:latin typeface="Times New Roman" panose="02020603050405020304" pitchFamily="18" charset="0"/>
                <a:cs typeface="Times New Roman" panose="02020603050405020304" pitchFamily="18" charset="0"/>
                <a:hlinkClick r:id="rId3"/>
              </a:rPr>
              <a:t>business plan</a:t>
            </a:r>
            <a:r>
              <a:rPr lang="en-US" dirty="0">
                <a:latin typeface="Times New Roman" panose="02020603050405020304" pitchFamily="18" charset="0"/>
                <a:cs typeface="Times New Roman" panose="02020603050405020304" pitchFamily="18" charset="0"/>
              </a:rPr>
              <a:t> and align with your overall business strategy and objectives.</a:t>
            </a:r>
          </a:p>
          <a:p>
            <a:pPr marL="0" indent="0">
              <a:buNone/>
            </a:pPr>
            <a:endParaRPr lang="ru-RU" dirty="0"/>
          </a:p>
        </p:txBody>
      </p:sp>
    </p:spTree>
    <p:extLst>
      <p:ext uri="{BB962C8B-B14F-4D97-AF65-F5344CB8AC3E}">
        <p14:creationId xmlns:p14="http://schemas.microsoft.com/office/powerpoint/2010/main" val="198388583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095185"/>
          </a:xfrm>
        </p:spPr>
        <p:txBody>
          <a:bodyPr/>
          <a:lstStyle/>
          <a:p>
            <a:pPr algn="ctr"/>
            <a:r>
              <a:rPr lang="en-US" sz="3600" b="1" dirty="0">
                <a:latin typeface="Times New Roman" panose="02020603050405020304" pitchFamily="18" charset="0"/>
                <a:cs typeface="Times New Roman" panose="02020603050405020304" pitchFamily="18" charset="0"/>
              </a:rPr>
              <a:t>Creating your digital strategy</a:t>
            </a:r>
            <a:br>
              <a:rPr lang="en-US" sz="3600" b="1" dirty="0">
                <a:latin typeface="Times New Roman" panose="02020603050405020304" pitchFamily="18" charset="0"/>
                <a:cs typeface="Times New Roman" panose="02020603050405020304" pitchFamily="18" charset="0"/>
              </a:rPr>
            </a:b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96537"/>
            <a:ext cx="10515600" cy="4880426"/>
          </a:xfrm>
        </p:spPr>
        <p:txBody>
          <a:bodyPr>
            <a:normAutofit/>
          </a:bodyPr>
          <a:lstStyle/>
          <a:p>
            <a:pPr marL="0" indent="0">
              <a:buNone/>
            </a:pPr>
            <a:r>
              <a:rPr lang="en-US" sz="3200" dirty="0" smtClean="0">
                <a:latin typeface="Times New Roman" panose="02020603050405020304" pitchFamily="18" charset="0"/>
                <a:cs typeface="Times New Roman" panose="02020603050405020304" pitchFamily="18" charset="0"/>
              </a:rPr>
              <a:t>Your </a:t>
            </a:r>
            <a:r>
              <a:rPr lang="en-US" sz="3200" dirty="0">
                <a:latin typeface="Times New Roman" panose="02020603050405020304" pitchFamily="18" charset="0"/>
                <a:cs typeface="Times New Roman" panose="02020603050405020304" pitchFamily="18" charset="0"/>
              </a:rPr>
              <a:t>digital strategy will include your business goals, digital audit results and your digital action plan noting your digital activities.</a:t>
            </a:r>
          </a:p>
          <a:p>
            <a:pPr marL="0" indent="0" algn="ctr">
              <a:buNone/>
            </a:pPr>
            <a:r>
              <a:rPr lang="en-US" sz="3200" dirty="0">
                <a:latin typeface="Times New Roman" panose="02020603050405020304" pitchFamily="18" charset="0"/>
                <a:cs typeface="Times New Roman" panose="02020603050405020304" pitchFamily="18" charset="0"/>
              </a:rPr>
              <a:t>When building your digital strategy, you will need to work through 3 phases:</a:t>
            </a:r>
          </a:p>
          <a:p>
            <a:r>
              <a:rPr lang="en-US" sz="3200" dirty="0">
                <a:latin typeface="Times New Roman" panose="02020603050405020304" pitchFamily="18" charset="0"/>
                <a:cs typeface="Times New Roman" panose="02020603050405020304" pitchFamily="18" charset="0"/>
              </a:rPr>
              <a:t>conduct a digital audit</a:t>
            </a:r>
          </a:p>
          <a:p>
            <a:r>
              <a:rPr lang="en-US" sz="3200" dirty="0">
                <a:latin typeface="Times New Roman" panose="02020603050405020304" pitchFamily="18" charset="0"/>
                <a:cs typeface="Times New Roman" panose="02020603050405020304" pitchFamily="18" charset="0"/>
              </a:rPr>
              <a:t>outline your business goals</a:t>
            </a:r>
          </a:p>
          <a:p>
            <a:r>
              <a:rPr lang="en-US" sz="3200" dirty="0">
                <a:latin typeface="Times New Roman" panose="02020603050405020304" pitchFamily="18" charset="0"/>
                <a:cs typeface="Times New Roman" panose="02020603050405020304" pitchFamily="18" charset="0"/>
              </a:rPr>
              <a:t>complete a digital action plan.</a:t>
            </a:r>
          </a:p>
          <a:p>
            <a:endParaRPr lang="ru-RU" dirty="0"/>
          </a:p>
        </p:txBody>
      </p:sp>
    </p:spTree>
    <p:extLst>
      <p:ext uri="{BB962C8B-B14F-4D97-AF65-F5344CB8AC3E}">
        <p14:creationId xmlns:p14="http://schemas.microsoft.com/office/powerpoint/2010/main" val="32340121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58708"/>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Define </a:t>
            </a:r>
            <a:r>
              <a:rPr lang="en-US" sz="3600" b="1" dirty="0">
                <a:latin typeface="Times New Roman" panose="02020603050405020304" pitchFamily="18" charset="0"/>
                <a:cs typeface="Times New Roman" panose="02020603050405020304" pitchFamily="18" charset="0"/>
              </a:rPr>
              <a:t>Your Digital Business Strategy Research &amp; Tools</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33015"/>
            <a:ext cx="10515600" cy="5240740"/>
          </a:xfrm>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Digital </a:t>
            </a:r>
            <a:r>
              <a:rPr lang="en-US" sz="3200" b="1" dirty="0">
                <a:latin typeface="Times New Roman" panose="02020603050405020304" pitchFamily="18" charset="0"/>
                <a:cs typeface="Times New Roman" panose="02020603050405020304" pitchFamily="18" charset="0"/>
              </a:rPr>
              <a:t>Business Strategy Deck – A step-by-step document that walks you through how to identify top value chains and a digitally enabled growth opportunity, transform stakeholder journeys, and build a digital transformation roadmap.</a:t>
            </a:r>
          </a:p>
          <a:p>
            <a:pPr marL="0" indent="0" algn="just">
              <a:buNone/>
            </a:pPr>
            <a:r>
              <a:rPr lang="en-US" sz="3200" dirty="0">
                <a:latin typeface="Times New Roman" panose="02020603050405020304" pitchFamily="18" charset="0"/>
                <a:cs typeface="Times New Roman" panose="02020603050405020304" pitchFamily="18" charset="0"/>
              </a:rPr>
              <a:t>This blueprint guides you through a value-driven approach to digital transformation that allows you to identify what aspects of the business to transform, what technologies to embrace, what processes to automate, and what new business models to create. This approach to digital transformation unifies digital possibilities with your customer experiences.</a:t>
            </a:r>
          </a:p>
          <a:p>
            <a:endParaRPr lang="ru-RU" dirty="0"/>
          </a:p>
        </p:txBody>
      </p:sp>
    </p:spTree>
    <p:extLst>
      <p:ext uri="{BB962C8B-B14F-4D97-AF65-F5344CB8AC3E}">
        <p14:creationId xmlns:p14="http://schemas.microsoft.com/office/powerpoint/2010/main" val="215453130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3600" b="1" dirty="0">
                <a:latin typeface="Times New Roman" panose="02020603050405020304" pitchFamily="18" charset="0"/>
                <a:cs typeface="Times New Roman" panose="02020603050405020304" pitchFamily="18" charset="0"/>
              </a:rPr>
              <a:t>Phase 1: Complete your digital health check</a:t>
            </a:r>
            <a:br>
              <a:rPr lang="en-US" sz="3600" b="1" dirty="0">
                <a:latin typeface="Times New Roman" panose="02020603050405020304" pitchFamily="18" charset="0"/>
                <a:cs typeface="Times New Roman" panose="02020603050405020304" pitchFamily="18" charset="0"/>
              </a:rPr>
            </a:b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r>
              <a:rPr lang="en-US" sz="3200" b="1" dirty="0" smtClean="0">
                <a:latin typeface="Times New Roman" panose="02020603050405020304" pitchFamily="18" charset="0"/>
                <a:cs typeface="Times New Roman" panose="02020603050405020304" pitchFamily="18" charset="0"/>
              </a:rPr>
              <a:t>Action </a:t>
            </a:r>
            <a:r>
              <a:rPr lang="en-US" sz="3200" b="1" dirty="0">
                <a:latin typeface="Times New Roman" panose="02020603050405020304" pitchFamily="18" charset="0"/>
                <a:cs typeface="Times New Roman" panose="02020603050405020304" pitchFamily="18" charset="0"/>
              </a:rPr>
              <a:t>item:</a:t>
            </a:r>
            <a:r>
              <a:rPr lang="en-US" sz="3200" dirty="0">
                <a:latin typeface="Times New Roman" panose="02020603050405020304" pitchFamily="18" charset="0"/>
                <a:cs typeface="Times New Roman" panose="02020603050405020304" pitchFamily="18" charset="0"/>
              </a:rPr>
              <a:t> Assess your digital readiness.</a:t>
            </a:r>
          </a:p>
          <a:p>
            <a:pPr algn="just"/>
            <a:r>
              <a:rPr lang="en-US" sz="3200" dirty="0">
                <a:latin typeface="Times New Roman" panose="02020603050405020304" pitchFamily="18" charset="0"/>
                <a:cs typeface="Times New Roman" panose="02020603050405020304" pitchFamily="18" charset="0"/>
                <a:hlinkClick r:id="rId3"/>
              </a:rPr>
              <a:t>Assess your business</a:t>
            </a:r>
            <a:r>
              <a:rPr lang="en-US" sz="3200" dirty="0">
                <a:latin typeface="Times New Roman" panose="02020603050405020304" pitchFamily="18" charset="0"/>
                <a:cs typeface="Times New Roman" panose="02020603050405020304" pitchFamily="18" charset="0"/>
              </a:rPr>
              <a:t> against similar businesses in your industry to understand which tasks are most important. Your business may not need to be digitally advanced in all areas, but you should aim to match or surpass your competitors.</a:t>
            </a:r>
          </a:p>
          <a:p>
            <a:endParaRPr lang="ru-RU" dirty="0"/>
          </a:p>
        </p:txBody>
      </p:sp>
    </p:spTree>
    <p:extLst>
      <p:ext uri="{BB962C8B-B14F-4D97-AF65-F5344CB8AC3E}">
        <p14:creationId xmlns:p14="http://schemas.microsoft.com/office/powerpoint/2010/main" val="33271824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40344"/>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Phase</a:t>
            </a:r>
            <a:r>
              <a:rPr lang="en-US" sz="3600" b="1" dirty="0">
                <a:latin typeface="Times New Roman" panose="02020603050405020304" pitchFamily="18" charset="0"/>
                <a:cs typeface="Times New Roman" panose="02020603050405020304" pitchFamily="18" charset="0"/>
              </a:rPr>
              <a:t> 2: Outline your digital business goals</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28299"/>
            <a:ext cx="10515600" cy="5227092"/>
          </a:xfrm>
        </p:spPr>
        <p:txBody>
          <a:bodyPr>
            <a:normAutofit fontScale="92500" lnSpcReduction="10000"/>
          </a:bodyPr>
          <a:lstStyle/>
          <a:p>
            <a:r>
              <a:rPr lang="en-US" dirty="0" smtClean="0">
                <a:latin typeface="Times New Roman" panose="02020603050405020304" pitchFamily="18" charset="0"/>
                <a:cs typeface="Times New Roman" panose="02020603050405020304" pitchFamily="18" charset="0"/>
              </a:rPr>
              <a:t>Your </a:t>
            </a:r>
            <a:r>
              <a:rPr lang="en-US" dirty="0">
                <a:latin typeface="Times New Roman" panose="02020603050405020304" pitchFamily="18" charset="0"/>
                <a:cs typeface="Times New Roman" panose="02020603050405020304" pitchFamily="18" charset="0"/>
              </a:rPr>
              <a:t>digital business goals </a:t>
            </a:r>
            <a:r>
              <a:rPr lang="en-US" dirty="0" err="1">
                <a:latin typeface="Times New Roman" panose="02020603050405020304" pitchFamily="18" charset="0"/>
                <a:cs typeface="Times New Roman" panose="02020603050405020304" pitchFamily="18" charset="0"/>
              </a:rPr>
              <a:t>summarise</a:t>
            </a:r>
            <a:r>
              <a:rPr lang="en-US" dirty="0">
                <a:latin typeface="Times New Roman" panose="02020603050405020304" pitchFamily="18" charset="0"/>
                <a:cs typeface="Times New Roman" panose="02020603050405020304" pitchFamily="18" charset="0"/>
              </a:rPr>
              <a:t> your reasons for improving your digital capability.</a:t>
            </a:r>
          </a:p>
          <a:p>
            <a:r>
              <a:rPr lang="en-US" dirty="0">
                <a:latin typeface="Times New Roman" panose="02020603050405020304" pitchFamily="18" charset="0"/>
                <a:cs typeface="Times New Roman" panose="02020603050405020304" pitchFamily="18" charset="0"/>
              </a:rPr>
              <a:t>These goals are the digital achievements you would like to achieve. They're different to your general goals for your business.</a:t>
            </a:r>
          </a:p>
          <a:p>
            <a:r>
              <a:rPr lang="en-US" dirty="0">
                <a:latin typeface="Times New Roman" panose="02020603050405020304" pitchFamily="18" charset="0"/>
                <a:cs typeface="Times New Roman" panose="02020603050405020304" pitchFamily="18" charset="0"/>
              </a:rPr>
              <a:t>Outlining the goals and actionable steps you can take will help you understand which goals to work on first and how you will achieve them.</a:t>
            </a:r>
          </a:p>
          <a:p>
            <a:pPr marL="0" indent="0" algn="ctr">
              <a:buNone/>
            </a:pPr>
            <a:r>
              <a:rPr lang="en-US" dirty="0">
                <a:latin typeface="Times New Roman" panose="02020603050405020304" pitchFamily="18" charset="0"/>
                <a:cs typeface="Times New Roman" panose="02020603050405020304" pitchFamily="18" charset="0"/>
              </a:rPr>
              <a:t>Follow these steps to outline your digital </a:t>
            </a:r>
            <a:r>
              <a:rPr lang="en-US" dirty="0" smtClean="0">
                <a:latin typeface="Times New Roman" panose="02020603050405020304" pitchFamily="18" charset="0"/>
                <a:cs typeface="Times New Roman" panose="02020603050405020304" pitchFamily="18" charset="0"/>
              </a:rPr>
              <a:t>goals:</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Digital business goal</a:t>
            </a:r>
            <a:r>
              <a:rPr lang="en-US" dirty="0">
                <a:latin typeface="Times New Roman" panose="02020603050405020304" pitchFamily="18" charset="0"/>
                <a:cs typeface="Times New Roman" panose="02020603050405020304" pitchFamily="18" charset="0"/>
              </a:rPr>
              <a:t>—write down your goals</a:t>
            </a:r>
          </a:p>
          <a:p>
            <a:r>
              <a:rPr lang="en-US" b="1" dirty="0">
                <a:latin typeface="Times New Roman" panose="02020603050405020304" pitchFamily="18" charset="0"/>
                <a:cs typeface="Times New Roman" panose="02020603050405020304" pitchFamily="18" charset="0"/>
              </a:rPr>
              <a:t>Actions to take</a:t>
            </a:r>
            <a:r>
              <a:rPr lang="en-US" dirty="0">
                <a:latin typeface="Times New Roman" panose="02020603050405020304" pitchFamily="18" charset="0"/>
                <a:cs typeface="Times New Roman" panose="02020603050405020304" pitchFamily="18" charset="0"/>
              </a:rPr>
              <a:t>—list all the actions you need to take to complete the goal</a:t>
            </a:r>
          </a:p>
          <a:p>
            <a:r>
              <a:rPr lang="en-US" b="1" dirty="0">
                <a:latin typeface="Times New Roman" panose="02020603050405020304" pitchFamily="18" charset="0"/>
                <a:cs typeface="Times New Roman" panose="02020603050405020304" pitchFamily="18" charset="0"/>
              </a:rPr>
              <a:t>Key component area</a:t>
            </a:r>
            <a:r>
              <a:rPr lang="en-US" dirty="0">
                <a:latin typeface="Times New Roman" panose="02020603050405020304" pitchFamily="18" charset="0"/>
                <a:cs typeface="Times New Roman" panose="02020603050405020304" pitchFamily="18" charset="0"/>
              </a:rPr>
              <a:t>—select which key component area the action relates to</a:t>
            </a:r>
          </a:p>
          <a:p>
            <a:r>
              <a:rPr lang="en-US" b="1" dirty="0">
                <a:latin typeface="Times New Roman" panose="02020603050405020304" pitchFamily="18" charset="0"/>
                <a:cs typeface="Times New Roman" panose="02020603050405020304" pitchFamily="18" charset="0"/>
              </a:rPr>
              <a:t>Priority code</a:t>
            </a:r>
            <a:r>
              <a:rPr lang="en-US" dirty="0">
                <a:latin typeface="Times New Roman" panose="02020603050405020304" pitchFamily="18" charset="0"/>
                <a:cs typeface="Times New Roman" panose="02020603050405020304" pitchFamily="18" charset="0"/>
              </a:rPr>
              <a:t>—give each action a priority order ranking</a:t>
            </a:r>
          </a:p>
          <a:p>
            <a:endParaRPr lang="ru-RU" dirty="0"/>
          </a:p>
        </p:txBody>
      </p:sp>
    </p:spTree>
    <p:extLst>
      <p:ext uri="{BB962C8B-B14F-4D97-AF65-F5344CB8AC3E}">
        <p14:creationId xmlns:p14="http://schemas.microsoft.com/office/powerpoint/2010/main" val="21632001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99400"/>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Phase</a:t>
            </a:r>
            <a:r>
              <a:rPr lang="en-US" sz="3600" b="1" dirty="0">
                <a:latin typeface="Times New Roman" panose="02020603050405020304" pitchFamily="18" charset="0"/>
                <a:cs typeface="Times New Roman" panose="02020603050405020304" pitchFamily="18" charset="0"/>
              </a:rPr>
              <a:t> 2: Outline your digital business goals</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64526"/>
            <a:ext cx="10515600" cy="5793473"/>
          </a:xfrm>
        </p:spPr>
        <p:txBody>
          <a:bodyPr>
            <a:normAutofit fontScale="55000" lnSpcReduction="20000"/>
          </a:bodyPr>
          <a:lstStyle/>
          <a:p>
            <a:pPr marL="0" indent="0" algn="ctr">
              <a:buNone/>
            </a:pPr>
            <a:r>
              <a:rPr lang="en-US" sz="3500" dirty="0">
                <a:latin typeface="Times New Roman" panose="02020603050405020304" pitchFamily="18" charset="0"/>
                <a:cs typeface="Times New Roman" panose="02020603050405020304" pitchFamily="18" charset="0"/>
              </a:rPr>
              <a:t>Add all the actions from step 2 to your digital action plan (phase 3).</a:t>
            </a:r>
          </a:p>
          <a:p>
            <a:pPr marL="0" indent="0" algn="ctr">
              <a:buNone/>
            </a:pPr>
            <a:r>
              <a:rPr lang="en-US" sz="3500" dirty="0">
                <a:latin typeface="Times New Roman" panose="02020603050405020304" pitchFamily="18" charset="0"/>
                <a:cs typeface="Times New Roman" panose="02020603050405020304" pitchFamily="18" charset="0"/>
              </a:rPr>
              <a:t>Ideas for digital goals include:</a:t>
            </a:r>
          </a:p>
          <a:p>
            <a:r>
              <a:rPr lang="en-US" sz="3500" dirty="0">
                <a:latin typeface="Times New Roman" panose="02020603050405020304" pitchFamily="18" charset="0"/>
                <a:cs typeface="Times New Roman" panose="02020603050405020304" pitchFamily="18" charset="0"/>
              </a:rPr>
              <a:t>streamline business costs</a:t>
            </a:r>
          </a:p>
          <a:p>
            <a:r>
              <a:rPr lang="en-US" sz="3500" dirty="0">
                <a:latin typeface="Times New Roman" panose="02020603050405020304" pitchFamily="18" charset="0"/>
                <a:cs typeface="Times New Roman" panose="02020603050405020304" pitchFamily="18" charset="0"/>
              </a:rPr>
              <a:t>remove redundant technology</a:t>
            </a:r>
          </a:p>
          <a:p>
            <a:r>
              <a:rPr lang="en-US" sz="3500" dirty="0">
                <a:latin typeface="Times New Roman" panose="02020603050405020304" pitchFamily="18" charset="0"/>
                <a:cs typeface="Times New Roman" panose="02020603050405020304" pitchFamily="18" charset="0"/>
              </a:rPr>
              <a:t>provide more secure access to data</a:t>
            </a:r>
          </a:p>
          <a:p>
            <a:r>
              <a:rPr lang="en-US" sz="3500" dirty="0">
                <a:latin typeface="Times New Roman" panose="02020603050405020304" pitchFamily="18" charset="0"/>
                <a:cs typeface="Times New Roman" panose="02020603050405020304" pitchFamily="18" charset="0"/>
              </a:rPr>
              <a:t>implement a bring your device (BYOD) policy</a:t>
            </a:r>
          </a:p>
          <a:p>
            <a:r>
              <a:rPr lang="en-US" sz="3500" dirty="0">
                <a:latin typeface="Times New Roman" panose="02020603050405020304" pitchFamily="18" charset="0"/>
                <a:cs typeface="Times New Roman" panose="02020603050405020304" pitchFamily="18" charset="0"/>
              </a:rPr>
              <a:t>improve communication with customers</a:t>
            </a:r>
          </a:p>
          <a:p>
            <a:r>
              <a:rPr lang="en-US" sz="3500" dirty="0">
                <a:latin typeface="Times New Roman" panose="02020603050405020304" pitchFamily="18" charset="0"/>
                <a:cs typeface="Times New Roman" panose="02020603050405020304" pitchFamily="18" charset="0"/>
              </a:rPr>
              <a:t>move to </a:t>
            </a:r>
            <a:r>
              <a:rPr lang="en-US" sz="3500" dirty="0">
                <a:latin typeface="Times New Roman" panose="02020603050405020304" pitchFamily="18" charset="0"/>
                <a:cs typeface="Times New Roman" panose="02020603050405020304" pitchFamily="18" charset="0"/>
                <a:hlinkClick r:id="rId3"/>
              </a:rPr>
              <a:t>cloud-based</a:t>
            </a:r>
            <a:r>
              <a:rPr lang="en-US" sz="3500" dirty="0">
                <a:latin typeface="Times New Roman" panose="02020603050405020304" pitchFamily="18" charset="0"/>
                <a:cs typeface="Times New Roman" panose="02020603050405020304" pitchFamily="18" charset="0"/>
              </a:rPr>
              <a:t> accounting and reporting</a:t>
            </a:r>
          </a:p>
          <a:p>
            <a:r>
              <a:rPr lang="en-US" sz="3500" dirty="0">
                <a:latin typeface="Times New Roman" panose="02020603050405020304" pitchFamily="18" charset="0"/>
                <a:cs typeface="Times New Roman" panose="02020603050405020304" pitchFamily="18" charset="0"/>
              </a:rPr>
              <a:t>create and implement a </a:t>
            </a:r>
            <a:r>
              <a:rPr lang="en-US" sz="3500" dirty="0">
                <a:latin typeface="Times New Roman" panose="02020603050405020304" pitchFamily="18" charset="0"/>
                <a:cs typeface="Times New Roman" panose="02020603050405020304" pitchFamily="18" charset="0"/>
                <a:hlinkClick r:id="rId4"/>
              </a:rPr>
              <a:t>social media strategy</a:t>
            </a:r>
            <a:endParaRPr lang="en-US" sz="3500" dirty="0">
              <a:latin typeface="Times New Roman" panose="02020603050405020304" pitchFamily="18" charset="0"/>
              <a:cs typeface="Times New Roman" panose="02020603050405020304" pitchFamily="18" charset="0"/>
            </a:endParaRPr>
          </a:p>
          <a:p>
            <a:r>
              <a:rPr lang="en-US" sz="3500" dirty="0">
                <a:latin typeface="Times New Roman" panose="02020603050405020304" pitchFamily="18" charset="0"/>
                <a:cs typeface="Times New Roman" panose="02020603050405020304" pitchFamily="18" charset="0"/>
              </a:rPr>
              <a:t>improve </a:t>
            </a:r>
            <a:r>
              <a:rPr lang="en-US" sz="3500" dirty="0">
                <a:latin typeface="Times New Roman" panose="02020603050405020304" pitchFamily="18" charset="0"/>
                <a:cs typeface="Times New Roman" panose="02020603050405020304" pitchFamily="18" charset="0"/>
                <a:hlinkClick r:id="rId5"/>
              </a:rPr>
              <a:t>SEO</a:t>
            </a:r>
            <a:r>
              <a:rPr lang="en-US" sz="3500" dirty="0">
                <a:latin typeface="Times New Roman" panose="02020603050405020304" pitchFamily="18" charset="0"/>
                <a:cs typeface="Times New Roman" panose="02020603050405020304" pitchFamily="18" charset="0"/>
              </a:rPr>
              <a:t> with Google searches</a:t>
            </a:r>
          </a:p>
          <a:p>
            <a:r>
              <a:rPr lang="en-US" sz="3500" dirty="0">
                <a:latin typeface="Times New Roman" panose="02020603050405020304" pitchFamily="18" charset="0"/>
                <a:cs typeface="Times New Roman" panose="02020603050405020304" pitchFamily="18" charset="0"/>
              </a:rPr>
              <a:t>use </a:t>
            </a:r>
            <a:r>
              <a:rPr lang="en-US" sz="3500" dirty="0">
                <a:latin typeface="Times New Roman" panose="02020603050405020304" pitchFamily="18" charset="0"/>
                <a:cs typeface="Times New Roman" panose="02020603050405020304" pitchFamily="18" charset="0"/>
                <a:hlinkClick r:id="rId6"/>
              </a:rPr>
              <a:t>online advertising</a:t>
            </a:r>
            <a:endParaRPr lang="en-US" sz="3500" dirty="0">
              <a:latin typeface="Times New Roman" panose="02020603050405020304" pitchFamily="18" charset="0"/>
              <a:cs typeface="Times New Roman" panose="02020603050405020304" pitchFamily="18" charset="0"/>
            </a:endParaRPr>
          </a:p>
          <a:p>
            <a:r>
              <a:rPr lang="en-US" sz="3500" dirty="0">
                <a:latin typeface="Times New Roman" panose="02020603050405020304" pitchFamily="18" charset="0"/>
                <a:cs typeface="Times New Roman" panose="02020603050405020304" pitchFamily="18" charset="0"/>
              </a:rPr>
              <a:t>enable automatic backing up of data</a:t>
            </a:r>
          </a:p>
          <a:p>
            <a:r>
              <a:rPr lang="en-US" sz="3500" dirty="0">
                <a:latin typeface="Times New Roman" panose="02020603050405020304" pitchFamily="18" charset="0"/>
                <a:cs typeface="Times New Roman" panose="02020603050405020304" pitchFamily="18" charset="0"/>
              </a:rPr>
              <a:t>install live </a:t>
            </a:r>
            <a:r>
              <a:rPr lang="en-US" sz="3500" dirty="0" err="1">
                <a:latin typeface="Times New Roman" panose="02020603050405020304" pitchFamily="18" charset="0"/>
                <a:cs typeface="Times New Roman" panose="02020603050405020304" pitchFamily="18" charset="0"/>
              </a:rPr>
              <a:t>webchat</a:t>
            </a:r>
            <a:endParaRPr lang="en-US" sz="3500" dirty="0">
              <a:latin typeface="Times New Roman" panose="02020603050405020304" pitchFamily="18" charset="0"/>
              <a:cs typeface="Times New Roman" panose="02020603050405020304" pitchFamily="18" charset="0"/>
            </a:endParaRPr>
          </a:p>
          <a:p>
            <a:r>
              <a:rPr lang="en-US" sz="3500" dirty="0">
                <a:latin typeface="Times New Roman" panose="02020603050405020304" pitchFamily="18" charset="0"/>
                <a:cs typeface="Times New Roman" panose="02020603050405020304" pitchFamily="18" charset="0"/>
              </a:rPr>
              <a:t>add more customer support to your website</a:t>
            </a:r>
          </a:p>
          <a:p>
            <a:r>
              <a:rPr lang="en-US" sz="3500" dirty="0">
                <a:latin typeface="Times New Roman" panose="02020603050405020304" pitchFamily="18" charset="0"/>
                <a:cs typeface="Times New Roman" panose="02020603050405020304" pitchFamily="18" charset="0"/>
              </a:rPr>
              <a:t>create secure socket layer (SSL) certificates to ensure the security of your online assets</a:t>
            </a:r>
          </a:p>
          <a:p>
            <a:r>
              <a:rPr lang="en-US" sz="3500" dirty="0" smtClean="0">
                <a:latin typeface="Times New Roman" panose="02020603050405020304" pitchFamily="18" charset="0"/>
                <a:cs typeface="Times New Roman" panose="02020603050405020304" pitchFamily="18" charset="0"/>
              </a:rPr>
              <a:t>digitize </a:t>
            </a:r>
            <a:r>
              <a:rPr lang="en-US" sz="3500" dirty="0">
                <a:latin typeface="Times New Roman" panose="02020603050405020304" pitchFamily="18" charset="0"/>
                <a:cs typeface="Times New Roman" panose="02020603050405020304" pitchFamily="18" charset="0"/>
              </a:rPr>
              <a:t>processes and find automated solutions</a:t>
            </a:r>
          </a:p>
          <a:p>
            <a:r>
              <a:rPr lang="en-US" sz="3500" dirty="0">
                <a:latin typeface="Times New Roman" panose="02020603050405020304" pitchFamily="18" charset="0"/>
                <a:cs typeface="Times New Roman" panose="02020603050405020304" pitchFamily="18" charset="0"/>
              </a:rPr>
              <a:t>move to a cloud-based software-as-a-service (</a:t>
            </a:r>
            <a:r>
              <a:rPr lang="en-US" sz="3500" dirty="0" err="1">
                <a:latin typeface="Times New Roman" panose="02020603050405020304" pitchFamily="18" charset="0"/>
                <a:cs typeface="Times New Roman" panose="02020603050405020304" pitchFamily="18" charset="0"/>
              </a:rPr>
              <a:t>SaaS</a:t>
            </a:r>
            <a:r>
              <a:rPr lang="en-US" sz="3500" dirty="0">
                <a:latin typeface="Times New Roman" panose="02020603050405020304" pitchFamily="18" charset="0"/>
                <a:cs typeface="Times New Roman" panose="02020603050405020304" pitchFamily="18" charset="0"/>
              </a:rPr>
              <a:t>) solution.</a:t>
            </a:r>
          </a:p>
          <a:p>
            <a:endParaRPr lang="ru-RU" dirty="0"/>
          </a:p>
        </p:txBody>
      </p:sp>
    </p:spTree>
    <p:extLst>
      <p:ext uri="{BB962C8B-B14F-4D97-AF65-F5344CB8AC3E}">
        <p14:creationId xmlns:p14="http://schemas.microsoft.com/office/powerpoint/2010/main" val="78020634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81287"/>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Phase 3: Develop a digital action plan</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955343"/>
            <a:ext cx="10515600" cy="5221620"/>
          </a:xfrm>
        </p:spPr>
        <p:txBody>
          <a:bodyPr>
            <a:normAutofit/>
          </a:bodyPr>
          <a:lstStyle/>
          <a:p>
            <a:r>
              <a:rPr lang="en-US" dirty="0" smtClean="0">
                <a:latin typeface="Times New Roman" panose="02020603050405020304" pitchFamily="18" charset="0"/>
                <a:cs typeface="Times New Roman" panose="02020603050405020304" pitchFamily="18" charset="0"/>
              </a:rPr>
              <a:t>A </a:t>
            </a:r>
            <a:r>
              <a:rPr lang="en-US" dirty="0">
                <a:latin typeface="Times New Roman" panose="02020603050405020304" pitchFamily="18" charset="0"/>
                <a:cs typeface="Times New Roman" panose="02020603050405020304" pitchFamily="18" charset="0"/>
              </a:rPr>
              <a:t>digital action plan collates all information into a list of tasks to complete.</a:t>
            </a:r>
          </a:p>
          <a:p>
            <a:pPr marL="0" indent="0" algn="ctr">
              <a:buNone/>
            </a:pPr>
            <a:r>
              <a:rPr lang="en-US" b="1" dirty="0">
                <a:latin typeface="Times New Roman" panose="02020603050405020304" pitchFamily="18" charset="0"/>
                <a:cs typeface="Times New Roman" panose="02020603050405020304" pitchFamily="18" charset="0"/>
              </a:rPr>
              <a:t>Action plan instructions</a:t>
            </a:r>
          </a:p>
          <a:p>
            <a:r>
              <a:rPr lang="en-US" dirty="0">
                <a:latin typeface="Times New Roman" panose="02020603050405020304" pitchFamily="18" charset="0"/>
                <a:cs typeface="Times New Roman" panose="02020603050405020304" pitchFamily="18" charset="0"/>
              </a:rPr>
              <a:t>Write down the headings for each of the 9 key components of a digital strategy and the topics from the digital audit tools.</a:t>
            </a:r>
          </a:p>
          <a:p>
            <a:r>
              <a:rPr lang="en-US" dirty="0">
                <a:latin typeface="Times New Roman" panose="02020603050405020304" pitchFamily="18" charset="0"/>
                <a:cs typeface="Times New Roman" panose="02020603050405020304" pitchFamily="18" charset="0"/>
              </a:rPr>
              <a:t>List all the action items under each heading that you need to complete for any of the 9 components.</a:t>
            </a:r>
          </a:p>
          <a:p>
            <a:r>
              <a:rPr lang="en-US" dirty="0">
                <a:latin typeface="Times New Roman" panose="02020603050405020304" pitchFamily="18" charset="0"/>
                <a:cs typeface="Times New Roman" panose="02020603050405020304" pitchFamily="18" charset="0"/>
              </a:rPr>
              <a:t>Add all the actions from your digital audit and advice from the digital health check.</a:t>
            </a:r>
          </a:p>
          <a:p>
            <a:r>
              <a:rPr lang="en-US" dirty="0">
                <a:latin typeface="Times New Roman" panose="02020603050405020304" pitchFamily="18" charset="0"/>
                <a:cs typeface="Times New Roman" panose="02020603050405020304" pitchFamily="18" charset="0"/>
              </a:rPr>
              <a:t>Add all the actions from the business goal actions you completed.</a:t>
            </a:r>
          </a:p>
          <a:p>
            <a:r>
              <a:rPr lang="en-US" dirty="0">
                <a:latin typeface="Times New Roman" panose="02020603050405020304" pitchFamily="18" charset="0"/>
                <a:cs typeface="Times New Roman" panose="02020603050405020304" pitchFamily="18" charset="0"/>
              </a:rPr>
              <a:t>Place them in priority order (A–D).</a:t>
            </a:r>
          </a:p>
          <a:p>
            <a:endParaRPr lang="ru-RU" dirty="0"/>
          </a:p>
        </p:txBody>
      </p:sp>
    </p:spTree>
    <p:extLst>
      <p:ext uri="{BB962C8B-B14F-4D97-AF65-F5344CB8AC3E}">
        <p14:creationId xmlns:p14="http://schemas.microsoft.com/office/powerpoint/2010/main" val="320415193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013299"/>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do you write a digital communication strategy?</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78424"/>
            <a:ext cx="10515600" cy="4798539"/>
          </a:xfrm>
        </p:spPr>
        <p:txBody>
          <a:bodyPr/>
          <a:lstStyle/>
          <a:p>
            <a:pPr marL="0" indent="0" algn="ctr">
              <a:buNone/>
            </a:pPr>
            <a:r>
              <a:rPr lang="en-US" sz="3200" b="1" dirty="0" smtClean="0">
                <a:latin typeface="Times New Roman" panose="02020603050405020304" pitchFamily="18" charset="0"/>
                <a:cs typeface="Times New Roman" panose="02020603050405020304" pitchFamily="18" charset="0"/>
              </a:rPr>
              <a:t>Four </a:t>
            </a:r>
            <a:r>
              <a:rPr lang="en-US" sz="3200" b="1" dirty="0">
                <a:latin typeface="Times New Roman" panose="02020603050405020304" pitchFamily="18" charset="0"/>
                <a:cs typeface="Times New Roman" panose="02020603050405020304" pitchFamily="18" charset="0"/>
              </a:rPr>
              <a:t>steps to creating a digital communications </a:t>
            </a:r>
            <a:r>
              <a:rPr lang="en-US" sz="3200" b="1" dirty="0" smtClean="0">
                <a:latin typeface="Times New Roman" panose="02020603050405020304" pitchFamily="18" charset="0"/>
                <a:cs typeface="Times New Roman" panose="02020603050405020304" pitchFamily="18" charset="0"/>
              </a:rPr>
              <a:t>strategy:</a:t>
            </a:r>
          </a:p>
          <a:p>
            <a:pPr marL="514350" indent="-514350">
              <a:buFont typeface="+mj-lt"/>
              <a:buAutoNum type="arabicPeriod"/>
            </a:pPr>
            <a:r>
              <a:rPr lang="en-US" sz="3200" dirty="0" smtClean="0">
                <a:latin typeface="Times New Roman" panose="02020603050405020304" pitchFamily="18" charset="0"/>
                <a:cs typeface="Times New Roman" panose="02020603050405020304" pitchFamily="18" charset="0"/>
              </a:rPr>
              <a:t>Identify </a:t>
            </a:r>
            <a:r>
              <a:rPr lang="en-US" sz="3200" dirty="0">
                <a:latin typeface="Times New Roman" panose="02020603050405020304" pitchFamily="18" charset="0"/>
                <a:cs typeface="Times New Roman" panose="02020603050405020304" pitchFamily="18" charset="0"/>
              </a:rPr>
              <a:t>your business goals. The start of a digital communications strategy begins by determining what you want to achieve for your business. ... </a:t>
            </a:r>
          </a:p>
          <a:p>
            <a:pPr marL="514350" indent="-514350">
              <a:buFont typeface="+mj-lt"/>
              <a:buAutoNum type="arabicPeriod"/>
            </a:pPr>
            <a:r>
              <a:rPr lang="en-US" sz="3200" dirty="0">
                <a:latin typeface="Times New Roman" panose="02020603050405020304" pitchFamily="18" charset="0"/>
                <a:cs typeface="Times New Roman" panose="02020603050405020304" pitchFamily="18" charset="0"/>
              </a:rPr>
              <a:t>Gain insight into your target audience(s). ... </a:t>
            </a:r>
          </a:p>
          <a:p>
            <a:pPr marL="514350" indent="-514350">
              <a:buFont typeface="+mj-lt"/>
              <a:buAutoNum type="arabicPeriod"/>
            </a:pPr>
            <a:r>
              <a:rPr lang="en-US" sz="3200" dirty="0">
                <a:latin typeface="Times New Roman" panose="02020603050405020304" pitchFamily="18" charset="0"/>
                <a:cs typeface="Times New Roman" panose="02020603050405020304" pitchFamily="18" charset="0"/>
              </a:rPr>
              <a:t>Determine the best suited digital tactics. ... </a:t>
            </a:r>
          </a:p>
          <a:p>
            <a:pPr marL="514350" indent="-514350">
              <a:buFont typeface="+mj-lt"/>
              <a:buAutoNum type="arabicPeriod"/>
            </a:pPr>
            <a:r>
              <a:rPr lang="en-US" sz="3200" dirty="0">
                <a:latin typeface="Times New Roman" panose="02020603050405020304" pitchFamily="18" charset="0"/>
                <a:cs typeface="Times New Roman" panose="02020603050405020304" pitchFamily="18" charset="0"/>
              </a:rPr>
              <a:t>Measurement &amp; Analytics.</a:t>
            </a:r>
          </a:p>
          <a:p>
            <a:endParaRPr lang="ru-RU" dirty="0"/>
          </a:p>
        </p:txBody>
      </p:sp>
    </p:spTree>
    <p:extLst>
      <p:ext uri="{BB962C8B-B14F-4D97-AF65-F5344CB8AC3E}">
        <p14:creationId xmlns:p14="http://schemas.microsoft.com/office/powerpoint/2010/main" val="2394539983"/>
      </p:ext>
    </p:extLst>
  </p:cSld>
  <p:clrMapOvr>
    <a:overrideClrMapping bg1="lt1" tx1="dk1" bg2="lt2" tx2="dk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01674"/>
          </a:xfrm>
        </p:spPr>
        <p:txBody>
          <a:bodyPr>
            <a:noAutofit/>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How </a:t>
            </a:r>
            <a:r>
              <a:rPr lang="en-US" sz="3600" b="1" dirty="0">
                <a:latin typeface="Times New Roman" panose="02020603050405020304" pitchFamily="18" charset="0"/>
                <a:cs typeface="Times New Roman" panose="02020603050405020304" pitchFamily="18" charset="0"/>
              </a:rPr>
              <a:t>to promote your business online?</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74618"/>
            <a:ext cx="10515600" cy="4902345"/>
          </a:xfrm>
        </p:spPr>
        <p:txBody>
          <a:bodyPr>
            <a:normAutofit fontScale="92500"/>
          </a:bodyPr>
          <a:lstStyle/>
          <a:p>
            <a:pPr algn="just"/>
            <a:r>
              <a:rPr lang="en-US" dirty="0" smtClean="0">
                <a:latin typeface="Times New Roman" panose="02020603050405020304" pitchFamily="18" charset="0"/>
                <a:cs typeface="Times New Roman" panose="02020603050405020304" pitchFamily="18" charset="0"/>
              </a:rPr>
              <a:t>The use of digital </a:t>
            </a:r>
            <a:r>
              <a:rPr lang="en-US" dirty="0">
                <a:latin typeface="Times New Roman" panose="02020603050405020304" pitchFamily="18" charset="0"/>
                <a:cs typeface="Times New Roman" panose="02020603050405020304" pitchFamily="18" charset="0"/>
              </a:rPr>
              <a:t>marketing will help you create awareness about your brand. Here is how you can do it.</a:t>
            </a:r>
          </a:p>
          <a:p>
            <a:pPr algn="just"/>
            <a:r>
              <a:rPr lang="en-US" b="1" dirty="0">
                <a:latin typeface="Times New Roman" panose="02020603050405020304" pitchFamily="18" charset="0"/>
                <a:cs typeface="Times New Roman" panose="02020603050405020304" pitchFamily="18" charset="0"/>
              </a:rPr>
              <a:t>Social networks:</a:t>
            </a:r>
            <a:r>
              <a:rPr lang="en-US" dirty="0">
                <a:latin typeface="Times New Roman" panose="02020603050405020304" pitchFamily="18" charset="0"/>
                <a:cs typeface="Times New Roman" panose="02020603050405020304" pitchFamily="18" charset="0"/>
              </a:rPr>
              <a:t> It is the best way to publicize your company’s activities and gain more audience. It is therefore essential to be present on social networks. In addition, these tools can be used free of charge. You can create videos and upload them on YouTube channels, or create a profile on LinkedIn, Facebook, Twitter, Instagram, etc. Still, you can opt for paid ads.</a:t>
            </a:r>
          </a:p>
          <a:p>
            <a:pPr algn="just"/>
            <a:r>
              <a:rPr lang="en-US" b="1" dirty="0">
                <a:latin typeface="Times New Roman" panose="02020603050405020304" pitchFamily="18" charset="0"/>
                <a:cs typeface="Times New Roman" panose="02020603050405020304" pitchFamily="18" charset="0"/>
              </a:rPr>
              <a:t>The content:</a:t>
            </a:r>
            <a:r>
              <a:rPr lang="en-US" dirty="0">
                <a:latin typeface="Times New Roman" panose="02020603050405020304" pitchFamily="18" charset="0"/>
                <a:cs typeface="Times New Roman" panose="02020603050405020304" pitchFamily="18" charset="0"/>
              </a:rPr>
              <a:t> You should optimize your website design, as well as generate interactive and relevant content. It is also possible to add videos or images.</a:t>
            </a:r>
          </a:p>
          <a:p>
            <a:pPr algn="just"/>
            <a:r>
              <a:rPr lang="en-US" b="1" dirty="0">
                <a:latin typeface="Times New Roman" panose="02020603050405020304" pitchFamily="18" charset="0"/>
                <a:cs typeface="Times New Roman" panose="02020603050405020304" pitchFamily="18" charset="0"/>
              </a:rPr>
              <a:t>SEO:</a:t>
            </a:r>
            <a:r>
              <a:rPr lang="en-US" dirty="0">
                <a:latin typeface="Times New Roman" panose="02020603050405020304" pitchFamily="18" charset="0"/>
                <a:cs typeface="Times New Roman" panose="02020603050405020304" pitchFamily="18" charset="0"/>
              </a:rPr>
              <a:t> The idea is to improve your site’s rankings in search engine results. The success of this method is based on the keywords you use, your links, the clarity of your content, etc.</a:t>
            </a:r>
          </a:p>
          <a:p>
            <a:endParaRPr lang="ru-RU" dirty="0"/>
          </a:p>
        </p:txBody>
      </p:sp>
    </p:spTree>
    <p:extLst>
      <p:ext uri="{BB962C8B-B14F-4D97-AF65-F5344CB8AC3E}">
        <p14:creationId xmlns:p14="http://schemas.microsoft.com/office/powerpoint/2010/main" val="2889204530"/>
      </p:ext>
    </p:extLst>
  </p:cSld>
  <p:clrMapOvr>
    <a:overrideClrMapping bg1="lt1" tx1="dk1" bg2="lt2" tx2="dk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08582"/>
          </a:xfrm>
        </p:spPr>
        <p:txBody>
          <a:bodyPr>
            <a:normAutofit/>
          </a:bodyPr>
          <a:lstStyle/>
          <a:p>
            <a:pPr algn="ctr"/>
            <a:r>
              <a:rPr lang="en-US" sz="4000" b="1" dirty="0">
                <a:latin typeface="Times New Roman" panose="02020603050405020304" pitchFamily="18" charset="0"/>
                <a:cs typeface="Times New Roman" panose="02020603050405020304" pitchFamily="18" charset="0"/>
              </a:rPr>
              <a:t>5W1H Framework PowerPoint Diagram</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73708"/>
            <a:ext cx="10515600" cy="5404513"/>
          </a:xfrm>
        </p:spPr>
        <p:txBody>
          <a:bodyPr>
            <a:normAutofit fontScale="92500"/>
          </a:bodyPr>
          <a:lstStyle/>
          <a:p>
            <a:pPr algn="just"/>
            <a:r>
              <a:rPr lang="en-US" dirty="0" smtClean="0">
                <a:latin typeface="Times New Roman" panose="02020603050405020304" pitchFamily="18" charset="0"/>
                <a:cs typeface="Times New Roman" panose="02020603050405020304" pitchFamily="18" charset="0"/>
              </a:rPr>
              <a:t>The </a:t>
            </a:r>
            <a:r>
              <a:rPr lang="en-US" b="1" dirty="0" smtClean="0">
                <a:latin typeface="Times New Roman" panose="02020603050405020304" pitchFamily="18" charset="0"/>
                <a:cs typeface="Times New Roman" panose="02020603050405020304" pitchFamily="18" charset="0"/>
              </a:rPr>
              <a:t>5W1H Framework PowerPoint Diagram</a:t>
            </a:r>
            <a:r>
              <a:rPr lang="en-US" dirty="0" smtClean="0">
                <a:latin typeface="Times New Roman" panose="02020603050405020304" pitchFamily="18" charset="0"/>
                <a:cs typeface="Times New Roman" panose="02020603050405020304" pitchFamily="18" charset="0"/>
              </a:rPr>
              <a:t> is a management model template to solve problems. This is a flat vector-based slide with appealing graphic elements. 5W1H stands for 5 whys and 1 how questions to gather information or investigate problem. This is an iterative technique of cause-and-effect analysis by asking 5 W + 1 H questions. It involves research to understand situation, identify problems, and analyze all possible solutions and outcomes. </a:t>
            </a:r>
          </a:p>
          <a:p>
            <a:pPr marL="0" indent="0" algn="just">
              <a:buNone/>
            </a:pPr>
            <a:r>
              <a:rPr lang="en-US" dirty="0" smtClean="0">
                <a:latin typeface="Times New Roman" panose="02020603050405020304" pitchFamily="18" charset="0"/>
                <a:cs typeface="Times New Roman" panose="02020603050405020304" pitchFamily="18" charset="0"/>
              </a:rPr>
              <a:t>Therefore, this technique could be used in different contexts to reach conclusion, for instance:</a:t>
            </a:r>
          </a:p>
          <a:p>
            <a:pPr algn="just"/>
            <a:r>
              <a:rPr lang="en-US" dirty="0" smtClean="0">
                <a:latin typeface="Times New Roman" panose="02020603050405020304" pitchFamily="18" charset="0"/>
                <a:cs typeface="Times New Roman" panose="02020603050405020304" pitchFamily="18" charset="0"/>
              </a:rPr>
              <a:t>Define scope of work</a:t>
            </a:r>
          </a:p>
          <a:p>
            <a:pPr algn="just"/>
            <a:r>
              <a:rPr lang="en-US" dirty="0" smtClean="0">
                <a:latin typeface="Times New Roman" panose="02020603050405020304" pitchFamily="18" charset="0"/>
                <a:cs typeface="Times New Roman" panose="02020603050405020304" pitchFamily="18" charset="0"/>
              </a:rPr>
              <a:t>Solve a problem</a:t>
            </a:r>
          </a:p>
          <a:p>
            <a:pPr algn="just"/>
            <a:r>
              <a:rPr lang="en-US" dirty="0" smtClean="0">
                <a:latin typeface="Times New Roman" panose="02020603050405020304" pitchFamily="18" charset="0"/>
                <a:cs typeface="Times New Roman" panose="02020603050405020304" pitchFamily="18" charset="0"/>
              </a:rPr>
              <a:t>Brainstorm new ideas to improve productivity</a:t>
            </a:r>
          </a:p>
          <a:p>
            <a:pPr algn="just"/>
            <a:r>
              <a:rPr lang="en-US" dirty="0" smtClean="0">
                <a:latin typeface="Times New Roman" panose="02020603050405020304" pitchFamily="18" charset="0"/>
                <a:cs typeface="Times New Roman" panose="02020603050405020304" pitchFamily="18" charset="0"/>
              </a:rPr>
              <a:t>Develop strategies such as effective communications or target marketing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395500"/>
      </p:ext>
    </p:extLst>
  </p:cSld>
  <p:clrMapOvr>
    <a:overrideClrMapping bg1="lt1" tx1="dk1" bg2="lt2" tx2="dk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785" y="464024"/>
            <a:ext cx="11081982" cy="5578002"/>
          </a:xfrm>
        </p:spPr>
      </p:pic>
      <p:sp>
        <p:nvSpPr>
          <p:cNvPr id="5" name="Прямоугольник 4"/>
          <p:cNvSpPr/>
          <p:nvPr/>
        </p:nvSpPr>
        <p:spPr>
          <a:xfrm>
            <a:off x="724615" y="6219447"/>
            <a:ext cx="10424321" cy="369332"/>
          </a:xfrm>
          <a:prstGeom prst="rect">
            <a:avLst/>
          </a:prstGeom>
        </p:spPr>
        <p:txBody>
          <a:bodyPr wrap="square">
            <a:spAutoFit/>
          </a:bodyPr>
          <a:lstStyle/>
          <a:p>
            <a:r>
              <a:rPr lang="en-US" sz="1400" dirty="0" smtClean="0"/>
              <a:t>https://slidemodel.com/templates/5w1h-framework-powerpoint-diagram</a:t>
            </a:r>
            <a:r>
              <a:rPr lang="en-US" dirty="0" smtClean="0"/>
              <a:t>/</a:t>
            </a:r>
            <a:endParaRPr lang="ru-RU" dirty="0"/>
          </a:p>
        </p:txBody>
      </p:sp>
    </p:spTree>
    <p:extLst>
      <p:ext uri="{BB962C8B-B14F-4D97-AF65-F5344CB8AC3E}">
        <p14:creationId xmlns:p14="http://schemas.microsoft.com/office/powerpoint/2010/main" val="4318686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40344"/>
          </a:xfrm>
        </p:spPr>
        <p:txBody>
          <a:bodyPr>
            <a:normAutofit/>
          </a:bodyPr>
          <a:lstStyle/>
          <a:p>
            <a:pPr algn="ctr"/>
            <a:r>
              <a:rPr lang="en-US" sz="4000" b="1" dirty="0">
                <a:latin typeface="Times New Roman" panose="02020603050405020304" pitchFamily="18" charset="0"/>
                <a:cs typeface="Times New Roman" panose="02020603050405020304" pitchFamily="18" charset="0"/>
              </a:rPr>
              <a:t>5W1H Framework PowerPoint Diagram</a:t>
            </a:r>
            <a:endParaRPr lang="ru-RU" sz="4000" dirty="0"/>
          </a:p>
        </p:txBody>
      </p:sp>
      <p:sp>
        <p:nvSpPr>
          <p:cNvPr id="3" name="Объект 2"/>
          <p:cNvSpPr>
            <a:spLocks noGrp="1"/>
          </p:cNvSpPr>
          <p:nvPr>
            <p:ph idx="1"/>
          </p:nvPr>
        </p:nvSpPr>
        <p:spPr>
          <a:xfrm>
            <a:off x="838200" y="1214650"/>
            <a:ext cx="10515600" cy="5295331"/>
          </a:xfrm>
        </p:spPr>
        <p:txBody>
          <a:bodyPr/>
          <a:lstStyle/>
          <a:p>
            <a:pPr marL="0" indent="0" algn="just">
              <a:buNone/>
            </a:pPr>
            <a:r>
              <a:rPr lang="en-US" dirty="0" smtClean="0">
                <a:latin typeface="Times New Roman" panose="02020603050405020304" pitchFamily="18" charset="0"/>
                <a:cs typeface="Times New Roman" panose="02020603050405020304" pitchFamily="18" charset="0"/>
              </a:rPr>
              <a:t>5W1H framework questions provide facts and help a team of analysts to make informed decisions and next step further in process. Take a look at one of the 5W1H example:</a:t>
            </a:r>
          </a:p>
          <a:p>
            <a:r>
              <a:rPr lang="en-US" dirty="0" smtClean="0">
                <a:latin typeface="Times New Roman" panose="02020603050405020304" pitchFamily="18" charset="0"/>
                <a:cs typeface="Times New Roman" panose="02020603050405020304" pitchFamily="18" charset="0"/>
              </a:rPr>
              <a:t>What – What is the product?</a:t>
            </a:r>
          </a:p>
          <a:p>
            <a:r>
              <a:rPr lang="en-US" dirty="0" smtClean="0">
                <a:latin typeface="Times New Roman" panose="02020603050405020304" pitchFamily="18" charset="0"/>
                <a:cs typeface="Times New Roman" panose="02020603050405020304" pitchFamily="18" charset="0"/>
              </a:rPr>
              <a:t>Where – Where is it produced?</a:t>
            </a:r>
          </a:p>
          <a:p>
            <a:r>
              <a:rPr lang="en-US" dirty="0" smtClean="0">
                <a:latin typeface="Times New Roman" panose="02020603050405020304" pitchFamily="18" charset="0"/>
                <a:cs typeface="Times New Roman" panose="02020603050405020304" pitchFamily="18" charset="0"/>
              </a:rPr>
              <a:t>When – When it will be ready for quality check?</a:t>
            </a:r>
          </a:p>
          <a:p>
            <a:r>
              <a:rPr lang="en-US" dirty="0" smtClean="0">
                <a:latin typeface="Times New Roman" panose="02020603050405020304" pitchFamily="18" charset="0"/>
                <a:cs typeface="Times New Roman" panose="02020603050405020304" pitchFamily="18" charset="0"/>
              </a:rPr>
              <a:t>Who – Who is responsible for development phase?</a:t>
            </a:r>
          </a:p>
          <a:p>
            <a:r>
              <a:rPr lang="en-US" dirty="0" smtClean="0">
                <a:latin typeface="Times New Roman" panose="02020603050405020304" pitchFamily="18" charset="0"/>
                <a:cs typeface="Times New Roman" panose="02020603050405020304" pitchFamily="18" charset="0"/>
              </a:rPr>
              <a:t>Why – Why use product features checklist?</a:t>
            </a:r>
          </a:p>
          <a:p>
            <a:r>
              <a:rPr lang="en-US" dirty="0" smtClean="0">
                <a:latin typeface="Times New Roman" panose="02020603050405020304" pitchFamily="18" charset="0"/>
                <a:cs typeface="Times New Roman" panose="02020603050405020304" pitchFamily="18" charset="0"/>
              </a:rPr>
              <a:t>How – How to implement quality parameters?</a:t>
            </a:r>
          </a:p>
          <a:p>
            <a:endParaRPr lang="ru-RU" dirty="0"/>
          </a:p>
        </p:txBody>
      </p:sp>
    </p:spTree>
    <p:extLst>
      <p:ext uri="{BB962C8B-B14F-4D97-AF65-F5344CB8AC3E}">
        <p14:creationId xmlns:p14="http://schemas.microsoft.com/office/powerpoint/2010/main" val="3207339438"/>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94935"/>
          </a:xfrm>
        </p:spPr>
        <p:txBody>
          <a:bodyPr>
            <a:normAutofit/>
          </a:bodyPr>
          <a:lstStyle/>
          <a:p>
            <a:pPr algn="ctr"/>
            <a:r>
              <a:rPr lang="en-US" sz="4000" b="1" dirty="0">
                <a:latin typeface="Times New Roman" panose="02020603050405020304" pitchFamily="18" charset="0"/>
                <a:cs typeface="Times New Roman" panose="02020603050405020304" pitchFamily="18" charset="0"/>
              </a:rPr>
              <a:t>5W1H Framework </a:t>
            </a:r>
            <a:r>
              <a:rPr lang="en-US" sz="4000" b="1" dirty="0" smtClean="0">
                <a:latin typeface="Times New Roman" panose="02020603050405020304" pitchFamily="18" charset="0"/>
                <a:cs typeface="Times New Roman" panose="02020603050405020304" pitchFamily="18" charset="0"/>
              </a:rPr>
              <a:t>Power Point </a:t>
            </a:r>
            <a:r>
              <a:rPr lang="en-US" sz="4000" b="1" dirty="0">
                <a:latin typeface="Times New Roman" panose="02020603050405020304" pitchFamily="18" charset="0"/>
                <a:cs typeface="Times New Roman" panose="02020603050405020304" pitchFamily="18" charset="0"/>
              </a:rPr>
              <a:t>Diagram</a:t>
            </a: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78424"/>
            <a:ext cx="10515600" cy="4798539"/>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The 5W1H Framework </a:t>
            </a:r>
            <a:r>
              <a:rPr lang="en-US" sz="3200" dirty="0" smtClean="0">
                <a:latin typeface="Times New Roman" panose="02020603050405020304" pitchFamily="18" charset="0"/>
                <a:cs typeface="Times New Roman" panose="02020603050405020304" pitchFamily="18" charset="0"/>
              </a:rPr>
              <a:t>Power Point </a:t>
            </a:r>
            <a:r>
              <a:rPr lang="en-US" sz="3200" dirty="0" smtClean="0">
                <a:latin typeface="Times New Roman" panose="02020603050405020304" pitchFamily="18" charset="0"/>
                <a:cs typeface="Times New Roman" panose="02020603050405020304" pitchFamily="18" charset="0"/>
              </a:rPr>
              <a:t>Diagram offers pre-explanatory segments for all 6 questions: Who, What, Where, When, Why and How. The 5WH1 template diagram shows a hexagon in the middle. The 6 segments of slide have text placeholders and clipart icons to visualize content of each segment. These latest vector clipart are Power Point shapes that users can edit by resizing or changing colors. Similarly, users can change Power Point background colors or edit text according to presentation topic.</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7243651"/>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67890"/>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The </a:t>
            </a:r>
            <a:r>
              <a:rPr lang="en-US" sz="4000" b="1" dirty="0">
                <a:latin typeface="Times New Roman" panose="02020603050405020304" pitchFamily="18" charset="0"/>
                <a:cs typeface="Times New Roman" panose="02020603050405020304" pitchFamily="18" charset="0"/>
              </a:rPr>
              <a:t>5-ForcesThreat of New Entrants </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69493"/>
            <a:ext cx="10515600" cy="4607470"/>
          </a:xfrm>
        </p:spPr>
        <p:txBody>
          <a:bodyPr>
            <a:noAutofit/>
          </a:bodyPr>
          <a:lstStyle/>
          <a:p>
            <a:r>
              <a:rPr lang="en-US" sz="2400" dirty="0" smtClean="0">
                <a:latin typeface="Times New Roman" panose="02020603050405020304" pitchFamily="18" charset="0"/>
                <a:cs typeface="Times New Roman" panose="02020603050405020304" pitchFamily="18" charset="0"/>
              </a:rPr>
              <a:t>Web-based </a:t>
            </a:r>
            <a:r>
              <a:rPr lang="en-US" sz="2400" dirty="0">
                <a:latin typeface="Times New Roman" panose="02020603050405020304" pitchFamily="18" charset="0"/>
                <a:cs typeface="Times New Roman" panose="02020603050405020304" pitchFamily="18" charset="0"/>
              </a:rPr>
              <a:t>business </a:t>
            </a:r>
          </a:p>
          <a:p>
            <a:r>
              <a:rPr lang="en-US" sz="2400" dirty="0">
                <a:latin typeface="Times New Roman" panose="02020603050405020304" pitchFamily="18" charset="0"/>
                <a:cs typeface="Times New Roman" panose="02020603050405020304" pitchFamily="18" charset="0"/>
              </a:rPr>
              <a:t>Power of Buyers </a:t>
            </a:r>
          </a:p>
          <a:p>
            <a:r>
              <a:rPr lang="en-US" sz="2400" dirty="0">
                <a:latin typeface="Times New Roman" panose="02020603050405020304" pitchFamily="18" charset="0"/>
                <a:cs typeface="Times New Roman" panose="02020603050405020304" pitchFamily="18" charset="0"/>
              </a:rPr>
              <a:t>Internet tools </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Information availability</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Search </a:t>
            </a:r>
            <a:r>
              <a:rPr lang="en-US" sz="2400" dirty="0" smtClean="0">
                <a:latin typeface="Times New Roman" panose="02020603050405020304" pitchFamily="18" charset="0"/>
                <a:cs typeface="Times New Roman" panose="02020603050405020304" pitchFamily="18" charset="0"/>
              </a:rPr>
              <a:t>engines </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Power of Suppliers </a:t>
            </a:r>
          </a:p>
          <a:p>
            <a:r>
              <a:rPr lang="en-US" sz="2400" dirty="0" smtClean="0">
                <a:latin typeface="Times New Roman" panose="02020603050405020304" pitchFamily="18" charset="0"/>
                <a:cs typeface="Times New Roman" panose="02020603050405020304" pitchFamily="18" charset="0"/>
              </a:rPr>
              <a:t>Threat </a:t>
            </a:r>
            <a:r>
              <a:rPr lang="en-US" sz="2400" dirty="0">
                <a:latin typeface="Times New Roman" panose="02020603050405020304" pitchFamily="18" charset="0"/>
                <a:cs typeface="Times New Roman" panose="02020603050405020304" pitchFamily="18" charset="0"/>
              </a:rPr>
              <a:t>of Substitutes </a:t>
            </a:r>
          </a:p>
          <a:p>
            <a:r>
              <a:rPr lang="en-US" sz="2400" dirty="0">
                <a:latin typeface="Times New Roman" panose="02020603050405020304" pitchFamily="18" charset="0"/>
                <a:cs typeface="Times New Roman" panose="02020603050405020304" pitchFamily="18" charset="0"/>
              </a:rPr>
              <a:t>New retail </a:t>
            </a:r>
            <a:r>
              <a:rPr lang="en-US" sz="2400" dirty="0" smtClean="0">
                <a:latin typeface="Times New Roman" panose="02020603050405020304" pitchFamily="18" charset="0"/>
                <a:cs typeface="Times New Roman" panose="02020603050405020304" pitchFamily="18" charset="0"/>
              </a:rPr>
              <a:t>channel</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No Wholesaler retailers </a:t>
            </a:r>
          </a:p>
          <a:p>
            <a:r>
              <a:rPr lang="en-US" sz="2400" dirty="0">
                <a:latin typeface="Times New Roman" panose="02020603050405020304" pitchFamily="18" charset="0"/>
                <a:cs typeface="Times New Roman" panose="02020603050405020304" pitchFamily="18" charset="0"/>
              </a:rPr>
              <a:t>Rivalry </a:t>
            </a:r>
          </a:p>
        </p:txBody>
      </p:sp>
    </p:spTree>
    <p:extLst>
      <p:ext uri="{BB962C8B-B14F-4D97-AF65-F5344CB8AC3E}">
        <p14:creationId xmlns:p14="http://schemas.microsoft.com/office/powerpoint/2010/main" val="1392052716"/>
      </p:ext>
    </p:extLst>
  </p:cSld>
  <p:clrMapOvr>
    <a:overrideClrMapping bg1="lt1" tx1="dk1" bg2="lt2" tx2="dk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97005"/>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62130"/>
            <a:ext cx="10515600" cy="4914833"/>
          </a:xfrm>
        </p:spPr>
        <p:txBody>
          <a:bodyPr>
            <a:normAutofit fontScale="92500" lnSpcReduction="10000"/>
          </a:bodyPr>
          <a:lstStyle/>
          <a:p>
            <a:pPr algn="just"/>
            <a:r>
              <a:rPr lang="en-US" sz="2400" dirty="0" smtClean="0">
                <a:latin typeface="Times New Roman" panose="02020603050405020304" pitchFamily="18" charset="0"/>
                <a:cs typeface="Times New Roman" panose="02020603050405020304" pitchFamily="18" charset="0"/>
              </a:rPr>
              <a:t>Business analysis life cycle &amp; IT- business analyst: Role in traditional, digital and agile world kindle edition by </a:t>
            </a:r>
            <a:r>
              <a:rPr lang="en-US" sz="2400" dirty="0" err="1" smtClean="0">
                <a:latin typeface="Times New Roman" panose="02020603050405020304" pitchFamily="18" charset="0"/>
                <a:cs typeface="Times New Roman" panose="02020603050405020304" pitchFamily="18" charset="0"/>
                <a:hlinkClick r:id="rId3"/>
              </a:rPr>
              <a:t>Subramanyam</a:t>
            </a:r>
            <a:r>
              <a:rPr lang="en-US" sz="2400" dirty="0" smtClean="0">
                <a:latin typeface="Times New Roman" panose="02020603050405020304" pitchFamily="18" charset="0"/>
                <a:cs typeface="Times New Roman" panose="02020603050405020304" pitchFamily="18" charset="0"/>
                <a:hlinkClick r:id="rId3"/>
              </a:rPr>
              <a:t> </a:t>
            </a:r>
            <a:r>
              <a:rPr lang="en-US" sz="2400" dirty="0" err="1">
                <a:latin typeface="Times New Roman" panose="02020603050405020304" pitchFamily="18" charset="0"/>
                <a:cs typeface="Times New Roman" panose="02020603050405020304" pitchFamily="18" charset="0"/>
                <a:hlinkClick r:id="rId3"/>
              </a:rPr>
              <a:t>Gunda</a:t>
            </a:r>
            <a:r>
              <a:rPr lang="en-US" sz="2400" dirty="0">
                <a:latin typeface="Times New Roman" panose="02020603050405020304" pitchFamily="18" charset="0"/>
                <a:cs typeface="Times New Roman" panose="02020603050405020304" pitchFamily="18" charset="0"/>
              </a:rPr>
              <a:t> (Author) Format: Kindle Edition  ASIN ‏ : ‎ B085X3CCSQ</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Publication date ‏ : ‎ March 13, 2020</a:t>
            </a:r>
            <a:r>
              <a:rPr lang="uz-Cyrl-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Milani</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Fredrik. Digital Business Analysis. Springer, 2019.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432 </a:t>
            </a:r>
            <a:r>
              <a:rPr lang="ru-RU" sz="2400" dirty="0">
                <a:latin typeface="Times New Roman" panose="02020603050405020304" pitchFamily="18" charset="0"/>
                <a:cs typeface="Times New Roman" panose="02020603050405020304" pitchFamily="18" charset="0"/>
              </a:rPr>
              <a:t>р. </a:t>
            </a:r>
            <a:r>
              <a:rPr lang="en-US" sz="2400" dirty="0" smtClean="0">
                <a:latin typeface="Times New Roman" panose="02020603050405020304" pitchFamily="18" charset="0"/>
                <a:cs typeface="Times New Roman" panose="02020603050405020304" pitchFamily="18" charset="0"/>
              </a:rPr>
              <a:t>-</a:t>
            </a:r>
            <a:r>
              <a:rPr lang="ru-RU"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ISBN 978-3-030-05719-0</a:t>
            </a:r>
            <a:r>
              <a:rPr lang="en-US" sz="2400" dirty="0" smtClean="0">
                <a:latin typeface="Times New Roman" panose="02020603050405020304" pitchFamily="18" charset="0"/>
                <a:cs typeface="Times New Roman" panose="02020603050405020304" pitchFamily="18" charset="0"/>
              </a:rPr>
              <a:t>.</a:t>
            </a:r>
          </a:p>
          <a:p>
            <a:pPr algn="just"/>
            <a:r>
              <a:rPr lang="en-US" sz="2400" dirty="0" err="1" smtClean="0">
                <a:latin typeface="Times New Roman" panose="02020603050405020304" pitchFamily="18" charset="0"/>
                <a:cs typeface="Times New Roman" panose="02020603050405020304" pitchFamily="18" charset="0"/>
              </a:rPr>
              <a:t>Cadle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James, Paul Debra, Turner Paul. Business Analysis Techniques: 99 essential tools for success . 2nd Edition BCS, The Chartered Institute for IT, 2014. - 356 p. - ISBN-10: 1780172737; ISBN-13: 978-1780172736. </a:t>
            </a:r>
          </a:p>
          <a:p>
            <a:pPr algn="just"/>
            <a:r>
              <a:rPr lang="en-US" sz="2400" dirty="0" err="1" smtClean="0">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(2018a). Business model management: </a:t>
            </a:r>
            <a:r>
              <a:rPr lang="en-US" sz="2400" dirty="0" smtClean="0">
                <a:latin typeface="Times New Roman" panose="02020603050405020304" pitchFamily="18" charset="0"/>
                <a:cs typeface="Times New Roman" panose="02020603050405020304" pitchFamily="18" charset="0"/>
              </a:rPr>
              <a:t>Design-</a:t>
            </a:r>
            <a:r>
              <a:rPr lang="en-US" sz="2400" dirty="0" err="1" smtClean="0">
                <a:latin typeface="Times New Roman" panose="02020603050405020304" pitchFamily="18" charset="0"/>
                <a:cs typeface="Times New Roman" panose="02020603050405020304" pitchFamily="18" charset="0"/>
              </a:rPr>
              <a:t>Instrumente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Erfolgsfaktoren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4</a:t>
            </a:r>
            <a:r>
              <a:rPr lang="en-US" sz="2400" baseline="30000" dirty="0" smtClean="0">
                <a:latin typeface="Times New Roman" panose="02020603050405020304" pitchFamily="18" charset="0"/>
                <a:cs typeface="Times New Roman" panose="02020603050405020304" pitchFamily="18" charset="0"/>
              </a:rPr>
              <a:t>th</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ed</a:t>
            </a:r>
            <a:r>
              <a:rPr lang="en-US" sz="2400" dirty="0">
                <a:latin typeface="Times New Roman" panose="02020603050405020304" pitchFamily="18" charset="0"/>
                <a:cs typeface="Times New Roman" panose="02020603050405020304" pitchFamily="18" charset="0"/>
              </a:rPr>
              <a:t>.). Wiesbaden: Springer </a:t>
            </a:r>
            <a:r>
              <a:rPr lang="en-US" sz="2400" dirty="0" err="1">
                <a:latin typeface="Times New Roman" panose="02020603050405020304" pitchFamily="18" charset="0"/>
                <a:cs typeface="Times New Roman" panose="02020603050405020304" pitchFamily="18" charset="0"/>
              </a:rPr>
              <a:t>Gabler</a:t>
            </a:r>
            <a:r>
              <a:rPr lang="en-US" sz="2400" dirty="0">
                <a:latin typeface="Times New Roman" panose="02020603050405020304" pitchFamily="18" charset="0"/>
                <a:cs typeface="Times New Roman" panose="02020603050405020304" pitchFamily="18" charset="0"/>
              </a:rPr>
              <a:t>.</a:t>
            </a:r>
          </a:p>
          <a:p>
            <a:pPr algn="just"/>
            <a:r>
              <a:rPr lang="en-US" sz="2400" dirty="0" err="1">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(2018b). Electronic business (6th ed.). Wiesbaden: Springer </a:t>
            </a:r>
            <a:r>
              <a:rPr lang="en-US" sz="2400" dirty="0" err="1">
                <a:latin typeface="Times New Roman" panose="02020603050405020304" pitchFamily="18" charset="0"/>
                <a:cs typeface="Times New Roman" panose="02020603050405020304" pitchFamily="18" charset="0"/>
              </a:rPr>
              <a:t>Gabler</a:t>
            </a:r>
            <a:r>
              <a:rPr lang="en-US" sz="2400" dirty="0" smtClean="0">
                <a:latin typeface="Times New Roman" panose="02020603050405020304" pitchFamily="18" charset="0"/>
                <a:cs typeface="Times New Roman" panose="02020603050405020304" pitchFamily="18" charset="0"/>
              </a:rPr>
              <a:t>.</a:t>
            </a:r>
            <a:endParaRPr lang="ru-RU"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Zott</a:t>
            </a:r>
            <a:r>
              <a:rPr lang="en-US" sz="2400" dirty="0">
                <a:latin typeface="Times New Roman" panose="02020603050405020304" pitchFamily="18" charset="0"/>
                <a:cs typeface="Times New Roman" panose="02020603050405020304" pitchFamily="18" charset="0"/>
              </a:rPr>
              <a:t>, C., Amit, R., &amp; Massa, L. (2011). The business model: Recent developments and </a:t>
            </a:r>
            <a:r>
              <a:rPr lang="en-US" sz="2400" dirty="0" smtClean="0">
                <a:latin typeface="Times New Roman" panose="02020603050405020304" pitchFamily="18" charset="0"/>
                <a:cs typeface="Times New Roman" panose="02020603050405020304" pitchFamily="18" charset="0"/>
              </a:rPr>
              <a:t>future</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research</a:t>
            </a:r>
            <a:r>
              <a:rPr lang="en-US" sz="2400" dirty="0">
                <a:latin typeface="Times New Roman" panose="02020603050405020304" pitchFamily="18" charset="0"/>
                <a:cs typeface="Times New Roman" panose="02020603050405020304" pitchFamily="18" charset="0"/>
              </a:rPr>
              <a:t>. Journal of Management, 37(4), </a:t>
            </a:r>
            <a:r>
              <a:rPr lang="en-US" sz="2400" dirty="0" smtClean="0">
                <a:latin typeface="Times New Roman" panose="02020603050405020304" pitchFamily="18" charset="0"/>
                <a:cs typeface="Times New Roman" panose="02020603050405020304" pitchFamily="18" charset="0"/>
              </a:rPr>
              <a:t>1019–1042</a:t>
            </a:r>
            <a:endParaRPr lang="ru-RU" sz="2400" dirty="0" smtClean="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Bernd W. </a:t>
            </a:r>
            <a:r>
              <a:rPr lang="en-US" sz="2400" dirty="0" err="1" smtClean="0">
                <a:latin typeface="Times New Roman" panose="02020603050405020304" pitchFamily="18" charset="0"/>
                <a:cs typeface="Times New Roman" panose="02020603050405020304" pitchFamily="18" charset="0"/>
              </a:rPr>
              <a:t>Wirtz</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Digital Business</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Models</a:t>
            </a: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Models, and the Alphabet </a:t>
            </a:r>
            <a:r>
              <a:rPr lang="en-US" sz="2400" dirty="0" smtClean="0">
                <a:latin typeface="Times New Roman" panose="02020603050405020304" pitchFamily="18" charset="0"/>
                <a:cs typeface="Times New Roman" panose="02020603050405020304" pitchFamily="18" charset="0"/>
              </a:rPr>
              <a:t>Case Study</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ISSN </a:t>
            </a:r>
            <a:r>
              <a:rPr lang="en-US" sz="2400" dirty="0" smtClean="0">
                <a:latin typeface="Times New Roman" panose="02020603050405020304" pitchFamily="18" charset="0"/>
                <a:cs typeface="Times New Roman" panose="02020603050405020304" pitchFamily="18" charset="0"/>
              </a:rPr>
              <a:t>2196-8705</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Progress in </a:t>
            </a:r>
            <a:r>
              <a:rPr lang="en-US" sz="2400" dirty="0" smtClean="0">
                <a:latin typeface="Times New Roman" panose="02020603050405020304" pitchFamily="18" charset="0"/>
                <a:cs typeface="Times New Roman" panose="02020603050405020304" pitchFamily="18" charset="0"/>
              </a:rPr>
              <a:t>IS</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ISBN </a:t>
            </a:r>
            <a:r>
              <a:rPr lang="en-US" sz="2400" dirty="0" smtClean="0">
                <a:latin typeface="Times New Roman" panose="02020603050405020304" pitchFamily="18" charset="0"/>
                <a:cs typeface="Times New Roman" panose="02020603050405020304" pitchFamily="18" charset="0"/>
              </a:rPr>
              <a:t>978-3-030-13004-6</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31126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382</TotalTime>
  <Words>3753</Words>
  <Application>Microsoft Office PowerPoint</Application>
  <PresentationFormat>Широкоэкранный</PresentationFormat>
  <Paragraphs>319</Paragraphs>
  <Slides>57</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57</vt:i4>
      </vt:variant>
    </vt:vector>
  </HeadingPairs>
  <TitlesOfParts>
    <vt:vector size="66" baseType="lpstr">
      <vt:lpstr>ＭＳ Ｐゴシック</vt:lpstr>
      <vt:lpstr>ＭＳ Ｐゴシック</vt:lpstr>
      <vt:lpstr>Arial</vt:lpstr>
      <vt:lpstr>Calibri</vt:lpstr>
      <vt:lpstr>Calibri Light</vt:lpstr>
      <vt:lpstr>Georgia</vt:lpstr>
      <vt:lpstr>Tahoma</vt:lpstr>
      <vt:lpstr>Times New Roman</vt:lpstr>
      <vt:lpstr>1_Тема Office</vt:lpstr>
      <vt:lpstr> Digital business models  Lecture 10. Digital Business Strategy </vt:lpstr>
      <vt:lpstr> Content </vt:lpstr>
      <vt:lpstr>Презентация PowerPoint</vt:lpstr>
      <vt:lpstr> What is the Strategy ?  </vt:lpstr>
      <vt:lpstr> What is the Strategy ?  </vt:lpstr>
      <vt:lpstr> What is the strategy? </vt:lpstr>
      <vt:lpstr> What is the business strategy ? </vt:lpstr>
      <vt:lpstr>What is the Business Strategy ? </vt:lpstr>
      <vt:lpstr> What is the Digital Business Strategy ?  </vt:lpstr>
      <vt:lpstr>Презентация PowerPoint</vt:lpstr>
      <vt:lpstr>Digital Business Strategy </vt:lpstr>
      <vt:lpstr>Digital strategy</vt:lpstr>
      <vt:lpstr>Digital strategy</vt:lpstr>
      <vt:lpstr> Digital Strategy in the Context of Digital Transformation </vt:lpstr>
      <vt:lpstr> Common Elements of Digital Strategy </vt:lpstr>
      <vt:lpstr>Презентация PowerPoint</vt:lpstr>
      <vt:lpstr> How does digital business strategy differ from traditional business strategy? </vt:lpstr>
      <vt:lpstr>Mixing the generic strategies in the digital strategies</vt:lpstr>
      <vt:lpstr>Презентация PowerPoint</vt:lpstr>
      <vt:lpstr>What are the types of digital strategy? </vt:lpstr>
      <vt:lpstr> What are the 4 types of business strategies? </vt:lpstr>
      <vt:lpstr> What is a marketing strategy PDF? </vt:lpstr>
      <vt:lpstr> What is the main objective of digital marketing? </vt:lpstr>
      <vt:lpstr> 8 Types of Digital Marketing Strategies with Examples</vt:lpstr>
      <vt:lpstr>Презентация PowerPoint</vt:lpstr>
      <vt:lpstr> Key components of a digital strategy </vt:lpstr>
      <vt:lpstr> Key components of  digital business strategy </vt:lpstr>
      <vt:lpstr>Презентация PowerPoint</vt:lpstr>
      <vt:lpstr> Key components of a digital strategy </vt:lpstr>
      <vt:lpstr>Key components of a digital strategy</vt:lpstr>
      <vt:lpstr>Key components of a digital strategy</vt:lpstr>
      <vt:lpstr>Key components of a digital strategy</vt:lpstr>
      <vt:lpstr>Презентация PowerPoint</vt:lpstr>
      <vt:lpstr>Why the digital business strategy important? </vt:lpstr>
      <vt:lpstr> What are the benefits ? </vt:lpstr>
      <vt:lpstr>A digital strategy can help you </vt:lpstr>
      <vt:lpstr>The benefits of digital strategy</vt:lpstr>
      <vt:lpstr>Why do we need a digital strategy? </vt:lpstr>
      <vt:lpstr>Презентация PowerPoint</vt:lpstr>
      <vt:lpstr> Steps to develop your digital strategy </vt:lpstr>
      <vt:lpstr>Know your goals and desired outcomes </vt:lpstr>
      <vt:lpstr> How do you create a digital business strategy?  </vt:lpstr>
      <vt:lpstr>Planning your digital strategy </vt:lpstr>
      <vt:lpstr>Creating your digital strategy </vt:lpstr>
      <vt:lpstr> Define Your Digital Business Strategy Research &amp; Tools </vt:lpstr>
      <vt:lpstr>Phase 1: Complete your digital health check </vt:lpstr>
      <vt:lpstr> Phase 2: Outline your digital business goals </vt:lpstr>
      <vt:lpstr> Phase 2: Outline your digital business goals </vt:lpstr>
      <vt:lpstr>Phase 3: Develop a digital action plan </vt:lpstr>
      <vt:lpstr> How do you write a digital communication strategy? </vt:lpstr>
      <vt:lpstr> How to promote your business online? </vt:lpstr>
      <vt:lpstr>5W1H Framework PowerPoint Diagram</vt:lpstr>
      <vt:lpstr>Презентация PowerPoint</vt:lpstr>
      <vt:lpstr>5W1H Framework PowerPoint Diagram</vt:lpstr>
      <vt:lpstr>5W1H Framework Power Point Diagram</vt:lpstr>
      <vt:lpstr> The 5-ForcesThreat of New Entrants  </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Администратор</cp:lastModifiedBy>
  <cp:revision>131</cp:revision>
  <dcterms:created xsi:type="dcterms:W3CDTF">2022-03-31T06:40:25Z</dcterms:created>
  <dcterms:modified xsi:type="dcterms:W3CDTF">2022-05-31T07:48:42Z</dcterms:modified>
</cp:coreProperties>
</file>