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notesSlides/notesSlide1.xml" ContentType="application/vnd.openxmlformats-officedocument.presentationml.notesSl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ppt/theme/themeOverride37.xml" ContentType="application/vnd.openxmlformats-officedocument.themeOverride+xml"/>
  <Override PartName="/ppt/theme/themeOverride38.xml" ContentType="application/vnd.openxmlformats-officedocument.themeOverride+xml"/>
  <Override PartName="/ppt/theme/themeOverride39.xml" ContentType="application/vnd.openxmlformats-officedocument.themeOverride+xml"/>
  <Override PartName="/ppt/theme/themeOverride40.xml" ContentType="application/vnd.openxmlformats-officedocument.themeOverride+xml"/>
  <Override PartName="/ppt/theme/themeOverride41.xml" ContentType="application/vnd.openxmlformats-officedocument.themeOverride+xml"/>
  <Override PartName="/ppt/theme/themeOverride42.xml" ContentType="application/vnd.openxmlformats-officedocument.themeOverride+xml"/>
  <Override PartName="/ppt/theme/themeOverride43.xml" ContentType="application/vnd.openxmlformats-officedocument.themeOverride+xml"/>
  <Override PartName="/ppt/theme/themeOverride44.xml" ContentType="application/vnd.openxmlformats-officedocument.themeOverride+xml"/>
  <Override PartName="/ppt/theme/themeOverride45.xml" ContentType="application/vnd.openxmlformats-officedocument.themeOverride+xml"/>
  <Override PartName="/ppt/theme/themeOverride46.xml" ContentType="application/vnd.openxmlformats-officedocument.themeOverride+xml"/>
  <Override PartName="/ppt/theme/themeOverride47.xml" ContentType="application/vnd.openxmlformats-officedocument.themeOverride+xml"/>
  <Override PartName="/ppt/theme/themeOverride48.xml" ContentType="application/vnd.openxmlformats-officedocument.themeOverride+xml"/>
  <Override PartName="/ppt/theme/themeOverride49.xml" ContentType="application/vnd.openxmlformats-officedocument.themeOverride+xml"/>
  <Override PartName="/ppt/theme/themeOverride50.xml" ContentType="application/vnd.openxmlformats-officedocument.themeOverride+xml"/>
  <Override PartName="/ppt/theme/themeOverride51.xml" ContentType="application/vnd.openxmlformats-officedocument.themeOverride+xml"/>
  <Override PartName="/ppt/theme/themeOverride52.xml" ContentType="application/vnd.openxmlformats-officedocument.themeOverride+xml"/>
  <Override PartName="/ppt/theme/themeOverride53.xml" ContentType="application/vnd.openxmlformats-officedocument.themeOverride+xml"/>
  <Override PartName="/ppt/theme/themeOverride54.xml" ContentType="application/vnd.openxmlformats-officedocument.themeOverride+xml"/>
  <Override PartName="/ppt/theme/themeOverride55.xml" ContentType="application/vnd.openxmlformats-officedocument.themeOverride+xml"/>
  <Override PartName="/ppt/theme/themeOverride56.xml" ContentType="application/vnd.openxmlformats-officedocument.themeOverride+xml"/>
  <Override PartName="/ppt/theme/themeOverride57.xml" ContentType="application/vnd.openxmlformats-officedocument.themeOverride+xml"/>
  <Override PartName="/ppt/theme/themeOverride58.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261" r:id="rId2"/>
    <p:sldId id="262" r:id="rId3"/>
    <p:sldId id="263" r:id="rId4"/>
    <p:sldId id="326" r:id="rId5"/>
    <p:sldId id="327" r:id="rId6"/>
    <p:sldId id="328" r:id="rId7"/>
    <p:sldId id="363" r:id="rId8"/>
    <p:sldId id="324" r:id="rId9"/>
    <p:sldId id="325" r:id="rId10"/>
    <p:sldId id="364" r:id="rId11"/>
    <p:sldId id="347" r:id="rId12"/>
    <p:sldId id="417" r:id="rId13"/>
    <p:sldId id="418" r:id="rId14"/>
    <p:sldId id="419" r:id="rId15"/>
    <p:sldId id="420" r:id="rId16"/>
    <p:sldId id="421" r:id="rId17"/>
    <p:sldId id="422" r:id="rId18"/>
    <p:sldId id="359" r:id="rId19"/>
    <p:sldId id="366" r:id="rId20"/>
    <p:sldId id="367" r:id="rId21"/>
    <p:sldId id="360" r:id="rId22"/>
    <p:sldId id="257" r:id="rId23"/>
    <p:sldId id="356" r:id="rId24"/>
    <p:sldId id="258" r:id="rId25"/>
    <p:sldId id="416" r:id="rId26"/>
    <p:sldId id="368" r:id="rId27"/>
    <p:sldId id="348" r:id="rId28"/>
    <p:sldId id="380" r:id="rId29"/>
    <p:sldId id="369" r:id="rId30"/>
    <p:sldId id="370" r:id="rId31"/>
    <p:sldId id="372" r:id="rId32"/>
    <p:sldId id="374" r:id="rId33"/>
    <p:sldId id="375" r:id="rId34"/>
    <p:sldId id="376" r:id="rId35"/>
    <p:sldId id="377" r:id="rId36"/>
    <p:sldId id="378" r:id="rId37"/>
    <p:sldId id="379" r:id="rId38"/>
    <p:sldId id="350" r:id="rId39"/>
    <p:sldId id="357" r:id="rId40"/>
    <p:sldId id="349" r:id="rId41"/>
    <p:sldId id="361" r:id="rId42"/>
    <p:sldId id="382" r:id="rId43"/>
    <p:sldId id="383" r:id="rId44"/>
    <p:sldId id="410" r:id="rId45"/>
    <p:sldId id="401" r:id="rId46"/>
    <p:sldId id="385" r:id="rId47"/>
    <p:sldId id="386" r:id="rId48"/>
    <p:sldId id="387" r:id="rId49"/>
    <p:sldId id="388" r:id="rId50"/>
    <p:sldId id="389" r:id="rId51"/>
    <p:sldId id="390" r:id="rId52"/>
    <p:sldId id="391" r:id="rId53"/>
    <p:sldId id="392" r:id="rId54"/>
    <p:sldId id="393" r:id="rId55"/>
    <p:sldId id="394" r:id="rId56"/>
    <p:sldId id="395" r:id="rId57"/>
    <p:sldId id="396" r:id="rId58"/>
    <p:sldId id="313" r:id="rId5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70" d="100"/>
          <a:sy n="70" d="100"/>
        </p:scale>
        <p:origin x="7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313A9B-5735-4C38-B890-1BCC06025653}" type="datetimeFigureOut">
              <a:rPr lang="ru-RU" smtClean="0"/>
              <a:t>03.06.2022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5FB1E5-5DBB-4A5F-B5C6-6F0DB847EB48}" type="slidenum">
              <a:rPr lang="ru-RU" smtClean="0"/>
              <a:t>‹#›</a:t>
            </a:fld>
            <a:endParaRPr lang="ru-RU"/>
          </a:p>
        </p:txBody>
      </p:sp>
    </p:spTree>
    <p:extLst>
      <p:ext uri="{BB962C8B-B14F-4D97-AF65-F5344CB8AC3E}">
        <p14:creationId xmlns:p14="http://schemas.microsoft.com/office/powerpoint/2010/main" val="26741340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25FB1E5-5DBB-4A5F-B5C6-6F0DB847EB48}" type="slidenum">
              <a:rPr lang="ru-RU" smtClean="0"/>
              <a:t>31</a:t>
            </a:fld>
            <a:endParaRPr lang="ru-RU"/>
          </a:p>
        </p:txBody>
      </p:sp>
    </p:spTree>
    <p:extLst>
      <p:ext uri="{BB962C8B-B14F-4D97-AF65-F5344CB8AC3E}">
        <p14:creationId xmlns:p14="http://schemas.microsoft.com/office/powerpoint/2010/main" val="3440652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8FC4AB3-AC40-4872-952D-4B7625373BEB}" type="datetimeFigureOut">
              <a:rPr lang="ru-RU" smtClean="0"/>
              <a:t>03.06.2022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515DF8-78AA-4068-A674-050D38F59299}" type="slidenum">
              <a:rPr lang="ru-RU" smtClean="0"/>
              <a:t>‹#›</a:t>
            </a:fld>
            <a:endParaRPr lang="ru-RU"/>
          </a:p>
        </p:txBody>
      </p:sp>
    </p:spTree>
    <p:extLst>
      <p:ext uri="{BB962C8B-B14F-4D97-AF65-F5344CB8AC3E}">
        <p14:creationId xmlns:p14="http://schemas.microsoft.com/office/powerpoint/2010/main" val="2368660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8FC4AB3-AC40-4872-952D-4B7625373BEB}" type="datetimeFigureOut">
              <a:rPr lang="ru-RU" smtClean="0"/>
              <a:t>03.06.2022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515DF8-78AA-4068-A674-050D38F59299}" type="slidenum">
              <a:rPr lang="ru-RU" smtClean="0"/>
              <a:t>‹#›</a:t>
            </a:fld>
            <a:endParaRPr lang="ru-RU"/>
          </a:p>
        </p:txBody>
      </p:sp>
    </p:spTree>
    <p:extLst>
      <p:ext uri="{BB962C8B-B14F-4D97-AF65-F5344CB8AC3E}">
        <p14:creationId xmlns:p14="http://schemas.microsoft.com/office/powerpoint/2010/main" val="4033378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8FC4AB3-AC40-4872-952D-4B7625373BEB}" type="datetimeFigureOut">
              <a:rPr lang="ru-RU" smtClean="0"/>
              <a:t>03.06.2022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515DF8-78AA-4068-A674-050D38F59299}" type="slidenum">
              <a:rPr lang="ru-RU" smtClean="0"/>
              <a:t>‹#›</a:t>
            </a:fld>
            <a:endParaRPr lang="ru-RU"/>
          </a:p>
        </p:txBody>
      </p:sp>
    </p:spTree>
    <p:extLst>
      <p:ext uri="{BB962C8B-B14F-4D97-AF65-F5344CB8AC3E}">
        <p14:creationId xmlns:p14="http://schemas.microsoft.com/office/powerpoint/2010/main" val="1723203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8FC4AB3-AC40-4872-952D-4B7625373BEB}" type="datetimeFigureOut">
              <a:rPr lang="ru-RU" smtClean="0"/>
              <a:t>03.06.2022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B515DF8-78AA-4068-A674-050D38F59299}" type="slidenum">
              <a:rPr lang="ru-RU" smtClean="0"/>
              <a:t>‹#›</a:t>
            </a:fld>
            <a:endParaRPr lang="ru-RU"/>
          </a:p>
        </p:txBody>
      </p:sp>
    </p:spTree>
    <p:extLst>
      <p:ext uri="{BB962C8B-B14F-4D97-AF65-F5344CB8AC3E}">
        <p14:creationId xmlns:p14="http://schemas.microsoft.com/office/powerpoint/2010/main" val="22662224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8FC4AB3-AC40-4872-952D-4B7625373BEB}" type="datetimeFigureOut">
              <a:rPr lang="ru-RU" smtClean="0"/>
              <a:t>03.06.2022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B515DF8-78AA-4068-A674-050D38F59299}" type="slidenum">
              <a:rPr lang="ru-RU" smtClean="0"/>
              <a:t>‹#›</a:t>
            </a:fld>
            <a:endParaRPr lang="ru-RU"/>
          </a:p>
        </p:txBody>
      </p:sp>
    </p:spTree>
    <p:extLst>
      <p:ext uri="{BB962C8B-B14F-4D97-AF65-F5344CB8AC3E}">
        <p14:creationId xmlns:p14="http://schemas.microsoft.com/office/powerpoint/2010/main" val="2881966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8FC4AB3-AC40-4872-952D-4B7625373BEB}" type="datetimeFigureOut">
              <a:rPr lang="ru-RU" smtClean="0"/>
              <a:t>03.06.2022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B515DF8-78AA-4068-A674-050D38F59299}" type="slidenum">
              <a:rPr lang="ru-RU" smtClean="0"/>
              <a:t>‹#›</a:t>
            </a:fld>
            <a:endParaRPr lang="ru-RU"/>
          </a:p>
        </p:txBody>
      </p:sp>
    </p:spTree>
    <p:extLst>
      <p:ext uri="{BB962C8B-B14F-4D97-AF65-F5344CB8AC3E}">
        <p14:creationId xmlns:p14="http://schemas.microsoft.com/office/powerpoint/2010/main" val="3438756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8FC4AB3-AC40-4872-952D-4B7625373BEB}" type="datetimeFigureOut">
              <a:rPr lang="ru-RU" smtClean="0"/>
              <a:t>03.06.2022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B515DF8-78AA-4068-A674-050D38F59299}" type="slidenum">
              <a:rPr lang="ru-RU" smtClean="0"/>
              <a:t>‹#›</a:t>
            </a:fld>
            <a:endParaRPr lang="ru-RU"/>
          </a:p>
        </p:txBody>
      </p:sp>
    </p:spTree>
    <p:extLst>
      <p:ext uri="{BB962C8B-B14F-4D97-AF65-F5344CB8AC3E}">
        <p14:creationId xmlns:p14="http://schemas.microsoft.com/office/powerpoint/2010/main" val="18669241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A8FC4AB3-AC40-4872-952D-4B7625373BEB}" type="datetimeFigureOut">
              <a:rPr lang="ru-RU" smtClean="0"/>
              <a:t>03.06.2022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B515DF8-78AA-4068-A674-050D38F59299}" type="slidenum">
              <a:rPr lang="ru-RU" smtClean="0"/>
              <a:t>‹#›</a:t>
            </a:fld>
            <a:endParaRPr lang="ru-RU"/>
          </a:p>
        </p:txBody>
      </p:sp>
    </p:spTree>
    <p:extLst>
      <p:ext uri="{BB962C8B-B14F-4D97-AF65-F5344CB8AC3E}">
        <p14:creationId xmlns:p14="http://schemas.microsoft.com/office/powerpoint/2010/main" val="4268082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A8FC4AB3-AC40-4872-952D-4B7625373BEB}" type="datetimeFigureOut">
              <a:rPr lang="ru-RU" smtClean="0"/>
              <a:t>03.06.2022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B515DF8-78AA-4068-A674-050D38F59299}" type="slidenum">
              <a:rPr lang="ru-RU" smtClean="0"/>
              <a:t>‹#›</a:t>
            </a:fld>
            <a:endParaRPr lang="ru-RU"/>
          </a:p>
        </p:txBody>
      </p:sp>
    </p:spTree>
    <p:extLst>
      <p:ext uri="{BB962C8B-B14F-4D97-AF65-F5344CB8AC3E}">
        <p14:creationId xmlns:p14="http://schemas.microsoft.com/office/powerpoint/2010/main" val="25443982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8FC4AB3-AC40-4872-952D-4B7625373BEB}" type="datetimeFigureOut">
              <a:rPr lang="ru-RU" smtClean="0"/>
              <a:t>03.06.2022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515DF8-78AA-4068-A674-050D38F59299}" type="slidenum">
              <a:rPr lang="ru-RU" smtClean="0"/>
              <a:t>‹#›</a:t>
            </a:fld>
            <a:endParaRPr lang="ru-RU"/>
          </a:p>
        </p:txBody>
      </p:sp>
    </p:spTree>
    <p:extLst>
      <p:ext uri="{BB962C8B-B14F-4D97-AF65-F5344CB8AC3E}">
        <p14:creationId xmlns:p14="http://schemas.microsoft.com/office/powerpoint/2010/main" val="2232423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8FC4AB3-AC40-4872-952D-4B7625373BEB}" type="datetimeFigureOut">
              <a:rPr lang="ru-RU" smtClean="0"/>
              <a:t>03.06.2022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515DF8-78AA-4068-A674-050D38F59299}" type="slidenum">
              <a:rPr lang="ru-RU" smtClean="0"/>
              <a:t>‹#›</a:t>
            </a:fld>
            <a:endParaRPr lang="ru-RU"/>
          </a:p>
        </p:txBody>
      </p:sp>
    </p:spTree>
    <p:extLst>
      <p:ext uri="{BB962C8B-B14F-4D97-AF65-F5344CB8AC3E}">
        <p14:creationId xmlns:p14="http://schemas.microsoft.com/office/powerpoint/2010/main" val="1215612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FC4AB3-AC40-4872-952D-4B7625373BEB}" type="datetimeFigureOut">
              <a:rPr lang="ru-RU" smtClean="0"/>
              <a:t>03.06.2022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515DF8-78AA-4068-A674-050D38F59299}" type="slidenum">
              <a:rPr lang="ru-RU" smtClean="0"/>
              <a:t>‹#›</a:t>
            </a:fld>
            <a:endParaRPr lang="ru-RU"/>
          </a:p>
        </p:txBody>
      </p:sp>
    </p:spTree>
    <p:extLst>
      <p:ext uri="{BB962C8B-B14F-4D97-AF65-F5344CB8AC3E}">
        <p14:creationId xmlns:p14="http://schemas.microsoft.com/office/powerpoint/2010/main" val="1229886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8.xml"/></Relationships>
</file>

<file path=ppt/slides/_rels/slide19.xml.rels><?xml version="1.0" encoding="UTF-8" standalone="yes"?>
<Relationships xmlns="http://schemas.openxmlformats.org/package/2006/relationships"><Relationship Id="rId3" Type="http://schemas.openxmlformats.org/officeDocument/2006/relationships/hyperlink" Target="https://fourweekmba.com/what-is-a-business-model/" TargetMode="External"/><Relationship Id="rId2" Type="http://schemas.openxmlformats.org/officeDocument/2006/relationships/slideLayout" Target="../slideLayouts/slideLayout2.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3" Type="http://schemas.openxmlformats.org/officeDocument/2006/relationships/hyperlink" Target="https://www.getapp.com/resources/telemedicine-benefits-for-covid-19/" TargetMode="External"/><Relationship Id="rId2" Type="http://schemas.openxmlformats.org/officeDocument/2006/relationships/slideLayout" Target="../slideLayouts/slideLayout2.xml"/><Relationship Id="rId1" Type="http://schemas.openxmlformats.org/officeDocument/2006/relationships/themeOverride" Target="../theme/themeOverride20.xml"/><Relationship Id="rId4" Type="http://schemas.openxmlformats.org/officeDocument/2006/relationships/hyperlink" Target="https://www.getapp.com/resources/augmented-reality-in-retail/"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garyfox.co/what-is-a-business-model/" TargetMode="External"/><Relationship Id="rId2" Type="http://schemas.openxmlformats.org/officeDocument/2006/relationships/slideLayout" Target="../slideLayouts/slideLayout2.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4.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5.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6.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7.xml"/></Relationships>
</file>

<file path=ppt/slides/_rels/slide28.xml.rels><?xml version="1.0" encoding="UTF-8" standalone="yes"?>
<Relationships xmlns="http://schemas.openxmlformats.org/package/2006/relationships"><Relationship Id="rId3" Type="http://schemas.openxmlformats.org/officeDocument/2006/relationships/hyperlink" Target="https://www.google.com/url?sa=i&amp;url=https://www.engineeringsolutions.philips.com/news/three-steps-to-digital-business-models/&amp;psig=AOvVaw2IPBHnDho_6TK4VxfbAxdf&amp;ust=1654163682507000&amp;source=images&amp;cd=vfe&amp;ved=0CAoQjhxqFwoTCPD-64f-i_gCFQAAAAAdAAAAABAD" TargetMode="External"/><Relationship Id="rId2" Type="http://schemas.openxmlformats.org/officeDocument/2006/relationships/slideLayout" Target="../slideLayouts/slideLayout2.xml"/><Relationship Id="rId1" Type="http://schemas.openxmlformats.org/officeDocument/2006/relationships/themeOverride" Target="../theme/themeOverride28.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hemeOverride" Target="../theme/themeOverride29.xml"/></Relationships>
</file>

<file path=ppt/slides/_rels/slide30.xml.rels><?xml version="1.0" encoding="UTF-8" standalone="yes"?>
<Relationships xmlns="http://schemas.openxmlformats.org/package/2006/relationships"><Relationship Id="rId3" Type="http://schemas.openxmlformats.org/officeDocument/2006/relationships/hyperlink" Target="https://docs.google.com/presentation/d/1-Xi-kMSbz6cMBE2kaeiIpdcIcTKw2Qi7/edit#slide=id.p1" TargetMode="External"/><Relationship Id="rId2" Type="http://schemas.openxmlformats.org/officeDocument/2006/relationships/slideLayout" Target="../slideLayouts/slideLayout2.xml"/><Relationship Id="rId1" Type="http://schemas.openxmlformats.org/officeDocument/2006/relationships/themeOverride" Target="../theme/themeOverride30.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hemeOverride" Target="../theme/themeOverride31.xml"/></Relationships>
</file>

<file path=ppt/slides/_rels/slide3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https://www.getapp.com/website-ecommerce-software/ecommerce/" TargetMode="External"/><Relationship Id="rId7" Type="http://schemas.openxmlformats.org/officeDocument/2006/relationships/hyperlink" Target="https://www.getapp.com/marketing-software/marketing-automation/" TargetMode="External"/><Relationship Id="rId2" Type="http://schemas.openxmlformats.org/officeDocument/2006/relationships/slideLayout" Target="../slideLayouts/slideLayout2.xml"/><Relationship Id="rId1" Type="http://schemas.openxmlformats.org/officeDocument/2006/relationships/themeOverride" Target="../theme/themeOverride32.xml"/><Relationship Id="rId6" Type="http://schemas.openxmlformats.org/officeDocument/2006/relationships/hyperlink" Target="https://www.getapp.com/collaboration-software/instant-messaging-chat/" TargetMode="External"/><Relationship Id="rId5" Type="http://schemas.openxmlformats.org/officeDocument/2006/relationships/hyperlink" Target="https://www.getapp.com/sales-software/sales-enablement/" TargetMode="External"/><Relationship Id="rId4" Type="http://schemas.openxmlformats.org/officeDocument/2006/relationships/hyperlink" Target="https://www.getapp.com/customer-management-software/crm/"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hemeOverride" Target="../theme/themeOverride33.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hemeOverride" Target="../theme/themeOverride3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hemeOverride" Target="../theme/themeOverride35.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6.xml"/></Relationships>
</file>

<file path=ppt/slides/_rels/slide3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slideLayout" Target="../slideLayouts/slideLayout2.xml"/><Relationship Id="rId1" Type="http://schemas.openxmlformats.org/officeDocument/2006/relationships/themeOverride" Target="../theme/themeOverride37.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hemeOverride" Target="../theme/themeOverride38.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hemeOverride" Target="../theme/themeOverride39.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hemeOverride" Target="../theme/themeOverride40.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themeOverride" Target="../theme/themeOverride41.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2.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3.xml"/></Relationships>
</file>

<file path=ppt/slides/_rels/slide4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themeOverride" Target="../theme/themeOverride44.xml"/></Relationships>
</file>

<file path=ppt/slides/_rels/slide4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slideLayout" Target="../slideLayouts/slideLayout2.xml"/><Relationship Id="rId1" Type="http://schemas.openxmlformats.org/officeDocument/2006/relationships/themeOverride" Target="../theme/themeOverride45.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6.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7.xml"/></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8.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9.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0.xm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1.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2.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3.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4.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5.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6.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7.xml"/></Relationships>
</file>

<file path=ppt/slides/_rels/slide58.xml.rels><?xml version="1.0" encoding="UTF-8" standalone="yes"?>
<Relationships xmlns="http://schemas.openxmlformats.org/package/2006/relationships"><Relationship Id="rId3" Type="http://schemas.openxmlformats.org/officeDocument/2006/relationships/hyperlink" Target="https://www.amazon.com/Subramanyam-Gunda/e/B08CF1XW8B/ref=dp_byline_cont_ebooks_1" TargetMode="External"/><Relationship Id="rId2" Type="http://schemas.openxmlformats.org/officeDocument/2006/relationships/slideLayout" Target="../slideLayouts/slideLayout2.xml"/><Relationship Id="rId1" Type="http://schemas.openxmlformats.org/officeDocument/2006/relationships/themeOverride" Target="../theme/themeOverride5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696036"/>
            <a:ext cx="9144000" cy="3373485"/>
          </a:xfrm>
        </p:spPr>
        <p:txBody>
          <a:bodyPr>
            <a:normAutofit fontScale="90000"/>
          </a:bodyPr>
          <a:lstStyle/>
          <a:p>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Digital </a:t>
            </a:r>
            <a:r>
              <a:rPr lang="en-US" b="1" dirty="0">
                <a:latin typeface="Times New Roman" panose="02020603050405020304" pitchFamily="18" charset="0"/>
                <a:cs typeface="Times New Roman" panose="02020603050405020304" pitchFamily="18" charset="0"/>
              </a:rPr>
              <a:t>business </a:t>
            </a:r>
            <a:r>
              <a:rPr lang="en-US" b="1" dirty="0" smtClean="0">
                <a:latin typeface="Times New Roman" panose="02020603050405020304" pitchFamily="18" charset="0"/>
                <a:cs typeface="Times New Roman" panose="02020603050405020304" pitchFamily="18" charset="0"/>
              </a:rPr>
              <a:t>models</a:t>
            </a:r>
            <a:br>
              <a:rPr lang="en-US" b="1" dirty="0" smtClean="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sz="4400" b="1" dirty="0">
                <a:latin typeface="Times New Roman" panose="02020603050405020304" pitchFamily="18" charset="0"/>
                <a:cs typeface="Times New Roman" panose="02020603050405020304" pitchFamily="18" charset="0"/>
              </a:rPr>
              <a:t>Lecture 11. Ways to develop </a:t>
            </a:r>
            <a:r>
              <a:rPr lang="en-US" sz="4400" b="1" dirty="0" smtClean="0">
                <a:latin typeface="Times New Roman" panose="02020603050405020304" pitchFamily="18" charset="0"/>
                <a:cs typeface="Times New Roman" panose="02020603050405020304" pitchFamily="18" charset="0"/>
              </a:rPr>
              <a:t>digital business </a:t>
            </a:r>
            <a:r>
              <a:rPr lang="en-US" sz="4400" b="1" dirty="0">
                <a:latin typeface="Times New Roman" panose="02020603050405020304" pitchFamily="18" charset="0"/>
                <a:cs typeface="Times New Roman" panose="02020603050405020304" pitchFamily="18" charset="0"/>
              </a:rPr>
              <a:t>models</a:t>
            </a:r>
            <a:br>
              <a:rPr lang="en-US" sz="4400" b="1" dirty="0">
                <a:latin typeface="Times New Roman" panose="02020603050405020304" pitchFamily="18" charset="0"/>
                <a:cs typeface="Times New Roman" panose="02020603050405020304" pitchFamily="18" charset="0"/>
              </a:rPr>
            </a:br>
            <a:endParaRPr lang="ru-RU" sz="4400" b="1" dirty="0">
              <a:latin typeface="Times New Roman" panose="02020603050405020304" pitchFamily="18" charset="0"/>
              <a:cs typeface="Times New Roman" panose="02020603050405020304" pitchFamily="18" charset="0"/>
            </a:endParaRPr>
          </a:p>
        </p:txBody>
      </p:sp>
      <p:sp>
        <p:nvSpPr>
          <p:cNvPr id="3" name="Заголовок 1"/>
          <p:cNvSpPr txBox="1">
            <a:spLocks/>
          </p:cNvSpPr>
          <p:nvPr/>
        </p:nvSpPr>
        <p:spPr>
          <a:xfrm>
            <a:off x="933735" y="4541341"/>
            <a:ext cx="10515600" cy="904117"/>
          </a:xfrm>
          <a:prstGeom prst="rect">
            <a:avLst/>
          </a:prstGeom>
        </p:spPr>
        <p:txBody>
          <a:bodyPr vert="horz" lIns="91440" tIns="45720" rIns="91440" bIns="45720" rtlCol="0" anchor="b">
            <a:normAutofit fontScale="6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dirty="0" err="1" smtClean="0">
                <a:latin typeface="Times New Roman" panose="02020603050405020304" pitchFamily="18" charset="0"/>
                <a:cs typeface="Times New Roman" panose="02020603050405020304" pitchFamily="18" charset="0"/>
              </a:rPr>
              <a:t>DSc.Takhir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Kuchkarov</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497236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9143" y="897388"/>
            <a:ext cx="10515600" cy="904117"/>
          </a:xfrm>
        </p:spPr>
        <p:txBody>
          <a:bodyPr>
            <a:normAutofit fontScale="90000"/>
          </a:bodyPr>
          <a:lstStyle/>
          <a:p>
            <a:pPr lvl="0" algn="ctr"/>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Content</a:t>
            </a:r>
            <a:r>
              <a:rPr lang="ru-RU" b="1" dirty="0">
                <a:latin typeface="Times New Roman" panose="02020603050405020304" pitchFamily="18" charset="0"/>
                <a:cs typeface="Times New Roman" panose="02020603050405020304" pitchFamily="18" charset="0"/>
              </a:rPr>
              <a:t/>
            </a:r>
            <a:br>
              <a:rPr lang="ru-RU" b="1"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988325" y="2060813"/>
            <a:ext cx="10515600" cy="3562066"/>
          </a:xfrm>
        </p:spPr>
        <p:txBody>
          <a:bodyPr>
            <a:normAutofit/>
          </a:bodyPr>
          <a:lstStyle/>
          <a:p>
            <a:r>
              <a:rPr lang="en-US" sz="3200" b="1" dirty="0" smtClean="0">
                <a:latin typeface="Times New Roman" panose="02020603050405020304" pitchFamily="18" charset="0"/>
                <a:cs typeface="Times New Roman" panose="02020603050405020304" pitchFamily="18" charset="0"/>
              </a:rPr>
              <a:t>What </a:t>
            </a:r>
            <a:r>
              <a:rPr lang="en-US" sz="3200" b="1" dirty="0">
                <a:latin typeface="Times New Roman" panose="02020603050405020304" pitchFamily="18" charset="0"/>
                <a:cs typeface="Times New Roman" panose="02020603050405020304" pitchFamily="18" charset="0"/>
              </a:rPr>
              <a:t>is </a:t>
            </a:r>
            <a:r>
              <a:rPr lang="en-US" sz="3200" b="1" dirty="0" smtClean="0">
                <a:latin typeface="Times New Roman" panose="02020603050405020304" pitchFamily="18" charset="0"/>
                <a:cs typeface="Times New Roman" panose="02020603050405020304" pitchFamily="18" charset="0"/>
              </a:rPr>
              <a:t>the business model</a:t>
            </a:r>
            <a:r>
              <a:rPr lang="uz-Cyrl-UZ" sz="3200" b="1" dirty="0" smtClean="0">
                <a:latin typeface="Times New Roman" panose="02020603050405020304" pitchFamily="18" charset="0"/>
                <a:cs typeface="Times New Roman" panose="02020603050405020304" pitchFamily="18" charset="0"/>
              </a:rPr>
              <a:t> </a:t>
            </a:r>
            <a:r>
              <a:rPr lang="en-US" sz="3200" b="1" dirty="0" smtClean="0">
                <a:latin typeface="Times New Roman" panose="02020603050405020304" pitchFamily="18" charset="0"/>
                <a:cs typeface="Times New Roman" panose="02020603050405020304" pitchFamily="18" charset="0"/>
              </a:rPr>
              <a:t>?</a:t>
            </a:r>
          </a:p>
          <a:p>
            <a:r>
              <a:rPr lang="en-US" sz="3200" b="1" dirty="0">
                <a:latin typeface="Times New Roman" panose="02020603050405020304" pitchFamily="18" charset="0"/>
                <a:cs typeface="Times New Roman" panose="02020603050405020304" pitchFamily="18" charset="0"/>
              </a:rPr>
              <a:t>How do you create the business model ?</a:t>
            </a:r>
          </a:p>
          <a:p>
            <a:r>
              <a:rPr lang="en-US" sz="3200" b="1" dirty="0" smtClean="0">
                <a:latin typeface="Times New Roman" panose="02020603050405020304" pitchFamily="18" charset="0"/>
                <a:cs typeface="Times New Roman" panose="02020603050405020304" pitchFamily="18" charset="0"/>
              </a:rPr>
              <a:t>What is digital business model ?</a:t>
            </a:r>
          </a:p>
          <a:p>
            <a:r>
              <a:rPr lang="en-US" sz="3200" b="1" dirty="0" smtClean="0">
                <a:latin typeface="Times New Roman" panose="02020603050405020304" pitchFamily="18" charset="0"/>
                <a:cs typeface="Times New Roman" panose="02020603050405020304" pitchFamily="18" charset="0"/>
              </a:rPr>
              <a:t>How </a:t>
            </a:r>
            <a:r>
              <a:rPr lang="en-US" sz="3200" b="1" dirty="0">
                <a:latin typeface="Times New Roman" panose="02020603050405020304" pitchFamily="18" charset="0"/>
                <a:cs typeface="Times New Roman" panose="02020603050405020304" pitchFamily="18" charset="0"/>
              </a:rPr>
              <a:t>do you create </a:t>
            </a:r>
            <a:r>
              <a:rPr lang="en-US" sz="3200" b="1" dirty="0" smtClean="0">
                <a:latin typeface="Times New Roman" panose="02020603050405020304" pitchFamily="18" charset="0"/>
                <a:cs typeface="Times New Roman" panose="02020603050405020304" pitchFamily="18" charset="0"/>
              </a:rPr>
              <a:t>the </a:t>
            </a:r>
            <a:r>
              <a:rPr lang="en-US" sz="3200" b="1" dirty="0">
                <a:latin typeface="Times New Roman" panose="02020603050405020304" pitchFamily="18" charset="0"/>
                <a:cs typeface="Times New Roman" panose="02020603050405020304" pitchFamily="18" charset="0"/>
              </a:rPr>
              <a:t>digital business model </a:t>
            </a:r>
            <a:r>
              <a:rPr lang="en-US" sz="3200" b="1" dirty="0" smtClean="0">
                <a:latin typeface="Times New Roman" panose="02020603050405020304" pitchFamily="18" charset="0"/>
                <a:cs typeface="Times New Roman" panose="02020603050405020304" pitchFamily="18" charset="0"/>
              </a:rPr>
              <a:t>?</a:t>
            </a:r>
          </a:p>
          <a:p>
            <a:r>
              <a:rPr lang="en-US" sz="3200" b="1" dirty="0">
                <a:latin typeface="Times New Roman" panose="02020603050405020304" pitchFamily="18" charset="0"/>
                <a:cs typeface="Times New Roman" panose="02020603050405020304" pitchFamily="18" charset="0"/>
              </a:rPr>
              <a:t>Development </a:t>
            </a:r>
            <a:r>
              <a:rPr lang="en-US" sz="3200" b="1" dirty="0" smtClean="0">
                <a:latin typeface="Times New Roman" panose="02020603050405020304" pitchFamily="18" charset="0"/>
                <a:cs typeface="Times New Roman" panose="02020603050405020304" pitchFamily="18" charset="0"/>
              </a:rPr>
              <a:t>of the digital business models by </a:t>
            </a:r>
            <a:r>
              <a:rPr lang="en-US" sz="3200" b="1" dirty="0">
                <a:latin typeface="Times New Roman" panose="02020603050405020304" pitchFamily="18" charset="0"/>
                <a:cs typeface="Times New Roman" panose="02020603050405020304" pitchFamily="18" charset="0"/>
              </a:rPr>
              <a:t>using Canvas technology</a:t>
            </a:r>
          </a:p>
          <a:p>
            <a:endParaRPr lang="en-US" sz="3200" b="1" dirty="0" smtClean="0">
              <a:latin typeface="Times New Roman" panose="02020603050405020304" pitchFamily="18" charset="0"/>
              <a:cs typeface="Times New Roman" panose="02020603050405020304" pitchFamily="18" charset="0"/>
            </a:endParaRPr>
          </a:p>
          <a:p>
            <a:endParaRPr 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960086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586854"/>
            <a:ext cx="10515600" cy="5590109"/>
          </a:xfrm>
        </p:spPr>
        <p:txBody>
          <a:bodyPr/>
          <a:lstStyle/>
          <a:p>
            <a:pPr marL="0" indent="0" algn="ctr">
              <a:buNone/>
            </a:pPr>
            <a:endParaRPr lang="en-US" sz="4400" b="1" dirty="0" smtClean="0">
              <a:latin typeface="Times New Roman" panose="02020603050405020304" pitchFamily="18" charset="0"/>
              <a:cs typeface="Times New Roman" panose="02020603050405020304" pitchFamily="18" charset="0"/>
            </a:endParaRPr>
          </a:p>
          <a:p>
            <a:pPr marL="0" indent="0" algn="ctr">
              <a:buNone/>
            </a:pPr>
            <a:endParaRPr lang="en-US" sz="4400" b="1" dirty="0">
              <a:latin typeface="Times New Roman" panose="02020603050405020304" pitchFamily="18" charset="0"/>
              <a:cs typeface="Times New Roman" panose="02020603050405020304" pitchFamily="18" charset="0"/>
            </a:endParaRPr>
          </a:p>
          <a:p>
            <a:pPr marL="0" indent="0" algn="ctr">
              <a:buNone/>
            </a:pPr>
            <a:r>
              <a:rPr lang="en-US" sz="4400" b="1" dirty="0">
                <a:latin typeface="Times New Roman" panose="02020603050405020304" pitchFamily="18" charset="0"/>
                <a:cs typeface="Times New Roman" panose="02020603050405020304" pitchFamily="18" charset="0"/>
              </a:rPr>
              <a:t>What is </a:t>
            </a:r>
            <a:r>
              <a:rPr lang="en-US" sz="4400" b="1" dirty="0" smtClean="0">
                <a:latin typeface="Times New Roman" panose="02020603050405020304" pitchFamily="18" charset="0"/>
                <a:cs typeface="Times New Roman" panose="02020603050405020304" pitchFamily="18" charset="0"/>
              </a:rPr>
              <a:t>the business </a:t>
            </a:r>
            <a:r>
              <a:rPr lang="en-US" sz="4400" b="1" dirty="0">
                <a:latin typeface="Times New Roman" panose="02020603050405020304" pitchFamily="18" charset="0"/>
                <a:cs typeface="Times New Roman" panose="02020603050405020304" pitchFamily="18" charset="0"/>
              </a:rPr>
              <a:t>model </a:t>
            </a:r>
            <a:r>
              <a:rPr lang="en-US" sz="4400" b="1" dirty="0" smtClean="0">
                <a:latin typeface="Times New Roman" panose="02020603050405020304" pitchFamily="18" charset="0"/>
                <a:cs typeface="Times New Roman" panose="02020603050405020304" pitchFamily="18" charset="0"/>
              </a:rPr>
              <a:t>? </a:t>
            </a:r>
            <a:endParaRPr lang="en-US" sz="4400" b="1" dirty="0">
              <a:latin typeface="Times New Roman" panose="02020603050405020304" pitchFamily="18" charset="0"/>
              <a:cs typeface="Times New Roman" panose="02020603050405020304" pitchFamily="18" charset="0"/>
            </a:endParaRPr>
          </a:p>
          <a:p>
            <a:pPr marL="0" indent="0" algn="ctr">
              <a:buNone/>
            </a:pPr>
            <a:r>
              <a:rPr lang="en-US" sz="4400" b="1" dirty="0" smtClean="0">
                <a:latin typeface="Times New Roman" panose="02020603050405020304" pitchFamily="18" charset="0"/>
                <a:cs typeface="Times New Roman" panose="02020603050405020304" pitchFamily="18" charset="0"/>
              </a:rPr>
              <a:t> </a:t>
            </a:r>
            <a:endParaRPr lang="en-US" sz="4400" b="1" dirty="0">
              <a:latin typeface="Times New Roman" panose="02020603050405020304" pitchFamily="18" charset="0"/>
              <a:cs typeface="Times New Roman" panose="02020603050405020304" pitchFamily="18" charset="0"/>
            </a:endParaRPr>
          </a:p>
          <a:p>
            <a:pPr algn="ctr"/>
            <a:endParaRPr lang="ru-RU" dirty="0"/>
          </a:p>
        </p:txBody>
      </p:sp>
    </p:spTree>
    <p:extLst>
      <p:ext uri="{BB962C8B-B14F-4D97-AF65-F5344CB8AC3E}">
        <p14:creationId xmlns:p14="http://schemas.microsoft.com/office/powerpoint/2010/main" val="30378099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3600" b="1" dirty="0">
                <a:latin typeface="Times New Roman" panose="02020603050405020304" pitchFamily="18" charset="0"/>
                <a:cs typeface="Times New Roman" panose="02020603050405020304" pitchFamily="18" charset="0"/>
              </a:rPr>
              <a:t>What is business </a:t>
            </a:r>
            <a:r>
              <a:rPr lang="en-US" sz="3600" b="1" dirty="0" smtClean="0">
                <a:latin typeface="Times New Roman" panose="02020603050405020304" pitchFamily="18" charset="0"/>
                <a:cs typeface="Times New Roman" panose="02020603050405020304" pitchFamily="18" charset="0"/>
              </a:rPr>
              <a:t>model ?</a:t>
            </a:r>
            <a:r>
              <a:rPr lang="en-US" sz="3600" b="1" dirty="0">
                <a:latin typeface="Times New Roman" panose="02020603050405020304" pitchFamily="18" charset="0"/>
                <a:cs typeface="Times New Roman" panose="02020603050405020304" pitchFamily="18" charset="0"/>
              </a:rPr>
              <a:t/>
            </a:r>
            <a:br>
              <a:rPr lang="en-US" sz="3600" b="1" dirty="0">
                <a:latin typeface="Times New Roman" panose="02020603050405020304" pitchFamily="18" charset="0"/>
                <a:cs typeface="Times New Roman" panose="02020603050405020304" pitchFamily="18" charset="0"/>
              </a:rPr>
            </a:br>
            <a:endParaRPr lang="ru-RU" sz="3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537949" y="1690688"/>
            <a:ext cx="10515600" cy="4784891"/>
          </a:xfrm>
        </p:spPr>
        <p:txBody>
          <a:bodyPr>
            <a:normAutofit/>
          </a:bodyPr>
          <a:lstStyle/>
          <a:p>
            <a:pPr marL="0" indent="0" algn="just">
              <a:buNone/>
            </a:pPr>
            <a:r>
              <a:rPr lang="en-US" sz="3200" dirty="0" smtClean="0">
                <a:latin typeface="Times New Roman" panose="02020603050405020304" pitchFamily="18" charset="0"/>
                <a:cs typeface="Times New Roman" panose="02020603050405020304" pitchFamily="18" charset="0"/>
              </a:rPr>
              <a:t>A </a:t>
            </a:r>
            <a:r>
              <a:rPr lang="en-US" sz="3200" dirty="0">
                <a:latin typeface="Times New Roman" panose="02020603050405020304" pitchFamily="18" charset="0"/>
                <a:cs typeface="Times New Roman" panose="02020603050405020304" pitchFamily="18" charset="0"/>
              </a:rPr>
              <a:t>business model is </a:t>
            </a:r>
            <a:r>
              <a:rPr lang="en-US" sz="3200" b="1" dirty="0">
                <a:latin typeface="Times New Roman" panose="02020603050405020304" pitchFamily="18" charset="0"/>
                <a:cs typeface="Times New Roman" panose="02020603050405020304" pitchFamily="18" charset="0"/>
              </a:rPr>
              <a:t>a company's core strategy for profitably doing business</a:t>
            </a:r>
            <a:r>
              <a:rPr lang="en-US" sz="3200" dirty="0">
                <a:latin typeface="Times New Roman" panose="02020603050405020304" pitchFamily="18" charset="0"/>
                <a:cs typeface="Times New Roman" panose="02020603050405020304" pitchFamily="18" charset="0"/>
              </a:rPr>
              <a:t>. Models generally include information like products or services the business plans to sell, target markets, and any anticipated expenses. The two levers of a business model are pricing and </a:t>
            </a:r>
            <a:r>
              <a:rPr lang="en-US" sz="3200" dirty="0" smtClean="0">
                <a:latin typeface="Times New Roman" panose="02020603050405020304" pitchFamily="18" charset="0"/>
                <a:cs typeface="Times New Roman" panose="02020603050405020304" pitchFamily="18" charset="0"/>
              </a:rPr>
              <a:t>costs</a:t>
            </a:r>
            <a:endParaRPr lang="en-US" sz="32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6836412"/>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sz="4000" b="1" dirty="0">
                <a:latin typeface="Times New Roman" panose="02020603050405020304" pitchFamily="18" charset="0"/>
                <a:cs typeface="Times New Roman" panose="02020603050405020304" pitchFamily="18" charset="0"/>
              </a:rPr>
              <a:t>What should a business model include?</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583140"/>
            <a:ext cx="10515600" cy="4593823"/>
          </a:xfrm>
        </p:spPr>
        <p:txBody>
          <a:bodyPr>
            <a:normAutofit/>
          </a:bodyPr>
          <a:lstStyle/>
          <a:p>
            <a:pPr marL="0" indent="0" algn="just">
              <a:buNone/>
            </a:pPr>
            <a:r>
              <a:rPr lang="en-US" sz="3200" dirty="0" smtClean="0">
                <a:latin typeface="Times New Roman" panose="02020603050405020304" pitchFamily="18" charset="0"/>
                <a:cs typeface="Times New Roman" panose="02020603050405020304" pitchFamily="18" charset="0"/>
              </a:rPr>
              <a:t>A </a:t>
            </a:r>
            <a:r>
              <a:rPr lang="en-US" sz="3200" dirty="0">
                <a:latin typeface="Times New Roman" panose="02020603050405020304" pitchFamily="18" charset="0"/>
                <a:cs typeface="Times New Roman" panose="02020603050405020304" pitchFamily="18" charset="0"/>
              </a:rPr>
              <a:t>business model should answer important questions about your business and set out a strong vision for the business. The key components of a business model should include relating to your target customers, the market, organization strengths and challenges, essential elements of the product, and how it will be sold.</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595882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sz="4000" b="1" dirty="0">
                <a:latin typeface="Times New Roman" panose="02020603050405020304" pitchFamily="18" charset="0"/>
                <a:cs typeface="Times New Roman" panose="02020603050405020304" pitchFamily="18" charset="0"/>
              </a:rPr>
              <a:t>Key </a:t>
            </a:r>
            <a:r>
              <a:rPr lang="en-US" sz="4000" b="1" dirty="0" smtClean="0">
                <a:latin typeface="Times New Roman" panose="02020603050405020304" pitchFamily="18" charset="0"/>
                <a:cs typeface="Times New Roman" panose="02020603050405020304" pitchFamily="18" charset="0"/>
              </a:rPr>
              <a:t>elements of Business </a:t>
            </a:r>
            <a:r>
              <a:rPr lang="en-US" sz="4000" b="1" dirty="0">
                <a:latin typeface="Times New Roman" panose="02020603050405020304" pitchFamily="18" charset="0"/>
                <a:cs typeface="Times New Roman" panose="02020603050405020304" pitchFamily="18" charset="0"/>
              </a:rPr>
              <a:t>Model </a:t>
            </a: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that you should understand</a:t>
            </a:r>
            <a:r>
              <a:rPr lang="en-US" sz="3600" dirty="0">
                <a:latin typeface="Times New Roman" panose="02020603050405020304" pitchFamily="18" charset="0"/>
                <a:cs typeface="Times New Roman" panose="02020603050405020304" pitchFamily="18" charset="0"/>
              </a:rPr>
              <a:t/>
            </a:r>
            <a:br>
              <a:rPr lang="en-US" sz="3600"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690688"/>
            <a:ext cx="10515600" cy="4942124"/>
          </a:xfrm>
        </p:spPr>
        <p:txBody>
          <a:bodyPr>
            <a:normAutofit/>
          </a:bodyPr>
          <a:lstStyle/>
          <a:p>
            <a:r>
              <a:rPr lang="en-US" sz="3200" dirty="0" smtClean="0">
                <a:latin typeface="Times New Roman" panose="02020603050405020304" pitchFamily="18" charset="0"/>
                <a:cs typeface="Times New Roman" panose="02020603050405020304" pitchFamily="18" charset="0"/>
              </a:rPr>
              <a:t>Value Proposition</a:t>
            </a:r>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Revenue </a:t>
            </a:r>
            <a:r>
              <a:rPr lang="en-US" sz="3200" dirty="0" smtClean="0">
                <a:latin typeface="Times New Roman" panose="02020603050405020304" pitchFamily="18" charset="0"/>
                <a:cs typeface="Times New Roman" panose="02020603050405020304" pitchFamily="18" charset="0"/>
              </a:rPr>
              <a:t>Model</a:t>
            </a:r>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Market </a:t>
            </a:r>
            <a:r>
              <a:rPr lang="en-US" sz="3200" dirty="0" smtClean="0">
                <a:latin typeface="Times New Roman" panose="02020603050405020304" pitchFamily="18" charset="0"/>
                <a:cs typeface="Times New Roman" panose="02020603050405020304" pitchFamily="18" charset="0"/>
              </a:rPr>
              <a:t>Opportunity</a:t>
            </a:r>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Competitive </a:t>
            </a:r>
            <a:r>
              <a:rPr lang="en-US" sz="3200" dirty="0" smtClean="0">
                <a:latin typeface="Times New Roman" panose="02020603050405020304" pitchFamily="18" charset="0"/>
                <a:cs typeface="Times New Roman" panose="02020603050405020304" pitchFamily="18" charset="0"/>
              </a:rPr>
              <a:t>Environment</a:t>
            </a:r>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Competitive </a:t>
            </a:r>
            <a:r>
              <a:rPr lang="en-US" sz="3200" dirty="0" smtClean="0">
                <a:latin typeface="Times New Roman" panose="02020603050405020304" pitchFamily="18" charset="0"/>
                <a:cs typeface="Times New Roman" panose="02020603050405020304" pitchFamily="18" charset="0"/>
              </a:rPr>
              <a:t>Advantage</a:t>
            </a:r>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Market </a:t>
            </a:r>
            <a:r>
              <a:rPr lang="en-US" sz="3200" dirty="0" smtClean="0">
                <a:latin typeface="Times New Roman" panose="02020603050405020304" pitchFamily="18" charset="0"/>
                <a:cs typeface="Times New Roman" panose="02020603050405020304" pitchFamily="18" charset="0"/>
              </a:rPr>
              <a:t>Strategy</a:t>
            </a:r>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Organization </a:t>
            </a:r>
            <a:r>
              <a:rPr lang="en-US" sz="3200" dirty="0" smtClean="0">
                <a:latin typeface="Times New Roman" panose="02020603050405020304" pitchFamily="18" charset="0"/>
                <a:cs typeface="Times New Roman" panose="02020603050405020304" pitchFamily="18" charset="0"/>
              </a:rPr>
              <a:t>Development</a:t>
            </a:r>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Management </a:t>
            </a:r>
            <a:r>
              <a:rPr lang="en-US" sz="3200" dirty="0" smtClean="0">
                <a:latin typeface="Times New Roman" panose="02020603050405020304" pitchFamily="18" charset="0"/>
                <a:cs typeface="Times New Roman" panose="02020603050405020304" pitchFamily="18" charset="0"/>
              </a:rPr>
              <a:t>Team</a:t>
            </a:r>
            <a:endParaRPr lang="en-US" sz="32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533239856"/>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5" name="Объект 4"/>
          <p:cNvPicPr>
            <a:picLocks noGrp="1" noChangeAspect="1"/>
          </p:cNvPicPr>
          <p:nvPr>
            <p:ph idx="1"/>
          </p:nvPr>
        </p:nvPicPr>
        <p:blipFill>
          <a:blip r:embed="rId3"/>
          <a:stretch>
            <a:fillRect/>
          </a:stretch>
        </p:blipFill>
        <p:spPr>
          <a:xfrm>
            <a:off x="750627" y="382136"/>
            <a:ext cx="10616821" cy="5990757"/>
          </a:xfrm>
          <a:prstGeom prst="rect">
            <a:avLst/>
          </a:prstGeom>
        </p:spPr>
      </p:pic>
      <p:sp>
        <p:nvSpPr>
          <p:cNvPr id="6" name="Прямоугольник 5"/>
          <p:cNvSpPr/>
          <p:nvPr/>
        </p:nvSpPr>
        <p:spPr>
          <a:xfrm>
            <a:off x="1002720" y="6372893"/>
            <a:ext cx="4145687" cy="307777"/>
          </a:xfrm>
          <a:prstGeom prst="rect">
            <a:avLst/>
          </a:prstGeom>
        </p:spPr>
        <p:txBody>
          <a:bodyPr wrap="none">
            <a:spAutoFit/>
          </a:bodyPr>
          <a:lstStyle/>
          <a:p>
            <a:r>
              <a:rPr lang="en-US" sz="1400" dirty="0"/>
              <a:t>https://www.inotsy.com/business-model-innovation-1</a:t>
            </a:r>
            <a:endParaRPr lang="ru-RU" sz="1400" dirty="0"/>
          </a:p>
        </p:txBody>
      </p:sp>
    </p:spTree>
    <p:extLst>
      <p:ext uri="{BB962C8B-B14F-4D97-AF65-F5344CB8AC3E}">
        <p14:creationId xmlns:p14="http://schemas.microsoft.com/office/powerpoint/2010/main" val="3330642930"/>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sz="3600" b="1" dirty="0">
                <a:latin typeface="Times New Roman" panose="02020603050405020304" pitchFamily="18" charset="0"/>
                <a:cs typeface="Times New Roman" panose="02020603050405020304" pitchFamily="18" charset="0"/>
              </a:rPr>
              <a:t>Follow these simple steps to securing </a:t>
            </a: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a </a:t>
            </a:r>
            <a:r>
              <a:rPr lang="en-US" sz="3600" b="1" dirty="0">
                <a:latin typeface="Times New Roman" panose="02020603050405020304" pitchFamily="18" charset="0"/>
                <a:cs typeface="Times New Roman" panose="02020603050405020304" pitchFamily="18" charset="0"/>
              </a:rPr>
              <a:t>strong business </a:t>
            </a:r>
            <a:r>
              <a:rPr lang="en-US" sz="3600" b="1" dirty="0" smtClean="0">
                <a:latin typeface="Times New Roman" panose="02020603050405020304" pitchFamily="18" charset="0"/>
                <a:cs typeface="Times New Roman" panose="02020603050405020304" pitchFamily="18" charset="0"/>
              </a:rPr>
              <a:t>model</a:t>
            </a:r>
            <a:r>
              <a:rPr lang="en-US" sz="3600" dirty="0">
                <a:latin typeface="Times New Roman" panose="02020603050405020304" pitchFamily="18" charset="0"/>
                <a:cs typeface="Times New Roman" panose="02020603050405020304" pitchFamily="18" charset="0"/>
              </a:rPr>
              <a:t/>
            </a:r>
            <a:br>
              <a:rPr lang="en-US" sz="3600"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569493"/>
            <a:ext cx="10515600" cy="4353635"/>
          </a:xfrm>
        </p:spPr>
        <p:txBody>
          <a:bodyPr/>
          <a:lstStyle/>
          <a:p>
            <a:r>
              <a:rPr lang="en-US" sz="3200" dirty="0" smtClean="0">
                <a:latin typeface="Times New Roman" panose="02020603050405020304" pitchFamily="18" charset="0"/>
                <a:cs typeface="Times New Roman" panose="02020603050405020304" pitchFamily="18" charset="0"/>
              </a:rPr>
              <a:t>Identify </a:t>
            </a:r>
            <a:r>
              <a:rPr lang="en-US" sz="3200" dirty="0">
                <a:latin typeface="Times New Roman" panose="02020603050405020304" pitchFamily="18" charset="0"/>
                <a:cs typeface="Times New Roman" panose="02020603050405020304" pitchFamily="18" charset="0"/>
              </a:rPr>
              <a:t>your specific audience. ... </a:t>
            </a:r>
          </a:p>
          <a:p>
            <a:r>
              <a:rPr lang="en-US" sz="3200" dirty="0">
                <a:latin typeface="Times New Roman" panose="02020603050405020304" pitchFamily="18" charset="0"/>
                <a:cs typeface="Times New Roman" panose="02020603050405020304" pitchFamily="18" charset="0"/>
              </a:rPr>
              <a:t>Establish business processes. ... </a:t>
            </a:r>
          </a:p>
          <a:p>
            <a:r>
              <a:rPr lang="en-US" sz="3200" dirty="0">
                <a:latin typeface="Times New Roman" panose="02020603050405020304" pitchFamily="18" charset="0"/>
                <a:cs typeface="Times New Roman" panose="02020603050405020304" pitchFamily="18" charset="0"/>
              </a:rPr>
              <a:t>Record key business resources. ... </a:t>
            </a:r>
          </a:p>
          <a:p>
            <a:r>
              <a:rPr lang="en-US" sz="3200" dirty="0">
                <a:latin typeface="Times New Roman" panose="02020603050405020304" pitchFamily="18" charset="0"/>
                <a:cs typeface="Times New Roman" panose="02020603050405020304" pitchFamily="18" charset="0"/>
              </a:rPr>
              <a:t>Develop a strong value proposition. ... </a:t>
            </a:r>
          </a:p>
          <a:p>
            <a:r>
              <a:rPr lang="en-US" sz="3200" dirty="0">
                <a:latin typeface="Times New Roman" panose="02020603050405020304" pitchFamily="18" charset="0"/>
                <a:cs typeface="Times New Roman" panose="02020603050405020304" pitchFamily="18" charset="0"/>
              </a:rPr>
              <a:t>Determine key business partners. ... </a:t>
            </a:r>
          </a:p>
          <a:p>
            <a:r>
              <a:rPr lang="en-US" sz="3200" dirty="0">
                <a:latin typeface="Times New Roman" panose="02020603050405020304" pitchFamily="18" charset="0"/>
                <a:cs typeface="Times New Roman" panose="02020603050405020304" pitchFamily="18" charset="0"/>
              </a:rPr>
              <a:t>Create a demand generation strategy. ... </a:t>
            </a:r>
          </a:p>
          <a:p>
            <a:r>
              <a:rPr lang="en-US" sz="3200" dirty="0">
                <a:latin typeface="Times New Roman" panose="02020603050405020304" pitchFamily="18" charset="0"/>
                <a:cs typeface="Times New Roman" panose="02020603050405020304" pitchFamily="18" charset="0"/>
              </a:rPr>
              <a:t>Leave room for innovation.</a:t>
            </a:r>
          </a:p>
          <a:p>
            <a:endParaRPr lang="ru-RU" dirty="0"/>
          </a:p>
        </p:txBody>
      </p:sp>
      <p:sp>
        <p:nvSpPr>
          <p:cNvPr id="4" name="Прямоугольник 3"/>
          <p:cNvSpPr/>
          <p:nvPr/>
        </p:nvSpPr>
        <p:spPr>
          <a:xfrm>
            <a:off x="1186018" y="6178603"/>
            <a:ext cx="4606517" cy="369332"/>
          </a:xfrm>
          <a:prstGeom prst="rect">
            <a:avLst/>
          </a:prstGeom>
        </p:spPr>
        <p:txBody>
          <a:bodyPr wrap="none">
            <a:spAutoFit/>
          </a:bodyPr>
          <a:lstStyle/>
          <a:p>
            <a:r>
              <a:rPr lang="en-US" dirty="0"/>
              <a:t>https://www.entrepreneur.com/article/243753</a:t>
            </a:r>
            <a:endParaRPr lang="ru-RU" dirty="0"/>
          </a:p>
        </p:txBody>
      </p:sp>
    </p:spTree>
    <p:extLst>
      <p:ext uri="{BB962C8B-B14F-4D97-AF65-F5344CB8AC3E}">
        <p14:creationId xmlns:p14="http://schemas.microsoft.com/office/powerpoint/2010/main" val="1342976307"/>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122481"/>
          </a:xfrm>
        </p:spPr>
        <p:txBody>
          <a:bodyPr>
            <a:normAutofit fontScale="90000"/>
          </a:bodyPr>
          <a:lstStyle/>
          <a:p>
            <a:pPr algn="ctr"/>
            <a:r>
              <a:rPr lang="en-US" sz="3600" b="1" dirty="0">
                <a:latin typeface="Times New Roman" panose="02020603050405020304" pitchFamily="18" charset="0"/>
                <a:cs typeface="Times New Roman" panose="02020603050405020304" pitchFamily="18" charset="0"/>
              </a:rPr>
              <a:t>There are seven business models </a:t>
            </a: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for </a:t>
            </a:r>
            <a:r>
              <a:rPr lang="en-US" sz="3600" b="1" dirty="0">
                <a:latin typeface="Times New Roman" panose="02020603050405020304" pitchFamily="18" charset="0"/>
                <a:cs typeface="Times New Roman" panose="02020603050405020304" pitchFamily="18" charset="0"/>
              </a:rPr>
              <a:t>small businesses to consider</a:t>
            </a:r>
            <a:r>
              <a:rPr lang="en-US" sz="3600" dirty="0">
                <a:latin typeface="Times New Roman" panose="02020603050405020304" pitchFamily="18" charset="0"/>
                <a:cs typeface="Times New Roman" panose="02020603050405020304" pitchFamily="18" charset="0"/>
              </a:rPr>
              <a:t/>
            </a:r>
            <a:br>
              <a:rPr lang="en-US" sz="3600"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487606"/>
            <a:ext cx="10515600" cy="4689357"/>
          </a:xfrm>
        </p:spPr>
        <p:txBody>
          <a:bodyPr>
            <a:normAutofit/>
          </a:bodyPr>
          <a:lstStyle/>
          <a:p>
            <a:pPr marL="0" indent="0">
              <a:buNone/>
            </a:pPr>
            <a:r>
              <a:rPr lang="en-US" sz="3200" dirty="0" smtClean="0">
                <a:latin typeface="Times New Roman" panose="02020603050405020304" pitchFamily="18" charset="0"/>
                <a:cs typeface="Times New Roman" panose="02020603050405020304" pitchFamily="18" charset="0"/>
              </a:rPr>
              <a:t>1. The manufacturer. ... </a:t>
            </a:r>
          </a:p>
          <a:p>
            <a:pPr marL="0" indent="0">
              <a:buNone/>
            </a:pPr>
            <a:r>
              <a:rPr lang="en-US" sz="3200" dirty="0" smtClean="0">
                <a:latin typeface="Times New Roman" panose="02020603050405020304" pitchFamily="18" charset="0"/>
                <a:cs typeface="Times New Roman" panose="02020603050405020304" pitchFamily="18" charset="0"/>
              </a:rPr>
              <a:t>2. </a:t>
            </a:r>
            <a:r>
              <a:rPr lang="en-US" sz="3200" dirty="0">
                <a:latin typeface="Times New Roman" panose="02020603050405020304" pitchFamily="18" charset="0"/>
                <a:cs typeface="Times New Roman" panose="02020603050405020304" pitchFamily="18" charset="0"/>
              </a:rPr>
              <a:t>Bricks and clicks. ... </a:t>
            </a:r>
          </a:p>
          <a:p>
            <a:pPr marL="0" indent="0">
              <a:buNone/>
            </a:pPr>
            <a:r>
              <a:rPr lang="en-US" sz="3200" dirty="0" smtClean="0">
                <a:latin typeface="Times New Roman" panose="02020603050405020304" pitchFamily="18" charset="0"/>
                <a:cs typeface="Times New Roman" panose="02020603050405020304" pitchFamily="18" charset="0"/>
              </a:rPr>
              <a:t>3. </a:t>
            </a:r>
            <a:r>
              <a:rPr lang="en-US" sz="3200" dirty="0">
                <a:latin typeface="Times New Roman" panose="02020603050405020304" pitchFamily="18" charset="0"/>
                <a:cs typeface="Times New Roman" panose="02020603050405020304" pitchFamily="18" charset="0"/>
              </a:rPr>
              <a:t>Advertising. ... </a:t>
            </a:r>
          </a:p>
          <a:p>
            <a:pPr marL="0" indent="0">
              <a:buNone/>
            </a:pPr>
            <a:r>
              <a:rPr lang="en-US" sz="3200" dirty="0" smtClean="0">
                <a:latin typeface="Times New Roman" panose="02020603050405020304" pitchFamily="18" charset="0"/>
                <a:cs typeface="Times New Roman" panose="02020603050405020304" pitchFamily="18" charset="0"/>
              </a:rPr>
              <a:t>4. </a:t>
            </a:r>
            <a:r>
              <a:rPr lang="en-US" sz="3200" dirty="0">
                <a:latin typeface="Times New Roman" panose="02020603050405020304" pitchFamily="18" charset="0"/>
                <a:cs typeface="Times New Roman" panose="02020603050405020304" pitchFamily="18" charset="0"/>
              </a:rPr>
              <a:t>The marketplace. ... </a:t>
            </a:r>
          </a:p>
          <a:p>
            <a:pPr marL="0" indent="0">
              <a:buNone/>
            </a:pPr>
            <a:r>
              <a:rPr lang="en-US" sz="3200" dirty="0" smtClean="0">
                <a:latin typeface="Times New Roman" panose="02020603050405020304" pitchFamily="18" charset="0"/>
                <a:cs typeface="Times New Roman" panose="02020603050405020304" pitchFamily="18" charset="0"/>
              </a:rPr>
              <a:t>5. </a:t>
            </a:r>
            <a:r>
              <a:rPr lang="en-US" sz="3200" dirty="0">
                <a:latin typeface="Times New Roman" panose="02020603050405020304" pitchFamily="18" charset="0"/>
                <a:cs typeface="Times New Roman" panose="02020603050405020304" pitchFamily="18" charset="0"/>
              </a:rPr>
              <a:t>Subscription. ... </a:t>
            </a:r>
          </a:p>
          <a:p>
            <a:pPr marL="0" indent="0">
              <a:buNone/>
            </a:pPr>
            <a:r>
              <a:rPr lang="en-US" sz="3200" dirty="0" smtClean="0">
                <a:latin typeface="Times New Roman" panose="02020603050405020304" pitchFamily="18" charset="0"/>
                <a:cs typeface="Times New Roman" panose="02020603050405020304" pitchFamily="18" charset="0"/>
              </a:rPr>
              <a:t>6. </a:t>
            </a:r>
            <a:r>
              <a:rPr lang="en-US" sz="3200" dirty="0">
                <a:latin typeface="Times New Roman" panose="02020603050405020304" pitchFamily="18" charset="0"/>
                <a:cs typeface="Times New Roman" panose="02020603050405020304" pitchFamily="18" charset="0"/>
              </a:rPr>
              <a:t>Direct sales. ... </a:t>
            </a:r>
          </a:p>
          <a:p>
            <a:pPr marL="0" indent="0">
              <a:buNone/>
            </a:pPr>
            <a:r>
              <a:rPr lang="en-US" sz="3200" dirty="0" smtClean="0">
                <a:latin typeface="Times New Roman" panose="02020603050405020304" pitchFamily="18" charset="0"/>
                <a:cs typeface="Times New Roman" panose="02020603050405020304" pitchFamily="18" charset="0"/>
              </a:rPr>
              <a:t>7. </a:t>
            </a:r>
            <a:r>
              <a:rPr lang="en-US" sz="3200" dirty="0">
                <a:latin typeface="Times New Roman" panose="02020603050405020304" pitchFamily="18" charset="0"/>
                <a:cs typeface="Times New Roman" panose="02020603050405020304" pitchFamily="18" charset="0"/>
              </a:rPr>
              <a:t>On-demand.</a:t>
            </a:r>
            <a:endParaRPr lang="en-US" sz="32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684514"/>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5" name="Объект 4"/>
          <p:cNvPicPr>
            <a:picLocks noGrp="1" noChangeAspect="1"/>
          </p:cNvPicPr>
          <p:nvPr>
            <p:ph idx="1"/>
          </p:nvPr>
        </p:nvPicPr>
        <p:blipFill>
          <a:blip r:embed="rId3"/>
          <a:stretch>
            <a:fillRect/>
          </a:stretch>
        </p:blipFill>
        <p:spPr>
          <a:xfrm>
            <a:off x="518615" y="163774"/>
            <a:ext cx="11327642" cy="6059606"/>
          </a:xfrm>
          <a:prstGeom prst="rect">
            <a:avLst/>
          </a:prstGeom>
        </p:spPr>
      </p:pic>
      <p:sp>
        <p:nvSpPr>
          <p:cNvPr id="2" name="Прямоугольник 1"/>
          <p:cNvSpPr/>
          <p:nvPr/>
        </p:nvSpPr>
        <p:spPr>
          <a:xfrm>
            <a:off x="518615" y="6396335"/>
            <a:ext cx="11327642" cy="307777"/>
          </a:xfrm>
          <a:prstGeom prst="rect">
            <a:avLst/>
          </a:prstGeom>
        </p:spPr>
        <p:txBody>
          <a:bodyPr wrap="square">
            <a:spAutoFit/>
          </a:bodyPr>
          <a:lstStyle/>
          <a:p>
            <a:r>
              <a:rPr lang="en-US" sz="1400" dirty="0"/>
              <a:t>https://www.creativerealities.com/innovationist-blog/bid/77571/Insights-from-the-PDMA-s-2011-Business-Model-Innovation-Lab</a:t>
            </a:r>
            <a:endParaRPr lang="ru-RU" sz="1400" dirty="0"/>
          </a:p>
        </p:txBody>
      </p:sp>
    </p:spTree>
    <p:extLst>
      <p:ext uri="{BB962C8B-B14F-4D97-AF65-F5344CB8AC3E}">
        <p14:creationId xmlns:p14="http://schemas.microsoft.com/office/powerpoint/2010/main" val="1574469875"/>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sz="3600" b="1" dirty="0">
                <a:latin typeface="Times New Roman" panose="02020603050405020304" pitchFamily="18" charset="0"/>
                <a:cs typeface="Times New Roman" panose="02020603050405020304" pitchFamily="18" charset="0"/>
              </a:rPr>
              <a:t>The approach: Assumption-based business model development</a:t>
            </a:r>
            <a:r>
              <a:rPr lang="en-US" sz="3600" dirty="0">
                <a:latin typeface="Times New Roman" panose="02020603050405020304" pitchFamily="18" charset="0"/>
                <a:cs typeface="Times New Roman" panose="02020603050405020304" pitchFamily="18" charset="0"/>
              </a:rPr>
              <a:t/>
            </a:r>
            <a:br>
              <a:rPr lang="en-US" sz="3600"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690688"/>
            <a:ext cx="10515600" cy="4486275"/>
          </a:xfrm>
        </p:spPr>
        <p:txBody>
          <a:bodyPr/>
          <a:lstStyle/>
          <a:p>
            <a:r>
              <a:rPr lang="en-US" sz="3200" dirty="0" smtClean="0">
                <a:latin typeface="Times New Roman" panose="02020603050405020304" pitchFamily="18" charset="0"/>
                <a:cs typeface="Times New Roman" panose="02020603050405020304" pitchFamily="18" charset="0"/>
              </a:rPr>
              <a:t>Problem/Solution-Fit</a:t>
            </a:r>
          </a:p>
          <a:p>
            <a:r>
              <a:rPr lang="en-US" sz="3200" dirty="0" smtClean="0">
                <a:latin typeface="Times New Roman" panose="02020603050405020304" pitchFamily="18" charset="0"/>
                <a:cs typeface="Times New Roman" panose="02020603050405020304" pitchFamily="18" charset="0"/>
              </a:rPr>
              <a:t>Product/Market-Fit</a:t>
            </a:r>
            <a:endParaRPr lang="en-US" sz="3200"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Willingness </a:t>
            </a:r>
            <a:r>
              <a:rPr lang="en-US" sz="3200" dirty="0">
                <a:latin typeface="Times New Roman" panose="02020603050405020304" pitchFamily="18" charset="0"/>
                <a:cs typeface="Times New Roman" panose="02020603050405020304" pitchFamily="18" charset="0"/>
              </a:rPr>
              <a:t>to </a:t>
            </a:r>
            <a:r>
              <a:rPr lang="en-US" sz="3200" dirty="0" smtClean="0">
                <a:latin typeface="Times New Roman" panose="02020603050405020304" pitchFamily="18" charset="0"/>
                <a:cs typeface="Times New Roman" panose="02020603050405020304" pitchFamily="18" charset="0"/>
              </a:rPr>
              <a:t>Pay</a:t>
            </a:r>
            <a:endParaRPr lang="en-US" sz="3200"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Value </a:t>
            </a:r>
            <a:r>
              <a:rPr lang="en-US" sz="3200" dirty="0">
                <a:latin typeface="Times New Roman" panose="02020603050405020304" pitchFamily="18" charset="0"/>
                <a:cs typeface="Times New Roman" panose="02020603050405020304" pitchFamily="18" charset="0"/>
              </a:rPr>
              <a:t>Delivery </a:t>
            </a:r>
            <a:r>
              <a:rPr lang="en-US" sz="3200" dirty="0" smtClean="0">
                <a:latin typeface="Times New Roman" panose="02020603050405020304" pitchFamily="18" charset="0"/>
                <a:cs typeface="Times New Roman" panose="02020603050405020304" pitchFamily="18" charset="0"/>
              </a:rPr>
              <a:t>Phase</a:t>
            </a:r>
            <a:endParaRPr lang="en-US" sz="3200"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Scaling </a:t>
            </a:r>
            <a:r>
              <a:rPr lang="en-US" sz="3200" dirty="0">
                <a:latin typeface="Times New Roman" panose="02020603050405020304" pitchFamily="18" charset="0"/>
                <a:cs typeface="Times New Roman" panose="02020603050405020304" pitchFamily="18" charset="0"/>
              </a:rPr>
              <a:t>&amp; </a:t>
            </a:r>
            <a:r>
              <a:rPr lang="en-US" sz="3200" dirty="0" smtClean="0">
                <a:latin typeface="Times New Roman" panose="02020603050405020304" pitchFamily="18" charset="0"/>
                <a:cs typeface="Times New Roman" panose="02020603050405020304" pitchFamily="18" charset="0"/>
              </a:rPr>
              <a:t>KPIs</a:t>
            </a:r>
            <a:endParaRPr lang="en-US" sz="32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705019466"/>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pPr marL="0" indent="0" algn="ctr">
              <a:buNone/>
            </a:pPr>
            <a:r>
              <a:rPr lang="en-US" sz="5400" b="1" dirty="0">
                <a:latin typeface="Times New Roman" panose="02020603050405020304" pitchFamily="18" charset="0"/>
                <a:cs typeface="Times New Roman" panose="02020603050405020304" pitchFamily="18" charset="0"/>
              </a:rPr>
              <a:t>How do you create </a:t>
            </a:r>
            <a:endParaRPr lang="en-US" sz="5400" b="1" dirty="0" smtClean="0">
              <a:latin typeface="Times New Roman" panose="02020603050405020304" pitchFamily="18" charset="0"/>
              <a:cs typeface="Times New Roman" panose="02020603050405020304" pitchFamily="18" charset="0"/>
            </a:endParaRPr>
          </a:p>
          <a:p>
            <a:pPr marL="0" indent="0" algn="ctr">
              <a:buNone/>
            </a:pPr>
            <a:r>
              <a:rPr lang="en-US" sz="5400" b="1" dirty="0" smtClean="0">
                <a:latin typeface="Times New Roman" panose="02020603050405020304" pitchFamily="18" charset="0"/>
                <a:cs typeface="Times New Roman" panose="02020603050405020304" pitchFamily="18" charset="0"/>
              </a:rPr>
              <a:t>the business model ?</a:t>
            </a:r>
            <a:endParaRPr lang="ru-RU" sz="5400" dirty="0"/>
          </a:p>
        </p:txBody>
      </p:sp>
    </p:spTree>
    <p:extLst>
      <p:ext uri="{BB962C8B-B14F-4D97-AF65-F5344CB8AC3E}">
        <p14:creationId xmlns:p14="http://schemas.microsoft.com/office/powerpoint/2010/main" val="352801452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42295"/>
            <a:ext cx="10515600" cy="1325563"/>
          </a:xfrm>
        </p:spPr>
        <p:txBody>
          <a:bodyPr>
            <a:normAutofit/>
          </a:bodyPr>
          <a:lstStyle/>
          <a:p>
            <a:pPr algn="ctr"/>
            <a:r>
              <a:rPr lang="en-US" sz="4000" b="1" dirty="0">
                <a:latin typeface="Times New Roman" panose="02020603050405020304" pitchFamily="18" charset="0"/>
                <a:cs typeface="Times New Roman" panose="02020603050405020304" pitchFamily="18" charset="0"/>
              </a:rPr>
              <a:t>How to Write a Good Business </a:t>
            </a:r>
            <a:r>
              <a:rPr lang="en-US" sz="4000" b="1" dirty="0" smtClean="0">
                <a:latin typeface="Times New Roman" panose="02020603050405020304" pitchFamily="18" charset="0"/>
                <a:cs typeface="Times New Roman" panose="02020603050405020304" pitchFamily="18" charset="0"/>
              </a:rPr>
              <a:t>Model ?</a:t>
            </a:r>
            <a:endParaRPr lang="en-US"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460310"/>
            <a:ext cx="10515600" cy="4716653"/>
          </a:xfrm>
        </p:spPr>
        <p:txBody>
          <a:bodyPr/>
          <a:lstStyle/>
          <a:p>
            <a:pPr marL="0" indent="0" algn="just">
              <a:buNone/>
            </a:pPr>
            <a:r>
              <a:rPr lang="en-US" dirty="0">
                <a:latin typeface="Times New Roman" panose="02020603050405020304" pitchFamily="18" charset="0"/>
                <a:cs typeface="Times New Roman" panose="02020603050405020304" pitchFamily="18" charset="0"/>
              </a:rPr>
              <a:t>Developing a business model typically entails describing how your company operates. Writing a good business model involves answering questions about your company’s customers and product or services, as well as its marketing and distribution strategies. In addition, the model should list the roles and responsibilities of employees in achieving these goals. Analyze your organizational structures and modify them regularly to maintain a competitive edge in today’s dynamic marketplace.</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2093104"/>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972356"/>
          </a:xfrm>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How </a:t>
            </a:r>
            <a:r>
              <a:rPr lang="en-US" sz="4000" b="1" dirty="0">
                <a:latin typeface="Times New Roman" panose="02020603050405020304" pitchFamily="18" charset="0"/>
                <a:cs typeface="Times New Roman" panose="02020603050405020304" pitchFamily="18" charset="0"/>
              </a:rPr>
              <a:t>to Develop Business Model</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37482"/>
            <a:ext cx="10515600" cy="4839481"/>
          </a:xfrm>
        </p:spPr>
        <p:txBody>
          <a:bodyPr>
            <a:normAutofit/>
          </a:bodyPr>
          <a:lstStyle/>
          <a:p>
            <a:pPr marL="0" indent="0" algn="just">
              <a:buNone/>
            </a:pPr>
            <a:r>
              <a:rPr lang="en-US" dirty="0">
                <a:latin typeface="Times New Roman" panose="02020603050405020304" pitchFamily="18" charset="0"/>
                <a:cs typeface="Times New Roman" panose="02020603050405020304" pitchFamily="18" charset="0"/>
              </a:rPr>
              <a:t>To develop an effective business model for your company, draw a picture that establishes a structure so your employees can produce products or services for customers in a profitable way. A business model typically includes a description of your customers, how customers use your product, how you distribute your product and details about how you promote your business. The model also describes key operational tasks, staffing and other resource requirements as well as details about how business is conducted. A business model describes your business using visual images, typically on a single page, while a business plan describes your business in a more lengthy document.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1986401"/>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49526"/>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How </a:t>
            </a:r>
            <a:r>
              <a:rPr lang="en-US" sz="4000" b="1" dirty="0">
                <a:latin typeface="Times New Roman" panose="02020603050405020304" pitchFamily="18" charset="0"/>
                <a:cs typeface="Times New Roman" panose="02020603050405020304" pitchFamily="18" charset="0"/>
              </a:rPr>
              <a:t>to Develop </a:t>
            </a:r>
            <a:r>
              <a:rPr lang="en-US" sz="4000" b="1" dirty="0" smtClean="0">
                <a:latin typeface="Times New Roman" panose="02020603050405020304" pitchFamily="18" charset="0"/>
                <a:cs typeface="Times New Roman" panose="02020603050405020304" pitchFamily="18" charset="0"/>
              </a:rPr>
              <a:t>the Business </a:t>
            </a:r>
            <a:r>
              <a:rPr lang="en-US" sz="4000" b="1" dirty="0">
                <a:latin typeface="Times New Roman" panose="02020603050405020304" pitchFamily="18" charset="0"/>
                <a:cs typeface="Times New Roman" panose="02020603050405020304" pitchFamily="18" charset="0"/>
              </a:rPr>
              <a:t>Model</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23833"/>
            <a:ext cx="10515600" cy="5281683"/>
          </a:xfrm>
        </p:spPr>
        <p:txBody>
          <a:bodyPr>
            <a:noAutofit/>
          </a:bodyPr>
          <a:lstStyle/>
          <a:p>
            <a:pPr marL="0" indent="0" algn="just">
              <a:lnSpc>
                <a:spcPct val="110000"/>
              </a:lnSpc>
              <a:buNone/>
            </a:pPr>
            <a:r>
              <a:rPr lang="en-US" sz="2400" dirty="0" smtClean="0">
                <a:latin typeface="Times New Roman" panose="02020603050405020304" pitchFamily="18" charset="0"/>
                <a:cs typeface="Times New Roman" panose="02020603050405020304" pitchFamily="18" charset="0"/>
              </a:rPr>
              <a:t>1.Collect </a:t>
            </a:r>
            <a:r>
              <a:rPr lang="en-US" sz="2400" dirty="0">
                <a:latin typeface="Times New Roman" panose="02020603050405020304" pitchFamily="18" charset="0"/>
                <a:cs typeface="Times New Roman" panose="02020603050405020304" pitchFamily="18" charset="0"/>
              </a:rPr>
              <a:t>information about your business and analyze it so that you can create a visual description of your company. Keep your business model simple.</a:t>
            </a:r>
          </a:p>
          <a:p>
            <a:pPr marL="0" indent="0" algn="just">
              <a:lnSpc>
                <a:spcPct val="110000"/>
              </a:lnSpc>
              <a:buNone/>
            </a:pPr>
            <a:r>
              <a:rPr lang="en-US" sz="2400" dirty="0" smtClean="0">
                <a:latin typeface="Times New Roman" panose="02020603050405020304" pitchFamily="18" charset="0"/>
                <a:cs typeface="Times New Roman" panose="02020603050405020304" pitchFamily="18" charset="0"/>
              </a:rPr>
              <a:t>2.Define </a:t>
            </a:r>
            <a:r>
              <a:rPr lang="en-US" sz="2400" dirty="0">
                <a:latin typeface="Times New Roman" panose="02020603050405020304" pitchFamily="18" charset="0"/>
                <a:cs typeface="Times New Roman" panose="02020603050405020304" pitchFamily="18" charset="0"/>
              </a:rPr>
              <a:t>your target market. Summarize how you plan to attract customers who allow you to charge a profitable price for your company’s products or services. Successful business models tend to require minimal marketing expenses by targeting the right population. These customers may also be resellers or distributors of your product.</a:t>
            </a:r>
          </a:p>
          <a:p>
            <a:pPr marL="0" indent="0" algn="just">
              <a:lnSpc>
                <a:spcPct val="110000"/>
              </a:lnSpc>
              <a:buNone/>
            </a:pPr>
            <a:r>
              <a:rPr lang="en-US" sz="2400" dirty="0" smtClean="0">
                <a:latin typeface="Times New Roman" panose="02020603050405020304" pitchFamily="18" charset="0"/>
                <a:cs typeface="Times New Roman" panose="02020603050405020304" pitchFamily="18" charset="0"/>
              </a:rPr>
              <a:t>3.Establish </a:t>
            </a:r>
            <a:r>
              <a:rPr lang="en-US" sz="2400" dirty="0">
                <a:latin typeface="Times New Roman" panose="02020603050405020304" pitchFamily="18" charset="0"/>
                <a:cs typeface="Times New Roman" panose="02020603050405020304" pitchFamily="18" charset="0"/>
              </a:rPr>
              <a:t>your value proposition. An effective business model relies on clear definition of valuable features and benefits associated with your product or service. Show how your company intends to get or maintain a competitive advantage, such as through better distribution, more innovative solutions to customer problems, lower pricing or faster delivery.</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5299680"/>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How to Develop </a:t>
            </a:r>
            <a:r>
              <a:rPr lang="en-US" sz="4000" b="1" dirty="0" smtClean="0">
                <a:latin typeface="Times New Roman" panose="02020603050405020304" pitchFamily="18" charset="0"/>
                <a:cs typeface="Times New Roman" panose="02020603050405020304" pitchFamily="18" charset="0"/>
              </a:rPr>
              <a:t>the Business </a:t>
            </a:r>
            <a:r>
              <a:rPr lang="en-US" sz="4000" b="1" dirty="0">
                <a:latin typeface="Times New Roman" panose="02020603050405020304" pitchFamily="18" charset="0"/>
                <a:cs typeface="Times New Roman" panose="02020603050405020304" pitchFamily="18" charset="0"/>
              </a:rPr>
              <a:t>Model</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947382" y="1446664"/>
            <a:ext cx="10515600" cy="4947030"/>
          </a:xfrm>
        </p:spPr>
        <p:txBody>
          <a:bodyPr>
            <a:normAutofit fontScale="77500" lnSpcReduction="20000"/>
          </a:bodyPr>
          <a:lstStyle/>
          <a:p>
            <a:pPr marL="0" indent="0" algn="just">
              <a:lnSpc>
                <a:spcPct val="130000"/>
              </a:lnSpc>
              <a:buNone/>
            </a:pPr>
            <a:r>
              <a:rPr lang="en-US" sz="3400" dirty="0" smtClean="0">
                <a:latin typeface="Times New Roman" panose="02020603050405020304" pitchFamily="18" charset="0"/>
                <a:cs typeface="Times New Roman" panose="02020603050405020304" pitchFamily="18" charset="0"/>
              </a:rPr>
              <a:t>4.Describe </a:t>
            </a:r>
            <a:r>
              <a:rPr lang="en-US" sz="3400" dirty="0">
                <a:latin typeface="Times New Roman" panose="02020603050405020304" pitchFamily="18" charset="0"/>
                <a:cs typeface="Times New Roman" panose="02020603050405020304" pitchFamily="18" charset="0"/>
              </a:rPr>
              <a:t>how you intend to run your business more efficiently and produce higher quality products than your competition. For example, identify opportunities to manufacture products overseas or to use improved technology or processes. Streamline your sales and support operations. Implement quality management systems, such as Six Sigma, as part of your business model to reduce defects, improve quality and decrease costs.</a:t>
            </a:r>
          </a:p>
          <a:p>
            <a:pPr marL="0" indent="0" algn="just">
              <a:lnSpc>
                <a:spcPct val="130000"/>
              </a:lnSpc>
              <a:buNone/>
            </a:pPr>
            <a:r>
              <a:rPr lang="en-US" sz="3400" dirty="0" smtClean="0">
                <a:latin typeface="Times New Roman" panose="02020603050405020304" pitchFamily="18" charset="0"/>
                <a:cs typeface="Times New Roman" panose="02020603050405020304" pitchFamily="18" charset="0"/>
              </a:rPr>
              <a:t>5.Use </a:t>
            </a:r>
            <a:r>
              <a:rPr lang="en-US" sz="3400" dirty="0">
                <a:latin typeface="Times New Roman" panose="02020603050405020304" pitchFamily="18" charset="0"/>
                <a:cs typeface="Times New Roman" panose="02020603050405020304" pitchFamily="18" charset="0"/>
              </a:rPr>
              <a:t>the resources provided by websites, such as the Small Business Administration Small Business Planner, Business.gov and the Business Valuation Resources website to get data on industry standards that may impact your business operations.</a:t>
            </a:r>
            <a:endParaRPr lang="ru-RU" sz="3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582736"/>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How to Develop </a:t>
            </a:r>
            <a:r>
              <a:rPr lang="en-US" sz="4000" b="1" dirty="0" smtClean="0">
                <a:latin typeface="Times New Roman" panose="02020603050405020304" pitchFamily="18" charset="0"/>
                <a:cs typeface="Times New Roman" panose="02020603050405020304" pitchFamily="18" charset="0"/>
              </a:rPr>
              <a:t>the Business </a:t>
            </a:r>
            <a:r>
              <a:rPr lang="en-US" sz="4000" b="1" dirty="0">
                <a:latin typeface="Times New Roman" panose="02020603050405020304" pitchFamily="18" charset="0"/>
                <a:cs typeface="Times New Roman" panose="02020603050405020304" pitchFamily="18" charset="0"/>
              </a:rPr>
              <a:t>Model</a:t>
            </a:r>
          </a:p>
        </p:txBody>
      </p:sp>
      <p:sp>
        <p:nvSpPr>
          <p:cNvPr id="3" name="Объект 2"/>
          <p:cNvSpPr>
            <a:spLocks noGrp="1"/>
          </p:cNvSpPr>
          <p:nvPr>
            <p:ph idx="1"/>
          </p:nvPr>
        </p:nvSpPr>
        <p:spPr>
          <a:xfrm>
            <a:off x="838200" y="1583140"/>
            <a:ext cx="10515600" cy="5076967"/>
          </a:xfrm>
        </p:spPr>
        <p:txBody>
          <a:bodyPr>
            <a:normAutofit fontScale="55000" lnSpcReduction="20000"/>
          </a:bodyPr>
          <a:lstStyle/>
          <a:p>
            <a:pPr marL="0" indent="0" algn="just">
              <a:lnSpc>
                <a:spcPct val="130000"/>
              </a:lnSpc>
              <a:buNone/>
            </a:pPr>
            <a:r>
              <a:rPr lang="en-US" sz="4400" dirty="0" smtClean="0">
                <a:latin typeface="Times New Roman" panose="02020603050405020304" pitchFamily="18" charset="0"/>
                <a:cs typeface="Times New Roman" panose="02020603050405020304" pitchFamily="18" charset="0"/>
              </a:rPr>
              <a:t>6. State </a:t>
            </a:r>
            <a:r>
              <a:rPr lang="en-US" sz="4400" dirty="0">
                <a:latin typeface="Times New Roman" panose="02020603050405020304" pitchFamily="18" charset="0"/>
                <a:cs typeface="Times New Roman" panose="02020603050405020304" pitchFamily="18" charset="0"/>
              </a:rPr>
              <a:t>your strategy for ensuring customer satisfaction. Operations with extensive technical support and customer service tend to incur high warranty costs but maintain high levels of customer satisfaction, retention and loyalty. Depending on your strategic goals, establishing partnerships with other service providers may be a more cost effective way to conduct business.</a:t>
            </a:r>
          </a:p>
          <a:p>
            <a:pPr marL="0" indent="0" algn="just">
              <a:lnSpc>
                <a:spcPct val="130000"/>
              </a:lnSpc>
              <a:buNone/>
            </a:pPr>
            <a:r>
              <a:rPr lang="en-US" sz="4400" dirty="0" smtClean="0">
                <a:latin typeface="Times New Roman" panose="02020603050405020304" pitchFamily="18" charset="0"/>
                <a:cs typeface="Times New Roman" panose="02020603050405020304" pitchFamily="18" charset="0"/>
              </a:rPr>
              <a:t>7. Describe </a:t>
            </a:r>
            <a:r>
              <a:rPr lang="en-US" sz="4400" dirty="0">
                <a:latin typeface="Times New Roman" panose="02020603050405020304" pitchFamily="18" charset="0"/>
                <a:cs typeface="Times New Roman" panose="02020603050405020304" pitchFamily="18" charset="0"/>
              </a:rPr>
              <a:t>how you intend to improve your market position. For example, list ways you can locate new customers, add new products or expand your business in other ways. Potential investors typically want to see details about projected growth in your business model and associated plan. Estimate the return on investment. Use the resources provided by the Census.gov website to locate details about the overall outlook for your industry.</a:t>
            </a:r>
            <a:endParaRPr lang="ru-RU"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2734898"/>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1023582"/>
            <a:ext cx="10515600" cy="5153381"/>
          </a:xfrm>
        </p:spPr>
        <p:txBody>
          <a:bodyPr>
            <a:normAutofit/>
          </a:bodyPr>
          <a:lstStyle/>
          <a:p>
            <a:pPr marL="0" indent="0" algn="ctr">
              <a:buNone/>
            </a:pPr>
            <a:endParaRPr lang="en-US" sz="5400" b="1" dirty="0" smtClean="0">
              <a:latin typeface="Times New Roman" panose="02020603050405020304" pitchFamily="18" charset="0"/>
              <a:cs typeface="Times New Roman" panose="02020603050405020304" pitchFamily="18" charset="0"/>
            </a:endParaRPr>
          </a:p>
          <a:p>
            <a:pPr marL="0" indent="0" algn="ctr">
              <a:buNone/>
            </a:pPr>
            <a:endParaRPr lang="en-US" sz="5400" b="1" dirty="0" smtClean="0">
              <a:latin typeface="Times New Roman" panose="02020603050405020304" pitchFamily="18" charset="0"/>
              <a:cs typeface="Times New Roman" panose="02020603050405020304" pitchFamily="18" charset="0"/>
            </a:endParaRPr>
          </a:p>
          <a:p>
            <a:pPr marL="0" indent="0" algn="ctr">
              <a:buNone/>
            </a:pPr>
            <a:r>
              <a:rPr lang="en-US" sz="5400" b="1" dirty="0" smtClean="0">
                <a:latin typeface="Times New Roman" panose="02020603050405020304" pitchFamily="18" charset="0"/>
                <a:cs typeface="Times New Roman" panose="02020603050405020304" pitchFamily="18" charset="0"/>
              </a:rPr>
              <a:t>What </a:t>
            </a:r>
            <a:r>
              <a:rPr lang="en-US" sz="5400" b="1" dirty="0">
                <a:latin typeface="Times New Roman" panose="02020603050405020304" pitchFamily="18" charset="0"/>
                <a:cs typeface="Times New Roman" panose="02020603050405020304" pitchFamily="18" charset="0"/>
              </a:rPr>
              <a:t>is digital business model ?</a:t>
            </a:r>
            <a:endParaRPr lang="ru-RU" sz="5400" dirty="0"/>
          </a:p>
        </p:txBody>
      </p:sp>
    </p:spTree>
    <p:extLst>
      <p:ext uri="{BB962C8B-B14F-4D97-AF65-F5344CB8AC3E}">
        <p14:creationId xmlns:p14="http://schemas.microsoft.com/office/powerpoint/2010/main" val="934817180"/>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What </a:t>
            </a:r>
            <a:r>
              <a:rPr lang="en-US" b="1" dirty="0">
                <a:latin typeface="Times New Roman" panose="02020603050405020304" pitchFamily="18" charset="0"/>
                <a:cs typeface="Times New Roman" panose="02020603050405020304" pitchFamily="18" charset="0"/>
              </a:rPr>
              <a:t>is </a:t>
            </a:r>
            <a:r>
              <a:rPr lang="en-US" b="1" dirty="0" smtClean="0">
                <a:latin typeface="Times New Roman" panose="02020603050405020304" pitchFamily="18" charset="0"/>
                <a:cs typeface="Times New Roman" panose="02020603050405020304" pitchFamily="18" charset="0"/>
              </a:rPr>
              <a:t>the digital </a:t>
            </a:r>
            <a:r>
              <a:rPr lang="en-US" b="1" dirty="0">
                <a:latin typeface="Times New Roman" panose="02020603050405020304" pitchFamily="18" charset="0"/>
                <a:cs typeface="Times New Roman" panose="02020603050405020304" pitchFamily="18" charset="0"/>
              </a:rPr>
              <a:t>business model ?</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pPr marL="0" indent="0" algn="just">
              <a:buNone/>
            </a:pPr>
            <a:r>
              <a:rPr lang="en-US" sz="3200" b="1" dirty="0">
                <a:latin typeface="Times New Roman" panose="02020603050405020304" pitchFamily="18" charset="0"/>
                <a:cs typeface="Times New Roman" panose="02020603050405020304" pitchFamily="18" charset="0"/>
              </a:rPr>
              <a:t>A digital </a:t>
            </a:r>
            <a:r>
              <a:rPr lang="en-US" sz="3200" b="1" dirty="0">
                <a:latin typeface="Times New Roman" panose="02020603050405020304" pitchFamily="18" charset="0"/>
                <a:cs typeface="Times New Roman" panose="02020603050405020304" pitchFamily="18" charset="0"/>
                <a:hlinkClick r:id="rId3" tooltip="business model "/>
              </a:rPr>
              <a:t>business model </a:t>
            </a:r>
            <a:r>
              <a:rPr lang="en-US" sz="3200" b="1" dirty="0">
                <a:latin typeface="Times New Roman" panose="02020603050405020304" pitchFamily="18" charset="0"/>
                <a:cs typeface="Times New Roman" panose="02020603050405020304" pitchFamily="18" charset="0"/>
              </a:rPr>
              <a:t>might be defined as a model that leverages digital technologies to</a:t>
            </a:r>
            <a:r>
              <a:rPr lang="en-US" sz="3200" dirty="0">
                <a:latin typeface="Times New Roman" panose="02020603050405020304" pitchFamily="18" charset="0"/>
                <a:cs typeface="Times New Roman" panose="02020603050405020304" pitchFamily="18" charset="0"/>
              </a:rPr>
              <a:t> improve</a:t>
            </a:r>
            <a:r>
              <a:rPr lang="en-US" sz="3200" b="1" dirty="0">
                <a:latin typeface="Times New Roman" panose="02020603050405020304" pitchFamily="18" charset="0"/>
                <a:cs typeface="Times New Roman" panose="02020603050405020304" pitchFamily="18" charset="0"/>
              </a:rPr>
              <a:t> several aspects of an organization.</a:t>
            </a:r>
            <a:r>
              <a:rPr lang="en-US" sz="3200" dirty="0">
                <a:latin typeface="Times New Roman" panose="02020603050405020304" pitchFamily="18" charset="0"/>
                <a:cs typeface="Times New Roman" panose="02020603050405020304" pitchFamily="18" charset="0"/>
              </a:rPr>
              <a:t> From how the company acquires customers, to what product/service it provides. A digital </a:t>
            </a:r>
            <a:r>
              <a:rPr lang="en-US" sz="3200" dirty="0">
                <a:latin typeface="Times New Roman" panose="02020603050405020304" pitchFamily="18" charset="0"/>
                <a:cs typeface="Times New Roman" panose="02020603050405020304" pitchFamily="18" charset="0"/>
                <a:hlinkClick r:id="rId3"/>
              </a:rPr>
              <a:t>business model</a:t>
            </a:r>
            <a:r>
              <a:rPr lang="en-US" sz="3200" dirty="0">
                <a:latin typeface="Times New Roman" panose="02020603050405020304" pitchFamily="18" charset="0"/>
                <a:cs typeface="Times New Roman" panose="02020603050405020304" pitchFamily="18" charset="0"/>
              </a:rPr>
              <a:t> is such when digital technology helps enhance its value proposition</a:t>
            </a:r>
            <a:r>
              <a:rPr lang="en-US" sz="3200" dirty="0" smtClean="0">
                <a:latin typeface="Times New Roman" panose="02020603050405020304" pitchFamily="18" charset="0"/>
                <a:cs typeface="Times New Roman" panose="02020603050405020304" pitchFamily="18" charset="0"/>
              </a:rPr>
              <a:t>.</a:t>
            </a:r>
            <a:endParaRPr lang="ru-RU" sz="3200" dirty="0" smtClean="0">
              <a:latin typeface="Times New Roman" panose="02020603050405020304" pitchFamily="18" charset="0"/>
              <a:cs typeface="Times New Roman" panose="02020603050405020304" pitchFamily="18" charset="0"/>
            </a:endParaRPr>
          </a:p>
          <a:p>
            <a:pPr marL="0" indent="0">
              <a:buNone/>
            </a:pPr>
            <a:r>
              <a:rPr lang="en-US" sz="1800" dirty="0">
                <a:latin typeface="Times New Roman" panose="02020603050405020304" pitchFamily="18" charset="0"/>
                <a:cs typeface="Times New Roman" panose="02020603050405020304" pitchFamily="18" charset="0"/>
              </a:rPr>
              <a:t>https://fourweekmba.com/digital-business-models/</a:t>
            </a:r>
            <a:endParaRPr lang="ru-RU"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8621159"/>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What </a:t>
            </a:r>
            <a:r>
              <a:rPr lang="en-US" b="1" dirty="0">
                <a:latin typeface="Times New Roman" panose="02020603050405020304" pitchFamily="18" charset="0"/>
                <a:cs typeface="Times New Roman" panose="02020603050405020304" pitchFamily="18" charset="0"/>
              </a:rPr>
              <a:t>is </a:t>
            </a: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digital </a:t>
            </a:r>
            <a:r>
              <a:rPr lang="en-US" b="1" dirty="0" smtClean="0">
                <a:latin typeface="Times New Roman" panose="02020603050405020304" pitchFamily="18" charset="0"/>
                <a:cs typeface="Times New Roman" panose="02020603050405020304" pitchFamily="18" charset="0"/>
              </a:rPr>
              <a:t>business ?</a:t>
            </a: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514902"/>
            <a:ext cx="10515600" cy="5104262"/>
          </a:xfrm>
        </p:spPr>
        <p:txBody>
          <a:bodyPr>
            <a:normAutofit/>
          </a:bodyPr>
          <a:lstStyle/>
          <a:p>
            <a:pPr algn="just"/>
            <a:r>
              <a:rPr lang="en-US" sz="3200" dirty="0" smtClean="0">
                <a:latin typeface="Times New Roman" panose="02020603050405020304" pitchFamily="18" charset="0"/>
                <a:cs typeface="Times New Roman" panose="02020603050405020304" pitchFamily="18" charset="0"/>
              </a:rPr>
              <a:t>A </a:t>
            </a:r>
            <a:r>
              <a:rPr lang="en-US" sz="3200" dirty="0">
                <a:latin typeface="Times New Roman" panose="02020603050405020304" pitchFamily="18" charset="0"/>
                <a:cs typeface="Times New Roman" panose="02020603050405020304" pitchFamily="18" charset="0"/>
              </a:rPr>
              <a:t>digital business is a business that uses technology to sell to its customers and complete day-to-day operations. Digital businesses use technology to not only automate their daily business processes but also create new value in their business models, customer experience, and internal capabilities. </a:t>
            </a:r>
          </a:p>
          <a:p>
            <a:pPr algn="just"/>
            <a:r>
              <a:rPr lang="en-US" sz="3200" dirty="0">
                <a:latin typeface="Times New Roman" panose="02020603050405020304" pitchFamily="18" charset="0"/>
                <a:cs typeface="Times New Roman" panose="02020603050405020304" pitchFamily="18" charset="0"/>
              </a:rPr>
              <a:t>This can include </a:t>
            </a:r>
            <a:r>
              <a:rPr lang="en-US" sz="3200" dirty="0">
                <a:latin typeface="Times New Roman" panose="02020603050405020304" pitchFamily="18" charset="0"/>
                <a:cs typeface="Times New Roman" panose="02020603050405020304" pitchFamily="18" charset="0"/>
                <a:hlinkClick r:id="rId3"/>
              </a:rPr>
              <a:t>offering telemedicine services</a:t>
            </a:r>
            <a:r>
              <a:rPr lang="en-US" sz="3200" dirty="0">
                <a:latin typeface="Times New Roman" panose="02020603050405020304" pitchFamily="18" charset="0"/>
                <a:cs typeface="Times New Roman" panose="02020603050405020304" pitchFamily="18" charset="0"/>
              </a:rPr>
              <a:t>, providing customers a </a:t>
            </a:r>
            <a:r>
              <a:rPr lang="en-US" sz="3200" dirty="0">
                <a:latin typeface="Times New Roman" panose="02020603050405020304" pitchFamily="18" charset="0"/>
                <a:cs typeface="Times New Roman" panose="02020603050405020304" pitchFamily="18" charset="0"/>
                <a:hlinkClick r:id="rId4"/>
              </a:rPr>
              <a:t>virtual shopping experience at retail outlets</a:t>
            </a:r>
            <a:r>
              <a:rPr lang="en-US" sz="3200" dirty="0">
                <a:latin typeface="Times New Roman" panose="02020603050405020304" pitchFamily="18" charset="0"/>
                <a:cs typeface="Times New Roman" panose="02020603050405020304" pitchFamily="18" charset="0"/>
              </a:rPr>
              <a:t>, and setting up a remote workforce. Amazon, Netflix, and </a:t>
            </a:r>
            <a:r>
              <a:rPr lang="en-US" sz="3200" dirty="0" err="1">
                <a:latin typeface="Times New Roman" panose="02020603050405020304" pitchFamily="18" charset="0"/>
                <a:cs typeface="Times New Roman" panose="02020603050405020304" pitchFamily="18" charset="0"/>
              </a:rPr>
              <a:t>Uber</a:t>
            </a:r>
            <a:r>
              <a:rPr lang="en-US" sz="3200" dirty="0">
                <a:latin typeface="Times New Roman" panose="02020603050405020304" pitchFamily="18" charset="0"/>
                <a:cs typeface="Times New Roman" panose="02020603050405020304" pitchFamily="18" charset="0"/>
              </a:rPr>
              <a:t> are some examples of digital businesses. </a:t>
            </a:r>
          </a:p>
          <a:p>
            <a:endParaRPr lang="ru-RU"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288407" y="5892000"/>
            <a:ext cx="5056834" cy="369332"/>
          </a:xfrm>
          <a:prstGeom prst="rect">
            <a:avLst/>
          </a:prstGeom>
        </p:spPr>
        <p:txBody>
          <a:bodyPr wrap="none">
            <a:spAutoFit/>
          </a:bodyPr>
          <a:lstStyle/>
          <a:p>
            <a:r>
              <a:rPr lang="en-US" dirty="0"/>
              <a:t>https://fourweekmba.com/digital-business-models/</a:t>
            </a:r>
          </a:p>
        </p:txBody>
      </p:sp>
    </p:spTree>
    <p:extLst>
      <p:ext uri="{BB962C8B-B14F-4D97-AF65-F5344CB8AC3E}">
        <p14:creationId xmlns:p14="http://schemas.microsoft.com/office/powerpoint/2010/main" val="2899390316"/>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28649"/>
            <a:ext cx="10515600" cy="494683"/>
          </a:xfrm>
        </p:spPr>
        <p:txBody>
          <a:bodyPr>
            <a:normAutofit fontScale="90000"/>
          </a:bodyPr>
          <a:lstStyle/>
          <a:p>
            <a:pPr algn="ctr"/>
            <a:r>
              <a:rPr lang="en-US" sz="3600" b="1" dirty="0">
                <a:latin typeface="Times New Roman" panose="02020603050405020304" pitchFamily="18" charset="0"/>
                <a:cs typeface="Times New Roman" panose="02020603050405020304" pitchFamily="18" charset="0"/>
              </a:rPr>
              <a:t>What is </a:t>
            </a:r>
            <a:r>
              <a:rPr lang="en-US" sz="3600" b="1" dirty="0" smtClean="0">
                <a:latin typeface="Times New Roman" panose="02020603050405020304" pitchFamily="18" charset="0"/>
                <a:cs typeface="Times New Roman" panose="02020603050405020304" pitchFamily="18" charset="0"/>
              </a:rPr>
              <a:t>the digital </a:t>
            </a:r>
            <a:r>
              <a:rPr lang="en-US" sz="3600" b="1" dirty="0">
                <a:latin typeface="Times New Roman" panose="02020603050405020304" pitchFamily="18" charset="0"/>
                <a:cs typeface="Times New Roman" panose="02020603050405020304" pitchFamily="18" charset="0"/>
              </a:rPr>
              <a:t>business model ?</a:t>
            </a: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859810"/>
            <a:ext cx="10515600" cy="5759354"/>
          </a:xfrm>
        </p:spPr>
        <p:txBody>
          <a:bodyPr>
            <a:normAutofit fontScale="85000" lnSpcReduction="20000"/>
          </a:bodyPr>
          <a:lstStyle/>
          <a:p>
            <a:pPr algn="just"/>
            <a:r>
              <a:rPr lang="en-US" sz="3100" dirty="0">
                <a:latin typeface="Times New Roman" panose="02020603050405020304" pitchFamily="18" charset="0"/>
                <a:cs typeface="Times New Roman" panose="02020603050405020304" pitchFamily="18" charset="0"/>
              </a:rPr>
              <a:t>A digital </a:t>
            </a:r>
            <a:r>
              <a:rPr lang="en-US" sz="3100" dirty="0">
                <a:latin typeface="Times New Roman" panose="02020603050405020304" pitchFamily="18" charset="0"/>
                <a:cs typeface="Times New Roman" panose="02020603050405020304" pitchFamily="18" charset="0"/>
                <a:hlinkClick r:id="rId3"/>
              </a:rPr>
              <a:t>business model</a:t>
            </a:r>
            <a:r>
              <a:rPr lang="en-US" sz="3100" dirty="0">
                <a:latin typeface="Times New Roman" panose="02020603050405020304" pitchFamily="18" charset="0"/>
                <a:cs typeface="Times New Roman" panose="02020603050405020304" pitchFamily="18" charset="0"/>
              </a:rPr>
              <a:t> focuses on harnessing digital technologies to create a value proposition. </a:t>
            </a:r>
          </a:p>
          <a:p>
            <a:pPr algn="just"/>
            <a:r>
              <a:rPr lang="en-US" sz="3100" dirty="0">
                <a:latin typeface="Times New Roman" panose="02020603050405020304" pitchFamily="18" charset="0"/>
                <a:cs typeface="Times New Roman" panose="02020603050405020304" pitchFamily="18" charset="0"/>
              </a:rPr>
              <a:t>Digital technologies change how value is created as well as change the outcome of innovation.</a:t>
            </a:r>
          </a:p>
          <a:p>
            <a:pPr algn="just"/>
            <a:r>
              <a:rPr lang="en-US" sz="3100" dirty="0">
                <a:latin typeface="Times New Roman" panose="02020603050405020304" pitchFamily="18" charset="0"/>
                <a:cs typeface="Times New Roman" panose="02020603050405020304" pitchFamily="18" charset="0"/>
              </a:rPr>
              <a:t>As an example, by attaching sensors to a large wind turbine engineers can create a digital twin and then use this to understand faults in the current design. In this case, digital technologies are tools that provide new ways to innovate.</a:t>
            </a:r>
          </a:p>
          <a:p>
            <a:pPr algn="just"/>
            <a:r>
              <a:rPr lang="en-US" sz="3100" dirty="0">
                <a:latin typeface="Times New Roman" panose="02020603050405020304" pitchFamily="18" charset="0"/>
                <a:cs typeface="Times New Roman" panose="02020603050405020304" pitchFamily="18" charset="0"/>
              </a:rPr>
              <a:t>On the other hand, digital innovations can be new product-service systems like a </a:t>
            </a:r>
            <a:r>
              <a:rPr lang="en-US" sz="3100" dirty="0" err="1">
                <a:latin typeface="Times New Roman" panose="02020603050405020304" pitchFamily="18" charset="0"/>
                <a:cs typeface="Times New Roman" panose="02020603050405020304" pitchFamily="18" charset="0"/>
              </a:rPr>
              <a:t>Fitbit</a:t>
            </a:r>
            <a:r>
              <a:rPr lang="en-US" sz="3100" dirty="0">
                <a:latin typeface="Times New Roman" panose="02020603050405020304" pitchFamily="18" charset="0"/>
                <a:cs typeface="Times New Roman" panose="02020603050405020304" pitchFamily="18" charset="0"/>
              </a:rPr>
              <a:t> watch. </a:t>
            </a:r>
            <a:r>
              <a:rPr lang="en-US" sz="3100" dirty="0" err="1">
                <a:latin typeface="Times New Roman" panose="02020603050405020304" pitchFamily="18" charset="0"/>
                <a:cs typeface="Times New Roman" panose="02020603050405020304" pitchFamily="18" charset="0"/>
              </a:rPr>
              <a:t>Fitbit</a:t>
            </a:r>
            <a:r>
              <a:rPr lang="en-US" sz="3100" dirty="0">
                <a:latin typeface="Times New Roman" panose="02020603050405020304" pitchFamily="18" charset="0"/>
                <a:cs typeface="Times New Roman" panose="02020603050405020304" pitchFamily="18" charset="0"/>
              </a:rPr>
              <a:t> uses sensors on a physical watch that generate digital data and help people to understand their heart rate, fitness level and track their performance.</a:t>
            </a:r>
          </a:p>
          <a:p>
            <a:pPr algn="just"/>
            <a:r>
              <a:rPr lang="en-US" sz="3100" dirty="0">
                <a:latin typeface="Times New Roman" panose="02020603050405020304" pitchFamily="18" charset="0"/>
                <a:cs typeface="Times New Roman" panose="02020603050405020304" pitchFamily="18" charset="0"/>
              </a:rPr>
              <a:t>Because of low cost, global digital infrastructure and the ease with which technologies can be integrated, creating a new and innovative digital business model is within reach of most entrepreneurs.</a:t>
            </a:r>
          </a:p>
          <a:p>
            <a:pPr algn="just"/>
            <a:r>
              <a:rPr lang="en-US" sz="3100" dirty="0">
                <a:latin typeface="Times New Roman" panose="02020603050405020304" pitchFamily="18" charset="0"/>
                <a:cs typeface="Times New Roman" panose="02020603050405020304" pitchFamily="18" charset="0"/>
              </a:rPr>
              <a:t>Add to this the no-code movement and you have the ability for most business people to at least create a prototype digital business model.</a:t>
            </a:r>
          </a:p>
          <a:p>
            <a:pPr marL="0" indent="0" algn="just">
              <a:buNone/>
            </a:pPr>
            <a:r>
              <a:rPr lang="en-US" sz="1800" dirty="0" smtClean="0">
                <a:latin typeface="Times New Roman" panose="02020603050405020304" pitchFamily="18" charset="0"/>
                <a:cs typeface="Times New Roman" panose="02020603050405020304" pitchFamily="18" charset="0"/>
              </a:rPr>
              <a:t>https</a:t>
            </a:r>
            <a:r>
              <a:rPr lang="en-US" sz="1800" dirty="0">
                <a:latin typeface="Times New Roman" panose="02020603050405020304" pitchFamily="18" charset="0"/>
                <a:cs typeface="Times New Roman" panose="02020603050405020304" pitchFamily="18" charset="0"/>
              </a:rPr>
              <a:t>://www.garyfox.co/digital-business-model/</a:t>
            </a:r>
            <a:endParaRPr lang="ru-RU"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9585090"/>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08582"/>
          </a:xfrm>
        </p:spPr>
        <p:txBody>
          <a:bodyPr>
            <a:normAutofit/>
          </a:bodyPr>
          <a:lstStyle/>
          <a:p>
            <a:pPr algn="ctr"/>
            <a:r>
              <a:rPr lang="en-US" sz="4000" b="1" dirty="0">
                <a:latin typeface="Times New Roman" panose="02020603050405020304" pitchFamily="18" charset="0"/>
                <a:cs typeface="Times New Roman" panose="02020603050405020304" pitchFamily="18" charset="0"/>
              </a:rPr>
              <a:t>What is </a:t>
            </a:r>
            <a:r>
              <a:rPr lang="en-US" sz="4000" b="1" dirty="0" smtClean="0">
                <a:latin typeface="Times New Roman" panose="02020603050405020304" pitchFamily="18" charset="0"/>
                <a:cs typeface="Times New Roman" panose="02020603050405020304" pitchFamily="18" charset="0"/>
              </a:rPr>
              <a:t>the digital </a:t>
            </a:r>
            <a:r>
              <a:rPr lang="en-US" sz="4000" b="1" dirty="0">
                <a:latin typeface="Times New Roman" panose="02020603050405020304" pitchFamily="18" charset="0"/>
                <a:cs typeface="Times New Roman" panose="02020603050405020304" pitchFamily="18" charset="0"/>
              </a:rPr>
              <a:t>business </a:t>
            </a:r>
            <a:r>
              <a:rPr lang="en-US" sz="4000" b="1" dirty="0" smtClean="0">
                <a:latin typeface="Times New Roman" panose="02020603050405020304" pitchFamily="18" charset="0"/>
                <a:cs typeface="Times New Roman" panose="02020603050405020304" pitchFamily="18" charset="0"/>
              </a:rPr>
              <a:t>model ?</a:t>
            </a:r>
            <a:endParaRPr lang="ru-RU" sz="4000" dirty="0"/>
          </a:p>
        </p:txBody>
      </p:sp>
      <p:sp>
        <p:nvSpPr>
          <p:cNvPr id="3" name="Объект 2"/>
          <p:cNvSpPr>
            <a:spLocks noGrp="1"/>
          </p:cNvSpPr>
          <p:nvPr>
            <p:ph idx="1"/>
          </p:nvPr>
        </p:nvSpPr>
        <p:spPr>
          <a:xfrm>
            <a:off x="838200" y="1173708"/>
            <a:ext cx="10515600" cy="5268035"/>
          </a:xfrm>
        </p:spPr>
        <p:txBody>
          <a:bodyPr>
            <a:normAutofit lnSpcReduction="10000"/>
          </a:bodyPr>
          <a:lstStyle/>
          <a:p>
            <a:pPr algn="just"/>
            <a:r>
              <a:rPr lang="en-US" dirty="0">
                <a:latin typeface="Times New Roman" panose="02020603050405020304" pitchFamily="18" charset="0"/>
                <a:cs typeface="Times New Roman" panose="02020603050405020304" pitchFamily="18" charset="0"/>
              </a:rPr>
              <a:t>The digital business model creates value for customers based on digital technologies. Customers are willing to pay for these benefits. Thus, with the help of a digital business model, a clear competitive advantage is achieved</a:t>
            </a:r>
            <a:r>
              <a:rPr lang="en-US" dirty="0" smtClean="0">
                <a:latin typeface="Times New Roman" panose="02020603050405020304" pitchFamily="18" charset="0"/>
                <a:cs typeface="Times New Roman" panose="02020603050405020304" pitchFamily="18" charset="0"/>
              </a:rPr>
              <a:t>.</a:t>
            </a:r>
          </a:p>
          <a:p>
            <a:pPr algn="just"/>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development of a digital business model becomes an obligation for companies no later than when they face a digital disruption, i.e. the digital economy becomes</a:t>
            </a:r>
            <a:r>
              <a:rPr lang="en-US" dirty="0" smtClean="0">
                <a:latin typeface="Times New Roman" panose="02020603050405020304" pitchFamily="18" charset="0"/>
                <a:cs typeface="Times New Roman" panose="02020603050405020304" pitchFamily="18" charset="0"/>
              </a:rPr>
              <a:t>.</a:t>
            </a:r>
          </a:p>
          <a:p>
            <a:pPr algn="just"/>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digital business model is characterized by digital business innovation, i.e. new services are entering the market. Customer willingness to pay and independent value added are clear manifestations of the digital business model</a:t>
            </a:r>
            <a:r>
              <a:rPr lang="en-US" dirty="0" smtClean="0">
                <a:latin typeface="Times New Roman" panose="02020603050405020304" pitchFamily="18" charset="0"/>
                <a:cs typeface="Times New Roman" panose="02020603050405020304" pitchFamily="18" charset="0"/>
              </a:rPr>
              <a:t>.</a:t>
            </a:r>
          </a:p>
          <a:p>
            <a:pPr algn="just"/>
            <a:r>
              <a:rPr lang="en-US" dirty="0" smtClean="0">
                <a:latin typeface="Times New Roman" panose="02020603050405020304" pitchFamily="18" charset="0"/>
                <a:cs typeface="Times New Roman" panose="02020603050405020304" pitchFamily="18" charset="0"/>
              </a:rPr>
              <a:t>Automatics </a:t>
            </a:r>
            <a:r>
              <a:rPr lang="en-US" dirty="0">
                <a:latin typeface="Times New Roman" panose="02020603050405020304" pitchFamily="18" charset="0"/>
                <a:cs typeface="Times New Roman" panose="02020603050405020304" pitchFamily="18" charset="0"/>
              </a:rPr>
              <a:t>accompanies you throughout the entire process: from idea, strategy and design to implementation: customer-oriented, fast, flexible, innovative.</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67220"/>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45660"/>
            <a:ext cx="10515600" cy="545910"/>
          </a:xfrm>
        </p:spPr>
        <p:txBody>
          <a:bodyPr>
            <a:noAutofit/>
          </a:bodyPr>
          <a:lstStyle/>
          <a:p>
            <a:pPr algn="ctr"/>
            <a:r>
              <a:rPr lang="en-US" sz="3200" b="1" dirty="0" smtClean="0">
                <a:latin typeface="Times New Roman" panose="02020603050405020304" pitchFamily="18" charset="0"/>
                <a:cs typeface="Times New Roman" panose="02020603050405020304" pitchFamily="18" charset="0"/>
              </a:rPr>
              <a:t/>
            </a:r>
            <a:br>
              <a:rPr lang="en-US" sz="3200" b="1" dirty="0" smtClean="0">
                <a:latin typeface="Times New Roman" panose="02020603050405020304" pitchFamily="18" charset="0"/>
                <a:cs typeface="Times New Roman" panose="02020603050405020304" pitchFamily="18" charset="0"/>
              </a:rPr>
            </a:br>
            <a:r>
              <a:rPr lang="en-US" sz="3200" b="1" dirty="0" smtClean="0">
                <a:latin typeface="Times New Roman" panose="02020603050405020304" pitchFamily="18" charset="0"/>
                <a:cs typeface="Times New Roman" panose="02020603050405020304" pitchFamily="18" charset="0"/>
              </a:rPr>
              <a:t>Characteristics of the digital business models</a:t>
            </a:r>
            <a:r>
              <a:rPr lang="en-US" sz="3200" b="1" dirty="0"/>
              <a:t/>
            </a:r>
            <a:br>
              <a:rPr lang="en-US" sz="3200" b="1" dirty="0"/>
            </a:br>
            <a:endParaRPr lang="ru-RU" sz="3200" dirty="0"/>
          </a:p>
        </p:txBody>
      </p:sp>
      <p:pic>
        <p:nvPicPr>
          <p:cNvPr id="4" name="Объект 3"/>
          <p:cNvPicPr>
            <a:picLocks noGrp="1" noChangeAspect="1"/>
          </p:cNvPicPr>
          <p:nvPr>
            <p:ph idx="1"/>
          </p:nvPr>
        </p:nvPicPr>
        <p:blipFill>
          <a:blip r:embed="rId3"/>
          <a:stretch>
            <a:fillRect/>
          </a:stretch>
        </p:blipFill>
        <p:spPr>
          <a:xfrm>
            <a:off x="545909" y="791570"/>
            <a:ext cx="10590663" cy="5677470"/>
          </a:xfrm>
          <a:prstGeom prst="rect">
            <a:avLst/>
          </a:prstGeom>
        </p:spPr>
      </p:pic>
      <p:sp>
        <p:nvSpPr>
          <p:cNvPr id="5" name="Прямоугольник 4"/>
          <p:cNvSpPr/>
          <p:nvPr/>
        </p:nvSpPr>
        <p:spPr>
          <a:xfrm>
            <a:off x="838200" y="6469040"/>
            <a:ext cx="6367818" cy="307777"/>
          </a:xfrm>
          <a:prstGeom prst="rect">
            <a:avLst/>
          </a:prstGeom>
        </p:spPr>
        <p:txBody>
          <a:bodyPr wrap="square">
            <a:spAutoFit/>
          </a:bodyPr>
          <a:lstStyle/>
          <a:p>
            <a:r>
              <a:rPr lang="en-US" sz="1400" dirty="0">
                <a:latin typeface="Times New Roman" panose="02020603050405020304" pitchFamily="18" charset="0"/>
                <a:cs typeface="Times New Roman" panose="02020603050405020304" pitchFamily="18" charset="0"/>
              </a:rPr>
              <a:t>https://www.garyfox.co/digital-business-model/</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7769018"/>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09182"/>
            <a:ext cx="10515600" cy="1173707"/>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The </a:t>
            </a:r>
            <a:r>
              <a:rPr lang="en-US" sz="4000" b="1" dirty="0">
                <a:latin typeface="Times New Roman" panose="02020603050405020304" pitchFamily="18" charset="0"/>
                <a:cs typeface="Times New Roman" panose="02020603050405020304" pitchFamily="18" charset="0"/>
              </a:rPr>
              <a:t>three components of digital business model (content, customer experience and platform)</a:t>
            </a:r>
            <a:br>
              <a:rPr lang="en-US" sz="4000" b="1" dirty="0">
                <a:latin typeface="Times New Roman" panose="02020603050405020304" pitchFamily="18" charset="0"/>
                <a:cs typeface="Times New Roman" panose="02020603050405020304" pitchFamily="18" charset="0"/>
              </a:rPr>
            </a:br>
            <a:endParaRPr lang="ru-RU" sz="4000" b="1" dirty="0"/>
          </a:p>
        </p:txBody>
      </p:sp>
      <p:sp>
        <p:nvSpPr>
          <p:cNvPr id="3" name="Объект 2"/>
          <p:cNvSpPr>
            <a:spLocks noGrp="1"/>
          </p:cNvSpPr>
          <p:nvPr>
            <p:ph idx="1"/>
          </p:nvPr>
        </p:nvSpPr>
        <p:spPr>
          <a:xfrm>
            <a:off x="838200" y="1433015"/>
            <a:ext cx="10515600" cy="5063320"/>
          </a:xfrm>
        </p:spPr>
        <p:txBody>
          <a:bodyPr>
            <a:normAutofit/>
          </a:bodyPr>
          <a:lstStyle/>
          <a:p>
            <a:pPr algn="just"/>
            <a:r>
              <a:rPr lang="en-US" b="1" dirty="0" smtClean="0">
                <a:latin typeface="Times New Roman" panose="02020603050405020304" pitchFamily="18" charset="0"/>
                <a:cs typeface="Times New Roman" panose="02020603050405020304" pitchFamily="18" charset="0"/>
              </a:rPr>
              <a:t>Digital </a:t>
            </a:r>
            <a:r>
              <a:rPr lang="en-US" b="1" dirty="0">
                <a:latin typeface="Times New Roman" panose="02020603050405020304" pitchFamily="18" charset="0"/>
                <a:cs typeface="Times New Roman" panose="02020603050405020304" pitchFamily="18" charset="0"/>
              </a:rPr>
              <a:t>content </a:t>
            </a:r>
            <a:r>
              <a:rPr lang="en-US" dirty="0">
                <a:latin typeface="Times New Roman" panose="02020603050405020304" pitchFamily="18" charset="0"/>
                <a:cs typeface="Times New Roman" panose="02020603050405020304" pitchFamily="18" charset="0"/>
              </a:rPr>
              <a:t>- information, as well as products and services related to them, provided to subscribers of data networks and mobile networks in digital form, and consumed using digital devices. Electronic content, for example, can mean almost any content of a web resource: text or audio, video, photo files.</a:t>
            </a:r>
          </a:p>
          <a:p>
            <a:pPr algn="just"/>
            <a:r>
              <a:rPr lang="en-US" b="1" dirty="0">
                <a:latin typeface="Times New Roman" panose="02020603050405020304" pitchFamily="18" charset="0"/>
                <a:cs typeface="Times New Roman" panose="02020603050405020304" pitchFamily="18" charset="0"/>
              </a:rPr>
              <a:t>C</a:t>
            </a:r>
            <a:r>
              <a:rPr lang="en-US" b="1" dirty="0" smtClean="0">
                <a:latin typeface="Times New Roman" panose="02020603050405020304" pitchFamily="18" charset="0"/>
                <a:cs typeface="Times New Roman" panose="02020603050405020304" pitchFamily="18" charset="0"/>
              </a:rPr>
              <a:t>ustomer experience </a:t>
            </a:r>
            <a:r>
              <a:rPr lang="en-US" dirty="0">
                <a:latin typeface="Times New Roman" panose="02020603050405020304" pitchFamily="18" charset="0"/>
                <a:cs typeface="Times New Roman" panose="02020603050405020304" pitchFamily="18" charset="0"/>
              </a:rPr>
              <a:t>is</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mean </a:t>
            </a:r>
            <a:r>
              <a:rPr lang="en-US" dirty="0">
                <a:latin typeface="Times New Roman" panose="02020603050405020304" pitchFamily="18" charset="0"/>
                <a:cs typeface="Times New Roman" panose="02020603050405020304" pitchFamily="18" charset="0"/>
              </a:rPr>
              <a:t>people's experiences when they shop online for your company's products or services, whether they're digital or physical</a:t>
            </a:r>
            <a:r>
              <a:rPr lang="en-US" dirty="0" smtClean="0">
                <a:latin typeface="Times New Roman" panose="02020603050405020304" pitchFamily="18" charset="0"/>
                <a:cs typeface="Times New Roman" panose="02020603050405020304" pitchFamily="18" charset="0"/>
              </a:rPr>
              <a:t>.</a:t>
            </a:r>
          </a:p>
          <a:p>
            <a:pPr algn="just"/>
            <a:r>
              <a:rPr lang="en-US" b="1" dirty="0">
                <a:latin typeface="Times New Roman" panose="02020603050405020304" pitchFamily="18" charset="0"/>
                <a:cs typeface="Times New Roman" panose="02020603050405020304" pitchFamily="18" charset="0"/>
              </a:rPr>
              <a:t>The platform </a:t>
            </a:r>
            <a:r>
              <a:rPr lang="en-US" dirty="0">
                <a:latin typeface="Times New Roman" panose="02020603050405020304" pitchFamily="18" charset="0"/>
                <a:cs typeface="Times New Roman" panose="02020603050405020304" pitchFamily="18" charset="0"/>
              </a:rPr>
              <a:t>is a consistent system of digitized business processes, information data and infrastructure. The platform has internal and external components, and it must ensure the delivery of not only digital content to customers, but also physical products</a:t>
            </a:r>
            <a:r>
              <a:rPr lang="en-US" dirty="0" smtClean="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3725845905"/>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668740"/>
            <a:ext cx="10515600" cy="5508223"/>
          </a:xfrm>
        </p:spPr>
        <p:txBody>
          <a:bodyPr/>
          <a:lstStyle/>
          <a:p>
            <a:pPr marL="0" indent="0" algn="ctr">
              <a:buNone/>
            </a:pPr>
            <a:endParaRPr lang="en-US" sz="5400" b="1" dirty="0" smtClean="0">
              <a:latin typeface="Times New Roman" panose="02020603050405020304" pitchFamily="18" charset="0"/>
              <a:cs typeface="Times New Roman" panose="02020603050405020304" pitchFamily="18" charset="0"/>
            </a:endParaRPr>
          </a:p>
          <a:p>
            <a:pPr marL="0" indent="0" algn="ctr">
              <a:buNone/>
            </a:pPr>
            <a:r>
              <a:rPr lang="en-US" sz="5400" b="1" dirty="0" smtClean="0">
                <a:latin typeface="Times New Roman" panose="02020603050405020304" pitchFamily="18" charset="0"/>
                <a:cs typeface="Times New Roman" panose="02020603050405020304" pitchFamily="18" charset="0"/>
              </a:rPr>
              <a:t>How </a:t>
            </a:r>
            <a:r>
              <a:rPr lang="en-US" sz="5400" b="1" dirty="0">
                <a:latin typeface="Times New Roman" panose="02020603050405020304" pitchFamily="18" charset="0"/>
                <a:cs typeface="Times New Roman" panose="02020603050405020304" pitchFamily="18" charset="0"/>
              </a:rPr>
              <a:t>do you create </a:t>
            </a:r>
            <a:endParaRPr lang="en-US" sz="5400" b="1" dirty="0" smtClean="0">
              <a:latin typeface="Times New Roman" panose="02020603050405020304" pitchFamily="18" charset="0"/>
              <a:cs typeface="Times New Roman" panose="02020603050405020304" pitchFamily="18" charset="0"/>
            </a:endParaRPr>
          </a:p>
          <a:p>
            <a:pPr marL="0" indent="0" algn="ctr">
              <a:buNone/>
            </a:pPr>
            <a:r>
              <a:rPr lang="en-US" sz="5400" b="1" dirty="0" smtClean="0">
                <a:latin typeface="Times New Roman" panose="02020603050405020304" pitchFamily="18" charset="0"/>
                <a:cs typeface="Times New Roman" panose="02020603050405020304" pitchFamily="18" charset="0"/>
              </a:rPr>
              <a:t>the </a:t>
            </a:r>
            <a:r>
              <a:rPr lang="en-US" sz="5400" b="1" dirty="0">
                <a:latin typeface="Times New Roman" panose="02020603050405020304" pitchFamily="18" charset="0"/>
                <a:cs typeface="Times New Roman" panose="02020603050405020304" pitchFamily="18" charset="0"/>
              </a:rPr>
              <a:t>digital business model ?</a:t>
            </a:r>
            <a:endParaRPr lang="ru-RU" sz="5400" dirty="0"/>
          </a:p>
          <a:p>
            <a:pPr marL="0" indent="0" algn="ctr">
              <a:buNone/>
            </a:pPr>
            <a:endParaRPr lang="ru-RU" dirty="0"/>
          </a:p>
        </p:txBody>
      </p:sp>
    </p:spTree>
    <p:extLst>
      <p:ext uri="{BB962C8B-B14F-4D97-AF65-F5344CB8AC3E}">
        <p14:creationId xmlns:p14="http://schemas.microsoft.com/office/powerpoint/2010/main" val="3408703393"/>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136129"/>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How </a:t>
            </a:r>
            <a:r>
              <a:rPr lang="en-US" sz="4000" b="1" dirty="0">
                <a:latin typeface="Times New Roman" panose="02020603050405020304" pitchFamily="18" charset="0"/>
                <a:cs typeface="Times New Roman" panose="02020603050405020304" pitchFamily="18" charset="0"/>
              </a:rPr>
              <a:t>to build </a:t>
            </a:r>
            <a:r>
              <a:rPr lang="en-US" sz="4000" b="1" dirty="0" smtClean="0">
                <a:latin typeface="Times New Roman" panose="02020603050405020304" pitchFamily="18" charset="0"/>
                <a:cs typeface="Times New Roman" panose="02020603050405020304" pitchFamily="18" charset="0"/>
              </a:rPr>
              <a:t>the </a:t>
            </a:r>
            <a:r>
              <a:rPr lang="en-US" sz="4000" b="1" dirty="0">
                <a:latin typeface="Times New Roman" panose="02020603050405020304" pitchFamily="18" charset="0"/>
                <a:cs typeface="Times New Roman" panose="02020603050405020304" pitchFamily="18" charset="0"/>
              </a:rPr>
              <a:t>digital </a:t>
            </a:r>
            <a:r>
              <a:rPr lang="en-US" sz="4000" b="1" dirty="0" smtClean="0">
                <a:latin typeface="Times New Roman" panose="02020603050405020304" pitchFamily="18" charset="0"/>
                <a:cs typeface="Times New Roman" panose="02020603050405020304" pitchFamily="18" charset="0"/>
              </a:rPr>
              <a:t>business ?</a:t>
            </a: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596788"/>
            <a:ext cx="10515600" cy="4580175"/>
          </a:xfrm>
        </p:spPr>
        <p:txBody>
          <a:bodyPr/>
          <a:lstStyle/>
          <a:p>
            <a:pPr algn="just"/>
            <a:r>
              <a:rPr lang="en-US" sz="3200" dirty="0" smtClean="0">
                <a:latin typeface="Times New Roman" panose="02020603050405020304" pitchFamily="18" charset="0"/>
                <a:cs typeface="Times New Roman" panose="02020603050405020304" pitchFamily="18" charset="0"/>
              </a:rPr>
              <a:t>Starting </a:t>
            </a:r>
            <a:r>
              <a:rPr lang="en-US" sz="3200" dirty="0">
                <a:latin typeface="Times New Roman" panose="02020603050405020304" pitchFamily="18" charset="0"/>
                <a:cs typeface="Times New Roman" panose="02020603050405020304" pitchFamily="18" charset="0"/>
              </a:rPr>
              <a:t>a digital business takes less time and doesn’t require heavy investment in physical assets such as office space or inventory. Due to the availability of various free </a:t>
            </a:r>
            <a:r>
              <a:rPr lang="en-US" sz="3200" dirty="0" err="1">
                <a:latin typeface="Times New Roman" panose="02020603050405020304" pitchFamily="18" charset="0"/>
                <a:cs typeface="Times New Roman" panose="02020603050405020304" pitchFamily="18" charset="0"/>
              </a:rPr>
              <a:t>SaaS</a:t>
            </a:r>
            <a:r>
              <a:rPr lang="en-US" sz="3200" dirty="0">
                <a:latin typeface="Times New Roman" panose="02020603050405020304" pitchFamily="18" charset="0"/>
                <a:cs typeface="Times New Roman" panose="02020603050405020304" pitchFamily="18" charset="0"/>
              </a:rPr>
              <a:t> tools, building a digital business has only become easier.</a:t>
            </a:r>
          </a:p>
          <a:p>
            <a:pPr algn="just"/>
            <a:r>
              <a:rPr lang="en-US" sz="3200" dirty="0">
                <a:latin typeface="Times New Roman" panose="02020603050405020304" pitchFamily="18" charset="0"/>
                <a:cs typeface="Times New Roman" panose="02020603050405020304" pitchFamily="18" charset="0"/>
              </a:rPr>
              <a:t>But to have an agile digital core, you need to think carefully about the nitty-gritty of building your digital business model. Listed below are six steps to set up a successful digital business.</a:t>
            </a:r>
          </a:p>
          <a:p>
            <a:endParaRPr lang="ru-RU" dirty="0"/>
          </a:p>
        </p:txBody>
      </p:sp>
    </p:spTree>
    <p:extLst>
      <p:ext uri="{BB962C8B-B14F-4D97-AF65-F5344CB8AC3E}">
        <p14:creationId xmlns:p14="http://schemas.microsoft.com/office/powerpoint/2010/main" val="100514821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3600" b="1" dirty="0">
                <a:latin typeface="Times New Roman" panose="02020603050405020304" pitchFamily="18" charset="0"/>
                <a:cs typeface="Times New Roman" panose="02020603050405020304" pitchFamily="18" charset="0"/>
              </a:rPr>
              <a:t>How do you create </a:t>
            </a:r>
            <a:r>
              <a:rPr lang="en-US" sz="3600" b="1" dirty="0" smtClean="0">
                <a:latin typeface="Times New Roman" panose="02020603050405020304" pitchFamily="18" charset="0"/>
                <a:cs typeface="Times New Roman" panose="02020603050405020304" pitchFamily="18" charset="0"/>
              </a:rPr>
              <a:t>the </a:t>
            </a:r>
            <a:r>
              <a:rPr lang="en-US" sz="3600" b="1" dirty="0">
                <a:latin typeface="Times New Roman" panose="02020603050405020304" pitchFamily="18" charset="0"/>
                <a:cs typeface="Times New Roman" panose="02020603050405020304" pitchFamily="18" charset="0"/>
              </a:rPr>
              <a:t>digital business </a:t>
            </a:r>
            <a:r>
              <a:rPr lang="en-US" sz="3600" b="1" dirty="0" smtClean="0">
                <a:latin typeface="Times New Roman" panose="02020603050405020304" pitchFamily="18" charset="0"/>
                <a:cs typeface="Times New Roman" panose="02020603050405020304" pitchFamily="18" charset="0"/>
              </a:rPr>
              <a:t>model ?</a:t>
            </a:r>
            <a:endParaRPr lang="ru-RU" sz="3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690688"/>
            <a:ext cx="10515600" cy="4914827"/>
          </a:xfrm>
        </p:spPr>
        <p:txBody>
          <a:bodyPr>
            <a:normAutofit/>
          </a:bodyPr>
          <a:lstStyle/>
          <a:p>
            <a:pPr marL="0" indent="0" algn="ctr">
              <a:buNone/>
            </a:pPr>
            <a:r>
              <a:rPr lang="en-US" sz="3200" b="1" dirty="0" smtClean="0">
                <a:latin typeface="Times New Roman" panose="02020603050405020304" pitchFamily="18" charset="0"/>
                <a:cs typeface="Times New Roman" panose="02020603050405020304" pitchFamily="18" charset="0"/>
              </a:rPr>
              <a:t>Six </a:t>
            </a:r>
            <a:r>
              <a:rPr lang="en-US" sz="3200" b="1" dirty="0">
                <a:latin typeface="Times New Roman" panose="02020603050405020304" pitchFamily="18" charset="0"/>
                <a:cs typeface="Times New Roman" panose="02020603050405020304" pitchFamily="18" charset="0"/>
              </a:rPr>
              <a:t>key steps to build a successful digital business</a:t>
            </a:r>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Create the right mindset. ... </a:t>
            </a:r>
          </a:p>
          <a:p>
            <a:r>
              <a:rPr lang="en-US" sz="3200" dirty="0">
                <a:latin typeface="Times New Roman" panose="02020603050405020304" pitchFamily="18" charset="0"/>
                <a:cs typeface="Times New Roman" panose="02020603050405020304" pitchFamily="18" charset="0"/>
              </a:rPr>
              <a:t>Put the right leaders in the right place. ... </a:t>
            </a:r>
          </a:p>
          <a:p>
            <a:r>
              <a:rPr lang="en-US" sz="3200" dirty="0">
                <a:latin typeface="Times New Roman" panose="02020603050405020304" pitchFamily="18" charset="0"/>
                <a:cs typeface="Times New Roman" panose="02020603050405020304" pitchFamily="18" charset="0"/>
              </a:rPr>
              <a:t>Launch digital business centers of excellence. ... </a:t>
            </a:r>
          </a:p>
          <a:p>
            <a:r>
              <a:rPr lang="en-US" sz="3200" dirty="0">
                <a:latin typeface="Times New Roman" panose="02020603050405020304" pitchFamily="18" charset="0"/>
                <a:cs typeface="Times New Roman" panose="02020603050405020304" pitchFamily="18" charset="0"/>
              </a:rPr>
              <a:t>Formulate a digital strategy to respond to opportunities and threats. ... </a:t>
            </a:r>
          </a:p>
          <a:p>
            <a:r>
              <a:rPr lang="en-US" sz="3200" dirty="0">
                <a:latin typeface="Times New Roman" panose="02020603050405020304" pitchFamily="18" charset="0"/>
                <a:cs typeface="Times New Roman" panose="02020603050405020304" pitchFamily="18" charset="0"/>
              </a:rPr>
              <a:t>Find and define digital business roles. ... </a:t>
            </a:r>
          </a:p>
          <a:p>
            <a:r>
              <a:rPr lang="en-US" sz="3200" dirty="0">
                <a:latin typeface="Times New Roman" panose="02020603050405020304" pitchFamily="18" charset="0"/>
                <a:cs typeface="Times New Roman" panose="02020603050405020304" pitchFamily="18" charset="0"/>
              </a:rPr>
              <a:t>Create new digital business channels.</a:t>
            </a:r>
          </a:p>
          <a:p>
            <a:endParaRPr lang="ru-RU" dirty="0"/>
          </a:p>
        </p:txBody>
      </p:sp>
    </p:spTree>
    <p:extLst>
      <p:ext uri="{BB962C8B-B14F-4D97-AF65-F5344CB8AC3E}">
        <p14:creationId xmlns:p14="http://schemas.microsoft.com/office/powerpoint/2010/main" val="66162641"/>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22230"/>
          </a:xfrm>
        </p:spPr>
        <p:txBody>
          <a:bodyPr>
            <a:normAutofit fontScale="90000"/>
          </a:bodyPr>
          <a:lstStyle/>
          <a:p>
            <a:pPr algn="ctr"/>
            <a:r>
              <a:rPr lang="en-US" sz="3100" b="1" u="sng" dirty="0" smtClean="0">
                <a:latin typeface="Times New Roman" panose="02020603050405020304" pitchFamily="18" charset="0"/>
                <a:cs typeface="Times New Roman" panose="02020603050405020304" pitchFamily="18" charset="0"/>
                <a:hlinkClick r:id="rId3" tooltip="Three steps to digital business models | Philips Engineering Solutions"/>
              </a:rPr>
              <a:t/>
            </a:r>
            <a:br>
              <a:rPr lang="en-US" sz="3100" b="1" u="sng" dirty="0" smtClean="0">
                <a:latin typeface="Times New Roman" panose="02020603050405020304" pitchFamily="18" charset="0"/>
                <a:cs typeface="Times New Roman" panose="02020603050405020304" pitchFamily="18" charset="0"/>
                <a:hlinkClick r:id="rId3" tooltip="Three steps to digital business models | Philips Engineering Solutions"/>
              </a:rPr>
            </a:br>
            <a:r>
              <a:rPr lang="en-US" sz="3100" b="1" u="sng" dirty="0" smtClean="0">
                <a:latin typeface="Times New Roman" panose="02020603050405020304" pitchFamily="18" charset="0"/>
                <a:cs typeface="Times New Roman" panose="02020603050405020304" pitchFamily="18" charset="0"/>
                <a:hlinkClick r:id="rId3" tooltip="Three steps to digital business models | Philips Engineering Solutions"/>
              </a:rPr>
              <a:t>Three </a:t>
            </a:r>
            <a:r>
              <a:rPr lang="en-US" sz="3100" b="1" u="sng" dirty="0">
                <a:latin typeface="Times New Roman" panose="02020603050405020304" pitchFamily="18" charset="0"/>
                <a:cs typeface="Times New Roman" panose="02020603050405020304" pitchFamily="18" charset="0"/>
                <a:hlinkClick r:id="rId3" tooltip="Three steps to digital business models | Philips Engineering Solutions"/>
              </a:rPr>
              <a:t>steps to digital business models | Philips Engineering Solutions</a:t>
            </a:r>
            <a:r>
              <a:rPr lang="en-US" b="1" dirty="0"/>
              <a:t/>
            </a:r>
            <a:br>
              <a:rPr lang="en-US" b="1" dirty="0"/>
            </a:br>
            <a:endParaRPr lang="ru-RU" dirty="0"/>
          </a:p>
        </p:txBody>
      </p:sp>
      <p:pic>
        <p:nvPicPr>
          <p:cNvPr id="4" name="Объект 3"/>
          <p:cNvPicPr>
            <a:picLocks noGrp="1" noChangeAspect="1"/>
          </p:cNvPicPr>
          <p:nvPr>
            <p:ph idx="1"/>
          </p:nvPr>
        </p:nvPicPr>
        <p:blipFill>
          <a:blip r:embed="rId4"/>
          <a:stretch>
            <a:fillRect/>
          </a:stretch>
        </p:blipFill>
        <p:spPr>
          <a:xfrm>
            <a:off x="1214651" y="1323834"/>
            <a:ext cx="9758149" cy="5104262"/>
          </a:xfrm>
          <a:prstGeom prst="rect">
            <a:avLst/>
          </a:prstGeom>
        </p:spPr>
      </p:pic>
      <p:sp>
        <p:nvSpPr>
          <p:cNvPr id="5" name="Прямоугольник 4"/>
          <p:cNvSpPr/>
          <p:nvPr/>
        </p:nvSpPr>
        <p:spPr>
          <a:xfrm>
            <a:off x="1082722" y="6428096"/>
            <a:ext cx="9426053" cy="307777"/>
          </a:xfrm>
          <a:prstGeom prst="rect">
            <a:avLst/>
          </a:prstGeom>
        </p:spPr>
        <p:txBody>
          <a:bodyPr wrap="square">
            <a:spAutoFit/>
          </a:bodyPr>
          <a:lstStyle/>
          <a:p>
            <a:r>
              <a:rPr lang="en-US" sz="1400" dirty="0">
                <a:latin typeface="Times New Roman" panose="02020603050405020304" pitchFamily="18" charset="0"/>
                <a:cs typeface="Times New Roman" panose="02020603050405020304" pitchFamily="18" charset="0"/>
              </a:rPr>
              <a:t>https://www.engineeringsolutions.philips.com/news/three-steps-to-digital-business-models/</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469037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928047" y="368490"/>
            <a:ext cx="10426889" cy="5808473"/>
          </a:xfrm>
        </p:spPr>
      </p:pic>
      <p:sp>
        <p:nvSpPr>
          <p:cNvPr id="5" name="Прямоугольник 4"/>
          <p:cNvSpPr/>
          <p:nvPr/>
        </p:nvSpPr>
        <p:spPr>
          <a:xfrm>
            <a:off x="1096370" y="6211669"/>
            <a:ext cx="8184108" cy="369332"/>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https://www.getapp.com/resources/how-to-build-a-digital-business/</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7199464"/>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3200" b="1" dirty="0">
                <a:latin typeface="Times New Roman" panose="02020603050405020304" pitchFamily="18" charset="0"/>
                <a:cs typeface="Times New Roman" panose="02020603050405020304" pitchFamily="18" charset="0"/>
              </a:rPr>
              <a:t>1. Prepare a detailed business plan</a:t>
            </a:r>
            <a:br>
              <a:rPr lang="en-US" sz="3200" b="1" dirty="0">
                <a:latin typeface="Times New Roman" panose="02020603050405020304" pitchFamily="18" charset="0"/>
                <a:cs typeface="Times New Roman" panose="02020603050405020304" pitchFamily="18" charset="0"/>
              </a:rPr>
            </a:br>
            <a:endParaRPr lang="ru-RU" sz="32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091822"/>
            <a:ext cx="10515600" cy="5404512"/>
          </a:xfrm>
        </p:spPr>
        <p:txBody>
          <a:bodyPr>
            <a:normAutofit lnSpcReduction="10000"/>
          </a:bodyPr>
          <a:lstStyle/>
          <a:p>
            <a:pPr algn="just"/>
            <a:r>
              <a:rPr lang="en-US" dirty="0" smtClean="0">
                <a:latin typeface="Times New Roman" panose="02020603050405020304" pitchFamily="18" charset="0"/>
                <a:cs typeface="Times New Roman" panose="02020603050405020304" pitchFamily="18" charset="0"/>
              </a:rPr>
              <a:t>A </a:t>
            </a:r>
            <a:r>
              <a:rPr lang="en-US" dirty="0">
                <a:latin typeface="Times New Roman" panose="02020603050405020304" pitchFamily="18" charset="0"/>
                <a:cs typeface="Times New Roman" panose="02020603050405020304" pitchFamily="18" charset="0"/>
              </a:rPr>
              <a:t>comprehensive business plan is important to start any business. Your business plan should outline what your business is about, who’s going to lead it, what your goals and vision are, and how you plan to achieve them. </a:t>
            </a:r>
          </a:p>
          <a:p>
            <a:pPr algn="just"/>
            <a:r>
              <a:rPr lang="en-US" dirty="0">
                <a:latin typeface="Times New Roman" panose="02020603050405020304" pitchFamily="18" charset="0"/>
                <a:cs typeface="Times New Roman" panose="02020603050405020304" pitchFamily="18" charset="0"/>
              </a:rPr>
              <a:t>Include details about your financing plans, marketing strategies, target customers, and unique value proposition. Also, mention which digital initiatives you plan to implement to meet your goals. For instance, if you’re planning to start an </a:t>
            </a:r>
            <a:r>
              <a:rPr lang="en-US" dirty="0" err="1">
                <a:latin typeface="Times New Roman" panose="02020603050405020304" pitchFamily="18" charset="0"/>
                <a:cs typeface="Times New Roman" panose="02020603050405020304" pitchFamily="18" charset="0"/>
              </a:rPr>
              <a:t>ed</a:t>
            </a:r>
            <a:r>
              <a:rPr lang="en-US" dirty="0">
                <a:latin typeface="Times New Roman" panose="02020603050405020304" pitchFamily="18" charset="0"/>
                <a:cs typeface="Times New Roman" panose="02020603050405020304" pitchFamily="18" charset="0"/>
              </a:rPr>
              <a:t>-tech business, mention which technologies (e.g., artificial intelligence or AI) you’ll use to build the digital platform and deliver the right courses to students. </a:t>
            </a:r>
          </a:p>
          <a:p>
            <a:pPr algn="just"/>
            <a:r>
              <a:rPr lang="en-US" dirty="0">
                <a:latin typeface="Times New Roman" panose="02020603050405020304" pitchFamily="18" charset="0"/>
                <a:cs typeface="Times New Roman" panose="02020603050405020304" pitchFamily="18" charset="0"/>
              </a:rPr>
              <a:t>Here’s a </a:t>
            </a:r>
            <a:r>
              <a:rPr lang="en-US" dirty="0">
                <a:latin typeface="Times New Roman" panose="02020603050405020304" pitchFamily="18" charset="0"/>
                <a:cs typeface="Times New Roman" panose="02020603050405020304" pitchFamily="18" charset="0"/>
                <a:hlinkClick r:id="rId3"/>
              </a:rPr>
              <a:t>free downloadable template</a:t>
            </a:r>
            <a:r>
              <a:rPr lang="en-US" dirty="0">
                <a:latin typeface="Times New Roman" panose="02020603050405020304" pitchFamily="18" charset="0"/>
                <a:cs typeface="Times New Roman" panose="02020603050405020304" pitchFamily="18" charset="0"/>
              </a:rPr>
              <a:t> of a digital business plan you can use to write down your vision, mission, and goals. Feel free to customize it per your brand colors, themes, and ideas</a:t>
            </a:r>
            <a:r>
              <a:rPr lang="en-US" dirty="0" smtClean="0">
                <a:latin typeface="Times New Roman" panose="02020603050405020304" pitchFamily="18" charset="0"/>
                <a:cs typeface="Times New Roman" panose="02020603050405020304" pitchFamily="18" charset="0"/>
              </a:rPr>
              <a:t>.</a:t>
            </a:r>
          </a:p>
          <a:p>
            <a:pPr marL="0" indent="0">
              <a:buNone/>
            </a:pPr>
            <a:r>
              <a:rPr lang="en-US" sz="1900" dirty="0" smtClean="0">
                <a:latin typeface="Times New Roman" panose="02020603050405020304" pitchFamily="18" charset="0"/>
                <a:cs typeface="Times New Roman" panose="02020603050405020304" pitchFamily="18" charset="0"/>
              </a:rPr>
              <a:t>    https</a:t>
            </a:r>
            <a:r>
              <a:rPr lang="en-US" sz="1900" dirty="0">
                <a:latin typeface="Times New Roman" panose="02020603050405020304" pitchFamily="18" charset="0"/>
                <a:cs typeface="Times New Roman" panose="02020603050405020304" pitchFamily="18" charset="0"/>
              </a:rPr>
              <a:t>://www.getapp.com/resources/how-to-build-a-digital-business/</a:t>
            </a:r>
          </a:p>
          <a:p>
            <a:endParaRPr lang="ru-RU" dirty="0"/>
          </a:p>
        </p:txBody>
      </p:sp>
    </p:spTree>
    <p:extLst>
      <p:ext uri="{BB962C8B-B14F-4D97-AF65-F5344CB8AC3E}">
        <p14:creationId xmlns:p14="http://schemas.microsoft.com/office/powerpoint/2010/main" val="2564089983"/>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972356"/>
          </a:xfrm>
        </p:spPr>
        <p:txBody>
          <a:bodyPr>
            <a:normAutofit fontScale="90000"/>
          </a:bodyPr>
          <a:lstStyle/>
          <a:p>
            <a:pPr algn="ctr"/>
            <a:r>
              <a:rPr lang="en-US" sz="3600" b="1" dirty="0">
                <a:latin typeface="Times New Roman" panose="02020603050405020304" pitchFamily="18" charset="0"/>
                <a:cs typeface="Times New Roman" panose="02020603050405020304" pitchFamily="18" charset="0"/>
              </a:rPr>
              <a:t>2. Create a digital strategy for your new business</a:t>
            </a:r>
            <a:br>
              <a:rPr lang="en-US" sz="3600" b="1"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37482"/>
            <a:ext cx="10515600" cy="4899545"/>
          </a:xfrm>
        </p:spPr>
        <p:txBody>
          <a:bodyPr>
            <a:normAutofit/>
          </a:bodyPr>
          <a:lstStyle/>
          <a:p>
            <a:pPr algn="just"/>
            <a:r>
              <a:rPr lang="en-US" sz="3200" dirty="0" smtClean="0">
                <a:latin typeface="Times New Roman" panose="02020603050405020304" pitchFamily="18" charset="0"/>
                <a:cs typeface="Times New Roman" panose="02020603050405020304" pitchFamily="18" charset="0"/>
              </a:rPr>
              <a:t>A </a:t>
            </a:r>
            <a:r>
              <a:rPr lang="en-US" sz="3200" dirty="0">
                <a:latin typeface="Times New Roman" panose="02020603050405020304" pitchFamily="18" charset="0"/>
                <a:cs typeface="Times New Roman" panose="02020603050405020304" pitchFamily="18" charset="0"/>
              </a:rPr>
              <a:t>strategy is a document that explains “why” and “how” you plan to reach your goals. Creating a brand story (i.e., a story that explains why your business exists), developing buyer personas, and designing </a:t>
            </a:r>
            <a:r>
              <a:rPr lang="en-US" sz="3200" dirty="0" smtClean="0">
                <a:latin typeface="Times New Roman" panose="02020603050405020304" pitchFamily="18" charset="0"/>
                <a:cs typeface="Times New Roman" panose="02020603050405020304" pitchFamily="18" charset="0"/>
              </a:rPr>
              <a:t>customer </a:t>
            </a:r>
            <a:r>
              <a:rPr lang="en-US" sz="3200" dirty="0">
                <a:latin typeface="Times New Roman" panose="02020603050405020304" pitchFamily="18" charset="0"/>
                <a:cs typeface="Times New Roman" panose="02020603050405020304" pitchFamily="18" charset="0"/>
              </a:rPr>
              <a:t>journey maps are some steps to building your digital strategy. </a:t>
            </a:r>
          </a:p>
          <a:p>
            <a:pPr algn="just"/>
            <a:r>
              <a:rPr lang="en-US" sz="3200" dirty="0">
                <a:latin typeface="Times New Roman" panose="02020603050405020304" pitchFamily="18" charset="0"/>
                <a:cs typeface="Times New Roman" panose="02020603050405020304" pitchFamily="18" charset="0"/>
              </a:rPr>
              <a:t>Your strategy document should also explain how you plan to use technology to reach out to potential customers and manage operations. Align your strategy with your business goals to get maximum leverage, and evaluate it regularly to ensure it reflects the latest market trends and predictions.</a:t>
            </a:r>
          </a:p>
          <a:p>
            <a:pPr marL="0" indent="0">
              <a:buNone/>
            </a:pPr>
            <a:endParaRPr lang="ru-RU" dirty="0"/>
          </a:p>
        </p:txBody>
      </p:sp>
      <p:sp>
        <p:nvSpPr>
          <p:cNvPr id="4" name="Прямоугольник 3"/>
          <p:cNvSpPr/>
          <p:nvPr/>
        </p:nvSpPr>
        <p:spPr>
          <a:xfrm>
            <a:off x="1178256" y="6237027"/>
            <a:ext cx="8129517" cy="307777"/>
          </a:xfrm>
          <a:prstGeom prst="rect">
            <a:avLst/>
          </a:prstGeom>
        </p:spPr>
        <p:txBody>
          <a:bodyPr wrap="square">
            <a:spAutoFit/>
          </a:bodyPr>
          <a:lstStyle/>
          <a:p>
            <a:r>
              <a:rPr lang="en-US" sz="1400" dirty="0">
                <a:latin typeface="Times New Roman" panose="02020603050405020304" pitchFamily="18" charset="0"/>
                <a:cs typeface="Times New Roman" panose="02020603050405020304" pitchFamily="18" charset="0"/>
              </a:rPr>
              <a:t>https://www.getapp.com/resources/how-to-build-a-digital-business/</a:t>
            </a:r>
          </a:p>
        </p:txBody>
      </p:sp>
    </p:spTree>
    <p:extLst>
      <p:ext uri="{BB962C8B-B14F-4D97-AF65-F5344CB8AC3E}">
        <p14:creationId xmlns:p14="http://schemas.microsoft.com/office/powerpoint/2010/main" val="3867548277"/>
      </p:ext>
    </p:extLst>
  </p:cSld>
  <p:clrMapOvr>
    <a:overrideClrMapping bg1="lt1" tx1="dk1" bg2="lt2" tx2="dk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03866"/>
          </a:xfrm>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3</a:t>
            </a:r>
            <a:r>
              <a:rPr lang="en-US" sz="3600" b="1" dirty="0">
                <a:latin typeface="Times New Roman" panose="02020603050405020304" pitchFamily="18" charset="0"/>
                <a:cs typeface="Times New Roman" panose="02020603050405020304" pitchFamily="18" charset="0"/>
              </a:rPr>
              <a:t>. Build a strong digital core using the right tech tools</a:t>
            </a:r>
            <a:r>
              <a:rPr lang="en-US" b="1" dirty="0"/>
              <a:t/>
            </a:r>
            <a:br>
              <a:rPr lang="en-US" b="1" dirty="0"/>
            </a:br>
            <a:endParaRPr lang="ru-RU" dirty="0"/>
          </a:p>
        </p:txBody>
      </p:sp>
      <p:sp>
        <p:nvSpPr>
          <p:cNvPr id="3" name="Объект 2"/>
          <p:cNvSpPr>
            <a:spLocks noGrp="1"/>
          </p:cNvSpPr>
          <p:nvPr>
            <p:ph idx="1"/>
          </p:nvPr>
        </p:nvSpPr>
        <p:spPr>
          <a:xfrm>
            <a:off x="838200" y="968992"/>
            <a:ext cx="10515600" cy="5636524"/>
          </a:xfrm>
        </p:spPr>
        <p:txBody>
          <a:bodyPr>
            <a:normAutofit fontScale="70000" lnSpcReduction="20000"/>
          </a:bodyPr>
          <a:lstStyle/>
          <a:p>
            <a:pPr algn="just"/>
            <a:r>
              <a:rPr lang="en-US" dirty="0" smtClean="0">
                <a:latin typeface="Times New Roman" panose="02020603050405020304" pitchFamily="18" charset="0"/>
                <a:cs typeface="Times New Roman" panose="02020603050405020304" pitchFamily="18" charset="0"/>
              </a:rPr>
              <a:t>Successful </a:t>
            </a:r>
            <a:r>
              <a:rPr lang="en-US" dirty="0">
                <a:latin typeface="Times New Roman" panose="02020603050405020304" pitchFamily="18" charset="0"/>
                <a:cs typeface="Times New Roman" panose="02020603050405020304" pitchFamily="18" charset="0"/>
              </a:rPr>
              <a:t>digital businesses invest in tech solutions that are scalable, flexible, and help adapt to the changing IT landscape. This helps create a strong digital core, which includes IT infrastructure that positions your business for long-term growth. Thus, invest in the right technology and tools to build a successful online business. </a:t>
            </a:r>
          </a:p>
          <a:p>
            <a:pPr algn="just"/>
            <a:r>
              <a:rPr lang="en-US" dirty="0">
                <a:latin typeface="Times New Roman" panose="02020603050405020304" pitchFamily="18" charset="0"/>
                <a:cs typeface="Times New Roman" panose="02020603050405020304" pitchFamily="18" charset="0"/>
              </a:rPr>
              <a:t>Main tools you’ll need to build your digital business:</a:t>
            </a:r>
          </a:p>
          <a:p>
            <a:pPr algn="just"/>
            <a:r>
              <a:rPr lang="en-US" b="1" dirty="0">
                <a:latin typeface="Times New Roman" panose="02020603050405020304" pitchFamily="18" charset="0"/>
                <a:cs typeface="Times New Roman" panose="02020603050405020304" pitchFamily="18" charset="0"/>
              </a:rPr>
              <a:t>Business website:</a:t>
            </a:r>
            <a:r>
              <a:rPr lang="en-US" dirty="0">
                <a:latin typeface="Times New Roman" panose="02020603050405020304" pitchFamily="18" charset="0"/>
                <a:cs typeface="Times New Roman" panose="02020603050405020304" pitchFamily="18" charset="0"/>
              </a:rPr>
              <a:t> Your website is most likely the first place customers will check when searching for more info about your business.</a:t>
            </a:r>
          </a:p>
          <a:p>
            <a:pPr algn="just"/>
            <a:r>
              <a:rPr lang="en-US" b="1" dirty="0">
                <a:latin typeface="Times New Roman" panose="02020603050405020304" pitchFamily="18" charset="0"/>
                <a:cs typeface="Times New Roman" panose="02020603050405020304" pitchFamily="18" charset="0"/>
              </a:rPr>
              <a:t>Social media:</a:t>
            </a:r>
            <a:r>
              <a:rPr lang="en-US" dirty="0">
                <a:latin typeface="Times New Roman" panose="02020603050405020304" pitchFamily="18" charset="0"/>
                <a:cs typeface="Times New Roman" panose="02020603050405020304" pitchFamily="18" charset="0"/>
              </a:rPr>
              <a:t> You can’t do without social media presence today. Your customers and prospects will use social media platforms such as Facebook and </a:t>
            </a:r>
            <a:r>
              <a:rPr lang="en-US" dirty="0" err="1">
                <a:latin typeface="Times New Roman" panose="02020603050405020304" pitchFamily="18" charset="0"/>
                <a:cs typeface="Times New Roman" panose="02020603050405020304" pitchFamily="18" charset="0"/>
              </a:rPr>
              <a:t>Instagram</a:t>
            </a:r>
            <a:r>
              <a:rPr lang="en-US" dirty="0">
                <a:latin typeface="Times New Roman" panose="02020603050405020304" pitchFamily="18" charset="0"/>
                <a:cs typeface="Times New Roman" panose="02020603050405020304" pitchFamily="18" charset="0"/>
              </a:rPr>
              <a:t> to share their experiences with your brand and to connect with you for complaints, suggestions, and other needs.</a:t>
            </a:r>
          </a:p>
          <a:p>
            <a:pPr algn="just"/>
            <a:r>
              <a:rPr lang="en-US" b="1" dirty="0" smtClean="0">
                <a:latin typeface="Times New Roman" panose="02020603050405020304" pitchFamily="18" charset="0"/>
                <a:cs typeface="Times New Roman" panose="02020603050405020304" pitchFamily="18" charset="0"/>
              </a:rPr>
              <a:t>E-Commerce </a:t>
            </a:r>
            <a:r>
              <a:rPr lang="en-US" b="1" dirty="0">
                <a:latin typeface="Times New Roman" panose="02020603050405020304" pitchFamily="18" charset="0"/>
                <a:cs typeface="Times New Roman" panose="02020603050405020304" pitchFamily="18" charset="0"/>
              </a:rPr>
              <a:t>website:</a:t>
            </a:r>
            <a:r>
              <a:rPr lang="en-US" dirty="0">
                <a:latin typeface="Times New Roman" panose="02020603050405020304" pitchFamily="18" charset="0"/>
                <a:cs typeface="Times New Roman" panose="02020603050405020304" pitchFamily="18" charset="0"/>
              </a:rPr>
              <a:t> If you’re into selling products, having an </a:t>
            </a:r>
            <a:r>
              <a:rPr lang="en-US" dirty="0" smtClean="0">
                <a:latin typeface="Times New Roman" panose="02020603050405020304" pitchFamily="18" charset="0"/>
                <a:cs typeface="Times New Roman" panose="02020603050405020304" pitchFamily="18" charset="0"/>
              </a:rPr>
              <a:t>e-Commerce </a:t>
            </a:r>
            <a:r>
              <a:rPr lang="en-US" dirty="0">
                <a:latin typeface="Times New Roman" panose="02020603050405020304" pitchFamily="18" charset="0"/>
                <a:cs typeface="Times New Roman" panose="02020603050405020304" pitchFamily="18" charset="0"/>
              </a:rPr>
              <a:t>website is necessary. Ensure your </a:t>
            </a:r>
            <a:r>
              <a:rPr lang="en-US" dirty="0" smtClean="0">
                <a:latin typeface="Times New Roman" panose="02020603050405020304" pitchFamily="18" charset="0"/>
                <a:cs typeface="Times New Roman" panose="02020603050405020304" pitchFamily="18" charset="0"/>
                <a:hlinkClick r:id="rId3"/>
              </a:rPr>
              <a:t>e-Commerce </a:t>
            </a:r>
            <a:r>
              <a:rPr lang="en-US" dirty="0">
                <a:latin typeface="Times New Roman" panose="02020603050405020304" pitchFamily="18" charset="0"/>
                <a:cs typeface="Times New Roman" panose="02020603050405020304" pitchFamily="18" charset="0"/>
                <a:hlinkClick r:id="rId3"/>
              </a:rPr>
              <a:t>website</a:t>
            </a:r>
            <a:r>
              <a:rPr lang="en-US" dirty="0">
                <a:latin typeface="Times New Roman" panose="02020603050405020304" pitchFamily="18" charset="0"/>
                <a:cs typeface="Times New Roman" panose="02020603050405020304" pitchFamily="18" charset="0"/>
              </a:rPr>
              <a:t> supports a variety of e-payment methods.</a:t>
            </a:r>
          </a:p>
          <a:p>
            <a:pPr algn="just"/>
            <a:r>
              <a:rPr lang="en-US" b="1" dirty="0">
                <a:latin typeface="Times New Roman" panose="02020603050405020304" pitchFamily="18" charset="0"/>
                <a:cs typeface="Times New Roman" panose="02020603050405020304" pitchFamily="18" charset="0"/>
              </a:rPr>
              <a:t>Mobile capabilities:</a:t>
            </a:r>
            <a:r>
              <a:rPr lang="en-US" dirty="0">
                <a:latin typeface="Times New Roman" panose="02020603050405020304" pitchFamily="18" charset="0"/>
                <a:cs typeface="Times New Roman" panose="02020603050405020304" pitchFamily="18" charset="0"/>
              </a:rPr>
              <a:t> Having a mobile-optimized website or a mobile app will make it easier for customers to reach out to you.</a:t>
            </a:r>
          </a:p>
          <a:p>
            <a:pPr algn="just"/>
            <a:r>
              <a:rPr lang="en-US" b="1" dirty="0">
                <a:latin typeface="Times New Roman" panose="02020603050405020304" pitchFamily="18" charset="0"/>
                <a:cs typeface="Times New Roman" panose="02020603050405020304" pitchFamily="18" charset="0"/>
              </a:rPr>
              <a:t>Digital tools for internal use:</a:t>
            </a:r>
            <a:r>
              <a:rPr lang="en-US" dirty="0">
                <a:latin typeface="Times New Roman" panose="02020603050405020304" pitchFamily="18" charset="0"/>
                <a:cs typeface="Times New Roman" panose="02020603050405020304" pitchFamily="18" charset="0"/>
              </a:rPr>
              <a:t> You'll need various software tools, including </a:t>
            </a:r>
            <a:r>
              <a:rPr lang="en-US" dirty="0">
                <a:latin typeface="Times New Roman" panose="02020603050405020304" pitchFamily="18" charset="0"/>
                <a:cs typeface="Times New Roman" panose="02020603050405020304" pitchFamily="18" charset="0"/>
                <a:hlinkClick r:id="rId4"/>
              </a:rPr>
              <a:t>CRM</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hlinkClick r:id="rId5"/>
              </a:rPr>
              <a:t>sales enablement</a:t>
            </a:r>
            <a:r>
              <a:rPr lang="en-US"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hlinkClick r:id="rId6"/>
              </a:rPr>
              <a:t>messaging</a:t>
            </a:r>
            <a:r>
              <a:rPr lang="en-US" dirty="0">
                <a:latin typeface="Times New Roman" panose="02020603050405020304" pitchFamily="18" charset="0"/>
                <a:cs typeface="Times New Roman" panose="02020603050405020304" pitchFamily="18" charset="0"/>
              </a:rPr>
              <a:t>, and </a:t>
            </a:r>
            <a:r>
              <a:rPr lang="en-US" dirty="0">
                <a:latin typeface="Times New Roman" panose="02020603050405020304" pitchFamily="18" charset="0"/>
                <a:cs typeface="Times New Roman" panose="02020603050405020304" pitchFamily="18" charset="0"/>
                <a:hlinkClick r:id="rId7"/>
              </a:rPr>
              <a:t>marketing automation</a:t>
            </a:r>
            <a:r>
              <a:rPr lang="en-US" dirty="0">
                <a:latin typeface="Times New Roman" panose="02020603050405020304" pitchFamily="18" charset="0"/>
                <a:cs typeface="Times New Roman" panose="02020603050405020304" pitchFamily="18" charset="0"/>
              </a:rPr>
              <a:t> platforms, to automate your business workflows and communicate internally as well as with clients. </a:t>
            </a:r>
          </a:p>
          <a:p>
            <a:pPr algn="just"/>
            <a:r>
              <a:rPr lang="en-US" b="1" dirty="0">
                <a:latin typeface="Times New Roman" panose="02020603050405020304" pitchFamily="18" charset="0"/>
                <a:cs typeface="Times New Roman" panose="02020603050405020304" pitchFamily="18" charset="0"/>
              </a:rPr>
              <a:t>Emerging technologies:</a:t>
            </a:r>
            <a:r>
              <a:rPr lang="en-US" dirty="0">
                <a:latin typeface="Times New Roman" panose="02020603050405020304" pitchFamily="18" charset="0"/>
                <a:cs typeface="Times New Roman" panose="02020603050405020304" pitchFamily="18" charset="0"/>
              </a:rPr>
              <a:t> Embracing technologies such as </a:t>
            </a:r>
            <a:r>
              <a:rPr lang="en-US" dirty="0" err="1">
                <a:latin typeface="Times New Roman" panose="02020603050405020304" pitchFamily="18" charset="0"/>
                <a:cs typeface="Times New Roman" panose="02020603050405020304" pitchFamily="18" charset="0"/>
              </a:rPr>
              <a:t>IoT</a:t>
            </a:r>
            <a:r>
              <a:rPr lang="en-US" dirty="0">
                <a:latin typeface="Times New Roman" panose="02020603050405020304" pitchFamily="18" charset="0"/>
                <a:cs typeface="Times New Roman" panose="02020603050405020304" pitchFamily="18" charset="0"/>
              </a:rPr>
              <a:t>, artificial intelligence, </a:t>
            </a:r>
            <a:r>
              <a:rPr lang="en-US" dirty="0" err="1">
                <a:latin typeface="Times New Roman" panose="02020603050405020304" pitchFamily="18" charset="0"/>
                <a:cs typeface="Times New Roman" panose="02020603050405020304" pitchFamily="18" charset="0"/>
              </a:rPr>
              <a:t>blockchain</a:t>
            </a:r>
            <a:r>
              <a:rPr lang="en-US" dirty="0">
                <a:latin typeface="Times New Roman" panose="02020603050405020304" pitchFamily="18" charset="0"/>
                <a:cs typeface="Times New Roman" panose="02020603050405020304" pitchFamily="18" charset="0"/>
              </a:rPr>
              <a:t>, and augmented or virtual reality will help your digital business stand out from others and be better prepared to meet future customer demands and market trends</a:t>
            </a:r>
            <a:r>
              <a:rPr lang="en-US" dirty="0"/>
              <a:t>.</a:t>
            </a:r>
          </a:p>
        </p:txBody>
      </p:sp>
      <p:pic>
        <p:nvPicPr>
          <p:cNvPr id="4" name="Рисунок 3"/>
          <p:cNvPicPr>
            <a:picLocks noChangeAspect="1"/>
          </p:cNvPicPr>
          <p:nvPr/>
        </p:nvPicPr>
        <p:blipFill>
          <a:blip r:embed="rId8"/>
          <a:stretch>
            <a:fillRect/>
          </a:stretch>
        </p:blipFill>
        <p:spPr>
          <a:xfrm>
            <a:off x="996889" y="6221435"/>
            <a:ext cx="8151058" cy="384081"/>
          </a:xfrm>
          <a:prstGeom prst="rect">
            <a:avLst/>
          </a:prstGeom>
        </p:spPr>
      </p:pic>
    </p:spTree>
    <p:extLst>
      <p:ext uri="{BB962C8B-B14F-4D97-AF65-F5344CB8AC3E}">
        <p14:creationId xmlns:p14="http://schemas.microsoft.com/office/powerpoint/2010/main" val="2339587172"/>
      </p:ext>
    </p:extLst>
  </p:cSld>
  <p:clrMapOvr>
    <a:overrideClrMapping bg1="lt1" tx1="dk1" bg2="lt2" tx2="dk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945060"/>
          </a:xfrm>
        </p:spPr>
        <p:txBody>
          <a:bodyPr/>
          <a:lstStyle/>
          <a:p>
            <a:pPr algn="ctr"/>
            <a:r>
              <a:rPr lang="en-US" sz="3200" b="1" dirty="0">
                <a:latin typeface="Times New Roman" panose="02020603050405020304" pitchFamily="18" charset="0"/>
                <a:cs typeface="Times New Roman" panose="02020603050405020304" pitchFamily="18" charset="0"/>
              </a:rPr>
              <a:t>4. Hire, train, and retain digital </a:t>
            </a:r>
            <a:r>
              <a:rPr lang="en-US" sz="3200" b="1" dirty="0" smtClean="0">
                <a:latin typeface="Times New Roman" panose="02020603050405020304" pitchFamily="18" charset="0"/>
                <a:cs typeface="Times New Roman" panose="02020603050405020304" pitchFamily="18" charset="0"/>
              </a:rPr>
              <a:t>talent</a:t>
            </a:r>
            <a:endParaRPr lang="ru-RU" dirty="0"/>
          </a:p>
        </p:txBody>
      </p:sp>
      <p:sp>
        <p:nvSpPr>
          <p:cNvPr id="3" name="Объект 2"/>
          <p:cNvSpPr>
            <a:spLocks noGrp="1"/>
          </p:cNvSpPr>
          <p:nvPr>
            <p:ph idx="1"/>
          </p:nvPr>
        </p:nvSpPr>
        <p:spPr>
          <a:xfrm>
            <a:off x="838200" y="1310186"/>
            <a:ext cx="10515600" cy="5268035"/>
          </a:xfrm>
        </p:spPr>
        <p:txBody>
          <a:bodyPr>
            <a:normAutofit lnSpcReduction="10000"/>
          </a:bodyPr>
          <a:lstStyle/>
          <a:p>
            <a:pPr algn="just"/>
            <a:r>
              <a:rPr lang="en-US" dirty="0" smtClean="0">
                <a:latin typeface="Times New Roman" panose="02020603050405020304" pitchFamily="18" charset="0"/>
                <a:cs typeface="Times New Roman" panose="02020603050405020304" pitchFamily="18" charset="0"/>
              </a:rPr>
              <a:t>It’s </a:t>
            </a:r>
            <a:r>
              <a:rPr lang="en-US" dirty="0">
                <a:latin typeface="Times New Roman" panose="02020603050405020304" pitchFamily="18" charset="0"/>
                <a:cs typeface="Times New Roman" panose="02020603050405020304" pitchFamily="18" charset="0"/>
              </a:rPr>
              <a:t>not easy to hire talent with core digital skills such as cloud computing, machine learning, analytics, and automation. According to </a:t>
            </a:r>
            <a:r>
              <a:rPr lang="en-US" dirty="0" smtClean="0">
                <a:latin typeface="Times New Roman" panose="02020603050405020304" pitchFamily="18" charset="0"/>
                <a:cs typeface="Times New Roman" panose="02020603050405020304" pitchFamily="18" charset="0"/>
              </a:rPr>
              <a:t>a report, </a:t>
            </a:r>
            <a:r>
              <a:rPr lang="en-US" dirty="0">
                <a:latin typeface="Times New Roman" panose="02020603050405020304" pitchFamily="18" charset="0"/>
                <a:cs typeface="Times New Roman" panose="02020603050405020304" pitchFamily="18" charset="0"/>
              </a:rPr>
              <a:t>there’s stiff competition among employers to hire employees with skills in </a:t>
            </a:r>
            <a:r>
              <a:rPr lang="en-US" dirty="0" err="1">
                <a:latin typeface="Times New Roman" panose="02020603050405020304" pitchFamily="18" charset="0"/>
                <a:cs typeface="Times New Roman" panose="02020603050405020304" pitchFamily="18" charset="0"/>
              </a:rPr>
              <a:t>DevOps</a:t>
            </a:r>
            <a:r>
              <a:rPr lang="en-US" dirty="0">
                <a:latin typeface="Times New Roman" panose="02020603050405020304" pitchFamily="18" charset="0"/>
                <a:cs typeface="Times New Roman" panose="02020603050405020304" pitchFamily="18" charset="0"/>
              </a:rPr>
              <a:t>, cloud, automation, data management, </a:t>
            </a:r>
            <a:r>
              <a:rPr lang="en-US" dirty="0" smtClean="0">
                <a:latin typeface="Times New Roman" panose="02020603050405020304" pitchFamily="18" charset="0"/>
                <a:cs typeface="Times New Roman" panose="02020603050405020304" pitchFamily="18" charset="0"/>
              </a:rPr>
              <a:t>cyber security, </a:t>
            </a:r>
            <a:r>
              <a:rPr lang="en-US" dirty="0">
                <a:latin typeface="Times New Roman" panose="02020603050405020304" pitchFamily="18" charset="0"/>
                <a:cs typeface="Times New Roman" panose="02020603050405020304" pitchFamily="18" charset="0"/>
              </a:rPr>
              <a:t>and customer experience. Hiring employees with the digital skills you need to build and run your business must, therefore, be one of your top priorities</a:t>
            </a:r>
            <a:r>
              <a:rPr lang="en-US" dirty="0" smtClean="0">
                <a:latin typeface="Times New Roman" panose="02020603050405020304" pitchFamily="18" charset="0"/>
                <a:cs typeface="Times New Roman" panose="02020603050405020304" pitchFamily="18" charset="0"/>
              </a:rPr>
              <a:t>.</a:t>
            </a:r>
          </a:p>
          <a:p>
            <a:pPr algn="just"/>
            <a:r>
              <a:rPr lang="en-US" dirty="0">
                <a:latin typeface="Times New Roman" panose="02020603050405020304" pitchFamily="18" charset="0"/>
                <a:cs typeface="Times New Roman" panose="02020603050405020304" pitchFamily="18" charset="0"/>
              </a:rPr>
              <a:t>Besides hiring new employees, focus on retraining your existing workforce to help them gain speed on digital technologies. You can reach out to freelance professionals for specific skill sets such as website or mobile app development. You can also consider partnering with colleges and universities to identify potential candidates who can work with you as interns, full-time employees, or for individual projects.</a:t>
            </a:r>
          </a:p>
        </p:txBody>
      </p:sp>
      <p:pic>
        <p:nvPicPr>
          <p:cNvPr id="4" name="Рисунок 3"/>
          <p:cNvPicPr>
            <a:picLocks noChangeAspect="1"/>
          </p:cNvPicPr>
          <p:nvPr/>
        </p:nvPicPr>
        <p:blipFill>
          <a:blip r:embed="rId3"/>
          <a:stretch>
            <a:fillRect/>
          </a:stretch>
        </p:blipFill>
        <p:spPr>
          <a:xfrm>
            <a:off x="1106071" y="6386180"/>
            <a:ext cx="8151058" cy="384081"/>
          </a:xfrm>
          <a:prstGeom prst="rect">
            <a:avLst/>
          </a:prstGeom>
        </p:spPr>
      </p:pic>
    </p:spTree>
    <p:extLst>
      <p:ext uri="{BB962C8B-B14F-4D97-AF65-F5344CB8AC3E}">
        <p14:creationId xmlns:p14="http://schemas.microsoft.com/office/powerpoint/2010/main" val="217450297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958708"/>
          </a:xfrm>
        </p:spPr>
        <p:txBody>
          <a:bodyPr>
            <a:noAutofit/>
          </a:bodyPr>
          <a:lstStyle/>
          <a:p>
            <a:pPr algn="ctr"/>
            <a:r>
              <a:rPr lang="en-US" sz="3200" b="1" dirty="0" smtClean="0">
                <a:latin typeface="Times New Roman" panose="02020603050405020304" pitchFamily="18" charset="0"/>
                <a:cs typeface="Times New Roman" panose="02020603050405020304" pitchFamily="18" charset="0"/>
              </a:rPr>
              <a:t/>
            </a:r>
            <a:br>
              <a:rPr lang="en-US" sz="3200" b="1" dirty="0" smtClean="0">
                <a:latin typeface="Times New Roman" panose="02020603050405020304" pitchFamily="18" charset="0"/>
                <a:cs typeface="Times New Roman" panose="02020603050405020304" pitchFamily="18" charset="0"/>
              </a:rPr>
            </a:br>
            <a:r>
              <a:rPr lang="en-US" sz="3200" b="1" dirty="0" smtClean="0">
                <a:latin typeface="Times New Roman" panose="02020603050405020304" pitchFamily="18" charset="0"/>
                <a:cs typeface="Times New Roman" panose="02020603050405020304" pitchFamily="18" charset="0"/>
              </a:rPr>
              <a:t>5</a:t>
            </a:r>
            <a:r>
              <a:rPr lang="en-US" sz="3200" b="1" dirty="0">
                <a:latin typeface="Times New Roman" panose="02020603050405020304" pitchFamily="18" charset="0"/>
                <a:cs typeface="Times New Roman" panose="02020603050405020304" pitchFamily="18" charset="0"/>
              </a:rPr>
              <a:t>. Identify business partners and M&amp;A targets for digital growth</a:t>
            </a:r>
            <a:br>
              <a:rPr lang="en-US" sz="3200" b="1" dirty="0">
                <a:latin typeface="Times New Roman" panose="02020603050405020304" pitchFamily="18" charset="0"/>
                <a:cs typeface="Times New Roman" panose="02020603050405020304" pitchFamily="18" charset="0"/>
              </a:rPr>
            </a:br>
            <a:endParaRPr lang="ru-RU" sz="32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23834"/>
            <a:ext cx="10515600" cy="5186148"/>
          </a:xfrm>
        </p:spPr>
        <p:txBody>
          <a:bodyPr>
            <a:normAutofit/>
          </a:bodyPr>
          <a:lstStyle/>
          <a:p>
            <a:pPr algn="just"/>
            <a:r>
              <a:rPr lang="en-US" dirty="0" smtClean="0">
                <a:latin typeface="Times New Roman" panose="02020603050405020304" pitchFamily="18" charset="0"/>
                <a:cs typeface="Times New Roman" panose="02020603050405020304" pitchFamily="18" charset="0"/>
              </a:rPr>
              <a:t>Another </a:t>
            </a:r>
            <a:r>
              <a:rPr lang="en-US" dirty="0">
                <a:latin typeface="Times New Roman" panose="02020603050405020304" pitchFamily="18" charset="0"/>
                <a:cs typeface="Times New Roman" panose="02020603050405020304" pitchFamily="18" charset="0"/>
              </a:rPr>
              <a:t>way to build your digital strength is working with partners specialized in the field. You can outsource the task of building your digital core to somebody who has experience in it rather than trying to do it yourself, which can lead to errors or take more time to get to market. </a:t>
            </a:r>
          </a:p>
          <a:p>
            <a:pPr algn="just"/>
            <a:r>
              <a:rPr lang="en-US" dirty="0">
                <a:latin typeface="Times New Roman" panose="02020603050405020304" pitchFamily="18" charset="0"/>
                <a:cs typeface="Times New Roman" panose="02020603050405020304" pitchFamily="18" charset="0"/>
              </a:rPr>
              <a:t>Look for vendors that offer digital consulting services. They can help plan your digital growth initiatives by providing necessary digital expertise and knowledge.</a:t>
            </a:r>
          </a:p>
          <a:p>
            <a:pPr algn="just"/>
            <a:r>
              <a:rPr lang="en-US" dirty="0">
                <a:latin typeface="Times New Roman" panose="02020603050405020304" pitchFamily="18" charset="0"/>
                <a:cs typeface="Times New Roman" panose="02020603050405020304" pitchFamily="18" charset="0"/>
              </a:rPr>
              <a:t>If you’re an existing business with extra cash to spare, mergers &amp; acquisitions (M&amp;A) can be a good option to build your digital capabilities. Identify potential companies that can be acquired for their digital products, service offerings, or talent.</a:t>
            </a:r>
          </a:p>
        </p:txBody>
      </p:sp>
      <p:pic>
        <p:nvPicPr>
          <p:cNvPr id="4" name="Рисунок 3"/>
          <p:cNvPicPr>
            <a:picLocks noChangeAspect="1"/>
          </p:cNvPicPr>
          <p:nvPr/>
        </p:nvPicPr>
        <p:blipFill>
          <a:blip r:embed="rId3"/>
          <a:stretch>
            <a:fillRect/>
          </a:stretch>
        </p:blipFill>
        <p:spPr>
          <a:xfrm>
            <a:off x="1092423" y="6317941"/>
            <a:ext cx="8151058" cy="384081"/>
          </a:xfrm>
          <a:prstGeom prst="rect">
            <a:avLst/>
          </a:prstGeom>
        </p:spPr>
      </p:pic>
    </p:spTree>
    <p:extLst>
      <p:ext uri="{BB962C8B-B14F-4D97-AF65-F5344CB8AC3E}">
        <p14:creationId xmlns:p14="http://schemas.microsoft.com/office/powerpoint/2010/main" val="1486921364"/>
      </p:ext>
    </p:extLst>
  </p:cSld>
  <p:clrMapOvr>
    <a:overrideClrMapping bg1="lt1" tx1="dk1" bg2="lt2" tx2="dk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122481"/>
          </a:xfrm>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6. Measure the success of your digital model and innovate it continuously</a:t>
            </a:r>
            <a:br>
              <a:rPr lang="en-US" sz="3600" b="1" dirty="0">
                <a:latin typeface="Times New Roman" panose="02020603050405020304" pitchFamily="18" charset="0"/>
                <a:cs typeface="Times New Roman" panose="02020603050405020304" pitchFamily="18" charset="0"/>
              </a:rPr>
            </a:br>
            <a:endParaRPr lang="ru-RU" sz="3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637731"/>
            <a:ext cx="10515600" cy="4539232"/>
          </a:xfrm>
        </p:spPr>
        <p:txBody>
          <a:bodyPr/>
          <a:lstStyle/>
          <a:p>
            <a:pPr algn="just"/>
            <a:r>
              <a:rPr lang="en-US" sz="3200" dirty="0">
                <a:latin typeface="Times New Roman" panose="02020603050405020304" pitchFamily="18" charset="0"/>
                <a:cs typeface="Times New Roman" panose="02020603050405020304" pitchFamily="18" charset="0"/>
              </a:rPr>
              <a:t>The digital space is ever so dynamic. If you don’t adapt quickly to its changes, you may fall behind. To keep abreast of developments, </a:t>
            </a:r>
            <a:r>
              <a:rPr lang="en-US" sz="3200" dirty="0" smtClean="0">
                <a:latin typeface="Times New Roman" panose="02020603050405020304" pitchFamily="18" charset="0"/>
                <a:cs typeface="Times New Roman" panose="02020603050405020304" pitchFamily="18" charset="0"/>
              </a:rPr>
              <a:t>read tech blogs, </a:t>
            </a:r>
            <a:r>
              <a:rPr lang="en-US" sz="3200" dirty="0">
                <a:latin typeface="Times New Roman" panose="02020603050405020304" pitchFamily="18" charset="0"/>
                <a:cs typeface="Times New Roman" panose="02020603050405020304" pitchFamily="18" charset="0"/>
              </a:rPr>
              <a:t>attend events and conferences, and network with peers, among others. </a:t>
            </a:r>
          </a:p>
          <a:p>
            <a:pPr algn="just"/>
            <a:r>
              <a:rPr lang="en-US" sz="3200" dirty="0">
                <a:latin typeface="Times New Roman" panose="02020603050405020304" pitchFamily="18" charset="0"/>
                <a:cs typeface="Times New Roman" panose="02020603050405020304" pitchFamily="18" charset="0"/>
              </a:rPr>
              <a:t>Also, evaluate your digital business model regularly against industry and market changes. Accordingly, adjust your strategy and the way you operate to leverage emerging market trends and grow quickly.</a:t>
            </a:r>
          </a:p>
          <a:p>
            <a:endParaRPr lang="ru-RU" dirty="0"/>
          </a:p>
        </p:txBody>
      </p:sp>
      <p:pic>
        <p:nvPicPr>
          <p:cNvPr id="4" name="Рисунок 3"/>
          <p:cNvPicPr>
            <a:picLocks noChangeAspect="1"/>
          </p:cNvPicPr>
          <p:nvPr/>
        </p:nvPicPr>
        <p:blipFill>
          <a:blip r:embed="rId3"/>
          <a:stretch>
            <a:fillRect/>
          </a:stretch>
        </p:blipFill>
        <p:spPr>
          <a:xfrm>
            <a:off x="1269844" y="5943007"/>
            <a:ext cx="8151058" cy="384081"/>
          </a:xfrm>
          <a:prstGeom prst="rect">
            <a:avLst/>
          </a:prstGeom>
        </p:spPr>
      </p:pic>
    </p:spTree>
    <p:extLst>
      <p:ext uri="{BB962C8B-B14F-4D97-AF65-F5344CB8AC3E}">
        <p14:creationId xmlns:p14="http://schemas.microsoft.com/office/powerpoint/2010/main" val="55874251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08582"/>
          </a:xfrm>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Pitfalls </a:t>
            </a:r>
            <a:r>
              <a:rPr lang="en-US" sz="3600" b="1" dirty="0">
                <a:latin typeface="Times New Roman" panose="02020603050405020304" pitchFamily="18" charset="0"/>
                <a:cs typeface="Times New Roman" panose="02020603050405020304" pitchFamily="18" charset="0"/>
              </a:rPr>
              <a:t>to avoid when building your digital business</a:t>
            </a:r>
            <a:br>
              <a:rPr lang="en-US" sz="3600" b="1"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09433" y="1173708"/>
            <a:ext cx="11327641" cy="5486399"/>
          </a:xfrm>
        </p:spPr>
        <p:txBody>
          <a:bodyPr>
            <a:noAutofit/>
          </a:bodyPr>
          <a:lstStyle/>
          <a:p>
            <a:pPr algn="just"/>
            <a:r>
              <a:rPr lang="en-US" sz="2000" b="1" dirty="0" smtClean="0">
                <a:latin typeface="Times New Roman" panose="02020603050405020304" pitchFamily="18" charset="0"/>
                <a:cs typeface="Times New Roman" panose="02020603050405020304" pitchFamily="18" charset="0"/>
              </a:rPr>
              <a:t>A </a:t>
            </a:r>
            <a:r>
              <a:rPr lang="en-US" sz="2000" b="1" dirty="0">
                <a:latin typeface="Times New Roman" panose="02020603050405020304" pitchFamily="18" charset="0"/>
                <a:cs typeface="Times New Roman" panose="02020603050405020304" pitchFamily="18" charset="0"/>
              </a:rPr>
              <a:t>fuzzy or unclear digital business plan or strategy </a:t>
            </a:r>
          </a:p>
          <a:p>
            <a:pPr algn="just"/>
            <a:r>
              <a:rPr lang="en-US" sz="2000" dirty="0">
                <a:latin typeface="Times New Roman" panose="02020603050405020304" pitchFamily="18" charset="0"/>
                <a:cs typeface="Times New Roman" panose="02020603050405020304" pitchFamily="18" charset="0"/>
              </a:rPr>
              <a:t>If you’re unsure of what you want to achieve from digital transformation strategy, your business may end up being half-baked or going in the wrong direction. Target digital goals that are SMART (specific, measurable, achievable, realistic, and timely), and mention them clearly in your digital plan. </a:t>
            </a:r>
          </a:p>
          <a:p>
            <a:pPr algn="just"/>
            <a:r>
              <a:rPr lang="en-US" sz="2000" b="1" dirty="0">
                <a:latin typeface="Times New Roman" panose="02020603050405020304" pitchFamily="18" charset="0"/>
                <a:cs typeface="Times New Roman" panose="02020603050405020304" pitchFamily="18" charset="0"/>
              </a:rPr>
              <a:t>Business leaders who aren’t digital-savvy </a:t>
            </a:r>
          </a:p>
          <a:p>
            <a:pPr algn="just"/>
            <a:r>
              <a:rPr lang="en-US" sz="2000" dirty="0">
                <a:latin typeface="Times New Roman" panose="02020603050405020304" pitchFamily="18" charset="0"/>
                <a:cs typeface="Times New Roman" panose="02020603050405020304" pitchFamily="18" charset="0"/>
              </a:rPr>
              <a:t>The vision for digital growth should be top down. If your management isn’t up to date with the latest tech developments, it's likely your digital transformation initiatives won’t bear fruit. Bring in leaders who understand and are equipped in change management, digital technology, and business management.</a:t>
            </a:r>
          </a:p>
          <a:p>
            <a:pPr algn="just"/>
            <a:r>
              <a:rPr lang="en-US" sz="2000" b="1" dirty="0">
                <a:latin typeface="Times New Roman" panose="02020603050405020304" pitchFamily="18" charset="0"/>
                <a:cs typeface="Times New Roman" panose="02020603050405020304" pitchFamily="18" charset="0"/>
              </a:rPr>
              <a:t>Investment in the wrong tech and tools </a:t>
            </a:r>
          </a:p>
          <a:p>
            <a:pPr algn="just"/>
            <a:r>
              <a:rPr lang="en-US" sz="2000" dirty="0">
                <a:latin typeface="Times New Roman" panose="02020603050405020304" pitchFamily="18" charset="0"/>
                <a:cs typeface="Times New Roman" panose="02020603050405020304" pitchFamily="18" charset="0"/>
              </a:rPr>
              <a:t>Building a digital business requires investment in a variety of software tools and technologies. Choosing </a:t>
            </a:r>
            <a:r>
              <a:rPr lang="en-US" sz="2000" dirty="0" smtClean="0">
                <a:latin typeface="Times New Roman" panose="02020603050405020304" pitchFamily="18" charset="0"/>
                <a:cs typeface="Times New Roman" panose="02020603050405020304" pitchFamily="18" charset="0"/>
              </a:rPr>
              <a:t>the wrong tools </a:t>
            </a:r>
            <a:r>
              <a:rPr lang="en-US" sz="2000" dirty="0">
                <a:latin typeface="Times New Roman" panose="02020603050405020304" pitchFamily="18" charset="0"/>
                <a:cs typeface="Times New Roman" panose="02020603050405020304" pitchFamily="18" charset="0"/>
              </a:rPr>
              <a:t>will cost you both money and time, lowering any competitive advantage you have. Therefore, research the technology well </a:t>
            </a:r>
            <a:r>
              <a:rPr lang="en-US" sz="2000" dirty="0" smtClean="0">
                <a:latin typeface="Times New Roman" panose="02020603050405020304" pitchFamily="18" charset="0"/>
                <a:cs typeface="Times New Roman" panose="02020603050405020304" pitchFamily="18" charset="0"/>
              </a:rPr>
              <a:t>and read user reviews </a:t>
            </a:r>
            <a:r>
              <a:rPr lang="en-US" sz="2000" dirty="0">
                <a:latin typeface="Times New Roman" panose="02020603050405020304" pitchFamily="18" charset="0"/>
                <a:cs typeface="Times New Roman" panose="02020603050405020304" pitchFamily="18" charset="0"/>
              </a:rPr>
              <a:t>to make an informed purchase decision.</a:t>
            </a:r>
          </a:p>
          <a:p>
            <a:pPr algn="just"/>
            <a:r>
              <a:rPr lang="en-US" sz="2000" b="1" dirty="0">
                <a:latin typeface="Times New Roman" panose="02020603050405020304" pitchFamily="18" charset="0"/>
                <a:cs typeface="Times New Roman" panose="02020603050405020304" pitchFamily="18" charset="0"/>
              </a:rPr>
              <a:t>Noncompliance with data privacy regulations </a:t>
            </a:r>
          </a:p>
          <a:p>
            <a:pPr algn="just"/>
            <a:r>
              <a:rPr lang="en-US" sz="2000" dirty="0">
                <a:latin typeface="Times New Roman" panose="02020603050405020304" pitchFamily="18" charset="0"/>
                <a:cs typeface="Times New Roman" panose="02020603050405020304" pitchFamily="18" charset="0"/>
              </a:rPr>
              <a:t>Governments across the globe are trying to regulate the digital space and protect the privacy of consumers. Ensure you comply with all local and global data privacy regulations, such </a:t>
            </a:r>
            <a:r>
              <a:rPr lang="en-US" sz="2000" dirty="0" smtClean="0">
                <a:latin typeface="Times New Roman" panose="02020603050405020304" pitchFamily="18" charset="0"/>
                <a:cs typeface="Times New Roman" panose="02020603050405020304" pitchFamily="18" charset="0"/>
              </a:rPr>
              <a:t>as GDPR, CCPA, HIPAA, and PCI-DSS.</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003228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72151" y="573206"/>
            <a:ext cx="11041039" cy="5521870"/>
          </a:xfrm>
        </p:spPr>
      </p:pic>
      <p:sp>
        <p:nvSpPr>
          <p:cNvPr id="5" name="Прямоугольник 4"/>
          <p:cNvSpPr/>
          <p:nvPr/>
        </p:nvSpPr>
        <p:spPr>
          <a:xfrm>
            <a:off x="838200" y="6311900"/>
            <a:ext cx="10708943" cy="307777"/>
          </a:xfrm>
          <a:prstGeom prst="rect">
            <a:avLst/>
          </a:prstGeom>
        </p:spPr>
        <p:txBody>
          <a:bodyPr wrap="square">
            <a:spAutoFit/>
          </a:bodyPr>
          <a:lstStyle/>
          <a:p>
            <a:r>
              <a:rPr lang="en-US" sz="1400" dirty="0">
                <a:latin typeface="Times New Roman" panose="02020603050405020304" pitchFamily="18" charset="0"/>
                <a:cs typeface="Times New Roman" panose="02020603050405020304" pitchFamily="18" charset="0"/>
              </a:rPr>
              <a:t>https://blogs.gartner.com/deacon-wan/files/2021/03/Road-map-on-the-series-of-steps-to-create-a-digital-business-technology-platformtarget.jpg</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012583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87705"/>
            <a:ext cx="10515600" cy="740344"/>
          </a:xfrm>
        </p:spPr>
        <p:txBody>
          <a:bodyPr>
            <a:normAutofit fontScale="90000"/>
          </a:bodyPr>
          <a:lstStyle/>
          <a:p>
            <a:pPr algn="ctr"/>
            <a:r>
              <a:rPr lang="en-US" sz="3600" b="1" dirty="0">
                <a:latin typeface="Times New Roman" panose="02020603050405020304" pitchFamily="18" charset="0"/>
                <a:cs typeface="Times New Roman" panose="02020603050405020304" pitchFamily="18" charset="0"/>
              </a:rPr>
              <a:t>Examples of how digital business models change work, home and consumer </a:t>
            </a:r>
            <a:r>
              <a:rPr lang="en-US" sz="3600" b="1" dirty="0" err="1">
                <a:latin typeface="Times New Roman" panose="02020603050405020304" pitchFamily="18" charset="0"/>
                <a:cs typeface="Times New Roman" panose="02020603050405020304" pitchFamily="18" charset="0"/>
              </a:rPr>
              <a:t>behaviour</a:t>
            </a:r>
            <a:endParaRPr lang="ru-RU" sz="3600" b="1"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3"/>
          <a:stretch>
            <a:fillRect/>
          </a:stretch>
        </p:blipFill>
        <p:spPr>
          <a:xfrm>
            <a:off x="941696" y="1105470"/>
            <a:ext cx="10412104" cy="5071493"/>
          </a:xfrm>
          <a:prstGeom prst="rect">
            <a:avLst/>
          </a:prstGeom>
        </p:spPr>
      </p:pic>
      <p:sp>
        <p:nvSpPr>
          <p:cNvPr id="5" name="Прямоугольник 4"/>
          <p:cNvSpPr/>
          <p:nvPr/>
        </p:nvSpPr>
        <p:spPr>
          <a:xfrm>
            <a:off x="1137224" y="6354384"/>
            <a:ext cx="4676722" cy="307777"/>
          </a:xfrm>
          <a:prstGeom prst="rect">
            <a:avLst/>
          </a:prstGeom>
        </p:spPr>
        <p:txBody>
          <a:bodyPr wrap="square">
            <a:spAutoFit/>
          </a:bodyPr>
          <a:lstStyle/>
          <a:p>
            <a:r>
              <a:rPr lang="en-US" sz="1400" dirty="0">
                <a:latin typeface="Times New Roman" panose="02020603050405020304" pitchFamily="18" charset="0"/>
                <a:cs typeface="Times New Roman" panose="02020603050405020304" pitchFamily="18" charset="0"/>
              </a:rPr>
              <a:t>https://www.garyfox.co/digital-business-model/</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460644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50126"/>
            <a:ext cx="10515600" cy="504968"/>
          </a:xfrm>
        </p:spPr>
        <p:txBody>
          <a:bodyPr>
            <a:noAutofit/>
          </a:bodyPr>
          <a:lstStyle/>
          <a:p>
            <a:pPr algn="ctr"/>
            <a:r>
              <a:rPr lang="en-US" sz="2800" b="1" dirty="0" smtClean="0">
                <a:latin typeface="Times New Roman" panose="02020603050405020304" pitchFamily="18" charset="0"/>
                <a:cs typeface="Times New Roman" panose="02020603050405020304" pitchFamily="18" charset="0"/>
              </a:rPr>
              <a:t/>
            </a:r>
            <a:br>
              <a:rPr lang="en-US" sz="2800" b="1" dirty="0" smtClean="0">
                <a:latin typeface="Times New Roman" panose="02020603050405020304" pitchFamily="18" charset="0"/>
                <a:cs typeface="Times New Roman" panose="02020603050405020304" pitchFamily="18" charset="0"/>
              </a:rPr>
            </a:br>
            <a:r>
              <a:rPr lang="en-US" sz="2800" b="1" dirty="0" smtClean="0">
                <a:latin typeface="Times New Roman" panose="02020603050405020304" pitchFamily="18" charset="0"/>
                <a:cs typeface="Times New Roman" panose="02020603050405020304" pitchFamily="18" charset="0"/>
              </a:rPr>
              <a:t>How </a:t>
            </a:r>
            <a:r>
              <a:rPr lang="en-US" sz="2800" b="1" dirty="0">
                <a:latin typeface="Times New Roman" panose="02020603050405020304" pitchFamily="18" charset="0"/>
                <a:cs typeface="Times New Roman" panose="02020603050405020304" pitchFamily="18" charset="0"/>
              </a:rPr>
              <a:t>Digital Technologies Shape Future Digital Business Models</a:t>
            </a:r>
            <a:br>
              <a:rPr lang="en-US" sz="2800" b="1" dirty="0">
                <a:latin typeface="Times New Roman" panose="02020603050405020304" pitchFamily="18" charset="0"/>
                <a:cs typeface="Times New Roman" panose="02020603050405020304" pitchFamily="18" charset="0"/>
              </a:rPr>
            </a:br>
            <a:endParaRPr lang="ru-RU" sz="2800" b="1" dirty="0">
              <a:latin typeface="Times New Roman" panose="02020603050405020304" pitchFamily="18" charset="0"/>
              <a:cs typeface="Times New Roman" panose="02020603050405020304" pitchFamily="18" charset="0"/>
            </a:endParaRPr>
          </a:p>
        </p:txBody>
      </p:sp>
      <p:pic>
        <p:nvPicPr>
          <p:cNvPr id="5" name="Объект 4"/>
          <p:cNvPicPr>
            <a:picLocks noGrp="1" noChangeAspect="1"/>
          </p:cNvPicPr>
          <p:nvPr>
            <p:ph idx="1"/>
          </p:nvPr>
        </p:nvPicPr>
        <p:blipFill>
          <a:blip r:embed="rId3"/>
          <a:stretch>
            <a:fillRect/>
          </a:stretch>
        </p:blipFill>
        <p:spPr>
          <a:xfrm>
            <a:off x="838200" y="805218"/>
            <a:ext cx="10515600" cy="5650173"/>
          </a:xfrm>
          <a:prstGeom prst="rect">
            <a:avLst/>
          </a:prstGeom>
        </p:spPr>
      </p:pic>
      <p:sp>
        <p:nvSpPr>
          <p:cNvPr id="6" name="Прямоугольник 5"/>
          <p:cNvSpPr/>
          <p:nvPr/>
        </p:nvSpPr>
        <p:spPr>
          <a:xfrm>
            <a:off x="987099" y="6455391"/>
            <a:ext cx="3703130" cy="307777"/>
          </a:xfrm>
          <a:prstGeom prst="rect">
            <a:avLst/>
          </a:prstGeom>
        </p:spPr>
        <p:txBody>
          <a:bodyPr wrap="none">
            <a:spAutoFit/>
          </a:bodyPr>
          <a:lstStyle/>
          <a:p>
            <a:r>
              <a:rPr lang="en-US" sz="1400" dirty="0">
                <a:latin typeface="Times New Roman" panose="02020603050405020304" pitchFamily="18" charset="0"/>
                <a:cs typeface="Times New Roman" panose="02020603050405020304" pitchFamily="18" charset="0"/>
              </a:rPr>
              <a:t>https://www.garyfox.co/digital-business-model/</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094561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63773"/>
            <a:ext cx="10515600" cy="968991"/>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Digital </a:t>
            </a:r>
            <a:r>
              <a:rPr lang="en-US" sz="4000" b="1" dirty="0">
                <a:latin typeface="Times New Roman" panose="02020603050405020304" pitchFamily="18" charset="0"/>
                <a:cs typeface="Times New Roman" panose="02020603050405020304" pitchFamily="18" charset="0"/>
              </a:rPr>
              <a:t>Business Models </a:t>
            </a:r>
            <a:r>
              <a:rPr lang="en-US" sz="4000" b="1" dirty="0" smtClean="0">
                <a:latin typeface="Times New Roman" panose="02020603050405020304" pitchFamily="18" charset="0"/>
                <a:cs typeface="Times New Roman" panose="02020603050405020304" pitchFamily="18" charset="0"/>
              </a:rPr>
              <a:t>Examples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Digital </a:t>
            </a:r>
            <a:r>
              <a:rPr lang="en-US" sz="4000" b="1" dirty="0">
                <a:latin typeface="Times New Roman" panose="02020603050405020304" pitchFamily="18" charset="0"/>
                <a:cs typeface="Times New Roman" panose="02020603050405020304" pitchFamily="18" charset="0"/>
              </a:rPr>
              <a:t>Platforms</a:t>
            </a:r>
            <a:r>
              <a:rPr lang="en-US" b="1" dirty="0"/>
              <a:t/>
            </a:r>
            <a:br>
              <a:rPr lang="en-US" b="1" dirty="0"/>
            </a:br>
            <a:endParaRPr lang="ru-RU" dirty="0"/>
          </a:p>
        </p:txBody>
      </p:sp>
      <p:pic>
        <p:nvPicPr>
          <p:cNvPr id="4" name="Объект 3"/>
          <p:cNvPicPr>
            <a:picLocks noGrp="1" noChangeAspect="1"/>
          </p:cNvPicPr>
          <p:nvPr>
            <p:ph idx="1"/>
          </p:nvPr>
        </p:nvPicPr>
        <p:blipFill>
          <a:blip r:embed="rId3"/>
          <a:stretch>
            <a:fillRect/>
          </a:stretch>
        </p:blipFill>
        <p:spPr>
          <a:xfrm>
            <a:off x="1037231" y="1132764"/>
            <a:ext cx="10208524" cy="5227093"/>
          </a:xfrm>
          <a:prstGeom prst="rect">
            <a:avLst/>
          </a:prstGeom>
        </p:spPr>
      </p:pic>
      <p:sp>
        <p:nvSpPr>
          <p:cNvPr id="5" name="Прямоугольник 4"/>
          <p:cNvSpPr/>
          <p:nvPr/>
        </p:nvSpPr>
        <p:spPr>
          <a:xfrm>
            <a:off x="1037231" y="6488668"/>
            <a:ext cx="3703130" cy="307777"/>
          </a:xfrm>
          <a:prstGeom prst="rect">
            <a:avLst/>
          </a:prstGeom>
        </p:spPr>
        <p:txBody>
          <a:bodyPr wrap="none">
            <a:spAutoFit/>
          </a:bodyPr>
          <a:lstStyle/>
          <a:p>
            <a:r>
              <a:rPr lang="en-US" sz="1400" dirty="0">
                <a:latin typeface="Times New Roman" panose="02020603050405020304" pitchFamily="18" charset="0"/>
                <a:cs typeface="Times New Roman" panose="02020603050405020304" pitchFamily="18" charset="0"/>
              </a:rPr>
              <a:t>https://www.garyfox.co/digital-business-model/</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776279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5" name="Объект 4"/>
          <p:cNvPicPr>
            <a:picLocks noGrp="1" noChangeAspect="1"/>
          </p:cNvPicPr>
          <p:nvPr>
            <p:ph idx="1"/>
          </p:nvPr>
        </p:nvPicPr>
        <p:blipFill>
          <a:blip r:embed="rId3"/>
          <a:stretch>
            <a:fillRect/>
          </a:stretch>
        </p:blipFill>
        <p:spPr>
          <a:xfrm>
            <a:off x="928048" y="163773"/>
            <a:ext cx="10590662" cy="5985894"/>
          </a:xfrm>
          <a:prstGeom prst="rect">
            <a:avLst/>
          </a:prstGeom>
        </p:spPr>
      </p:pic>
      <p:sp>
        <p:nvSpPr>
          <p:cNvPr id="6" name="Прямоугольник 5"/>
          <p:cNvSpPr/>
          <p:nvPr/>
        </p:nvSpPr>
        <p:spPr>
          <a:xfrm>
            <a:off x="928048" y="6369671"/>
            <a:ext cx="3703130" cy="307777"/>
          </a:xfrm>
          <a:prstGeom prst="rect">
            <a:avLst/>
          </a:prstGeom>
        </p:spPr>
        <p:txBody>
          <a:bodyPr wrap="none">
            <a:spAutoFit/>
          </a:bodyPr>
          <a:lstStyle/>
          <a:p>
            <a:r>
              <a:rPr lang="en-US" sz="1400" dirty="0">
                <a:latin typeface="Times New Roman" panose="02020603050405020304" pitchFamily="18" charset="0"/>
                <a:cs typeface="Times New Roman" panose="02020603050405020304" pitchFamily="18" charset="0"/>
              </a:rPr>
              <a:t>https://www.garyfox.co/digital-business-model/</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270243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545910"/>
            <a:ext cx="10515600" cy="5631053"/>
          </a:xfrm>
        </p:spPr>
        <p:txBody>
          <a:bodyPr>
            <a:normAutofit/>
          </a:bodyPr>
          <a:lstStyle/>
          <a:p>
            <a:pPr marL="0" indent="0" algn="ctr">
              <a:buNone/>
            </a:pPr>
            <a:endParaRPr lang="ru-RU" sz="5400" b="1" dirty="0" smtClean="0">
              <a:latin typeface="Times New Roman" panose="02020603050405020304" pitchFamily="18" charset="0"/>
              <a:cs typeface="Times New Roman" panose="02020603050405020304" pitchFamily="18" charset="0"/>
            </a:endParaRPr>
          </a:p>
          <a:p>
            <a:pPr marL="0" indent="0" algn="ctr">
              <a:buNone/>
            </a:pPr>
            <a:r>
              <a:rPr lang="en-US" sz="5400" b="1" dirty="0" smtClean="0">
                <a:latin typeface="Times New Roman" panose="02020603050405020304" pitchFamily="18" charset="0"/>
                <a:cs typeface="Times New Roman" panose="02020603050405020304" pitchFamily="18" charset="0"/>
              </a:rPr>
              <a:t>Development of the </a:t>
            </a:r>
          </a:p>
          <a:p>
            <a:pPr marL="0" indent="0" algn="ctr">
              <a:buNone/>
            </a:pPr>
            <a:r>
              <a:rPr lang="en-US" sz="5400" b="1" dirty="0" smtClean="0">
                <a:latin typeface="Times New Roman" panose="02020603050405020304" pitchFamily="18" charset="0"/>
                <a:cs typeface="Times New Roman" panose="02020603050405020304" pitchFamily="18" charset="0"/>
              </a:rPr>
              <a:t>Digital </a:t>
            </a:r>
            <a:r>
              <a:rPr lang="en-US" sz="5400" b="1" dirty="0">
                <a:latin typeface="Times New Roman" panose="02020603050405020304" pitchFamily="18" charset="0"/>
                <a:cs typeface="Times New Roman" panose="02020603050405020304" pitchFamily="18" charset="0"/>
              </a:rPr>
              <a:t>Business </a:t>
            </a:r>
            <a:r>
              <a:rPr lang="en-US" sz="5400" b="1" dirty="0" smtClean="0">
                <a:latin typeface="Times New Roman" panose="02020603050405020304" pitchFamily="18" charset="0"/>
                <a:cs typeface="Times New Roman" panose="02020603050405020304" pitchFamily="18" charset="0"/>
              </a:rPr>
              <a:t>Models </a:t>
            </a:r>
          </a:p>
          <a:p>
            <a:pPr marL="0" indent="0" algn="ctr">
              <a:buNone/>
            </a:pPr>
            <a:r>
              <a:rPr lang="en-US" sz="5400" b="1" dirty="0" smtClean="0">
                <a:latin typeface="Times New Roman" panose="02020603050405020304" pitchFamily="18" charset="0"/>
                <a:cs typeface="Times New Roman" panose="02020603050405020304" pitchFamily="18" charset="0"/>
              </a:rPr>
              <a:t>by using </a:t>
            </a:r>
            <a:r>
              <a:rPr lang="en-US" sz="5400" b="1" dirty="0">
                <a:latin typeface="Times New Roman" panose="02020603050405020304" pitchFamily="18" charset="0"/>
                <a:cs typeface="Times New Roman" panose="02020603050405020304" pitchFamily="18" charset="0"/>
              </a:rPr>
              <a:t>Canvas technology</a:t>
            </a:r>
          </a:p>
        </p:txBody>
      </p:sp>
    </p:spTree>
    <p:extLst>
      <p:ext uri="{BB962C8B-B14F-4D97-AF65-F5344CB8AC3E}">
        <p14:creationId xmlns:p14="http://schemas.microsoft.com/office/powerpoint/2010/main" val="421310264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149776"/>
          </a:xfrm>
        </p:spPr>
        <p:txBody>
          <a:bodyPr>
            <a:normAutofit/>
          </a:bodyPr>
          <a:lstStyle/>
          <a:p>
            <a:pPr algn="ctr"/>
            <a:r>
              <a:rPr lang="en-US" sz="4000" b="1" dirty="0">
                <a:latin typeface="Times New Roman" panose="02020603050405020304" pitchFamily="18" charset="0"/>
                <a:cs typeface="Times New Roman" panose="02020603050405020304" pitchFamily="18" charset="0"/>
              </a:rPr>
              <a:t>The </a:t>
            </a:r>
            <a:r>
              <a:rPr lang="en-US" sz="4000" b="1" dirty="0" smtClean="0">
                <a:latin typeface="Times New Roman" panose="02020603050405020304" pitchFamily="18" charset="0"/>
                <a:cs typeface="Times New Roman" panose="02020603050405020304" pitchFamily="18" charset="0"/>
              </a:rPr>
              <a:t>technology of  </a:t>
            </a:r>
            <a:r>
              <a:rPr lang="en-US" sz="4000" b="1" dirty="0">
                <a:latin typeface="Times New Roman" panose="02020603050405020304" pitchFamily="18" charset="0"/>
                <a:cs typeface="Times New Roman" panose="02020603050405020304" pitchFamily="18" charset="0"/>
              </a:rPr>
              <a:t>Business Model Canvas</a:t>
            </a: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514901"/>
            <a:ext cx="10515600" cy="5158854"/>
          </a:xfrm>
        </p:spPr>
        <p:txBody>
          <a:bodyPr>
            <a:normAutofit fontScale="92500" lnSpcReduction="20000"/>
          </a:bodyPr>
          <a:lstStyle/>
          <a:p>
            <a:pPr algn="just">
              <a:lnSpc>
                <a:spcPct val="100000"/>
              </a:lnSpc>
            </a:pPr>
            <a:r>
              <a:rPr lang="en-US" sz="3200" dirty="0">
                <a:latin typeface="Times New Roman" panose="02020603050405020304" pitchFamily="18" charset="0"/>
                <a:cs typeface="Times New Roman" panose="02020603050405020304" pitchFamily="18" charset="0"/>
              </a:rPr>
              <a:t>The technology </a:t>
            </a:r>
            <a:r>
              <a:rPr lang="en-US" sz="3200" dirty="0" smtClean="0">
                <a:latin typeface="Times New Roman" panose="02020603050405020304" pitchFamily="18" charset="0"/>
                <a:cs typeface="Times New Roman" panose="02020603050405020304" pitchFamily="18" charset="0"/>
              </a:rPr>
              <a:t>of Business </a:t>
            </a:r>
            <a:r>
              <a:rPr lang="en-US" sz="3200" dirty="0">
                <a:latin typeface="Times New Roman" panose="02020603050405020304" pitchFamily="18" charset="0"/>
                <a:cs typeface="Times New Roman" panose="02020603050405020304" pitchFamily="18" charset="0"/>
              </a:rPr>
              <a:t>Model Canvas is </a:t>
            </a:r>
            <a:r>
              <a:rPr lang="en-US" sz="3200" dirty="0" smtClean="0">
                <a:latin typeface="Times New Roman" panose="02020603050405020304" pitchFamily="18" charset="0"/>
                <a:cs typeface="Times New Roman" panose="02020603050405020304" pitchFamily="18" charset="0"/>
              </a:rPr>
              <a:t>a</a:t>
            </a:r>
            <a:r>
              <a:rPr lang="ru-RU"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strategic management </a:t>
            </a:r>
            <a:r>
              <a:rPr lang="en-US" sz="3200" dirty="0">
                <a:latin typeface="Times New Roman" panose="02020603050405020304" pitchFamily="18" charset="0"/>
                <a:cs typeface="Times New Roman" panose="02020603050405020304" pitchFamily="18" charset="0"/>
              </a:rPr>
              <a:t>template used for developing </a:t>
            </a:r>
            <a:r>
              <a:rPr lang="en-US" sz="3200" dirty="0" smtClean="0">
                <a:latin typeface="Times New Roman" panose="02020603050405020304" pitchFamily="18" charset="0"/>
                <a:cs typeface="Times New Roman" panose="02020603050405020304" pitchFamily="18" charset="0"/>
              </a:rPr>
              <a:t>new business models </a:t>
            </a:r>
            <a:r>
              <a:rPr lang="en-US" sz="3200" dirty="0">
                <a:latin typeface="Times New Roman" panose="02020603050405020304" pitchFamily="18" charset="0"/>
                <a:cs typeface="Times New Roman" panose="02020603050405020304" pitchFamily="18" charset="0"/>
              </a:rPr>
              <a:t>and documenting existing </a:t>
            </a:r>
            <a:r>
              <a:rPr lang="en-US" sz="3200" dirty="0" smtClean="0">
                <a:latin typeface="Times New Roman" panose="02020603050405020304" pitchFamily="18" charset="0"/>
                <a:cs typeface="Times New Roman" panose="02020603050405020304" pitchFamily="18" charset="0"/>
              </a:rPr>
              <a:t>ones. </a:t>
            </a:r>
            <a:r>
              <a:rPr lang="en-US" sz="3200" dirty="0">
                <a:latin typeface="Times New Roman" panose="02020603050405020304" pitchFamily="18" charset="0"/>
                <a:cs typeface="Times New Roman" panose="02020603050405020304" pitchFamily="18" charset="0"/>
              </a:rPr>
              <a:t>It offers a visual chart with elements describing a firm's or </a:t>
            </a:r>
            <a:r>
              <a:rPr lang="en-US" sz="3200" dirty="0" smtClean="0">
                <a:latin typeface="Times New Roman" panose="02020603050405020304" pitchFamily="18" charset="0"/>
                <a:cs typeface="Times New Roman" panose="02020603050405020304" pitchFamily="18" charset="0"/>
              </a:rPr>
              <a:t>product's value proposition, </a:t>
            </a:r>
            <a:r>
              <a:rPr lang="en-US" sz="3200" dirty="0">
                <a:latin typeface="Times New Roman" panose="02020603050405020304" pitchFamily="18" charset="0"/>
                <a:cs typeface="Times New Roman" panose="02020603050405020304" pitchFamily="18" charset="0"/>
              </a:rPr>
              <a:t>infrastructure, customers, and </a:t>
            </a:r>
            <a:r>
              <a:rPr lang="en-US" sz="3200" dirty="0" smtClean="0">
                <a:latin typeface="Times New Roman" panose="02020603050405020304" pitchFamily="18" charset="0"/>
                <a:cs typeface="Times New Roman" panose="02020603050405020304" pitchFamily="18" charset="0"/>
              </a:rPr>
              <a:t>finances, </a:t>
            </a:r>
            <a:r>
              <a:rPr lang="en-US" sz="3200" dirty="0">
                <a:latin typeface="Times New Roman" panose="02020603050405020304" pitchFamily="18" charset="0"/>
                <a:cs typeface="Times New Roman" panose="02020603050405020304" pitchFamily="18" charset="0"/>
              </a:rPr>
              <a:t>assisting businesses to align their activities by illustrating potential trade-offs. </a:t>
            </a:r>
          </a:p>
          <a:p>
            <a:pPr algn="just">
              <a:lnSpc>
                <a:spcPct val="100000"/>
              </a:lnSpc>
            </a:pPr>
            <a:r>
              <a:rPr lang="en-US" sz="3200" dirty="0">
                <a:latin typeface="Times New Roman" panose="02020603050405020304" pitchFamily="18" charset="0"/>
                <a:cs typeface="Times New Roman" panose="02020603050405020304" pitchFamily="18" charset="0"/>
              </a:rPr>
              <a:t>The nine "building blocks" of the business model design template that came to be called the Business Model Canvas were initially proposed in 2005 </a:t>
            </a:r>
            <a:r>
              <a:rPr lang="en-US" sz="3200" dirty="0" smtClean="0">
                <a:latin typeface="Times New Roman" panose="02020603050405020304" pitchFamily="18" charset="0"/>
                <a:cs typeface="Times New Roman" panose="02020603050405020304" pitchFamily="18" charset="0"/>
              </a:rPr>
              <a:t>by Alexander </a:t>
            </a:r>
            <a:r>
              <a:rPr lang="en-US" sz="3200" dirty="0" err="1" smtClean="0">
                <a:latin typeface="Times New Roman" panose="02020603050405020304" pitchFamily="18" charset="0"/>
                <a:cs typeface="Times New Roman" panose="02020603050405020304" pitchFamily="18" charset="0"/>
              </a:rPr>
              <a:t>Osterwalder</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based on his earlier work on business </a:t>
            </a:r>
            <a:r>
              <a:rPr lang="en-US" sz="3200" dirty="0" smtClean="0">
                <a:latin typeface="Times New Roman" panose="02020603050405020304" pitchFamily="18" charset="0"/>
                <a:cs typeface="Times New Roman" panose="02020603050405020304" pitchFamily="18" charset="0"/>
              </a:rPr>
              <a:t>model ontology. </a:t>
            </a:r>
            <a:r>
              <a:rPr lang="en-US" sz="3200" dirty="0">
                <a:latin typeface="Times New Roman" panose="02020603050405020304" pitchFamily="18" charset="0"/>
                <a:cs typeface="Times New Roman" panose="02020603050405020304" pitchFamily="18" charset="0"/>
              </a:rPr>
              <a:t>Since the release of </a:t>
            </a:r>
            <a:r>
              <a:rPr lang="en-US" sz="3200" dirty="0" err="1">
                <a:latin typeface="Times New Roman" panose="02020603050405020304" pitchFamily="18" charset="0"/>
                <a:cs typeface="Times New Roman" panose="02020603050405020304" pitchFamily="18" charset="0"/>
              </a:rPr>
              <a:t>Osterwalder's</a:t>
            </a:r>
            <a:r>
              <a:rPr lang="en-US" sz="3200" dirty="0">
                <a:latin typeface="Times New Roman" panose="02020603050405020304" pitchFamily="18" charset="0"/>
                <a:cs typeface="Times New Roman" panose="02020603050405020304" pitchFamily="18" charset="0"/>
              </a:rPr>
              <a:t> work around </a:t>
            </a:r>
            <a:r>
              <a:rPr lang="en-US" sz="3200" dirty="0" smtClean="0">
                <a:latin typeface="Times New Roman" panose="02020603050405020304" pitchFamily="18" charset="0"/>
                <a:cs typeface="Times New Roman" panose="02020603050405020304" pitchFamily="18" charset="0"/>
              </a:rPr>
              <a:t>2008, </a:t>
            </a:r>
            <a:r>
              <a:rPr lang="en-US" sz="3200" dirty="0">
                <a:latin typeface="Times New Roman" panose="02020603050405020304" pitchFamily="18" charset="0"/>
                <a:cs typeface="Times New Roman" panose="02020603050405020304" pitchFamily="18" charset="0"/>
              </a:rPr>
              <a:t>new canvases for specific niches have </a:t>
            </a:r>
            <a:r>
              <a:rPr lang="en-US" sz="3200" dirty="0" smtClean="0">
                <a:latin typeface="Times New Roman" panose="02020603050405020304" pitchFamily="18" charset="0"/>
                <a:cs typeface="Times New Roman" panose="02020603050405020304" pitchFamily="18" charset="0"/>
              </a:rPr>
              <a:t>appeared</a:t>
            </a:r>
            <a:r>
              <a:rPr lang="en-US" sz="3200" dirty="0">
                <a:latin typeface="Times New Roman" panose="02020603050405020304" pitchFamily="18" charset="0"/>
                <a:cs typeface="Times New Roman" panose="02020603050405020304" pitchFamily="18" charset="0"/>
              </a:rPr>
              <a:t> </a:t>
            </a:r>
            <a:endParaRPr lang="en-US" sz="3200"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US" sz="1500" dirty="0" smtClean="0">
                <a:latin typeface="Times New Roman" panose="02020603050405020304" pitchFamily="18" charset="0"/>
                <a:cs typeface="Times New Roman" panose="02020603050405020304" pitchFamily="18" charset="0"/>
              </a:rPr>
              <a:t>https</a:t>
            </a:r>
            <a:r>
              <a:rPr lang="en-US" sz="1500" dirty="0">
                <a:latin typeface="Times New Roman" panose="02020603050405020304" pitchFamily="18" charset="0"/>
                <a:cs typeface="Times New Roman" panose="02020603050405020304" pitchFamily="18" charset="0"/>
              </a:rPr>
              <a:t>://</a:t>
            </a:r>
            <a:r>
              <a:rPr lang="en-US" sz="1500" dirty="0" smtClean="0">
                <a:latin typeface="Times New Roman" panose="02020603050405020304" pitchFamily="18" charset="0"/>
                <a:cs typeface="Times New Roman" panose="02020603050405020304" pitchFamily="18" charset="0"/>
              </a:rPr>
              <a:t>en.wikipedia.org/wiki/Business_Model_Canvas</a:t>
            </a:r>
            <a:endParaRPr lang="en-US" sz="15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3984559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1026" name="Picture 2" descr="value proposition canvas"/>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38199" y="573206"/>
            <a:ext cx="10216487" cy="5603757"/>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041778" y="6211669"/>
            <a:ext cx="8538949" cy="369332"/>
          </a:xfrm>
          <a:prstGeom prst="rect">
            <a:avLst/>
          </a:prstGeom>
        </p:spPr>
        <p:txBody>
          <a:bodyPr wrap="square">
            <a:spAutoFit/>
          </a:bodyPr>
          <a:lstStyle/>
          <a:p>
            <a:r>
              <a:rPr lang="en-US" sz="1400" dirty="0">
                <a:latin typeface="Times New Roman" panose="02020603050405020304" pitchFamily="18" charset="0"/>
                <a:cs typeface="Times New Roman" panose="02020603050405020304" pitchFamily="18" charset="0"/>
              </a:rPr>
              <a:t>https://www.peterjthomson.com/2013/11/value-proposition-canvas</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4959744"/>
      </p:ext>
    </p:extLst>
  </p:cSld>
  <p:clrMapOvr>
    <a:overrideClrMapping bg1="lt1" tx1="dk1" bg2="lt2" tx2="dk2" accent1="accent1" accent2="accent2" accent3="accent3" accent4="accent4" accent5="accent5" accent6="accent6" hlink="hlink" folHlink="folHlink"/>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987188" y="313899"/>
            <a:ext cx="10422339" cy="5863064"/>
          </a:xfrm>
        </p:spPr>
      </p:pic>
      <p:sp>
        <p:nvSpPr>
          <p:cNvPr id="5" name="Прямоугольник 4"/>
          <p:cNvSpPr/>
          <p:nvPr/>
        </p:nvSpPr>
        <p:spPr>
          <a:xfrm>
            <a:off x="987188" y="6311900"/>
            <a:ext cx="10231272" cy="307777"/>
          </a:xfrm>
          <a:prstGeom prst="rect">
            <a:avLst/>
          </a:prstGeom>
        </p:spPr>
        <p:txBody>
          <a:bodyPr wrap="square">
            <a:spAutoFit/>
          </a:bodyPr>
          <a:lstStyle/>
          <a:p>
            <a:r>
              <a:rPr lang="en-US" sz="1400" dirty="0">
                <a:latin typeface="Times New Roman" panose="02020603050405020304" pitchFamily="18" charset="0"/>
                <a:cs typeface="Times New Roman" panose="02020603050405020304" pitchFamily="18" charset="0"/>
              </a:rPr>
              <a:t>https://www.dreamstime.com/business-model-canvas-template-outline-icons-presentation-book-website-etc-image155810301</a:t>
            </a: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5158518"/>
      </p:ext>
    </p:extLst>
  </p:cSld>
  <p:clrMapOvr>
    <a:overrideClrMapping bg1="lt1" tx1="dk1" bg2="lt2" tx2="dk2" accent1="accent1" accent2="accent2" accent3="accent3" accent4="accent4" accent5="accent5" accent6="accent6" hlink="hlink" folHlink="folHlink"/>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The Business Model Canvas</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583140"/>
            <a:ext cx="10515600" cy="4593823"/>
          </a:xfrm>
        </p:spPr>
        <p:txBody>
          <a:bodyPr>
            <a:normAutofit/>
          </a:bodyPr>
          <a:lstStyle/>
          <a:p>
            <a:pPr marL="0" indent="0" algn="just">
              <a:buNone/>
            </a:pPr>
            <a:r>
              <a:rPr lang="en-US" sz="3200" dirty="0" smtClean="0">
                <a:latin typeface="Times New Roman" panose="02020603050405020304" pitchFamily="18" charset="0"/>
                <a:cs typeface="Times New Roman" panose="02020603050405020304" pitchFamily="18" charset="0"/>
              </a:rPr>
              <a:t>The business model canvas is a great tool to help you understand a business model in a straightforward, structured way. Using this canvas will lead to insights about the customers you serve, what value propositions are offered through what channels, and how your company makes money. You can also use the business model canvas to understand your own business model or that of a competitor. The Business Model Canvas was created by Alexander </a:t>
            </a:r>
            <a:r>
              <a:rPr lang="en-US" sz="3200" dirty="0" err="1" smtClean="0">
                <a:latin typeface="Times New Roman" panose="02020603050405020304" pitchFamily="18" charset="0"/>
                <a:cs typeface="Times New Roman" panose="02020603050405020304" pitchFamily="18" charset="0"/>
              </a:rPr>
              <a:t>Osterwalder</a:t>
            </a:r>
            <a:r>
              <a:rPr lang="en-US" sz="3200" dirty="0" smtClean="0">
                <a:latin typeface="Times New Roman" panose="02020603050405020304" pitchFamily="18" charset="0"/>
                <a:cs typeface="Times New Roman" panose="02020603050405020304" pitchFamily="18" charset="0"/>
              </a:rPr>
              <a:t>, of </a:t>
            </a:r>
            <a:r>
              <a:rPr lang="en-US" sz="3200" dirty="0" err="1" smtClean="0">
                <a:latin typeface="Times New Roman" panose="02020603050405020304" pitchFamily="18" charset="0"/>
                <a:cs typeface="Times New Roman" panose="02020603050405020304" pitchFamily="18" charset="0"/>
              </a:rPr>
              <a:t>Strategyzer</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265015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smtClean="0">
                <a:latin typeface="Times New Roman" panose="02020603050405020304" pitchFamily="18" charset="0"/>
                <a:cs typeface="Times New Roman" panose="02020603050405020304" pitchFamily="18" charset="0"/>
              </a:rPr>
              <a:t>Description methodology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the </a:t>
            </a:r>
            <a:r>
              <a:rPr lang="en-US" sz="4000" b="1" dirty="0">
                <a:latin typeface="Times New Roman" panose="02020603050405020304" pitchFamily="18" charset="0"/>
                <a:cs typeface="Times New Roman" panose="02020603050405020304" pitchFamily="18" charset="0"/>
              </a:rPr>
              <a:t>Business Model Canvas</a:t>
            </a: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a:bodyPr>
          <a:lstStyle/>
          <a:p>
            <a:pPr marL="0" indent="0" algn="just">
              <a:buNone/>
            </a:pPr>
            <a:r>
              <a:rPr lang="en-US" sz="3200" dirty="0">
                <a:latin typeface="Times New Roman" panose="02020603050405020304" pitchFamily="18" charset="0"/>
                <a:cs typeface="Times New Roman" panose="02020603050405020304" pitchFamily="18" charset="0"/>
              </a:rPr>
              <a:t>In order to use business models, destroy old “analogue” ones or create new digital ones, you need to figure out what blocks a business model consists of and how “digital” affects certain blocks. </a:t>
            </a:r>
            <a:r>
              <a:rPr lang="en-US" sz="3200" dirty="0" err="1">
                <a:latin typeface="Times New Roman" panose="02020603050405020304" pitchFamily="18" charset="0"/>
                <a:cs typeface="Times New Roman" panose="02020603050405020304" pitchFamily="18" charset="0"/>
              </a:rPr>
              <a:t>Osterwalder's</a:t>
            </a:r>
            <a:r>
              <a:rPr lang="en-US" sz="3200" dirty="0">
                <a:latin typeface="Times New Roman" panose="02020603050405020304" pitchFamily="18" charset="0"/>
                <a:cs typeface="Times New Roman" panose="02020603050405020304" pitchFamily="18" charset="0"/>
              </a:rPr>
              <a:t> "business model canvas" is often used to describe business models.</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162038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Key Elements of the </a:t>
            </a:r>
            <a:r>
              <a:rPr lang="en-US" sz="4000" b="1" dirty="0" err="1">
                <a:latin typeface="Times New Roman" panose="02020603050405020304" pitchFamily="18" charset="0"/>
                <a:cs typeface="Times New Roman" panose="02020603050405020304" pitchFamily="18" charset="0"/>
              </a:rPr>
              <a:t>Osterwalder</a:t>
            </a:r>
            <a:r>
              <a:rPr lang="en-US" sz="4000" b="1" dirty="0">
                <a:latin typeface="Times New Roman" panose="02020603050405020304" pitchFamily="18" charset="0"/>
                <a:cs typeface="Times New Roman" panose="02020603050405020304" pitchFamily="18" charset="0"/>
              </a:rPr>
              <a:t> Business Model Canvas</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690688"/>
            <a:ext cx="10515600" cy="4486275"/>
          </a:xfrm>
        </p:spPr>
        <p:txBody>
          <a:bodyPr>
            <a:normAutofit/>
          </a:bodyPr>
          <a:lstStyle/>
          <a:p>
            <a:pPr algn="just"/>
            <a:r>
              <a:rPr lang="en-US" sz="3200" dirty="0">
                <a:latin typeface="Times New Roman" panose="02020603050405020304" pitchFamily="18" charset="0"/>
                <a:cs typeface="Times New Roman" panose="02020603050405020304" pitchFamily="18" charset="0"/>
              </a:rPr>
              <a:t>The canvas consists of nine key blocks: Key Partners, Key Activities, Key Resources, Value Proposition, Customer Relationships, Channels, Customer Segments, Cost Structure, and Revenue Sources.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Typically</a:t>
            </a:r>
            <a:r>
              <a:rPr lang="en-US" sz="3200" dirty="0">
                <a:latin typeface="Times New Roman" panose="02020603050405020304" pitchFamily="18" charset="0"/>
                <a:cs typeface="Times New Roman" panose="02020603050405020304" pitchFamily="18" charset="0"/>
              </a:rPr>
              <a:t>, a business model is presented in the form of a page, for example, A4 format. An external look at the business model immediately allows you to understand how the business works and how it works.</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620091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67639"/>
          </a:xfrm>
        </p:spPr>
        <p:txBody>
          <a:bodyPr>
            <a:normAutofit fontScale="90000"/>
          </a:bodyPr>
          <a:lstStyle/>
          <a:p>
            <a:pPr algn="ctr"/>
            <a:r>
              <a:rPr lang="en-US" sz="3200" b="1" dirty="0" smtClean="0">
                <a:latin typeface="Times New Roman" panose="02020603050405020304" pitchFamily="18" charset="0"/>
                <a:cs typeface="Times New Roman" panose="02020603050405020304" pitchFamily="18" charset="0"/>
              </a:rPr>
              <a:t/>
            </a:r>
            <a:br>
              <a:rPr lang="en-US" sz="32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Block </a:t>
            </a:r>
            <a:r>
              <a:rPr lang="en-US" sz="4000" b="1" dirty="0">
                <a:latin typeface="Times New Roman" panose="02020603050405020304" pitchFamily="18" charset="0"/>
                <a:cs typeface="Times New Roman" panose="02020603050405020304" pitchFamily="18" charset="0"/>
              </a:rPr>
              <a:t>1 - consumer segments</a:t>
            </a:r>
            <a:r>
              <a:rPr lang="ru-RU" sz="4000" b="1" dirty="0">
                <a:latin typeface="Times New Roman" panose="02020603050405020304" pitchFamily="18" charset="0"/>
                <a:cs typeface="Times New Roman" panose="02020603050405020304" pitchFamily="18" charset="0"/>
              </a:rPr>
              <a:t/>
            </a:r>
            <a:br>
              <a:rPr lang="ru-RU"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69242"/>
            <a:ext cx="10515600" cy="4907721"/>
          </a:xfrm>
        </p:spPr>
        <p:txBody>
          <a:bodyPr>
            <a:normAutofit lnSpcReduction="10000"/>
          </a:bodyPr>
          <a:lstStyle/>
          <a:p>
            <a:pPr algn="just"/>
            <a:r>
              <a:rPr lang="en-US" sz="3000" dirty="0">
                <a:solidFill>
                  <a:srgbClr val="0D0D0D"/>
                </a:solidFill>
                <a:latin typeface="Times New Roman" panose="02020603050405020304" pitchFamily="18" charset="0"/>
                <a:cs typeface="Times New Roman" panose="02020603050405020304" pitchFamily="18" charset="0"/>
              </a:rPr>
              <a:t>The first block of the canvas - customer segments - are the customers of the organization. To better meet the demand, the </a:t>
            </a:r>
            <a:r>
              <a:rPr lang="en-US" sz="3000" dirty="0" err="1">
                <a:solidFill>
                  <a:srgbClr val="0D0D0D"/>
                </a:solidFill>
                <a:latin typeface="Times New Roman" panose="02020603050405020304" pitchFamily="18" charset="0"/>
                <a:cs typeface="Times New Roman" panose="02020603050405020304" pitchFamily="18" charset="0"/>
              </a:rPr>
              <a:t>Osterwalder</a:t>
            </a:r>
            <a:r>
              <a:rPr lang="en-US" sz="3000" dirty="0">
                <a:solidFill>
                  <a:srgbClr val="0D0D0D"/>
                </a:solidFill>
                <a:latin typeface="Times New Roman" panose="02020603050405020304" pitchFamily="18" charset="0"/>
                <a:cs typeface="Times New Roman" panose="02020603050405020304" pitchFamily="18" charset="0"/>
              </a:rPr>
              <a:t> model proposes to divide customers into consumer segments - groups according to needs, behavioral characteristics and other characteristics.</a:t>
            </a:r>
          </a:p>
          <a:p>
            <a:pPr algn="just"/>
            <a:r>
              <a:rPr lang="en-US" sz="3000" dirty="0">
                <a:solidFill>
                  <a:srgbClr val="0D0D0D"/>
                </a:solidFill>
                <a:latin typeface="Times New Roman" panose="02020603050405020304" pitchFamily="18" charset="0"/>
                <a:cs typeface="Times New Roman" panose="02020603050405020304" pitchFamily="18" charset="0"/>
              </a:rPr>
              <a:t>Digital transformation has affected this block of the business model in several ways. First, technology has changed and continues to change consumer behavior patterns. Second, the development of the Internet and digital technologies has given rise to digital platforms, which in turn have given rise to organizations that serve two or more interconnected consumer segments. Thirdly, new approaches to understanding</a:t>
            </a:r>
            <a:endParaRPr lang="ru-RU" sz="3000" dirty="0">
              <a:latin typeface="Times New Roman" panose="02020603050405020304" pitchFamily="18" charset="0"/>
              <a:cs typeface="Times New Roman" panose="02020603050405020304" pitchFamily="18" charset="0"/>
            </a:endParaRPr>
          </a:p>
          <a:p>
            <a:endParaRPr lang="ru-RU" dirty="0">
              <a:latin typeface="Arial"/>
              <a:cs typeface="Arial"/>
            </a:endParaRPr>
          </a:p>
          <a:p>
            <a:endParaRPr lang="ru-RU" dirty="0"/>
          </a:p>
        </p:txBody>
      </p:sp>
    </p:spTree>
    <p:extLst>
      <p:ext uri="{BB962C8B-B14F-4D97-AF65-F5344CB8AC3E}">
        <p14:creationId xmlns:p14="http://schemas.microsoft.com/office/powerpoint/2010/main" val="350465710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494685"/>
          </a:xfrm>
        </p:spPr>
        <p:txBody>
          <a:bodyPr>
            <a:noAutofit/>
          </a:bodyPr>
          <a:lstStyle/>
          <a:p>
            <a:pPr algn="ctr"/>
            <a:r>
              <a:rPr lang="en-US" sz="3200" b="1" dirty="0" smtClean="0">
                <a:latin typeface="Times New Roman" panose="02020603050405020304" pitchFamily="18" charset="0"/>
                <a:cs typeface="Times New Roman" panose="02020603050405020304" pitchFamily="18" charset="0"/>
              </a:rPr>
              <a:t/>
            </a:r>
            <a:br>
              <a:rPr lang="en-US" sz="3200" b="1" dirty="0" smtClean="0">
                <a:latin typeface="Times New Roman" panose="02020603050405020304" pitchFamily="18" charset="0"/>
                <a:cs typeface="Times New Roman" panose="02020603050405020304" pitchFamily="18" charset="0"/>
              </a:rPr>
            </a:br>
            <a:r>
              <a:rPr lang="en-US" sz="3200" b="1" dirty="0" smtClean="0">
                <a:latin typeface="Times New Roman" panose="02020603050405020304" pitchFamily="18" charset="0"/>
                <a:cs typeface="Times New Roman" panose="02020603050405020304" pitchFamily="18" charset="0"/>
              </a:rPr>
              <a:t>Block </a:t>
            </a:r>
            <a:r>
              <a:rPr lang="en-US" sz="3200" b="1" dirty="0">
                <a:latin typeface="Times New Roman" panose="02020603050405020304" pitchFamily="18" charset="0"/>
                <a:cs typeface="Times New Roman" panose="02020603050405020304" pitchFamily="18" charset="0"/>
              </a:rPr>
              <a:t>2 - value proposition</a:t>
            </a:r>
            <a:r>
              <a:rPr lang="ru-RU" sz="3200" dirty="0">
                <a:latin typeface="Times New Roman" panose="02020603050405020304" pitchFamily="18" charset="0"/>
                <a:cs typeface="Times New Roman" panose="02020603050405020304" pitchFamily="18" charset="0"/>
              </a:rPr>
              <a:t/>
            </a:r>
            <a:br>
              <a:rPr lang="ru-RU" sz="3200" dirty="0">
                <a:latin typeface="Times New Roman" panose="02020603050405020304" pitchFamily="18" charset="0"/>
                <a:cs typeface="Times New Roman" panose="02020603050405020304" pitchFamily="18" charset="0"/>
              </a:rPr>
            </a:br>
            <a:endParaRPr lang="ru-RU" sz="32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982638"/>
            <a:ext cx="10515600" cy="5875362"/>
          </a:xfrm>
        </p:spPr>
        <p:txBody>
          <a:bodyPr>
            <a:normAutofit fontScale="70000" lnSpcReduction="20000"/>
          </a:bodyPr>
          <a:lstStyle/>
          <a:p>
            <a:pPr algn="just"/>
            <a:r>
              <a:rPr lang="en-US" sz="4000" spc="-20" dirty="0">
                <a:solidFill>
                  <a:srgbClr val="0D0D0D"/>
                </a:solidFill>
                <a:latin typeface="Times New Roman" panose="02020603050405020304" pitchFamily="18" charset="0"/>
                <a:cs typeface="Times New Roman" panose="02020603050405020304" pitchFamily="18" charset="0"/>
              </a:rPr>
              <a:t>The block includes a description of goods and services that provide value to a particular consumer segment.</a:t>
            </a:r>
          </a:p>
          <a:p>
            <a:pPr algn="just"/>
            <a:r>
              <a:rPr lang="en-US" sz="4000" spc="-20" dirty="0">
                <a:solidFill>
                  <a:srgbClr val="0D0D0D"/>
                </a:solidFill>
                <a:latin typeface="Times New Roman" panose="02020603050405020304" pitchFamily="18" charset="0"/>
                <a:cs typeface="Times New Roman" panose="02020603050405020304" pitchFamily="18" charset="0"/>
              </a:rPr>
              <a:t>The product or service must provide value to the customer. It is very important that the product is created to solve some problem of the client. If the product has value and it is formulated correctly, then we see an increase in sales. The organization literally does not keep up with the service of incoming orders. If there is no value, or you cannot describe it and convey it to the client, then it is very difficult to build a growing business.</a:t>
            </a:r>
          </a:p>
          <a:p>
            <a:pPr algn="just"/>
            <a:r>
              <a:rPr lang="en-US" sz="4000" spc="-20" dirty="0" err="1">
                <a:solidFill>
                  <a:srgbClr val="0D0D0D"/>
                </a:solidFill>
                <a:latin typeface="Times New Roman" panose="02020603050405020304" pitchFamily="18" charset="0"/>
                <a:cs typeface="Times New Roman" panose="02020603050405020304" pitchFamily="18" charset="0"/>
              </a:rPr>
              <a:t>Osterwalder</a:t>
            </a:r>
            <a:r>
              <a:rPr lang="en-US" sz="4000" spc="-20" dirty="0">
                <a:solidFill>
                  <a:srgbClr val="0D0D0D"/>
                </a:solidFill>
                <a:latin typeface="Times New Roman" panose="02020603050405020304" pitchFamily="18" charset="0"/>
                <a:cs typeface="Times New Roman" panose="02020603050405020304" pitchFamily="18" charset="0"/>
              </a:rPr>
              <a:t> defines a value proposition as a set of benefits that a company offers to </a:t>
            </a:r>
            <a:r>
              <a:rPr lang="en-US" sz="4000" spc="-20" dirty="0" smtClean="0">
                <a:solidFill>
                  <a:srgbClr val="0D0D0D"/>
                </a:solidFill>
                <a:latin typeface="Times New Roman" panose="02020603050405020304" pitchFamily="18" charset="0"/>
                <a:cs typeface="Times New Roman" panose="02020603050405020304" pitchFamily="18" charset="0"/>
              </a:rPr>
              <a:t> </a:t>
            </a:r>
            <a:r>
              <a:rPr lang="en-US" sz="4000" spc="-20" dirty="0">
                <a:solidFill>
                  <a:srgbClr val="0D0D0D"/>
                </a:solidFill>
                <a:latin typeface="Times New Roman" panose="02020603050405020304" pitchFamily="18" charset="0"/>
                <a:cs typeface="Times New Roman" panose="02020603050405020304" pitchFamily="18" charset="0"/>
              </a:rPr>
              <a:t>consumer. The main advantages are proposed to be novelty, performance, customization, pay-per-consumption, design, brand, price, cost reduction, risk reduction, accessibility and convenience.</a:t>
            </a:r>
          </a:p>
          <a:p>
            <a:pPr algn="just"/>
            <a:r>
              <a:rPr lang="en-US" sz="4000" spc="-20" dirty="0">
                <a:solidFill>
                  <a:srgbClr val="0D0D0D"/>
                </a:solidFill>
                <a:latin typeface="Times New Roman" panose="02020603050405020304" pitchFamily="18" charset="0"/>
                <a:cs typeface="Times New Roman" panose="02020603050405020304" pitchFamily="18" charset="0"/>
              </a:rPr>
              <a:t>Digital transformation has brought to this block both new methods for formulating a value proposition, which we will discuss below, and the possibility of creating new digital products or using technologies to digitize analog products</a:t>
            </a:r>
            <a:r>
              <a:rPr lang="en-US" sz="3800" spc="-20" dirty="0">
                <a:solidFill>
                  <a:srgbClr val="0D0D0D"/>
                </a:solidFill>
                <a:latin typeface="Arial"/>
                <a:cs typeface="Arial"/>
              </a:rPr>
              <a:t>.</a:t>
            </a:r>
            <a:endParaRPr lang="ru-RU" dirty="0">
              <a:latin typeface="Arial"/>
              <a:cs typeface="Arial"/>
            </a:endParaRPr>
          </a:p>
          <a:p>
            <a:endParaRPr lang="ru-RU" dirty="0"/>
          </a:p>
        </p:txBody>
      </p:sp>
    </p:spTree>
    <p:extLst>
      <p:ext uri="{BB962C8B-B14F-4D97-AF65-F5344CB8AC3E}">
        <p14:creationId xmlns:p14="http://schemas.microsoft.com/office/powerpoint/2010/main" val="254115188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24183"/>
            <a:ext cx="10515600" cy="699400"/>
          </a:xfrm>
        </p:spPr>
        <p:txBody>
          <a:bodyPr>
            <a:normAutofit fontScale="90000"/>
          </a:bodyPr>
          <a:lstStyle/>
          <a:p>
            <a:pPr algn="ctr"/>
            <a:r>
              <a:rPr lang="en-US" sz="3200" b="1" dirty="0" smtClean="0">
                <a:latin typeface="Times New Roman" panose="02020603050405020304" pitchFamily="18" charset="0"/>
                <a:cs typeface="Times New Roman" panose="02020603050405020304" pitchFamily="18" charset="0"/>
              </a:rPr>
              <a:t/>
            </a:r>
            <a:br>
              <a:rPr lang="en-US" sz="32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Block </a:t>
            </a:r>
            <a:r>
              <a:rPr lang="en-US" sz="4000" b="1" dirty="0">
                <a:latin typeface="Times New Roman" panose="02020603050405020304" pitchFamily="18" charset="0"/>
                <a:cs typeface="Times New Roman" panose="02020603050405020304" pitchFamily="18" charset="0"/>
              </a:rPr>
              <a:t>3 - channels</a:t>
            </a:r>
            <a:r>
              <a:rPr lang="ru-RU" sz="4000" b="1" dirty="0">
                <a:latin typeface="Times New Roman" panose="02020603050405020304" pitchFamily="18" charset="0"/>
                <a:cs typeface="Times New Roman" panose="02020603050405020304" pitchFamily="18" charset="0"/>
              </a:rPr>
              <a:t/>
            </a:r>
            <a:br>
              <a:rPr lang="ru-RU"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023583"/>
            <a:ext cx="10515600" cy="5153380"/>
          </a:xfrm>
        </p:spPr>
        <p:txBody>
          <a:bodyPr>
            <a:normAutofit/>
          </a:bodyPr>
          <a:lstStyle/>
          <a:p>
            <a:pPr marL="0" marR="6350" indent="0" algn="just">
              <a:buNone/>
            </a:pPr>
            <a:r>
              <a:rPr lang="en-US" sz="3200" spc="-20" dirty="0">
                <a:solidFill>
                  <a:srgbClr val="0D0D0D"/>
                </a:solidFill>
                <a:latin typeface="Times New Roman" panose="02020603050405020304" pitchFamily="18" charset="0"/>
                <a:cs typeface="Times New Roman" panose="02020603050405020304" pitchFamily="18" charset="0"/>
              </a:rPr>
              <a:t>This block describes how the company communicates value propositions to customer segments. There are 5 main stages for each of the distribution channels:</a:t>
            </a:r>
          </a:p>
          <a:p>
            <a:pPr marR="6350" algn="just"/>
            <a:r>
              <a:rPr lang="en-US" sz="3200" spc="-20" dirty="0">
                <a:solidFill>
                  <a:srgbClr val="0D0D0D"/>
                </a:solidFill>
                <a:latin typeface="Times New Roman" panose="02020603050405020304" pitchFamily="18" charset="0"/>
                <a:cs typeface="Times New Roman" panose="02020603050405020304" pitchFamily="18" charset="0"/>
              </a:rPr>
              <a:t>informing buyers,</a:t>
            </a:r>
          </a:p>
          <a:p>
            <a:pPr marR="6350" algn="just"/>
            <a:r>
              <a:rPr lang="en-US" sz="3200" spc="-20" dirty="0">
                <a:solidFill>
                  <a:srgbClr val="0D0D0D"/>
                </a:solidFill>
                <a:latin typeface="Times New Roman" panose="02020603050405020304" pitchFamily="18" charset="0"/>
                <a:cs typeface="Times New Roman" panose="02020603050405020304" pitchFamily="18" charset="0"/>
              </a:rPr>
              <a:t>value proposition evaluation,</a:t>
            </a:r>
          </a:p>
          <a:p>
            <a:pPr marR="6350" algn="just"/>
            <a:r>
              <a:rPr lang="en-US" sz="3200" spc="-20" dirty="0">
                <a:solidFill>
                  <a:srgbClr val="0D0D0D"/>
                </a:solidFill>
                <a:latin typeface="Times New Roman" panose="02020603050405020304" pitchFamily="18" charset="0"/>
                <a:cs typeface="Times New Roman" panose="02020603050405020304" pitchFamily="18" charset="0"/>
              </a:rPr>
              <a:t>sale of goods,</a:t>
            </a:r>
          </a:p>
          <a:p>
            <a:pPr marR="6350" algn="just"/>
            <a:r>
              <a:rPr lang="en-US" sz="3200" spc="-20" dirty="0" smtClean="0">
                <a:solidFill>
                  <a:srgbClr val="0D0D0D"/>
                </a:solidFill>
                <a:latin typeface="Times New Roman" panose="02020603050405020304" pitchFamily="18" charset="0"/>
                <a:cs typeface="Times New Roman" panose="02020603050405020304" pitchFamily="18" charset="0"/>
              </a:rPr>
              <a:t>shipping,</a:t>
            </a:r>
            <a:endParaRPr lang="en-US" sz="3200" spc="-20" dirty="0">
              <a:solidFill>
                <a:srgbClr val="0D0D0D"/>
              </a:solidFill>
              <a:latin typeface="Times New Roman" panose="02020603050405020304" pitchFamily="18" charset="0"/>
              <a:cs typeface="Times New Roman" panose="02020603050405020304" pitchFamily="18" charset="0"/>
            </a:endParaRPr>
          </a:p>
          <a:p>
            <a:pPr marR="6350" algn="just"/>
            <a:r>
              <a:rPr lang="en-US" sz="3200" spc="-20" dirty="0">
                <a:solidFill>
                  <a:srgbClr val="0D0D0D"/>
                </a:solidFill>
                <a:latin typeface="Times New Roman" panose="02020603050405020304" pitchFamily="18" charset="0"/>
                <a:cs typeface="Times New Roman" panose="02020603050405020304" pitchFamily="18" charset="0"/>
              </a:rPr>
              <a:t>after-sales </a:t>
            </a:r>
            <a:r>
              <a:rPr lang="en-US" sz="3200" spc="-20" dirty="0" smtClean="0">
                <a:solidFill>
                  <a:srgbClr val="0D0D0D"/>
                </a:solidFill>
                <a:latin typeface="Times New Roman" panose="02020603050405020304" pitchFamily="18" charset="0"/>
                <a:cs typeface="Times New Roman" panose="02020603050405020304" pitchFamily="18" charset="0"/>
              </a:rPr>
              <a:t>service.</a:t>
            </a:r>
            <a:endParaRPr lang="en-US" sz="3200" spc="-20" dirty="0">
              <a:solidFill>
                <a:srgbClr val="0D0D0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068206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753990"/>
          </a:xfrm>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Block </a:t>
            </a:r>
            <a:r>
              <a:rPr lang="en-US" sz="3600" b="1" dirty="0">
                <a:latin typeface="Times New Roman" panose="02020603050405020304" pitchFamily="18" charset="0"/>
                <a:cs typeface="Times New Roman" panose="02020603050405020304" pitchFamily="18" charset="0"/>
              </a:rPr>
              <a:t>4 - relationship with customers</a:t>
            </a:r>
            <a:r>
              <a:rPr lang="ru-RU" dirty="0">
                <a:latin typeface="MS Gothic"/>
                <a:cs typeface="MS Gothic"/>
              </a:rPr>
              <a:t/>
            </a:r>
            <a:br>
              <a:rPr lang="ru-RU" dirty="0">
                <a:latin typeface="MS Gothic"/>
                <a:cs typeface="MS Gothic"/>
              </a:rPr>
            </a:br>
            <a:endParaRPr lang="ru-RU" dirty="0"/>
          </a:p>
        </p:txBody>
      </p:sp>
      <p:sp>
        <p:nvSpPr>
          <p:cNvPr id="3" name="Объект 2"/>
          <p:cNvSpPr>
            <a:spLocks noGrp="1"/>
          </p:cNvSpPr>
          <p:nvPr>
            <p:ph idx="1"/>
          </p:nvPr>
        </p:nvSpPr>
        <p:spPr>
          <a:xfrm>
            <a:off x="838200" y="1119116"/>
            <a:ext cx="10515600" cy="5057847"/>
          </a:xfrm>
        </p:spPr>
        <p:txBody>
          <a:bodyPr>
            <a:normAutofit/>
          </a:bodyPr>
          <a:lstStyle/>
          <a:p>
            <a:pPr marL="0" indent="0" algn="just">
              <a:lnSpc>
                <a:spcPct val="70000"/>
              </a:lnSpc>
              <a:buNone/>
            </a:pPr>
            <a:r>
              <a:rPr lang="en-US" sz="3200" spc="-20" dirty="0">
                <a:solidFill>
                  <a:srgbClr val="0D0D0D"/>
                </a:solidFill>
                <a:latin typeface="Times New Roman" panose="02020603050405020304" pitchFamily="18" charset="0"/>
                <a:cs typeface="Times New Roman" panose="02020603050405020304" pitchFamily="18" charset="0"/>
              </a:rPr>
              <a:t>The block describes the types of relationships with customer segments. </a:t>
            </a:r>
            <a:r>
              <a:rPr lang="en-US" sz="3200" spc="-20" dirty="0" err="1">
                <a:solidFill>
                  <a:srgbClr val="0D0D0D"/>
                </a:solidFill>
                <a:latin typeface="Times New Roman" panose="02020603050405020304" pitchFamily="18" charset="0"/>
                <a:cs typeface="Times New Roman" panose="02020603050405020304" pitchFamily="18" charset="0"/>
              </a:rPr>
              <a:t>Osterwalder</a:t>
            </a:r>
            <a:r>
              <a:rPr lang="en-US" sz="3200" spc="-20" dirty="0">
                <a:solidFill>
                  <a:srgbClr val="0D0D0D"/>
                </a:solidFill>
                <a:latin typeface="Times New Roman" panose="02020603050405020304" pitchFamily="18" charset="0"/>
                <a:cs typeface="Times New Roman" panose="02020603050405020304" pitchFamily="18" charset="0"/>
              </a:rPr>
              <a:t> identifies several types of relationships: </a:t>
            </a:r>
            <a:endParaRPr lang="en-US" sz="3200" spc="-20" dirty="0" smtClean="0">
              <a:solidFill>
                <a:srgbClr val="0D0D0D"/>
              </a:solidFill>
              <a:latin typeface="Times New Roman" panose="02020603050405020304" pitchFamily="18" charset="0"/>
              <a:cs typeface="Times New Roman" panose="02020603050405020304" pitchFamily="18" charset="0"/>
            </a:endParaRPr>
          </a:p>
          <a:p>
            <a:pPr algn="just">
              <a:lnSpc>
                <a:spcPct val="70000"/>
              </a:lnSpc>
            </a:pPr>
            <a:r>
              <a:rPr lang="en-US" sz="3200" spc="-20" dirty="0" smtClean="0">
                <a:solidFill>
                  <a:srgbClr val="0D0D0D"/>
                </a:solidFill>
                <a:latin typeface="Times New Roman" panose="02020603050405020304" pitchFamily="18" charset="0"/>
                <a:cs typeface="Times New Roman" panose="02020603050405020304" pitchFamily="18" charset="0"/>
              </a:rPr>
              <a:t>personal </a:t>
            </a:r>
            <a:r>
              <a:rPr lang="en-US" sz="3200" spc="-20" dirty="0">
                <a:solidFill>
                  <a:srgbClr val="0D0D0D"/>
                </a:solidFill>
                <a:latin typeface="Times New Roman" panose="02020603050405020304" pitchFamily="18" charset="0"/>
                <a:cs typeface="Times New Roman" panose="02020603050405020304" pitchFamily="18" charset="0"/>
              </a:rPr>
              <a:t>support, </a:t>
            </a:r>
            <a:endParaRPr lang="en-US" sz="3200" spc="-20" dirty="0" smtClean="0">
              <a:solidFill>
                <a:srgbClr val="0D0D0D"/>
              </a:solidFill>
              <a:latin typeface="Times New Roman" panose="02020603050405020304" pitchFamily="18" charset="0"/>
              <a:cs typeface="Times New Roman" panose="02020603050405020304" pitchFamily="18" charset="0"/>
            </a:endParaRPr>
          </a:p>
          <a:p>
            <a:pPr algn="just">
              <a:lnSpc>
                <a:spcPct val="70000"/>
              </a:lnSpc>
            </a:pPr>
            <a:r>
              <a:rPr lang="en-US" sz="3200" spc="-20" dirty="0" smtClean="0">
                <a:solidFill>
                  <a:srgbClr val="0D0D0D"/>
                </a:solidFill>
                <a:latin typeface="Times New Roman" panose="02020603050405020304" pitchFamily="18" charset="0"/>
                <a:cs typeface="Times New Roman" panose="02020603050405020304" pitchFamily="18" charset="0"/>
              </a:rPr>
              <a:t>special </a:t>
            </a:r>
            <a:r>
              <a:rPr lang="en-US" sz="3200" spc="-20" dirty="0">
                <a:solidFill>
                  <a:srgbClr val="0D0D0D"/>
                </a:solidFill>
                <a:latin typeface="Times New Roman" panose="02020603050405020304" pitchFamily="18" charset="0"/>
                <a:cs typeface="Times New Roman" panose="02020603050405020304" pitchFamily="18" charset="0"/>
              </a:rPr>
              <a:t>personal support </a:t>
            </a:r>
            <a:r>
              <a:rPr lang="en-US" sz="3200" spc="-20" dirty="0" smtClean="0">
                <a:solidFill>
                  <a:srgbClr val="0D0D0D"/>
                </a:solidFill>
                <a:latin typeface="Times New Roman" panose="02020603050405020304" pitchFamily="18" charset="0"/>
                <a:cs typeface="Times New Roman" panose="02020603050405020304" pitchFamily="18" charset="0"/>
              </a:rPr>
              <a:t>self-service</a:t>
            </a:r>
            <a:r>
              <a:rPr lang="en-US" sz="3200" spc="-20" dirty="0">
                <a:solidFill>
                  <a:srgbClr val="0D0D0D"/>
                </a:solidFill>
                <a:latin typeface="Times New Roman" panose="02020603050405020304" pitchFamily="18" charset="0"/>
                <a:cs typeface="Times New Roman" panose="02020603050405020304" pitchFamily="18" charset="0"/>
              </a:rPr>
              <a:t>.</a:t>
            </a:r>
          </a:p>
          <a:p>
            <a:pPr marL="0" indent="0" algn="just">
              <a:lnSpc>
                <a:spcPct val="70000"/>
              </a:lnSpc>
              <a:buNone/>
            </a:pPr>
            <a:r>
              <a:rPr lang="en-US" sz="3200" spc="-20" dirty="0" smtClean="0">
                <a:solidFill>
                  <a:srgbClr val="0D0D0D"/>
                </a:solidFill>
                <a:latin typeface="Times New Roman" panose="02020603050405020304" pitchFamily="18" charset="0"/>
                <a:cs typeface="Times New Roman" panose="02020603050405020304" pitchFamily="18" charset="0"/>
              </a:rPr>
              <a:t>There </a:t>
            </a:r>
            <a:r>
              <a:rPr lang="en-US" sz="3200" spc="-20" dirty="0">
                <a:solidFill>
                  <a:srgbClr val="0D0D0D"/>
                </a:solidFill>
                <a:latin typeface="Times New Roman" panose="02020603050405020304" pitchFamily="18" charset="0"/>
                <a:cs typeface="Times New Roman" panose="02020603050405020304" pitchFamily="18" charset="0"/>
              </a:rPr>
              <a:t>are also several types of relationships that arise as a result of digital </a:t>
            </a:r>
            <a:r>
              <a:rPr lang="en-US" sz="3200" spc="-20" dirty="0" smtClean="0">
                <a:solidFill>
                  <a:srgbClr val="0D0D0D"/>
                </a:solidFill>
                <a:latin typeface="Times New Roman" panose="02020603050405020304" pitchFamily="18" charset="0"/>
                <a:cs typeface="Times New Roman" panose="02020603050405020304" pitchFamily="18" charset="0"/>
              </a:rPr>
              <a:t>transformation:</a:t>
            </a:r>
          </a:p>
          <a:p>
            <a:pPr algn="just">
              <a:lnSpc>
                <a:spcPct val="70000"/>
              </a:lnSpc>
            </a:pPr>
            <a:r>
              <a:rPr lang="en-US" sz="3200" spc="-20" dirty="0" smtClean="0">
                <a:solidFill>
                  <a:srgbClr val="0D0D0D"/>
                </a:solidFill>
                <a:latin typeface="Times New Roman" panose="02020603050405020304" pitchFamily="18" charset="0"/>
                <a:cs typeface="Times New Roman" panose="02020603050405020304" pitchFamily="18" charset="0"/>
              </a:rPr>
              <a:t> these </a:t>
            </a:r>
            <a:r>
              <a:rPr lang="en-US" sz="3200" spc="-20" dirty="0">
                <a:solidFill>
                  <a:srgbClr val="0D0D0D"/>
                </a:solidFill>
                <a:latin typeface="Times New Roman" panose="02020603050405020304" pitchFamily="18" charset="0"/>
                <a:cs typeface="Times New Roman" panose="02020603050405020304" pitchFamily="18" charset="0"/>
              </a:rPr>
              <a:t>are automated services, </a:t>
            </a:r>
            <a:endParaRPr lang="en-US" sz="3200" spc="-20" dirty="0" smtClean="0">
              <a:solidFill>
                <a:srgbClr val="0D0D0D"/>
              </a:solidFill>
              <a:latin typeface="Times New Roman" panose="02020603050405020304" pitchFamily="18" charset="0"/>
              <a:cs typeface="Times New Roman" panose="02020603050405020304" pitchFamily="18" charset="0"/>
            </a:endParaRPr>
          </a:p>
          <a:p>
            <a:pPr algn="just">
              <a:lnSpc>
                <a:spcPct val="70000"/>
              </a:lnSpc>
            </a:pPr>
            <a:r>
              <a:rPr lang="en-US" sz="3200" spc="-20" dirty="0" smtClean="0">
                <a:solidFill>
                  <a:srgbClr val="0D0D0D"/>
                </a:solidFill>
                <a:latin typeface="Times New Roman" panose="02020603050405020304" pitchFamily="18" charset="0"/>
                <a:cs typeface="Times New Roman" panose="02020603050405020304" pitchFamily="18" charset="0"/>
              </a:rPr>
              <a:t>communities, </a:t>
            </a:r>
          </a:p>
          <a:p>
            <a:pPr algn="just">
              <a:lnSpc>
                <a:spcPct val="70000"/>
              </a:lnSpc>
            </a:pPr>
            <a:r>
              <a:rPr lang="en-US" sz="3200" spc="-20" dirty="0" smtClean="0">
                <a:solidFill>
                  <a:srgbClr val="0D0D0D"/>
                </a:solidFill>
                <a:latin typeface="Times New Roman" panose="02020603050405020304" pitchFamily="18" charset="0"/>
                <a:cs typeface="Times New Roman" panose="02020603050405020304" pitchFamily="18" charset="0"/>
              </a:rPr>
              <a:t>co-creation, </a:t>
            </a:r>
          </a:p>
          <a:p>
            <a:pPr algn="just">
              <a:lnSpc>
                <a:spcPct val="70000"/>
              </a:lnSpc>
            </a:pPr>
            <a:r>
              <a:rPr lang="en-US" sz="3200" spc="-20" dirty="0" smtClean="0">
                <a:solidFill>
                  <a:srgbClr val="0D0D0D"/>
                </a:solidFill>
                <a:latin typeface="Times New Roman" panose="02020603050405020304" pitchFamily="18" charset="0"/>
                <a:cs typeface="Times New Roman" panose="02020603050405020304" pitchFamily="18" charset="0"/>
              </a:rPr>
              <a:t>self-service </a:t>
            </a:r>
            <a:r>
              <a:rPr lang="en-US" sz="3200" spc="-20" dirty="0">
                <a:solidFill>
                  <a:srgbClr val="0D0D0D"/>
                </a:solidFill>
                <a:latin typeface="Times New Roman" panose="02020603050405020304" pitchFamily="18" charset="0"/>
                <a:cs typeface="Times New Roman" panose="02020603050405020304" pitchFamily="18" charset="0"/>
              </a:rPr>
              <a:t>has also received a new life.</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085704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713047"/>
          </a:xfrm>
        </p:spPr>
        <p:txBody>
          <a:bodyPr>
            <a:noAutofit/>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Block </a:t>
            </a:r>
            <a:r>
              <a:rPr lang="en-US" sz="3600" b="1" dirty="0">
                <a:latin typeface="Times New Roman" panose="02020603050405020304" pitchFamily="18" charset="0"/>
                <a:cs typeface="Times New Roman" panose="02020603050405020304" pitchFamily="18" charset="0"/>
              </a:rPr>
              <a:t>5 - sources of income</a:t>
            </a:r>
            <a:r>
              <a:rPr lang="ru-RU" sz="3600" b="1" dirty="0">
                <a:latin typeface="Times New Roman" panose="02020603050405020304" pitchFamily="18" charset="0"/>
                <a:cs typeface="Times New Roman" panose="02020603050405020304" pitchFamily="18" charset="0"/>
              </a:rPr>
              <a:t/>
            </a:r>
            <a:br>
              <a:rPr lang="ru-RU" sz="3600" b="1" dirty="0">
                <a:latin typeface="Times New Roman" panose="02020603050405020304" pitchFamily="18" charset="0"/>
                <a:cs typeface="Times New Roman" panose="02020603050405020304" pitchFamily="18" charset="0"/>
              </a:rPr>
            </a:br>
            <a:endParaRPr lang="ru-RU" sz="3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41946"/>
            <a:ext cx="10515600" cy="5199797"/>
          </a:xfrm>
        </p:spPr>
        <p:txBody>
          <a:bodyPr>
            <a:normAutofit/>
          </a:bodyPr>
          <a:lstStyle/>
          <a:p>
            <a:pPr marR="5080" algn="just"/>
            <a:r>
              <a:rPr lang="en-US" spc="-20" dirty="0">
                <a:solidFill>
                  <a:srgbClr val="0D0D0D"/>
                </a:solidFill>
                <a:latin typeface="Times New Roman" panose="02020603050405020304" pitchFamily="18" charset="0"/>
                <a:cs typeface="Times New Roman" panose="02020603050405020304" pitchFamily="18" charset="0"/>
              </a:rPr>
              <a:t>This block is about monetization or how an organization receives income. </a:t>
            </a:r>
            <a:r>
              <a:rPr lang="en-US" spc="-20" dirty="0" err="1">
                <a:solidFill>
                  <a:srgbClr val="0D0D0D"/>
                </a:solidFill>
                <a:latin typeface="Times New Roman" panose="02020603050405020304" pitchFamily="18" charset="0"/>
                <a:cs typeface="Times New Roman" panose="02020603050405020304" pitchFamily="18" charset="0"/>
              </a:rPr>
              <a:t>Ostrewalder</a:t>
            </a:r>
            <a:r>
              <a:rPr lang="en-US" spc="-20" dirty="0">
                <a:solidFill>
                  <a:srgbClr val="0D0D0D"/>
                </a:solidFill>
                <a:latin typeface="Times New Roman" panose="02020603050405020304" pitchFamily="18" charset="0"/>
                <a:cs typeface="Times New Roman" panose="02020603050405020304" pitchFamily="18" charset="0"/>
              </a:rPr>
              <a:t> distinguishes two types of income streams: one-time transactions and periodic payments. One-time transactions include the sale of an asset, advertising or brokerage interest. To periodic - payment for use, payment for a subscription, payment for rent, licenses.</a:t>
            </a:r>
          </a:p>
          <a:p>
            <a:pPr marR="5080" algn="just"/>
            <a:r>
              <a:rPr lang="en-US" spc="-20" dirty="0">
                <a:solidFill>
                  <a:srgbClr val="0D0D0D"/>
                </a:solidFill>
                <a:latin typeface="Times New Roman" panose="02020603050405020304" pitchFamily="18" charset="0"/>
                <a:cs typeface="Times New Roman" panose="02020603050405020304" pitchFamily="18" charset="0"/>
              </a:rPr>
              <a:t>It is necessary to track and accumulate new monetization models that digital generates. The sources of such models can be technology startups (in particular startups from the </a:t>
            </a:r>
            <a:r>
              <a:rPr lang="en-US" spc="-20" dirty="0" err="1">
                <a:solidFill>
                  <a:srgbClr val="0D0D0D"/>
                </a:solidFill>
                <a:latin typeface="Times New Roman" panose="02020603050405020304" pitchFamily="18" charset="0"/>
                <a:cs typeface="Times New Roman" panose="02020603050405020304" pitchFamily="18" charset="0"/>
              </a:rPr>
              <a:t>FinTech</a:t>
            </a:r>
            <a:r>
              <a:rPr lang="en-US" spc="-20" dirty="0">
                <a:solidFill>
                  <a:srgbClr val="0D0D0D"/>
                </a:solidFill>
                <a:latin typeface="Times New Roman" panose="02020603050405020304" pitchFamily="18" charset="0"/>
                <a:cs typeface="Times New Roman" panose="02020603050405020304" pitchFamily="18" charset="0"/>
              </a:rPr>
              <a:t> field), as well as just individual technologies. For example, you can use Gartner Hype Cycle. Below is an example of distributed ledger technologies that can provide ideas for new monetization models. For more details about this technology, see a separate chapter.</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301186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72104"/>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Block </a:t>
            </a:r>
            <a:r>
              <a:rPr lang="en-US" sz="4000" b="1" dirty="0">
                <a:latin typeface="Times New Roman" panose="02020603050405020304" pitchFamily="18" charset="0"/>
                <a:cs typeface="Times New Roman" panose="02020603050405020304" pitchFamily="18" charset="0"/>
              </a:rPr>
              <a:t>6 - key resources</a:t>
            </a:r>
            <a:r>
              <a:rPr lang="ru-RU" sz="3200" b="1" dirty="0">
                <a:latin typeface="Times New Roman" panose="02020603050405020304" pitchFamily="18" charset="0"/>
                <a:cs typeface="Times New Roman" panose="02020603050405020304" pitchFamily="18" charset="0"/>
              </a:rPr>
              <a:t/>
            </a:r>
            <a:br>
              <a:rPr lang="ru-RU" sz="3200" b="1" dirty="0">
                <a:latin typeface="Times New Roman" panose="02020603050405020304" pitchFamily="18" charset="0"/>
                <a:cs typeface="Times New Roman" panose="02020603050405020304" pitchFamily="18" charset="0"/>
              </a:rPr>
            </a:br>
            <a:endParaRPr lang="ru-RU" sz="32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28300"/>
            <a:ext cx="10515600" cy="4948663"/>
          </a:xfrm>
        </p:spPr>
        <p:txBody>
          <a:bodyPr>
            <a:normAutofit/>
          </a:bodyPr>
          <a:lstStyle/>
          <a:p>
            <a:pPr marR="5080" algn="just"/>
            <a:r>
              <a:rPr lang="en-US" sz="2700" spc="-20" dirty="0" smtClean="0">
                <a:solidFill>
                  <a:srgbClr val="0D0D0D"/>
                </a:solidFill>
                <a:latin typeface="Times New Roman" panose="02020603050405020304" pitchFamily="18" charset="0"/>
                <a:cs typeface="Times New Roman" panose="02020603050405020304" pitchFamily="18" charset="0"/>
              </a:rPr>
              <a:t>This </a:t>
            </a:r>
            <a:r>
              <a:rPr lang="en-US" sz="2700" spc="-20" dirty="0">
                <a:solidFill>
                  <a:srgbClr val="0D0D0D"/>
                </a:solidFill>
                <a:latin typeface="Times New Roman" panose="02020603050405020304" pitchFamily="18" charset="0"/>
                <a:cs typeface="Times New Roman" panose="02020603050405020304" pitchFamily="18" charset="0"/>
              </a:rPr>
              <a:t>block describes the key resources that are necessary for the functioning of the business model. </a:t>
            </a:r>
            <a:r>
              <a:rPr lang="en-US" sz="2700" spc="-20" dirty="0" err="1">
                <a:solidFill>
                  <a:srgbClr val="0D0D0D"/>
                </a:solidFill>
                <a:latin typeface="Times New Roman" panose="02020603050405020304" pitchFamily="18" charset="0"/>
                <a:cs typeface="Times New Roman" panose="02020603050405020304" pitchFamily="18" charset="0"/>
              </a:rPr>
              <a:t>Osterwalder</a:t>
            </a:r>
            <a:r>
              <a:rPr lang="en-US" sz="2700" spc="-20" dirty="0">
                <a:solidFill>
                  <a:srgbClr val="0D0D0D"/>
                </a:solidFill>
                <a:latin typeface="Times New Roman" panose="02020603050405020304" pitchFamily="18" charset="0"/>
                <a:cs typeface="Times New Roman" panose="02020603050405020304" pitchFamily="18" charset="0"/>
              </a:rPr>
              <a:t> allocates material, financial, intellectual and human resources. Ask yourself what resources do you need to run and manage your business?</a:t>
            </a:r>
          </a:p>
          <a:p>
            <a:pPr marR="5080" algn="just"/>
            <a:r>
              <a:rPr lang="en-US" sz="2700" spc="-20" dirty="0">
                <a:solidFill>
                  <a:srgbClr val="0D0D0D"/>
                </a:solidFill>
                <a:latin typeface="Times New Roman" panose="02020603050405020304" pitchFamily="18" charset="0"/>
                <a:cs typeface="Times New Roman" panose="02020603050405020304" pitchFamily="18" charset="0"/>
              </a:rPr>
              <a:t>Digital technologies have had a significant impact on this block of the business model. Firstly, digital technologies underlie digital platforms, which actually gave a boost to the development of the digital economy, made it possible to create new business models that use multilateral markets. Secondly, digital technologies have become a tool for the digital transformation of organizations. A company can either own resources or rent them or even take them for free from partners when it comes to the ecosystem business model.</a:t>
            </a:r>
            <a:endParaRPr lang="ru-RU" sz="2700" spc="-20" dirty="0">
              <a:solidFill>
                <a:srgbClr val="0D0D0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290607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58457"/>
          </a:xfrm>
        </p:spPr>
        <p:txBody>
          <a:bodyPr>
            <a:normAutofit/>
          </a:bodyPr>
          <a:lstStyle/>
          <a:p>
            <a:pPr algn="ctr"/>
            <a:r>
              <a:rPr lang="en-US" sz="3600" b="1" dirty="0">
                <a:latin typeface="Times New Roman" panose="02020603050405020304" pitchFamily="18" charset="0"/>
                <a:cs typeface="Times New Roman" panose="02020603050405020304" pitchFamily="18" charset="0"/>
              </a:rPr>
              <a:t>Block 7 - key activities</a:t>
            </a:r>
            <a:endParaRPr lang="ru-RU" dirty="0"/>
          </a:p>
        </p:txBody>
      </p:sp>
      <p:sp>
        <p:nvSpPr>
          <p:cNvPr id="3" name="Объект 2"/>
          <p:cNvSpPr>
            <a:spLocks noGrp="1"/>
          </p:cNvSpPr>
          <p:nvPr>
            <p:ph idx="1"/>
          </p:nvPr>
        </p:nvSpPr>
        <p:spPr>
          <a:xfrm>
            <a:off x="838200" y="1146412"/>
            <a:ext cx="10515600" cy="5030551"/>
          </a:xfrm>
        </p:spPr>
        <p:txBody>
          <a:bodyPr>
            <a:noAutofit/>
          </a:bodyPr>
          <a:lstStyle/>
          <a:p>
            <a:pPr marR="5080" algn="just">
              <a:lnSpc>
                <a:spcPct val="100000"/>
              </a:lnSpc>
            </a:pPr>
            <a:r>
              <a:rPr lang="en-US" spc="-20" dirty="0">
                <a:solidFill>
                  <a:srgbClr val="0D0D0D"/>
                </a:solidFill>
                <a:latin typeface="Times New Roman" panose="02020603050405020304" pitchFamily="18" charset="0"/>
                <a:cs typeface="Times New Roman" panose="02020603050405020304" pitchFamily="18" charset="0"/>
              </a:rPr>
              <a:t>The block describes the actions of the company that are necessary for the operation of the business model. The following main activities are distinguished: production and problem solving. For example, Microsoft's key activity is the production of software.</a:t>
            </a:r>
          </a:p>
          <a:p>
            <a:pPr marR="5080" algn="just">
              <a:lnSpc>
                <a:spcPct val="100000"/>
              </a:lnSpc>
            </a:pPr>
            <a:r>
              <a:rPr lang="en-US" spc="-20" dirty="0">
                <a:solidFill>
                  <a:srgbClr val="0D0D0D"/>
                </a:solidFill>
                <a:latin typeface="Times New Roman" panose="02020603050405020304" pitchFamily="18" charset="0"/>
                <a:cs typeface="Times New Roman" panose="02020603050405020304" pitchFamily="18" charset="0"/>
              </a:rPr>
              <a:t>Digital technologies have also influenced this block of the business model. For example, a key activity of companies using the platform business model is the creation, management and promotion of the platform. So the key activity of </a:t>
            </a:r>
            <a:r>
              <a:rPr lang="en-US" spc="-20" dirty="0" err="1">
                <a:solidFill>
                  <a:srgbClr val="0D0D0D"/>
                </a:solidFill>
                <a:latin typeface="Times New Roman" panose="02020603050405020304" pitchFamily="18" charset="0"/>
                <a:cs typeface="Times New Roman" panose="02020603050405020304" pitchFamily="18" charset="0"/>
              </a:rPr>
              <a:t>Uber</a:t>
            </a:r>
            <a:r>
              <a:rPr lang="en-US" spc="-20" dirty="0">
                <a:solidFill>
                  <a:srgbClr val="0D0D0D"/>
                </a:solidFill>
                <a:latin typeface="Times New Roman" panose="02020603050405020304" pitchFamily="18" charset="0"/>
                <a:cs typeface="Times New Roman" panose="02020603050405020304" pitchFamily="18" charset="0"/>
              </a:rPr>
              <a:t> is the development, management and promotion of its platform for connecting drivers and passengers. And for a product-focused business, user learning and product improvement can be a key activity.</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365036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55943"/>
            <a:ext cx="10515600" cy="685753"/>
          </a:xfrm>
        </p:spPr>
        <p:txBody>
          <a:bodyPr>
            <a:normAutofit/>
          </a:bodyPr>
          <a:lstStyle/>
          <a:p>
            <a:pPr algn="ctr"/>
            <a:r>
              <a:rPr lang="en-US" sz="3200" b="1" dirty="0">
                <a:latin typeface="Times New Roman" panose="02020603050405020304" pitchFamily="18" charset="0"/>
                <a:cs typeface="Times New Roman" panose="02020603050405020304" pitchFamily="18" charset="0"/>
              </a:rPr>
              <a:t>Block 8 - key partners</a:t>
            </a:r>
            <a:endParaRPr lang="ru-RU" sz="32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050878"/>
            <a:ext cx="10515600" cy="5581934"/>
          </a:xfrm>
        </p:spPr>
        <p:txBody>
          <a:bodyPr>
            <a:normAutofit fontScale="92500" lnSpcReduction="20000"/>
          </a:bodyPr>
          <a:lstStyle/>
          <a:p>
            <a:pPr algn="just"/>
            <a:r>
              <a:rPr lang="en-US" dirty="0">
                <a:solidFill>
                  <a:srgbClr val="0D0D0D"/>
                </a:solidFill>
                <a:latin typeface="Times New Roman" panose="02020603050405020304" pitchFamily="18" charset="0"/>
                <a:cs typeface="Times New Roman" panose="02020603050405020304" pitchFamily="18" charset="0"/>
              </a:rPr>
              <a:t>The block describes the key partners that make the business model work. These can be suppliers, contractors, non-competing organizations, and in today's digital world, even competitors.</a:t>
            </a:r>
          </a:p>
          <a:p>
            <a:pPr algn="just"/>
            <a:r>
              <a:rPr lang="en-US" dirty="0">
                <a:solidFill>
                  <a:srgbClr val="0D0D0D"/>
                </a:solidFill>
                <a:latin typeface="Times New Roman" panose="02020603050405020304" pitchFamily="18" charset="0"/>
                <a:cs typeface="Times New Roman" panose="02020603050405020304" pitchFamily="18" charset="0"/>
              </a:rPr>
              <a:t>Collaborations</a:t>
            </a:r>
          </a:p>
          <a:p>
            <a:pPr algn="just"/>
            <a:r>
              <a:rPr lang="en-US" dirty="0">
                <a:solidFill>
                  <a:srgbClr val="0D0D0D"/>
                </a:solidFill>
                <a:latin typeface="Times New Roman" panose="02020603050405020304" pitchFamily="18" charset="0"/>
                <a:cs typeface="Times New Roman" panose="02020603050405020304" pitchFamily="18" charset="0"/>
              </a:rPr>
              <a:t>Digital technologies improve collaboration with supply chain partners and help to more adequately allocate business risk, making cost reduction possible. This is a traditional type of collaboration. Recently, we have also seen new types of collaborations that allow us to create new value for our clients. For example, the launch of MacDonald’s collaboration with </a:t>
            </a:r>
            <a:r>
              <a:rPr lang="en-US" dirty="0" err="1">
                <a:solidFill>
                  <a:srgbClr val="0D0D0D"/>
                </a:solidFill>
                <a:latin typeface="Times New Roman" panose="02020603050405020304" pitchFamily="18" charset="0"/>
                <a:cs typeface="Times New Roman" panose="02020603050405020304" pitchFamily="18" charset="0"/>
              </a:rPr>
              <a:t>Sberbank</a:t>
            </a:r>
            <a:r>
              <a:rPr lang="en-US" dirty="0">
                <a:solidFill>
                  <a:srgbClr val="0D0D0D"/>
                </a:solidFill>
                <a:latin typeface="Times New Roman" panose="02020603050405020304" pitchFamily="18" charset="0"/>
                <a:cs typeface="Times New Roman" panose="02020603050405020304" pitchFamily="18" charset="0"/>
              </a:rPr>
              <a:t> - we can assume that the client will be able to have a bite to eat at the </a:t>
            </a:r>
            <a:r>
              <a:rPr lang="en-US" dirty="0" err="1">
                <a:solidFill>
                  <a:srgbClr val="0D0D0D"/>
                </a:solidFill>
                <a:latin typeface="Times New Roman" panose="02020603050405020304" pitchFamily="18" charset="0"/>
                <a:cs typeface="Times New Roman" panose="02020603050405020304" pitchFamily="18" charset="0"/>
              </a:rPr>
              <a:t>Sberbank</a:t>
            </a:r>
            <a:r>
              <a:rPr lang="en-US" dirty="0">
                <a:solidFill>
                  <a:srgbClr val="0D0D0D"/>
                </a:solidFill>
                <a:latin typeface="Times New Roman" panose="02020603050405020304" pitchFamily="18" charset="0"/>
                <a:cs typeface="Times New Roman" panose="02020603050405020304" pitchFamily="18" charset="0"/>
              </a:rPr>
              <a:t> service “office” while he solves one or another of his questions.</a:t>
            </a:r>
          </a:p>
          <a:p>
            <a:pPr algn="just"/>
            <a:r>
              <a:rPr lang="en-US" dirty="0">
                <a:solidFill>
                  <a:srgbClr val="0D0D0D"/>
                </a:solidFill>
                <a:latin typeface="Times New Roman" panose="02020603050405020304" pitchFamily="18" charset="0"/>
                <a:cs typeface="Times New Roman" panose="02020603050405020304" pitchFamily="18" charset="0"/>
              </a:rPr>
              <a:t>We also say that in a number of business models, technology allows one or another consumer segment to become a partner itself. For example, in the </a:t>
            </a:r>
            <a:r>
              <a:rPr lang="en-US" dirty="0" err="1">
                <a:solidFill>
                  <a:srgbClr val="0D0D0D"/>
                </a:solidFill>
                <a:latin typeface="Times New Roman" panose="02020603050405020304" pitchFamily="18" charset="0"/>
                <a:cs typeface="Times New Roman" panose="02020603050405020304" pitchFamily="18" charset="0"/>
              </a:rPr>
              <a:t>Uber</a:t>
            </a:r>
            <a:r>
              <a:rPr lang="en-US" dirty="0">
                <a:solidFill>
                  <a:srgbClr val="0D0D0D"/>
                </a:solidFill>
                <a:latin typeface="Times New Roman" panose="02020603050405020304" pitchFamily="18" charset="0"/>
                <a:cs typeface="Times New Roman" panose="02020603050405020304" pitchFamily="18" charset="0"/>
              </a:rPr>
              <a:t> business model, partners are the owners of cars, without which it is impossible to provide services. Moreover, platform models, when combined, make it possible to create ecosystems. We talk about this block in more detail in a separate chapter.</a:t>
            </a:r>
            <a:endParaRPr lang="ru-RU" dirty="0">
              <a:solidFill>
                <a:srgbClr val="0D0D0D"/>
              </a:solidFill>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99905745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726696"/>
          </a:xfrm>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Block </a:t>
            </a:r>
            <a:r>
              <a:rPr lang="en-US" sz="4000" b="1" dirty="0">
                <a:latin typeface="Times New Roman" panose="02020603050405020304" pitchFamily="18" charset="0"/>
                <a:cs typeface="Times New Roman" panose="02020603050405020304" pitchFamily="18" charset="0"/>
              </a:rPr>
              <a:t>9 - cost structure</a:t>
            </a:r>
            <a:r>
              <a:rPr lang="ru-RU" sz="4000" dirty="0">
                <a:latin typeface="MS Gothic"/>
                <a:cs typeface="MS Gothic"/>
              </a:rPr>
              <a:t/>
            </a:r>
            <a:br>
              <a:rPr lang="ru-RU" sz="4000" dirty="0">
                <a:latin typeface="MS Gothic"/>
                <a:cs typeface="MS Gothic"/>
              </a:rPr>
            </a:br>
            <a:endParaRPr lang="ru-RU" sz="4000" dirty="0"/>
          </a:p>
        </p:txBody>
      </p:sp>
      <p:sp>
        <p:nvSpPr>
          <p:cNvPr id="3" name="Объект 2"/>
          <p:cNvSpPr>
            <a:spLocks noGrp="1"/>
          </p:cNvSpPr>
          <p:nvPr>
            <p:ph idx="1"/>
          </p:nvPr>
        </p:nvSpPr>
        <p:spPr>
          <a:xfrm>
            <a:off x="838200" y="1091822"/>
            <a:ext cx="10515600" cy="5636524"/>
          </a:xfrm>
        </p:spPr>
        <p:txBody>
          <a:bodyPr>
            <a:normAutofit/>
          </a:bodyPr>
          <a:lstStyle/>
          <a:p>
            <a:pPr marR="5080" algn="just"/>
            <a:r>
              <a:rPr lang="en-US" sz="3200" dirty="0">
                <a:solidFill>
                  <a:srgbClr val="0D0D0D"/>
                </a:solidFill>
                <a:latin typeface="Times New Roman" panose="02020603050405020304" pitchFamily="18" charset="0"/>
                <a:cs typeface="Times New Roman" panose="02020603050405020304" pitchFamily="18" charset="0"/>
              </a:rPr>
              <a:t>These are the costs associated with the operation of the business model. Traditionally fixed and variable costs are distinguished. In general, the impact of technology on the cost structure will vary from industry to industry and will depend on certain internal processes. </a:t>
            </a:r>
            <a:endParaRPr lang="en-US" sz="3200" dirty="0" smtClean="0">
              <a:solidFill>
                <a:srgbClr val="0D0D0D"/>
              </a:solidFill>
              <a:latin typeface="Times New Roman" panose="02020603050405020304" pitchFamily="18" charset="0"/>
              <a:cs typeface="Times New Roman" panose="02020603050405020304" pitchFamily="18" charset="0"/>
            </a:endParaRPr>
          </a:p>
          <a:p>
            <a:pPr marR="5080" algn="just"/>
            <a:r>
              <a:rPr lang="en-US" sz="3200" dirty="0" smtClean="0">
                <a:solidFill>
                  <a:srgbClr val="0D0D0D"/>
                </a:solidFill>
                <a:latin typeface="Times New Roman" panose="02020603050405020304" pitchFamily="18" charset="0"/>
                <a:cs typeface="Times New Roman" panose="02020603050405020304" pitchFamily="18" charset="0"/>
              </a:rPr>
              <a:t>By According </a:t>
            </a:r>
            <a:r>
              <a:rPr lang="en-US" sz="3200" dirty="0">
                <a:solidFill>
                  <a:srgbClr val="0D0D0D"/>
                </a:solidFill>
                <a:latin typeface="Times New Roman" panose="02020603050405020304" pitchFamily="18" charset="0"/>
                <a:cs typeface="Times New Roman" panose="02020603050405020304" pitchFamily="18" charset="0"/>
              </a:rPr>
              <a:t>to the research company </a:t>
            </a:r>
            <a:r>
              <a:rPr lang="en-US" sz="3200" dirty="0" err="1">
                <a:solidFill>
                  <a:srgbClr val="0D0D0D"/>
                </a:solidFill>
                <a:latin typeface="Times New Roman" panose="02020603050405020304" pitchFamily="18" charset="0"/>
                <a:cs typeface="Times New Roman" panose="02020603050405020304" pitchFamily="18" charset="0"/>
              </a:rPr>
              <a:t>MGIAnalysys</a:t>
            </a:r>
            <a:r>
              <a:rPr lang="en-US" sz="3200" dirty="0">
                <a:solidFill>
                  <a:srgbClr val="0D0D0D"/>
                </a:solidFill>
                <a:latin typeface="Times New Roman" panose="02020603050405020304" pitchFamily="18" charset="0"/>
                <a:cs typeface="Times New Roman" panose="02020603050405020304" pitchFamily="18" charset="0"/>
              </a:rPr>
              <a:t>, based on the example of the German market, the greatest potential from the introduction of technologies can be obtained in the hotel industry (72%), in second place - transport and storage, and in third - agriculture. The diagram above also highlights the processes in which it is possible to obtain the maximum effect.</a:t>
            </a:r>
            <a:endParaRPr lang="ru-RU" sz="32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99789645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97005"/>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62130"/>
            <a:ext cx="10515600" cy="4914833"/>
          </a:xfrm>
        </p:spPr>
        <p:txBody>
          <a:bodyPr>
            <a:normAutofit fontScale="92500" lnSpcReduction="10000"/>
          </a:bodyPr>
          <a:lstStyle/>
          <a:p>
            <a:pPr algn="just"/>
            <a:r>
              <a:rPr lang="en-US" sz="2400" dirty="0" smtClean="0">
                <a:latin typeface="Times New Roman" panose="02020603050405020304" pitchFamily="18" charset="0"/>
                <a:cs typeface="Times New Roman" panose="02020603050405020304" pitchFamily="18" charset="0"/>
              </a:rPr>
              <a:t>Business analysis life cycle &amp; IT- business analyst: Role in traditional, digital and agile world kindle edition by </a:t>
            </a:r>
            <a:r>
              <a:rPr lang="en-US" sz="2400" dirty="0" err="1" smtClean="0">
                <a:latin typeface="Times New Roman" panose="02020603050405020304" pitchFamily="18" charset="0"/>
                <a:cs typeface="Times New Roman" panose="02020603050405020304" pitchFamily="18" charset="0"/>
                <a:hlinkClick r:id="rId3"/>
              </a:rPr>
              <a:t>Subramanyam</a:t>
            </a:r>
            <a:r>
              <a:rPr lang="en-US" sz="2400" dirty="0" smtClean="0">
                <a:latin typeface="Times New Roman" panose="02020603050405020304" pitchFamily="18" charset="0"/>
                <a:cs typeface="Times New Roman" panose="02020603050405020304" pitchFamily="18" charset="0"/>
                <a:hlinkClick r:id="rId3"/>
              </a:rPr>
              <a:t> </a:t>
            </a:r>
            <a:r>
              <a:rPr lang="en-US" sz="2400" dirty="0" err="1">
                <a:latin typeface="Times New Roman" panose="02020603050405020304" pitchFamily="18" charset="0"/>
                <a:cs typeface="Times New Roman" panose="02020603050405020304" pitchFamily="18" charset="0"/>
                <a:hlinkClick r:id="rId3"/>
              </a:rPr>
              <a:t>Gunda</a:t>
            </a:r>
            <a:r>
              <a:rPr lang="en-US" sz="2400" dirty="0">
                <a:latin typeface="Times New Roman" panose="02020603050405020304" pitchFamily="18" charset="0"/>
                <a:cs typeface="Times New Roman" panose="02020603050405020304" pitchFamily="18" charset="0"/>
              </a:rPr>
              <a:t> (Author) Format: Kindle Edition  ASIN ‏ : ‎ B085X3CCSQ</a:t>
            </a:r>
            <a:r>
              <a:rPr lang="uz-Cyrl-UZ"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Publication date ‏ : ‎ March 13, 2020</a:t>
            </a:r>
            <a:r>
              <a:rPr lang="uz-Cyrl-UZ"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algn="just"/>
            <a:r>
              <a:rPr lang="en-US" sz="2400" dirty="0" err="1" smtClean="0">
                <a:latin typeface="Times New Roman" panose="02020603050405020304" pitchFamily="18" charset="0"/>
                <a:cs typeface="Times New Roman" panose="02020603050405020304" pitchFamily="18" charset="0"/>
              </a:rPr>
              <a:t>Milani</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Fredrik. Digital Business Analysis. Springer, 2019.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432 </a:t>
            </a:r>
            <a:r>
              <a:rPr lang="ru-RU" sz="2400" dirty="0">
                <a:latin typeface="Times New Roman" panose="02020603050405020304" pitchFamily="18" charset="0"/>
                <a:cs typeface="Times New Roman" panose="02020603050405020304" pitchFamily="18" charset="0"/>
              </a:rPr>
              <a:t>р. </a:t>
            </a:r>
            <a:r>
              <a:rPr lang="en-US" sz="2400" dirty="0" smtClean="0">
                <a:latin typeface="Times New Roman" panose="02020603050405020304" pitchFamily="18" charset="0"/>
                <a:cs typeface="Times New Roman" panose="02020603050405020304" pitchFamily="18" charset="0"/>
              </a:rPr>
              <a:t>-</a:t>
            </a:r>
            <a:r>
              <a:rPr lang="ru-RU"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ISBN 978-3-030-05719-0</a:t>
            </a:r>
            <a:r>
              <a:rPr lang="en-US" sz="2400" dirty="0" smtClean="0">
                <a:latin typeface="Times New Roman" panose="02020603050405020304" pitchFamily="18" charset="0"/>
                <a:cs typeface="Times New Roman" panose="02020603050405020304" pitchFamily="18" charset="0"/>
              </a:rPr>
              <a:t>.</a:t>
            </a:r>
          </a:p>
          <a:p>
            <a:pPr algn="just"/>
            <a:r>
              <a:rPr lang="en-US" sz="2400" dirty="0" err="1" smtClean="0">
                <a:latin typeface="Times New Roman" panose="02020603050405020304" pitchFamily="18" charset="0"/>
                <a:cs typeface="Times New Roman" panose="02020603050405020304" pitchFamily="18" charset="0"/>
              </a:rPr>
              <a:t>Cadle</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James, Paul Debra, Turner Paul. Business Analysis Techniques: 99 essential tools for success . 2nd Edition BCS, The Chartered Institute for IT, 2014. - 356 p. - ISBN-10: 1780172737; ISBN-13: 978-1780172736. </a:t>
            </a:r>
          </a:p>
          <a:p>
            <a:pPr algn="just"/>
            <a:r>
              <a:rPr lang="en-US" sz="2400" dirty="0" err="1" smtClean="0">
                <a:latin typeface="Times New Roman" panose="02020603050405020304" pitchFamily="18" charset="0"/>
                <a:cs typeface="Times New Roman" panose="02020603050405020304" pitchFamily="18" charset="0"/>
              </a:rPr>
              <a:t>Wirtz</a:t>
            </a:r>
            <a:r>
              <a:rPr lang="en-US" sz="2400" dirty="0">
                <a:latin typeface="Times New Roman" panose="02020603050405020304" pitchFamily="18" charset="0"/>
                <a:cs typeface="Times New Roman" panose="02020603050405020304" pitchFamily="18" charset="0"/>
              </a:rPr>
              <a:t>, B. W. (2018a). Business model management: </a:t>
            </a:r>
            <a:r>
              <a:rPr lang="en-US" sz="2400" dirty="0" smtClean="0">
                <a:latin typeface="Times New Roman" panose="02020603050405020304" pitchFamily="18" charset="0"/>
                <a:cs typeface="Times New Roman" panose="02020603050405020304" pitchFamily="18" charset="0"/>
              </a:rPr>
              <a:t>Design-</a:t>
            </a:r>
            <a:r>
              <a:rPr lang="en-US" sz="2400" dirty="0" err="1" smtClean="0">
                <a:latin typeface="Times New Roman" panose="02020603050405020304" pitchFamily="18" charset="0"/>
                <a:cs typeface="Times New Roman" panose="02020603050405020304" pitchFamily="18" charset="0"/>
              </a:rPr>
              <a:t>Instrumente</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Erfolgsfaktoren</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4</a:t>
            </a:r>
            <a:r>
              <a:rPr lang="en-US" sz="2400" baseline="30000" dirty="0" smtClean="0">
                <a:latin typeface="Times New Roman" panose="02020603050405020304" pitchFamily="18" charset="0"/>
                <a:cs typeface="Times New Roman" panose="02020603050405020304" pitchFamily="18" charset="0"/>
              </a:rPr>
              <a:t>th</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ed</a:t>
            </a:r>
            <a:r>
              <a:rPr lang="en-US" sz="2400" dirty="0">
                <a:latin typeface="Times New Roman" panose="02020603050405020304" pitchFamily="18" charset="0"/>
                <a:cs typeface="Times New Roman" panose="02020603050405020304" pitchFamily="18" charset="0"/>
              </a:rPr>
              <a:t>.). Wiesbaden: Springer </a:t>
            </a:r>
            <a:r>
              <a:rPr lang="en-US" sz="2400" dirty="0" err="1">
                <a:latin typeface="Times New Roman" panose="02020603050405020304" pitchFamily="18" charset="0"/>
                <a:cs typeface="Times New Roman" panose="02020603050405020304" pitchFamily="18" charset="0"/>
              </a:rPr>
              <a:t>Gabler</a:t>
            </a:r>
            <a:r>
              <a:rPr lang="en-US" sz="2400" dirty="0">
                <a:latin typeface="Times New Roman" panose="02020603050405020304" pitchFamily="18" charset="0"/>
                <a:cs typeface="Times New Roman" panose="02020603050405020304" pitchFamily="18" charset="0"/>
              </a:rPr>
              <a:t>.</a:t>
            </a:r>
          </a:p>
          <a:p>
            <a:pPr algn="just"/>
            <a:r>
              <a:rPr lang="en-US" sz="2400" dirty="0" err="1">
                <a:latin typeface="Times New Roman" panose="02020603050405020304" pitchFamily="18" charset="0"/>
                <a:cs typeface="Times New Roman" panose="02020603050405020304" pitchFamily="18" charset="0"/>
              </a:rPr>
              <a:t>Wirtz</a:t>
            </a:r>
            <a:r>
              <a:rPr lang="en-US" sz="2400" dirty="0">
                <a:latin typeface="Times New Roman" panose="02020603050405020304" pitchFamily="18" charset="0"/>
                <a:cs typeface="Times New Roman" panose="02020603050405020304" pitchFamily="18" charset="0"/>
              </a:rPr>
              <a:t>, B. W. (2018b). Electronic business (6th ed.). Wiesbaden: Springer </a:t>
            </a:r>
            <a:r>
              <a:rPr lang="en-US" sz="2400" dirty="0" err="1">
                <a:latin typeface="Times New Roman" panose="02020603050405020304" pitchFamily="18" charset="0"/>
                <a:cs typeface="Times New Roman" panose="02020603050405020304" pitchFamily="18" charset="0"/>
              </a:rPr>
              <a:t>Gabler</a:t>
            </a:r>
            <a:r>
              <a:rPr lang="en-US" sz="2400" dirty="0" smtClean="0">
                <a:latin typeface="Times New Roman" panose="02020603050405020304" pitchFamily="18" charset="0"/>
                <a:cs typeface="Times New Roman" panose="02020603050405020304" pitchFamily="18" charset="0"/>
              </a:rPr>
              <a:t>.</a:t>
            </a:r>
            <a:endParaRPr lang="ru-RU"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Zott</a:t>
            </a:r>
            <a:r>
              <a:rPr lang="en-US" sz="2400" dirty="0">
                <a:latin typeface="Times New Roman" panose="02020603050405020304" pitchFamily="18" charset="0"/>
                <a:cs typeface="Times New Roman" panose="02020603050405020304" pitchFamily="18" charset="0"/>
              </a:rPr>
              <a:t>, C., Amit, R., &amp; Massa, L. (2011). The business model: Recent developments and </a:t>
            </a:r>
            <a:r>
              <a:rPr lang="en-US" sz="2400" dirty="0" smtClean="0">
                <a:latin typeface="Times New Roman" panose="02020603050405020304" pitchFamily="18" charset="0"/>
                <a:cs typeface="Times New Roman" panose="02020603050405020304" pitchFamily="18" charset="0"/>
              </a:rPr>
              <a:t>future</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research</a:t>
            </a:r>
            <a:r>
              <a:rPr lang="en-US" sz="2400" dirty="0">
                <a:latin typeface="Times New Roman" panose="02020603050405020304" pitchFamily="18" charset="0"/>
                <a:cs typeface="Times New Roman" panose="02020603050405020304" pitchFamily="18" charset="0"/>
              </a:rPr>
              <a:t>. Journal of Management, 37(4), </a:t>
            </a:r>
            <a:r>
              <a:rPr lang="en-US" sz="2400" dirty="0" smtClean="0">
                <a:latin typeface="Times New Roman" panose="02020603050405020304" pitchFamily="18" charset="0"/>
                <a:cs typeface="Times New Roman" panose="02020603050405020304" pitchFamily="18" charset="0"/>
              </a:rPr>
              <a:t>1019–1042</a:t>
            </a:r>
            <a:endParaRPr lang="ru-RU" sz="2400" dirty="0" smtClean="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Bernd W. </a:t>
            </a:r>
            <a:r>
              <a:rPr lang="en-US" sz="2400" dirty="0" err="1" smtClean="0">
                <a:latin typeface="Times New Roman" panose="02020603050405020304" pitchFamily="18" charset="0"/>
                <a:cs typeface="Times New Roman" panose="02020603050405020304" pitchFamily="18" charset="0"/>
              </a:rPr>
              <a:t>Wirtz</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Digital Business</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Models</a:t>
            </a:r>
            <a:r>
              <a:rPr lang="ru-RU" sz="2400"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Concepts</a:t>
            </a:r>
            <a:r>
              <a:rPr lang="en-US" sz="2400" dirty="0">
                <a:latin typeface="Times New Roman" panose="02020603050405020304" pitchFamily="18" charset="0"/>
                <a:cs typeface="Times New Roman" panose="02020603050405020304" pitchFamily="18" charset="0"/>
              </a:rPr>
              <a:t>, Models, and the Alphabet </a:t>
            </a:r>
            <a:r>
              <a:rPr lang="en-US" sz="2400" dirty="0" smtClean="0">
                <a:latin typeface="Times New Roman" panose="02020603050405020304" pitchFamily="18" charset="0"/>
                <a:cs typeface="Times New Roman" panose="02020603050405020304" pitchFamily="18" charset="0"/>
              </a:rPr>
              <a:t>Case Study</a:t>
            </a: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ISSN </a:t>
            </a:r>
            <a:r>
              <a:rPr lang="en-US" sz="2400" dirty="0" smtClean="0">
                <a:latin typeface="Times New Roman" panose="02020603050405020304" pitchFamily="18" charset="0"/>
                <a:cs typeface="Times New Roman" panose="02020603050405020304" pitchFamily="18" charset="0"/>
              </a:rPr>
              <a:t>2196-8705</a:t>
            </a: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Progress in </a:t>
            </a:r>
            <a:r>
              <a:rPr lang="en-US" sz="2400" dirty="0" smtClean="0">
                <a:latin typeface="Times New Roman" panose="02020603050405020304" pitchFamily="18" charset="0"/>
                <a:cs typeface="Times New Roman" panose="02020603050405020304" pitchFamily="18" charset="0"/>
              </a:rPr>
              <a:t>IS</a:t>
            </a: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ISBN </a:t>
            </a:r>
            <a:r>
              <a:rPr lang="en-US" sz="2400" dirty="0" smtClean="0">
                <a:latin typeface="Times New Roman" panose="02020603050405020304" pitchFamily="18" charset="0"/>
                <a:cs typeface="Times New Roman" panose="02020603050405020304" pitchFamily="18" charset="0"/>
              </a:rPr>
              <a:t>978-3-030-13004-6</a:t>
            </a:r>
            <a:r>
              <a:rPr lang="ru-RU"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014927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theme/theme1.xml><?xml version="1.0" encoding="utf-8"?>
<a:theme xmlns:a="http://schemas.openxmlformats.org/drawingml/2006/main" name="1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543</TotalTime>
  <Words>3802</Words>
  <Application>Microsoft Office PowerPoint</Application>
  <PresentationFormat>Широкоэкранный</PresentationFormat>
  <Paragraphs>224</Paragraphs>
  <Slides>58</Slides>
  <Notes>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58</vt:i4>
      </vt:variant>
    </vt:vector>
  </HeadingPairs>
  <TitlesOfParts>
    <vt:vector size="64" baseType="lpstr">
      <vt:lpstr>MS Gothic</vt:lpstr>
      <vt:lpstr>Arial</vt:lpstr>
      <vt:lpstr>Calibri</vt:lpstr>
      <vt:lpstr>Calibri Light</vt:lpstr>
      <vt:lpstr>Times New Roman</vt:lpstr>
      <vt:lpstr>1_Тема Office</vt:lpstr>
      <vt:lpstr> Digital business models  Lecture 11. Ways to develop digital business models </vt:lpstr>
      <vt:lpstr> Content </vt:lpstr>
      <vt:lpstr>Презентация PowerPoint</vt:lpstr>
      <vt:lpstr>What is business model ? </vt:lpstr>
      <vt:lpstr>What should a business model include? </vt:lpstr>
      <vt:lpstr>Key elements of Business Model  that you should understand </vt:lpstr>
      <vt:lpstr>Презентация PowerPoint</vt:lpstr>
      <vt:lpstr>Follow these simple steps to securing  a strong business model </vt:lpstr>
      <vt:lpstr>There are seven business models  for small businesses to consider </vt:lpstr>
      <vt:lpstr>Презентация PowerPoint</vt:lpstr>
      <vt:lpstr>The approach: Assumption-based business model development </vt:lpstr>
      <vt:lpstr>Презентация PowerPoint</vt:lpstr>
      <vt:lpstr>How to Write a Good Business Model ?</vt:lpstr>
      <vt:lpstr> How to Develop Business Model </vt:lpstr>
      <vt:lpstr> How to Develop the Business Model </vt:lpstr>
      <vt:lpstr>How to Develop the Business Model </vt:lpstr>
      <vt:lpstr>How to Develop the Business Model</vt:lpstr>
      <vt:lpstr>Презентация PowerPoint</vt:lpstr>
      <vt:lpstr> What is the digital business model ? </vt:lpstr>
      <vt:lpstr> What is the digital business ? </vt:lpstr>
      <vt:lpstr>What is the digital business model ?</vt:lpstr>
      <vt:lpstr>What is the digital business model ?</vt:lpstr>
      <vt:lpstr> Characteristics of the digital business models </vt:lpstr>
      <vt:lpstr> The three components of digital business model (content, customer experience and platform) </vt:lpstr>
      <vt:lpstr>Презентация PowerPoint</vt:lpstr>
      <vt:lpstr> How to build the digital business ? </vt:lpstr>
      <vt:lpstr>How do you create the digital business model ?</vt:lpstr>
      <vt:lpstr> Three steps to digital business models | Philips Engineering Solutions </vt:lpstr>
      <vt:lpstr>Презентация PowerPoint</vt:lpstr>
      <vt:lpstr>1. Prepare a detailed business plan </vt:lpstr>
      <vt:lpstr>2. Create a digital strategy for your new business </vt:lpstr>
      <vt:lpstr> 3. Build a strong digital core using the right tech tools </vt:lpstr>
      <vt:lpstr>4. Hire, train, and retain digital talent</vt:lpstr>
      <vt:lpstr> 5. Identify business partners and M&amp;A targets for digital growth </vt:lpstr>
      <vt:lpstr> 6. Measure the success of your digital model and innovate it continuously </vt:lpstr>
      <vt:lpstr> Pitfalls to avoid when building your digital business </vt:lpstr>
      <vt:lpstr>Презентация PowerPoint</vt:lpstr>
      <vt:lpstr>Examples of how digital business models change work, home and consumer behaviour</vt:lpstr>
      <vt:lpstr> How Digital Technologies Shape Future Digital Business Models </vt:lpstr>
      <vt:lpstr> Digital Business Models Examples  Digital Platforms </vt:lpstr>
      <vt:lpstr>Презентация PowerPoint</vt:lpstr>
      <vt:lpstr>Презентация PowerPoint</vt:lpstr>
      <vt:lpstr>The technology of  Business Model Canvas</vt:lpstr>
      <vt:lpstr>Презентация PowerPoint</vt:lpstr>
      <vt:lpstr>Презентация PowerPoint</vt:lpstr>
      <vt:lpstr>The Business Model Canvas</vt:lpstr>
      <vt:lpstr>Description methodology  the Business Model Canvas</vt:lpstr>
      <vt:lpstr>Key Elements of the Osterwalder Business Model Canvas</vt:lpstr>
      <vt:lpstr> Block 1 - consumer segments </vt:lpstr>
      <vt:lpstr> Block 2 - value proposition </vt:lpstr>
      <vt:lpstr> Block 3 - channels </vt:lpstr>
      <vt:lpstr> Block 4 - relationship with customers </vt:lpstr>
      <vt:lpstr> Block 5 - sources of income </vt:lpstr>
      <vt:lpstr> Block 6 - key resources </vt:lpstr>
      <vt:lpstr>Block 7 - key activities</vt:lpstr>
      <vt:lpstr>Block 8 - key partners</vt:lpstr>
      <vt:lpstr> Block 9 - cost structure </vt:lpstr>
      <vt:lpstr>References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Администратор</dc:creator>
  <cp:lastModifiedBy>Администратор</cp:lastModifiedBy>
  <cp:revision>143</cp:revision>
  <dcterms:created xsi:type="dcterms:W3CDTF">2022-04-04T16:52:59Z</dcterms:created>
  <dcterms:modified xsi:type="dcterms:W3CDTF">2022-06-03T06:04:34Z</dcterms:modified>
</cp:coreProperties>
</file>