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notesSlides/notesSlide1.xml" ContentType="application/vnd.openxmlformats-officedocument.presentationml.notesSl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notesSlides/notesSlide2.xml" ContentType="application/vnd.openxmlformats-officedocument.presentationml.notesSlide+xml"/>
  <Override PartName="/ppt/theme/themeOverride12.xml" ContentType="application/vnd.openxmlformats-officedocument.themeOverride+xml"/>
  <Override PartName="/ppt/notesSlides/notesSlide3.xml" ContentType="application/vnd.openxmlformats-officedocument.presentationml.notesSlide+xml"/>
  <Override PartName="/ppt/theme/themeOverride13.xml" ContentType="application/vnd.openxmlformats-officedocument.themeOverride+xml"/>
  <Override PartName="/ppt/notesSlides/notesSlide4.xml" ContentType="application/vnd.openxmlformats-officedocument.presentationml.notesSlide+xml"/>
  <Override PartName="/ppt/theme/themeOverride14.xml" ContentType="application/vnd.openxmlformats-officedocument.themeOverride+xml"/>
  <Override PartName="/ppt/notesSlides/notesSlide5.xml" ContentType="application/vnd.openxmlformats-officedocument.presentationml.notesSl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notesSlides/notesSlide6.xml" ContentType="application/vnd.openxmlformats-officedocument.presentationml.notesSlide+xml"/>
  <Override PartName="/ppt/theme/themeOverride21.xml" ContentType="application/vnd.openxmlformats-officedocument.themeOverride+xml"/>
  <Override PartName="/ppt/notesSlides/notesSlide7.xml" ContentType="application/vnd.openxmlformats-officedocument.presentationml.notesSl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notesSlides/notesSlide8.xml" ContentType="application/vnd.openxmlformats-officedocument.presentationml.notesSl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notesSlides/notesSlide9.xml" ContentType="application/vnd.openxmlformats-officedocument.presentationml.notesSlide+xml"/>
  <Override PartName="/ppt/theme/themeOverride38.xml" ContentType="application/vnd.openxmlformats-officedocument.themeOverride+xml"/>
  <Override PartName="/ppt/notesSlides/notesSlide10.xml" ContentType="application/vnd.openxmlformats-officedocument.presentationml.notesSl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notesSlides/notesSlide11.xml" ContentType="application/vnd.openxmlformats-officedocument.presentationml.notesSl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notesSlides/notesSlide12.xml" ContentType="application/vnd.openxmlformats-officedocument.presentationml.notesSlide+xml"/>
  <Override PartName="/ppt/theme/themeOverride50.xml" ContentType="application/vnd.openxmlformats-officedocument.themeOverride+xml"/>
  <Override PartName="/ppt/notesSlides/notesSlide13.xml" ContentType="application/vnd.openxmlformats-officedocument.presentationml.notesSlide+xml"/>
  <Override PartName="/ppt/theme/themeOverride51.xml" ContentType="application/vnd.openxmlformats-officedocument.themeOverride+xml"/>
  <Override PartName="/ppt/notesSlides/notesSlide14.xml" ContentType="application/vnd.openxmlformats-officedocument.presentationml.notesSlide+xml"/>
  <Override PartName="/ppt/theme/themeOverride52.xml" ContentType="application/vnd.openxmlformats-officedocument.themeOverride+xml"/>
  <Override PartName="/ppt/notesSlides/notesSlide15.xml" ContentType="application/vnd.openxmlformats-officedocument.presentationml.notesSlide+xml"/>
  <Override PartName="/ppt/theme/themeOverride53.xml" ContentType="application/vnd.openxmlformats-officedocument.themeOverride+xml"/>
  <Override PartName="/ppt/notesSlides/notesSlide16.xml" ContentType="application/vnd.openxmlformats-officedocument.presentationml.notesSl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ppt/theme/themeOverride57.xml" ContentType="application/vnd.openxmlformats-officedocument.themeOverride+xml"/>
  <Override PartName="/ppt/theme/themeOverride58.xml" ContentType="application/vnd.openxmlformats-officedocument.themeOverride+xml"/>
  <Override PartName="/ppt/theme/themeOverride59.xml" ContentType="application/vnd.openxmlformats-officedocument.themeOverride+xml"/>
  <Override PartName="/ppt/theme/themeOverride60.xml" ContentType="application/vnd.openxmlformats-officedocument.themeOverride+xml"/>
  <Override PartName="/ppt/theme/themeOverride61.xml" ContentType="application/vnd.openxmlformats-officedocument.themeOverride+xml"/>
  <Override PartName="/ppt/theme/themeOverride62.xml" ContentType="application/vnd.openxmlformats-officedocument.themeOverride+xml"/>
  <Override PartName="/ppt/theme/themeOverride63.xml" ContentType="application/vnd.openxmlformats-officedocument.themeOverride+xml"/>
  <Override PartName="/ppt/theme/themeOverride64.xml" ContentType="application/vnd.openxmlformats-officedocument.themeOverride+xml"/>
  <Override PartName="/ppt/theme/themeOverride65.xml" ContentType="application/vnd.openxmlformats-officedocument.themeOverride+xml"/>
  <Override PartName="/ppt/theme/themeOverride66.xml" ContentType="application/vnd.openxmlformats-officedocument.themeOverride+xml"/>
  <Override PartName="/ppt/theme/themeOverride67.xml" ContentType="application/vnd.openxmlformats-officedocument.themeOverride+xml"/>
  <Override PartName="/ppt/theme/themeOverride68.xml" ContentType="application/vnd.openxmlformats-officedocument.themeOverride+xml"/>
  <Override PartName="/ppt/theme/themeOverride69.xml" ContentType="application/vnd.openxmlformats-officedocument.themeOverride+xml"/>
  <Override PartName="/ppt/theme/themeOverride70.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278" r:id="rId2"/>
    <p:sldId id="279" r:id="rId3"/>
    <p:sldId id="280" r:id="rId4"/>
    <p:sldId id="399" r:id="rId5"/>
    <p:sldId id="401" r:id="rId6"/>
    <p:sldId id="427" r:id="rId7"/>
    <p:sldId id="466" r:id="rId8"/>
    <p:sldId id="410" r:id="rId9"/>
    <p:sldId id="412" r:id="rId10"/>
    <p:sldId id="408" r:id="rId11"/>
    <p:sldId id="402" r:id="rId12"/>
    <p:sldId id="403" r:id="rId13"/>
    <p:sldId id="405" r:id="rId14"/>
    <p:sldId id="307" r:id="rId15"/>
    <p:sldId id="281" r:id="rId16"/>
    <p:sldId id="348" r:id="rId17"/>
    <p:sldId id="349" r:id="rId18"/>
    <p:sldId id="414" r:id="rId19"/>
    <p:sldId id="413" r:id="rId20"/>
    <p:sldId id="429" r:id="rId21"/>
    <p:sldId id="428" r:id="rId22"/>
    <p:sldId id="420" r:id="rId23"/>
    <p:sldId id="351" r:id="rId24"/>
    <p:sldId id="415" r:id="rId25"/>
    <p:sldId id="416" r:id="rId26"/>
    <p:sldId id="417" r:id="rId27"/>
    <p:sldId id="418" r:id="rId28"/>
    <p:sldId id="419" r:id="rId29"/>
    <p:sldId id="347" r:id="rId30"/>
    <p:sldId id="371" r:id="rId31"/>
    <p:sldId id="372" r:id="rId32"/>
    <p:sldId id="434" r:id="rId33"/>
    <p:sldId id="431" r:id="rId34"/>
    <p:sldId id="446" r:id="rId35"/>
    <p:sldId id="386" r:id="rId36"/>
    <p:sldId id="373" r:id="rId37"/>
    <p:sldId id="374" r:id="rId38"/>
    <p:sldId id="375" r:id="rId39"/>
    <p:sldId id="393" r:id="rId40"/>
    <p:sldId id="391" r:id="rId41"/>
    <p:sldId id="394" r:id="rId42"/>
    <p:sldId id="379" r:id="rId43"/>
    <p:sldId id="396" r:id="rId44"/>
    <p:sldId id="387" r:id="rId45"/>
    <p:sldId id="452" r:id="rId46"/>
    <p:sldId id="433" r:id="rId47"/>
    <p:sldId id="398" r:id="rId48"/>
    <p:sldId id="447" r:id="rId49"/>
    <p:sldId id="381" r:id="rId50"/>
    <p:sldId id="382" r:id="rId51"/>
    <p:sldId id="383" r:id="rId52"/>
    <p:sldId id="384" r:id="rId53"/>
    <p:sldId id="385" r:id="rId54"/>
    <p:sldId id="370" r:id="rId55"/>
    <p:sldId id="358" r:id="rId56"/>
    <p:sldId id="456" r:id="rId57"/>
    <p:sldId id="449" r:id="rId58"/>
    <p:sldId id="435" r:id="rId59"/>
    <p:sldId id="444" r:id="rId60"/>
    <p:sldId id="442" r:id="rId61"/>
    <p:sldId id="344" r:id="rId62"/>
    <p:sldId id="455" r:id="rId63"/>
    <p:sldId id="457" r:id="rId64"/>
    <p:sldId id="443" r:id="rId65"/>
    <p:sldId id="458" r:id="rId66"/>
    <p:sldId id="451" r:id="rId67"/>
    <p:sldId id="453" r:id="rId68"/>
    <p:sldId id="450" r:id="rId69"/>
    <p:sldId id="461" r:id="rId70"/>
    <p:sldId id="350" r:id="rId7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1" d="100"/>
          <a:sy n="81" d="100"/>
        </p:scale>
        <p:origin x="2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6C4E99-B791-4F3B-8620-749C1C5356F7}" type="datetimeFigureOut">
              <a:rPr lang="ru-RU" smtClean="0"/>
              <a:t>06.06.2022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7C37AC-A532-4D92-9052-C8A77D96DC28}" type="slidenum">
              <a:rPr lang="ru-RU" smtClean="0"/>
              <a:t>‹#›</a:t>
            </a:fld>
            <a:endParaRPr lang="ru-RU"/>
          </a:p>
        </p:txBody>
      </p:sp>
    </p:spTree>
    <p:extLst>
      <p:ext uri="{BB962C8B-B14F-4D97-AF65-F5344CB8AC3E}">
        <p14:creationId xmlns:p14="http://schemas.microsoft.com/office/powerpoint/2010/main" val="819293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7652" name="Slide Number Placeholder 3"/>
          <p:cNvSpPr txBox="1">
            <a:spLocks noGrp="1"/>
          </p:cNvSpPr>
          <p:nvPr/>
        </p:nvSpPr>
        <p:spPr bwMode="auto">
          <a:xfrm>
            <a:off x="3849688" y="9434513"/>
            <a:ext cx="294481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algn="r"/>
            <a:fld id="{2EF042D5-3B16-4599-930F-064C4823C390}" type="slidenum">
              <a:rPr lang="ar-SA" altLang="en-US" sz="1200"/>
              <a:pPr algn="r"/>
              <a:t>4</a:t>
            </a:fld>
            <a:endParaRPr lang="en-GB" altLang="en-US" sz="1200"/>
          </a:p>
        </p:txBody>
      </p:sp>
    </p:spTree>
    <p:extLst>
      <p:ext uri="{BB962C8B-B14F-4D97-AF65-F5344CB8AC3E}">
        <p14:creationId xmlns:p14="http://schemas.microsoft.com/office/powerpoint/2010/main" val="28429788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1748" name="Slide Number Placeholder 3"/>
          <p:cNvSpPr txBox="1">
            <a:spLocks noGrp="1"/>
          </p:cNvSpPr>
          <p:nvPr/>
        </p:nvSpPr>
        <p:spPr bwMode="auto">
          <a:xfrm>
            <a:off x="3849688" y="9434513"/>
            <a:ext cx="294481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algn="r"/>
            <a:fld id="{A940D523-FAF6-4B00-A4FF-17BCB87825EB}" type="slidenum">
              <a:rPr lang="ar-SA" altLang="en-US" sz="1200"/>
              <a:pPr algn="r"/>
              <a:t>11</a:t>
            </a:fld>
            <a:endParaRPr lang="en-GB" altLang="en-US" sz="1200"/>
          </a:p>
        </p:txBody>
      </p:sp>
    </p:spTree>
    <p:extLst>
      <p:ext uri="{BB962C8B-B14F-4D97-AF65-F5344CB8AC3E}">
        <p14:creationId xmlns:p14="http://schemas.microsoft.com/office/powerpoint/2010/main" val="2136823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3796" name="Slide Number Placeholder 3"/>
          <p:cNvSpPr txBox="1">
            <a:spLocks noGrp="1"/>
          </p:cNvSpPr>
          <p:nvPr/>
        </p:nvSpPr>
        <p:spPr bwMode="auto">
          <a:xfrm>
            <a:off x="3849688" y="9434513"/>
            <a:ext cx="294481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algn="r"/>
            <a:fld id="{06E3357D-24DE-405E-90DD-456771E272C9}" type="slidenum">
              <a:rPr lang="ar-SA" altLang="en-US" sz="1200"/>
              <a:pPr algn="r"/>
              <a:t>12</a:t>
            </a:fld>
            <a:endParaRPr lang="en-GB" altLang="en-US" sz="1200"/>
          </a:p>
        </p:txBody>
      </p:sp>
    </p:spTree>
    <p:extLst>
      <p:ext uri="{BB962C8B-B14F-4D97-AF65-F5344CB8AC3E}">
        <p14:creationId xmlns:p14="http://schemas.microsoft.com/office/powerpoint/2010/main" val="3349208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6868" name="Slide Number Placeholder 3"/>
          <p:cNvSpPr txBox="1">
            <a:spLocks noGrp="1"/>
          </p:cNvSpPr>
          <p:nvPr/>
        </p:nvSpPr>
        <p:spPr bwMode="auto">
          <a:xfrm>
            <a:off x="3849688" y="9434513"/>
            <a:ext cx="2944812"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algn="r"/>
            <a:fld id="{51B47C9A-3247-4930-BCA0-5AA2BB9B32DA}" type="slidenum">
              <a:rPr lang="ar-SA" altLang="en-US" sz="1200"/>
              <a:pPr algn="r"/>
              <a:t>13</a:t>
            </a:fld>
            <a:endParaRPr lang="en-GB" altLang="en-US" sz="1200"/>
          </a:p>
        </p:txBody>
      </p:sp>
    </p:spTree>
    <p:extLst>
      <p:ext uri="{BB962C8B-B14F-4D97-AF65-F5344CB8AC3E}">
        <p14:creationId xmlns:p14="http://schemas.microsoft.com/office/powerpoint/2010/main" val="1403958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F64F251-6C72-42C0-9CB4-678BF7BE4E19}" type="slidenum">
              <a:rPr lang="en-US" altLang="en-US">
                <a:latin typeface="Tahoma" panose="020B0604030504040204" pitchFamily="34" charset="0"/>
              </a:rPr>
              <a:pPr>
                <a:spcBef>
                  <a:spcPct val="0"/>
                </a:spcBef>
              </a:pPr>
              <a:t>14</a:t>
            </a:fld>
            <a:endParaRPr lang="en-US" altLang="en-US">
              <a:latin typeface="Tahoma" panose="020B060403050404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 altLang="en-US" smtClean="0"/>
          </a:p>
        </p:txBody>
      </p:sp>
    </p:spTree>
    <p:extLst>
      <p:ext uri="{BB962C8B-B14F-4D97-AF65-F5344CB8AC3E}">
        <p14:creationId xmlns:p14="http://schemas.microsoft.com/office/powerpoint/2010/main" val="872411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Times New Roman" panose="02020603050405020304" pitchFamily="18" charset="0"/>
            </a:endParaRPr>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00569DC2-E3C4-457A-BBBE-6D871A81E3EF}" type="slidenum">
              <a:rPr lang="en-US" altLang="en-US" sz="1200" smtClean="0"/>
              <a:pPr/>
              <a:t>20</a:t>
            </a:fld>
            <a:endParaRPr lang="en-US" altLang="en-US" sz="1200" smtClean="0"/>
          </a:p>
        </p:txBody>
      </p:sp>
    </p:spTree>
    <p:extLst>
      <p:ext uri="{BB962C8B-B14F-4D97-AF65-F5344CB8AC3E}">
        <p14:creationId xmlns:p14="http://schemas.microsoft.com/office/powerpoint/2010/main" val="971969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Times New Roman" panose="02020603050405020304" pitchFamily="18" charset="0"/>
            </a:endParaRPr>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A182F3C0-7D13-4C6C-A8A8-C3DB5DBB3872}" type="slidenum">
              <a:rPr lang="en-US" altLang="en-US" sz="1200" smtClean="0"/>
              <a:pPr/>
              <a:t>21</a:t>
            </a:fld>
            <a:endParaRPr lang="en-US" altLang="en-US" sz="1200" smtClean="0"/>
          </a:p>
        </p:txBody>
      </p:sp>
    </p:spTree>
    <p:extLst>
      <p:ext uri="{BB962C8B-B14F-4D97-AF65-F5344CB8AC3E}">
        <p14:creationId xmlns:p14="http://schemas.microsoft.com/office/powerpoint/2010/main" val="295240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smtClean="0"/>
              <a:t>*World total retail in 2019 was US$25 trillion; e-retail was 3.5 tril.</a:t>
            </a: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6BB61F8-6E8D-415D-A326-725D537EC156}" type="slidenum">
              <a:rPr lang="en-US" altLang="en-US">
                <a:latin typeface="Tahoma" panose="020B0604030504040204" pitchFamily="34" charset="0"/>
              </a:rPr>
              <a:pPr>
                <a:spcBef>
                  <a:spcPct val="0"/>
                </a:spcBef>
              </a:pPr>
              <a:t>32</a:t>
            </a:fld>
            <a:endParaRPr lang="en-US" altLang="en-US">
              <a:latin typeface="Tahoma" panose="020B0604030504040204" pitchFamily="34" charset="0"/>
            </a:endParaRPr>
          </a:p>
        </p:txBody>
      </p:sp>
    </p:spTree>
    <p:extLst>
      <p:ext uri="{BB962C8B-B14F-4D97-AF65-F5344CB8AC3E}">
        <p14:creationId xmlns:p14="http://schemas.microsoft.com/office/powerpoint/2010/main" val="4285097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Times New Roman" panose="02020603050405020304" pitchFamily="18" charset="0"/>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6B4DA613-3489-4134-9177-07E7DC0B5A38}" type="slidenum">
              <a:rPr lang="en-US" altLang="en-US" sz="1200" smtClean="0"/>
              <a:pPr/>
              <a:t>37</a:t>
            </a:fld>
            <a:endParaRPr lang="en-US" altLang="en-US" sz="1200" smtClean="0"/>
          </a:p>
        </p:txBody>
      </p:sp>
    </p:spTree>
    <p:extLst>
      <p:ext uri="{BB962C8B-B14F-4D97-AF65-F5344CB8AC3E}">
        <p14:creationId xmlns:p14="http://schemas.microsoft.com/office/powerpoint/2010/main" val="179972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anose="02020603050405020304" pitchFamily="18" charset="0"/>
              </a:rPr>
              <a:t>community provider sites that create a digital online environment where people with similar interests can transact (buy and sell goods); share interests, photos, and videos; communicate with like-minded people; and receive interest-related information</a:t>
            </a:r>
          </a:p>
          <a:p>
            <a:endParaRPr lang="en-US" altLang="en-US" smtClean="0">
              <a:latin typeface="Times New Roman" panose="02020603050405020304" pitchFamily="18" charset="0"/>
            </a:endParaRP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6570A6EE-08CA-4FDD-9C27-4C6F62874921}" type="slidenum">
              <a:rPr lang="en-US" altLang="en-US" sz="1200" smtClean="0"/>
              <a:pPr/>
              <a:t>38</a:t>
            </a:fld>
            <a:endParaRPr lang="en-US" altLang="en-US" sz="1200" smtClean="0"/>
          </a:p>
        </p:txBody>
      </p:sp>
    </p:spTree>
    <p:extLst>
      <p:ext uri="{BB962C8B-B14F-4D97-AF65-F5344CB8AC3E}">
        <p14:creationId xmlns:p14="http://schemas.microsoft.com/office/powerpoint/2010/main" val="9468910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anose="02020603050405020304" pitchFamily="18" charset="0"/>
              </a:rPr>
              <a:t>Market creators build a digital environment in which buyers and sellers can meet, </a:t>
            </a:r>
          </a:p>
          <a:p>
            <a:r>
              <a:rPr lang="en-US" altLang="en-US" smtClean="0">
                <a:latin typeface="Times New Roman" panose="02020603050405020304" pitchFamily="18" charset="0"/>
              </a:rPr>
              <a:t>display products, search for products, and establish prices. Prior to the Internet and </a:t>
            </a:r>
          </a:p>
          <a:p>
            <a:r>
              <a:rPr lang="en-US" altLang="en-US" smtClean="0">
                <a:latin typeface="Times New Roman" panose="02020603050405020304" pitchFamily="18" charset="0"/>
              </a:rPr>
              <a:t>the Web, market creators relied on physical places to establish a market. There were </a:t>
            </a:r>
          </a:p>
          <a:p>
            <a:r>
              <a:rPr lang="en-US" altLang="en-US" smtClean="0">
                <a:latin typeface="Times New Roman" panose="02020603050405020304" pitchFamily="18" charset="0"/>
              </a:rPr>
              <a:t>few private digital network marketplaces prior to the Web. The Web changed this by </a:t>
            </a:r>
          </a:p>
          <a:p>
            <a:r>
              <a:rPr lang="en-US" altLang="en-US" smtClean="0">
                <a:latin typeface="Times New Roman" panose="02020603050405020304" pitchFamily="18" charset="0"/>
              </a:rPr>
              <a:t>making it possible to separate markets from physical space. A prime example is Price-</a:t>
            </a:r>
          </a:p>
          <a:p>
            <a:r>
              <a:rPr lang="en-US" altLang="en-US" smtClean="0">
                <a:latin typeface="Times New Roman" panose="02020603050405020304" pitchFamily="18" charset="0"/>
              </a:rPr>
              <a:t>line, which allows consumers to set the price they are willing to pay for various travel </a:t>
            </a:r>
          </a:p>
          <a:p>
            <a:r>
              <a:rPr lang="en-US" altLang="en-US" smtClean="0">
                <a:latin typeface="Times New Roman" panose="02020603050405020304" pitchFamily="18" charset="0"/>
              </a:rPr>
              <a:t>accommodations and other products (sometimes referred to as a reverse auction) and </a:t>
            </a:r>
          </a:p>
          <a:p>
            <a:r>
              <a:rPr lang="en-US" altLang="en-US" smtClean="0">
                <a:latin typeface="Times New Roman" panose="02020603050405020304" pitchFamily="18" charset="0"/>
              </a:rPr>
              <a:t>eBay, the online auction site utilized by both businesses and consumers.</a:t>
            </a:r>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04E5EDBA-72C3-474C-8491-F35CBE61BED0}" type="slidenum">
              <a:rPr lang="en-US" altLang="en-US" sz="1200" smtClean="0"/>
              <a:pPr/>
              <a:t>42</a:t>
            </a:fld>
            <a:endParaRPr lang="en-US" altLang="en-US" sz="1200" smtClean="0"/>
          </a:p>
        </p:txBody>
      </p:sp>
    </p:spTree>
    <p:extLst>
      <p:ext uri="{BB962C8B-B14F-4D97-AF65-F5344CB8AC3E}">
        <p14:creationId xmlns:p14="http://schemas.microsoft.com/office/powerpoint/2010/main" val="2048635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anose="02020603050405020304" pitchFamily="18" charset="0"/>
              </a:rPr>
              <a:t>is more than 10 times the size of B2C e-commerce, </a:t>
            </a:r>
          </a:p>
          <a:p>
            <a:r>
              <a:rPr lang="en-US" altLang="en-US" smtClean="0">
                <a:latin typeface="Times New Roman" panose="02020603050405020304" pitchFamily="18" charset="0"/>
              </a:rPr>
              <a:t>even though most of the public attention has focused on B2C.</a:t>
            </a:r>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A5B355F6-F214-473E-9833-70FBF70F79A5}" type="slidenum">
              <a:rPr lang="en-US" altLang="en-US" sz="1200" smtClean="0"/>
              <a:pPr/>
              <a:t>49</a:t>
            </a:fld>
            <a:endParaRPr lang="en-US" altLang="en-US" sz="1200" smtClean="0"/>
          </a:p>
        </p:txBody>
      </p:sp>
    </p:spTree>
    <p:extLst>
      <p:ext uri="{BB962C8B-B14F-4D97-AF65-F5344CB8AC3E}">
        <p14:creationId xmlns:p14="http://schemas.microsoft.com/office/powerpoint/2010/main" val="2955958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anose="02020603050405020304" pitchFamily="18" charset="0"/>
              </a:rPr>
              <a:t>Companies that supply products and services directly to individual businesses are </a:t>
            </a:r>
          </a:p>
          <a:p>
            <a:r>
              <a:rPr lang="en-US" altLang="en-US" smtClean="0">
                <a:latin typeface="Times New Roman" panose="02020603050405020304" pitchFamily="18" charset="0"/>
              </a:rPr>
              <a:t>e-distributors.</a:t>
            </a:r>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5C056217-BABF-41D3-9DF5-7B327DB8539E}" type="slidenum">
              <a:rPr lang="en-US" altLang="en-US" sz="1200" smtClean="0"/>
              <a:pPr/>
              <a:t>50</a:t>
            </a:fld>
            <a:endParaRPr lang="en-US" altLang="en-US" sz="1200" smtClean="0"/>
          </a:p>
        </p:txBody>
      </p:sp>
    </p:spTree>
    <p:extLst>
      <p:ext uri="{BB962C8B-B14F-4D97-AF65-F5344CB8AC3E}">
        <p14:creationId xmlns:p14="http://schemas.microsoft.com/office/powerpoint/2010/main" val="13050725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anose="02020603050405020304" pitchFamily="18" charset="0"/>
              </a:rPr>
              <a:t>Just as e-distributors provide products to other companies, e-procurement firms </a:t>
            </a:r>
          </a:p>
          <a:p>
            <a:r>
              <a:rPr lang="en-US" altLang="en-US" smtClean="0">
                <a:latin typeface="Times New Roman" panose="02020603050405020304" pitchFamily="18" charset="0"/>
              </a:rPr>
              <a:t>create and sell access to digital electronic markets. Firms such as Ariba, for instance, </a:t>
            </a:r>
          </a:p>
          <a:p>
            <a:r>
              <a:rPr lang="en-US" altLang="en-US" smtClean="0">
                <a:latin typeface="Times New Roman" panose="02020603050405020304" pitchFamily="18" charset="0"/>
              </a:rPr>
              <a:t>have created software that helps large firms organize their procurement process by </a:t>
            </a:r>
          </a:p>
          <a:p>
            <a:r>
              <a:rPr lang="en-US" altLang="en-US" smtClean="0">
                <a:latin typeface="Times New Roman" panose="02020603050405020304" pitchFamily="18" charset="0"/>
              </a:rPr>
              <a:t>creating mini-digital markets for a single firm. Ariba creates custom-integrated online </a:t>
            </a:r>
          </a:p>
          <a:p>
            <a:r>
              <a:rPr lang="en-US" altLang="en-US" smtClean="0">
                <a:latin typeface="Times New Roman" panose="02020603050405020304" pitchFamily="18" charset="0"/>
              </a:rPr>
              <a:t>catalogs (where supplier firms can list their offerings) for purchasing firms. </a:t>
            </a:r>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7E25F817-B225-4245-B3B1-3E6A4211EE98}" type="slidenum">
              <a:rPr lang="en-US" altLang="en-US" sz="1200" smtClean="0"/>
              <a:pPr/>
              <a:t>51</a:t>
            </a:fld>
            <a:endParaRPr lang="en-US" altLang="en-US" sz="1200" smtClean="0"/>
          </a:p>
        </p:txBody>
      </p:sp>
    </p:spTree>
    <p:extLst>
      <p:ext uri="{BB962C8B-B14F-4D97-AF65-F5344CB8AC3E}">
        <p14:creationId xmlns:p14="http://schemas.microsoft.com/office/powerpoint/2010/main" val="40299776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anose="02020603050405020304" pitchFamily="18" charset="0"/>
              </a:rPr>
              <a:t>An exchange is an independent digital electronic marketplace where </a:t>
            </a:r>
          </a:p>
          <a:p>
            <a:r>
              <a:rPr lang="en-US" altLang="en-US" smtClean="0">
                <a:latin typeface="Times New Roman" panose="02020603050405020304" pitchFamily="18" charset="0"/>
              </a:rPr>
              <a:t>hundreds of suppliers meet a smaller number of very large commercial purchasers. </a:t>
            </a:r>
          </a:p>
          <a:p>
            <a:r>
              <a:rPr lang="en-US" altLang="en-US" smtClean="0">
                <a:latin typeface="Times New Roman" panose="02020603050405020304" pitchFamily="18" charset="0"/>
              </a:rPr>
              <a:t>Exchanges are owned by independent, usually entrepreneurial start-up firms whose </a:t>
            </a:r>
          </a:p>
          <a:p>
            <a:r>
              <a:rPr lang="en-US" altLang="en-US" smtClean="0">
                <a:latin typeface="Times New Roman" panose="02020603050405020304" pitchFamily="18" charset="0"/>
              </a:rPr>
              <a:t>business is making a market, and they generate revenue by charging a commission </a:t>
            </a:r>
          </a:p>
          <a:p>
            <a:r>
              <a:rPr lang="en-US" altLang="en-US" smtClean="0">
                <a:latin typeface="Times New Roman" panose="02020603050405020304" pitchFamily="18" charset="0"/>
              </a:rPr>
              <a:t>or fee based on the size of the transactions conducted among trading parties. They </a:t>
            </a:r>
          </a:p>
          <a:p>
            <a:r>
              <a:rPr lang="en-US" altLang="en-US" smtClean="0">
                <a:latin typeface="Times New Roman" panose="02020603050405020304" pitchFamily="18" charset="0"/>
              </a:rPr>
              <a:t>usually serve a single vertical industry such as steel, polymers, or aluminum, and </a:t>
            </a:r>
          </a:p>
          <a:p>
            <a:r>
              <a:rPr lang="en-US" altLang="en-US" smtClean="0">
                <a:latin typeface="Times New Roman" panose="02020603050405020304" pitchFamily="18" charset="0"/>
              </a:rPr>
              <a:t>focus on the exchange of direct inputs to production and short-term contracts or spot </a:t>
            </a:r>
          </a:p>
          <a:p>
            <a:r>
              <a:rPr lang="en-US" altLang="en-US" smtClean="0">
                <a:latin typeface="Times New Roman" panose="02020603050405020304" pitchFamily="18" charset="0"/>
              </a:rPr>
              <a:t>purchasing. For buyers, B2B exchanges make it possible to gather information, check </a:t>
            </a:r>
          </a:p>
          <a:p>
            <a:r>
              <a:rPr lang="en-US" altLang="en-US" smtClean="0">
                <a:latin typeface="Times New Roman" panose="02020603050405020304" pitchFamily="18" charset="0"/>
              </a:rPr>
              <a:t>out suppliers, collect prices, and keep up to date on the latest happenings all in one </a:t>
            </a:r>
          </a:p>
          <a:p>
            <a:r>
              <a:rPr lang="en-US" altLang="en-US" smtClean="0">
                <a:latin typeface="Times New Roman" panose="02020603050405020304" pitchFamily="18" charset="0"/>
              </a:rPr>
              <a:t>place. Sellers, on the other hand, benefit from expanded access to buyers. The greater </a:t>
            </a:r>
          </a:p>
          <a:p>
            <a:r>
              <a:rPr lang="en-US" altLang="en-US" smtClean="0">
                <a:latin typeface="Times New Roman" panose="02020603050405020304" pitchFamily="18" charset="0"/>
              </a:rPr>
              <a:t>the number of sellers and buyers, the lower the sales cost and the higher the chances </a:t>
            </a:r>
          </a:p>
          <a:p>
            <a:r>
              <a:rPr lang="en-US" altLang="en-US" smtClean="0">
                <a:latin typeface="Times New Roman" panose="02020603050405020304" pitchFamily="18" charset="0"/>
              </a:rPr>
              <a:t>of making a sale. The ease, speed, and volume of transactions are referred to as market </a:t>
            </a:r>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F68BFA7D-1609-4C8E-9779-93F53636F5F2}" type="slidenum">
              <a:rPr lang="en-US" altLang="en-US" sz="1200" smtClean="0"/>
              <a:pPr/>
              <a:t>52</a:t>
            </a:fld>
            <a:endParaRPr lang="en-US" altLang="en-US" sz="1200" smtClean="0"/>
          </a:p>
        </p:txBody>
      </p:sp>
    </p:spTree>
    <p:extLst>
      <p:ext uri="{BB962C8B-B14F-4D97-AF65-F5344CB8AC3E}">
        <p14:creationId xmlns:p14="http://schemas.microsoft.com/office/powerpoint/2010/main" val="7996043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anose="02020603050405020304" pitchFamily="18" charset="0"/>
              </a:rPr>
              <a:t>Industry consortia are industry-owned vertical marketplaces that serve specific indus-</a:t>
            </a:r>
          </a:p>
          <a:p>
            <a:r>
              <a:rPr lang="en-US" altLang="en-US" smtClean="0">
                <a:latin typeface="Times New Roman" panose="02020603050405020304" pitchFamily="18" charset="0"/>
              </a:rPr>
              <a:t>tries. In contrast, horizontal marketplaces sell specific products and services to a wide </a:t>
            </a:r>
          </a:p>
          <a:p>
            <a:r>
              <a:rPr lang="en-US" altLang="en-US" smtClean="0">
                <a:latin typeface="Times New Roman" panose="02020603050405020304" pitchFamily="18" charset="0"/>
              </a:rPr>
              <a:t>range of companies. Vertical marketplaces supply a smaller number of companies </a:t>
            </a:r>
          </a:p>
          <a:p>
            <a:r>
              <a:rPr lang="en-US" altLang="en-US" smtClean="0">
                <a:latin typeface="Times New Roman" panose="02020603050405020304" pitchFamily="18" charset="0"/>
              </a:rPr>
              <a:t>with products and services of specific interest to their industry, </a:t>
            </a:r>
          </a:p>
          <a:p>
            <a:r>
              <a:rPr lang="en-US" altLang="en-US" smtClean="0">
                <a:latin typeface="Times New Roman" panose="02020603050405020304" pitchFamily="18" charset="0"/>
              </a:rPr>
              <a:t>Exostar is an online trading exchange for the aero-</a:t>
            </a:r>
          </a:p>
          <a:p>
            <a:r>
              <a:rPr lang="en-US" altLang="en-US" smtClean="0">
                <a:latin typeface="Times New Roman" panose="02020603050405020304" pitchFamily="18" charset="0"/>
              </a:rPr>
              <a:t>space and defense industry, founded by BAE Systems, Boeing, Lockheed Martin, </a:t>
            </a:r>
          </a:p>
          <a:p>
            <a:r>
              <a:rPr lang="en-US" altLang="en-US" smtClean="0">
                <a:latin typeface="Times New Roman" panose="02020603050405020304" pitchFamily="18" charset="0"/>
              </a:rPr>
              <a:t>Raytheon, and Rolls-Royce in 2000. Exostar connects with more than 300 procurement </a:t>
            </a:r>
          </a:p>
          <a:p>
            <a:r>
              <a:rPr lang="en-US" altLang="en-US" smtClean="0">
                <a:latin typeface="Times New Roman" panose="02020603050405020304" pitchFamily="18" charset="0"/>
              </a:rPr>
              <a:t>systems and has registered more than 70,000 trading partners in 95 countries around </a:t>
            </a:r>
          </a:p>
          <a:p>
            <a:r>
              <a:rPr lang="en-US" altLang="en-US" smtClean="0">
                <a:latin typeface="Times New Roman" panose="02020603050405020304" pitchFamily="18" charset="0"/>
              </a:rPr>
              <a:t>the world.</a:t>
            </a:r>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fld id="{61BF0482-9AC5-48CE-AB43-B3CE9F096AF2}" type="slidenum">
              <a:rPr lang="en-US" altLang="en-US" sz="1200" smtClean="0"/>
              <a:pPr/>
              <a:t>53</a:t>
            </a:fld>
            <a:endParaRPr lang="en-US" altLang="en-US" sz="1200" smtClean="0"/>
          </a:p>
        </p:txBody>
      </p:sp>
    </p:spTree>
    <p:extLst>
      <p:ext uri="{BB962C8B-B14F-4D97-AF65-F5344CB8AC3E}">
        <p14:creationId xmlns:p14="http://schemas.microsoft.com/office/powerpoint/2010/main" val="2197571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0F8D093-76F2-4E4B-B02C-C38214205BB2}"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21802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F8D093-76F2-4E4B-B02C-C38214205BB2}"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1131980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0F8D093-76F2-4E4B-B02C-C38214205BB2}"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2491428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0F8D093-76F2-4E4B-B02C-C38214205BB2}"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1825124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0F8D093-76F2-4E4B-B02C-C38214205BB2}" type="datetimeFigureOut">
              <a:rPr lang="ru-RU" smtClean="0"/>
              <a:t>06.06.2022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2824421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0F8D093-76F2-4E4B-B02C-C38214205BB2}" type="datetimeFigureOut">
              <a:rPr lang="ru-RU" smtClean="0"/>
              <a:t>06.06.2022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3420974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0F8D093-76F2-4E4B-B02C-C38214205BB2}" type="datetimeFigureOut">
              <a:rPr lang="ru-RU" smtClean="0"/>
              <a:t>06.06.2022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3239835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0F8D093-76F2-4E4B-B02C-C38214205BB2}"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3636204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0F8D093-76F2-4E4B-B02C-C38214205BB2}"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2713639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F8D093-76F2-4E4B-B02C-C38214205BB2}"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3738576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F8D093-76F2-4E4B-B02C-C38214205BB2}"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686CAF4-73AC-4A5B-B33C-A1FBA27C49A5}" type="slidenum">
              <a:rPr lang="ru-RU" smtClean="0"/>
              <a:t>‹#›</a:t>
            </a:fld>
            <a:endParaRPr lang="ru-RU"/>
          </a:p>
        </p:txBody>
      </p:sp>
    </p:spTree>
    <p:extLst>
      <p:ext uri="{BB962C8B-B14F-4D97-AF65-F5344CB8AC3E}">
        <p14:creationId xmlns:p14="http://schemas.microsoft.com/office/powerpoint/2010/main" val="168937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F8D093-76F2-4E4B-B02C-C38214205BB2}" type="datetimeFigureOut">
              <a:rPr lang="ru-RU" smtClean="0"/>
              <a:t>06.06.2022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86CAF4-73AC-4A5B-B33C-A1FBA27C49A5}" type="slidenum">
              <a:rPr lang="ru-RU" smtClean="0"/>
              <a:t>‹#›</a:t>
            </a:fld>
            <a:endParaRPr lang="ru-RU"/>
          </a:p>
        </p:txBody>
      </p:sp>
    </p:spTree>
    <p:extLst>
      <p:ext uri="{BB962C8B-B14F-4D97-AF65-F5344CB8AC3E}">
        <p14:creationId xmlns:p14="http://schemas.microsoft.com/office/powerpoint/2010/main" val="4142466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1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hemeOverride" Target="../theme/themeOverride1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13.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2.xml"/><Relationship Id="rId1" Type="http://schemas.openxmlformats.org/officeDocument/2006/relationships/themeOverride" Target="../theme/themeOverride18.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2.xml"/><Relationship Id="rId1" Type="http://schemas.openxmlformats.org/officeDocument/2006/relationships/themeOverride" Target="../theme/themeOverride19.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hemeOverride" Target="../theme/themeOverride2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hemeOverride" Target="../theme/themeOverride25.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hemeOverride" Target="../theme/themeOverride26.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hemeOverride" Target="../theme/themeOverride27.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hemeOverride" Target="../theme/themeOverride28.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7.xml"/></Relationships>
</file>

<file path=ppt/slides/_rels/slide4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_rels/slide56.xml.rels><?xml version="1.0" encoding="UTF-8" standalone="yes"?>
<Relationships xmlns="http://schemas.openxmlformats.org/package/2006/relationships"><Relationship Id="rId3" Type="http://schemas.openxmlformats.org/officeDocument/2006/relationships/hyperlink" Target="https://www.fiverr.com/" TargetMode="External"/><Relationship Id="rId2" Type="http://schemas.openxmlformats.org/officeDocument/2006/relationships/slideLayout" Target="../slideLayouts/slideLayout2.xml"/><Relationship Id="rId1" Type="http://schemas.openxmlformats.org/officeDocument/2006/relationships/themeOverride" Target="../theme/themeOverride56.xml"/><Relationship Id="rId5" Type="http://schemas.openxmlformats.org/officeDocument/2006/relationships/hyperlink" Target="https://www.flipkart.com/" TargetMode="External"/><Relationship Id="rId4" Type="http://schemas.openxmlformats.org/officeDocument/2006/relationships/hyperlink" Target="https://www.amazon.com/" TargetMode="Externa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7.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8.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9.xml"/></Relationships>
</file>

<file path=ppt/slides/_rels/slide6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Layout" Target="../slideLayouts/slideLayout2.xml"/><Relationship Id="rId1" Type="http://schemas.openxmlformats.org/officeDocument/2006/relationships/themeOverride" Target="../theme/themeOverride60.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1.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2.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3.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4.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5.xml"/></Relationships>
</file>

<file path=ppt/slides/_rels/slide6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slideLayout" Target="../slideLayouts/slideLayout2.xml"/><Relationship Id="rId1" Type="http://schemas.openxmlformats.org/officeDocument/2006/relationships/themeOverride" Target="../theme/themeOverride66.xml"/></Relationships>
</file>

<file path=ppt/slides/_rels/slide67.xml.rels><?xml version="1.0" encoding="UTF-8" standalone="yes"?>
<Relationships xmlns="http://schemas.openxmlformats.org/package/2006/relationships"><Relationship Id="rId3" Type="http://schemas.openxmlformats.org/officeDocument/2006/relationships/hyperlink" Target="https://packhelp.com/qcommerce/" TargetMode="External"/><Relationship Id="rId2" Type="http://schemas.openxmlformats.org/officeDocument/2006/relationships/slideLayout" Target="../slideLayouts/slideLayout2.xml"/><Relationship Id="rId1" Type="http://schemas.openxmlformats.org/officeDocument/2006/relationships/themeOverride" Target="../theme/themeOverride67.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8.xml"/></Relationships>
</file>

<file path=ppt/slides/_rels/slide69.xml.rels><?xml version="1.0" encoding="UTF-8" standalone="yes"?>
<Relationships xmlns="http://schemas.openxmlformats.org/package/2006/relationships"><Relationship Id="rId3" Type="http://schemas.openxmlformats.org/officeDocument/2006/relationships/hyperlink" Target="https://www.statista.com/statistics/187443/quarterly-e-commerce-sales-in-the-the-us/" TargetMode="External"/><Relationship Id="rId2" Type="http://schemas.openxmlformats.org/officeDocument/2006/relationships/slideLayout" Target="../slideLayouts/slideLayout2.xml"/><Relationship Id="rId1" Type="http://schemas.openxmlformats.org/officeDocument/2006/relationships/themeOverride" Target="../theme/themeOverride69.xml"/></Relationships>
</file>

<file path=ppt/slides/_rels/slide70.xml.rels><?xml version="1.0" encoding="UTF-8" standalone="yes"?>
<Relationships xmlns="http://schemas.openxmlformats.org/package/2006/relationships"><Relationship Id="rId3" Type="http://schemas.openxmlformats.org/officeDocument/2006/relationships/hyperlink" Target="https://www.amazon.com/Subramanyam-Gunda/e/B08CF1XW8B/ref=dp_byline_cont_ebooks_1" TargetMode="External"/><Relationship Id="rId2" Type="http://schemas.openxmlformats.org/officeDocument/2006/relationships/slideLayout" Target="../slideLayouts/slideLayout2.xml"/><Relationship Id="rId1" Type="http://schemas.openxmlformats.org/officeDocument/2006/relationships/themeOverride" Target="../theme/themeOverride7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696036"/>
            <a:ext cx="9144000" cy="2647665"/>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business </a:t>
            </a:r>
            <a:r>
              <a:rPr lang="en-US" b="1" dirty="0" smtClean="0">
                <a:latin typeface="Times New Roman" panose="02020603050405020304" pitchFamily="18" charset="0"/>
                <a:cs typeface="Times New Roman" panose="02020603050405020304" pitchFamily="18" charset="0"/>
              </a:rPr>
              <a:t>models</a:t>
            </a:r>
            <a:br>
              <a:rPr lang="en-US" b="1" dirty="0" smtClean="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sz="4400" b="1" dirty="0">
                <a:latin typeface="Times New Roman" panose="02020603050405020304" pitchFamily="18" charset="0"/>
                <a:cs typeface="Times New Roman" panose="02020603050405020304" pitchFamily="18" charset="0"/>
              </a:rPr>
              <a:t>Lecture </a:t>
            </a:r>
            <a:r>
              <a:rPr lang="en-US" sz="4400" b="1" dirty="0" smtClean="0">
                <a:latin typeface="Times New Roman" panose="02020603050405020304" pitchFamily="18" charset="0"/>
                <a:cs typeface="Times New Roman" panose="02020603050405020304" pitchFamily="18" charset="0"/>
              </a:rPr>
              <a:t>12. E-commerce Business Models</a:t>
            </a:r>
            <a:endParaRPr lang="ru-RU" sz="4400" b="1" dirty="0">
              <a:latin typeface="Times New Roman" panose="02020603050405020304" pitchFamily="18" charset="0"/>
              <a:cs typeface="Times New Roman" panose="02020603050405020304" pitchFamily="18" charset="0"/>
            </a:endParaRPr>
          </a:p>
        </p:txBody>
      </p:sp>
      <p:sp>
        <p:nvSpPr>
          <p:cNvPr id="3" name="Заголовок 1"/>
          <p:cNvSpPr txBox="1">
            <a:spLocks/>
          </p:cNvSpPr>
          <p:nvPr/>
        </p:nvSpPr>
        <p:spPr>
          <a:xfrm>
            <a:off x="838200" y="3913544"/>
            <a:ext cx="10515600" cy="904117"/>
          </a:xfrm>
          <a:prstGeom prst="rect">
            <a:avLst/>
          </a:prstGeom>
        </p:spPr>
        <p:txBody>
          <a:bodyPr vert="horz" lIns="91440" tIns="45720" rIns="91440" bIns="45720" rtlCol="0" anchor="b">
            <a:normAutofit fontScale="6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smtClean="0">
                <a:solidFill>
                  <a:prstClr val="black"/>
                </a:solidFill>
                <a:latin typeface="Times New Roman" panose="02020603050405020304" pitchFamily="18" charset="0"/>
                <a:cs typeface="Times New Roman" panose="02020603050405020304" pitchFamily="18" charset="0"/>
              </a:rPr>
              <a:t/>
            </a:r>
            <a:br>
              <a:rPr lang="en-US" b="1" dirty="0" smtClean="0">
                <a:solidFill>
                  <a:prstClr val="black"/>
                </a:solidFill>
                <a:latin typeface="Times New Roman" panose="02020603050405020304" pitchFamily="18" charset="0"/>
                <a:cs typeface="Times New Roman" panose="02020603050405020304" pitchFamily="18" charset="0"/>
              </a:rPr>
            </a:br>
            <a:r>
              <a:rPr lang="en-US" b="1" dirty="0" err="1" smtClean="0">
                <a:solidFill>
                  <a:prstClr val="black"/>
                </a:solidFill>
                <a:latin typeface="Times New Roman" panose="02020603050405020304" pitchFamily="18" charset="0"/>
                <a:cs typeface="Times New Roman" panose="02020603050405020304" pitchFamily="18" charset="0"/>
              </a:rPr>
              <a:t>DSc.Takhir</a:t>
            </a:r>
            <a:r>
              <a:rPr lang="en-US" b="1" dirty="0" smtClean="0">
                <a:solidFill>
                  <a:prstClr val="black"/>
                </a:solidFill>
                <a:latin typeface="Times New Roman" panose="02020603050405020304" pitchFamily="18" charset="0"/>
                <a:cs typeface="Times New Roman" panose="02020603050405020304" pitchFamily="18" charset="0"/>
              </a:rPr>
              <a:t> </a:t>
            </a:r>
            <a:r>
              <a:rPr lang="en-US" b="1" dirty="0" err="1" smtClean="0">
                <a:solidFill>
                  <a:prstClr val="black"/>
                </a:solidFill>
                <a:latin typeface="Times New Roman" panose="02020603050405020304" pitchFamily="18" charset="0"/>
                <a:cs typeface="Times New Roman" panose="02020603050405020304" pitchFamily="18" charset="0"/>
              </a:rPr>
              <a:t>Kuchkarov</a:t>
            </a:r>
            <a:endParaRPr lang="ru-RU"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087986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143" y="897388"/>
            <a:ext cx="10515600" cy="904117"/>
          </a:xfrm>
        </p:spPr>
        <p:txBody>
          <a:bodyPr>
            <a:normAutofit fontScale="90000"/>
          </a:bodyPr>
          <a:lstStyle/>
          <a:p>
            <a:pPr lvl="0"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Content</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88325" y="2060813"/>
            <a:ext cx="10515600" cy="3562066"/>
          </a:xfrm>
        </p:spPr>
        <p:txBody>
          <a:bodyPr>
            <a:normAutofit/>
          </a:bodyPr>
          <a:lstStyle/>
          <a:p>
            <a:r>
              <a:rPr lang="en-US" sz="3200" b="1" dirty="0" smtClean="0">
                <a:latin typeface="Times New Roman" panose="02020603050405020304" pitchFamily="18" charset="0"/>
                <a:cs typeface="Times New Roman" panose="02020603050405020304" pitchFamily="18" charset="0"/>
              </a:rPr>
              <a:t>What </a:t>
            </a:r>
            <a:r>
              <a:rPr lang="en-US" sz="3200" b="1" dirty="0">
                <a:latin typeface="Times New Roman" panose="02020603050405020304" pitchFamily="18" charset="0"/>
                <a:cs typeface="Times New Roman" panose="02020603050405020304" pitchFamily="18" charset="0"/>
              </a:rPr>
              <a:t>is e-commerce and </a:t>
            </a:r>
            <a:r>
              <a:rPr lang="en-US" sz="3200" b="1" dirty="0" smtClean="0">
                <a:latin typeface="Times New Roman" panose="02020603050405020304" pitchFamily="18" charset="0"/>
                <a:cs typeface="Times New Roman" panose="02020603050405020304" pitchFamily="18" charset="0"/>
              </a:rPr>
              <a:t>e-business?</a:t>
            </a:r>
          </a:p>
          <a:p>
            <a:r>
              <a:rPr lang="en-US" sz="3200" b="1" dirty="0" smtClean="0">
                <a:latin typeface="Times New Roman" panose="02020603050405020304" pitchFamily="18" charset="0"/>
                <a:cs typeface="Times New Roman" panose="02020603050405020304" pitchFamily="18" charset="0"/>
              </a:rPr>
              <a:t>Advantages </a:t>
            </a:r>
            <a:r>
              <a:rPr lang="en-US" sz="3200" b="1" dirty="0">
                <a:latin typeface="Times New Roman" panose="02020603050405020304" pitchFamily="18" charset="0"/>
                <a:cs typeface="Times New Roman" panose="02020603050405020304" pitchFamily="18" charset="0"/>
              </a:rPr>
              <a:t>and benefits </a:t>
            </a:r>
            <a:r>
              <a:rPr lang="en-US" sz="3200" b="1" dirty="0" smtClean="0">
                <a:latin typeface="Times New Roman" panose="02020603050405020304" pitchFamily="18" charset="0"/>
                <a:cs typeface="Times New Roman" panose="02020603050405020304" pitchFamily="18" charset="0"/>
              </a:rPr>
              <a:t> of e-commerce</a:t>
            </a:r>
          </a:p>
          <a:p>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types of </a:t>
            </a:r>
            <a:r>
              <a:rPr lang="en-US" sz="3200" b="1" dirty="0" smtClean="0">
                <a:latin typeface="Times New Roman" panose="02020603050405020304" pitchFamily="18" charset="0"/>
                <a:cs typeface="Times New Roman" panose="02020603050405020304" pitchFamily="18" charset="0"/>
              </a:rPr>
              <a:t>e-commerce </a:t>
            </a:r>
            <a:r>
              <a:rPr lang="en-US" sz="3200" b="1" dirty="0">
                <a:latin typeface="Times New Roman" panose="02020603050405020304" pitchFamily="18" charset="0"/>
                <a:cs typeface="Times New Roman" panose="02020603050405020304" pitchFamily="18" charset="0"/>
              </a:rPr>
              <a:t>Business </a:t>
            </a:r>
            <a:r>
              <a:rPr lang="en-US" sz="3200" b="1" dirty="0" smtClean="0">
                <a:latin typeface="Times New Roman" panose="02020603050405020304" pitchFamily="18" charset="0"/>
                <a:cs typeface="Times New Roman" panose="02020603050405020304" pitchFamily="18" charset="0"/>
              </a:rPr>
              <a:t>Models</a:t>
            </a:r>
            <a:r>
              <a:rPr lang="ru-RU" sz="3200" b="1" dirty="0" smtClean="0">
                <a:latin typeface="Times New Roman" panose="02020603050405020304" pitchFamily="18" charset="0"/>
                <a:cs typeface="Times New Roman" panose="02020603050405020304" pitchFamily="18" charset="0"/>
              </a:rPr>
              <a:t>              </a:t>
            </a: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B2C,B2B,C2B </a:t>
            </a:r>
            <a:r>
              <a:rPr lang="en-US" sz="3200" b="1" dirty="0" smtClean="0">
                <a:latin typeface="Times New Roman" panose="02020603050405020304" pitchFamily="18" charset="0"/>
                <a:cs typeface="Times New Roman" panose="02020603050405020304" pitchFamily="18" charset="0"/>
              </a:rPr>
              <a:t>and C2C)</a:t>
            </a:r>
            <a:endParaRPr lang="en-US" sz="3200" b="1" dirty="0">
              <a:latin typeface="Times New Roman" panose="02020603050405020304" pitchFamily="18" charset="0"/>
              <a:cs typeface="Times New Roman" panose="02020603050405020304" pitchFamily="18" charset="0"/>
            </a:endParaRPr>
          </a:p>
          <a:p>
            <a:pPr marL="0" indent="0">
              <a:buNone/>
            </a:pPr>
            <a:endParaRPr lang="en-US" sz="3200" b="1" dirty="0">
              <a:latin typeface="Times New Roman" panose="02020603050405020304" pitchFamily="18" charset="0"/>
              <a:cs typeface="Times New Roman" panose="02020603050405020304" pitchFamily="18" charset="0"/>
            </a:endParaRPr>
          </a:p>
          <a:p>
            <a:endParaRPr lang="ru-RU" sz="3200" b="1" dirty="0" smtClean="0">
              <a:latin typeface="Times New Roman" panose="02020603050405020304" pitchFamily="18" charset="0"/>
              <a:cs typeface="Times New Roman" panose="02020603050405020304" pitchFamily="18" charset="0"/>
            </a:endParaRPr>
          </a:p>
          <a:p>
            <a:endParaRPr lang="en-US" sz="3200" b="1" dirty="0">
              <a:latin typeface="Times New Roman" panose="02020603050405020304" pitchFamily="18" charset="0"/>
              <a:cs typeface="Times New Roman" panose="02020603050405020304" pitchFamily="18" charset="0"/>
            </a:endParaRPr>
          </a:p>
          <a:p>
            <a:pPr marL="0" lvl="0" indent="0">
              <a:buNone/>
            </a:pPr>
            <a:endParaRPr lang="ru-RU" sz="3000" dirty="0" smtClean="0">
              <a:latin typeface="Times New Roman" panose="02020603050405020304" pitchFamily="18" charset="0"/>
              <a:cs typeface="Times New Roman" panose="02020603050405020304" pitchFamily="18" charset="0"/>
            </a:endParaRPr>
          </a:p>
          <a:p>
            <a:pPr lvl="0"/>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54921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257577"/>
            <a:ext cx="10515600" cy="5919386"/>
          </a:xfrm>
        </p:spPr>
        <p:txBody>
          <a:bodyPr>
            <a:normAutofit/>
          </a:bodyPr>
          <a:lstStyle/>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r>
              <a:rPr lang="en-US" sz="4000" b="1" dirty="0">
                <a:latin typeface="Times New Roman" panose="02020603050405020304" pitchFamily="18" charset="0"/>
                <a:cs typeface="Times New Roman" panose="02020603050405020304" pitchFamily="18" charset="0"/>
              </a:rPr>
              <a:t>What is e-commerce and e-business</a:t>
            </a:r>
            <a:r>
              <a:rPr lang="en-US" sz="4000" b="1" dirty="0" smtClean="0">
                <a:latin typeface="Times New Roman" panose="02020603050405020304" pitchFamily="18" charset="0"/>
                <a:cs typeface="Times New Roman" panose="02020603050405020304" pitchFamily="18" charset="0"/>
              </a:rPr>
              <a:t>?</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187759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2254155" y="273050"/>
            <a:ext cx="8382000" cy="641350"/>
          </a:xfrm>
        </p:spPr>
        <p:txBody>
          <a:bodyPr/>
          <a:lstStyle/>
          <a:p>
            <a:pPr algn="ctr" eaLnBrk="1" hangingPunct="1"/>
            <a:r>
              <a:rPr lang="en-GB" altLang="en-US" sz="3600" b="1" dirty="0">
                <a:latin typeface="Times New Roman" panose="02020603050405020304" pitchFamily="18" charset="0"/>
                <a:cs typeface="Times New Roman" panose="02020603050405020304" pitchFamily="18" charset="0"/>
              </a:rPr>
              <a:t>What is e-commerce and e-business?</a:t>
            </a:r>
          </a:p>
        </p:txBody>
      </p:sp>
      <p:sp>
        <p:nvSpPr>
          <p:cNvPr id="26627" name="Rectangle 3"/>
          <p:cNvSpPr>
            <a:spLocks noGrp="1" noChangeArrowheads="1"/>
          </p:cNvSpPr>
          <p:nvPr>
            <p:ph type="body" idx="4294967295"/>
          </p:nvPr>
        </p:nvSpPr>
        <p:spPr>
          <a:xfrm>
            <a:off x="1287463" y="914400"/>
            <a:ext cx="10904537" cy="5827713"/>
          </a:xfrm>
        </p:spPr>
        <p:txBody>
          <a:bodyPr>
            <a:noAutofit/>
          </a:bodyPr>
          <a:lstStyle/>
          <a:p>
            <a:pPr marL="0" indent="0" algn="ctr">
              <a:buNone/>
            </a:pPr>
            <a:r>
              <a:rPr lang="en-GB" altLang="en-US" b="1" dirty="0">
                <a:latin typeface="Times New Roman" panose="02020603050405020304" pitchFamily="18" charset="0"/>
                <a:cs typeface="Times New Roman" panose="02020603050405020304" pitchFamily="18" charset="0"/>
              </a:rPr>
              <a:t>What is </a:t>
            </a:r>
            <a:r>
              <a:rPr lang="en-GB" altLang="en-US" b="1" dirty="0" smtClean="0">
                <a:latin typeface="Times New Roman" panose="02020603050405020304" pitchFamily="18" charset="0"/>
                <a:cs typeface="Times New Roman" panose="02020603050405020304" pitchFamily="18" charset="0"/>
              </a:rPr>
              <a:t>e-commerce ?</a:t>
            </a:r>
            <a:endParaRPr lang="en-GB" altLang="en-US" b="1" dirty="0">
              <a:latin typeface="Times New Roman" panose="02020603050405020304" pitchFamily="18" charset="0"/>
              <a:cs typeface="Times New Roman" panose="02020603050405020304" pitchFamily="18" charset="0"/>
            </a:endParaRPr>
          </a:p>
          <a:p>
            <a:r>
              <a:rPr lang="en-GB" altLang="en-US" b="1" dirty="0" smtClean="0">
                <a:latin typeface="Times New Roman" panose="02020603050405020304" pitchFamily="18" charset="0"/>
                <a:cs typeface="Times New Roman" panose="02020603050405020304" pitchFamily="18" charset="0"/>
              </a:rPr>
              <a:t>a </a:t>
            </a:r>
            <a:r>
              <a:rPr lang="en-GB" altLang="en-US" b="1" dirty="0">
                <a:latin typeface="Times New Roman" panose="02020603050405020304" pitchFamily="18" charset="0"/>
                <a:cs typeface="Times New Roman" panose="02020603050405020304" pitchFamily="18" charset="0"/>
              </a:rPr>
              <a:t>communications perspective</a:t>
            </a:r>
            <a:r>
              <a:rPr lang="en-GB" altLang="en-US" dirty="0">
                <a:latin typeface="Times New Roman" panose="02020603050405020304" pitchFamily="18" charset="0"/>
                <a:cs typeface="Times New Roman" panose="02020603050405020304" pitchFamily="18" charset="0"/>
              </a:rPr>
              <a:t> – the delivery of information</a:t>
            </a:r>
            <a:r>
              <a:rPr lang="en-GB" altLang="en-US" dirty="0" smtClean="0">
                <a:latin typeface="Times New Roman" panose="02020603050405020304" pitchFamily="18" charset="0"/>
                <a:cs typeface="Times New Roman" panose="02020603050405020304" pitchFamily="18" charset="0"/>
              </a:rPr>
              <a:t>,  </a:t>
            </a:r>
            <a:r>
              <a:rPr lang="en-GB" altLang="en-US" dirty="0">
                <a:latin typeface="Times New Roman" panose="02020603050405020304" pitchFamily="18" charset="0"/>
                <a:cs typeface="Times New Roman" panose="02020603050405020304" pitchFamily="18" charset="0"/>
              </a:rPr>
              <a:t>products or services or payment by electronic means.</a:t>
            </a:r>
          </a:p>
          <a:p>
            <a:r>
              <a:rPr lang="en-GB" altLang="en-US" b="1" dirty="0" smtClean="0">
                <a:latin typeface="Times New Roman" panose="02020603050405020304" pitchFamily="18" charset="0"/>
                <a:cs typeface="Times New Roman" panose="02020603050405020304" pitchFamily="18" charset="0"/>
              </a:rPr>
              <a:t>a </a:t>
            </a:r>
            <a:r>
              <a:rPr lang="en-GB" altLang="en-US" b="1" dirty="0">
                <a:latin typeface="Times New Roman" panose="02020603050405020304" pitchFamily="18" charset="0"/>
                <a:cs typeface="Times New Roman" panose="02020603050405020304" pitchFamily="18" charset="0"/>
              </a:rPr>
              <a:t>business process perspective</a:t>
            </a:r>
            <a:r>
              <a:rPr lang="en-GB" altLang="en-US" dirty="0">
                <a:latin typeface="Times New Roman" panose="02020603050405020304" pitchFamily="18" charset="0"/>
                <a:cs typeface="Times New Roman" panose="02020603050405020304" pitchFamily="18" charset="0"/>
              </a:rPr>
              <a:t> – the application of </a:t>
            </a:r>
            <a:r>
              <a:rPr lang="en-GB" altLang="en-US" dirty="0" smtClean="0">
                <a:latin typeface="Times New Roman" panose="02020603050405020304" pitchFamily="18" charset="0"/>
                <a:cs typeface="Times New Roman" panose="02020603050405020304" pitchFamily="18" charset="0"/>
              </a:rPr>
              <a:t>technology towards </a:t>
            </a:r>
            <a:r>
              <a:rPr lang="en-GB" altLang="en-US" dirty="0">
                <a:latin typeface="Times New Roman" panose="02020603050405020304" pitchFamily="18" charset="0"/>
                <a:cs typeface="Times New Roman" panose="02020603050405020304" pitchFamily="18" charset="0"/>
              </a:rPr>
              <a:t>the automation of business transactions and work-flows.</a:t>
            </a:r>
          </a:p>
          <a:p>
            <a:r>
              <a:rPr lang="en-GB" altLang="en-US" b="1" dirty="0" smtClean="0">
                <a:latin typeface="Times New Roman" panose="02020603050405020304" pitchFamily="18" charset="0"/>
                <a:cs typeface="Times New Roman" panose="02020603050405020304" pitchFamily="18" charset="0"/>
              </a:rPr>
              <a:t>a </a:t>
            </a:r>
            <a:r>
              <a:rPr lang="en-GB" altLang="en-US" b="1" dirty="0">
                <a:latin typeface="Times New Roman" panose="02020603050405020304" pitchFamily="18" charset="0"/>
                <a:cs typeface="Times New Roman" panose="02020603050405020304" pitchFamily="18" charset="0"/>
              </a:rPr>
              <a:t>service perspective</a:t>
            </a:r>
            <a:r>
              <a:rPr lang="en-GB" altLang="en-US" dirty="0">
                <a:latin typeface="Times New Roman" panose="02020603050405020304" pitchFamily="18" charset="0"/>
                <a:cs typeface="Times New Roman" panose="02020603050405020304" pitchFamily="18" charset="0"/>
              </a:rPr>
              <a:t> – enabling cost cutting at the same </a:t>
            </a:r>
            <a:r>
              <a:rPr lang="en-GB" altLang="en-US" dirty="0" smtClean="0">
                <a:latin typeface="Times New Roman" panose="02020603050405020304" pitchFamily="18" charset="0"/>
                <a:cs typeface="Times New Roman" panose="02020603050405020304" pitchFamily="18" charset="0"/>
              </a:rPr>
              <a:t>time  </a:t>
            </a:r>
            <a:r>
              <a:rPr lang="en-GB" altLang="en-US" dirty="0">
                <a:latin typeface="Times New Roman" panose="02020603050405020304" pitchFamily="18" charset="0"/>
                <a:cs typeface="Times New Roman" panose="02020603050405020304" pitchFamily="18" charset="0"/>
              </a:rPr>
              <a:t>as increasing the speed and quality of service delivery.</a:t>
            </a:r>
          </a:p>
          <a:p>
            <a:r>
              <a:rPr lang="en-GB" altLang="en-US" b="1" dirty="0" smtClean="0">
                <a:latin typeface="Times New Roman" panose="02020603050405020304" pitchFamily="18" charset="0"/>
                <a:cs typeface="Times New Roman" panose="02020603050405020304" pitchFamily="18" charset="0"/>
              </a:rPr>
              <a:t>an </a:t>
            </a:r>
            <a:r>
              <a:rPr lang="en-GB" altLang="en-US" b="1" dirty="0">
                <a:latin typeface="Times New Roman" panose="02020603050405020304" pitchFamily="18" charset="0"/>
                <a:cs typeface="Times New Roman" panose="02020603050405020304" pitchFamily="18" charset="0"/>
              </a:rPr>
              <a:t>online perspective</a:t>
            </a:r>
            <a:r>
              <a:rPr lang="en-GB" altLang="en-US" dirty="0">
                <a:latin typeface="Times New Roman" panose="02020603050405020304" pitchFamily="18" charset="0"/>
                <a:cs typeface="Times New Roman" panose="02020603050405020304" pitchFamily="18" charset="0"/>
              </a:rPr>
              <a:t> – the buying and selling of products </a:t>
            </a:r>
            <a:r>
              <a:rPr lang="en-GB" altLang="en-US" dirty="0" smtClean="0">
                <a:latin typeface="Times New Roman" panose="02020603050405020304" pitchFamily="18" charset="0"/>
                <a:cs typeface="Times New Roman" panose="02020603050405020304" pitchFamily="18" charset="0"/>
              </a:rPr>
              <a:t>and  </a:t>
            </a:r>
            <a:r>
              <a:rPr lang="en-GB" altLang="en-US" dirty="0">
                <a:latin typeface="Times New Roman" panose="02020603050405020304" pitchFamily="18" charset="0"/>
                <a:cs typeface="Times New Roman" panose="02020603050405020304" pitchFamily="18" charset="0"/>
              </a:rPr>
              <a:t>information online. </a:t>
            </a:r>
            <a:endParaRPr lang="en-GB" altLang="en-US" dirty="0" smtClean="0">
              <a:latin typeface="Times New Roman" panose="02020603050405020304" pitchFamily="18" charset="0"/>
              <a:cs typeface="Times New Roman" panose="02020603050405020304" pitchFamily="18" charset="0"/>
            </a:endParaRPr>
          </a:p>
          <a:p>
            <a:pPr marL="0" indent="0" algn="ctr">
              <a:buNone/>
            </a:pPr>
            <a:r>
              <a:rPr lang="en-US" altLang="en-US" b="1" dirty="0">
                <a:latin typeface="Times New Roman" panose="02020603050405020304" pitchFamily="18" charset="0"/>
                <a:cs typeface="Times New Roman" panose="02020603050405020304" pitchFamily="18" charset="0"/>
              </a:rPr>
              <a:t>What is e-business ?</a:t>
            </a:r>
          </a:p>
          <a:p>
            <a:pPr marL="0" indent="0">
              <a:buNone/>
            </a:pPr>
            <a:r>
              <a:rPr lang="en-US" altLang="en-US" b="1" dirty="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All electronically mediated information exchanges, both within an organization and with external stakeholders supporting the range of business processes</a:t>
            </a:r>
            <a:r>
              <a:rPr lang="ar-JO" altLang="en-US" dirty="0">
                <a:latin typeface="Times New Roman" panose="02020603050405020304" pitchFamily="18" charset="0"/>
                <a:cs typeface="Times New Roman" panose="02020603050405020304" pitchFamily="18" charset="0"/>
              </a:rPr>
              <a:t>.</a:t>
            </a:r>
            <a:endParaRPr lang="en-US" altLang="en-US" dirty="0">
              <a:latin typeface="Times New Roman" panose="02020603050405020304" pitchFamily="18" charset="0"/>
              <a:cs typeface="Times New Roman" panose="02020603050405020304" pitchFamily="18" charset="0"/>
            </a:endParaRPr>
          </a:p>
          <a:p>
            <a:pPr marL="0" indent="0">
              <a:buNone/>
            </a:pPr>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810812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919288" y="249239"/>
            <a:ext cx="8382000" cy="1006475"/>
          </a:xfrm>
        </p:spPr>
        <p:txBody>
          <a:bodyPr>
            <a:normAutofit/>
          </a:bodyPr>
          <a:lstStyle/>
          <a:p>
            <a:pPr algn="ctr"/>
            <a:r>
              <a:rPr lang="en-US" altLang="en-US" b="1" dirty="0">
                <a:latin typeface="Times New Roman" panose="02020603050405020304" pitchFamily="18" charset="0"/>
                <a:cs typeface="Times New Roman" panose="02020603050405020304" pitchFamily="18" charset="0"/>
              </a:rPr>
              <a:t>E-commerce Business </a:t>
            </a:r>
            <a:r>
              <a:rPr lang="en-US" altLang="en-US" b="1" dirty="0" smtClean="0">
                <a:latin typeface="Times New Roman" panose="02020603050405020304" pitchFamily="18" charset="0"/>
                <a:cs typeface="Times New Roman" panose="02020603050405020304" pitchFamily="18" charset="0"/>
              </a:rPr>
              <a:t>Models</a:t>
            </a:r>
          </a:p>
        </p:txBody>
      </p:sp>
      <p:sp>
        <p:nvSpPr>
          <p:cNvPr id="29699" name="Rectangle 3"/>
          <p:cNvSpPr>
            <a:spLocks noGrp="1" noChangeArrowheads="1"/>
          </p:cNvSpPr>
          <p:nvPr>
            <p:ph idx="1"/>
          </p:nvPr>
        </p:nvSpPr>
        <p:spPr>
          <a:xfrm>
            <a:off x="1064525" y="1255714"/>
            <a:ext cx="10194878" cy="4831187"/>
          </a:xfrm>
        </p:spPr>
        <p:txBody>
          <a:bodyPr>
            <a:normAutofit lnSpcReduction="10000"/>
          </a:bodyPr>
          <a:lstStyle/>
          <a:p>
            <a:pPr marL="0" indent="0" algn="ctr">
              <a:buNone/>
            </a:pPr>
            <a:r>
              <a:rPr lang="en-US" sz="3200" b="1" dirty="0" smtClean="0">
                <a:latin typeface="Times New Roman" panose="02020603050405020304" pitchFamily="18" charset="0"/>
                <a:cs typeface="Times New Roman" panose="02020603050405020304" pitchFamily="18" charset="0"/>
              </a:rPr>
              <a:t>Business model</a:t>
            </a:r>
          </a:p>
          <a:p>
            <a:pPr marL="0" indent="0">
              <a:buNone/>
            </a:pPr>
            <a:r>
              <a:rPr lang="en-US" altLang="en-US" sz="3200" dirty="0" smtClean="0">
                <a:latin typeface="Times New Roman" panose="02020603050405020304" pitchFamily="18" charset="0"/>
                <a:cs typeface="Times New Roman" panose="02020603050405020304" pitchFamily="18" charset="0"/>
              </a:rPr>
              <a:t>e-commerce </a:t>
            </a:r>
            <a:r>
              <a:rPr lang="en-US" altLang="en-US" sz="3200" dirty="0">
                <a:latin typeface="Times New Roman" panose="02020603050405020304" pitchFamily="18" charset="0"/>
                <a:cs typeface="Times New Roman" panose="02020603050405020304" pitchFamily="18" charset="0"/>
              </a:rPr>
              <a:t>Business </a:t>
            </a:r>
            <a:r>
              <a:rPr lang="en-US" altLang="en-US" sz="3200" dirty="0" smtClean="0">
                <a:latin typeface="Times New Roman" panose="02020603050405020304" pitchFamily="18" charset="0"/>
                <a:cs typeface="Times New Roman" panose="02020603050405020304" pitchFamily="18" charset="0"/>
              </a:rPr>
              <a:t>Models is -</a:t>
            </a:r>
            <a:r>
              <a:rPr lang="en-US" sz="3200" dirty="0" smtClean="0">
                <a:latin typeface="Times New Roman" panose="02020603050405020304" pitchFamily="18" charset="0"/>
                <a:cs typeface="Times New Roman" panose="02020603050405020304" pitchFamily="18" charset="0"/>
              </a:rPr>
              <a:t>"a set of planned activities designed to result in a profit in a marketplace"</a:t>
            </a:r>
          </a:p>
          <a:p>
            <a:pPr marL="0" indent="0" algn="ctr">
              <a:buNone/>
            </a:pPr>
            <a:r>
              <a:rPr lang="en-US" sz="3200" b="1" dirty="0" smtClean="0">
                <a:latin typeface="Times New Roman" panose="02020603050405020304" pitchFamily="18" charset="0"/>
                <a:cs typeface="Times New Roman" panose="02020603050405020304" pitchFamily="18" charset="0"/>
              </a:rPr>
              <a:t>Business plan</a:t>
            </a:r>
          </a:p>
          <a:p>
            <a:pPr marL="0" indent="0">
              <a:buNone/>
            </a:pPr>
            <a:r>
              <a:rPr lang="en-US" sz="3200" dirty="0" smtClean="0">
                <a:latin typeface="Times New Roman" panose="02020603050405020304" pitchFamily="18" charset="0"/>
                <a:cs typeface="Times New Roman" panose="02020603050405020304" pitchFamily="18" charset="0"/>
              </a:rPr>
              <a:t>business plan is -"a document that describes a firm’s business model "</a:t>
            </a:r>
          </a:p>
          <a:p>
            <a:pPr marL="0" indent="0" algn="ctr">
              <a:buNone/>
            </a:pPr>
            <a:r>
              <a:rPr lang="en-US" sz="3200" b="1" dirty="0" smtClean="0">
                <a:latin typeface="Times New Roman" panose="02020603050405020304" pitchFamily="18" charset="0"/>
                <a:cs typeface="Times New Roman" panose="02020603050405020304" pitchFamily="18" charset="0"/>
              </a:rPr>
              <a:t>E-commerce business model</a:t>
            </a:r>
          </a:p>
          <a:p>
            <a:pPr marL="0" indent="0">
              <a:buNone/>
            </a:pPr>
            <a:r>
              <a:rPr lang="en-US" sz="3200" dirty="0" smtClean="0">
                <a:latin typeface="Times New Roman" panose="02020603050405020304" pitchFamily="18" charset="0"/>
                <a:cs typeface="Times New Roman" panose="02020603050405020304" pitchFamily="18" charset="0"/>
              </a:rPr>
              <a:t>e-commerce </a:t>
            </a:r>
            <a:r>
              <a:rPr lang="en-US" sz="3200" dirty="0">
                <a:latin typeface="Times New Roman" panose="02020603050405020304" pitchFamily="18" charset="0"/>
                <a:cs typeface="Times New Roman" panose="02020603050405020304" pitchFamily="18" charset="0"/>
              </a:rPr>
              <a:t>business </a:t>
            </a:r>
            <a:r>
              <a:rPr lang="en-US" sz="3200" dirty="0" smtClean="0">
                <a:latin typeface="Times New Roman" panose="02020603050405020304" pitchFamily="18" charset="0"/>
                <a:cs typeface="Times New Roman" panose="02020603050405020304" pitchFamily="18" charset="0"/>
              </a:rPr>
              <a:t>model is-"a business model that aims to use and leverage the unique qualities of the Internet and the World Wide</a:t>
            </a:r>
            <a:endParaRPr lang="en-US" altLang="en-US" sz="3200" dirty="0" smtClean="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205552" y="6244819"/>
            <a:ext cx="9453349"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https://docplayer.net/10507006-E-commerce-business-models-and-concepts.html</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571410"/>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508331"/>
          </a:xfrm>
        </p:spPr>
        <p:txBody>
          <a:bodyPr>
            <a:noAutofit/>
          </a:bodyPr>
          <a:lstStyle/>
          <a:p>
            <a:pPr algn="ctr"/>
            <a:r>
              <a:rPr lang="en-US" sz="3600" b="1" dirty="0">
                <a:latin typeface="Times New Roman" panose="02020603050405020304" pitchFamily="18" charset="0"/>
                <a:cs typeface="Times New Roman" panose="02020603050405020304" pitchFamily="18" charset="0"/>
              </a:rPr>
              <a:t>Components of E-Business</a:t>
            </a:r>
            <a:endParaRPr lang="ru-RU" sz="36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037231" y="996288"/>
            <a:ext cx="10194876" cy="5180675"/>
          </a:xfrm>
        </p:spPr>
      </p:pic>
      <p:sp>
        <p:nvSpPr>
          <p:cNvPr id="5" name="Прямоугольник 4"/>
          <p:cNvSpPr/>
          <p:nvPr/>
        </p:nvSpPr>
        <p:spPr>
          <a:xfrm>
            <a:off x="838200" y="6299794"/>
            <a:ext cx="10515600"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https://saylordotorg.github.io/text_small-business-management-in-the-21st-century/s08-01-e-business-and-e-commerce-the-.html</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4225347"/>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E-business category</a:t>
            </a:r>
            <a:r>
              <a:rPr lang="bg-BG" sz="4000" b="1" dirty="0">
                <a:latin typeface="Times New Roman" panose="02020603050405020304" pitchFamily="18" charset="0"/>
                <a:cs typeface="Times New Roman" panose="02020603050405020304" pitchFamily="18" charset="0"/>
              </a:rPr>
              <a:t/>
            </a:r>
            <a:br>
              <a:rPr lang="bg-BG" sz="4000" b="1" dirty="0">
                <a:latin typeface="Times New Roman" panose="02020603050405020304" pitchFamily="18" charset="0"/>
                <a:cs typeface="Times New Roman" panose="02020603050405020304" pitchFamily="18" charset="0"/>
              </a:rPr>
            </a:br>
            <a:endParaRPr lang="ru-RU" sz="4000" dirty="0"/>
          </a:p>
        </p:txBody>
      </p:sp>
      <p:sp>
        <p:nvSpPr>
          <p:cNvPr id="3" name="Объект 2"/>
          <p:cNvSpPr>
            <a:spLocks noGrp="1"/>
          </p:cNvSpPr>
          <p:nvPr>
            <p:ph idx="1"/>
          </p:nvPr>
        </p:nvSpPr>
        <p:spPr>
          <a:xfrm>
            <a:off x="2565778" y="1364776"/>
            <a:ext cx="7970293" cy="5172502"/>
          </a:xfrm>
        </p:spPr>
        <p:txBody>
          <a:bodyPr>
            <a:normAutofit/>
          </a:bodyPr>
          <a:lstStyle/>
          <a:p>
            <a:r>
              <a:rPr lang="en-US" sz="3200" b="1" dirty="0">
                <a:latin typeface="Times New Roman" panose="02020603050405020304" pitchFamily="18" charset="0"/>
                <a:cs typeface="Times New Roman" panose="02020603050405020304" pitchFamily="18" charset="0"/>
              </a:rPr>
              <a:t>E-banks</a:t>
            </a:r>
            <a:endParaRPr lang="bg-BG"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E-trade</a:t>
            </a:r>
            <a:endParaRPr lang="bg-BG"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E-consulting</a:t>
            </a:r>
            <a:endParaRPr lang="bg-BG"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E-engineer</a:t>
            </a:r>
            <a:endParaRPr lang="bg-BG"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E-learning</a:t>
            </a:r>
            <a:endParaRPr lang="bg-BG"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E-mail</a:t>
            </a:r>
            <a:endParaRPr lang="bg-BG"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E-marketing</a:t>
            </a:r>
            <a:endParaRPr lang="bg-BG"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E-transactions</a:t>
            </a:r>
            <a:endParaRPr lang="bg-BG" sz="3200" b="1"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70313965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The relationship between the concepts of </a:t>
            </a:r>
            <a:r>
              <a:rPr lang="en-US" sz="3600" b="1" dirty="0" smtClean="0">
                <a:latin typeface="Times New Roman" panose="02020603050405020304" pitchFamily="18" charset="0"/>
                <a:cs typeface="Times New Roman" panose="02020603050405020304" pitchFamily="18" charset="0"/>
              </a:rPr>
              <a:t>                  e-commerce </a:t>
            </a:r>
            <a:r>
              <a:rPr lang="en-US" sz="3600" b="1" dirty="0">
                <a:latin typeface="Times New Roman" panose="02020603050405020304" pitchFamily="18" charset="0"/>
                <a:cs typeface="Times New Roman" panose="02020603050405020304" pitchFamily="18" charset="0"/>
              </a:rPr>
              <a:t>and e-business</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825624"/>
            <a:ext cx="10515600" cy="4602471"/>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relationship between the concepts of </a:t>
            </a:r>
            <a:r>
              <a:rPr lang="en-US" sz="3200" dirty="0" smtClean="0">
                <a:latin typeface="Times New Roman" panose="02020603050405020304" pitchFamily="18" charset="0"/>
                <a:cs typeface="Times New Roman" panose="02020603050405020304" pitchFamily="18" charset="0"/>
              </a:rPr>
              <a:t>e-commerce </a:t>
            </a:r>
            <a:r>
              <a:rPr lang="en-US" sz="3200" dirty="0">
                <a:latin typeface="Times New Roman" panose="02020603050405020304" pitchFamily="18" charset="0"/>
                <a:cs typeface="Times New Roman" panose="02020603050405020304" pitchFamily="18" charset="0"/>
              </a:rPr>
              <a:t>and e-business. E-commerce is generally understood to be a sub-set of </a:t>
            </a:r>
            <a:r>
              <a:rPr lang="en-US" sz="3200" dirty="0" smtClean="0">
                <a:latin typeface="Times New Roman" panose="02020603050405020304" pitchFamily="18" charset="0"/>
                <a:cs typeface="Times New Roman" panose="02020603050405020304" pitchFamily="18" charset="0"/>
              </a:rPr>
              <a:t>e-business</a:t>
            </a:r>
            <a:r>
              <a:rPr lang="en-US" sz="3200" dirty="0">
                <a:latin typeface="Times New Roman" panose="02020603050405020304" pitchFamily="18" charset="0"/>
                <a:cs typeface="Times New Roman" panose="02020603050405020304" pitchFamily="18" charset="0"/>
              </a:rPr>
              <a:t>. E-commerce refers to financial and non-financial transactions between organizations. These transactions are often considered in the context of a supplier organization distributing and selling its product to consumers. E-business includes transactions from a buy-side and sell-side </a:t>
            </a:r>
            <a:r>
              <a:rPr lang="en-US" sz="3200" dirty="0" smtClean="0">
                <a:latin typeface="Times New Roman" panose="02020603050405020304" pitchFamily="18" charset="0"/>
                <a:cs typeface="Times New Roman" panose="02020603050405020304" pitchFamily="18" charset="0"/>
              </a:rPr>
              <a:t>e-commerce </a:t>
            </a:r>
            <a:r>
              <a:rPr lang="en-US" sz="3200" dirty="0">
                <a:latin typeface="Times New Roman" panose="02020603050405020304" pitchFamily="18" charset="0"/>
                <a:cs typeface="Times New Roman" panose="02020603050405020304" pitchFamily="18" charset="0"/>
              </a:rPr>
              <a:t>perspective and also the use of communications technology to improve internal process efficiencies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873292"/>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The relationship between the concepts of                   e-commerce and e-business</a:t>
            </a:r>
            <a:endParaRPr lang="ru-RU" sz="3600" dirty="0"/>
          </a:p>
        </p:txBody>
      </p:sp>
      <p:sp>
        <p:nvSpPr>
          <p:cNvPr id="3" name="Объект 2"/>
          <p:cNvSpPr>
            <a:spLocks noGrp="1"/>
          </p:cNvSpPr>
          <p:nvPr>
            <p:ph idx="1"/>
          </p:nvPr>
        </p:nvSpPr>
        <p:spPr>
          <a:xfrm>
            <a:off x="838200" y="1555844"/>
            <a:ext cx="10515600" cy="5172501"/>
          </a:xfrm>
        </p:spPr>
        <p:txBody>
          <a:bodyPr>
            <a:normAutofit/>
          </a:bodyPr>
          <a:lstStyle/>
          <a:p>
            <a:pPr algn="just"/>
            <a:r>
              <a:rPr lang="en-US" dirty="0">
                <a:latin typeface="Times New Roman" panose="02020603050405020304" pitchFamily="18" charset="0"/>
                <a:cs typeface="Times New Roman" panose="02020603050405020304" pitchFamily="18" charset="0"/>
              </a:rPr>
              <a:t>sell-side e-commerce: Sell-side e-commerce concerns transactions related to the sale and distribution of goods such as a supermarket selling direct to its </a:t>
            </a:r>
            <a:r>
              <a:rPr lang="en-US" dirty="0" smtClean="0">
                <a:latin typeface="Times New Roman" panose="02020603050405020304" pitchFamily="18" charset="0"/>
                <a:cs typeface="Times New Roman" panose="02020603050405020304" pitchFamily="18" charset="0"/>
              </a:rPr>
              <a:t>customers</a:t>
            </a:r>
          </a:p>
          <a:p>
            <a:pPr algn="just"/>
            <a:r>
              <a:rPr lang="en-US" dirty="0" smtClean="0">
                <a:latin typeface="Times New Roman" panose="02020603050405020304" pitchFamily="18" charset="0"/>
                <a:cs typeface="Times New Roman" panose="02020603050405020304" pitchFamily="18" charset="0"/>
              </a:rPr>
              <a:t>buy-side </a:t>
            </a:r>
            <a:r>
              <a:rPr lang="en-US" dirty="0">
                <a:latin typeface="Times New Roman" panose="02020603050405020304" pitchFamily="18" charset="0"/>
                <a:cs typeface="Times New Roman" panose="02020603050405020304" pitchFamily="18" charset="0"/>
              </a:rPr>
              <a:t>e-commerce: Buy-side e-commerce refers to electronic transactions concerned with the purchase and inbound logistics of goods such as a supermarket coordinating purchases from its suppliers </a:t>
            </a:r>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internal </a:t>
            </a:r>
            <a:r>
              <a:rPr lang="en-US" dirty="0">
                <a:latin typeface="Times New Roman" panose="02020603050405020304" pitchFamily="18" charset="0"/>
                <a:cs typeface="Times New Roman" panose="02020603050405020304" pitchFamily="18" charset="0"/>
              </a:rPr>
              <a:t>use of electronic communications to support business processes</a:t>
            </a:r>
            <a:r>
              <a:rPr lang="en-US" dirty="0" smtClean="0">
                <a:latin typeface="Times New Roman" panose="02020603050405020304" pitchFamily="18" charset="0"/>
                <a:cs typeface="Times New Roman" panose="02020603050405020304" pitchFamily="18" charset="0"/>
              </a:rPr>
              <a:t>.</a:t>
            </a:r>
          </a:p>
          <a:p>
            <a:pPr algn="just"/>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E-business is generally understood to include all three elements. </a:t>
            </a:r>
            <a:r>
              <a:rPr lang="en-US" dirty="0" smtClean="0">
                <a:latin typeface="Times New Roman" panose="02020603050405020304" pitchFamily="18" charset="0"/>
                <a:cs typeface="Times New Roman" panose="02020603050405020304" pitchFamily="18" charset="0"/>
              </a:rPr>
              <a:t>E</a:t>
            </a:r>
            <a:r>
              <a:rPr lang="ru-RU"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commerce </a:t>
            </a:r>
            <a:r>
              <a:rPr lang="en-US" dirty="0">
                <a:latin typeface="Times New Roman" panose="02020603050405020304" pitchFamily="18" charset="0"/>
                <a:cs typeface="Times New Roman" panose="02020603050405020304" pitchFamily="18" charset="0"/>
              </a:rPr>
              <a:t>is commonly used to refer to either the first one or first two of these elements, but less commonly the third. E-business is broader in scope than e-commerce.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160060" y="6534834"/>
            <a:ext cx="10193739"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https://slidetodoc.com/chapter-1-ecommerce-foundations-infrastructure-objectives-ecommerce-introduction/</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32740"/>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919288" y="249239"/>
            <a:ext cx="8382000" cy="1006475"/>
          </a:xfrm>
        </p:spPr>
        <p:txBody>
          <a:bodyPr>
            <a:normAutofit/>
          </a:bodyPr>
          <a:lstStyle/>
          <a:p>
            <a:pPr algn="ctr"/>
            <a:r>
              <a:rPr lang="en-US" altLang="en-US" b="1" dirty="0">
                <a:latin typeface="Times New Roman" panose="02020603050405020304" pitchFamily="18" charset="0"/>
                <a:cs typeface="Times New Roman" panose="02020603050405020304" pitchFamily="18" charset="0"/>
              </a:rPr>
              <a:t>Two sides of e-commerce</a:t>
            </a:r>
            <a:endParaRPr lang="en-US" altLang="en-US" b="1" dirty="0" smtClean="0">
              <a:latin typeface="Times New Roman" panose="02020603050405020304" pitchFamily="18" charset="0"/>
              <a:cs typeface="Times New Roman" panose="02020603050405020304" pitchFamily="18" charset="0"/>
            </a:endParaRPr>
          </a:p>
        </p:txBody>
      </p:sp>
      <p:sp>
        <p:nvSpPr>
          <p:cNvPr id="29699" name="Rectangle 3"/>
          <p:cNvSpPr>
            <a:spLocks noGrp="1" noChangeArrowheads="1"/>
          </p:cNvSpPr>
          <p:nvPr>
            <p:ph idx="1"/>
          </p:nvPr>
        </p:nvSpPr>
        <p:spPr>
          <a:xfrm>
            <a:off x="1433015" y="1412874"/>
            <a:ext cx="9826388" cy="3732331"/>
          </a:xfrm>
        </p:spPr>
        <p:txBody>
          <a:bodyPr>
            <a:normAutofit/>
          </a:bodyPr>
          <a:lstStyle/>
          <a:p>
            <a:r>
              <a:rPr lang="en-US" altLang="en-US" sz="3200" b="1" dirty="0" smtClean="0">
                <a:latin typeface="Times New Roman" panose="02020603050405020304" pitchFamily="18" charset="0"/>
                <a:cs typeface="Times New Roman" panose="02020603050405020304" pitchFamily="18" charset="0"/>
              </a:rPr>
              <a:t>Buy-side e-commerce </a:t>
            </a:r>
          </a:p>
          <a:p>
            <a:pPr>
              <a:buFontTx/>
              <a:buNone/>
            </a:pPr>
            <a:r>
              <a:rPr lang="en-US" altLang="en-US" sz="3200" dirty="0" smtClean="0">
                <a:latin typeface="Times New Roman" panose="02020603050405020304" pitchFamily="18" charset="0"/>
                <a:cs typeface="Times New Roman" panose="02020603050405020304" pitchFamily="18" charset="0"/>
              </a:rPr>
              <a:t>   E-commerce transactions between a purchasing organization and its suppliers.</a:t>
            </a:r>
          </a:p>
          <a:p>
            <a:r>
              <a:rPr lang="en-US" altLang="en-US" sz="3200" b="1" dirty="0" smtClean="0">
                <a:latin typeface="Times New Roman" panose="02020603050405020304" pitchFamily="18" charset="0"/>
                <a:cs typeface="Times New Roman" panose="02020603050405020304" pitchFamily="18" charset="0"/>
              </a:rPr>
              <a:t>Sell-side e-commerce</a:t>
            </a:r>
          </a:p>
          <a:p>
            <a:pPr>
              <a:buFontTx/>
              <a:buNone/>
            </a:pPr>
            <a:r>
              <a:rPr lang="en-US" altLang="en-US" sz="3200" dirty="0" smtClean="0">
                <a:latin typeface="Times New Roman" panose="02020603050405020304" pitchFamily="18" charset="0"/>
                <a:cs typeface="Times New Roman" panose="02020603050405020304" pitchFamily="18" charset="0"/>
              </a:rPr>
              <a:t>   E-commerce transactions between a supplier organization and its customers.</a:t>
            </a:r>
          </a:p>
        </p:txBody>
      </p:sp>
    </p:spTree>
    <p:extLst>
      <p:ext uri="{BB962C8B-B14F-4D97-AF65-F5344CB8AC3E}">
        <p14:creationId xmlns:p14="http://schemas.microsoft.com/office/powerpoint/2010/main" val="2998953971"/>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655091" y="152202"/>
            <a:ext cx="106179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0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3200" b="1" dirty="0" smtClean="0">
                <a:latin typeface="Times New Roman" panose="02020603050405020304" pitchFamily="18" charset="0"/>
                <a:cs typeface="Times New Roman" panose="02020603050405020304" pitchFamily="18" charset="0"/>
              </a:rPr>
              <a:t>The </a:t>
            </a:r>
            <a:r>
              <a:rPr lang="en-US" altLang="en-US" sz="3200" b="1" dirty="0">
                <a:latin typeface="Times New Roman" panose="02020603050405020304" pitchFamily="18" charset="0"/>
                <a:cs typeface="Times New Roman" panose="02020603050405020304" pitchFamily="18" charset="0"/>
              </a:rPr>
              <a:t>distinction between buy-side and sell-side e-commerce</a:t>
            </a:r>
          </a:p>
        </p:txBody>
      </p:sp>
      <p:pic>
        <p:nvPicPr>
          <p:cNvPr id="30723" name="Picture 6" descr="M01NF00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0753" y="736977"/>
            <a:ext cx="10754435" cy="5388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982639" y="6125974"/>
            <a:ext cx="10672549"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https://slidetodoc.com/chapter-1-ecommerce-foundations-infrastructure-objectives-ecommerce-introduction</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6815695"/>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2770" name="Text Box 4"/>
          <p:cNvSpPr txBox="1">
            <a:spLocks noChangeArrowheads="1"/>
          </p:cNvSpPr>
          <p:nvPr/>
        </p:nvSpPr>
        <p:spPr bwMode="auto">
          <a:xfrm>
            <a:off x="955343" y="193439"/>
            <a:ext cx="103995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0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b="1" dirty="0" smtClean="0">
                <a:latin typeface="Times New Roman" panose="02020603050405020304" pitchFamily="18" charset="0"/>
                <a:cs typeface="Times New Roman" panose="02020603050405020304" pitchFamily="18" charset="0"/>
              </a:rPr>
              <a:t>The relationship </a:t>
            </a:r>
            <a:r>
              <a:rPr lang="en-US" altLang="en-US" sz="2800" b="1" dirty="0">
                <a:latin typeface="Times New Roman" panose="02020603050405020304" pitchFamily="18" charset="0"/>
                <a:cs typeface="Times New Roman" panose="02020603050405020304" pitchFamily="18" charset="0"/>
              </a:rPr>
              <a:t>between e-commerce and e-business</a:t>
            </a:r>
          </a:p>
        </p:txBody>
      </p:sp>
      <p:pic>
        <p:nvPicPr>
          <p:cNvPr id="32771" name="Picture 6" descr="Z:\Graphics\Powerpoint\PE_UK\PE217-Chaffey\Final files\GIF\CH01\M01NF00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2764" y="716659"/>
            <a:ext cx="10372297" cy="5526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1132763" y="6301773"/>
            <a:ext cx="10372297" cy="307777"/>
          </a:xfrm>
          <a:prstGeom prst="rect">
            <a:avLst/>
          </a:prstGeom>
        </p:spPr>
        <p:txBody>
          <a:bodyPr wrap="square">
            <a:spAutoFit/>
          </a:bodyPr>
          <a:lstStyle/>
          <a:p>
            <a:r>
              <a:rPr lang="en-US" sz="1400" dirty="0"/>
              <a:t>https://slidetodoc.com/chapter-1-ecommerce-foundations-infrastructure-objectives-ecommerce-introduction</a:t>
            </a:r>
          </a:p>
        </p:txBody>
      </p:sp>
    </p:spTree>
    <p:extLst>
      <p:ext uri="{BB962C8B-B14F-4D97-AF65-F5344CB8AC3E}">
        <p14:creationId xmlns:p14="http://schemas.microsoft.com/office/powerpoint/2010/main" val="4150894751"/>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5842" name="Text Box 4"/>
          <p:cNvSpPr txBox="1">
            <a:spLocks noChangeArrowheads="1"/>
          </p:cNvSpPr>
          <p:nvPr/>
        </p:nvSpPr>
        <p:spPr bwMode="auto">
          <a:xfrm>
            <a:off x="1037230" y="248030"/>
            <a:ext cx="10399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0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relationship between intranets, extranets and the Internet</a:t>
            </a:r>
          </a:p>
        </p:txBody>
      </p:sp>
      <p:pic>
        <p:nvPicPr>
          <p:cNvPr id="35843" name="Picture 6" descr="Z:\Graphics\Powerpoint\PE_UK\PE217-Chaffey\Final files\GIF\CH01\M01NF004.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1758" y="991248"/>
            <a:ext cx="10331355" cy="525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Рисунок 1"/>
          <p:cNvPicPr>
            <a:picLocks noChangeAspect="1"/>
          </p:cNvPicPr>
          <p:nvPr/>
        </p:nvPicPr>
        <p:blipFill>
          <a:blip r:embed="rId5"/>
          <a:stretch>
            <a:fillRect/>
          </a:stretch>
        </p:blipFill>
        <p:spPr>
          <a:xfrm>
            <a:off x="873193" y="6464733"/>
            <a:ext cx="10388484" cy="377985"/>
          </a:xfrm>
          <a:prstGeom prst="rect">
            <a:avLst/>
          </a:prstGeom>
        </p:spPr>
      </p:pic>
    </p:spTree>
    <p:extLst>
      <p:ext uri="{BB962C8B-B14F-4D97-AF65-F5344CB8AC3E}">
        <p14:creationId xmlns:p14="http://schemas.microsoft.com/office/powerpoint/2010/main" val="437848862"/>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6174" name="Text Box 30"/>
          <p:cNvSpPr txBox="1">
            <a:spLocks noChangeArrowheads="1"/>
          </p:cNvSpPr>
          <p:nvPr/>
        </p:nvSpPr>
        <p:spPr bwMode="auto">
          <a:xfrm>
            <a:off x="1037230" y="533401"/>
            <a:ext cx="88180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a:solidFill>
                  <a:schemeClr val="tx1"/>
                </a:solidFill>
                <a:latin typeface="Verdana" panose="020B0604030504040204" pitchFamily="34" charset="0"/>
              </a:defRPr>
            </a:lvl1pPr>
            <a:lvl2pPr marL="742950" indent="-285750">
              <a:spcBef>
                <a:spcPct val="20000"/>
              </a:spcBef>
              <a:buChar char="–"/>
              <a:defRPr>
                <a:solidFill>
                  <a:schemeClr val="tx1"/>
                </a:solidFill>
                <a:latin typeface="Verdana" panose="020B0604030504040204" pitchFamily="34" charset="0"/>
              </a:defRPr>
            </a:lvl2pPr>
            <a:lvl3pPr marL="1143000" indent="-228600">
              <a:spcBef>
                <a:spcPct val="20000"/>
              </a:spcBef>
              <a:buChar char="•"/>
              <a:defRPr>
                <a:solidFill>
                  <a:schemeClr val="tx1"/>
                </a:solidFill>
                <a:latin typeface="Verdana" panose="020B0604030504040204" pitchFamily="34" charset="0"/>
              </a:defRPr>
            </a:lvl3pPr>
            <a:lvl4pPr marL="1600200" indent="-228600">
              <a:spcBef>
                <a:spcPct val="20000"/>
              </a:spcBef>
              <a:buChar char="–"/>
              <a:defRPr>
                <a:solidFill>
                  <a:schemeClr val="tx1"/>
                </a:solidFill>
                <a:latin typeface="Verdana" panose="020B0604030504040204" pitchFamily="34" charset="0"/>
              </a:defRPr>
            </a:lvl4pPr>
            <a:lvl5pPr marL="2057400" indent="-228600">
              <a:spcBef>
                <a:spcPct val="20000"/>
              </a:spcBef>
              <a:buChar char="»"/>
              <a:defRPr>
                <a:solidFill>
                  <a:schemeClr val="tx1"/>
                </a:solidFill>
                <a:latin typeface="Verdana" panose="020B0604030504040204" pitchFamily="34" charset="0"/>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defRPr>
            </a:lvl9pPr>
          </a:lstStyle>
          <a:p>
            <a:pPr algn="ctr" eaLnBrk="1" hangingPunct="1">
              <a:spcBef>
                <a:spcPct val="0"/>
              </a:spcBef>
              <a:buFontTx/>
              <a:buNone/>
            </a:pPr>
            <a:r>
              <a:rPr lang="en-US" altLang="en-US" sz="2400" b="1" dirty="0">
                <a:latin typeface="Times New Roman" panose="02020603050405020304" pitchFamily="18" charset="0"/>
                <a:cs typeface="Times New Roman" panose="02020603050405020304" pitchFamily="18" charset="0"/>
              </a:rPr>
              <a:t>  </a:t>
            </a:r>
            <a:r>
              <a:rPr lang="en-US" altLang="en-US" sz="4000" b="1" dirty="0">
                <a:latin typeface="Times New Roman" panose="02020603050405020304" pitchFamily="18" charset="0"/>
                <a:cs typeface="Times New Roman" panose="02020603050405020304" pitchFamily="18" charset="0"/>
              </a:rPr>
              <a:t>Concept of </a:t>
            </a:r>
            <a:r>
              <a:rPr lang="en-US" altLang="en-US" sz="4000" b="1" dirty="0" smtClean="0">
                <a:latin typeface="Times New Roman" panose="02020603050405020304" pitchFamily="18" charset="0"/>
                <a:cs typeface="Times New Roman" panose="02020603050405020304" pitchFamily="18" charset="0"/>
              </a:rPr>
              <a:t>e-commerce</a:t>
            </a:r>
            <a:endParaRPr lang="en-US" altLang="en-US" sz="4000" b="1" dirty="0">
              <a:latin typeface="Times New Roman" panose="02020603050405020304" pitchFamily="18" charset="0"/>
              <a:cs typeface="Times New Roman" panose="02020603050405020304" pitchFamily="18" charset="0"/>
            </a:endParaRPr>
          </a:p>
        </p:txBody>
      </p:sp>
      <p:sp>
        <p:nvSpPr>
          <p:cNvPr id="6178" name="Text Box 34"/>
          <p:cNvSpPr txBox="1">
            <a:spLocks noChangeArrowheads="1"/>
          </p:cNvSpPr>
          <p:nvPr/>
        </p:nvSpPr>
        <p:spPr bwMode="auto">
          <a:xfrm>
            <a:off x="300251" y="1371601"/>
            <a:ext cx="1125940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a:solidFill>
                  <a:schemeClr val="tx1"/>
                </a:solidFill>
                <a:latin typeface="Verdana" panose="020B0604030504040204" pitchFamily="34" charset="0"/>
              </a:defRPr>
            </a:lvl1pPr>
            <a:lvl2pPr marL="742950" indent="-285750">
              <a:spcBef>
                <a:spcPct val="20000"/>
              </a:spcBef>
              <a:buChar char="–"/>
              <a:defRPr>
                <a:solidFill>
                  <a:schemeClr val="tx1"/>
                </a:solidFill>
                <a:latin typeface="Verdana" panose="020B0604030504040204" pitchFamily="34" charset="0"/>
              </a:defRPr>
            </a:lvl2pPr>
            <a:lvl3pPr marL="1143000" indent="-228600">
              <a:spcBef>
                <a:spcPct val="20000"/>
              </a:spcBef>
              <a:buChar char="•"/>
              <a:defRPr>
                <a:solidFill>
                  <a:schemeClr val="tx1"/>
                </a:solidFill>
                <a:latin typeface="Verdana" panose="020B0604030504040204" pitchFamily="34" charset="0"/>
              </a:defRPr>
            </a:lvl3pPr>
            <a:lvl4pPr marL="1600200" indent="-228600">
              <a:spcBef>
                <a:spcPct val="20000"/>
              </a:spcBef>
              <a:buChar char="–"/>
              <a:defRPr>
                <a:solidFill>
                  <a:schemeClr val="tx1"/>
                </a:solidFill>
                <a:latin typeface="Verdana" panose="020B0604030504040204" pitchFamily="34" charset="0"/>
              </a:defRPr>
            </a:lvl4pPr>
            <a:lvl5pPr marL="2057400" indent="-228600">
              <a:spcBef>
                <a:spcPct val="20000"/>
              </a:spcBef>
              <a:buChar char="»"/>
              <a:defRPr>
                <a:solidFill>
                  <a:schemeClr val="tx1"/>
                </a:solidFill>
                <a:latin typeface="Verdana" panose="020B0604030504040204" pitchFamily="34" charset="0"/>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defRPr>
            </a:lvl9pPr>
          </a:lstStyle>
          <a:p>
            <a:pPr algn="just" eaLnBrk="1" hangingPunct="1">
              <a:spcBef>
                <a:spcPct val="0"/>
              </a:spcBef>
            </a:pPr>
            <a:r>
              <a:rPr lang="en-US" altLang="en-US" sz="2800" dirty="0">
                <a:latin typeface="Times New Roman" panose="02020603050405020304" pitchFamily="18" charset="0"/>
                <a:cs typeface="Times New Roman" panose="02020603050405020304" pitchFamily="18" charset="0"/>
              </a:rPr>
              <a:t> </a:t>
            </a:r>
            <a:r>
              <a:rPr lang="en-US" altLang="en-US" sz="2800" dirty="0" smtClean="0">
                <a:latin typeface="Times New Roman" panose="02020603050405020304" pitchFamily="18" charset="0"/>
                <a:cs typeface="Times New Roman" panose="02020603050405020304" pitchFamily="18" charset="0"/>
              </a:rPr>
              <a:t>e-commerce </a:t>
            </a:r>
            <a:r>
              <a:rPr lang="en-US" altLang="en-US" sz="2800" dirty="0">
                <a:latin typeface="Times New Roman" panose="02020603050405020304" pitchFamily="18" charset="0"/>
                <a:cs typeface="Times New Roman" panose="02020603050405020304" pitchFamily="18" charset="0"/>
              </a:rPr>
              <a:t>is the area of commerce that is conducted </a:t>
            </a:r>
            <a:r>
              <a:rPr lang="en-US" altLang="en-US" sz="2800" dirty="0" smtClean="0">
                <a:latin typeface="Times New Roman" panose="02020603050405020304" pitchFamily="18" charset="0"/>
                <a:cs typeface="Times New Roman" panose="02020603050405020304" pitchFamily="18" charset="0"/>
              </a:rPr>
              <a:t>via</a:t>
            </a:r>
            <a:r>
              <a:rPr lang="ru-RU" altLang="en-US" sz="2800" dirty="0" smtClean="0">
                <a:latin typeface="Times New Roman" panose="02020603050405020304" pitchFamily="18" charset="0"/>
                <a:cs typeface="Times New Roman" panose="02020603050405020304" pitchFamily="18" charset="0"/>
              </a:rPr>
              <a:t> </a:t>
            </a:r>
            <a:r>
              <a:rPr lang="en-US" altLang="en-US" sz="2800" dirty="0" smtClean="0">
                <a:latin typeface="Times New Roman" panose="02020603050405020304" pitchFamily="18" charset="0"/>
                <a:cs typeface="Times New Roman" panose="02020603050405020304" pitchFamily="18" charset="0"/>
              </a:rPr>
              <a:t>computer </a:t>
            </a:r>
            <a:r>
              <a:rPr lang="en-US" altLang="en-US" sz="2800" dirty="0">
                <a:latin typeface="Times New Roman" panose="02020603050405020304" pitchFamily="18" charset="0"/>
                <a:cs typeface="Times New Roman" panose="02020603050405020304" pitchFamily="18" charset="0"/>
              </a:rPr>
              <a:t>networks and information systems. </a:t>
            </a:r>
          </a:p>
          <a:p>
            <a:pPr algn="just" eaLnBrk="1" hangingPunct="1">
              <a:spcBef>
                <a:spcPct val="0"/>
              </a:spcBef>
              <a:buFontTx/>
              <a:buNone/>
            </a:pPr>
            <a:endParaRPr lang="en-US" altLang="en-US" sz="2800" dirty="0">
              <a:latin typeface="Times New Roman" panose="02020603050405020304" pitchFamily="18" charset="0"/>
              <a:cs typeface="Times New Roman" panose="02020603050405020304" pitchFamily="18" charset="0"/>
            </a:endParaRPr>
          </a:p>
          <a:p>
            <a:pPr algn="just" eaLnBrk="1" hangingPunct="1">
              <a:spcBef>
                <a:spcPct val="0"/>
              </a:spcBef>
            </a:pPr>
            <a:r>
              <a:rPr lang="en-US" altLang="en-US" sz="2800" dirty="0" smtClean="0">
                <a:latin typeface="Times New Roman" panose="02020603050405020304" pitchFamily="18" charset="0"/>
                <a:cs typeface="Times New Roman" panose="02020603050405020304" pitchFamily="18" charset="0"/>
              </a:rPr>
              <a:t> e-commerce </a:t>
            </a:r>
            <a:r>
              <a:rPr lang="en-US" altLang="en-US" sz="2800" dirty="0">
                <a:latin typeface="Times New Roman" panose="02020603050405020304" pitchFamily="18" charset="0"/>
                <a:cs typeface="Times New Roman" panose="02020603050405020304" pitchFamily="18" charset="0"/>
              </a:rPr>
              <a:t>started among businesses (supply markets), and expanded into consumer markets when Internet moved to businesses and homes in the mid-1990</a:t>
            </a:r>
            <a:r>
              <a:rPr lang="en-US" altLang="en-US" sz="2800" dirty="0" smtClean="0">
                <a:latin typeface="Times New Roman" panose="02020603050405020304" pitchFamily="18" charset="0"/>
                <a:cs typeface="Times New Roman" panose="02020603050405020304" pitchFamily="18" charset="0"/>
              </a:rPr>
              <a:t>.</a:t>
            </a:r>
          </a:p>
          <a:p>
            <a:pPr algn="just" eaLnBrk="1" hangingPunct="1">
              <a:spcBef>
                <a:spcPct val="0"/>
              </a:spcBef>
              <a:buNone/>
            </a:pPr>
            <a:endParaRPr lang="en-US" altLang="en-US" sz="2800" dirty="0">
              <a:latin typeface="Times New Roman" panose="02020603050405020304" pitchFamily="18" charset="0"/>
              <a:cs typeface="Times New Roman" panose="02020603050405020304" pitchFamily="18" charset="0"/>
            </a:endParaRPr>
          </a:p>
          <a:p>
            <a:pPr algn="just">
              <a:spcBef>
                <a:spcPct val="0"/>
              </a:spcBef>
              <a:buNone/>
            </a:pPr>
            <a:r>
              <a:rPr lang="en-US" altLang="en-US" sz="2800" dirty="0">
                <a:latin typeface="Times New Roman" panose="02020603050405020304" pitchFamily="18" charset="0"/>
                <a:cs typeface="Times New Roman" panose="02020603050405020304" pitchFamily="18" charset="0"/>
              </a:rPr>
              <a:t> </a:t>
            </a:r>
            <a:r>
              <a:rPr lang="en-US" altLang="en-US" sz="2800" dirty="0" smtClean="0">
                <a:latin typeface="Times New Roman" panose="02020603050405020304" pitchFamily="18" charset="0"/>
                <a:cs typeface="Times New Roman" panose="02020603050405020304" pitchFamily="18" charset="0"/>
              </a:rPr>
              <a:t>Moving </a:t>
            </a:r>
            <a:r>
              <a:rPr lang="en-US" altLang="en-US" sz="2800" dirty="0">
                <a:latin typeface="Times New Roman" panose="02020603050405020304" pitchFamily="18" charset="0"/>
                <a:cs typeface="Times New Roman" panose="02020603050405020304" pitchFamily="18" charset="0"/>
              </a:rPr>
              <a:t>into B2C or B2B is an important business strategy leading to increasing market share, integrating supply chains, improving financial results. E-commerce strategy is mad possible by modern digital technologies (Web, e-payment, e-banking,     e-supply chain).</a:t>
            </a:r>
          </a:p>
          <a:p>
            <a:pPr marL="457200" indent="-457200" algn="just" eaLnBrk="1" hangingPunct="1">
              <a:spcBef>
                <a:spcPct val="0"/>
              </a:spcBef>
              <a:buFont typeface="Arial" panose="020B0604020202020204" pitchFamily="34" charset="0"/>
              <a:buChar char="•"/>
            </a:pPr>
            <a:endParaRPr lang="en-US" alt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5252128"/>
      </p:ext>
    </p:extLst>
  </p:cSld>
  <p:clrMapOvr>
    <a:overrideClrMapping bg1="lt1" tx1="dk1" bg2="lt2" tx2="dk2" accent1="accent1" accent2="accent2" accent3="accent3" accent4="accent4" accent5="accent5" accent6="accent6" hlink="hlink" folHlink="folHlink"/>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7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74" grpId="0" autoUpdateAnimBg="0"/>
      <p:bldP spid="617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22481"/>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What is the aim of e-commerce?</a:t>
            </a:r>
            <a:br>
              <a:rPr lang="en-US" b="1" dirty="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78424"/>
            <a:ext cx="10515600" cy="4798539"/>
          </a:xfrm>
        </p:spPr>
        <p:txBody>
          <a:bodyPr>
            <a:normAutofit fontScale="92500" lnSpcReduction="10000"/>
          </a:bodyPr>
          <a:lstStyle/>
          <a:p>
            <a:pPr algn="just">
              <a:spcBef>
                <a:spcPct val="0"/>
              </a:spcBef>
            </a:pPr>
            <a:r>
              <a:rPr lang="en-US" altLang="zh-TW" sz="3200" dirty="0">
                <a:latin typeface="Times New Roman" panose="02020603050405020304" pitchFamily="18" charset="0"/>
                <a:cs typeface="Times New Roman" panose="02020603050405020304" pitchFamily="18" charset="0"/>
              </a:rPr>
              <a:t>E-commerce business model aims is to use and leverage the unique qualities of Internet and Web.</a:t>
            </a:r>
          </a:p>
          <a:p>
            <a:pPr algn="just"/>
            <a:r>
              <a:rPr lang="en-US" sz="3200" dirty="0">
                <a:latin typeface="Times New Roman" panose="02020603050405020304" pitchFamily="18" charset="0"/>
                <a:cs typeface="Times New Roman" panose="02020603050405020304" pitchFamily="18" charset="0"/>
              </a:rPr>
              <a:t>The primary goal of e-commerce is to reach maximum customers at the right time to increase sales and profitability of the business. Functions of e-commerce include buying and selling goods, transmitting funds or data over the internet.</a:t>
            </a:r>
          </a:p>
          <a:p>
            <a:pPr algn="just"/>
            <a:r>
              <a:rPr lang="en-US" sz="3200" dirty="0">
                <a:latin typeface="Times New Roman" panose="02020603050405020304" pitchFamily="18" charset="0"/>
                <a:cs typeface="Times New Roman" panose="02020603050405020304" pitchFamily="18" charset="0"/>
              </a:rPr>
              <a:t>When you're starting an e-commerce business, it's important to have a strong e-commerce business model in place. Your business model helps determine how you're going to reach and retain customers, stand out in the marketplace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how customers are going to get a hold of your products.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63725"/>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518615"/>
            <a:ext cx="10515600" cy="708049"/>
          </a:xfrm>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the main purpose of a business </a:t>
            </a:r>
            <a:r>
              <a:rPr lang="en-US" sz="4000" b="1" dirty="0" smtClean="0">
                <a:latin typeface="Times New Roman" panose="02020603050405020304" pitchFamily="18" charset="0"/>
                <a:cs typeface="Times New Roman" panose="02020603050405020304" pitchFamily="18" charset="0"/>
              </a:rPr>
              <a:t>model ?</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28549"/>
            <a:ext cx="10515600" cy="4648414"/>
          </a:xfrm>
        </p:spPr>
        <p:txBody>
          <a:bodyPr/>
          <a:lstStyle/>
          <a:p>
            <a:pPr marL="0" indent="0" algn="just">
              <a:buNone/>
            </a:pPr>
            <a:r>
              <a:rPr lang="en-US" sz="3200"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main purpose of a business </a:t>
            </a:r>
            <a:r>
              <a:rPr lang="en-US" sz="3200" b="1" dirty="0" smtClean="0">
                <a:latin typeface="Times New Roman" panose="02020603050405020304" pitchFamily="18" charset="0"/>
                <a:cs typeface="Times New Roman" panose="02020603050405020304" pitchFamily="18" charset="0"/>
              </a:rPr>
              <a:t>model is </a:t>
            </a:r>
            <a:r>
              <a:rPr lang="en-US" sz="3200"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identifies the products or services the business plans to sell, its identified target market, and any anticipated expenses</a:t>
            </a:r>
            <a:r>
              <a:rPr lang="en-US" sz="3200" dirty="0">
                <a:latin typeface="Times New Roman" panose="02020603050405020304" pitchFamily="18" charset="0"/>
                <a:cs typeface="Times New Roman" panose="02020603050405020304" pitchFamily="18" charset="0"/>
              </a:rPr>
              <a:t>. Business models are important for both new and established businesses. They help new, developing companies attract investment, recruit talent, and motivate management and staff.</a:t>
            </a:r>
          </a:p>
          <a:p>
            <a:endParaRPr lang="ru-RU" dirty="0"/>
          </a:p>
        </p:txBody>
      </p:sp>
    </p:spTree>
    <p:extLst>
      <p:ext uri="{BB962C8B-B14F-4D97-AF65-F5344CB8AC3E}">
        <p14:creationId xmlns:p14="http://schemas.microsoft.com/office/powerpoint/2010/main" val="945002225"/>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76821"/>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a:t>
            </a:r>
            <a:r>
              <a:rPr lang="en-US" sz="4000" b="1" dirty="0" smtClean="0">
                <a:latin typeface="Times New Roman" panose="02020603050405020304" pitchFamily="18" charset="0"/>
                <a:cs typeface="Times New Roman" panose="02020603050405020304" pitchFamily="18" charset="0"/>
              </a:rPr>
              <a:t>e-</a:t>
            </a:r>
            <a:r>
              <a:rPr lang="ru-RU" sz="4000" b="1" dirty="0" smtClean="0">
                <a:latin typeface="Times New Roman" panose="02020603050405020304" pitchFamily="18" charset="0"/>
                <a:cs typeface="Times New Roman" panose="02020603050405020304" pitchFamily="18" charset="0"/>
              </a:rPr>
              <a:t>с</a:t>
            </a:r>
            <a:r>
              <a:rPr lang="en-US" sz="4000" b="1" dirty="0" err="1" smtClean="0">
                <a:latin typeface="Times New Roman" panose="02020603050405020304" pitchFamily="18" charset="0"/>
                <a:cs typeface="Times New Roman" panose="02020603050405020304" pitchFamily="18" charset="0"/>
              </a:rPr>
              <a:t>ommerce</a:t>
            </a:r>
            <a:r>
              <a:rPr lang="en-US" sz="4000" b="1" dirty="0" smtClean="0">
                <a:latin typeface="Times New Roman" panose="02020603050405020304" pitchFamily="18" charset="0"/>
                <a:cs typeface="Times New Roman" panose="02020603050405020304" pitchFamily="18" charset="0"/>
              </a:rPr>
              <a:t> </a:t>
            </a:r>
            <a:r>
              <a:rPr lang="en-US" sz="4000" b="1" dirty="0">
                <a:latin typeface="Times New Roman" panose="02020603050405020304" pitchFamily="18" charset="0"/>
                <a:cs typeface="Times New Roman" panose="02020603050405020304" pitchFamily="18" charset="0"/>
              </a:rPr>
              <a:t>and its business model?</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715371" y="1593613"/>
            <a:ext cx="10515600" cy="4351338"/>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term electronic commerce (</a:t>
            </a:r>
            <a:r>
              <a:rPr lang="en-US" sz="3200" dirty="0" smtClean="0">
                <a:latin typeface="Times New Roman" panose="02020603050405020304" pitchFamily="18" charset="0"/>
                <a:cs typeface="Times New Roman" panose="02020603050405020304" pitchFamily="18" charset="0"/>
              </a:rPr>
              <a:t>e-commerce</a:t>
            </a:r>
            <a:r>
              <a:rPr lang="en-US" sz="3200" dirty="0">
                <a:latin typeface="Times New Roman" panose="02020603050405020304" pitchFamily="18" charset="0"/>
                <a:cs typeface="Times New Roman" panose="02020603050405020304" pitchFamily="18" charset="0"/>
              </a:rPr>
              <a:t>) refers to a business model that allows companies and individuals to buy and sell goods and services over the Internet</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E-commerce </a:t>
            </a:r>
            <a:r>
              <a:rPr lang="en-US" sz="3200" dirty="0">
                <a:latin typeface="Times New Roman" panose="02020603050405020304" pitchFamily="18" charset="0"/>
                <a:cs typeface="Times New Roman" panose="02020603050405020304" pitchFamily="18" charset="0"/>
              </a:rPr>
              <a:t>operates in four major market segments and can be conducted over computers, tablets, smartphones, and other smart devices.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747217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1445" y="559558"/>
            <a:ext cx="11013743" cy="5617405"/>
          </a:xfrm>
        </p:spPr>
      </p:pic>
      <p:pic>
        <p:nvPicPr>
          <p:cNvPr id="5" name="Рисунок 4"/>
          <p:cNvPicPr>
            <a:picLocks noChangeAspect="1"/>
          </p:cNvPicPr>
          <p:nvPr/>
        </p:nvPicPr>
        <p:blipFill>
          <a:blip r:embed="rId4"/>
          <a:stretch>
            <a:fillRect/>
          </a:stretch>
        </p:blipFill>
        <p:spPr>
          <a:xfrm>
            <a:off x="641445" y="6384480"/>
            <a:ext cx="10388484" cy="377985"/>
          </a:xfrm>
          <a:prstGeom prst="rect">
            <a:avLst/>
          </a:prstGeom>
        </p:spPr>
      </p:pic>
    </p:spTree>
    <p:extLst>
      <p:ext uri="{BB962C8B-B14F-4D97-AF65-F5344CB8AC3E}">
        <p14:creationId xmlns:p14="http://schemas.microsoft.com/office/powerpoint/2010/main" val="3582480252"/>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4024" y="559558"/>
            <a:ext cx="11191164" cy="5786651"/>
          </a:xfrm>
        </p:spPr>
      </p:pic>
      <p:pic>
        <p:nvPicPr>
          <p:cNvPr id="5" name="Рисунок 4"/>
          <p:cNvPicPr>
            <a:picLocks noChangeAspect="1"/>
          </p:cNvPicPr>
          <p:nvPr/>
        </p:nvPicPr>
        <p:blipFill>
          <a:blip r:embed="rId4"/>
          <a:stretch>
            <a:fillRect/>
          </a:stretch>
        </p:blipFill>
        <p:spPr>
          <a:xfrm>
            <a:off x="574212" y="6480015"/>
            <a:ext cx="10388484" cy="377985"/>
          </a:xfrm>
          <a:prstGeom prst="rect">
            <a:avLst/>
          </a:prstGeom>
        </p:spPr>
      </p:pic>
    </p:spTree>
    <p:extLst>
      <p:ext uri="{BB962C8B-B14F-4D97-AF65-F5344CB8AC3E}">
        <p14:creationId xmlns:p14="http://schemas.microsoft.com/office/powerpoint/2010/main" val="2587122182"/>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41986" name="Rectangle 2050"/>
          <p:cNvSpPr>
            <a:spLocks noGrp="1" noChangeArrowheads="1"/>
          </p:cNvSpPr>
          <p:nvPr>
            <p:ph type="title"/>
          </p:nvPr>
        </p:nvSpPr>
        <p:spPr>
          <a:xfrm>
            <a:off x="1981200" y="204717"/>
            <a:ext cx="8229600" cy="1433014"/>
          </a:xfrm>
        </p:spPr>
        <p:txBody>
          <a:bodyPr>
            <a:noAutofit/>
          </a:bodyPr>
          <a:lstStyle/>
          <a:p>
            <a:pPr algn="ctr" eaLnBrk="1" hangingPunct="1">
              <a:defRPr/>
            </a:pPr>
            <a:r>
              <a:rPr lang="en-US" sz="3600" b="1" dirty="0" smtClean="0">
                <a:latin typeface="Times New Roman" panose="02020603050405020304" pitchFamily="18" charset="0"/>
                <a:cs typeface="Times New Roman" panose="02020603050405020304" pitchFamily="18" charset="0"/>
              </a:rPr>
              <a:t>How the Internet and the Web</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Change Business</a:t>
            </a:r>
          </a:p>
        </p:txBody>
      </p:sp>
      <p:sp>
        <p:nvSpPr>
          <p:cNvPr id="45061" name="Rectangle 2051"/>
          <p:cNvSpPr>
            <a:spLocks noGrp="1" noChangeArrowheads="1"/>
          </p:cNvSpPr>
          <p:nvPr>
            <p:ph idx="1"/>
          </p:nvPr>
        </p:nvSpPr>
        <p:spPr>
          <a:xfrm>
            <a:off x="1524000" y="1958406"/>
            <a:ext cx="9171295" cy="4763069"/>
          </a:xfrm>
        </p:spPr>
        <p:txBody>
          <a:bodyPr/>
          <a:lstStyle/>
          <a:p>
            <a:pPr eaLnBrk="1" hangingPunct="1">
              <a:defRPr/>
            </a:pPr>
            <a:r>
              <a:rPr lang="en-US" sz="3200" dirty="0" smtClean="0">
                <a:latin typeface="Times New Roman" panose="02020603050405020304" pitchFamily="18" charset="0"/>
                <a:cs typeface="Times New Roman" panose="02020603050405020304" pitchFamily="18" charset="0"/>
              </a:rPr>
              <a:t>E-commerce changes industry structure by changing:</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Rivalry among existing competitors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Barriers to entry</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Threat of new substitute products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Strength of suppliers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Bargaining power of buyers</a:t>
            </a:r>
          </a:p>
          <a:p>
            <a:pPr eaLnBrk="1" hangingPunct="1">
              <a:defRPr/>
            </a:pPr>
            <a:endParaRPr lang="en-US" dirty="0" smtClean="0">
              <a:ea typeface="+mn-ea"/>
              <a:cs typeface="+mn-cs"/>
            </a:endParaRPr>
          </a:p>
        </p:txBody>
      </p:sp>
    </p:spTree>
    <p:extLst>
      <p:ext uri="{BB962C8B-B14F-4D97-AF65-F5344CB8AC3E}">
        <p14:creationId xmlns:p14="http://schemas.microsoft.com/office/powerpoint/2010/main" val="33463549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528549" y="533401"/>
            <a:ext cx="9526138" cy="708025"/>
          </a:xfrm>
        </p:spPr>
        <p:txBody>
          <a:bodyPr>
            <a:noAutofit/>
          </a:bodyPr>
          <a:lstStyle/>
          <a:p>
            <a:pPr algn="ctr" eaLnBrk="1" hangingPunct="1">
              <a:defRPr/>
            </a:pPr>
            <a:r>
              <a:rPr lang="en-US" sz="3600" b="1" dirty="0" smtClean="0">
                <a:latin typeface="Times New Roman" panose="02020603050405020304" pitchFamily="18" charset="0"/>
                <a:cs typeface="Times New Roman" panose="02020603050405020304" pitchFamily="18" charset="0"/>
              </a:rPr>
              <a:t>E-commerce </a:t>
            </a:r>
            <a:r>
              <a:rPr lang="en-US" sz="3600" b="1" dirty="0" err="1" smtClean="0">
                <a:latin typeface="Times New Roman" panose="02020603050405020304" pitchFamily="18" charset="0"/>
                <a:cs typeface="Times New Roman" panose="02020603050405020304" pitchFamily="18" charset="0"/>
              </a:rPr>
              <a:t>Enablers:The</a:t>
            </a:r>
            <a:r>
              <a:rPr lang="en-US" sz="3600" b="1" dirty="0" smtClean="0">
                <a:latin typeface="Times New Roman" panose="02020603050405020304" pitchFamily="18" charset="0"/>
                <a:cs typeface="Times New Roman" panose="02020603050405020304" pitchFamily="18" charset="0"/>
              </a:rPr>
              <a:t> Gold Rush Model </a:t>
            </a:r>
          </a:p>
        </p:txBody>
      </p:sp>
      <p:sp>
        <p:nvSpPr>
          <p:cNvPr id="43013" name="Rectangle 3"/>
          <p:cNvSpPr>
            <a:spLocks noGrp="1" noChangeArrowheads="1"/>
          </p:cNvSpPr>
          <p:nvPr>
            <p:ph idx="1"/>
          </p:nvPr>
        </p:nvSpPr>
        <p:spPr>
          <a:xfrm>
            <a:off x="1981200" y="1473958"/>
            <a:ext cx="8534400" cy="4774442"/>
          </a:xfrm>
        </p:spPr>
        <p:txBody>
          <a:bodyPr/>
          <a:lstStyle/>
          <a:p>
            <a:pPr eaLnBrk="1" hangingPunct="1">
              <a:defRPr/>
            </a:pPr>
            <a:r>
              <a:rPr lang="en-US" dirty="0" smtClean="0">
                <a:latin typeface="Times New Roman" panose="02020603050405020304" pitchFamily="18" charset="0"/>
                <a:cs typeface="Times New Roman" panose="02020603050405020304" pitchFamily="18" charset="0"/>
              </a:rPr>
              <a:t>E-commerce infrastructure companies have profited the most:</a:t>
            </a:r>
          </a:p>
          <a:p>
            <a:pPr lvl="1" eaLnBrk="1" hangingPunct="1">
              <a:defRPr/>
            </a:pPr>
            <a:r>
              <a:rPr lang="en-US" sz="2800" dirty="0" smtClean="0">
                <a:latin typeface="Times New Roman" panose="02020603050405020304" pitchFamily="18" charset="0"/>
                <a:ea typeface="ＭＳ Ｐゴシック" charset="0"/>
                <a:cs typeface="Times New Roman" panose="02020603050405020304" pitchFamily="18" charset="0"/>
              </a:rPr>
              <a:t>Hardware, software, networking, security</a:t>
            </a:r>
          </a:p>
          <a:p>
            <a:pPr lvl="1" eaLnBrk="1" hangingPunct="1">
              <a:defRPr/>
            </a:pPr>
            <a:r>
              <a:rPr lang="en-US" sz="2800" dirty="0" smtClean="0">
                <a:latin typeface="Times New Roman" panose="02020603050405020304" pitchFamily="18" charset="0"/>
                <a:ea typeface="ＭＳ Ｐゴシック" charset="0"/>
                <a:cs typeface="Times New Roman" panose="02020603050405020304" pitchFamily="18" charset="0"/>
              </a:rPr>
              <a:t>E-commerce software systems, payment systems</a:t>
            </a:r>
          </a:p>
          <a:p>
            <a:pPr lvl="1" eaLnBrk="1" hangingPunct="1">
              <a:defRPr/>
            </a:pPr>
            <a:r>
              <a:rPr lang="en-US" sz="2800" dirty="0" smtClean="0">
                <a:latin typeface="Times New Roman" panose="02020603050405020304" pitchFamily="18" charset="0"/>
                <a:ea typeface="ＭＳ Ｐゴシック" charset="0"/>
                <a:cs typeface="Times New Roman" panose="02020603050405020304" pitchFamily="18" charset="0"/>
              </a:rPr>
              <a:t>Media solutions, performance enhancement</a:t>
            </a:r>
          </a:p>
          <a:p>
            <a:pPr lvl="1" eaLnBrk="1" hangingPunct="1">
              <a:defRPr/>
            </a:pPr>
            <a:r>
              <a:rPr lang="en-US" sz="2800" dirty="0" smtClean="0">
                <a:latin typeface="Times New Roman" panose="02020603050405020304" pitchFamily="18" charset="0"/>
                <a:ea typeface="ＭＳ Ｐゴシック" charset="0"/>
                <a:cs typeface="Times New Roman" panose="02020603050405020304" pitchFamily="18" charset="0"/>
              </a:rPr>
              <a:t>CRM software</a:t>
            </a:r>
          </a:p>
          <a:p>
            <a:pPr lvl="1" eaLnBrk="1" hangingPunct="1">
              <a:defRPr/>
            </a:pPr>
            <a:r>
              <a:rPr lang="en-US" sz="2800" dirty="0" smtClean="0">
                <a:latin typeface="Times New Roman" panose="02020603050405020304" pitchFamily="18" charset="0"/>
                <a:ea typeface="ＭＳ Ｐゴシック" charset="0"/>
                <a:cs typeface="Times New Roman" panose="02020603050405020304" pitchFamily="18" charset="0"/>
              </a:rPr>
              <a:t>Databases</a:t>
            </a:r>
          </a:p>
          <a:p>
            <a:pPr lvl="1" eaLnBrk="1" hangingPunct="1">
              <a:defRPr/>
            </a:pPr>
            <a:r>
              <a:rPr lang="en-US" sz="2800" dirty="0" smtClean="0">
                <a:latin typeface="Times New Roman" panose="02020603050405020304" pitchFamily="18" charset="0"/>
                <a:ea typeface="ＭＳ Ｐゴシック" charset="0"/>
                <a:cs typeface="Times New Roman" panose="02020603050405020304" pitchFamily="18" charset="0"/>
              </a:rPr>
              <a:t>Hosting services, etc.</a:t>
            </a:r>
          </a:p>
          <a:p>
            <a:pPr eaLnBrk="1" hangingPunct="1">
              <a:defRPr/>
            </a:pPr>
            <a:endParaRPr lang="en-US" dirty="0" smtClean="0">
              <a:ea typeface="+mn-ea"/>
              <a:cs typeface="+mn-cs"/>
            </a:endParaRPr>
          </a:p>
        </p:txBody>
      </p:sp>
    </p:spTree>
    <p:extLst>
      <p:ext uri="{BB962C8B-B14F-4D97-AF65-F5344CB8AC3E}">
        <p14:creationId xmlns:p14="http://schemas.microsoft.com/office/powerpoint/2010/main" val="17592937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504967"/>
            <a:ext cx="10515600" cy="5671996"/>
          </a:xfrm>
        </p:spPr>
        <p:txBody>
          <a:bodyPr/>
          <a:lstStyle/>
          <a:p>
            <a:pPr marL="0" indent="0" algn="ctr">
              <a:buNone/>
            </a:pPr>
            <a:endParaRPr lang="en-US" b="1" dirty="0" smtClean="0">
              <a:latin typeface="Times New Roman" panose="02020603050405020304" pitchFamily="18" charset="0"/>
              <a:cs typeface="Times New Roman" panose="02020603050405020304" pitchFamily="18" charset="0"/>
            </a:endParaRPr>
          </a:p>
          <a:p>
            <a:pPr marL="0" indent="0" algn="ctr">
              <a:buNone/>
            </a:pPr>
            <a:endParaRPr lang="en-US" b="1" dirty="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Advantages and benefits </a:t>
            </a:r>
          </a:p>
          <a:p>
            <a:pPr marL="0" indent="0" algn="ctr">
              <a:buNone/>
            </a:pPr>
            <a:r>
              <a:rPr lang="en-US" sz="5400" b="1" dirty="0" smtClean="0">
                <a:latin typeface="Times New Roman" panose="02020603050405020304" pitchFamily="18" charset="0"/>
                <a:cs typeface="Times New Roman" panose="02020603050405020304" pitchFamily="18" charset="0"/>
              </a:rPr>
              <a:t>of </a:t>
            </a:r>
            <a:r>
              <a:rPr lang="en-US" sz="5400" b="1" dirty="0">
                <a:latin typeface="Times New Roman" panose="02020603050405020304" pitchFamily="18" charset="0"/>
                <a:cs typeface="Times New Roman" panose="02020603050405020304" pitchFamily="18" charset="0"/>
              </a:rPr>
              <a:t>e-commerce</a:t>
            </a:r>
            <a:endParaRPr lang="ru-RU" sz="5400" dirty="0"/>
          </a:p>
        </p:txBody>
      </p:sp>
    </p:spTree>
    <p:extLst>
      <p:ext uri="{BB962C8B-B14F-4D97-AF65-F5344CB8AC3E}">
        <p14:creationId xmlns:p14="http://schemas.microsoft.com/office/powerpoint/2010/main" val="1233178887"/>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67890"/>
          </a:xfrm>
        </p:spPr>
        <p:txBody>
          <a:bodyPr/>
          <a:lstStyle/>
          <a:p>
            <a:pPr algn="ctr"/>
            <a:r>
              <a:rPr lang="en-US" sz="4000" b="1" dirty="0">
                <a:latin typeface="Times New Roman" panose="02020603050405020304" pitchFamily="18" charset="0"/>
                <a:cs typeface="Times New Roman" panose="02020603050405020304" pitchFamily="18" charset="0"/>
              </a:rPr>
              <a:t>Advantages of </a:t>
            </a:r>
            <a:r>
              <a:rPr lang="en-US" sz="4000" b="1" dirty="0" smtClean="0">
                <a:latin typeface="Times New Roman" panose="02020603050405020304" pitchFamily="18" charset="0"/>
                <a:cs typeface="Times New Roman" panose="02020603050405020304" pitchFamily="18" charset="0"/>
              </a:rPr>
              <a:t>e-commerce</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33016"/>
            <a:ext cx="10515600" cy="4743947"/>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Electronic </a:t>
            </a:r>
            <a:r>
              <a:rPr lang="en-US" sz="3200" dirty="0">
                <a:latin typeface="Times New Roman" panose="02020603050405020304" pitchFamily="18" charset="0"/>
                <a:cs typeface="Times New Roman" panose="02020603050405020304" pitchFamily="18" charset="0"/>
              </a:rPr>
              <a:t>commerce will substantially lower the transaction cost.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eliminates many fixed costs of maintaining brick and mortar shops.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allows the companies to enjoy a much higher margin of profit.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provides quick delivery of goods with very little effort on part of the customer.</a:t>
            </a:r>
            <a:endParaRPr lang="en-US" sz="32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665669"/>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6" name="Рисунок 5"/>
          <p:cNvPicPr>
            <a:picLocks noChangeAspect="1"/>
          </p:cNvPicPr>
          <p:nvPr/>
        </p:nvPicPr>
        <p:blipFill>
          <a:blip r:embed="rId3"/>
          <a:stretch>
            <a:fillRect/>
          </a:stretch>
        </p:blipFill>
        <p:spPr>
          <a:xfrm>
            <a:off x="764276" y="271619"/>
            <a:ext cx="10795379" cy="5936776"/>
          </a:xfrm>
          <a:prstGeom prst="rect">
            <a:avLst/>
          </a:prstGeom>
        </p:spPr>
      </p:pic>
      <p:pic>
        <p:nvPicPr>
          <p:cNvPr id="7" name="Рисунок 6"/>
          <p:cNvPicPr>
            <a:picLocks noChangeAspect="1"/>
          </p:cNvPicPr>
          <p:nvPr/>
        </p:nvPicPr>
        <p:blipFill>
          <a:blip r:embed="rId4"/>
          <a:stretch>
            <a:fillRect/>
          </a:stretch>
        </p:blipFill>
        <p:spPr>
          <a:xfrm>
            <a:off x="967723" y="6310753"/>
            <a:ext cx="10388484" cy="377985"/>
          </a:xfrm>
          <a:prstGeom prst="rect">
            <a:avLst/>
          </a:prstGeom>
        </p:spPr>
      </p:pic>
    </p:spTree>
    <p:extLst>
      <p:ext uri="{BB962C8B-B14F-4D97-AF65-F5344CB8AC3E}">
        <p14:creationId xmlns:p14="http://schemas.microsoft.com/office/powerpoint/2010/main" val="4282657974"/>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941696" y="354842"/>
            <a:ext cx="10263116" cy="5645908"/>
          </a:xfrm>
          <a:prstGeom prst="rect">
            <a:avLst/>
          </a:prstGeom>
        </p:spPr>
      </p:pic>
      <p:pic>
        <p:nvPicPr>
          <p:cNvPr id="5" name="Рисунок 4"/>
          <p:cNvPicPr>
            <a:picLocks noChangeAspect="1"/>
          </p:cNvPicPr>
          <p:nvPr/>
        </p:nvPicPr>
        <p:blipFill>
          <a:blip r:embed="rId4"/>
          <a:stretch>
            <a:fillRect/>
          </a:stretch>
        </p:blipFill>
        <p:spPr>
          <a:xfrm>
            <a:off x="1461316" y="6283458"/>
            <a:ext cx="10388484" cy="377985"/>
          </a:xfrm>
          <a:prstGeom prst="rect">
            <a:avLst/>
          </a:prstGeom>
        </p:spPr>
      </p:pic>
    </p:spTree>
    <p:extLst>
      <p:ext uri="{BB962C8B-B14F-4D97-AF65-F5344CB8AC3E}">
        <p14:creationId xmlns:p14="http://schemas.microsoft.com/office/powerpoint/2010/main" val="1877706681"/>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887103" y="300251"/>
            <a:ext cx="10577015" cy="5700499"/>
          </a:xfrm>
          <a:prstGeom prst="rect">
            <a:avLst/>
          </a:prstGeom>
        </p:spPr>
      </p:pic>
      <p:pic>
        <p:nvPicPr>
          <p:cNvPr id="5" name="Рисунок 4"/>
          <p:cNvPicPr>
            <a:picLocks noChangeAspect="1"/>
          </p:cNvPicPr>
          <p:nvPr/>
        </p:nvPicPr>
        <p:blipFill>
          <a:blip r:embed="rId4"/>
          <a:stretch>
            <a:fillRect/>
          </a:stretch>
        </p:blipFill>
        <p:spPr>
          <a:xfrm>
            <a:off x="1556851" y="6351696"/>
            <a:ext cx="10388484" cy="377985"/>
          </a:xfrm>
          <a:prstGeom prst="rect">
            <a:avLst/>
          </a:prstGeom>
        </p:spPr>
      </p:pic>
    </p:spTree>
    <p:extLst>
      <p:ext uri="{BB962C8B-B14F-4D97-AF65-F5344CB8AC3E}">
        <p14:creationId xmlns:p14="http://schemas.microsoft.com/office/powerpoint/2010/main" val="801678535"/>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1009934" y="382137"/>
            <a:ext cx="10317708" cy="5901321"/>
          </a:xfrm>
          <a:prstGeom prst="rect">
            <a:avLst/>
          </a:prstGeom>
        </p:spPr>
      </p:pic>
      <p:pic>
        <p:nvPicPr>
          <p:cNvPr id="5" name="Рисунок 4"/>
          <p:cNvPicPr>
            <a:picLocks noChangeAspect="1"/>
          </p:cNvPicPr>
          <p:nvPr/>
        </p:nvPicPr>
        <p:blipFill>
          <a:blip r:embed="rId4"/>
          <a:stretch>
            <a:fillRect/>
          </a:stretch>
        </p:blipFill>
        <p:spPr>
          <a:xfrm>
            <a:off x="1242952" y="6283458"/>
            <a:ext cx="10388484" cy="377985"/>
          </a:xfrm>
          <a:prstGeom prst="rect">
            <a:avLst/>
          </a:prstGeom>
        </p:spPr>
      </p:pic>
    </p:spTree>
    <p:extLst>
      <p:ext uri="{BB962C8B-B14F-4D97-AF65-F5344CB8AC3E}">
        <p14:creationId xmlns:p14="http://schemas.microsoft.com/office/powerpoint/2010/main" val="2466745296"/>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777922" y="232011"/>
            <a:ext cx="10563368" cy="6065093"/>
          </a:xfrm>
          <a:prstGeom prst="rect">
            <a:avLst/>
          </a:prstGeom>
        </p:spPr>
      </p:pic>
      <p:pic>
        <p:nvPicPr>
          <p:cNvPr id="5" name="Рисунок 4"/>
          <p:cNvPicPr>
            <a:picLocks noChangeAspect="1"/>
          </p:cNvPicPr>
          <p:nvPr/>
        </p:nvPicPr>
        <p:blipFill>
          <a:blip r:embed="rId4"/>
          <a:stretch>
            <a:fillRect/>
          </a:stretch>
        </p:blipFill>
        <p:spPr>
          <a:xfrm>
            <a:off x="1406726" y="6297105"/>
            <a:ext cx="10388484" cy="377985"/>
          </a:xfrm>
          <a:prstGeom prst="rect">
            <a:avLst/>
          </a:prstGeom>
        </p:spPr>
      </p:pic>
    </p:spTree>
    <p:extLst>
      <p:ext uri="{BB962C8B-B14F-4D97-AF65-F5344CB8AC3E}">
        <p14:creationId xmlns:p14="http://schemas.microsoft.com/office/powerpoint/2010/main" val="2752156816"/>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257577"/>
            <a:ext cx="10515600" cy="5919386"/>
          </a:xfrm>
        </p:spPr>
        <p:txBody>
          <a:bodyPr>
            <a:normAutofit/>
          </a:bodyPr>
          <a:lstStyle/>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r>
              <a:rPr lang="en-US" sz="5400" b="1" dirty="0">
                <a:latin typeface="Times New Roman" panose="02020603050405020304" pitchFamily="18" charset="0"/>
                <a:cs typeface="Times New Roman" panose="02020603050405020304" pitchFamily="18" charset="0"/>
              </a:rPr>
              <a:t>The types of </a:t>
            </a:r>
            <a:r>
              <a:rPr lang="en-US" sz="5400" b="1" dirty="0" smtClean="0">
                <a:latin typeface="Times New Roman" panose="02020603050405020304" pitchFamily="18" charset="0"/>
                <a:cs typeface="Times New Roman" panose="02020603050405020304" pitchFamily="18" charset="0"/>
              </a:rPr>
              <a:t>e-commerce </a:t>
            </a:r>
          </a:p>
          <a:p>
            <a:pPr marL="0" indent="0" algn="ctr">
              <a:buNone/>
            </a:pPr>
            <a:r>
              <a:rPr lang="en-US" sz="5400" b="1" dirty="0" smtClean="0">
                <a:latin typeface="Times New Roman" panose="02020603050405020304" pitchFamily="18" charset="0"/>
                <a:cs typeface="Times New Roman" panose="02020603050405020304" pitchFamily="18" charset="0"/>
              </a:rPr>
              <a:t>Business </a:t>
            </a:r>
            <a:r>
              <a:rPr lang="en-US" sz="5400" b="1" dirty="0">
                <a:latin typeface="Times New Roman" panose="02020603050405020304" pitchFamily="18" charset="0"/>
                <a:cs typeface="Times New Roman" panose="02020603050405020304" pitchFamily="18" charset="0"/>
              </a:rPr>
              <a:t>Models</a:t>
            </a:r>
          </a:p>
        </p:txBody>
      </p:sp>
    </p:spTree>
    <p:extLst>
      <p:ext uri="{BB962C8B-B14F-4D97-AF65-F5344CB8AC3E}">
        <p14:creationId xmlns:p14="http://schemas.microsoft.com/office/powerpoint/2010/main" val="35193535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What are the </a:t>
            </a:r>
            <a:r>
              <a:rPr lang="en-US" sz="3600" b="1" dirty="0" smtClean="0">
                <a:latin typeface="Times New Roman" panose="02020603050405020304" pitchFamily="18" charset="0"/>
                <a:cs typeface="Times New Roman" panose="02020603050405020304" pitchFamily="18" charset="0"/>
              </a:rPr>
              <a:t>Main </a:t>
            </a:r>
            <a:r>
              <a:rPr lang="en-US" sz="3600" b="1" dirty="0">
                <a:latin typeface="Times New Roman" panose="02020603050405020304" pitchFamily="18" charset="0"/>
                <a:cs typeface="Times New Roman" panose="02020603050405020304" pitchFamily="18" charset="0"/>
              </a:rPr>
              <a:t>Types </a:t>
            </a: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of </a:t>
            </a:r>
            <a:r>
              <a:rPr lang="en-US" sz="3600" b="1" dirty="0" smtClean="0">
                <a:latin typeface="Times New Roman" panose="02020603050405020304" pitchFamily="18" charset="0"/>
                <a:cs typeface="Times New Roman" panose="02020603050405020304" pitchFamily="18" charset="0"/>
              </a:rPr>
              <a:t>e-commerce </a:t>
            </a:r>
            <a:r>
              <a:rPr lang="en-US" sz="3600" b="1" dirty="0">
                <a:latin typeface="Times New Roman" panose="02020603050405020304" pitchFamily="18" charset="0"/>
                <a:cs typeface="Times New Roman" panose="02020603050405020304" pitchFamily="18" charset="0"/>
              </a:rPr>
              <a:t>Business Models?</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ru-RU" sz="3600" b="1" dirty="0"/>
          </a:p>
        </p:txBody>
      </p:sp>
      <p:sp>
        <p:nvSpPr>
          <p:cNvPr id="3" name="Объект 2"/>
          <p:cNvSpPr>
            <a:spLocks noGrp="1"/>
          </p:cNvSpPr>
          <p:nvPr>
            <p:ph idx="1"/>
          </p:nvPr>
        </p:nvSpPr>
        <p:spPr/>
        <p:txBody>
          <a:bodyPr/>
          <a:lstStyle/>
          <a:p>
            <a:r>
              <a:rPr lang="en-US" sz="3200" dirty="0" smtClean="0">
                <a:latin typeface="Times New Roman" panose="02020603050405020304" pitchFamily="18" charset="0"/>
                <a:cs typeface="Times New Roman" panose="02020603050405020304" pitchFamily="18" charset="0"/>
              </a:rPr>
              <a:t>B2C </a:t>
            </a:r>
            <a:r>
              <a:rPr lang="en-US" sz="3200" dirty="0">
                <a:latin typeface="Times New Roman" panose="02020603050405020304" pitchFamily="18" charset="0"/>
                <a:cs typeface="Times New Roman" panose="02020603050405020304" pitchFamily="18" charset="0"/>
              </a:rPr>
              <a:t>– Business to consumer. B2C businesses sell to their end-user. ... </a:t>
            </a:r>
          </a:p>
          <a:p>
            <a:r>
              <a:rPr lang="en-US" sz="3200" dirty="0">
                <a:latin typeface="Times New Roman" panose="02020603050405020304" pitchFamily="18" charset="0"/>
                <a:cs typeface="Times New Roman" panose="02020603050405020304" pitchFamily="18" charset="0"/>
              </a:rPr>
              <a:t>B2B – Business to business. In a B2B business model, a business sells its product or service to another business. ... </a:t>
            </a:r>
          </a:p>
          <a:p>
            <a:r>
              <a:rPr lang="en-US" sz="3200" dirty="0">
                <a:latin typeface="Times New Roman" panose="02020603050405020304" pitchFamily="18" charset="0"/>
                <a:cs typeface="Times New Roman" panose="02020603050405020304" pitchFamily="18" charset="0"/>
              </a:rPr>
              <a:t>C2B – Consumer to business. ... </a:t>
            </a:r>
          </a:p>
          <a:p>
            <a:r>
              <a:rPr lang="en-US" sz="3200" dirty="0">
                <a:latin typeface="Times New Roman" panose="02020603050405020304" pitchFamily="18" charset="0"/>
                <a:cs typeface="Times New Roman" panose="02020603050405020304" pitchFamily="18" charset="0"/>
              </a:rPr>
              <a:t>C2C – Consumer to </a:t>
            </a:r>
            <a:r>
              <a:rPr lang="en-US" sz="3200" dirty="0" smtClean="0">
                <a:latin typeface="Times New Roman" panose="02020603050405020304" pitchFamily="18" charset="0"/>
                <a:cs typeface="Times New Roman" panose="02020603050405020304" pitchFamily="18" charset="0"/>
              </a:rPr>
              <a:t>consumer</a:t>
            </a:r>
          </a:p>
          <a:p>
            <a:r>
              <a:rPr lang="en-US" sz="3200" dirty="0">
                <a:latin typeface="Times New Roman" panose="02020603050405020304" pitchFamily="18" charset="0"/>
                <a:cs typeface="Times New Roman" panose="02020603050405020304" pitchFamily="18" charset="0"/>
              </a:rPr>
              <a:t>Other Business Models</a:t>
            </a:r>
          </a:p>
        </p:txBody>
      </p:sp>
    </p:spTree>
    <p:extLst>
      <p:ext uri="{BB962C8B-B14F-4D97-AF65-F5344CB8AC3E}">
        <p14:creationId xmlns:p14="http://schemas.microsoft.com/office/powerpoint/2010/main" val="1784655341"/>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723331"/>
            <a:ext cx="10515600" cy="5453632"/>
          </a:xfrm>
        </p:spPr>
        <p:txBody>
          <a:bodyPr>
            <a:normAutofit/>
          </a:bodyPr>
          <a:lstStyle/>
          <a:p>
            <a:pPr marL="0" indent="0" algn="ctr">
              <a:buNone/>
            </a:pPr>
            <a:endParaRPr lang="en-US" sz="3600" b="1" dirty="0" smtClean="0">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endParaRPr lang="en-US" sz="3600" b="1" dirty="0" smtClean="0">
              <a:latin typeface="Times New Roman" panose="02020603050405020304" pitchFamily="18" charset="0"/>
              <a:cs typeface="Times New Roman" panose="02020603050405020304" pitchFamily="18" charset="0"/>
            </a:endParaRPr>
          </a:p>
          <a:p>
            <a:pPr marL="0" indent="0" algn="ctr">
              <a:buNone/>
            </a:pPr>
            <a:r>
              <a:rPr lang="en-US" sz="4400" b="1" dirty="0" smtClean="0">
                <a:latin typeface="Times New Roman" panose="02020603050405020304" pitchFamily="18" charset="0"/>
                <a:cs typeface="Times New Roman" panose="02020603050405020304" pitchFamily="18" charset="0"/>
              </a:rPr>
              <a:t>B2C </a:t>
            </a:r>
            <a:r>
              <a:rPr lang="en-US" sz="4400" b="1" dirty="0">
                <a:latin typeface="Times New Roman" panose="02020603050405020304" pitchFamily="18" charset="0"/>
                <a:cs typeface="Times New Roman" panose="02020603050405020304" pitchFamily="18" charset="0"/>
              </a:rPr>
              <a:t>Business Models</a:t>
            </a: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1161953"/>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9698" name="Title 1"/>
          <p:cNvSpPr>
            <a:spLocks noGrp="1"/>
          </p:cNvSpPr>
          <p:nvPr>
            <p:ph type="title"/>
          </p:nvPr>
        </p:nvSpPr>
        <p:spPr>
          <a:xfrm>
            <a:off x="2155209" y="445827"/>
            <a:ext cx="7772400" cy="609600"/>
          </a:xfrm>
        </p:spPr>
        <p:txBody>
          <a:bodyPr>
            <a:normAutofit/>
          </a:bodyPr>
          <a:lstStyle/>
          <a:p>
            <a:pPr algn="ctr"/>
            <a:r>
              <a:rPr lang="en-US" altLang="en-US" sz="3600" b="1" dirty="0">
                <a:latin typeface="Times New Roman" panose="02020603050405020304" pitchFamily="18" charset="0"/>
                <a:ea typeface="+mn-ea"/>
                <a:cs typeface="Times New Roman" panose="02020603050405020304" pitchFamily="18" charset="0"/>
              </a:rPr>
              <a:t>B2C E-commerce </a:t>
            </a:r>
            <a:endParaRPr lang="en-CA" altLang="en-US" sz="3600" b="1" dirty="0">
              <a:latin typeface="Times New Roman" panose="02020603050405020304" pitchFamily="18" charset="0"/>
              <a:ea typeface="+mn-ea"/>
              <a:cs typeface="Times New Roman" panose="02020603050405020304" pitchFamily="18" charset="0"/>
            </a:endParaRPr>
          </a:p>
        </p:txBody>
      </p:sp>
      <p:sp>
        <p:nvSpPr>
          <p:cNvPr id="4" name="Text Box 4"/>
          <p:cNvSpPr txBox="1">
            <a:spLocks noChangeArrowheads="1"/>
          </p:cNvSpPr>
          <p:nvPr/>
        </p:nvSpPr>
        <p:spPr bwMode="auto">
          <a:xfrm>
            <a:off x="1037230" y="1277939"/>
            <a:ext cx="10413242" cy="56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a:solidFill>
                  <a:schemeClr val="tx1"/>
                </a:solidFill>
                <a:latin typeface="Verdana" panose="020B0604030504040204" pitchFamily="34" charset="0"/>
              </a:defRPr>
            </a:lvl1pPr>
            <a:lvl2pPr marL="742950" indent="-285750">
              <a:spcBef>
                <a:spcPct val="20000"/>
              </a:spcBef>
              <a:buChar char="–"/>
              <a:defRPr>
                <a:solidFill>
                  <a:schemeClr val="tx1"/>
                </a:solidFill>
                <a:latin typeface="Verdana" panose="020B0604030504040204" pitchFamily="34" charset="0"/>
              </a:defRPr>
            </a:lvl2pPr>
            <a:lvl3pPr marL="1143000" indent="-228600">
              <a:spcBef>
                <a:spcPct val="20000"/>
              </a:spcBef>
              <a:buChar char="•"/>
              <a:defRPr>
                <a:solidFill>
                  <a:schemeClr val="tx1"/>
                </a:solidFill>
                <a:latin typeface="Verdana" panose="020B0604030504040204" pitchFamily="34" charset="0"/>
              </a:defRPr>
            </a:lvl3pPr>
            <a:lvl4pPr marL="1600200" indent="-228600">
              <a:spcBef>
                <a:spcPct val="20000"/>
              </a:spcBef>
              <a:buChar char="–"/>
              <a:defRPr>
                <a:solidFill>
                  <a:schemeClr val="tx1"/>
                </a:solidFill>
                <a:latin typeface="Verdana" panose="020B0604030504040204" pitchFamily="34" charset="0"/>
              </a:defRPr>
            </a:lvl4pPr>
            <a:lvl5pPr marL="2057400" indent="-228600">
              <a:spcBef>
                <a:spcPct val="20000"/>
              </a:spcBef>
              <a:buChar char="»"/>
              <a:defRPr>
                <a:solidFill>
                  <a:schemeClr val="tx1"/>
                </a:solidFill>
                <a:latin typeface="Verdana" panose="020B0604030504040204" pitchFamily="34" charset="0"/>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defRPr>
            </a:lvl9pPr>
          </a:lstStyle>
          <a:p>
            <a:pPr algn="just">
              <a:spcBef>
                <a:spcPts val="300"/>
              </a:spcBef>
              <a:spcAft>
                <a:spcPts val="300"/>
              </a:spcAft>
            </a:pPr>
            <a:r>
              <a:rPr lang="en-US" sz="1600" dirty="0">
                <a:latin typeface="Tahoma" panose="020B0604030504040204" pitchFamily="34" charset="0"/>
              </a:rPr>
              <a:t> </a:t>
            </a:r>
            <a:r>
              <a:rPr lang="en-US" sz="2400" dirty="0">
                <a:latin typeface="Times New Roman" panose="02020603050405020304" pitchFamily="18" charset="0"/>
                <a:cs typeface="Times New Roman" panose="02020603050405020304" pitchFamily="18" charset="0"/>
              </a:rPr>
              <a:t>Boom 1994-2000, crash in 2001, recovery afterward. Pure vs. hybrid models.</a:t>
            </a:r>
          </a:p>
          <a:p>
            <a:pPr algn="just">
              <a:spcBef>
                <a:spcPts val="300"/>
              </a:spcBef>
              <a:spcAft>
                <a:spcPts val="300"/>
              </a:spcAft>
            </a:pPr>
            <a:r>
              <a:rPr lang="en-US" sz="2400" dirty="0">
                <a:latin typeface="Times New Roman" panose="02020603050405020304" pitchFamily="18" charset="0"/>
                <a:cs typeface="Times New Roman" panose="02020603050405020304" pitchFamily="18" charset="0"/>
              </a:rPr>
              <a:t> Share od B2C e-commerce in total retail* in 2019: </a:t>
            </a:r>
          </a:p>
          <a:p>
            <a:pPr algn="just">
              <a:spcBef>
                <a:spcPts val="300"/>
              </a:spcBef>
              <a:spcAft>
                <a:spcPts val="300"/>
              </a:spcAft>
              <a:buNone/>
            </a:pPr>
            <a:r>
              <a:rPr lang="en-US" sz="2400" dirty="0">
                <a:latin typeface="Times New Roman" panose="02020603050405020304" pitchFamily="18" charset="0"/>
                <a:cs typeface="Times New Roman" panose="02020603050405020304" pitchFamily="18" charset="0"/>
              </a:rPr>
              <a:t>  - World </a:t>
            </a:r>
            <a:r>
              <a:rPr lang="en-CA" altLang="en-US" sz="2400" dirty="0">
                <a:latin typeface="Times New Roman" panose="02020603050405020304" pitchFamily="18" charset="0"/>
                <a:cs typeface="Times New Roman" panose="02020603050405020304" pitchFamily="18" charset="0"/>
              </a:rPr>
              <a:t>14%</a:t>
            </a:r>
          </a:p>
          <a:p>
            <a:pPr algn="just">
              <a:spcBef>
                <a:spcPts val="300"/>
              </a:spcBef>
              <a:spcAft>
                <a:spcPts val="300"/>
              </a:spcAft>
              <a:buNone/>
            </a:pPr>
            <a:r>
              <a:rPr lang="en-US" sz="2400" dirty="0">
                <a:latin typeface="Times New Roman" panose="02020603050405020304" pitchFamily="18" charset="0"/>
                <a:cs typeface="Times New Roman" panose="02020603050405020304" pitchFamily="18" charset="0"/>
              </a:rPr>
              <a:t>  - </a:t>
            </a:r>
            <a:r>
              <a:rPr lang="sr-Latn-CS" sz="2400"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Canada 10%, </a:t>
            </a:r>
            <a:r>
              <a:rPr lang="sr-Latn-CS" sz="2400"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U.S.A. 11%, </a:t>
            </a:r>
            <a:r>
              <a:rPr lang="sr-Latn-CS" sz="2400"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UK 22%, </a:t>
            </a:r>
            <a:r>
              <a:rPr lang="sr-Latn-CS" sz="2400"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China 37% (and nominally largest, 1.9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trillion </a:t>
            </a:r>
            <a:r>
              <a:rPr lang="en-US" sz="2400" dirty="0" err="1">
                <a:latin typeface="Times New Roman" panose="02020603050405020304" pitchFamily="18" charset="0"/>
                <a:cs typeface="Times New Roman" panose="02020603050405020304" pitchFamily="18" charset="0"/>
              </a:rPr>
              <a:t>vs</a:t>
            </a:r>
            <a:r>
              <a:rPr lang="en-US" sz="2400" dirty="0">
                <a:latin typeface="Times New Roman" panose="02020603050405020304" pitchFamily="18" charset="0"/>
                <a:cs typeface="Times New Roman" panose="02020603050405020304" pitchFamily="18" charset="0"/>
              </a:rPr>
              <a:t> 587 billion in US)</a:t>
            </a:r>
          </a:p>
          <a:p>
            <a:pPr algn="just">
              <a:spcBef>
                <a:spcPts val="300"/>
              </a:spcBef>
              <a:spcAft>
                <a:spcPts val="300"/>
              </a:spcAft>
              <a:buNone/>
            </a:pPr>
            <a:r>
              <a:rPr lang="en-US" sz="2400" dirty="0" smtClean="0">
                <a:latin typeface="Times New Roman" panose="02020603050405020304" pitchFamily="18" charset="0"/>
                <a:cs typeface="Times New Roman" panose="02020603050405020304" pitchFamily="18" charset="0"/>
              </a:rPr>
              <a:t>Global </a:t>
            </a:r>
            <a:r>
              <a:rPr lang="en-US" sz="2400" dirty="0">
                <a:latin typeface="Times New Roman" panose="02020603050405020304" pitchFamily="18" charset="0"/>
                <a:cs typeface="Times New Roman" panose="02020603050405020304" pitchFamily="18" charset="0"/>
              </a:rPr>
              <a:t>reach &amp; 24/7 sales</a:t>
            </a:r>
          </a:p>
          <a:p>
            <a:pPr algn="just">
              <a:spcBef>
                <a:spcPts val="300"/>
              </a:spcBef>
              <a:spcAft>
                <a:spcPts val="300"/>
              </a:spcAft>
              <a:buFontTx/>
              <a:buChar char="-"/>
            </a:pPr>
            <a:r>
              <a:rPr lang="en-US" sz="2400" dirty="0">
                <a:latin typeface="Times New Roman" panose="02020603050405020304" pitchFamily="18" charset="0"/>
                <a:cs typeface="Times New Roman" panose="02020603050405020304" pitchFamily="18" charset="0"/>
              </a:rPr>
              <a:t> Savings on physical stores</a:t>
            </a:r>
          </a:p>
          <a:p>
            <a:pPr algn="just">
              <a:spcBef>
                <a:spcPts val="300"/>
              </a:spcBef>
              <a:spcAft>
                <a:spcPts val="300"/>
              </a:spcAft>
              <a:buFontTx/>
              <a:buChar char="-"/>
            </a:pPr>
            <a:r>
              <a:rPr lang="en-US" sz="2400" dirty="0">
                <a:latin typeface="Times New Roman" panose="02020603050405020304" pitchFamily="18" charset="0"/>
                <a:cs typeface="Times New Roman" panose="02020603050405020304" pitchFamily="18" charset="0"/>
              </a:rPr>
              <a:t> Direct marketing (customer profiling via clickstream  or search tracking systems*; personalized Web storefronts)</a:t>
            </a:r>
          </a:p>
          <a:p>
            <a:pPr algn="just">
              <a:spcBef>
                <a:spcPts val="300"/>
              </a:spcBef>
              <a:spcAft>
                <a:spcPts val="300"/>
              </a:spcAft>
              <a:buFontTx/>
              <a:buChar char="-"/>
            </a:pPr>
            <a:r>
              <a:rPr lang="en-US" sz="2400" dirty="0">
                <a:latin typeface="Times New Roman" panose="02020603050405020304" pitchFamily="18" charset="0"/>
                <a:cs typeface="Times New Roman" panose="02020603050405020304" pitchFamily="18" charset="0"/>
              </a:rPr>
              <a:t> Cross selling (automatic matching of customer profiles)</a:t>
            </a:r>
          </a:p>
          <a:p>
            <a:pPr algn="just">
              <a:spcBef>
                <a:spcPts val="300"/>
              </a:spcBef>
              <a:spcAft>
                <a:spcPts val="300"/>
              </a:spcAft>
            </a:pPr>
            <a:r>
              <a:rPr lang="en-US" sz="2400" dirty="0">
                <a:latin typeface="Times New Roman" panose="02020603050405020304" pitchFamily="18" charset="0"/>
                <a:cs typeface="Times New Roman" panose="02020603050405020304" pitchFamily="18" charset="0"/>
              </a:rPr>
              <a:t>Consume</a:t>
            </a:r>
            <a:r>
              <a:rPr lang="en-US" sz="2400" u="sng"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Convenience, selection, some savings </a:t>
            </a:r>
          </a:p>
          <a:p>
            <a:pPr>
              <a:spcBef>
                <a:spcPts val="300"/>
              </a:spcBef>
              <a:spcAft>
                <a:spcPts val="300"/>
              </a:spcAft>
              <a:buNone/>
            </a:pPr>
            <a:endParaRPr lang="en-US" sz="2400" dirty="0">
              <a:latin typeface="Times New Roman" panose="02020603050405020304" pitchFamily="18" charset="0"/>
              <a:cs typeface="Times New Roman" panose="02020603050405020304" pitchFamily="18" charset="0"/>
            </a:endParaRPr>
          </a:p>
          <a:p>
            <a:pPr>
              <a:spcBef>
                <a:spcPts val="300"/>
              </a:spcBef>
              <a:spcAft>
                <a:spcPts val="300"/>
              </a:spcAft>
              <a:buFontTx/>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05595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500"/>
                                        <p:tgtEl>
                                          <p:spTgt spid="4">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fade">
                                      <p:cBhvr>
                                        <p:cTn id="28" dur="500"/>
                                        <p:tgtEl>
                                          <p:spTgt spid="4">
                                            <p:txEl>
                                              <p:pRg st="5" end="5"/>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Effect transition="in" filter="fade">
                                      <p:cBhvr>
                                        <p:cTn id="33" dur="500"/>
                                        <p:tgtEl>
                                          <p:spTgt spid="4">
                                            <p:txEl>
                                              <p:pRg st="6" end="6"/>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4">
                                            <p:txEl>
                                              <p:pRg st="7" end="7"/>
                                            </p:txEl>
                                          </p:spTgt>
                                        </p:tgtEl>
                                        <p:attrNameLst>
                                          <p:attrName>style.visibility</p:attrName>
                                        </p:attrNameLst>
                                      </p:cBhvr>
                                      <p:to>
                                        <p:strVal val="visible"/>
                                      </p:to>
                                    </p:set>
                                    <p:animEffect transition="in" filter="fade">
                                      <p:cBhvr>
                                        <p:cTn id="38" dur="500"/>
                                        <p:tgtEl>
                                          <p:spTgt spid="4">
                                            <p:txEl>
                                              <p:pRg st="7" end="7"/>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animEffect transition="in" filter="fade">
                                      <p:cBhvr>
                                        <p:cTn id="43"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8490"/>
            <a:ext cx="10515600" cy="1049243"/>
          </a:xfrm>
        </p:spPr>
        <p:txBody>
          <a:bodyPr>
            <a:normAutofit fontScale="90000"/>
          </a:bodyPr>
          <a:lstStyle/>
          <a:p>
            <a:pPr algn="ctr">
              <a:spcBef>
                <a:spcPct val="50000"/>
              </a:spcBef>
            </a:pP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What </a:t>
            </a:r>
            <a:r>
              <a:rPr lang="en-US" sz="3600" b="1" dirty="0">
                <a:latin typeface="Times New Roman" panose="02020603050405020304" pitchFamily="18" charset="0"/>
                <a:cs typeface="Times New Roman" panose="02020603050405020304" pitchFamily="18" charset="0"/>
              </a:rPr>
              <a:t>is Business </a:t>
            </a:r>
            <a:r>
              <a:rPr lang="en-US" sz="3600" b="1" dirty="0" smtClean="0">
                <a:latin typeface="Times New Roman" panose="02020603050405020304" pitchFamily="18" charset="0"/>
                <a:cs typeface="Times New Roman" panose="02020603050405020304" pitchFamily="18" charset="0"/>
              </a:rPr>
              <a:t>to Consumers </a:t>
            </a:r>
            <a:r>
              <a:rPr lang="en-US" sz="3600" b="1" dirty="0">
                <a:latin typeface="Times New Roman" panose="02020603050405020304" pitchFamily="18" charset="0"/>
                <a:cs typeface="Times New Roman" panose="02020603050405020304" pitchFamily="18" charset="0"/>
              </a:rPr>
              <a:t>(B2C) ?</a:t>
            </a:r>
            <a:r>
              <a:rPr lang="bg-BG" sz="3600" b="1" dirty="0"/>
              <a:t/>
            </a:r>
            <a:br>
              <a:rPr lang="bg-BG" sz="3600" b="1" dirty="0"/>
            </a:br>
            <a:endParaRPr lang="ru-RU" sz="3600" dirty="0"/>
          </a:p>
        </p:txBody>
      </p:sp>
      <p:sp>
        <p:nvSpPr>
          <p:cNvPr id="3" name="Объект 2"/>
          <p:cNvSpPr>
            <a:spLocks noGrp="1"/>
          </p:cNvSpPr>
          <p:nvPr>
            <p:ph idx="1"/>
          </p:nvPr>
        </p:nvSpPr>
        <p:spPr>
          <a:xfrm>
            <a:off x="838200" y="1417732"/>
            <a:ext cx="10515600" cy="4955771"/>
          </a:xfrm>
        </p:spPr>
        <p:txBody>
          <a:bodyPr>
            <a:normAutofit/>
          </a:bodyPr>
          <a:lstStyle/>
          <a:p>
            <a:pPr algn="just"/>
            <a:r>
              <a:rPr lang="bg-BG" dirty="0">
                <a:latin typeface="Times New Roman" panose="02020603050405020304" pitchFamily="18" charset="0"/>
                <a:cs typeface="Times New Roman" panose="02020603050405020304" pitchFamily="18" charset="0"/>
              </a:rPr>
              <a:t>Refers to businesses selling products or services to end-user consumers. </a:t>
            </a:r>
          </a:p>
          <a:p>
            <a:pPr algn="just"/>
            <a:r>
              <a:rPr lang="bg-BG" dirty="0">
                <a:latin typeface="Times New Roman" panose="02020603050405020304" pitchFamily="18" charset="0"/>
                <a:cs typeface="Times New Roman" panose="02020603050405020304" pitchFamily="18" charset="0"/>
              </a:rPr>
              <a:t>B2B stands for transaction activities involving two business entities (business-to-business transaction). B2C stands for transaction activities involving a business and a consumer (business-to-consumer transaction). </a:t>
            </a:r>
          </a:p>
          <a:p>
            <a:pPr algn="just"/>
            <a:r>
              <a:rPr lang="bg-BG" dirty="0">
                <a:latin typeface="Times New Roman" panose="02020603050405020304" pitchFamily="18" charset="0"/>
                <a:cs typeface="Times New Roman" panose="02020603050405020304" pitchFamily="18" charset="0"/>
              </a:rPr>
              <a:t>Electronic commerce comprises commercial transactions, involving both organisations and individuals. From the technical point of view e-commerce is the processing and transmission of digitised data. </a:t>
            </a:r>
            <a:r>
              <a:rPr lang="bg-BG" dirty="0" smtClean="0">
                <a:latin typeface="Times New Roman" panose="02020603050405020304" pitchFamily="18" charset="0"/>
                <a:cs typeface="Times New Roman" panose="02020603050405020304" pitchFamily="18" charset="0"/>
              </a:rPr>
              <a:t>          E-commerce </a:t>
            </a:r>
            <a:r>
              <a:rPr lang="bg-BG" dirty="0">
                <a:latin typeface="Times New Roman" panose="02020603050405020304" pitchFamily="18" charset="0"/>
                <a:cs typeface="Times New Roman" panose="02020603050405020304" pitchFamily="18" charset="0"/>
              </a:rPr>
              <a:t>decreases the distance between producers and consumers. Consumers can make their purchase without entering a traditional shop. </a:t>
            </a:r>
          </a:p>
          <a:p>
            <a:pPr marL="0" indent="0">
              <a:buNone/>
            </a:pPr>
            <a:endParaRPr lang="ru-RU" dirty="0"/>
          </a:p>
        </p:txBody>
      </p:sp>
    </p:spTree>
    <p:extLst>
      <p:ext uri="{BB962C8B-B14F-4D97-AF65-F5344CB8AC3E}">
        <p14:creationId xmlns:p14="http://schemas.microsoft.com/office/powerpoint/2010/main" val="1331545347"/>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53991"/>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B2C </a:t>
            </a:r>
            <a:r>
              <a:rPr lang="en-US" sz="4000" b="1" dirty="0">
                <a:latin typeface="Times New Roman" panose="02020603050405020304" pitchFamily="18" charset="0"/>
                <a:cs typeface="Times New Roman" panose="02020603050405020304" pitchFamily="18" charset="0"/>
              </a:rPr>
              <a:t>Business Models</a:t>
            </a:r>
            <a:r>
              <a:rPr lang="ru-RU" sz="4000" b="1" dirty="0">
                <a:latin typeface="Times New Roman" panose="02020603050405020304" pitchFamily="18" charset="0"/>
                <a:cs typeface="Times New Roman" panose="02020603050405020304" pitchFamily="18" charset="0"/>
              </a:rPr>
              <a:t/>
            </a:r>
            <a:br>
              <a:rPr lang="ru-RU" sz="4000" b="1" dirty="0">
                <a:latin typeface="Times New Roman" panose="02020603050405020304" pitchFamily="18" charset="0"/>
                <a:cs typeface="Times New Roman" panose="02020603050405020304" pitchFamily="18" charset="0"/>
              </a:rPr>
            </a:br>
            <a:endParaRPr lang="ru-RU" sz="4000"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12777" y="1119116"/>
            <a:ext cx="10166445" cy="5267068"/>
          </a:xfrm>
        </p:spPr>
      </p:pic>
      <p:sp>
        <p:nvSpPr>
          <p:cNvPr id="5" name="Прямоугольник 4"/>
          <p:cNvSpPr/>
          <p:nvPr/>
        </p:nvSpPr>
        <p:spPr>
          <a:xfrm>
            <a:off x="1012777" y="6386184"/>
            <a:ext cx="9646124"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https://www.tutorialspoint.com/e_commerce/e_commerce_business_models.htm</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726241"/>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49526"/>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B2C </a:t>
            </a:r>
            <a:r>
              <a:rPr lang="en-US" b="1" dirty="0">
                <a:latin typeface="Times New Roman" panose="02020603050405020304" pitchFamily="18" charset="0"/>
                <a:cs typeface="Times New Roman" panose="02020603050405020304" pitchFamily="18" charset="0"/>
              </a:rPr>
              <a:t>Business Models</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idx="1"/>
          </p:nvPr>
        </p:nvSpPr>
        <p:spPr>
          <a:xfrm>
            <a:off x="838200" y="1446663"/>
            <a:ext cx="10515600" cy="4730300"/>
          </a:xfrm>
        </p:spPr>
        <p:txBody>
          <a:bodyPr>
            <a:normAutofit lnSpcReduction="10000"/>
          </a:bodyPr>
          <a:lstStyle/>
          <a:p>
            <a:pPr algn="just"/>
            <a:r>
              <a:rPr lang="en-US" sz="3200" dirty="0">
                <a:latin typeface="Times New Roman" panose="02020603050405020304" pitchFamily="18" charset="0"/>
                <a:cs typeface="Times New Roman" panose="02020603050405020304" pitchFamily="18" charset="0"/>
              </a:rPr>
              <a:t>B2C Business </a:t>
            </a:r>
            <a:r>
              <a:rPr lang="en-US" sz="3200" dirty="0" smtClean="0">
                <a:latin typeface="Times New Roman" panose="02020603050405020304" pitchFamily="18" charset="0"/>
                <a:cs typeface="Times New Roman" panose="02020603050405020304" pitchFamily="18" charset="0"/>
              </a:rPr>
              <a:t>Models is a </a:t>
            </a:r>
            <a:r>
              <a:rPr lang="en-US" sz="3200" b="1" dirty="0">
                <a:latin typeface="Times New Roman" panose="02020603050405020304" pitchFamily="18" charset="0"/>
                <a:cs typeface="Times New Roman" panose="02020603050405020304" pitchFamily="18" charset="0"/>
              </a:rPr>
              <a:t>business-to-consumer</a:t>
            </a:r>
            <a:r>
              <a:rPr lang="en-US" sz="3200" dirty="0">
                <a:latin typeface="Times New Roman" panose="02020603050405020304" pitchFamily="18" charset="0"/>
                <a:cs typeface="Times New Roman" panose="02020603050405020304" pitchFamily="18" charset="0"/>
              </a:rPr>
              <a:t>, or </a:t>
            </a:r>
            <a:r>
              <a:rPr lang="en-US" sz="3200" dirty="0" smtClean="0">
                <a:latin typeface="Times New Roman" panose="02020603050405020304" pitchFamily="18" charset="0"/>
                <a:cs typeface="Times New Roman" panose="02020603050405020304" pitchFamily="18" charset="0"/>
              </a:rPr>
              <a:t>B2C,business model </a:t>
            </a:r>
            <a:r>
              <a:rPr lang="en-US" sz="3200" dirty="0">
                <a:latin typeface="Times New Roman" panose="02020603050405020304" pitchFamily="18" charset="0"/>
                <a:cs typeface="Times New Roman" panose="02020603050405020304" pitchFamily="18" charset="0"/>
              </a:rPr>
              <a:t>is one in which a company sells a service or product directly to a consumer</a:t>
            </a:r>
            <a:r>
              <a:rPr lang="en-US" sz="3200" dirty="0" smtClean="0">
                <a:latin typeface="Times New Roman" panose="02020603050405020304" pitchFamily="18" charset="0"/>
                <a:cs typeface="Times New Roman" panose="02020603050405020304" pitchFamily="18" charset="0"/>
              </a:rPr>
              <a:t>.</a:t>
            </a:r>
          </a:p>
          <a:p>
            <a:pPr algn="just"/>
            <a:r>
              <a:rPr lang="en-US" sz="3200" dirty="0">
                <a:latin typeface="Times New Roman" panose="02020603050405020304" pitchFamily="18" charset="0"/>
                <a:cs typeface="Times New Roman" panose="02020603050405020304" pitchFamily="18" charset="0"/>
              </a:rPr>
              <a:t>B2C is the alternative of the business-to-business model (B2B) in which a company sells their products first to another business, which will then sell the product to another business or a customer with a mark-up.</a:t>
            </a:r>
          </a:p>
          <a:p>
            <a:pPr algn="just"/>
            <a:r>
              <a:rPr lang="en-US" sz="3200" dirty="0" smtClean="0">
                <a:latin typeface="Times New Roman" panose="02020603050405020304" pitchFamily="18" charset="0"/>
                <a:cs typeface="Times New Roman" panose="02020603050405020304" pitchFamily="18" charset="0"/>
              </a:rPr>
              <a:t>B2C </a:t>
            </a:r>
            <a:r>
              <a:rPr lang="en-US" sz="3200" dirty="0">
                <a:latin typeface="Times New Roman" panose="02020603050405020304" pitchFamily="18" charset="0"/>
                <a:cs typeface="Times New Roman" panose="02020603050405020304" pitchFamily="18" charset="0"/>
              </a:rPr>
              <a:t>as a business model typically involves a higher volume of clients, but a lower revenue per client with shorter sales cycles.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0551184"/>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5602" name="Title 1"/>
          <p:cNvSpPr>
            <a:spLocks noGrp="1"/>
          </p:cNvSpPr>
          <p:nvPr>
            <p:ph type="title"/>
          </p:nvPr>
        </p:nvSpPr>
        <p:spPr>
          <a:xfrm>
            <a:off x="1981200" y="673894"/>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Major B2C Business Models</a:t>
            </a:r>
          </a:p>
        </p:txBody>
      </p:sp>
      <p:sp>
        <p:nvSpPr>
          <p:cNvPr id="3" name="Content Placeholder 2"/>
          <p:cNvSpPr>
            <a:spLocks noGrp="1"/>
          </p:cNvSpPr>
          <p:nvPr>
            <p:ph idx="1"/>
          </p:nvPr>
        </p:nvSpPr>
        <p:spPr>
          <a:xfrm>
            <a:off x="838200" y="1487606"/>
            <a:ext cx="10515600" cy="4689357"/>
          </a:xfrm>
        </p:spPr>
        <p:txBody>
          <a:bodyPr>
            <a:normAutofit/>
          </a:bodyPr>
          <a:lstStyle/>
          <a:p>
            <a:pPr eaLnBrk="1" hangingPunct="1">
              <a:defRPr/>
            </a:pPr>
            <a:r>
              <a:rPr lang="en-US" sz="3200" dirty="0" smtClean="0">
                <a:latin typeface="Times New Roman" panose="02020603050405020304" pitchFamily="18" charset="0"/>
                <a:cs typeface="Times New Roman" panose="02020603050405020304" pitchFamily="18" charset="0"/>
              </a:rPr>
              <a:t>E-</a:t>
            </a:r>
            <a:r>
              <a:rPr lang="en-US" sz="3200" dirty="0" err="1" smtClean="0">
                <a:latin typeface="Times New Roman" panose="02020603050405020304" pitchFamily="18" charset="0"/>
                <a:cs typeface="Times New Roman" panose="02020603050405020304" pitchFamily="18" charset="0"/>
              </a:rPr>
              <a:t>tailer</a:t>
            </a:r>
            <a:endParaRPr lang="en-US" sz="3200" dirty="0" smtClean="0">
              <a:latin typeface="Times New Roman" panose="02020603050405020304" pitchFamily="18" charset="0"/>
              <a:cs typeface="Times New Roman" panose="02020603050405020304" pitchFamily="18" charset="0"/>
            </a:endParaRPr>
          </a:p>
          <a:p>
            <a:pPr eaLnBrk="1" hangingPunct="1">
              <a:defRPr/>
            </a:pPr>
            <a:r>
              <a:rPr lang="en-US" sz="3200" dirty="0" smtClean="0">
                <a:latin typeface="Times New Roman" panose="02020603050405020304" pitchFamily="18" charset="0"/>
                <a:cs typeface="Times New Roman" panose="02020603050405020304" pitchFamily="18" charset="0"/>
              </a:rPr>
              <a:t>Community provider (social network)</a:t>
            </a:r>
          </a:p>
          <a:p>
            <a:pPr eaLnBrk="1" hangingPunct="1">
              <a:defRPr/>
            </a:pPr>
            <a:r>
              <a:rPr lang="en-US" sz="3200" dirty="0" smtClean="0">
                <a:latin typeface="Times New Roman" panose="02020603050405020304" pitchFamily="18" charset="0"/>
                <a:cs typeface="Times New Roman" panose="02020603050405020304" pitchFamily="18" charset="0"/>
              </a:rPr>
              <a:t>Content provider</a:t>
            </a:r>
          </a:p>
          <a:p>
            <a:pPr eaLnBrk="1" hangingPunct="1">
              <a:defRPr/>
            </a:pPr>
            <a:r>
              <a:rPr lang="en-US" sz="3200" dirty="0" smtClean="0">
                <a:latin typeface="Times New Roman" panose="02020603050405020304" pitchFamily="18" charset="0"/>
                <a:cs typeface="Times New Roman" panose="02020603050405020304" pitchFamily="18" charset="0"/>
              </a:rPr>
              <a:t>Portal</a:t>
            </a:r>
          </a:p>
          <a:p>
            <a:pPr eaLnBrk="1" hangingPunct="1">
              <a:defRPr/>
            </a:pPr>
            <a:r>
              <a:rPr lang="en-US" sz="3200" dirty="0" smtClean="0">
                <a:latin typeface="Times New Roman" panose="02020603050405020304" pitchFamily="18" charset="0"/>
                <a:cs typeface="Times New Roman" panose="02020603050405020304" pitchFamily="18" charset="0"/>
              </a:rPr>
              <a:t>Transaction broker</a:t>
            </a:r>
          </a:p>
          <a:p>
            <a:pPr eaLnBrk="1" hangingPunct="1">
              <a:defRPr/>
            </a:pPr>
            <a:r>
              <a:rPr lang="en-US" sz="3200" dirty="0" smtClean="0">
                <a:latin typeface="Times New Roman" panose="02020603050405020304" pitchFamily="18" charset="0"/>
                <a:cs typeface="Times New Roman" panose="02020603050405020304" pitchFamily="18" charset="0"/>
              </a:rPr>
              <a:t>Market creator</a:t>
            </a:r>
          </a:p>
          <a:p>
            <a:pPr eaLnBrk="1" hangingPunct="1">
              <a:defRPr/>
            </a:pPr>
            <a:r>
              <a:rPr lang="en-US" sz="3200" dirty="0" smtClean="0">
                <a:latin typeface="Times New Roman" panose="02020603050405020304" pitchFamily="18" charset="0"/>
                <a:cs typeface="Times New Roman" panose="02020603050405020304" pitchFamily="18" charset="0"/>
              </a:rPr>
              <a:t>Service provider</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111652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981200" y="533401"/>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B2C Models: </a:t>
            </a:r>
            <a:r>
              <a:rPr lang="en-US" sz="4000" b="1" dirty="0" smtClean="0">
                <a:latin typeface="Times New Roman" panose="02020603050405020304" pitchFamily="18" charset="0"/>
                <a:ea typeface="+mn-ea"/>
                <a:cs typeface="Times New Roman" panose="02020603050405020304" pitchFamily="18" charset="0"/>
              </a:rPr>
              <a:t>e-</a:t>
            </a:r>
            <a:r>
              <a:rPr lang="en-US" sz="4000" b="1" dirty="0" err="1" smtClean="0">
                <a:latin typeface="Times New Roman" panose="02020603050405020304" pitchFamily="18" charset="0"/>
                <a:ea typeface="+mn-ea"/>
                <a:cs typeface="Times New Roman" panose="02020603050405020304" pitchFamily="18" charset="0"/>
              </a:rPr>
              <a:t>tailer</a:t>
            </a:r>
            <a:endParaRPr lang="en-US" sz="4000" b="1" dirty="0">
              <a:latin typeface="Times New Roman" panose="02020603050405020304" pitchFamily="18" charset="0"/>
              <a:ea typeface="+mn-ea"/>
              <a:cs typeface="Times New Roman" panose="02020603050405020304" pitchFamily="18" charset="0"/>
            </a:endParaRPr>
          </a:p>
        </p:txBody>
      </p:sp>
      <p:sp>
        <p:nvSpPr>
          <p:cNvPr id="28677" name="Rectangle 3"/>
          <p:cNvSpPr>
            <a:spLocks noGrp="1" noChangeArrowheads="1"/>
          </p:cNvSpPr>
          <p:nvPr>
            <p:ph idx="1"/>
          </p:nvPr>
        </p:nvSpPr>
        <p:spPr>
          <a:xfrm>
            <a:off x="838200" y="1419367"/>
            <a:ext cx="10515600" cy="4757596"/>
          </a:xfrm>
        </p:spPr>
        <p:txBody>
          <a:bodyPr>
            <a:normAutofit/>
          </a:bodyPr>
          <a:lstStyle/>
          <a:p>
            <a:pPr eaLnBrk="1" hangingPunct="1">
              <a:defRPr/>
            </a:pPr>
            <a:r>
              <a:rPr lang="en-US" sz="3200" dirty="0" smtClean="0">
                <a:latin typeface="Times New Roman" panose="02020603050405020304" pitchFamily="18" charset="0"/>
                <a:cs typeface="Times New Roman" panose="02020603050405020304" pitchFamily="18" charset="0"/>
              </a:rPr>
              <a:t>Online version of traditional retailer</a:t>
            </a:r>
          </a:p>
          <a:p>
            <a:pPr eaLnBrk="1" hangingPunct="1">
              <a:defRPr/>
            </a:pPr>
            <a:r>
              <a:rPr lang="en-US" sz="3200" dirty="0" smtClean="0">
                <a:latin typeface="Times New Roman" panose="02020603050405020304" pitchFamily="18" charset="0"/>
                <a:cs typeface="Times New Roman" panose="02020603050405020304" pitchFamily="18" charset="0"/>
              </a:rPr>
              <a:t>Revenue model: sales</a:t>
            </a:r>
          </a:p>
          <a:p>
            <a:pPr eaLnBrk="1" hangingPunct="1">
              <a:defRPr/>
            </a:pPr>
            <a:r>
              <a:rPr lang="en-US" sz="3200" dirty="0" smtClean="0">
                <a:latin typeface="Times New Roman" panose="02020603050405020304" pitchFamily="18" charset="0"/>
                <a:cs typeface="Times New Roman" panose="02020603050405020304" pitchFamily="18" charset="0"/>
              </a:rPr>
              <a:t>Variations: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Virtual merchant</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Bricks-and-clicks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Catalog merchant</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Manufacturer-direct </a:t>
            </a:r>
          </a:p>
          <a:p>
            <a:pPr eaLnBrk="1" hangingPunct="1">
              <a:defRPr/>
            </a:pPr>
            <a:r>
              <a:rPr lang="en-US" sz="3200" dirty="0" smtClean="0">
                <a:latin typeface="Times New Roman" panose="02020603050405020304" pitchFamily="18" charset="0"/>
                <a:cs typeface="Times New Roman" panose="02020603050405020304" pitchFamily="18" charset="0"/>
              </a:rPr>
              <a:t>Low barriers to entry</a:t>
            </a:r>
          </a:p>
        </p:txBody>
      </p:sp>
    </p:spTree>
    <p:extLst>
      <p:ext uri="{BB962C8B-B14F-4D97-AF65-F5344CB8AC3E}">
        <p14:creationId xmlns:p14="http://schemas.microsoft.com/office/powerpoint/2010/main" val="104342611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981200" y="533401"/>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B2C Models: Community Provider</a:t>
            </a:r>
          </a:p>
        </p:txBody>
      </p:sp>
      <p:sp>
        <p:nvSpPr>
          <p:cNvPr id="33797" name="Rectangle 3"/>
          <p:cNvSpPr>
            <a:spLocks noGrp="1" noChangeArrowheads="1"/>
          </p:cNvSpPr>
          <p:nvPr>
            <p:ph idx="1"/>
          </p:nvPr>
        </p:nvSpPr>
        <p:spPr>
          <a:xfrm>
            <a:off x="838200" y="1460310"/>
            <a:ext cx="10515600" cy="4716653"/>
          </a:xfrm>
        </p:spPr>
        <p:txBody>
          <a:bodyPr>
            <a:normAutofit/>
          </a:bodyPr>
          <a:lstStyle/>
          <a:p>
            <a:pPr algn="just" eaLnBrk="1" hangingPunct="1">
              <a:defRPr/>
            </a:pPr>
            <a:r>
              <a:rPr lang="en-US" sz="3200" dirty="0" smtClean="0">
                <a:latin typeface="Times New Roman" panose="02020603050405020304" pitchFamily="18" charset="0"/>
                <a:cs typeface="Times New Roman" panose="02020603050405020304" pitchFamily="18" charset="0"/>
              </a:rPr>
              <a:t>Provide online environment (social network) where people with similar interests can transact, share content, and communicate </a:t>
            </a:r>
          </a:p>
          <a:p>
            <a:pPr lvl="1" algn="just" eaLnBrk="1" hangingPunct="1">
              <a:defRPr/>
            </a:pPr>
            <a:r>
              <a:rPr lang="en-US" sz="3200" dirty="0">
                <a:latin typeface="Times New Roman" panose="02020603050405020304" pitchFamily="18" charset="0"/>
                <a:ea typeface="ＭＳ Ｐゴシック" charset="0"/>
                <a:cs typeface="Times New Roman" panose="02020603050405020304" pitchFamily="18" charset="0"/>
              </a:rPr>
              <a:t>e</a:t>
            </a:r>
            <a:r>
              <a:rPr lang="en-US" sz="3200" dirty="0" smtClean="0">
                <a:latin typeface="Times New Roman" panose="02020603050405020304" pitchFamily="18" charset="0"/>
                <a:ea typeface="ＭＳ Ｐゴシック" charset="0"/>
                <a:cs typeface="Times New Roman" panose="02020603050405020304" pitchFamily="18" charset="0"/>
              </a:rPr>
              <a:t>.g.: Facebook, LinkedIn, Twitter, Pinterest</a:t>
            </a:r>
          </a:p>
          <a:p>
            <a:pPr algn="just" eaLnBrk="1" hangingPunct="1">
              <a:defRPr/>
            </a:pPr>
            <a:r>
              <a:rPr lang="en-US" sz="3200" dirty="0" smtClean="0">
                <a:latin typeface="Times New Roman" panose="02020603050405020304" pitchFamily="18" charset="0"/>
                <a:cs typeface="Times New Roman" panose="02020603050405020304" pitchFamily="18" charset="0"/>
              </a:rPr>
              <a:t>Revenue models</a:t>
            </a:r>
          </a:p>
          <a:p>
            <a:pPr lvl="1" algn="just"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Typically hybrid, combining advertising, subscriptions, sales, transaction fees, affiliate fees</a:t>
            </a:r>
          </a:p>
        </p:txBody>
      </p:sp>
    </p:spTree>
    <p:extLst>
      <p:ext uri="{BB962C8B-B14F-4D97-AF65-F5344CB8AC3E}">
        <p14:creationId xmlns:p14="http://schemas.microsoft.com/office/powerpoint/2010/main" val="3663178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a:xfrm>
            <a:off x="1738312" y="334963"/>
            <a:ext cx="8715375" cy="1311275"/>
          </a:xfrm>
        </p:spPr>
        <p:txBody>
          <a:bodyPr>
            <a:normAutofit/>
          </a:bodyPr>
          <a:lstStyle/>
          <a:p>
            <a:pPr algn="ctr"/>
            <a:r>
              <a:rPr lang="en-US" altLang="zh-TW" sz="4000" b="1" dirty="0">
                <a:latin typeface="Times New Roman" panose="02020603050405020304" pitchFamily="18" charset="0"/>
                <a:ea typeface="新細明體" charset="-120"/>
                <a:cs typeface="Times New Roman" panose="02020603050405020304" pitchFamily="18" charset="0"/>
              </a:rPr>
              <a:t>B2C Business Models: Content Provider</a:t>
            </a:r>
          </a:p>
        </p:txBody>
      </p:sp>
      <p:sp>
        <p:nvSpPr>
          <p:cNvPr id="32772" name="Rectangle 3"/>
          <p:cNvSpPr>
            <a:spLocks noGrp="1" noChangeArrowheads="1"/>
          </p:cNvSpPr>
          <p:nvPr>
            <p:ph idx="1"/>
          </p:nvPr>
        </p:nvSpPr>
        <p:spPr/>
        <p:txBody>
          <a:bodyPr>
            <a:normAutofit/>
          </a:bodyPr>
          <a:lstStyle/>
          <a:p>
            <a:pPr lvl="2"/>
            <a:r>
              <a:rPr lang="en-US" altLang="zh-TW" sz="3200" dirty="0">
                <a:latin typeface="Times New Roman" panose="02020603050405020304" pitchFamily="18" charset="0"/>
                <a:ea typeface="新細明體" charset="-120"/>
                <a:cs typeface="Times New Roman" panose="02020603050405020304" pitchFamily="18" charset="0"/>
              </a:rPr>
              <a:t>Information and entertainment companies that provide digital content over the Web</a:t>
            </a:r>
          </a:p>
          <a:p>
            <a:pPr lvl="2"/>
            <a:r>
              <a:rPr lang="en-US" altLang="zh-TW" sz="3200" dirty="0">
                <a:latin typeface="Times New Roman" panose="02020603050405020304" pitchFamily="18" charset="0"/>
                <a:ea typeface="新細明體" charset="-120"/>
                <a:cs typeface="Times New Roman" panose="02020603050405020304" pitchFamily="18" charset="0"/>
              </a:rPr>
              <a:t>Second largest source of B2C e-commerce revenue in 2002</a:t>
            </a:r>
          </a:p>
          <a:p>
            <a:pPr lvl="2"/>
            <a:r>
              <a:rPr lang="en-US" altLang="zh-TW" sz="3200" dirty="0">
                <a:latin typeface="Times New Roman" panose="02020603050405020304" pitchFamily="18" charset="0"/>
                <a:ea typeface="新細明體" charset="-120"/>
                <a:cs typeface="Times New Roman" panose="02020603050405020304" pitchFamily="18" charset="0"/>
              </a:rPr>
              <a:t>Typically utilizes an subscription, pay for download, or advertising revenue model</a:t>
            </a:r>
          </a:p>
          <a:p>
            <a:pPr lvl="2"/>
            <a:r>
              <a:rPr lang="en-US" altLang="zh-TW" sz="3200" dirty="0">
                <a:latin typeface="Times New Roman" panose="02020603050405020304" pitchFamily="18" charset="0"/>
                <a:ea typeface="新細明體" charset="-120"/>
                <a:cs typeface="Times New Roman" panose="02020603050405020304" pitchFamily="18" charset="0"/>
              </a:rPr>
              <a:t>Syndication a variation of standard content provider model</a:t>
            </a:r>
          </a:p>
        </p:txBody>
      </p:sp>
    </p:spTree>
    <p:extLst>
      <p:ext uri="{BB962C8B-B14F-4D97-AF65-F5344CB8AC3E}">
        <p14:creationId xmlns:p14="http://schemas.microsoft.com/office/powerpoint/2010/main" val="133966240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1661474" y="516341"/>
            <a:ext cx="8029575" cy="701675"/>
          </a:xfrm>
        </p:spPr>
        <p:txBody>
          <a:bodyPr>
            <a:normAutofit/>
          </a:bodyPr>
          <a:lstStyle/>
          <a:p>
            <a:pPr algn="ctr"/>
            <a:r>
              <a:rPr lang="en-US" altLang="zh-TW" sz="4000" b="1" dirty="0">
                <a:latin typeface="Times New Roman" panose="02020603050405020304" pitchFamily="18" charset="0"/>
                <a:ea typeface="新細明體" charset="-120"/>
                <a:cs typeface="Times New Roman" panose="02020603050405020304" pitchFamily="18" charset="0"/>
              </a:rPr>
              <a:t>B2C Business Models: Portal</a:t>
            </a:r>
          </a:p>
        </p:txBody>
      </p:sp>
      <p:sp>
        <p:nvSpPr>
          <p:cNvPr id="30724" name="Rectangle 3"/>
          <p:cNvSpPr>
            <a:spLocks noGrp="1" noChangeArrowheads="1"/>
          </p:cNvSpPr>
          <p:nvPr>
            <p:ph idx="1"/>
          </p:nvPr>
        </p:nvSpPr>
        <p:spPr>
          <a:xfrm>
            <a:off x="928047" y="1405719"/>
            <a:ext cx="10890913" cy="4385481"/>
          </a:xfrm>
        </p:spPr>
        <p:txBody>
          <a:bodyPr>
            <a:normAutofit/>
          </a:bodyPr>
          <a:lstStyle/>
          <a:p>
            <a:pPr algn="just" eaLnBrk="1" hangingPunct="1"/>
            <a:r>
              <a:rPr lang="en-US" altLang="zh-TW" sz="3200" dirty="0" smtClean="0">
                <a:latin typeface="Times New Roman" panose="02020603050405020304" pitchFamily="18" charset="0"/>
                <a:ea typeface="新細明體" charset="-120"/>
                <a:cs typeface="Times New Roman" panose="02020603050405020304" pitchFamily="18" charset="0"/>
              </a:rPr>
              <a:t>Offers powerful search tools plus an integrated package of content and services</a:t>
            </a:r>
          </a:p>
          <a:p>
            <a:pPr algn="just" eaLnBrk="1" hangingPunct="1"/>
            <a:r>
              <a:rPr lang="en-US" altLang="zh-TW" sz="3200" dirty="0" smtClean="0">
                <a:latin typeface="Times New Roman" panose="02020603050405020304" pitchFamily="18" charset="0"/>
                <a:ea typeface="新細明體" charset="-120"/>
                <a:cs typeface="Times New Roman" panose="02020603050405020304" pitchFamily="18" charset="0"/>
              </a:rPr>
              <a:t>typically utilizes a combines subscription/advertising revenues/transaction fee model</a:t>
            </a:r>
          </a:p>
          <a:p>
            <a:pPr algn="just" eaLnBrk="1" hangingPunct="1"/>
            <a:r>
              <a:rPr lang="en-US" altLang="zh-TW" sz="3200" dirty="0" smtClean="0">
                <a:latin typeface="Times New Roman" panose="02020603050405020304" pitchFamily="18" charset="0"/>
                <a:ea typeface="新細明體" charset="-120"/>
                <a:cs typeface="Times New Roman" panose="02020603050405020304" pitchFamily="18" charset="0"/>
              </a:rPr>
              <a:t>May be general or specialized (portal)</a:t>
            </a:r>
          </a:p>
        </p:txBody>
      </p:sp>
    </p:spTree>
    <p:extLst>
      <p:ext uri="{BB962C8B-B14F-4D97-AF65-F5344CB8AC3E}">
        <p14:creationId xmlns:p14="http://schemas.microsoft.com/office/powerpoint/2010/main" val="407362097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585912" y="424656"/>
            <a:ext cx="9020175" cy="1311275"/>
          </a:xfrm>
        </p:spPr>
        <p:txBody>
          <a:bodyPr>
            <a:normAutofit/>
          </a:bodyPr>
          <a:lstStyle/>
          <a:p>
            <a:pPr algn="ctr"/>
            <a:r>
              <a:rPr lang="en-US" altLang="zh-TW" sz="4000" b="1" dirty="0">
                <a:latin typeface="Times New Roman" panose="02020603050405020304" pitchFamily="18" charset="0"/>
                <a:ea typeface="新細明體" charset="-120"/>
                <a:cs typeface="Times New Roman" panose="02020603050405020304" pitchFamily="18" charset="0"/>
              </a:rPr>
              <a:t>B2C Business Models: Transaction Broker</a:t>
            </a:r>
          </a:p>
        </p:txBody>
      </p:sp>
      <p:sp>
        <p:nvSpPr>
          <p:cNvPr id="33796" name="Rectangle 3"/>
          <p:cNvSpPr>
            <a:spLocks noGrp="1" noChangeArrowheads="1"/>
          </p:cNvSpPr>
          <p:nvPr>
            <p:ph idx="1"/>
          </p:nvPr>
        </p:nvSpPr>
        <p:spPr/>
        <p:txBody>
          <a:bodyPr/>
          <a:lstStyle/>
          <a:p>
            <a:pPr lvl="2"/>
            <a:r>
              <a:rPr lang="en-US" altLang="zh-TW" sz="3200" dirty="0">
                <a:latin typeface="Times New Roman" panose="02020603050405020304" pitchFamily="18" charset="0"/>
                <a:ea typeface="新細明體" charset="-120"/>
                <a:cs typeface="Times New Roman" panose="02020603050405020304" pitchFamily="18" charset="0"/>
              </a:rPr>
              <a:t>Processes online transactions for consumers</a:t>
            </a:r>
          </a:p>
          <a:p>
            <a:pPr lvl="2"/>
            <a:r>
              <a:rPr lang="en-US" altLang="zh-TW" sz="3200" dirty="0">
                <a:latin typeface="Times New Roman" panose="02020603050405020304" pitchFamily="18" charset="0"/>
                <a:ea typeface="新細明體" charset="-120"/>
                <a:cs typeface="Times New Roman" panose="02020603050405020304" pitchFamily="18" charset="0"/>
              </a:rPr>
              <a:t>Primary value proposition – saving of time and money</a:t>
            </a:r>
          </a:p>
          <a:p>
            <a:pPr lvl="2"/>
            <a:r>
              <a:rPr lang="en-US" altLang="zh-TW" sz="3200" dirty="0">
                <a:latin typeface="Times New Roman" panose="02020603050405020304" pitchFamily="18" charset="0"/>
                <a:ea typeface="新細明體" charset="-120"/>
                <a:cs typeface="Times New Roman" panose="02020603050405020304" pitchFamily="18" charset="0"/>
              </a:rPr>
              <a:t>Typical revenue model – transaction fee </a:t>
            </a:r>
          </a:p>
          <a:p>
            <a:pPr lvl="2"/>
            <a:r>
              <a:rPr lang="en-US" altLang="zh-TW" sz="3200" dirty="0">
                <a:latin typeface="Times New Roman" panose="02020603050405020304" pitchFamily="18" charset="0"/>
                <a:ea typeface="新細明體" charset="-120"/>
                <a:cs typeface="Times New Roman" panose="02020603050405020304" pitchFamily="18" charset="0"/>
              </a:rPr>
              <a:t>Industries using this model:</a:t>
            </a:r>
          </a:p>
          <a:p>
            <a:pPr lvl="2"/>
            <a:r>
              <a:rPr lang="en-US" altLang="zh-TW" sz="3200" dirty="0">
                <a:latin typeface="Times New Roman" panose="02020603050405020304" pitchFamily="18" charset="0"/>
                <a:ea typeface="新細明體" charset="-120"/>
                <a:cs typeface="Times New Roman" panose="02020603050405020304" pitchFamily="18" charset="0"/>
              </a:rPr>
              <a:t>Financial services</a:t>
            </a:r>
          </a:p>
          <a:p>
            <a:pPr lvl="2"/>
            <a:r>
              <a:rPr lang="en-US" altLang="zh-TW" sz="3200" dirty="0">
                <a:latin typeface="Times New Roman" panose="02020603050405020304" pitchFamily="18" charset="0"/>
                <a:ea typeface="新細明體" charset="-120"/>
                <a:cs typeface="Times New Roman" panose="02020603050405020304" pitchFamily="18" charset="0"/>
              </a:rPr>
              <a:t>Travel services</a:t>
            </a:r>
          </a:p>
          <a:p>
            <a:pPr lvl="2"/>
            <a:r>
              <a:rPr lang="en-US" altLang="zh-TW" sz="3200" dirty="0">
                <a:latin typeface="Times New Roman" panose="02020603050405020304" pitchFamily="18" charset="0"/>
                <a:ea typeface="新細明體" charset="-120"/>
                <a:cs typeface="Times New Roman" panose="02020603050405020304" pitchFamily="18" charset="0"/>
              </a:rPr>
              <a:t>Job placement services</a:t>
            </a:r>
          </a:p>
          <a:p>
            <a:pPr lvl="1" eaLnBrk="1" hangingPunct="1"/>
            <a:endParaRPr lang="zh-TW" altLang="en-US" dirty="0" smtClean="0">
              <a:ea typeface="新細明體" charset="-120"/>
            </a:endParaRPr>
          </a:p>
        </p:txBody>
      </p:sp>
    </p:spTree>
    <p:extLst>
      <p:ext uri="{BB962C8B-B14F-4D97-AF65-F5344CB8AC3E}">
        <p14:creationId xmlns:p14="http://schemas.microsoft.com/office/powerpoint/2010/main" val="19531459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981200" y="673894"/>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B2C Models: Market Creator</a:t>
            </a:r>
          </a:p>
        </p:txBody>
      </p:sp>
      <p:sp>
        <p:nvSpPr>
          <p:cNvPr id="31749" name="Rectangle 3"/>
          <p:cNvSpPr>
            <a:spLocks noGrp="1" noChangeArrowheads="1"/>
          </p:cNvSpPr>
          <p:nvPr>
            <p:ph idx="1"/>
          </p:nvPr>
        </p:nvSpPr>
        <p:spPr>
          <a:xfrm>
            <a:off x="838200" y="1542197"/>
            <a:ext cx="10515600" cy="4634766"/>
          </a:xfrm>
        </p:spPr>
        <p:txBody>
          <a:bodyPr>
            <a:normAutofit/>
          </a:bodyPr>
          <a:lstStyle/>
          <a:p>
            <a:pPr>
              <a:spcBef>
                <a:spcPts val="1800"/>
              </a:spcBef>
              <a:defRPr/>
            </a:pPr>
            <a:r>
              <a:rPr lang="en-US" sz="3200" dirty="0" smtClean="0">
                <a:latin typeface="Times New Roman" panose="02020603050405020304" pitchFamily="18" charset="0"/>
                <a:cs typeface="Times New Roman" panose="02020603050405020304" pitchFamily="18" charset="0"/>
              </a:rPr>
              <a:t>Create digital environment where buyers and sellers can meet and transact</a:t>
            </a:r>
          </a:p>
          <a:p>
            <a:pPr lvl="1">
              <a:spcBef>
                <a:spcPts val="1800"/>
              </a:spcBef>
              <a:defRPr/>
            </a:pPr>
            <a:r>
              <a:rPr lang="en-US" sz="3200" dirty="0" smtClean="0">
                <a:latin typeface="Times New Roman" panose="02020603050405020304" pitchFamily="18" charset="0"/>
                <a:ea typeface="ＭＳ Ｐゴシック" charset="0"/>
                <a:cs typeface="Times New Roman" panose="02020603050405020304" pitchFamily="18" charset="0"/>
              </a:rPr>
              <a:t>e.g.: Priceline, eBay</a:t>
            </a:r>
          </a:p>
          <a:p>
            <a:pPr>
              <a:spcBef>
                <a:spcPts val="1800"/>
              </a:spcBef>
              <a:defRPr/>
            </a:pPr>
            <a:r>
              <a:rPr lang="en-US" sz="3200" dirty="0" smtClean="0">
                <a:latin typeface="Times New Roman" panose="02020603050405020304" pitchFamily="18" charset="0"/>
                <a:cs typeface="Times New Roman" panose="02020603050405020304" pitchFamily="18" charset="0"/>
              </a:rPr>
              <a:t>Revenue model </a:t>
            </a:r>
          </a:p>
          <a:p>
            <a:pPr lvl="1">
              <a:spcBef>
                <a:spcPts val="1800"/>
              </a:spcBef>
              <a:defRPr/>
            </a:pPr>
            <a:r>
              <a:rPr lang="en-US" sz="3200" dirty="0" smtClean="0">
                <a:latin typeface="Times New Roman" panose="02020603050405020304" pitchFamily="18" charset="0"/>
                <a:cs typeface="Times New Roman" panose="02020603050405020304" pitchFamily="18" charset="0"/>
              </a:rPr>
              <a:t>Transaction fees</a:t>
            </a:r>
          </a:p>
        </p:txBody>
      </p:sp>
    </p:spTree>
    <p:extLst>
      <p:ext uri="{BB962C8B-B14F-4D97-AF65-F5344CB8AC3E}">
        <p14:creationId xmlns:p14="http://schemas.microsoft.com/office/powerpoint/2010/main" val="27655258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647826" y="669926"/>
            <a:ext cx="9020175" cy="1311275"/>
          </a:xfrm>
        </p:spPr>
        <p:txBody>
          <a:bodyPr>
            <a:normAutofit/>
          </a:bodyPr>
          <a:lstStyle/>
          <a:p>
            <a:pPr algn="ctr"/>
            <a:r>
              <a:rPr lang="en-US" altLang="zh-TW" sz="4000" b="1" dirty="0">
                <a:latin typeface="Times New Roman" panose="02020603050405020304" pitchFamily="18" charset="0"/>
                <a:ea typeface="新細明體" charset="-120"/>
                <a:cs typeface="Times New Roman" panose="02020603050405020304" pitchFamily="18" charset="0"/>
              </a:rPr>
              <a:t>B2C Business Model: Service Provider</a:t>
            </a:r>
          </a:p>
        </p:txBody>
      </p:sp>
      <p:sp>
        <p:nvSpPr>
          <p:cNvPr id="35844" name="Rectangle 3"/>
          <p:cNvSpPr>
            <a:spLocks noGrp="1" noChangeArrowheads="1"/>
          </p:cNvSpPr>
          <p:nvPr>
            <p:ph idx="1"/>
          </p:nvPr>
        </p:nvSpPr>
        <p:spPr/>
        <p:txBody>
          <a:bodyPr/>
          <a:lstStyle/>
          <a:p>
            <a:pPr lvl="2"/>
            <a:r>
              <a:rPr lang="en-US" altLang="zh-TW" sz="3200" dirty="0">
                <a:latin typeface="Times New Roman" panose="02020603050405020304" pitchFamily="18" charset="0"/>
                <a:ea typeface="新細明體" charset="-120"/>
                <a:cs typeface="Times New Roman" panose="02020603050405020304" pitchFamily="18" charset="0"/>
              </a:rPr>
              <a:t>Offers services </a:t>
            </a:r>
            <a:r>
              <a:rPr lang="en-US" altLang="zh-TW" sz="3200" dirty="0" smtClean="0">
                <a:latin typeface="Times New Roman" panose="02020603050405020304" pitchFamily="18" charset="0"/>
                <a:ea typeface="新細明體" charset="-120"/>
                <a:cs typeface="Times New Roman" panose="02020603050405020304" pitchFamily="18" charset="0"/>
              </a:rPr>
              <a:t>online</a:t>
            </a:r>
            <a:r>
              <a:rPr lang="ru-RU" altLang="zh-TW" sz="3200" dirty="0" smtClean="0">
                <a:latin typeface="Times New Roman" panose="02020603050405020304" pitchFamily="18" charset="0"/>
                <a:ea typeface="新細明體" charset="-12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e.g.: </a:t>
            </a:r>
            <a:r>
              <a:rPr lang="en-US" sz="3200" dirty="0" smtClean="0">
                <a:latin typeface="Times New Roman" panose="02020603050405020304" pitchFamily="18" charset="0"/>
                <a:cs typeface="Times New Roman" panose="02020603050405020304" pitchFamily="18" charset="0"/>
              </a:rPr>
              <a:t>Google</a:t>
            </a:r>
            <a:r>
              <a:rPr lang="ru-RU" sz="3200" dirty="0" smtClean="0">
                <a:latin typeface="Times New Roman" panose="02020603050405020304" pitchFamily="18" charset="0"/>
                <a:cs typeface="Times New Roman" panose="02020603050405020304" pitchFamily="18" charset="0"/>
              </a:rPr>
              <a:t>,</a:t>
            </a:r>
            <a:r>
              <a:rPr lang="en-US" sz="3200" dirty="0" smtClean="0">
                <a:latin typeface="Times New Roman" panose="02020603050405020304" pitchFamily="18" charset="0"/>
                <a:cs typeface="Times New Roman" panose="02020603050405020304" pitchFamily="18" charset="0"/>
              </a:rPr>
              <a:t>Google </a:t>
            </a:r>
            <a:r>
              <a:rPr lang="en-US" sz="3200" dirty="0">
                <a:latin typeface="Times New Roman" panose="02020603050405020304" pitchFamily="18" charset="0"/>
                <a:cs typeface="Times New Roman" panose="02020603050405020304" pitchFamily="18" charset="0"/>
              </a:rPr>
              <a:t>Maps, Gmail, etc.</a:t>
            </a:r>
          </a:p>
          <a:p>
            <a:pPr lvl="2"/>
            <a:r>
              <a:rPr lang="en-US" altLang="zh-TW" sz="3200" dirty="0" smtClean="0">
                <a:latin typeface="Times New Roman" panose="02020603050405020304" pitchFamily="18" charset="0"/>
                <a:ea typeface="新細明體" charset="-120"/>
                <a:cs typeface="Times New Roman" panose="02020603050405020304" pitchFamily="18" charset="0"/>
              </a:rPr>
              <a:t>Value </a:t>
            </a:r>
            <a:r>
              <a:rPr lang="en-US" altLang="zh-TW" sz="3200" dirty="0">
                <a:latin typeface="Times New Roman" panose="02020603050405020304" pitchFamily="18" charset="0"/>
                <a:ea typeface="新細明體" charset="-120"/>
                <a:cs typeface="Times New Roman" panose="02020603050405020304" pitchFamily="18" charset="0"/>
              </a:rPr>
              <a:t>proposition – valuable, convenient, time-saving, low-cost alternatives to traditional service providers</a:t>
            </a:r>
          </a:p>
          <a:p>
            <a:pPr lvl="2"/>
            <a:r>
              <a:rPr lang="en-US" altLang="zh-TW" sz="3200" dirty="0">
                <a:latin typeface="Times New Roman" panose="02020603050405020304" pitchFamily="18" charset="0"/>
                <a:ea typeface="新細明體" charset="-120"/>
                <a:cs typeface="Times New Roman" panose="02020603050405020304" pitchFamily="18" charset="0"/>
              </a:rPr>
              <a:t>Revenue models – subscription fees or one-time payment</a:t>
            </a:r>
          </a:p>
          <a:p>
            <a:pPr eaLnBrk="1" hangingPunct="1"/>
            <a:endParaRPr lang="zh-TW" altLang="en-US" dirty="0" smtClean="0">
              <a:ea typeface="新細明體" charset="-120"/>
            </a:endParaRPr>
          </a:p>
        </p:txBody>
      </p:sp>
    </p:spTree>
    <p:extLst>
      <p:ext uri="{BB962C8B-B14F-4D97-AF65-F5344CB8AC3E}">
        <p14:creationId xmlns:p14="http://schemas.microsoft.com/office/powerpoint/2010/main" val="161076963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464024"/>
            <a:ext cx="10515600" cy="5712939"/>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lgn="ctr">
              <a:buNone/>
            </a:pPr>
            <a:endParaRPr lang="en-US" dirty="0"/>
          </a:p>
          <a:p>
            <a:pPr marL="0" indent="0" algn="ctr">
              <a:buNone/>
            </a:pPr>
            <a:r>
              <a:rPr lang="en-US" sz="3600" b="1" dirty="0">
                <a:latin typeface="Times New Roman" panose="02020603050405020304" pitchFamily="18" charset="0"/>
                <a:cs typeface="Times New Roman" panose="02020603050405020304" pitchFamily="18" charset="0"/>
              </a:rPr>
              <a:t>B2B Business Models</a:t>
            </a:r>
            <a:endParaRPr lang="ru-RU" sz="3600" dirty="0"/>
          </a:p>
        </p:txBody>
      </p:sp>
    </p:spTree>
    <p:extLst>
      <p:ext uri="{BB962C8B-B14F-4D97-AF65-F5344CB8AC3E}">
        <p14:creationId xmlns:p14="http://schemas.microsoft.com/office/powerpoint/2010/main" val="2562698495"/>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82138"/>
            <a:ext cx="10515600" cy="832514"/>
          </a:xfrm>
        </p:spPr>
        <p:txBody>
          <a:bodyPr>
            <a:normAutofit fontScale="90000"/>
          </a:bodyPr>
          <a:lstStyle/>
          <a:p>
            <a:pPr algn="ctr"/>
            <a:r>
              <a:rPr lang="ru-RU" sz="4000" b="1" dirty="0" smtClean="0">
                <a:latin typeface="Times New Roman" panose="02020603050405020304" pitchFamily="18" charset="0"/>
                <a:cs typeface="Times New Roman" panose="02020603050405020304" pitchFamily="18" charset="0"/>
              </a:rPr>
              <a:t/>
            </a:r>
            <a:br>
              <a:rPr lang="ru-RU"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B2B </a:t>
            </a:r>
            <a:r>
              <a:rPr lang="en-US" sz="4000" b="1" dirty="0">
                <a:latin typeface="Times New Roman" panose="02020603050405020304" pitchFamily="18" charset="0"/>
                <a:cs typeface="Times New Roman" panose="02020603050405020304" pitchFamily="18" charset="0"/>
              </a:rPr>
              <a:t>Business Models</a:t>
            </a:r>
            <a:r>
              <a:rPr lang="ru-RU" sz="4000" dirty="0">
                <a:latin typeface="Times New Roman" panose="02020603050405020304" pitchFamily="18" charset="0"/>
                <a:cs typeface="Times New Roman" panose="02020603050405020304" pitchFamily="18" charset="0"/>
              </a:rPr>
              <a:t/>
            </a:r>
            <a:br>
              <a:rPr lang="ru-RU" sz="4000"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64776"/>
            <a:ext cx="10515600" cy="5363570"/>
          </a:xfrm>
        </p:spPr>
        <p:txBody>
          <a:bodyPr>
            <a:normAutofit lnSpcReduction="10000"/>
          </a:bodyPr>
          <a:lstStyle/>
          <a:p>
            <a:pPr algn="just"/>
            <a:r>
              <a:rPr lang="en-US" sz="3200" dirty="0">
                <a:latin typeface="Times New Roman" panose="02020603050405020304" pitchFamily="18" charset="0"/>
                <a:cs typeface="Times New Roman" panose="02020603050405020304" pitchFamily="18" charset="0"/>
              </a:rPr>
              <a:t>Business to Business (B2B) is a business model that focuses on </a:t>
            </a:r>
            <a:r>
              <a:rPr lang="en-US" sz="3200" b="1" dirty="0">
                <a:latin typeface="Times New Roman" panose="02020603050405020304" pitchFamily="18" charset="0"/>
                <a:cs typeface="Times New Roman" panose="02020603050405020304" pitchFamily="18" charset="0"/>
              </a:rPr>
              <a:t>transactions that occur between businesses</a:t>
            </a:r>
            <a:r>
              <a:rPr lang="en-US" sz="3200" dirty="0">
                <a:latin typeface="Times New Roman" panose="02020603050405020304" pitchFamily="18" charset="0"/>
                <a:cs typeface="Times New Roman" panose="02020603050405020304" pitchFamily="18" charset="0"/>
              </a:rPr>
              <a:t>. The companies conduct business with each other without involving the final consumer.</a:t>
            </a:r>
          </a:p>
          <a:p>
            <a:pPr algn="just"/>
            <a:r>
              <a:rPr lang="en-US" sz="3200" dirty="0">
                <a:latin typeface="Times New Roman" panose="02020603050405020304" pitchFamily="18" charset="0"/>
                <a:cs typeface="Times New Roman" panose="02020603050405020304" pitchFamily="18" charset="0"/>
              </a:rPr>
              <a:t>For example, if a business sells a piece of software to another business in another industry, this would be classed as a B2B transaction. </a:t>
            </a:r>
          </a:p>
          <a:p>
            <a:pPr algn="just"/>
            <a:r>
              <a:rPr lang="en-US" sz="3200" dirty="0">
                <a:latin typeface="Times New Roman" panose="02020603050405020304" pitchFamily="18" charset="0"/>
                <a:cs typeface="Times New Roman" panose="02020603050405020304" pitchFamily="18" charset="0"/>
              </a:rPr>
              <a:t>B2B sales cycles tend to be longer since the deals and transactions involved tend to be of high value and will often be recurring orders. </a:t>
            </a:r>
          </a:p>
          <a:p>
            <a:pPr algn="just"/>
            <a:r>
              <a:rPr lang="en-US" sz="3200" dirty="0" smtClean="0">
                <a:latin typeface="Times New Roman" panose="02020603050405020304" pitchFamily="18" charset="0"/>
                <a:cs typeface="Times New Roman" panose="02020603050405020304" pitchFamily="18" charset="0"/>
              </a:rPr>
              <a:t>B2B marketing, </a:t>
            </a:r>
            <a:r>
              <a:rPr lang="en-US" sz="3200" dirty="0">
                <a:latin typeface="Times New Roman" panose="02020603050405020304" pitchFamily="18" charset="0"/>
                <a:cs typeface="Times New Roman" panose="02020603050405020304" pitchFamily="18" charset="0"/>
              </a:rPr>
              <a:t>customer success and loyalty tend to be entirely different, too.  </a:t>
            </a:r>
          </a:p>
          <a:p>
            <a:endParaRPr lang="ru-RU" dirty="0"/>
          </a:p>
        </p:txBody>
      </p:sp>
    </p:spTree>
    <p:extLst>
      <p:ext uri="{BB962C8B-B14F-4D97-AF65-F5344CB8AC3E}">
        <p14:creationId xmlns:p14="http://schemas.microsoft.com/office/powerpoint/2010/main" val="4740662"/>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spcBef>
                <a:spcPct val="50000"/>
              </a:spcBef>
            </a:pPr>
            <a:r>
              <a:rPr lang="en-US" sz="3600" b="1" dirty="0">
                <a:latin typeface="Times New Roman" panose="02020603050405020304" pitchFamily="18" charset="0"/>
                <a:cs typeface="Times New Roman" panose="02020603050405020304" pitchFamily="18" charset="0"/>
              </a:rPr>
              <a:t>What is Business </a:t>
            </a:r>
            <a:r>
              <a:rPr lang="en-US" sz="3600" b="1" dirty="0" smtClean="0">
                <a:latin typeface="Times New Roman" panose="02020603050405020304" pitchFamily="18" charset="0"/>
                <a:cs typeface="Times New Roman" panose="02020603050405020304" pitchFamily="18" charset="0"/>
              </a:rPr>
              <a:t>to Business </a:t>
            </a:r>
            <a:r>
              <a:rPr lang="en-US" sz="3600" b="1" dirty="0">
                <a:latin typeface="Times New Roman" panose="02020603050405020304" pitchFamily="18" charset="0"/>
                <a:cs typeface="Times New Roman" panose="02020603050405020304" pitchFamily="18" charset="0"/>
              </a:rPr>
              <a:t>(B2B) ?</a:t>
            </a:r>
            <a:r>
              <a:rPr lang="bg-BG" sz="3600" b="1" dirty="0"/>
              <a:t/>
            </a:r>
            <a:br>
              <a:rPr lang="bg-BG" sz="3600" b="1" dirty="0"/>
            </a:br>
            <a:endParaRPr lang="ru-RU" sz="3600" dirty="0"/>
          </a:p>
        </p:txBody>
      </p:sp>
      <p:sp>
        <p:nvSpPr>
          <p:cNvPr id="3" name="Объект 2"/>
          <p:cNvSpPr>
            <a:spLocks noGrp="1"/>
          </p:cNvSpPr>
          <p:nvPr>
            <p:ph idx="1"/>
          </p:nvPr>
        </p:nvSpPr>
        <p:spPr>
          <a:xfrm>
            <a:off x="838200" y="1473958"/>
            <a:ext cx="10515600" cy="5063320"/>
          </a:xfrm>
        </p:spPr>
        <p:txBody>
          <a:bodyPr>
            <a:normAutofit/>
          </a:bodyPr>
          <a:lstStyle/>
          <a:p>
            <a:pPr algn="just"/>
            <a:r>
              <a:rPr lang="bg-BG" dirty="0">
                <a:latin typeface="Times New Roman" panose="02020603050405020304" pitchFamily="18" charset="0"/>
                <a:cs typeface="Times New Roman" panose="02020603050405020304" pitchFamily="18" charset="0"/>
              </a:rPr>
              <a:t>B2B stands for "business-to-business," as in businesses doing business with other businesses. The term is most commonly used in connection with e-commerce and advertising, when you are targeting businesses as opposed to </a:t>
            </a:r>
            <a:r>
              <a:rPr lang="bg-BG" dirty="0" smtClean="0">
                <a:latin typeface="Times New Roman" panose="02020603050405020304" pitchFamily="18" charset="0"/>
                <a:cs typeface="Times New Roman" panose="02020603050405020304" pitchFamily="18" charset="0"/>
              </a:rPr>
              <a:t>consumers</a:t>
            </a:r>
            <a:endParaRPr lang="bg-BG" dirty="0">
              <a:latin typeface="Times New Roman" panose="02020603050405020304" pitchFamily="18" charset="0"/>
              <a:cs typeface="Times New Roman" panose="02020603050405020304" pitchFamily="18" charset="0"/>
            </a:endParaRPr>
          </a:p>
          <a:p>
            <a:pPr algn="just"/>
            <a:r>
              <a:rPr lang="bg-BG" dirty="0">
                <a:latin typeface="Times New Roman" panose="02020603050405020304" pitchFamily="18" charset="0"/>
                <a:cs typeface="Times New Roman" panose="02020603050405020304" pitchFamily="18" charset="0"/>
              </a:rPr>
              <a:t>On the Internet, B2B (business-to-business), is the exchange of products, services, or information between businesses. B2B is e-commerce between businesses. B2B Communication using XML over HTTP B2B - the basics </a:t>
            </a:r>
          </a:p>
          <a:p>
            <a:pPr algn="just"/>
            <a:r>
              <a:rPr lang="bg-BG" dirty="0">
                <a:latin typeface="Times New Roman" panose="02020603050405020304" pitchFamily="18" charset="0"/>
                <a:cs typeface="Times New Roman" panose="02020603050405020304" pitchFamily="18" charset="0"/>
              </a:rPr>
              <a:t>Business-to-business electronic commerce (B2B) typically takes the form of automated processes between trading partners and is performed in much higher volumes than business-to-consumer (B2C) </a:t>
            </a:r>
            <a:r>
              <a:rPr lang="bg-BG" dirty="0" smtClean="0">
                <a:latin typeface="Times New Roman" panose="02020603050405020304" pitchFamily="18" charset="0"/>
                <a:cs typeface="Times New Roman" panose="02020603050405020304" pitchFamily="18" charset="0"/>
              </a:rPr>
              <a:t>applications</a:t>
            </a:r>
            <a:endParaRPr lang="bg-BG" dirty="0">
              <a:latin typeface="Times New Roman" panose="02020603050405020304" pitchFamily="18" charset="0"/>
              <a:cs typeface="Times New Roman" panose="02020603050405020304" pitchFamily="18" charset="0"/>
            </a:endParaRPr>
          </a:p>
          <a:p>
            <a:pPr algn="just"/>
            <a:endParaRPr lang="ru-RU" dirty="0"/>
          </a:p>
        </p:txBody>
      </p:sp>
    </p:spTree>
    <p:extLst>
      <p:ext uri="{BB962C8B-B14F-4D97-AF65-F5344CB8AC3E}">
        <p14:creationId xmlns:p14="http://schemas.microsoft.com/office/powerpoint/2010/main" val="2781126244"/>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What is it B2B </a:t>
            </a:r>
            <a:r>
              <a:rPr lang="en-US" sz="4000" b="1" dirty="0">
                <a:latin typeface="Times New Roman" panose="02020603050405020304" pitchFamily="18" charset="0"/>
                <a:cs typeface="Times New Roman" panose="02020603050405020304" pitchFamily="18" charset="0"/>
              </a:rPr>
              <a:t>Business </a:t>
            </a:r>
            <a:r>
              <a:rPr lang="en-US" sz="4000" b="1" dirty="0" smtClean="0">
                <a:latin typeface="Times New Roman" panose="02020603050405020304" pitchFamily="18" charset="0"/>
                <a:cs typeface="Times New Roman" panose="02020603050405020304" pitchFamily="18" charset="0"/>
              </a:rPr>
              <a:t>Models ?</a:t>
            </a:r>
            <a:r>
              <a:rPr lang="ru-RU" sz="4000" dirty="0"/>
              <a:t/>
            </a:r>
            <a:br>
              <a:rPr lang="ru-RU" sz="4000" dirty="0"/>
            </a:br>
            <a:endParaRPr lang="ru-RU" sz="4000" dirty="0"/>
          </a:p>
        </p:txBody>
      </p:sp>
      <p:sp>
        <p:nvSpPr>
          <p:cNvPr id="3" name="Объект 2"/>
          <p:cNvSpPr>
            <a:spLocks noGrp="1"/>
          </p:cNvSpPr>
          <p:nvPr>
            <p:ph idx="1"/>
          </p:nvPr>
        </p:nvSpPr>
        <p:spPr>
          <a:xfrm>
            <a:off x="838200" y="1132764"/>
            <a:ext cx="10515600" cy="5500048"/>
          </a:xfrm>
        </p:spPr>
        <p:txBody>
          <a:bodyPr>
            <a:normAutofit/>
          </a:bodyPr>
          <a:lstStyle/>
          <a:p>
            <a:pPr algn="just"/>
            <a:r>
              <a:rPr lang="en-US" dirty="0">
                <a:latin typeface="Times New Roman" panose="02020603050405020304" pitchFamily="18" charset="0"/>
                <a:cs typeface="Times New Roman" panose="02020603050405020304" pitchFamily="18" charset="0"/>
              </a:rPr>
              <a:t>Business-to-business (B2B), also called B-to-B, is a form of transaction between businesses, such as one involving a manufacturer and wholesaler, or a wholesaler and a retailer. Business-to-business refers to business that is conducted between companies, rather than between a company and individual consumer. </a:t>
            </a:r>
          </a:p>
          <a:p>
            <a:pPr algn="just"/>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Business-to-business (B2B) is a transaction or business conducted between one business and another, such as a wholesaler and retailer.</a:t>
            </a:r>
          </a:p>
          <a:p>
            <a:pPr algn="just"/>
            <a:r>
              <a:rPr lang="en-US" dirty="0">
                <a:latin typeface="Times New Roman" panose="02020603050405020304" pitchFamily="18" charset="0"/>
                <a:cs typeface="Times New Roman" panose="02020603050405020304" pitchFamily="18" charset="0"/>
              </a:rPr>
              <a:t>    B2B transactions tend to happen in the supply chain, where one company will purchase raw materials from another to be used in the manufacturing process.</a:t>
            </a:r>
          </a:p>
          <a:p>
            <a:pPr algn="just"/>
            <a:r>
              <a:rPr lang="en-US" dirty="0">
                <a:latin typeface="Times New Roman" panose="02020603050405020304" pitchFamily="18" charset="0"/>
                <a:cs typeface="Times New Roman" panose="02020603050405020304" pitchFamily="18" charset="0"/>
              </a:rPr>
              <a:t>    B2B transactions are also commonplace for auto industry companies, as well as property management, housekeeping, and industrial cleanup companies.</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673030"/>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99400"/>
          </a:xfrm>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B2B </a:t>
            </a:r>
            <a:r>
              <a:rPr lang="en-US" b="1" dirty="0">
                <a:latin typeface="Times New Roman" panose="02020603050405020304" pitchFamily="18" charset="0"/>
                <a:cs typeface="Times New Roman" panose="02020603050405020304" pitchFamily="18" charset="0"/>
              </a:rPr>
              <a:t>Business Models</a:t>
            </a:r>
            <a:r>
              <a:rPr lang="ru-RU" dirty="0"/>
              <a:t/>
            </a:r>
            <a:br>
              <a:rPr lang="ru-RU" dirty="0"/>
            </a:br>
            <a:endParaRPr lang="ru-RU"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37230" y="1228300"/>
            <a:ext cx="10316570" cy="5090614"/>
          </a:xfrm>
        </p:spPr>
      </p:pic>
      <p:sp>
        <p:nvSpPr>
          <p:cNvPr id="5" name="Прямоугольник 4"/>
          <p:cNvSpPr/>
          <p:nvPr/>
        </p:nvSpPr>
        <p:spPr>
          <a:xfrm>
            <a:off x="1369325" y="6318914"/>
            <a:ext cx="9548883"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https://www.tutorialspoint.com/e_commerce/e_commerce_business_models.htm</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67790"/>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4818" name="Title 1"/>
          <p:cNvSpPr>
            <a:spLocks noGrp="1"/>
          </p:cNvSpPr>
          <p:nvPr>
            <p:ph type="title"/>
          </p:nvPr>
        </p:nvSpPr>
        <p:spPr>
          <a:xfrm>
            <a:off x="1981200" y="533401"/>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B2B Business Models</a:t>
            </a:r>
          </a:p>
        </p:txBody>
      </p:sp>
      <p:sp>
        <p:nvSpPr>
          <p:cNvPr id="3" name="Content Placeholder 2"/>
          <p:cNvSpPr>
            <a:spLocks noGrp="1"/>
          </p:cNvSpPr>
          <p:nvPr>
            <p:ph idx="1"/>
          </p:nvPr>
        </p:nvSpPr>
        <p:spPr>
          <a:xfrm>
            <a:off x="838200" y="1241426"/>
            <a:ext cx="10515600" cy="4935537"/>
          </a:xfrm>
        </p:spPr>
        <p:txBody>
          <a:bodyPr>
            <a:normAutofit/>
          </a:bodyPr>
          <a:lstStyle/>
          <a:p>
            <a:pPr eaLnBrk="1" hangingPunct="1">
              <a:defRPr/>
            </a:pPr>
            <a:r>
              <a:rPr lang="en-US" sz="3200" dirty="0" smtClean="0">
                <a:latin typeface="Times New Roman" panose="02020603050405020304" pitchFamily="18" charset="0"/>
                <a:cs typeface="Times New Roman" panose="02020603050405020304" pitchFamily="18" charset="0"/>
              </a:rPr>
              <a:t>Net marketplaces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e-distributor</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e-procurement</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exchange</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Industry consortium</a:t>
            </a:r>
          </a:p>
          <a:p>
            <a:pPr eaLnBrk="1" hangingPunct="1">
              <a:defRPr/>
            </a:pPr>
            <a:r>
              <a:rPr lang="en-US" sz="3200" dirty="0" smtClean="0">
                <a:latin typeface="Times New Roman" panose="02020603050405020304" pitchFamily="18" charset="0"/>
                <a:cs typeface="Times New Roman" panose="02020603050405020304" pitchFamily="18" charset="0"/>
              </a:rPr>
              <a:t>Private industrial network</a:t>
            </a:r>
          </a:p>
        </p:txBody>
      </p:sp>
    </p:spTree>
    <p:extLst>
      <p:ext uri="{BB962C8B-B14F-4D97-AF65-F5344CB8AC3E}">
        <p14:creationId xmlns:p14="http://schemas.microsoft.com/office/powerpoint/2010/main" val="9447956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981200" y="533401"/>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B2B Models: E-distributor</a:t>
            </a:r>
          </a:p>
        </p:txBody>
      </p:sp>
      <p:sp>
        <p:nvSpPr>
          <p:cNvPr id="35845" name="Rectangle 3"/>
          <p:cNvSpPr>
            <a:spLocks noGrp="1" noChangeArrowheads="1"/>
          </p:cNvSpPr>
          <p:nvPr>
            <p:ph idx="1"/>
          </p:nvPr>
        </p:nvSpPr>
        <p:spPr>
          <a:xfrm>
            <a:off x="838200" y="1241426"/>
            <a:ext cx="10515600" cy="4935537"/>
          </a:xfrm>
        </p:spPr>
        <p:txBody>
          <a:bodyPr>
            <a:normAutofit/>
          </a:bodyPr>
          <a:lstStyle/>
          <a:p>
            <a:pPr>
              <a:spcBef>
                <a:spcPts val="1800"/>
              </a:spcBef>
              <a:defRPr/>
            </a:pPr>
            <a:r>
              <a:rPr lang="en-US" sz="3200" dirty="0">
                <a:latin typeface="Times New Roman" panose="02020603050405020304" pitchFamily="18" charset="0"/>
                <a:cs typeface="Times New Roman" panose="02020603050405020304" pitchFamily="18" charset="0"/>
              </a:rPr>
              <a:t>Companies that supply products and services directly to individual businesses are </a:t>
            </a:r>
          </a:p>
          <a:p>
            <a:pPr lvl="1">
              <a:spcBef>
                <a:spcPts val="1800"/>
              </a:spcBef>
              <a:defRPr/>
            </a:pPr>
            <a:r>
              <a:rPr lang="en-US" sz="3200" dirty="0">
                <a:latin typeface="Times New Roman" panose="02020603050405020304" pitchFamily="18" charset="0"/>
                <a:cs typeface="Times New Roman" panose="02020603050405020304" pitchFamily="18" charset="0"/>
              </a:rPr>
              <a:t>e-distributors. e.g</a:t>
            </a:r>
            <a:r>
              <a:rPr lang="en-US" sz="3200" dirty="0" smtClean="0">
                <a:latin typeface="Times New Roman" panose="02020603050405020304" pitchFamily="18" charset="0"/>
                <a:cs typeface="Times New Roman" panose="02020603050405020304" pitchFamily="18" charset="0"/>
              </a:rPr>
              <a:t>.: Grainger.com</a:t>
            </a:r>
          </a:p>
          <a:p>
            <a:pPr>
              <a:spcBef>
                <a:spcPts val="1800"/>
              </a:spcBef>
              <a:defRPr/>
            </a:pPr>
            <a:r>
              <a:rPr lang="en-US" sz="3200" dirty="0" smtClean="0">
                <a:latin typeface="Times New Roman" panose="02020603050405020304" pitchFamily="18" charset="0"/>
                <a:cs typeface="Times New Roman" panose="02020603050405020304" pitchFamily="18" charset="0"/>
              </a:rPr>
              <a:t>Owned by one company seeking to serve many customers</a:t>
            </a:r>
          </a:p>
          <a:p>
            <a:pPr>
              <a:spcBef>
                <a:spcPts val="1800"/>
              </a:spcBef>
              <a:defRPr/>
            </a:pPr>
            <a:r>
              <a:rPr lang="en-US" sz="3200" dirty="0" smtClean="0">
                <a:latin typeface="Times New Roman" panose="02020603050405020304" pitchFamily="18" charset="0"/>
                <a:cs typeface="Times New Roman" panose="02020603050405020304" pitchFamily="18" charset="0"/>
              </a:rPr>
              <a:t>Revenue model </a:t>
            </a:r>
          </a:p>
          <a:p>
            <a:pPr lvl="1">
              <a:spcBef>
                <a:spcPts val="1800"/>
              </a:spcBef>
              <a:defRPr/>
            </a:pPr>
            <a:r>
              <a:rPr lang="en-US" sz="3200" dirty="0" smtClean="0">
                <a:latin typeface="Times New Roman" panose="02020603050405020304" pitchFamily="18" charset="0"/>
                <a:cs typeface="Times New Roman" panose="02020603050405020304" pitchFamily="18" charset="0"/>
              </a:rPr>
              <a:t>Sales of goods</a:t>
            </a:r>
          </a:p>
        </p:txBody>
      </p:sp>
    </p:spTree>
    <p:extLst>
      <p:ext uri="{BB962C8B-B14F-4D97-AF65-F5344CB8AC3E}">
        <p14:creationId xmlns:p14="http://schemas.microsoft.com/office/powerpoint/2010/main" val="56466970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981200" y="533401"/>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B2B Models: </a:t>
            </a:r>
            <a:r>
              <a:rPr lang="en-US" sz="4000" b="1" dirty="0" smtClean="0">
                <a:latin typeface="Times New Roman" panose="02020603050405020304" pitchFamily="18" charset="0"/>
                <a:ea typeface="+mn-ea"/>
                <a:cs typeface="Times New Roman" panose="02020603050405020304" pitchFamily="18" charset="0"/>
              </a:rPr>
              <a:t>e-procurement</a:t>
            </a:r>
            <a:endParaRPr lang="en-US" sz="4000" b="1" dirty="0">
              <a:latin typeface="Times New Roman" panose="02020603050405020304" pitchFamily="18" charset="0"/>
              <a:ea typeface="+mn-ea"/>
              <a:cs typeface="Times New Roman" panose="02020603050405020304" pitchFamily="18" charset="0"/>
            </a:endParaRPr>
          </a:p>
        </p:txBody>
      </p:sp>
      <p:sp>
        <p:nvSpPr>
          <p:cNvPr id="36869" name="Rectangle 3"/>
          <p:cNvSpPr>
            <a:spLocks noGrp="1" noChangeArrowheads="1"/>
          </p:cNvSpPr>
          <p:nvPr>
            <p:ph idx="1"/>
          </p:nvPr>
        </p:nvSpPr>
        <p:spPr>
          <a:xfrm>
            <a:off x="838200" y="1392072"/>
            <a:ext cx="10515600" cy="4784891"/>
          </a:xfrm>
        </p:spPr>
        <p:txBody>
          <a:bodyPr>
            <a:normAutofit/>
          </a:bodyPr>
          <a:lstStyle/>
          <a:p>
            <a:pPr eaLnBrk="1" hangingPunct="1">
              <a:defRPr/>
            </a:pPr>
            <a:r>
              <a:rPr lang="en-US" sz="3200" dirty="0" smtClean="0">
                <a:latin typeface="Times New Roman" panose="02020603050405020304" pitchFamily="18" charset="0"/>
                <a:cs typeface="Times New Roman" panose="02020603050405020304" pitchFamily="18" charset="0"/>
              </a:rPr>
              <a:t>Creates digital markets where participants transact for indirect goods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B2B service providers, application service providers (ASPs)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e.g.: </a:t>
            </a:r>
            <a:r>
              <a:rPr lang="en-US" sz="3200" dirty="0" err="1" smtClean="0">
                <a:latin typeface="Times New Roman" panose="02020603050405020304" pitchFamily="18" charset="0"/>
                <a:ea typeface="ＭＳ Ｐゴシック" charset="0"/>
                <a:cs typeface="Times New Roman" panose="02020603050405020304" pitchFamily="18" charset="0"/>
              </a:rPr>
              <a:t>Ariba</a:t>
            </a:r>
            <a:endParaRPr lang="en-US" sz="3200" dirty="0" smtClean="0">
              <a:latin typeface="Times New Roman" panose="02020603050405020304" pitchFamily="18" charset="0"/>
              <a:ea typeface="ＭＳ Ｐゴシック" charset="0"/>
              <a:cs typeface="Times New Roman" panose="02020603050405020304" pitchFamily="18" charset="0"/>
            </a:endParaRPr>
          </a:p>
          <a:p>
            <a:pPr eaLnBrk="1" hangingPunct="1">
              <a:defRPr/>
            </a:pPr>
            <a:r>
              <a:rPr lang="en-US" sz="3200" dirty="0" smtClean="0">
                <a:latin typeface="Times New Roman" panose="02020603050405020304" pitchFamily="18" charset="0"/>
                <a:cs typeface="Times New Roman" panose="02020603050405020304" pitchFamily="18" charset="0"/>
              </a:rPr>
              <a:t>Revenue model</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Service fees, supply-chain management, fulfillment services</a:t>
            </a:r>
          </a:p>
        </p:txBody>
      </p:sp>
    </p:spTree>
    <p:extLst>
      <p:ext uri="{BB962C8B-B14F-4D97-AF65-F5344CB8AC3E}">
        <p14:creationId xmlns:p14="http://schemas.microsoft.com/office/powerpoint/2010/main" val="149041695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981200" y="533401"/>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B2B Models: Exchanges</a:t>
            </a:r>
          </a:p>
        </p:txBody>
      </p:sp>
      <p:sp>
        <p:nvSpPr>
          <p:cNvPr id="37893" name="Rectangle 3"/>
          <p:cNvSpPr>
            <a:spLocks noGrp="1" noChangeArrowheads="1"/>
          </p:cNvSpPr>
          <p:nvPr>
            <p:ph idx="1"/>
          </p:nvPr>
        </p:nvSpPr>
        <p:spPr>
          <a:xfrm>
            <a:off x="838200" y="1392072"/>
            <a:ext cx="10515600" cy="4784891"/>
          </a:xfrm>
        </p:spPr>
        <p:txBody>
          <a:bodyPr>
            <a:normAutofit/>
          </a:bodyPr>
          <a:lstStyle/>
          <a:p>
            <a:pPr eaLnBrk="1" hangingPunct="1">
              <a:defRPr/>
            </a:pPr>
            <a:r>
              <a:rPr lang="en-US" sz="3200" dirty="0">
                <a:latin typeface="Times New Roman" panose="02020603050405020304" pitchFamily="18" charset="0"/>
                <a:cs typeface="Times New Roman" panose="02020603050405020304" pitchFamily="18" charset="0"/>
              </a:rPr>
              <a:t>Independently owned vertical digital marketplace for direct inputs</a:t>
            </a:r>
          </a:p>
          <a:p>
            <a:pPr eaLnBrk="1" hangingPunct="1">
              <a:defRPr/>
            </a:pPr>
            <a:r>
              <a:rPr lang="en-US" sz="3200" dirty="0">
                <a:latin typeface="Times New Roman" panose="02020603050405020304" pitchFamily="18" charset="0"/>
                <a:cs typeface="Times New Roman" panose="02020603050405020304" pitchFamily="18" charset="0"/>
              </a:rPr>
              <a:t>Revenue model </a:t>
            </a:r>
          </a:p>
          <a:p>
            <a:pPr lvl="1" eaLnBrk="1" hangingPunct="1">
              <a:defRPr/>
            </a:pPr>
            <a:r>
              <a:rPr lang="en-US" sz="3200" dirty="0">
                <a:latin typeface="Times New Roman" panose="02020603050405020304" pitchFamily="18" charset="0"/>
                <a:cs typeface="Times New Roman" panose="02020603050405020304" pitchFamily="18" charset="0"/>
              </a:rPr>
              <a:t>Transaction, commission fees</a:t>
            </a:r>
          </a:p>
          <a:p>
            <a:pPr eaLnBrk="1" hangingPunct="1">
              <a:defRPr/>
            </a:pPr>
            <a:r>
              <a:rPr lang="en-US" sz="3200" dirty="0">
                <a:latin typeface="Times New Roman" panose="02020603050405020304" pitchFamily="18" charset="0"/>
                <a:cs typeface="Times New Roman" panose="02020603050405020304" pitchFamily="18" charset="0"/>
              </a:rPr>
              <a:t>Create powerful competition between suppliers</a:t>
            </a:r>
          </a:p>
          <a:p>
            <a:pPr eaLnBrk="1" hangingPunct="1">
              <a:defRPr/>
            </a:pPr>
            <a:r>
              <a:rPr lang="en-US" sz="3200" dirty="0">
                <a:latin typeface="Times New Roman" panose="02020603050405020304" pitchFamily="18" charset="0"/>
                <a:cs typeface="Times New Roman" panose="02020603050405020304" pitchFamily="18" charset="0"/>
              </a:rPr>
              <a:t>Tend to force suppliers into powerful price competition; number of exchanges has dropped dramatically</a:t>
            </a:r>
          </a:p>
        </p:txBody>
      </p:sp>
    </p:spTree>
    <p:extLst>
      <p:ext uri="{BB962C8B-B14F-4D97-AF65-F5344CB8AC3E}">
        <p14:creationId xmlns:p14="http://schemas.microsoft.com/office/powerpoint/2010/main" val="62035096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981200" y="533401"/>
            <a:ext cx="8229600" cy="708025"/>
          </a:xfrm>
        </p:spPr>
        <p:txBody>
          <a:bodyPr>
            <a:normAutofit/>
          </a:bodyPr>
          <a:lstStyle/>
          <a:p>
            <a:pPr algn="ctr">
              <a:spcBef>
                <a:spcPts val="1000"/>
              </a:spcBef>
              <a:defRPr/>
            </a:pPr>
            <a:r>
              <a:rPr lang="en-US" sz="4000" b="1" dirty="0">
                <a:latin typeface="Times New Roman" panose="02020603050405020304" pitchFamily="18" charset="0"/>
                <a:ea typeface="+mn-ea"/>
                <a:cs typeface="Times New Roman" panose="02020603050405020304" pitchFamily="18" charset="0"/>
              </a:rPr>
              <a:t>B2B Models: Industry Consortia</a:t>
            </a:r>
          </a:p>
        </p:txBody>
      </p:sp>
      <p:sp>
        <p:nvSpPr>
          <p:cNvPr id="39941" name="Rectangle 3"/>
          <p:cNvSpPr>
            <a:spLocks noGrp="1" noChangeArrowheads="1"/>
          </p:cNvSpPr>
          <p:nvPr>
            <p:ph idx="1"/>
          </p:nvPr>
        </p:nvSpPr>
        <p:spPr>
          <a:xfrm>
            <a:off x="838200" y="1405719"/>
            <a:ext cx="10515600" cy="4771244"/>
          </a:xfrm>
        </p:spPr>
        <p:txBody>
          <a:bodyPr>
            <a:normAutofit/>
          </a:bodyPr>
          <a:lstStyle/>
          <a:p>
            <a:pPr eaLnBrk="1" hangingPunct="1">
              <a:defRPr/>
            </a:pPr>
            <a:r>
              <a:rPr lang="en-US" sz="3200" dirty="0" smtClean="0">
                <a:latin typeface="Times New Roman" panose="02020603050405020304" pitchFamily="18" charset="0"/>
                <a:cs typeface="Times New Roman" panose="02020603050405020304" pitchFamily="18" charset="0"/>
              </a:rPr>
              <a:t>Industry-owned vertical digital marketplace open to select suppliers</a:t>
            </a:r>
          </a:p>
          <a:p>
            <a:pPr lvl="1" eaLnBrk="1" hangingPunct="1">
              <a:defRPr/>
            </a:pPr>
            <a:r>
              <a:rPr lang="en-US" sz="3200" dirty="0" smtClean="0">
                <a:latin typeface="Times New Roman" panose="02020603050405020304" pitchFamily="18" charset="0"/>
                <a:cs typeface="Times New Roman" panose="02020603050405020304" pitchFamily="18" charset="0"/>
              </a:rPr>
              <a:t>E.g.: </a:t>
            </a:r>
            <a:r>
              <a:rPr lang="en-US" sz="3200" dirty="0" err="1" smtClean="0">
                <a:latin typeface="Times New Roman" panose="02020603050405020304" pitchFamily="18" charset="0"/>
                <a:cs typeface="Times New Roman" panose="02020603050405020304" pitchFamily="18" charset="0"/>
              </a:rPr>
              <a:t>Exostar</a:t>
            </a:r>
            <a:endParaRPr lang="en-US" sz="3200" dirty="0" smtClean="0">
              <a:latin typeface="Times New Roman" panose="02020603050405020304" pitchFamily="18" charset="0"/>
              <a:cs typeface="Times New Roman" panose="02020603050405020304" pitchFamily="18" charset="0"/>
            </a:endParaRPr>
          </a:p>
          <a:p>
            <a:pPr eaLnBrk="1" hangingPunct="1">
              <a:defRPr/>
            </a:pPr>
            <a:r>
              <a:rPr lang="en-US" sz="3200" dirty="0" smtClean="0">
                <a:latin typeface="Times New Roman" panose="02020603050405020304" pitchFamily="18" charset="0"/>
                <a:cs typeface="Times New Roman" panose="02020603050405020304" pitchFamily="18" charset="0"/>
              </a:rPr>
              <a:t>More successful than exchanges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Sponsored by powerful industry players</a:t>
            </a:r>
          </a:p>
          <a:p>
            <a:pPr lvl="1" eaLnBrk="1" hangingPunct="1">
              <a:defRPr/>
            </a:pPr>
            <a:r>
              <a:rPr lang="en-US" sz="3200" dirty="0" smtClean="0">
                <a:latin typeface="Times New Roman" panose="02020603050405020304" pitchFamily="18" charset="0"/>
                <a:ea typeface="ＭＳ Ｐゴシック" charset="0"/>
                <a:cs typeface="Times New Roman" panose="02020603050405020304" pitchFamily="18" charset="0"/>
              </a:rPr>
              <a:t>Strengthen traditional purchasing behavior</a:t>
            </a:r>
          </a:p>
          <a:p>
            <a:pPr eaLnBrk="1" hangingPunct="1">
              <a:defRPr/>
            </a:pPr>
            <a:r>
              <a:rPr lang="en-US" sz="3200" dirty="0" smtClean="0">
                <a:latin typeface="Times New Roman" panose="02020603050405020304" pitchFamily="18" charset="0"/>
                <a:cs typeface="Times New Roman" panose="02020603050405020304" pitchFamily="18" charset="0"/>
              </a:rPr>
              <a:t>Revenue model</a:t>
            </a:r>
          </a:p>
          <a:p>
            <a:pPr lvl="1" eaLnBrk="1" hangingPunct="1">
              <a:defRPr/>
            </a:pPr>
            <a:r>
              <a:rPr lang="en-US" sz="3200" dirty="0" smtClean="0">
                <a:latin typeface="Times New Roman" panose="02020603050405020304" pitchFamily="18" charset="0"/>
                <a:cs typeface="Times New Roman" panose="02020603050405020304" pitchFamily="18" charset="0"/>
              </a:rPr>
              <a:t>Transaction, commission fees</a:t>
            </a:r>
          </a:p>
        </p:txBody>
      </p:sp>
    </p:spTree>
    <p:extLst>
      <p:ext uri="{BB962C8B-B14F-4D97-AF65-F5344CB8AC3E}">
        <p14:creationId xmlns:p14="http://schemas.microsoft.com/office/powerpoint/2010/main" val="36631753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a:xfrm>
            <a:off x="1647826" y="762001"/>
            <a:ext cx="8029575" cy="701675"/>
          </a:xfrm>
        </p:spPr>
        <p:txBody>
          <a:bodyPr>
            <a:normAutofit/>
          </a:bodyPr>
          <a:lstStyle/>
          <a:p>
            <a:pPr algn="ctr"/>
            <a:r>
              <a:rPr lang="en-US" altLang="zh-TW" sz="4000" b="1" dirty="0">
                <a:latin typeface="Times New Roman" panose="02020603050405020304" pitchFamily="18" charset="0"/>
                <a:ea typeface="新細明體" charset="-120"/>
                <a:cs typeface="Times New Roman" panose="02020603050405020304" pitchFamily="18" charset="0"/>
              </a:rPr>
              <a:t>Exchanges (B2B Hubs)</a:t>
            </a:r>
          </a:p>
        </p:txBody>
      </p:sp>
      <p:sp>
        <p:nvSpPr>
          <p:cNvPr id="41988" name="Rectangle 3"/>
          <p:cNvSpPr>
            <a:spLocks noGrp="1" noChangeArrowheads="1"/>
          </p:cNvSpPr>
          <p:nvPr>
            <p:ph idx="1"/>
          </p:nvPr>
        </p:nvSpPr>
        <p:spPr/>
        <p:txBody>
          <a:bodyPr>
            <a:normAutofit/>
          </a:bodyPr>
          <a:lstStyle/>
          <a:p>
            <a:pPr eaLnBrk="1" hangingPunct="1"/>
            <a:r>
              <a:rPr lang="en-US" altLang="zh-TW" sz="3200" dirty="0">
                <a:latin typeface="Times New Roman" panose="02020603050405020304" pitchFamily="18" charset="0"/>
                <a:ea typeface="新細明體" charset="-120"/>
                <a:cs typeface="Times New Roman" panose="02020603050405020304" pitchFamily="18" charset="0"/>
              </a:rPr>
              <a:t>An electronic digital marketplace where suppliers and commercial purchasers can conduct transactions</a:t>
            </a:r>
          </a:p>
          <a:p>
            <a:pPr eaLnBrk="1" hangingPunct="1"/>
            <a:r>
              <a:rPr lang="en-US" altLang="zh-TW" sz="3200" dirty="0">
                <a:latin typeface="Times New Roman" panose="02020603050405020304" pitchFamily="18" charset="0"/>
                <a:ea typeface="新細明體" charset="-120"/>
                <a:cs typeface="Times New Roman" panose="02020603050405020304" pitchFamily="18" charset="0"/>
              </a:rPr>
              <a:t>Usually owned by independent firms whose business is making a market</a:t>
            </a:r>
          </a:p>
          <a:p>
            <a:pPr eaLnBrk="1" hangingPunct="1"/>
            <a:r>
              <a:rPr lang="en-US" altLang="zh-TW" sz="3200" dirty="0">
                <a:latin typeface="Times New Roman" panose="02020603050405020304" pitchFamily="18" charset="0"/>
                <a:ea typeface="新細明體" charset="-120"/>
                <a:cs typeface="Times New Roman" panose="02020603050405020304" pitchFamily="18" charset="0"/>
              </a:rPr>
              <a:t>Generate revenue by charging transaction fees</a:t>
            </a:r>
          </a:p>
          <a:p>
            <a:pPr eaLnBrk="1" hangingPunct="1"/>
            <a:r>
              <a:rPr lang="en-US" altLang="zh-TW" sz="3200" dirty="0">
                <a:latin typeface="Times New Roman" panose="02020603050405020304" pitchFamily="18" charset="0"/>
                <a:ea typeface="新細明體" charset="-120"/>
                <a:cs typeface="Times New Roman" panose="02020603050405020304" pitchFamily="18" charset="0"/>
              </a:rPr>
              <a:t>Usually serve a single vertical industry</a:t>
            </a:r>
          </a:p>
          <a:p>
            <a:pPr eaLnBrk="1" hangingPunct="1"/>
            <a:r>
              <a:rPr lang="en-US" altLang="zh-TW" sz="3200" dirty="0">
                <a:latin typeface="Times New Roman" panose="02020603050405020304" pitchFamily="18" charset="0"/>
                <a:ea typeface="新細明體" charset="-120"/>
                <a:cs typeface="Times New Roman" panose="02020603050405020304" pitchFamily="18" charset="0"/>
              </a:rPr>
              <a:t>Number of exchanges has fallen to around 700 in 2003</a:t>
            </a:r>
          </a:p>
        </p:txBody>
      </p:sp>
      <p:sp>
        <p:nvSpPr>
          <p:cNvPr id="41986"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1pPr>
            <a:lvl2pPr marL="742950" indent="-285750">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2pPr>
            <a:lvl3pPr marL="1143000" indent="-228600">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3pPr>
            <a:lvl4pPr marL="1600200" indent="-228600">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4pPr>
            <a:lvl5pPr marL="2057400" indent="-228600">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5pPr>
            <a:lvl6pPr marL="2514600" indent="-228600" eaLnBrk="0" fontAlgn="base" hangingPunct="0">
              <a:spcBef>
                <a:spcPct val="20000"/>
              </a:spcBef>
              <a:spcAft>
                <a:spcPct val="0"/>
              </a:spcAft>
              <a:buClr>
                <a:schemeClr val="tx2"/>
              </a:buClr>
              <a:buSzPct val="79000"/>
              <a:buFont typeface="Wingdings" panose="05000000000000000000" pitchFamily="2" charset="2"/>
              <a:buChar char="n"/>
              <a:defRPr sz="2800">
                <a:solidFill>
                  <a:srgbClr val="333399"/>
                </a:solidFill>
                <a:latin typeface="Arial" panose="020B0604020202020204" pitchFamily="34" charset="0"/>
              </a:defRPr>
            </a:lvl6pPr>
            <a:lvl7pPr marL="2971800" indent="-228600" eaLnBrk="0" fontAlgn="base" hangingPunct="0">
              <a:spcBef>
                <a:spcPct val="20000"/>
              </a:spcBef>
              <a:spcAft>
                <a:spcPct val="0"/>
              </a:spcAft>
              <a:buClr>
                <a:schemeClr val="tx2"/>
              </a:buClr>
              <a:buSzPct val="79000"/>
              <a:buFont typeface="Wingdings" panose="05000000000000000000" pitchFamily="2" charset="2"/>
              <a:buChar char="n"/>
              <a:defRPr sz="2800">
                <a:solidFill>
                  <a:srgbClr val="333399"/>
                </a:solidFill>
                <a:latin typeface="Arial" panose="020B0604020202020204" pitchFamily="34" charset="0"/>
              </a:defRPr>
            </a:lvl7pPr>
            <a:lvl8pPr marL="3429000" indent="-228600" eaLnBrk="0" fontAlgn="base" hangingPunct="0">
              <a:spcBef>
                <a:spcPct val="20000"/>
              </a:spcBef>
              <a:spcAft>
                <a:spcPct val="0"/>
              </a:spcAft>
              <a:buClr>
                <a:schemeClr val="tx2"/>
              </a:buClr>
              <a:buSzPct val="79000"/>
              <a:buFont typeface="Wingdings" panose="05000000000000000000" pitchFamily="2" charset="2"/>
              <a:buChar char="n"/>
              <a:defRPr sz="2800">
                <a:solidFill>
                  <a:srgbClr val="333399"/>
                </a:solidFill>
                <a:latin typeface="Arial" panose="020B0604020202020204" pitchFamily="34" charset="0"/>
              </a:defRPr>
            </a:lvl8pPr>
            <a:lvl9pPr marL="3886200" indent="-228600" eaLnBrk="0" fontAlgn="base" hangingPunct="0">
              <a:spcBef>
                <a:spcPct val="20000"/>
              </a:spcBef>
              <a:spcAft>
                <a:spcPct val="0"/>
              </a:spcAft>
              <a:buClr>
                <a:schemeClr val="tx2"/>
              </a:buClr>
              <a:buSzPct val="79000"/>
              <a:buFont typeface="Wingdings" panose="05000000000000000000" pitchFamily="2" charset="2"/>
              <a:buChar char="n"/>
              <a:defRPr sz="2800">
                <a:solidFill>
                  <a:srgbClr val="333399"/>
                </a:solidFill>
                <a:latin typeface="Arial" panose="020B0604020202020204" pitchFamily="34" charset="0"/>
              </a:defRPr>
            </a:lvl9pPr>
          </a:lstStyle>
          <a:p>
            <a:pPr>
              <a:spcBef>
                <a:spcPct val="0"/>
              </a:spcBef>
              <a:buClrTx/>
              <a:buSzTx/>
              <a:buFontTx/>
              <a:buNone/>
            </a:pPr>
            <a:r>
              <a:rPr lang="en-US" altLang="zh-TW" sz="1800">
                <a:solidFill>
                  <a:schemeClr val="tx2"/>
                </a:solidFill>
                <a:latin typeface="Times New Roman" panose="02020603050405020304" pitchFamily="18" charset="0"/>
              </a:rPr>
              <a:t>Slide 2-</a:t>
            </a:r>
            <a:fld id="{D90B8790-A29D-4ED4-ACD1-EB346A4A0425}" type="slidenum">
              <a:rPr lang="en-US" altLang="zh-TW" sz="1800">
                <a:solidFill>
                  <a:schemeClr val="tx2"/>
                </a:solidFill>
                <a:latin typeface="Times New Roman" panose="02020603050405020304" pitchFamily="18" charset="0"/>
              </a:rPr>
              <a:pPr>
                <a:spcBef>
                  <a:spcPct val="0"/>
                </a:spcBef>
                <a:buClrTx/>
                <a:buSzTx/>
                <a:buFontTx/>
                <a:buNone/>
              </a:pPr>
              <a:t>54</a:t>
            </a:fld>
            <a:endParaRPr lang="en-US" altLang="zh-TW" sz="1800">
              <a:solidFill>
                <a:schemeClr val="tx2"/>
              </a:solidFill>
              <a:latin typeface="Times New Roman" panose="02020603050405020304" pitchFamily="18" charset="0"/>
            </a:endParaRPr>
          </a:p>
        </p:txBody>
      </p:sp>
    </p:spTree>
    <p:extLst>
      <p:ext uri="{BB962C8B-B14F-4D97-AF65-F5344CB8AC3E}">
        <p14:creationId xmlns:p14="http://schemas.microsoft.com/office/powerpoint/2010/main" val="36070200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968991"/>
            <a:ext cx="10515600" cy="5207972"/>
          </a:xfrm>
        </p:spPr>
        <p:txBody>
          <a:bodyPr>
            <a:normAutofit/>
          </a:bodyPr>
          <a:lstStyle/>
          <a:p>
            <a:pPr marL="0" indent="0" algn="ctr">
              <a:buNone/>
            </a:pPr>
            <a:endParaRPr lang="ru-RU" altLang="zh-TW" sz="5400" b="1" dirty="0" smtClean="0">
              <a:latin typeface="Times New Roman" panose="02020603050405020304" pitchFamily="18" charset="0"/>
              <a:ea typeface="新細明體" charset="-120"/>
              <a:cs typeface="Times New Roman" panose="02020603050405020304" pitchFamily="18" charset="0"/>
            </a:endParaRPr>
          </a:p>
          <a:p>
            <a:pPr marL="0" indent="0" algn="ctr">
              <a:buNone/>
            </a:pPr>
            <a:r>
              <a:rPr lang="en-US" altLang="zh-TW" sz="5400" b="1" dirty="0" smtClean="0">
                <a:latin typeface="Times New Roman" panose="02020603050405020304" pitchFamily="18" charset="0"/>
                <a:ea typeface="新細明體" charset="-120"/>
                <a:cs typeface="Times New Roman" panose="02020603050405020304" pitchFamily="18" charset="0"/>
              </a:rPr>
              <a:t>Consumer-to-Consumer </a:t>
            </a:r>
            <a:r>
              <a:rPr lang="en-US" altLang="zh-TW" sz="5400" b="1" dirty="0">
                <a:latin typeface="Times New Roman" panose="02020603050405020304" pitchFamily="18" charset="0"/>
                <a:ea typeface="新細明體" charset="-120"/>
                <a:cs typeface="Times New Roman" panose="02020603050405020304" pitchFamily="18" charset="0"/>
              </a:rPr>
              <a:t>(C2C) Business Models</a:t>
            </a:r>
            <a:endParaRPr lang="ru-RU" sz="5400" dirty="0"/>
          </a:p>
        </p:txBody>
      </p:sp>
    </p:spTree>
    <p:extLst>
      <p:ext uri="{BB962C8B-B14F-4D97-AF65-F5344CB8AC3E}">
        <p14:creationId xmlns:p14="http://schemas.microsoft.com/office/powerpoint/2010/main" val="1685634285"/>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163424"/>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C2C </a:t>
            </a:r>
            <a:r>
              <a:rPr lang="en-US" sz="4000" b="1" dirty="0" smtClean="0">
                <a:latin typeface="Times New Roman" panose="02020603050405020304" pitchFamily="18" charset="0"/>
                <a:cs typeface="Times New Roman" panose="02020603050405020304" pitchFamily="18" charset="0"/>
              </a:rPr>
              <a:t>e-commerce ?</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28550"/>
            <a:ext cx="10515600" cy="4648413"/>
          </a:xfrm>
        </p:spPr>
        <p:txBody>
          <a:bodyPr/>
          <a:lstStyle/>
          <a:p>
            <a:pPr marL="0" indent="0" algn="just">
              <a:buNone/>
            </a:pPr>
            <a:r>
              <a:rPr lang="en-US" sz="3200" dirty="0" smtClean="0">
                <a:latin typeface="Times New Roman" panose="02020603050405020304" pitchFamily="18" charset="0"/>
                <a:cs typeface="Times New Roman" panose="02020603050405020304" pitchFamily="18" charset="0"/>
              </a:rPr>
              <a:t>C2C </a:t>
            </a:r>
            <a:r>
              <a:rPr lang="en-US" sz="3200" dirty="0">
                <a:latin typeface="Times New Roman" panose="02020603050405020304" pitchFamily="18" charset="0"/>
                <a:cs typeface="Times New Roman" panose="02020603050405020304" pitchFamily="18" charset="0"/>
              </a:rPr>
              <a:t>e-commerce is a type of trade relations where both sellers and buyers are consumers, not businesses. It presupposes interaction between parties through a third one, mostly an online auction or trade website. Due to this phenomenon, selling and buying via the Internet has never been so easy. Various internet resources help sellers and buyers to find each other by charging a small fee or commission. Outstanding examples of C2C e-commerce sites are </a:t>
            </a:r>
            <a:r>
              <a:rPr lang="en-US" sz="3200" dirty="0" err="1">
                <a:latin typeface="Times New Roman" panose="02020603050405020304" pitchFamily="18" charset="0"/>
                <a:cs typeface="Times New Roman" panose="02020603050405020304" pitchFamily="18" charset="0"/>
                <a:hlinkClick r:id="rId3"/>
              </a:rPr>
              <a:t>Fiverr</a:t>
            </a:r>
            <a:r>
              <a:rPr lang="en-US"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hlinkClick r:id="rId4"/>
              </a:rPr>
              <a:t>Amazon</a:t>
            </a:r>
            <a:r>
              <a:rPr lang="en-US" sz="3200" dirty="0">
                <a:latin typeface="Times New Roman" panose="02020603050405020304" pitchFamily="18" charset="0"/>
                <a:cs typeface="Times New Roman" panose="02020603050405020304" pitchFamily="18" charset="0"/>
              </a:rPr>
              <a:t> and </a:t>
            </a:r>
            <a:r>
              <a:rPr lang="en-US" sz="3200" dirty="0" err="1">
                <a:latin typeface="Times New Roman" panose="02020603050405020304" pitchFamily="18" charset="0"/>
                <a:cs typeface="Times New Roman" panose="02020603050405020304" pitchFamily="18" charset="0"/>
                <a:hlinkClick r:id="rId5"/>
              </a:rPr>
              <a:t>Flipkart</a:t>
            </a:r>
            <a:r>
              <a:rPr lang="en-US" sz="3200"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1634479210"/>
      </p:ext>
    </p:extLst>
  </p:cSld>
  <p:clrMapOvr>
    <a:overrideClrMapping bg1="lt1" tx1="dk1" bg2="lt2" tx2="dk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026947"/>
          </a:xfrm>
        </p:spPr>
        <p:txBody>
          <a:bodyPr>
            <a:normAutofit fontScale="90000"/>
          </a:bodyPr>
          <a:lstStyle/>
          <a:p>
            <a:pPr algn="ctr">
              <a:spcBef>
                <a:spcPct val="50000"/>
              </a:spcBef>
            </a:pP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Consumers </a:t>
            </a:r>
            <a:r>
              <a:rPr lang="en-US" sz="4000" b="1" dirty="0" smtClean="0">
                <a:latin typeface="Times New Roman" panose="02020603050405020304" pitchFamily="18" charset="0"/>
                <a:cs typeface="Times New Roman" panose="02020603050405020304" pitchFamily="18" charset="0"/>
              </a:rPr>
              <a:t>to Consumers </a:t>
            </a:r>
            <a:r>
              <a:rPr lang="en-US" sz="4000" b="1" dirty="0">
                <a:latin typeface="Times New Roman" panose="02020603050405020304" pitchFamily="18" charset="0"/>
                <a:cs typeface="Times New Roman" panose="02020603050405020304" pitchFamily="18" charset="0"/>
              </a:rPr>
              <a:t>(C2C) ?</a:t>
            </a:r>
            <a:r>
              <a:rPr lang="bg-BG" sz="4000" b="1" dirty="0"/>
              <a:t/>
            </a:r>
            <a:br>
              <a:rPr lang="bg-BG" sz="4000" b="1" dirty="0"/>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92072"/>
            <a:ext cx="10515600" cy="4831307"/>
          </a:xfrm>
        </p:spPr>
        <p:txBody>
          <a:bodyPr>
            <a:normAutofit fontScale="92500" lnSpcReduction="10000"/>
          </a:bodyPr>
          <a:lstStyle/>
          <a:p>
            <a:pPr algn="just"/>
            <a:r>
              <a:rPr lang="bg-BG" sz="3000" dirty="0">
                <a:latin typeface="Times New Roman" panose="02020603050405020304" pitchFamily="18" charset="0"/>
                <a:cs typeface="Times New Roman" panose="02020603050405020304" pitchFamily="18" charset="0"/>
              </a:rPr>
              <a:t>Abbreviation for consumer-to-consumer commerce; that is, commerce with no middle business </a:t>
            </a:r>
            <a:r>
              <a:rPr lang="bg-BG" sz="3000" dirty="0" smtClean="0">
                <a:latin typeface="Times New Roman" panose="02020603050405020304" pitchFamily="18" charset="0"/>
                <a:cs typeface="Times New Roman" panose="02020603050405020304" pitchFamily="18" charset="0"/>
              </a:rPr>
              <a:t>people</a:t>
            </a:r>
            <a:r>
              <a:rPr lang="en-US" sz="3000" dirty="0" smtClean="0">
                <a:latin typeface="Times New Roman" panose="02020603050405020304" pitchFamily="18" charset="0"/>
                <a:cs typeface="Times New Roman" panose="02020603050405020304" pitchFamily="18" charset="0"/>
              </a:rPr>
              <a:t>.</a:t>
            </a:r>
            <a:r>
              <a:rPr lang="bg-BG" sz="3000" dirty="0" smtClean="0">
                <a:latin typeface="Times New Roman" panose="02020603050405020304" pitchFamily="18" charset="0"/>
                <a:cs typeface="Times New Roman" panose="02020603050405020304" pitchFamily="18" charset="0"/>
              </a:rPr>
              <a:t> </a:t>
            </a:r>
            <a:r>
              <a:rPr lang="bg-BG" sz="3000" dirty="0">
                <a:latin typeface="Times New Roman" panose="02020603050405020304" pitchFamily="18" charset="0"/>
                <a:cs typeface="Times New Roman" panose="02020603050405020304" pitchFamily="18" charset="0"/>
              </a:rPr>
              <a:t>The most notable examples are Web-based auction and classified as sites. Most large venues for such models (for example, eBay and Classifieds2000) are quickly permeated by consumers who participate so actively and regularly that they become small businesses for </a:t>
            </a:r>
            <a:r>
              <a:rPr lang="bg-BG" sz="3000" dirty="0" smtClean="0">
                <a:latin typeface="Times New Roman" panose="02020603050405020304" pitchFamily="18" charset="0"/>
                <a:cs typeface="Times New Roman" panose="02020603050405020304" pitchFamily="18" charset="0"/>
              </a:rPr>
              <a:t>them</a:t>
            </a:r>
            <a:endParaRPr lang="en-US" sz="3000" dirty="0" smtClean="0">
              <a:latin typeface="Times New Roman" panose="02020603050405020304" pitchFamily="18" charset="0"/>
              <a:cs typeface="Times New Roman" panose="02020603050405020304" pitchFamily="18" charset="0"/>
            </a:endParaRPr>
          </a:p>
          <a:p>
            <a:pPr algn="just"/>
            <a:r>
              <a:rPr lang="bg-BG" sz="3000" dirty="0">
                <a:latin typeface="Times New Roman" panose="02020603050405020304" pitchFamily="18" charset="0"/>
                <a:cs typeface="Times New Roman" panose="02020603050405020304" pitchFamily="18" charset="0"/>
              </a:rPr>
              <a:t>C2C stands for consumer to consumer electronic commerce. The Internet has facilitated new types of C2C although it is important to note that this kind of commerce -- in the form of barter, yard sales, flea markets, swap meets, and the like -- has existed since time immemorial. Notably, most of the highly successful C2C examples using the Internet actually use some type of corporate intermediary and are thus not strictly "pure play" examples of C2C</a:t>
            </a:r>
            <a:endParaRPr lang="en-US" sz="3000" dirty="0" smtClean="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177200537"/>
      </p:ext>
    </p:extLst>
  </p:cSld>
  <p:clrMapOvr>
    <a:overrideClrMapping bg1="lt1" tx1="dk1" bg2="lt2" tx2="dk2" accent1="accent1" accent2="accent2" accent3="accent3" accent4="accent4" accent5="accent5" accent6="accent6" hlink="hlink" folHlink="folHlink"/>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63174"/>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C2C </a:t>
            </a:r>
            <a:r>
              <a:rPr lang="en-US" sz="4000" b="1" dirty="0">
                <a:latin typeface="Times New Roman" panose="02020603050405020304" pitchFamily="18" charset="0"/>
                <a:cs typeface="Times New Roman" panose="02020603050405020304" pitchFamily="18" charset="0"/>
              </a:rPr>
              <a:t>– Consumer to </a:t>
            </a:r>
            <a:r>
              <a:rPr lang="en-US" sz="4000" b="1" dirty="0" smtClean="0">
                <a:latin typeface="Times New Roman" panose="02020603050405020304" pitchFamily="18" charset="0"/>
                <a:cs typeface="Times New Roman" panose="02020603050405020304" pitchFamily="18" charset="0"/>
              </a:rPr>
              <a:t>consumer</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78424"/>
            <a:ext cx="10515600" cy="5022377"/>
          </a:xfrm>
        </p:spPr>
        <p:txBody>
          <a:bodyPr/>
          <a:lstStyle/>
          <a:p>
            <a:pPr algn="just"/>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C2C business — also called an online marketplace — connects consumers to exchange goods and services and typically make their money by charging transaction or listing fees.</a:t>
            </a:r>
          </a:p>
          <a:p>
            <a:pPr algn="just"/>
            <a:r>
              <a:rPr lang="en-US" sz="3200" dirty="0">
                <a:latin typeface="Times New Roman" panose="02020603050405020304" pitchFamily="18" charset="0"/>
                <a:cs typeface="Times New Roman" panose="02020603050405020304" pitchFamily="18" charset="0"/>
              </a:rPr>
              <a:t>Online businesses like Craigslist and eBay pioneered this model in the early days of the internet.</a:t>
            </a:r>
          </a:p>
          <a:p>
            <a:pPr algn="just"/>
            <a:r>
              <a:rPr lang="en-US" sz="3200" dirty="0">
                <a:latin typeface="Times New Roman" panose="02020603050405020304" pitchFamily="18" charset="0"/>
                <a:cs typeface="Times New Roman" panose="02020603050405020304" pitchFamily="18" charset="0"/>
              </a:rPr>
              <a:t>C2C businesses benefit from self-propelled growth by motivated buyers and sellers, but face a key challenge in quality control and technology maintenance. </a:t>
            </a:r>
          </a:p>
          <a:p>
            <a:endParaRPr lang="ru-RU" dirty="0"/>
          </a:p>
        </p:txBody>
      </p:sp>
    </p:spTree>
    <p:extLst>
      <p:ext uri="{BB962C8B-B14F-4D97-AF65-F5344CB8AC3E}">
        <p14:creationId xmlns:p14="http://schemas.microsoft.com/office/powerpoint/2010/main" val="215028743"/>
      </p:ext>
    </p:extLst>
  </p:cSld>
  <p:clrMapOvr>
    <a:overrideClrMapping bg1="lt1" tx1="dk1" bg2="lt2" tx2="dk2" accent1="accent1" accent2="accent2" accent3="accent3" accent4="accent4" accent5="accent5" accent6="accent6" hlink="hlink" folHlink="folHlink"/>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4000" b="1" dirty="0">
                <a:latin typeface="Times New Roman" panose="02020603050405020304" pitchFamily="18" charset="0"/>
                <a:cs typeface="Times New Roman" panose="02020603050405020304" pitchFamily="18" charset="0"/>
              </a:rPr>
              <a:t>What Is the Consumer to Consumer </a:t>
            </a:r>
            <a:r>
              <a:rPr lang="en-US" altLang="zh-TW" sz="4000" b="1" dirty="0">
                <a:latin typeface="Times New Roman" panose="02020603050405020304" pitchFamily="18" charset="0"/>
                <a:ea typeface="新細明體" charset="-120"/>
                <a:cs typeface="Times New Roman" panose="02020603050405020304" pitchFamily="18" charset="0"/>
              </a:rPr>
              <a:t>(C2C) </a:t>
            </a:r>
            <a:r>
              <a:rPr lang="en-US" sz="4000" b="1" dirty="0" smtClean="0">
                <a:latin typeface="Times New Roman" panose="02020603050405020304" pitchFamily="18" charset="0"/>
                <a:cs typeface="Times New Roman" panose="02020603050405020304" pitchFamily="18" charset="0"/>
              </a:rPr>
              <a:t>Business Model ? </a:t>
            </a:r>
            <a:endParaRPr lang="ru-RU" sz="4000" b="1" dirty="0"/>
          </a:p>
        </p:txBody>
      </p:sp>
      <p:sp>
        <p:nvSpPr>
          <p:cNvPr id="3" name="Объект 2"/>
          <p:cNvSpPr>
            <a:spLocks noGrp="1"/>
          </p:cNvSpPr>
          <p:nvPr>
            <p:ph idx="1"/>
          </p:nvPr>
        </p:nvSpPr>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Consumer </a:t>
            </a:r>
            <a:r>
              <a:rPr lang="en-US" sz="3200" dirty="0">
                <a:latin typeface="Times New Roman" panose="02020603050405020304" pitchFamily="18" charset="0"/>
                <a:cs typeface="Times New Roman" panose="02020603050405020304" pitchFamily="18" charset="0"/>
              </a:rPr>
              <a:t>to consumer (C2C) is a business model in which third-party companies facilitate transactions for products or services between private consumers without a business participating on either end of the </a:t>
            </a:r>
            <a:r>
              <a:rPr lang="en-US" sz="3200" dirty="0" smtClean="0">
                <a:latin typeface="Times New Roman" panose="02020603050405020304" pitchFamily="18" charset="0"/>
                <a:cs typeface="Times New Roman" panose="02020603050405020304" pitchFamily="18" charset="0"/>
              </a:rPr>
              <a:t>sale</a:t>
            </a:r>
          </a:p>
          <a:p>
            <a:pPr marL="0" indent="0" algn="just">
              <a:buNone/>
            </a:pP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9630081"/>
      </p:ext>
    </p:extLst>
  </p:cSld>
  <p:clrMapOvr>
    <a:overrideClrMapping bg1="lt1" tx1="dk1" bg2="lt2" tx2="dk2" accent1="accent1" accent2="accent2" accent3="accent3" accent4="accent4" accent5="accent5" accent6="accent6" hlink="hlink" folHlink="folHlink"/>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91875"/>
          </a:xfrm>
        </p:spPr>
        <p:txBody>
          <a:bodyPr>
            <a:normAutofit/>
          </a:bodyPr>
          <a:lstStyle/>
          <a:p>
            <a:pPr algn="ctr"/>
            <a:r>
              <a:rPr lang="en-US" altLang="zh-TW" sz="4000" b="1" dirty="0" smtClean="0">
                <a:latin typeface="Times New Roman" panose="02020603050405020304" pitchFamily="18" charset="0"/>
                <a:ea typeface="新細明體" charset="-120"/>
                <a:cs typeface="Times New Roman" panose="02020603050405020304" pitchFamily="18" charset="0"/>
              </a:rPr>
              <a:t>C2C </a:t>
            </a:r>
            <a:r>
              <a:rPr lang="en-US" altLang="zh-TW" sz="4000" b="1" dirty="0">
                <a:latin typeface="Times New Roman" panose="02020603050405020304" pitchFamily="18" charset="0"/>
                <a:ea typeface="新細明體" charset="-120"/>
                <a:cs typeface="Times New Roman" panose="02020603050405020304" pitchFamily="18" charset="0"/>
              </a:rPr>
              <a:t>Business Models</a:t>
            </a:r>
            <a:endParaRPr lang="ru-RU" sz="40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46412" y="1057000"/>
            <a:ext cx="10207388" cy="5330153"/>
          </a:xfrm>
        </p:spPr>
      </p:pic>
      <p:sp>
        <p:nvSpPr>
          <p:cNvPr id="5" name="Прямоугольник 4"/>
          <p:cNvSpPr/>
          <p:nvPr/>
        </p:nvSpPr>
        <p:spPr>
          <a:xfrm>
            <a:off x="1478508" y="6387153"/>
            <a:ext cx="8948382"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https://www.tutorialspoint.com/e_commerce/e_commerce_business_models.htm</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0197099"/>
      </p:ext>
    </p:extLst>
  </p:cSld>
  <p:clrMapOvr>
    <a:overrideClrMapping bg1="lt1" tx1="dk1" bg2="lt2" tx2="dk2" accent1="accent1" accent2="accent2" accent3="accent3" accent4="accent4" accent5="accent5" accent6="accent6" hlink="hlink" folHlink="folHlink"/>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45059" name="Rectangle 2"/>
          <p:cNvSpPr>
            <a:spLocks noGrp="1" noChangeArrowheads="1"/>
          </p:cNvSpPr>
          <p:nvPr>
            <p:ph type="title"/>
          </p:nvPr>
        </p:nvSpPr>
        <p:spPr>
          <a:xfrm>
            <a:off x="1647826" y="517526"/>
            <a:ext cx="8639175" cy="1311275"/>
          </a:xfrm>
        </p:spPr>
        <p:txBody>
          <a:bodyPr>
            <a:normAutofit/>
          </a:bodyPr>
          <a:lstStyle/>
          <a:p>
            <a:pPr algn="ctr"/>
            <a:r>
              <a:rPr lang="en-US" altLang="zh-TW" sz="4000" b="1" dirty="0">
                <a:latin typeface="Times New Roman" panose="02020603050405020304" pitchFamily="18" charset="0"/>
                <a:ea typeface="新細明體" charset="-120"/>
                <a:cs typeface="Times New Roman" panose="02020603050405020304" pitchFamily="18" charset="0"/>
              </a:rPr>
              <a:t>Consumer-to-Consumer (C2C) Business Models</a:t>
            </a:r>
          </a:p>
        </p:txBody>
      </p:sp>
      <p:sp>
        <p:nvSpPr>
          <p:cNvPr id="45060" name="Rectangle 3"/>
          <p:cNvSpPr>
            <a:spLocks noGrp="1" noChangeArrowheads="1"/>
          </p:cNvSpPr>
          <p:nvPr>
            <p:ph idx="1"/>
          </p:nvPr>
        </p:nvSpPr>
        <p:spPr>
          <a:xfrm>
            <a:off x="838200" y="2018661"/>
            <a:ext cx="10515600" cy="4351338"/>
          </a:xfrm>
        </p:spPr>
        <p:txBody>
          <a:bodyPr/>
          <a:lstStyle/>
          <a:p>
            <a:pPr algn="just"/>
            <a:r>
              <a:rPr lang="en-US" sz="3200" dirty="0">
                <a:latin typeface="Times New Roman" panose="02020603050405020304" pitchFamily="18" charset="0"/>
                <a:ea typeface="新細明體" charset="-120"/>
                <a:cs typeface="Times New Roman" panose="02020603050405020304" pitchFamily="18" charset="0"/>
              </a:rPr>
              <a:t>The customer-to-consumer model is where consumers trade goods with one another online. Some famous examples of consumer-to-consumer platforms are eBay, </a:t>
            </a:r>
            <a:r>
              <a:rPr lang="en-US" sz="3200" dirty="0" err="1">
                <a:latin typeface="Times New Roman" panose="02020603050405020304" pitchFamily="18" charset="0"/>
                <a:ea typeface="新細明體" charset="-120"/>
                <a:cs typeface="Times New Roman" panose="02020603050405020304" pitchFamily="18" charset="0"/>
              </a:rPr>
              <a:t>Gumtree</a:t>
            </a:r>
            <a:r>
              <a:rPr lang="en-US" sz="3200" dirty="0">
                <a:latin typeface="Times New Roman" panose="02020603050405020304" pitchFamily="18" charset="0"/>
                <a:ea typeface="新細明體" charset="-120"/>
                <a:cs typeface="Times New Roman" panose="02020603050405020304" pitchFamily="18" charset="0"/>
              </a:rPr>
              <a:t>, and Craigslist. </a:t>
            </a:r>
            <a:endParaRPr lang="en-US" altLang="zh-TW" sz="3200" dirty="0">
              <a:latin typeface="Times New Roman" panose="02020603050405020304" pitchFamily="18" charset="0"/>
              <a:ea typeface="新細明體" charset="-120"/>
              <a:cs typeface="Times New Roman" panose="02020603050405020304" pitchFamily="18" charset="0"/>
            </a:endParaRPr>
          </a:p>
          <a:p>
            <a:pPr eaLnBrk="1" hangingPunct="1"/>
            <a:r>
              <a:rPr lang="en-US" altLang="zh-TW" sz="3200" dirty="0" smtClean="0">
                <a:latin typeface="Times New Roman" panose="02020603050405020304" pitchFamily="18" charset="0"/>
                <a:ea typeface="新細明體" charset="-120"/>
                <a:cs typeface="Times New Roman" panose="02020603050405020304" pitchFamily="18" charset="0"/>
              </a:rPr>
              <a:t>Provide a way for consumers to sell to each other, with the help of a online </a:t>
            </a:r>
            <a:r>
              <a:rPr lang="en-US" altLang="zh-TW" sz="3200" dirty="0" err="1" smtClean="0">
                <a:latin typeface="Times New Roman" panose="02020603050405020304" pitchFamily="18" charset="0"/>
                <a:ea typeface="新細明體" charset="-120"/>
                <a:cs typeface="Times New Roman" panose="02020603050405020304" pitchFamily="18" charset="0"/>
              </a:rPr>
              <a:t>marketmaker</a:t>
            </a:r>
            <a:endParaRPr lang="en-US" altLang="zh-TW" sz="3200" dirty="0" smtClean="0">
              <a:latin typeface="Times New Roman" panose="02020603050405020304" pitchFamily="18" charset="0"/>
              <a:ea typeface="新細明體" charset="-120"/>
              <a:cs typeface="Times New Roman" panose="02020603050405020304" pitchFamily="18" charset="0"/>
            </a:endParaRPr>
          </a:p>
          <a:p>
            <a:pPr marL="0" indent="0" eaLnBrk="1" hangingPunct="1">
              <a:buNone/>
            </a:pPr>
            <a:endParaRPr lang="zh-TW" altLang="en-US" dirty="0" smtClean="0">
              <a:ea typeface="新細明體" charset="-120"/>
            </a:endParaRPr>
          </a:p>
        </p:txBody>
      </p:sp>
      <p:sp>
        <p:nvSpPr>
          <p:cNvPr id="45058"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1pPr>
            <a:lvl2pPr marL="742950" indent="-285750">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2pPr>
            <a:lvl3pPr marL="1143000" indent="-228600">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3pPr>
            <a:lvl4pPr marL="1600200" indent="-228600">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4pPr>
            <a:lvl5pPr marL="2057400" indent="-228600">
              <a:spcBef>
                <a:spcPct val="20000"/>
              </a:spcBef>
              <a:buClr>
                <a:schemeClr val="tx2"/>
              </a:buClr>
              <a:buSzPct val="79000"/>
              <a:buFont typeface="Wingdings" panose="05000000000000000000" pitchFamily="2" charset="2"/>
              <a:buChar char="n"/>
              <a:defRPr sz="2800">
                <a:solidFill>
                  <a:srgbClr val="333399"/>
                </a:solidFill>
                <a:latin typeface="Arial" panose="020B0604020202020204" pitchFamily="34" charset="0"/>
              </a:defRPr>
            </a:lvl5pPr>
            <a:lvl6pPr marL="2514600" indent="-228600" eaLnBrk="0" fontAlgn="base" hangingPunct="0">
              <a:spcBef>
                <a:spcPct val="20000"/>
              </a:spcBef>
              <a:spcAft>
                <a:spcPct val="0"/>
              </a:spcAft>
              <a:buClr>
                <a:schemeClr val="tx2"/>
              </a:buClr>
              <a:buSzPct val="79000"/>
              <a:buFont typeface="Wingdings" panose="05000000000000000000" pitchFamily="2" charset="2"/>
              <a:buChar char="n"/>
              <a:defRPr sz="2800">
                <a:solidFill>
                  <a:srgbClr val="333399"/>
                </a:solidFill>
                <a:latin typeface="Arial" panose="020B0604020202020204" pitchFamily="34" charset="0"/>
              </a:defRPr>
            </a:lvl6pPr>
            <a:lvl7pPr marL="2971800" indent="-228600" eaLnBrk="0" fontAlgn="base" hangingPunct="0">
              <a:spcBef>
                <a:spcPct val="20000"/>
              </a:spcBef>
              <a:spcAft>
                <a:spcPct val="0"/>
              </a:spcAft>
              <a:buClr>
                <a:schemeClr val="tx2"/>
              </a:buClr>
              <a:buSzPct val="79000"/>
              <a:buFont typeface="Wingdings" panose="05000000000000000000" pitchFamily="2" charset="2"/>
              <a:buChar char="n"/>
              <a:defRPr sz="2800">
                <a:solidFill>
                  <a:srgbClr val="333399"/>
                </a:solidFill>
                <a:latin typeface="Arial" panose="020B0604020202020204" pitchFamily="34" charset="0"/>
              </a:defRPr>
            </a:lvl7pPr>
            <a:lvl8pPr marL="3429000" indent="-228600" eaLnBrk="0" fontAlgn="base" hangingPunct="0">
              <a:spcBef>
                <a:spcPct val="20000"/>
              </a:spcBef>
              <a:spcAft>
                <a:spcPct val="0"/>
              </a:spcAft>
              <a:buClr>
                <a:schemeClr val="tx2"/>
              </a:buClr>
              <a:buSzPct val="79000"/>
              <a:buFont typeface="Wingdings" panose="05000000000000000000" pitchFamily="2" charset="2"/>
              <a:buChar char="n"/>
              <a:defRPr sz="2800">
                <a:solidFill>
                  <a:srgbClr val="333399"/>
                </a:solidFill>
                <a:latin typeface="Arial" panose="020B0604020202020204" pitchFamily="34" charset="0"/>
              </a:defRPr>
            </a:lvl8pPr>
            <a:lvl9pPr marL="3886200" indent="-228600" eaLnBrk="0" fontAlgn="base" hangingPunct="0">
              <a:spcBef>
                <a:spcPct val="20000"/>
              </a:spcBef>
              <a:spcAft>
                <a:spcPct val="0"/>
              </a:spcAft>
              <a:buClr>
                <a:schemeClr val="tx2"/>
              </a:buClr>
              <a:buSzPct val="79000"/>
              <a:buFont typeface="Wingdings" panose="05000000000000000000" pitchFamily="2" charset="2"/>
              <a:buChar char="n"/>
              <a:defRPr sz="2800">
                <a:solidFill>
                  <a:srgbClr val="333399"/>
                </a:solidFill>
                <a:latin typeface="Arial" panose="020B0604020202020204" pitchFamily="34" charset="0"/>
              </a:defRPr>
            </a:lvl9pPr>
          </a:lstStyle>
          <a:p>
            <a:pPr>
              <a:spcBef>
                <a:spcPct val="0"/>
              </a:spcBef>
              <a:buClrTx/>
              <a:buSzTx/>
              <a:buFontTx/>
              <a:buNone/>
            </a:pPr>
            <a:r>
              <a:rPr lang="en-US" altLang="zh-TW" sz="1800">
                <a:solidFill>
                  <a:schemeClr val="tx2"/>
                </a:solidFill>
                <a:latin typeface="Times New Roman" panose="02020603050405020304" pitchFamily="18" charset="0"/>
              </a:rPr>
              <a:t>Slide 2-</a:t>
            </a:r>
            <a:fld id="{39B10F67-5974-4942-B332-474149573B62}" type="slidenum">
              <a:rPr lang="en-US" altLang="zh-TW" sz="1800">
                <a:solidFill>
                  <a:schemeClr val="tx2"/>
                </a:solidFill>
                <a:latin typeface="Times New Roman" panose="02020603050405020304" pitchFamily="18" charset="0"/>
              </a:rPr>
              <a:pPr>
                <a:spcBef>
                  <a:spcPct val="0"/>
                </a:spcBef>
                <a:buClrTx/>
                <a:buSzTx/>
                <a:buFontTx/>
                <a:buNone/>
              </a:pPr>
              <a:t>61</a:t>
            </a:fld>
            <a:endParaRPr lang="en-US" altLang="zh-TW" sz="1800">
              <a:solidFill>
                <a:schemeClr val="tx2"/>
              </a:solidFill>
              <a:latin typeface="Times New Roman" panose="02020603050405020304" pitchFamily="18" charset="0"/>
            </a:endParaRPr>
          </a:p>
        </p:txBody>
      </p:sp>
    </p:spTree>
    <p:extLst>
      <p:ext uri="{BB962C8B-B14F-4D97-AF65-F5344CB8AC3E}">
        <p14:creationId xmlns:p14="http://schemas.microsoft.com/office/powerpoint/2010/main" val="346965666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36129"/>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C2C platforms work</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10436"/>
            <a:ext cx="10515600" cy="4566527"/>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Everything </a:t>
            </a:r>
            <a:r>
              <a:rPr lang="en-US" sz="3200" dirty="0">
                <a:latin typeface="Times New Roman" panose="02020603050405020304" pitchFamily="18" charset="0"/>
                <a:cs typeface="Times New Roman" panose="02020603050405020304" pitchFamily="18" charset="0"/>
              </a:rPr>
              <a:t>is simple — vendors sell their products on the site and buyers purchase what they want. C2C websites benefit from commission fees for listing goods that are normally paid for by the seller. Transactions are made through online payment systems such as PayPal or credit card. Speaking of PayPal, each online transaction is charged a small percentage of the paid sum. Anyway, e-commerce websites are only intermediaries and are not liable for product quality, payment security or refunds.</a:t>
            </a:r>
          </a:p>
          <a:p>
            <a:endParaRPr lang="ru-RU" dirty="0"/>
          </a:p>
        </p:txBody>
      </p:sp>
    </p:spTree>
    <p:extLst>
      <p:ext uri="{BB962C8B-B14F-4D97-AF65-F5344CB8AC3E}">
        <p14:creationId xmlns:p14="http://schemas.microsoft.com/office/powerpoint/2010/main" val="3988691792"/>
      </p:ext>
    </p:extLst>
  </p:cSld>
  <p:clrMapOvr>
    <a:overrideClrMapping bg1="lt1" tx1="dk1" bg2="lt2" tx2="dk2" accent1="accent1" accent2="accent2" accent3="accent3" accent4="accent4" accent5="accent5" accent6="accent6" hlink="hlink" folHlink="folHlink"/>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0904" y="146761"/>
            <a:ext cx="10515600" cy="781287"/>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Main </a:t>
            </a:r>
            <a:r>
              <a:rPr lang="en-US" sz="4000" b="1" dirty="0">
                <a:latin typeface="Times New Roman" panose="02020603050405020304" pitchFamily="18" charset="0"/>
                <a:cs typeface="Times New Roman" panose="02020603050405020304" pitchFamily="18" charset="0"/>
              </a:rPr>
              <a:t>C2C e-commerce advantages</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55093" y="1064526"/>
            <a:ext cx="11150219" cy="5527343"/>
          </a:xfrm>
        </p:spPr>
        <p:txBody>
          <a:bodyPr>
            <a:normAutofit fontScale="70000" lnSpcReduction="20000"/>
          </a:bodyPr>
          <a:lstStyle/>
          <a:p>
            <a:pPr algn="just"/>
            <a:r>
              <a:rPr lang="en-US" sz="3400" dirty="0" smtClean="0">
                <a:latin typeface="Times New Roman" panose="02020603050405020304" pitchFamily="18" charset="0"/>
                <a:cs typeface="Times New Roman" panose="02020603050405020304" pitchFamily="18" charset="0"/>
              </a:rPr>
              <a:t>The </a:t>
            </a:r>
            <a:r>
              <a:rPr lang="en-US" sz="3400" dirty="0">
                <a:latin typeface="Times New Roman" panose="02020603050405020304" pitchFamily="18" charset="0"/>
                <a:cs typeface="Times New Roman" panose="02020603050405020304" pitchFamily="18" charset="0"/>
              </a:rPr>
              <a:t>main advantage of C2C business is that sellers and buyers are reachable. It is also effortless and handy and does not take much time to use. Moreover, it is possible for one customer to be a seller as well as a buyer. What is more, it provides a rich social linking. Numerous community and forum discussions are available.</a:t>
            </a:r>
          </a:p>
          <a:p>
            <a:pPr marL="0" indent="0" algn="ctr">
              <a:buNone/>
            </a:pPr>
            <a:r>
              <a:rPr lang="en-US" sz="3400" b="1" dirty="0">
                <a:latin typeface="Times New Roman" panose="02020603050405020304" pitchFamily="18" charset="0"/>
                <a:cs typeface="Times New Roman" panose="02020603050405020304" pitchFamily="18" charset="0"/>
              </a:rPr>
              <a:t>C2C advantages for Buyers</a:t>
            </a:r>
          </a:p>
          <a:p>
            <a:pPr algn="just"/>
            <a:r>
              <a:rPr lang="en-US" sz="3400" dirty="0">
                <a:latin typeface="Times New Roman" panose="02020603050405020304" pitchFamily="18" charset="0"/>
                <a:cs typeface="Times New Roman" panose="02020603050405020304" pitchFamily="18" charset="0"/>
              </a:rPr>
              <a:t>Buyers benefit greatly from using C2C websites mostly because of the reduced price. What is more, they can deal with different sellers. Besides this, searches using criteria are available. For example, it is possible to select the best sellers, most popular products or offers from your area and much more. One more important thing is that users may choose the best proposal, contacting you directly without intermediary assistance.</a:t>
            </a:r>
          </a:p>
          <a:p>
            <a:pPr marL="0" indent="0" algn="ctr">
              <a:buNone/>
            </a:pPr>
            <a:r>
              <a:rPr lang="en-US" sz="3400" b="1" dirty="0">
                <a:latin typeface="Times New Roman" panose="02020603050405020304" pitchFamily="18" charset="0"/>
                <a:cs typeface="Times New Roman" panose="02020603050405020304" pitchFamily="18" charset="0"/>
              </a:rPr>
              <a:t>C2C advantages for Sellers</a:t>
            </a:r>
          </a:p>
          <a:p>
            <a:pPr algn="just"/>
            <a:r>
              <a:rPr lang="en-US" sz="3400" dirty="0">
                <a:latin typeface="Times New Roman" panose="02020603050405020304" pitchFamily="18" charset="0"/>
                <a:cs typeface="Times New Roman" panose="02020603050405020304" pitchFamily="18" charset="0"/>
              </a:rPr>
              <a:t>The main pros of C2C for vendors are high profitability due to direct sales. Sellers avail themselves mostly through overhead cost reduction. For entrepreneurs, this means that there is no need to spend money on facilities like rent, office supplies or salaries. Furthermore, this type of e-commerce broadens the range of potential clients as it covers not only national but also the international market. That the transaction cost is not high is definitely a plus. Last, but not least, is efficiency in selling personal or unique goods, including handmade products.</a:t>
            </a:r>
          </a:p>
          <a:p>
            <a:endParaRPr lang="ru-RU" dirty="0"/>
          </a:p>
        </p:txBody>
      </p:sp>
    </p:spTree>
    <p:extLst>
      <p:ext uri="{BB962C8B-B14F-4D97-AF65-F5344CB8AC3E}">
        <p14:creationId xmlns:p14="http://schemas.microsoft.com/office/powerpoint/2010/main" val="1506445891"/>
      </p:ext>
    </p:extLst>
  </p:cSld>
  <p:clrMapOvr>
    <a:overrideClrMapping bg1="lt1" tx1="dk1" bg2="lt2" tx2="dk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504968"/>
            <a:ext cx="10515600" cy="5671996"/>
          </a:xfrm>
        </p:spPr>
        <p:txBody>
          <a:bodyPr>
            <a:normAutofit/>
          </a:bodyPr>
          <a:lstStyle/>
          <a:p>
            <a:pPr marL="0" indent="0" algn="ctr">
              <a:buNone/>
            </a:pPr>
            <a:endParaRPr lang="en-US" sz="5400" dirty="0" smtClean="0"/>
          </a:p>
          <a:p>
            <a:pPr marL="0" indent="0" algn="ctr">
              <a:buNone/>
            </a:pPr>
            <a:endParaRPr lang="en-US" sz="5400" dirty="0" smtClean="0"/>
          </a:p>
          <a:p>
            <a:pPr marL="0" indent="0" algn="ctr">
              <a:buNone/>
            </a:pPr>
            <a:r>
              <a:rPr lang="en-US" sz="5400" b="1" dirty="0">
                <a:latin typeface="Times New Roman" panose="02020603050405020304" pitchFamily="18" charset="0"/>
                <a:cs typeface="Times New Roman" panose="02020603050405020304" pitchFamily="18" charset="0"/>
              </a:rPr>
              <a:t>Consumer - to – Business (</a:t>
            </a:r>
            <a:r>
              <a:rPr lang="en-US" sz="5400" b="1" dirty="0" smtClean="0">
                <a:latin typeface="Times New Roman" panose="02020603050405020304" pitchFamily="18" charset="0"/>
                <a:cs typeface="Times New Roman" panose="02020603050405020304" pitchFamily="18" charset="0"/>
              </a:rPr>
              <a:t>C2B</a:t>
            </a:r>
            <a:r>
              <a:rPr lang="en-US" sz="5400" b="1" dirty="0">
                <a:latin typeface="Times New Roman" panose="02020603050405020304" pitchFamily="18" charset="0"/>
                <a:cs typeface="Times New Roman" panose="02020603050405020304" pitchFamily="18" charset="0"/>
              </a:rPr>
              <a:t>)</a:t>
            </a:r>
            <a:endParaRPr lang="ru-RU" sz="5400" dirty="0"/>
          </a:p>
        </p:txBody>
      </p:sp>
    </p:spTree>
    <p:extLst>
      <p:ext uri="{BB962C8B-B14F-4D97-AF65-F5344CB8AC3E}">
        <p14:creationId xmlns:p14="http://schemas.microsoft.com/office/powerpoint/2010/main" val="1887262418"/>
      </p:ext>
    </p:extLst>
  </p:cSld>
  <p:clrMapOvr>
    <a:overrideClrMapping bg1="lt1" tx1="dk1" bg2="lt2" tx2="dk2" accent1="accent1" accent2="accent2" accent3="accent3" accent4="accent4" accent5="accent5" accent6="accent6" hlink="hlink" folHlink="folHlink"/>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610784"/>
            <a:ext cx="10515600" cy="1067891"/>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What is C2B consumer-to-business model?</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78675"/>
            <a:ext cx="10515600" cy="4498288"/>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consumer-to-business model, or C2B, is a type of commerce where a consumer or end user provides a product or service to an </a:t>
            </a:r>
            <a:r>
              <a:rPr lang="en-US" sz="3200" dirty="0" smtClean="0">
                <a:latin typeface="Times New Roman" panose="02020603050405020304" pitchFamily="18" charset="0"/>
                <a:cs typeface="Times New Roman" panose="02020603050405020304" pitchFamily="18" charset="0"/>
              </a:rPr>
              <a:t>organization</a:t>
            </a:r>
          </a:p>
          <a:p>
            <a:pPr algn="just"/>
            <a:r>
              <a:rPr lang="en-US" sz="3200" dirty="0" smtClean="0">
                <a:latin typeface="Times New Roman" panose="02020603050405020304" pitchFamily="18" charset="0"/>
                <a:cs typeface="Times New Roman" panose="02020603050405020304" pitchFamily="18" charset="0"/>
              </a:rPr>
              <a:t>C2B </a:t>
            </a:r>
            <a:r>
              <a:rPr lang="en-US" sz="3200" dirty="0">
                <a:latin typeface="Times New Roman" panose="02020603050405020304" pitchFamily="18" charset="0"/>
                <a:cs typeface="Times New Roman" panose="02020603050405020304" pitchFamily="18" charset="0"/>
              </a:rPr>
              <a:t>businesses focus on generating value from their customer base by crowdsourcing ideas, soliciting feedback and </a:t>
            </a:r>
            <a:r>
              <a:rPr lang="en-US" sz="3200" dirty="0" smtClean="0">
                <a:latin typeface="Times New Roman" panose="02020603050405020304" pitchFamily="18" charset="0"/>
                <a:cs typeface="Times New Roman" panose="02020603050405020304" pitchFamily="18" charset="0"/>
              </a:rPr>
              <a:t>more</a:t>
            </a:r>
            <a:endParaRPr lang="en-US" sz="32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909778"/>
      </p:ext>
    </p:extLst>
  </p:cSld>
  <p:clrMapOvr>
    <a:overrideClrMapping bg1="lt1" tx1="dk1" bg2="lt2" tx2="dk2" accent1="accent1" accent2="accent2" accent3="accent3" accent4="accent4" accent5="accent5" accent6="accent6" hlink="hlink" folHlink="folHlink"/>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04117"/>
          </a:xfrm>
        </p:spPr>
        <p:txBody>
          <a:bodyPr>
            <a:normAutofit/>
          </a:bodyPr>
          <a:lstStyle/>
          <a:p>
            <a:pPr algn="ctr"/>
            <a:r>
              <a:rPr lang="en-US" sz="4000" b="1" dirty="0">
                <a:latin typeface="Times New Roman" panose="02020603050405020304" pitchFamily="18" charset="0"/>
                <a:cs typeface="Times New Roman" panose="02020603050405020304" pitchFamily="18" charset="0"/>
              </a:rPr>
              <a:t>Consumer - to </a:t>
            </a:r>
            <a:r>
              <a:rPr lang="en-US" sz="4000" b="1" dirty="0" smtClean="0">
                <a:latin typeface="Times New Roman" panose="02020603050405020304" pitchFamily="18" charset="0"/>
                <a:cs typeface="Times New Roman" panose="02020603050405020304" pitchFamily="18" charset="0"/>
              </a:rPr>
              <a:t>– </a:t>
            </a:r>
            <a:r>
              <a:rPr lang="en-US" sz="4000" b="1" dirty="0">
                <a:latin typeface="Times New Roman" panose="02020603050405020304" pitchFamily="18" charset="0"/>
                <a:cs typeface="Times New Roman" panose="02020603050405020304" pitchFamily="18" charset="0"/>
              </a:rPr>
              <a:t>Business (</a:t>
            </a:r>
            <a:r>
              <a:rPr lang="en-US" sz="4000" b="1" dirty="0" smtClean="0">
                <a:latin typeface="Times New Roman" panose="02020603050405020304" pitchFamily="18" charset="0"/>
                <a:cs typeface="Times New Roman" panose="02020603050405020304" pitchFamily="18" charset="0"/>
              </a:rPr>
              <a:t>C2B)</a:t>
            </a:r>
            <a:endParaRPr lang="ru-RU" sz="40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09934" y="1269243"/>
            <a:ext cx="10003809" cy="4872250"/>
          </a:xfrm>
        </p:spPr>
      </p:pic>
      <p:sp>
        <p:nvSpPr>
          <p:cNvPr id="5" name="Прямоугольник 4"/>
          <p:cNvSpPr/>
          <p:nvPr/>
        </p:nvSpPr>
        <p:spPr>
          <a:xfrm>
            <a:off x="1492155" y="6211669"/>
            <a:ext cx="9398758"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https://www.tutorialspoint.com/e_commerce/e_commerce_business_models.htm</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2269235"/>
      </p:ext>
    </p:extLst>
  </p:cSld>
  <p:clrMapOvr>
    <a:overrideClrMapping bg1="lt1" tx1="dk1" bg2="lt2" tx2="dk2" accent1="accent1" accent2="accent2" accent3="accent3" accent4="accent4" accent5="accent5" accent6="accent6" hlink="hlink" folHlink="folHlink"/>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31412"/>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Consumer </a:t>
            </a:r>
            <a:r>
              <a:rPr lang="en-US" sz="4000" b="1" dirty="0">
                <a:latin typeface="Times New Roman" panose="02020603050405020304" pitchFamily="18" charset="0"/>
                <a:cs typeface="Times New Roman" panose="02020603050405020304" pitchFamily="18" charset="0"/>
              </a:rPr>
              <a:t>to Business (C2B)</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96538"/>
            <a:ext cx="10515600" cy="4880425"/>
          </a:xfrm>
        </p:spPr>
        <p:txBody>
          <a:bodyPr>
            <a:normAutofit fontScale="92500" lnSpcReduction="10000"/>
          </a:bodyPr>
          <a:lstStyle/>
          <a:p>
            <a:pPr algn="just"/>
            <a:r>
              <a:rPr lang="en-US" dirty="0" smtClean="0">
                <a:latin typeface="Times New Roman" panose="02020603050405020304" pitchFamily="18" charset="0"/>
                <a:cs typeface="Times New Roman" panose="02020603050405020304" pitchFamily="18" charset="0"/>
              </a:rPr>
              <a:t>This </a:t>
            </a:r>
            <a:r>
              <a:rPr lang="en-US" dirty="0">
                <a:latin typeface="Times New Roman" panose="02020603050405020304" pitchFamily="18" charset="0"/>
                <a:cs typeface="Times New Roman" panose="02020603050405020304" pitchFamily="18" charset="0"/>
              </a:rPr>
              <a:t>business model involves individuals </a:t>
            </a:r>
            <a:r>
              <a:rPr lang="en-US" b="1" dirty="0">
                <a:latin typeface="Times New Roman" panose="02020603050405020304" pitchFamily="18" charset="0"/>
                <a:cs typeface="Times New Roman" panose="02020603050405020304" pitchFamily="18" charset="0"/>
              </a:rPr>
              <a:t>selling goods and services directly to companies</a:t>
            </a:r>
            <a:r>
              <a:rPr lang="en-US" dirty="0">
                <a:latin typeface="Times New Roman" panose="02020603050405020304" pitchFamily="18" charset="0"/>
                <a:cs typeface="Times New Roman" panose="02020603050405020304" pitchFamily="18" charset="0"/>
              </a:rPr>
              <a:t>. </a:t>
            </a:r>
          </a:p>
          <a:p>
            <a:pPr algn="just"/>
            <a:r>
              <a:rPr lang="en-US" dirty="0">
                <a:latin typeface="Times New Roman" panose="02020603050405020304" pitchFamily="18" charset="0"/>
                <a:cs typeface="Times New Roman" panose="02020603050405020304" pitchFamily="18" charset="0"/>
              </a:rPr>
              <a:t>The most well-known platforms operating this kind of business model are freelance platforms such as </a:t>
            </a:r>
            <a:r>
              <a:rPr lang="en-US" dirty="0" err="1">
                <a:latin typeface="Times New Roman" panose="02020603050405020304" pitchFamily="18" charset="0"/>
                <a:cs typeface="Times New Roman" panose="02020603050405020304" pitchFamily="18" charset="0"/>
              </a:rPr>
              <a:t>Fiverr</a:t>
            </a:r>
            <a:r>
              <a:rPr lang="en-US" dirty="0">
                <a:latin typeface="Times New Roman" panose="02020603050405020304" pitchFamily="18" charset="0"/>
                <a:cs typeface="Times New Roman" panose="02020603050405020304" pitchFamily="18" charset="0"/>
              </a:rPr>
              <a:t> and </a:t>
            </a:r>
            <a:r>
              <a:rPr lang="en-US" dirty="0" err="1">
                <a:latin typeface="Times New Roman" panose="02020603050405020304" pitchFamily="18" charset="0"/>
                <a:cs typeface="Times New Roman" panose="02020603050405020304" pitchFamily="18" charset="0"/>
              </a:rPr>
              <a:t>Upwork</a:t>
            </a:r>
            <a:r>
              <a:rPr lang="en-US" dirty="0">
                <a:latin typeface="Times New Roman" panose="02020603050405020304" pitchFamily="18" charset="0"/>
                <a:cs typeface="Times New Roman" panose="02020603050405020304" pitchFamily="18" charset="0"/>
              </a:rPr>
              <a:t>. </a:t>
            </a:r>
          </a:p>
          <a:p>
            <a:pPr algn="just"/>
            <a:r>
              <a:rPr lang="en-US" dirty="0">
                <a:latin typeface="Times New Roman" panose="02020603050405020304" pitchFamily="18" charset="0"/>
                <a:cs typeface="Times New Roman" panose="02020603050405020304" pitchFamily="18" charset="0"/>
                <a:hlinkClick r:id="rId3"/>
              </a:rPr>
              <a:t>Q-commerce, or Quick Commerce</a:t>
            </a:r>
            <a:r>
              <a:rPr lang="en-US" dirty="0">
                <a:latin typeface="Times New Roman" panose="02020603050405020304" pitchFamily="18" charset="0"/>
                <a:cs typeface="Times New Roman" panose="02020603050405020304" pitchFamily="18" charset="0"/>
              </a:rPr>
              <a:t>, is another form of C2B - delivery drivers/couriers collect orders on behalf of someone else and deliver them.</a:t>
            </a:r>
          </a:p>
          <a:p>
            <a:pPr algn="just"/>
            <a:r>
              <a:rPr lang="en-US" dirty="0">
                <a:latin typeface="Times New Roman" panose="02020603050405020304" pitchFamily="18" charset="0"/>
                <a:cs typeface="Times New Roman" panose="02020603050405020304" pitchFamily="18" charset="0"/>
              </a:rPr>
              <a:t>On these platforms, individuals will market their services. </a:t>
            </a:r>
          </a:p>
          <a:p>
            <a:pPr algn="just"/>
            <a:r>
              <a:rPr lang="en-US" dirty="0">
                <a:latin typeface="Times New Roman" panose="02020603050405020304" pitchFamily="18" charset="0"/>
                <a:cs typeface="Times New Roman" panose="02020603050405020304" pitchFamily="18" charset="0"/>
              </a:rPr>
              <a:t>Businesses or individuals looking for a certain job or task to be fulfilled can bid on or order an individual's services to fulfil that task.</a:t>
            </a:r>
          </a:p>
          <a:p>
            <a:pPr algn="just"/>
            <a:r>
              <a:rPr lang="en-US" dirty="0">
                <a:latin typeface="Times New Roman" panose="02020603050405020304" pitchFamily="18" charset="0"/>
                <a:cs typeface="Times New Roman" panose="02020603050405020304" pitchFamily="18" charset="0"/>
              </a:rPr>
              <a:t>Common services that can be found on these platforms are:</a:t>
            </a:r>
          </a:p>
          <a:p>
            <a:pPr algn="just"/>
            <a:r>
              <a:rPr lang="en-US" dirty="0">
                <a:latin typeface="Times New Roman" panose="02020603050405020304" pitchFamily="18" charset="0"/>
                <a:cs typeface="Times New Roman" panose="02020603050405020304" pitchFamily="18" charset="0"/>
              </a:rPr>
              <a:t>Software and app development</a:t>
            </a:r>
          </a:p>
          <a:p>
            <a:pPr algn="just"/>
            <a:r>
              <a:rPr lang="en-US" dirty="0">
                <a:latin typeface="Times New Roman" panose="02020603050405020304" pitchFamily="18" charset="0"/>
                <a:cs typeface="Times New Roman" panose="02020603050405020304" pitchFamily="18" charset="0"/>
              </a:rPr>
              <a:t>Copywriting, content writing services</a:t>
            </a:r>
          </a:p>
          <a:p>
            <a:endParaRPr lang="ru-RU" dirty="0"/>
          </a:p>
        </p:txBody>
      </p:sp>
    </p:spTree>
    <p:extLst>
      <p:ext uri="{BB962C8B-B14F-4D97-AF65-F5344CB8AC3E}">
        <p14:creationId xmlns:p14="http://schemas.microsoft.com/office/powerpoint/2010/main" val="1021366511"/>
      </p:ext>
    </p:extLst>
  </p:cSld>
  <p:clrMapOvr>
    <a:overrideClrMapping bg1="lt1" tx1="dk1" bg2="lt2" tx2="dk2" accent1="accent1" accent2="accent2" accent3="accent3" accent4="accent4" accent5="accent5" accent6="accent6" hlink="hlink" folHlink="folHlink"/>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Consumer - to – Business (</a:t>
            </a:r>
            <a:r>
              <a:rPr lang="en-US" sz="4000" b="1" dirty="0" smtClean="0">
                <a:latin typeface="Times New Roman" panose="02020603050405020304" pitchFamily="18" charset="0"/>
                <a:cs typeface="Times New Roman" panose="02020603050405020304" pitchFamily="18" charset="0"/>
              </a:rPr>
              <a:t>C2B</a:t>
            </a:r>
            <a:r>
              <a:rPr lang="en-US" sz="4000" b="1" dirty="0">
                <a:latin typeface="Times New Roman" panose="02020603050405020304" pitchFamily="18" charset="0"/>
                <a:cs typeface="Times New Roman" panose="02020603050405020304" pitchFamily="18" charset="0"/>
              </a:rPr>
              <a:t>)</a:t>
            </a:r>
            <a:r>
              <a:rPr lang="ru-RU" sz="4000" dirty="0"/>
              <a:t/>
            </a:r>
            <a:br>
              <a:rPr lang="ru-RU" sz="4000" dirty="0"/>
            </a:br>
            <a:endParaRPr lang="ru-RU" sz="4000" dirty="0"/>
          </a:p>
        </p:txBody>
      </p:sp>
      <p:sp>
        <p:nvSpPr>
          <p:cNvPr id="3" name="Объект 2"/>
          <p:cNvSpPr>
            <a:spLocks noGrp="1"/>
          </p:cNvSpPr>
          <p:nvPr>
            <p:ph idx="1"/>
          </p:nvPr>
        </p:nvSpPr>
        <p:spPr>
          <a:xfrm>
            <a:off x="838200" y="1351128"/>
            <a:ext cx="10515600" cy="4825835"/>
          </a:xfrm>
        </p:spPr>
        <p:txBody>
          <a:bodyPr>
            <a:normAutofit/>
          </a:bodyPr>
          <a:lstStyle/>
          <a:p>
            <a:pPr marL="0" indent="0" algn="just">
              <a:buNone/>
            </a:pPr>
            <a:r>
              <a:rPr lang="en-US" sz="3200" dirty="0">
                <a:latin typeface="Times New Roman" panose="02020603050405020304" pitchFamily="18" charset="0"/>
                <a:cs typeface="Times New Roman" panose="02020603050405020304" pitchFamily="18" charset="0"/>
              </a:rPr>
              <a:t>In </a:t>
            </a:r>
            <a:r>
              <a:rPr lang="en-US" sz="3200" dirty="0" smtClean="0">
                <a:latin typeface="Times New Roman" panose="02020603050405020304" pitchFamily="18" charset="0"/>
                <a:cs typeface="Times New Roman" panose="02020603050405020304" pitchFamily="18" charset="0"/>
              </a:rPr>
              <a:t>C2B model, a </a:t>
            </a:r>
            <a:r>
              <a:rPr lang="en-US" sz="3200" dirty="0">
                <a:latin typeface="Times New Roman" panose="02020603050405020304" pitchFamily="18" charset="0"/>
                <a:cs typeface="Times New Roman" panose="02020603050405020304" pitchFamily="18" charset="0"/>
              </a:rPr>
              <a:t>consumer approaches a website showing multiple business organizations for a particular service. The consumer places an estimate of amount he/she wants to spend for a particular service. For example, the comparison of interest rates of personal loan/car loan provided by various banks via websites. A business organization who fulfills the consumer's requirement within the specified budget, approaches the customer and provides its services.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8786867"/>
      </p:ext>
    </p:extLst>
  </p:cSld>
  <p:clrMapOvr>
    <a:overrideClrMapping bg1="lt1" tx1="dk1" bg2="lt2" tx2="dk2" accent1="accent1" accent2="accent2" accent3="accent3" accent4="accent4" accent5="accent5" accent6="accent6" hlink="hlink" folHlink="folHlink"/>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45060"/>
          </a:xfrm>
        </p:spPr>
        <p:txBody>
          <a:bodyPr>
            <a:normAutofit fontScale="90000"/>
          </a:bodyPr>
          <a:lstStyle/>
          <a:p>
            <a:pPr algn="ctr"/>
            <a:r>
              <a:rPr lang="en-US" sz="4000" b="1" dirty="0" smtClean="0"/>
              <a:t/>
            </a:r>
            <a:br>
              <a:rPr lang="en-US" sz="4000" b="1" dirty="0" smtClean="0"/>
            </a:br>
            <a:r>
              <a:rPr lang="en-US" sz="4000" b="1" dirty="0" smtClean="0">
                <a:latin typeface="Times New Roman" panose="02020603050405020304" pitchFamily="18" charset="0"/>
                <a:cs typeface="Times New Roman" panose="02020603050405020304" pitchFamily="18" charset="0"/>
              </a:rPr>
              <a:t>The </a:t>
            </a:r>
            <a:r>
              <a:rPr lang="en-US" sz="4000" b="1" dirty="0">
                <a:latin typeface="Times New Roman" panose="02020603050405020304" pitchFamily="18" charset="0"/>
                <a:cs typeface="Times New Roman" panose="02020603050405020304" pitchFamily="18" charset="0"/>
              </a:rPr>
              <a:t>Future of B2C</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10186"/>
            <a:ext cx="10515600" cy="4749420"/>
          </a:xfrm>
        </p:spPr>
        <p:txBody>
          <a:bodyPr>
            <a:normAutofit/>
          </a:bodyPr>
          <a:lstStyle/>
          <a:p>
            <a:pPr algn="just"/>
            <a:r>
              <a:rPr lang="en-US" dirty="0" smtClean="0">
                <a:latin typeface="Times New Roman" panose="02020603050405020304" pitchFamily="18" charset="0"/>
                <a:cs typeface="Times New Roman" panose="02020603050405020304" pitchFamily="18" charset="0"/>
              </a:rPr>
              <a:t>E-commerce </a:t>
            </a:r>
            <a:r>
              <a:rPr lang="en-US" dirty="0">
                <a:latin typeface="Times New Roman" panose="02020603050405020304" pitchFamily="18" charset="0"/>
                <a:cs typeface="Times New Roman" panose="02020603050405020304" pitchFamily="18" charset="0"/>
              </a:rPr>
              <a:t>is here to stay. From 2000 to 2009, sales grew over 500%, and that trajectory continued throughout the 2010s. E-tailing will continue to evolve and expand, thanks to the growing use of tablets and smartphones. These mobile devices have become an integral part of the communications culture. Social media has become the primary marketing tool for businesses.</a:t>
            </a:r>
          </a:p>
          <a:p>
            <a:pPr algn="just"/>
            <a:r>
              <a:rPr lang="en-US" dirty="0">
                <a:latin typeface="Times New Roman" panose="02020603050405020304" pitchFamily="18" charset="0"/>
                <a:cs typeface="Times New Roman" panose="02020603050405020304" pitchFamily="18" charset="0"/>
                <a:hlinkClick r:id="rId3"/>
              </a:rPr>
              <a:t>U.S. retail e-commerce sales grew</a:t>
            </a:r>
            <a:r>
              <a:rPr lang="en-US" dirty="0">
                <a:latin typeface="Times New Roman" panose="02020603050405020304" pitchFamily="18" charset="0"/>
                <a:cs typeface="Times New Roman" panose="02020603050405020304" pitchFamily="18" charset="0"/>
              </a:rPr>
              <a:t> from $34.1 million in 2009 to $154.5 million in 2019, fueled by new technologies and a decade of U.S. economic recovery. The next decade will no doubt provide new challenges and some corrections as we test the limits of these expanding technologies.</a:t>
            </a:r>
          </a:p>
          <a:p>
            <a:endParaRPr lang="ru-RU" dirty="0"/>
          </a:p>
        </p:txBody>
      </p:sp>
      <p:sp>
        <p:nvSpPr>
          <p:cNvPr id="4" name="Прямоугольник 3"/>
          <p:cNvSpPr/>
          <p:nvPr/>
        </p:nvSpPr>
        <p:spPr>
          <a:xfrm>
            <a:off x="1415793" y="6205898"/>
            <a:ext cx="4587410" cy="307777"/>
          </a:xfrm>
          <a:prstGeom prst="rect">
            <a:avLst/>
          </a:prstGeom>
        </p:spPr>
        <p:txBody>
          <a:bodyPr wrap="none">
            <a:spAutoFit/>
          </a:bodyPr>
          <a:lstStyle/>
          <a:p>
            <a:r>
              <a:rPr lang="en-US" sz="1400" dirty="0">
                <a:latin typeface="Times New Roman" panose="02020603050405020304" pitchFamily="18" charset="0"/>
                <a:cs typeface="Times New Roman" panose="02020603050405020304" pitchFamily="18" charset="0"/>
              </a:rPr>
              <a:t>https://www.businessnewsdaily.com/5085-what-is-b2c.html</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1907185"/>
      </p:ext>
    </p:extLst>
  </p:cSld>
  <p:clrMapOvr>
    <a:overrideClrMapping bg1="lt1" tx1="dk1" bg2="lt2" tx2="dk2" accent1="accent1" accent2="accent2" accent3="accent3" accent4="accent4" accent5="accent5" accent6="accent6" hlink="hlink" folHlink="folHlink"/>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97005"/>
          </a:xfrm>
        </p:spPr>
        <p:txBody>
          <a:bodyPr>
            <a:normAutofit/>
          </a:bodyPr>
          <a:lstStyle/>
          <a:p>
            <a:pPr algn="ctr"/>
            <a:r>
              <a:rPr lang="en-US" sz="4000" b="1" dirty="0">
                <a:latin typeface="Times New Roman" panose="02020603050405020304" pitchFamily="18" charset="0"/>
                <a:ea typeface="新細明體" charset="-120"/>
                <a:cs typeface="Times New Roman" panose="02020603050405020304" pitchFamily="18" charset="0"/>
              </a:rPr>
              <a:t>References</a:t>
            </a:r>
            <a:endParaRPr lang="ru-RU" sz="4000" b="1" dirty="0">
              <a:latin typeface="Times New Roman" panose="02020603050405020304" pitchFamily="18" charset="0"/>
              <a:ea typeface="新細明體" charset="-120"/>
              <a:cs typeface="Times New Roman" panose="02020603050405020304" pitchFamily="18" charset="0"/>
            </a:endParaRPr>
          </a:p>
        </p:txBody>
      </p:sp>
      <p:sp>
        <p:nvSpPr>
          <p:cNvPr id="3" name="Объект 2"/>
          <p:cNvSpPr>
            <a:spLocks noGrp="1"/>
          </p:cNvSpPr>
          <p:nvPr>
            <p:ph idx="1"/>
          </p:nvPr>
        </p:nvSpPr>
        <p:spPr>
          <a:xfrm>
            <a:off x="838200" y="1262130"/>
            <a:ext cx="10515600" cy="4914833"/>
          </a:xfrm>
        </p:spPr>
        <p:txBody>
          <a:bodyPr>
            <a:normAutofit fontScale="92500" lnSpcReduction="10000"/>
          </a:bodyPr>
          <a:lstStyle/>
          <a:p>
            <a:pPr algn="just"/>
            <a:r>
              <a:rPr lang="en-US" sz="2400" dirty="0" smtClean="0">
                <a:latin typeface="Times New Roman" panose="02020603050405020304" pitchFamily="18" charset="0"/>
                <a:cs typeface="Times New Roman" panose="02020603050405020304" pitchFamily="18" charset="0"/>
              </a:rPr>
              <a:t>Business analysis life cycle &amp; IT- business analyst: Role in traditional, digital and agile world kindle edition by </a:t>
            </a:r>
            <a:r>
              <a:rPr lang="en-US" sz="2400" dirty="0" err="1" smtClean="0">
                <a:latin typeface="Times New Roman" panose="02020603050405020304" pitchFamily="18" charset="0"/>
                <a:cs typeface="Times New Roman" panose="02020603050405020304" pitchFamily="18" charset="0"/>
                <a:hlinkClick r:id="rId3"/>
              </a:rPr>
              <a:t>Subramanyam</a:t>
            </a:r>
            <a:r>
              <a:rPr lang="en-US" sz="2400" dirty="0" smtClean="0">
                <a:latin typeface="Times New Roman" panose="02020603050405020304" pitchFamily="18" charset="0"/>
                <a:cs typeface="Times New Roman" panose="02020603050405020304" pitchFamily="18" charset="0"/>
                <a:hlinkClick r:id="rId3"/>
              </a:rPr>
              <a:t> </a:t>
            </a:r>
            <a:r>
              <a:rPr lang="en-US" sz="2400" dirty="0" err="1">
                <a:latin typeface="Times New Roman" panose="02020603050405020304" pitchFamily="18" charset="0"/>
                <a:cs typeface="Times New Roman" panose="02020603050405020304" pitchFamily="18" charset="0"/>
                <a:hlinkClick r:id="rId3"/>
              </a:rPr>
              <a:t>Gunda</a:t>
            </a:r>
            <a:r>
              <a:rPr lang="en-US" sz="2400" dirty="0">
                <a:latin typeface="Times New Roman" panose="02020603050405020304" pitchFamily="18" charset="0"/>
                <a:cs typeface="Times New Roman" panose="02020603050405020304" pitchFamily="18" charset="0"/>
              </a:rPr>
              <a:t> (Author) Format: Kindle Edition  ASIN ‏ : ‎ B085X3CCSQ</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Publication date ‏ : ‎ March 13, 2020</a:t>
            </a:r>
            <a:r>
              <a:rPr lang="uz-Cyrl-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Milani</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Fredrik. Digital Business Analysis. Springer, 2019.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432 </a:t>
            </a:r>
            <a:r>
              <a:rPr lang="ru-RU" sz="2400" dirty="0">
                <a:latin typeface="Times New Roman" panose="02020603050405020304" pitchFamily="18" charset="0"/>
                <a:cs typeface="Times New Roman" panose="02020603050405020304" pitchFamily="18" charset="0"/>
              </a:rPr>
              <a:t>р. </a:t>
            </a:r>
            <a:r>
              <a:rPr lang="en-US" sz="2400" dirty="0" smtClean="0">
                <a:latin typeface="Times New Roman" panose="02020603050405020304" pitchFamily="18" charset="0"/>
                <a:cs typeface="Times New Roman" panose="02020603050405020304" pitchFamily="18" charset="0"/>
              </a:rPr>
              <a:t>-</a:t>
            </a:r>
            <a:r>
              <a:rPr lang="ru-RU"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ISBN 978-3-030-05719-0</a:t>
            </a:r>
            <a:r>
              <a:rPr lang="en-US" sz="2400" dirty="0" smtClean="0">
                <a:latin typeface="Times New Roman" panose="02020603050405020304" pitchFamily="18" charset="0"/>
                <a:cs typeface="Times New Roman" panose="02020603050405020304" pitchFamily="18" charset="0"/>
              </a:rPr>
              <a:t>.</a:t>
            </a:r>
          </a:p>
          <a:p>
            <a:pPr algn="just"/>
            <a:r>
              <a:rPr lang="en-US" sz="2400" dirty="0" err="1" smtClean="0">
                <a:latin typeface="Times New Roman" panose="02020603050405020304" pitchFamily="18" charset="0"/>
                <a:cs typeface="Times New Roman" panose="02020603050405020304" pitchFamily="18" charset="0"/>
              </a:rPr>
              <a:t>Cadle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James, Paul Debra, Turner Paul. Business Analysis Techniques: 99 essential tools for success . 2nd Edition BCS, The Chartered Institute for IT, 2014. - 356 p. - ISBN-10: 1780172737; ISBN-13: 978-1780172736. </a:t>
            </a:r>
          </a:p>
          <a:p>
            <a:pPr algn="just"/>
            <a:r>
              <a:rPr lang="en-US" sz="2400" dirty="0" err="1" smtClean="0">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(2018a). Business model management: </a:t>
            </a:r>
            <a:r>
              <a:rPr lang="en-US" sz="2400" dirty="0" smtClean="0">
                <a:latin typeface="Times New Roman" panose="02020603050405020304" pitchFamily="18" charset="0"/>
                <a:cs typeface="Times New Roman" panose="02020603050405020304" pitchFamily="18" charset="0"/>
              </a:rPr>
              <a:t>Design-</a:t>
            </a:r>
            <a:r>
              <a:rPr lang="en-US" sz="2400" dirty="0" err="1" smtClean="0">
                <a:latin typeface="Times New Roman" panose="02020603050405020304" pitchFamily="18" charset="0"/>
                <a:cs typeface="Times New Roman" panose="02020603050405020304" pitchFamily="18" charset="0"/>
              </a:rPr>
              <a:t>Instrumente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Erfolgsfaktoren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4</a:t>
            </a:r>
            <a:r>
              <a:rPr lang="en-US" sz="2400" baseline="30000" dirty="0" smtClean="0">
                <a:latin typeface="Times New Roman" panose="02020603050405020304" pitchFamily="18" charset="0"/>
                <a:cs typeface="Times New Roman" panose="02020603050405020304" pitchFamily="18" charset="0"/>
              </a:rPr>
              <a:t>th</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ed</a:t>
            </a:r>
            <a:r>
              <a:rPr lang="en-US" sz="2400" dirty="0">
                <a:latin typeface="Times New Roman" panose="02020603050405020304" pitchFamily="18" charset="0"/>
                <a:cs typeface="Times New Roman" panose="02020603050405020304" pitchFamily="18" charset="0"/>
              </a:rPr>
              <a:t>.). Wiesbaden: Springer </a:t>
            </a:r>
            <a:r>
              <a:rPr lang="en-US" sz="2400" dirty="0" err="1">
                <a:latin typeface="Times New Roman" panose="02020603050405020304" pitchFamily="18" charset="0"/>
                <a:cs typeface="Times New Roman" panose="02020603050405020304" pitchFamily="18" charset="0"/>
              </a:rPr>
              <a:t>Gabler</a:t>
            </a:r>
            <a:r>
              <a:rPr lang="en-US" sz="2400" dirty="0">
                <a:latin typeface="Times New Roman" panose="02020603050405020304" pitchFamily="18" charset="0"/>
                <a:cs typeface="Times New Roman" panose="02020603050405020304" pitchFamily="18" charset="0"/>
              </a:rPr>
              <a:t>.</a:t>
            </a:r>
          </a:p>
          <a:p>
            <a:pPr algn="just"/>
            <a:r>
              <a:rPr lang="en-US" sz="2400" dirty="0" err="1">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(2018b). Electronic business (6th ed.). Wiesbaden: Springer </a:t>
            </a:r>
            <a:r>
              <a:rPr lang="en-US" sz="2400" dirty="0" err="1">
                <a:latin typeface="Times New Roman" panose="02020603050405020304" pitchFamily="18" charset="0"/>
                <a:cs typeface="Times New Roman" panose="02020603050405020304" pitchFamily="18" charset="0"/>
              </a:rPr>
              <a:t>Gabler</a:t>
            </a:r>
            <a:r>
              <a:rPr lang="en-US" sz="2400" dirty="0" smtClean="0">
                <a:latin typeface="Times New Roman" panose="02020603050405020304" pitchFamily="18" charset="0"/>
                <a:cs typeface="Times New Roman" panose="02020603050405020304" pitchFamily="18" charset="0"/>
              </a:rPr>
              <a:t>.</a:t>
            </a:r>
            <a:endParaRPr lang="ru-RU"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Zott</a:t>
            </a:r>
            <a:r>
              <a:rPr lang="en-US" sz="2400" dirty="0">
                <a:latin typeface="Times New Roman" panose="02020603050405020304" pitchFamily="18" charset="0"/>
                <a:cs typeface="Times New Roman" panose="02020603050405020304" pitchFamily="18" charset="0"/>
              </a:rPr>
              <a:t>, C., Amit, R., &amp; Massa, L. (2011). The business model: Recent developments and </a:t>
            </a:r>
            <a:r>
              <a:rPr lang="en-US" sz="2400" dirty="0" smtClean="0">
                <a:latin typeface="Times New Roman" panose="02020603050405020304" pitchFamily="18" charset="0"/>
                <a:cs typeface="Times New Roman" panose="02020603050405020304" pitchFamily="18" charset="0"/>
              </a:rPr>
              <a:t>future</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research</a:t>
            </a:r>
            <a:r>
              <a:rPr lang="en-US" sz="2400" dirty="0">
                <a:latin typeface="Times New Roman" panose="02020603050405020304" pitchFamily="18" charset="0"/>
                <a:cs typeface="Times New Roman" panose="02020603050405020304" pitchFamily="18" charset="0"/>
              </a:rPr>
              <a:t>. Journal of Management, 37(4), </a:t>
            </a:r>
            <a:r>
              <a:rPr lang="en-US" sz="2400" dirty="0" smtClean="0">
                <a:latin typeface="Times New Roman" panose="02020603050405020304" pitchFamily="18" charset="0"/>
                <a:cs typeface="Times New Roman" panose="02020603050405020304" pitchFamily="18" charset="0"/>
              </a:rPr>
              <a:t>1019–1042</a:t>
            </a:r>
            <a:endParaRPr lang="ru-RU" sz="2400" dirty="0" smtClean="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Bernd W. </a:t>
            </a:r>
            <a:r>
              <a:rPr lang="en-US" sz="2400" dirty="0" err="1" smtClean="0">
                <a:latin typeface="Times New Roman" panose="02020603050405020304" pitchFamily="18" charset="0"/>
                <a:cs typeface="Times New Roman" panose="02020603050405020304" pitchFamily="18" charset="0"/>
              </a:rPr>
              <a:t>Wirtz</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Digital Business</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Models</a:t>
            </a: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Models, and the Alphabet </a:t>
            </a:r>
            <a:r>
              <a:rPr lang="en-US" sz="2400" dirty="0" smtClean="0">
                <a:latin typeface="Times New Roman" panose="02020603050405020304" pitchFamily="18" charset="0"/>
                <a:cs typeface="Times New Roman" panose="02020603050405020304" pitchFamily="18" charset="0"/>
              </a:rPr>
              <a:t>Case Study</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ISSN </a:t>
            </a:r>
            <a:r>
              <a:rPr lang="en-US" sz="2400" dirty="0" smtClean="0">
                <a:latin typeface="Times New Roman" panose="02020603050405020304" pitchFamily="18" charset="0"/>
                <a:cs typeface="Times New Roman" panose="02020603050405020304" pitchFamily="18" charset="0"/>
              </a:rPr>
              <a:t>2196-8705</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Progress in </a:t>
            </a:r>
            <a:r>
              <a:rPr lang="en-US" sz="2400" dirty="0" smtClean="0">
                <a:latin typeface="Times New Roman" panose="02020603050405020304" pitchFamily="18" charset="0"/>
                <a:cs typeface="Times New Roman" panose="02020603050405020304" pitchFamily="18" charset="0"/>
              </a:rPr>
              <a:t>IS</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ISBN </a:t>
            </a:r>
            <a:r>
              <a:rPr lang="en-US" sz="2400" dirty="0" smtClean="0">
                <a:latin typeface="Times New Roman" panose="02020603050405020304" pitchFamily="18" charset="0"/>
                <a:cs typeface="Times New Roman" panose="02020603050405020304" pitchFamily="18" charset="0"/>
              </a:rPr>
              <a:t>978-3-030-13004-6</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1265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528</TotalTime>
  <Words>3840</Words>
  <Application>Microsoft Office PowerPoint</Application>
  <PresentationFormat>Широкоэкранный</PresentationFormat>
  <Paragraphs>355</Paragraphs>
  <Slides>70</Slides>
  <Notes>16</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70</vt:i4>
      </vt:variant>
    </vt:vector>
  </HeadingPairs>
  <TitlesOfParts>
    <vt:vector size="80" baseType="lpstr">
      <vt:lpstr>MS PGothic</vt:lpstr>
      <vt:lpstr>MS PGothic</vt:lpstr>
      <vt:lpstr>Arial</vt:lpstr>
      <vt:lpstr>Calibri</vt:lpstr>
      <vt:lpstr>Calibri Light</vt:lpstr>
      <vt:lpstr>新細明體</vt:lpstr>
      <vt:lpstr>Tahoma</vt:lpstr>
      <vt:lpstr>Times</vt:lpstr>
      <vt:lpstr>Times New Roman</vt:lpstr>
      <vt:lpstr>Тема Office</vt:lpstr>
      <vt:lpstr> Digital business models  Lecture 12. E-commerce Business Models</vt:lpstr>
      <vt:lpstr> Content </vt:lpstr>
      <vt:lpstr>Презентация PowerPoint</vt:lpstr>
      <vt:lpstr>What is e-commerce and e-business?</vt:lpstr>
      <vt:lpstr>E-commerce Business Models</vt:lpstr>
      <vt:lpstr>Components of E-Business</vt:lpstr>
      <vt:lpstr>E-business category </vt:lpstr>
      <vt:lpstr>The relationship between the concepts of                   e-commerce and e-business</vt:lpstr>
      <vt:lpstr>The relationship between the concepts of                   e-commerce and e-business</vt:lpstr>
      <vt:lpstr>Two sides of e-commerce</vt:lpstr>
      <vt:lpstr>Презентация PowerPoint</vt:lpstr>
      <vt:lpstr>Презентация PowerPoint</vt:lpstr>
      <vt:lpstr>Презентация PowerPoint</vt:lpstr>
      <vt:lpstr>Презентация PowerPoint</vt:lpstr>
      <vt:lpstr> What is the aim of e-commerce? </vt:lpstr>
      <vt:lpstr> What is the main purpose of a business model ? </vt:lpstr>
      <vt:lpstr> What is e-сommerce and its business model? </vt:lpstr>
      <vt:lpstr>Презентация PowerPoint</vt:lpstr>
      <vt:lpstr>Презентация PowerPoint</vt:lpstr>
      <vt:lpstr>How the Internet and the Web Change Business</vt:lpstr>
      <vt:lpstr>E-commerce Enablers:The Gold Rush Model </vt:lpstr>
      <vt:lpstr>Презентация PowerPoint</vt:lpstr>
      <vt:lpstr>Advantages of e-commerce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What are the Main Types  of e-commerce Business Models? </vt:lpstr>
      <vt:lpstr>Презентация PowerPoint</vt:lpstr>
      <vt:lpstr>B2C E-commerce </vt:lpstr>
      <vt:lpstr> What is Business to Consumers (B2C) ? </vt:lpstr>
      <vt:lpstr> B2C Business Models </vt:lpstr>
      <vt:lpstr> B2C Business Models </vt:lpstr>
      <vt:lpstr>Major B2C Business Models</vt:lpstr>
      <vt:lpstr>B2C Models: e-tailer</vt:lpstr>
      <vt:lpstr>B2C Models: Community Provider</vt:lpstr>
      <vt:lpstr>B2C Business Models: Content Provider</vt:lpstr>
      <vt:lpstr>B2C Business Models: Portal</vt:lpstr>
      <vt:lpstr>B2C Business Models: Transaction Broker</vt:lpstr>
      <vt:lpstr>B2C Models: Market Creator</vt:lpstr>
      <vt:lpstr>B2C Business Model: Service Provider</vt:lpstr>
      <vt:lpstr>Презентация PowerPoint</vt:lpstr>
      <vt:lpstr> B2B Business Models </vt:lpstr>
      <vt:lpstr>What is Business to Business (B2B) ? </vt:lpstr>
      <vt:lpstr>What is it B2B Business Models ? </vt:lpstr>
      <vt:lpstr> B2B Business Models </vt:lpstr>
      <vt:lpstr>B2B Business Models</vt:lpstr>
      <vt:lpstr>B2B Models: E-distributor</vt:lpstr>
      <vt:lpstr>B2B Models: e-procurement</vt:lpstr>
      <vt:lpstr>B2B Models: Exchanges</vt:lpstr>
      <vt:lpstr>B2B Models: Industry Consortia</vt:lpstr>
      <vt:lpstr>Exchanges (B2B Hubs)</vt:lpstr>
      <vt:lpstr>Презентация PowerPoint</vt:lpstr>
      <vt:lpstr> What is C2C e-commerce ? </vt:lpstr>
      <vt:lpstr> What is Consumers to Consumers (C2C) ? </vt:lpstr>
      <vt:lpstr> C2C – Consumer to consumer </vt:lpstr>
      <vt:lpstr>What Is the Consumer to Consumer (C2C) Business Model ? </vt:lpstr>
      <vt:lpstr>C2C Business Models</vt:lpstr>
      <vt:lpstr>Consumer-to-Consumer (C2C) Business Models</vt:lpstr>
      <vt:lpstr> How C2C platforms work </vt:lpstr>
      <vt:lpstr> Main C2C e-commerce advantages </vt:lpstr>
      <vt:lpstr>Презентация PowerPoint</vt:lpstr>
      <vt:lpstr>What is C2B consumer-to-business model? </vt:lpstr>
      <vt:lpstr>Consumer - to – Business (C2B)</vt:lpstr>
      <vt:lpstr> Consumer to Business (C2B) </vt:lpstr>
      <vt:lpstr>Consumer - to – Business (C2B) </vt:lpstr>
      <vt:lpstr> The Future of B2C </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Администратор</cp:lastModifiedBy>
  <cp:revision>131</cp:revision>
  <dcterms:created xsi:type="dcterms:W3CDTF">2022-04-04T16:53:19Z</dcterms:created>
  <dcterms:modified xsi:type="dcterms:W3CDTF">2022-06-06T05:20:15Z</dcterms:modified>
</cp:coreProperties>
</file>