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56"/>
  </p:notesMasterIdLst>
  <p:handoutMasterIdLst>
    <p:handoutMasterId r:id="rId57"/>
  </p:handoutMasterIdLst>
  <p:sldIdLst>
    <p:sldId id="256" r:id="rId2"/>
    <p:sldId id="261" r:id="rId3"/>
    <p:sldId id="262" r:id="rId4"/>
    <p:sldId id="291" r:id="rId5"/>
    <p:sldId id="305" r:id="rId6"/>
    <p:sldId id="306" r:id="rId7"/>
    <p:sldId id="307" r:id="rId8"/>
    <p:sldId id="308" r:id="rId9"/>
    <p:sldId id="309" r:id="rId10"/>
    <p:sldId id="310" r:id="rId11"/>
    <p:sldId id="317" r:id="rId12"/>
    <p:sldId id="319" r:id="rId13"/>
    <p:sldId id="320" r:id="rId14"/>
    <p:sldId id="331" r:id="rId15"/>
    <p:sldId id="332" r:id="rId16"/>
    <p:sldId id="333" r:id="rId17"/>
    <p:sldId id="334" r:id="rId18"/>
    <p:sldId id="335" r:id="rId19"/>
    <p:sldId id="336" r:id="rId20"/>
    <p:sldId id="337" r:id="rId21"/>
    <p:sldId id="338" r:id="rId22"/>
    <p:sldId id="339" r:id="rId23"/>
    <p:sldId id="340" r:id="rId24"/>
    <p:sldId id="341" r:id="rId25"/>
    <p:sldId id="342" r:id="rId26"/>
    <p:sldId id="343" r:id="rId27"/>
    <p:sldId id="344" r:id="rId28"/>
    <p:sldId id="345" r:id="rId29"/>
    <p:sldId id="346" r:id="rId30"/>
    <p:sldId id="347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355" r:id="rId39"/>
    <p:sldId id="356" r:id="rId40"/>
    <p:sldId id="357" r:id="rId41"/>
    <p:sldId id="358" r:id="rId42"/>
    <p:sldId id="364" r:id="rId43"/>
    <p:sldId id="365" r:id="rId44"/>
    <p:sldId id="366" r:id="rId45"/>
    <p:sldId id="367" r:id="rId46"/>
    <p:sldId id="368" r:id="rId47"/>
    <p:sldId id="369" r:id="rId48"/>
    <p:sldId id="370" r:id="rId49"/>
    <p:sldId id="371" r:id="rId50"/>
    <p:sldId id="372" r:id="rId51"/>
    <p:sldId id="373" r:id="rId52"/>
    <p:sldId id="289" r:id="rId53"/>
    <p:sldId id="374" r:id="rId54"/>
    <p:sldId id="375" r:id="rId5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0000"/>
    <a:srgbClr val="4C1918"/>
    <a:srgbClr val="2A170F"/>
    <a:srgbClr val="212932"/>
    <a:srgbClr val="374454"/>
    <a:srgbClr val="758DAF"/>
    <a:srgbClr val="AE0001"/>
    <a:srgbClr val="02489D"/>
    <a:srgbClr val="270100"/>
    <a:srgbClr val="5911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929F9F4-4A8F-4326-A1B4-22849713DDAB}" styleName="Темный стиль 1 - акцент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020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144F17-2CD1-4301-B174-56C7307D2D36}" type="datetimeFigureOut">
              <a:rPr lang="ru-RU" smtClean="0"/>
              <a:pPr/>
              <a:t>31-05-2019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67A195-C975-437D-BFE5-0CC018EA94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29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9918D-BCC0-4AC7-94EA-FEC7E2A75CE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4CD9E-C67D-4F78-889E-0CE1DC96E107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5A0CD-69D5-44C0-A29B-29B497F0B376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15CD3E-05F8-454E-BF57-813E547FB1D5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0EEB1-DF8D-4452-9D2B-E1857D75730C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8AA6-90FC-4E82-B05F-B228A632F6E2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F77A6-0536-435B-B690-11601EBDAEEE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AE9B9-5CD9-4D8F-B008-372E3B142033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8943F-3A21-4616-BE59-FB49CDA1D36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95A60-CF4B-4FB7-B44E-C94FA084968B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4CF139-BCC7-4F5B-99D7-09C5B48DF168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087" y="1465729"/>
            <a:ext cx="7900264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2603A7-8E34-4C72-978F-F3D2CA574484}" type="datetime1">
              <a:rPr lang="en-US" smtClean="0"/>
              <a:pPr/>
              <a:t>5/31/2019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69891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5287388"/>
            <a:ext cx="2362200" cy="1570612"/>
          </a:xfrm>
          <a:prstGeom prst="rect">
            <a:avLst/>
          </a:prstGeom>
        </p:spPr>
      </p:pic>
      <p:sp>
        <p:nvSpPr>
          <p:cNvPr id="15" name="Прямоугольник 14"/>
          <p:cNvSpPr/>
          <p:nvPr userDrawn="1"/>
        </p:nvSpPr>
        <p:spPr>
          <a:xfrm rot="16200000">
            <a:off x="6504494" y="5564694"/>
            <a:ext cx="157061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781798" y="5278442"/>
            <a:ext cx="2362202" cy="1016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0800000">
            <a:off x="6768236" y="2803462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 userDrawn="1"/>
        </p:nvSpPr>
        <p:spPr>
          <a:xfrm rot="5400000">
            <a:off x="4412355" y="4439410"/>
            <a:ext cx="2362202" cy="2474979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2" y="774700"/>
            <a:ext cx="9149282" cy="6083300"/>
          </a:xfrm>
          <a:prstGeom prst="rect">
            <a:avLst/>
          </a:prstGeom>
        </p:spPr>
      </p:pic>
      <p:sp>
        <p:nvSpPr>
          <p:cNvPr id="6" name="Надпись 310"/>
          <p:cNvSpPr txBox="1">
            <a:spLocks noChangeArrowheads="1"/>
          </p:cNvSpPr>
          <p:nvPr/>
        </p:nvSpPr>
        <p:spPr bwMode="auto">
          <a:xfrm>
            <a:off x="189186" y="236483"/>
            <a:ext cx="8802414" cy="1592317"/>
          </a:xfrm>
          <a:prstGeom prst="rect">
            <a:avLst/>
          </a:prstGeom>
          <a:gradFill rotWithShape="1">
            <a:gsLst>
              <a:gs pos="0">
                <a:srgbClr val="0000FF">
                  <a:alpha val="70000"/>
                </a:srgbClr>
              </a:gs>
              <a:gs pos="50000">
                <a:srgbClr val="0000FF">
                  <a:gamma/>
                  <a:tint val="3922"/>
                  <a:invGamma/>
                </a:srgbClr>
              </a:gs>
              <a:gs pos="100000">
                <a:srgbClr val="0000FF">
                  <a:alpha val="70000"/>
                </a:srgbClr>
              </a:gs>
            </a:gsLst>
            <a:lin ang="5400000" scaled="1"/>
          </a:gradFill>
          <a:ln w="19050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uz-Cyrl-UZ" sz="2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</a:rPr>
              <a:t>11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</a:rPr>
              <a:t>-MODUL. </a:t>
            </a:r>
            <a:r>
              <a:rPr lang="uz-Cyrl-UZ" sz="2800" b="1" i="1" dirty="0" smtClean="0"/>
              <a:t>MEXNATNI TEXNIK NORMALASH ASOSLARI.</a:t>
            </a:r>
            <a:endParaRPr lang="en-US" sz="2800" b="1" i="1" dirty="0" smtClean="0"/>
          </a:p>
          <a:p>
            <a:pPr algn="ctr">
              <a:spcAft>
                <a:spcPts val="0"/>
              </a:spcAft>
            </a:pPr>
            <a:r>
              <a:rPr lang="en-US" sz="2800" b="1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MS Gothic"/>
              </a:rPr>
              <a:t>MODULE 11. </a:t>
            </a:r>
            <a:r>
              <a:rPr lang="uz-Cyrl-UZ" sz="2800" b="1" i="1" dirty="0" smtClean="0"/>
              <a:t>BASICS OF TECHNICAL REGULATION OF LABOR.</a:t>
            </a:r>
            <a:endParaRPr lang="ru-RU" sz="1600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2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0983" y="1570000"/>
            <a:ext cx="828821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 smtClean="0"/>
              <a:t>Mehnatni</a:t>
            </a:r>
            <a:r>
              <a:rPr lang="en-US" sz="2400" b="1" dirty="0" smtClean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etishning</a:t>
            </a:r>
            <a:r>
              <a:rPr lang="en-US" sz="2400" b="1" dirty="0"/>
              <a:t> </a:t>
            </a:r>
            <a:r>
              <a:rPr lang="en-US" sz="2400" b="1" dirty="0" err="1"/>
              <a:t>mazmuni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yo‘nalishlari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Mehnatni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 </a:t>
            </a:r>
            <a:r>
              <a:rPr lang="en-US" sz="2400" b="1" dirty="0" err="1"/>
              <a:t>shakllari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vaqtini</a:t>
            </a:r>
            <a:r>
              <a:rPr lang="en-US" sz="2400" b="1" dirty="0"/>
              <a:t> </a:t>
            </a:r>
            <a:r>
              <a:rPr lang="en-US" sz="2400" b="1" dirty="0" err="1"/>
              <a:t>o‘rganish</a:t>
            </a:r>
            <a:r>
              <a:rPr lang="en-US" sz="2400" b="1" dirty="0"/>
              <a:t> </a:t>
            </a:r>
            <a:r>
              <a:rPr lang="en-US" sz="2400" b="1" dirty="0" err="1"/>
              <a:t>usuli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joyiga</a:t>
            </a:r>
            <a:r>
              <a:rPr lang="en-US" sz="2400" b="1" dirty="0"/>
              <a:t> </a:t>
            </a:r>
            <a:r>
              <a:rPr lang="en-US" sz="2400" b="1" dirty="0" err="1"/>
              <a:t>xizmat</a:t>
            </a:r>
            <a:r>
              <a:rPr lang="en-US" sz="2400" b="1" dirty="0"/>
              <a:t> </a:t>
            </a:r>
            <a:r>
              <a:rPr lang="en-US" sz="2400" b="1" dirty="0" err="1"/>
              <a:t>ko‘rsatishni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takomillashtirish</a:t>
            </a:r>
            <a:r>
              <a:rPr lang="en-US" sz="2400" b="1" dirty="0"/>
              <a:t> 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Mehnatni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etishning</a:t>
            </a:r>
            <a:r>
              <a:rPr lang="en-US" sz="2400" b="1" dirty="0"/>
              <a:t> </a:t>
            </a:r>
            <a:r>
              <a:rPr lang="en-US" sz="2400" b="1" dirty="0" err="1"/>
              <a:t>iqtisodiy</a:t>
            </a:r>
            <a:r>
              <a:rPr lang="en-US" sz="2400" b="1" dirty="0"/>
              <a:t> </a:t>
            </a:r>
            <a:r>
              <a:rPr lang="en-US" sz="2400" b="1" dirty="0" err="1"/>
              <a:t>samaradorligi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Korxonalarda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ishlovchilar</a:t>
            </a:r>
            <a:r>
              <a:rPr lang="en-US" sz="2400" b="1" dirty="0"/>
              <a:t> </a:t>
            </a:r>
            <a:r>
              <a:rPr lang="en-US" sz="2400" b="1" dirty="0" err="1"/>
              <a:t>mehnatini</a:t>
            </a:r>
            <a:r>
              <a:rPr lang="en-US" sz="2400" b="1" dirty="0"/>
              <a:t> </a:t>
            </a:r>
            <a:r>
              <a:rPr lang="en-US" sz="2400" b="1" dirty="0" err="1"/>
              <a:t>rag‘batlantirishn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2400" b="1" dirty="0" err="1"/>
              <a:t>Rahbar</a:t>
            </a:r>
            <a:r>
              <a:rPr lang="en-US" sz="2400" b="1" dirty="0"/>
              <a:t>, </a:t>
            </a:r>
            <a:r>
              <a:rPr lang="en-US" sz="2400" b="1" dirty="0" err="1"/>
              <a:t>xodimlar</a:t>
            </a:r>
            <a:r>
              <a:rPr lang="en-US" sz="2400" b="1" dirty="0"/>
              <a:t>, </a:t>
            </a:r>
            <a:r>
              <a:rPr lang="en-US" sz="2400" b="1" dirty="0" err="1"/>
              <a:t>xizmatchilar</a:t>
            </a:r>
            <a:r>
              <a:rPr lang="en-US" sz="2400" b="1" dirty="0"/>
              <a:t>, </a:t>
            </a:r>
            <a:r>
              <a:rPr lang="en-US" sz="2400" b="1" dirty="0" err="1"/>
              <a:t>mutaxassislarga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</a:t>
            </a:r>
            <a:r>
              <a:rPr lang="en-US" sz="2400" b="1" dirty="0"/>
              <a:t> </a:t>
            </a:r>
            <a:r>
              <a:rPr lang="en-US" sz="2400" b="1" dirty="0" err="1"/>
              <a:t>to‘lash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rag‘batlantirishni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</p:txBody>
      </p:sp>
      <p:pic>
        <p:nvPicPr>
          <p:cNvPr id="6" name="Picture 5" descr="four_compu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55340" y="5756435"/>
            <a:ext cx="1204059" cy="1104663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603129" y="290808"/>
            <a:ext cx="6659131" cy="113877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sz="2800" b="1" i="1" dirty="0"/>
              <a:t>MEXNATNI TEXNIK NORMALASH ASOSLARI</a:t>
            </a:r>
            <a:r>
              <a:rPr lang="uz-Cyrl-UZ" sz="2800" b="1" i="1" dirty="0" smtClean="0"/>
              <a:t>.</a:t>
            </a:r>
          </a:p>
          <a:p>
            <a:pPr algn="ctr">
              <a:spcAft>
                <a:spcPts val="0"/>
              </a:spcAft>
            </a:pPr>
            <a:endParaRPr lang="en-US" sz="1200" b="1" dirty="0" smtClean="0"/>
          </a:p>
          <a:p>
            <a:pPr algn="ctr">
              <a:spcAft>
                <a:spcPts val="0"/>
              </a:spcAft>
            </a:pPr>
            <a:r>
              <a:rPr lang="en-US" sz="2800" b="1" dirty="0" smtClean="0"/>
              <a:t>REJA</a:t>
            </a:r>
            <a:r>
              <a:rPr lang="en-US" sz="2800" b="1" i="1" dirty="0" smtClean="0"/>
              <a:t>:</a:t>
            </a:r>
            <a:endParaRPr lang="en-US" sz="2800" b="1" i="1" dirty="0"/>
          </a:p>
        </p:txBody>
      </p:sp>
    </p:spTree>
    <p:extLst>
      <p:ext uri="{BB962C8B-B14F-4D97-AF65-F5344CB8AC3E}">
        <p14:creationId xmlns:p14="http://schemas.microsoft.com/office/powerpoint/2010/main" val="193322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3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0" y="-55935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241072" y="43936"/>
            <a:ext cx="55338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err="1"/>
              <a:t>Mehnatni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etishning</a:t>
            </a:r>
            <a:r>
              <a:rPr lang="en-US" sz="2400" b="1" dirty="0"/>
              <a:t> </a:t>
            </a:r>
            <a:r>
              <a:rPr lang="en-US" sz="2400" b="1" dirty="0" err="1"/>
              <a:t>mazmuni</a:t>
            </a:r>
            <a:endParaRPr lang="ru-RU" sz="2400" dirty="0"/>
          </a:p>
          <a:p>
            <a:pPr algn="ctr"/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asosiy</a:t>
            </a:r>
            <a:r>
              <a:rPr lang="en-US" sz="2400" b="1" dirty="0"/>
              <a:t> </a:t>
            </a:r>
            <a:r>
              <a:rPr lang="en-US" sz="2400" b="1" dirty="0" err="1"/>
              <a:t>yo‘nalishlari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7004" y="767862"/>
            <a:ext cx="905699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/>
              <a:t>         </a:t>
            </a:r>
            <a:r>
              <a:rPr lang="en-US" sz="2400" dirty="0" err="1" smtClean="0"/>
              <a:t>Mehnatni</a:t>
            </a:r>
            <a:r>
              <a:rPr lang="en-US" sz="2400" dirty="0" smtClean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zamon</a:t>
            </a:r>
            <a:r>
              <a:rPr lang="en-US" sz="2400" dirty="0"/>
              <a:t> </a:t>
            </a:r>
            <a:r>
              <a:rPr lang="en-US" sz="2400" dirty="0" err="1"/>
              <a:t>fanining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err="1"/>
              <a:t>yutuqlari</a:t>
            </a:r>
            <a:r>
              <a:rPr lang="en-US" sz="2400" dirty="0"/>
              <a:t>, </a:t>
            </a:r>
            <a:r>
              <a:rPr lang="en-US" sz="2400" dirty="0" err="1"/>
              <a:t>tajribasiga</a:t>
            </a:r>
            <a:r>
              <a:rPr lang="en-US" sz="2400" dirty="0"/>
              <a:t> </a:t>
            </a:r>
            <a:r>
              <a:rPr lang="en-US" sz="2400" dirty="0" err="1"/>
              <a:t>tayangan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material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texnikadan</a:t>
            </a:r>
            <a:r>
              <a:rPr lang="en-US" sz="2400" dirty="0"/>
              <a:t> </a:t>
            </a:r>
            <a:r>
              <a:rPr lang="en-US" sz="2400" dirty="0" err="1"/>
              <a:t>unumli</a:t>
            </a:r>
            <a:r>
              <a:rPr lang="en-US" sz="2400" dirty="0"/>
              <a:t> </a:t>
            </a:r>
            <a:r>
              <a:rPr lang="en-US" sz="2400" dirty="0" err="1"/>
              <a:t>foydalanib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unumdorligini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vaqtidan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dastgohlardan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, </a:t>
            </a:r>
            <a:r>
              <a:rPr lang="en-US" sz="2400" dirty="0" err="1"/>
              <a:t>ishchilarga</a:t>
            </a:r>
            <a:r>
              <a:rPr lang="en-US" sz="2400" dirty="0"/>
              <a:t> </a:t>
            </a:r>
            <a:r>
              <a:rPr lang="en-US" sz="2400" dirty="0" err="1"/>
              <a:t>qulay</a:t>
            </a:r>
            <a:r>
              <a:rPr lang="en-US" sz="2400" dirty="0"/>
              <a:t> </a:t>
            </a:r>
            <a:r>
              <a:rPr lang="en-US" sz="2400" dirty="0" err="1"/>
              <a:t>sharoitlar</a:t>
            </a:r>
            <a:r>
              <a:rPr lang="en-US" sz="2400" dirty="0"/>
              <a:t> </a:t>
            </a:r>
            <a:r>
              <a:rPr lang="en-US" sz="2400" dirty="0" err="1"/>
              <a:t>yaratish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</a:t>
            </a:r>
            <a:r>
              <a:rPr lang="en-US" sz="2400" dirty="0"/>
              <a:t> </a:t>
            </a:r>
            <a:r>
              <a:rPr lang="en-US" sz="2400" dirty="0" err="1"/>
              <a:t>to‘xtovsiz</a:t>
            </a:r>
            <a:r>
              <a:rPr lang="en-US" sz="2400" dirty="0"/>
              <a:t> </a:t>
            </a:r>
            <a:r>
              <a:rPr lang="en-US" sz="2400" dirty="0" err="1"/>
              <a:t>ishlashiga</a:t>
            </a:r>
            <a:r>
              <a:rPr lang="en-US" sz="2400" dirty="0"/>
              <a:t> </a:t>
            </a:r>
            <a:r>
              <a:rPr lang="en-US" sz="2400" dirty="0" err="1"/>
              <a:t>erishish</a:t>
            </a:r>
            <a:r>
              <a:rPr lang="en-US" sz="2400" dirty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mukammal</a:t>
            </a:r>
            <a:r>
              <a:rPr lang="en-US" sz="2400" dirty="0"/>
              <a:t> </a:t>
            </a:r>
            <a:r>
              <a:rPr lang="en-US" sz="2400" dirty="0" err="1"/>
              <a:t>chora</a:t>
            </a:r>
            <a:r>
              <a:rPr lang="en-US" sz="2400" dirty="0"/>
              <a:t> - </a:t>
            </a:r>
            <a:r>
              <a:rPr lang="en-US" sz="2400" dirty="0" err="1"/>
              <a:t>tadbirlar</a:t>
            </a:r>
            <a:r>
              <a:rPr lang="en-US" sz="2400" dirty="0"/>
              <a:t> </a:t>
            </a:r>
            <a:r>
              <a:rPr lang="en-US" sz="2400" dirty="0" err="1"/>
              <a:t>majmuasidir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elementlariga</a:t>
            </a:r>
            <a:r>
              <a:rPr lang="en-US" sz="2400" dirty="0"/>
              <a:t> </a:t>
            </a:r>
            <a:r>
              <a:rPr lang="en-US" sz="2400" dirty="0" err="1"/>
              <a:t>quyidagilar</a:t>
            </a:r>
            <a:r>
              <a:rPr lang="en-US" sz="2400" dirty="0"/>
              <a:t>: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taqsimlash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quyidagilarga</a:t>
            </a:r>
            <a:r>
              <a:rPr lang="en-US" sz="2400" dirty="0"/>
              <a:t> </a:t>
            </a:r>
            <a:r>
              <a:rPr lang="en-US" sz="2400" dirty="0" err="1"/>
              <a:t>erishishimiz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material </a:t>
            </a:r>
            <a:r>
              <a:rPr lang="en-US" sz="2400" dirty="0" err="1"/>
              <a:t>sarflarini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,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mazmunini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, </a:t>
            </a:r>
            <a:r>
              <a:rPr lang="en-US" sz="2400" dirty="0" err="1"/>
              <a:t>zeriktiriladigan</a:t>
            </a:r>
            <a:r>
              <a:rPr lang="en-US" sz="2400" dirty="0"/>
              <a:t> </a:t>
            </a:r>
            <a:r>
              <a:rPr lang="en-US" sz="2400" dirty="0" err="1"/>
              <a:t>ishlardan</a:t>
            </a:r>
            <a:r>
              <a:rPr lang="en-US" sz="2400" dirty="0"/>
              <a:t> </a:t>
            </a:r>
            <a:r>
              <a:rPr lang="en-US" sz="2400" dirty="0" err="1"/>
              <a:t>xalos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, </a:t>
            </a:r>
            <a:r>
              <a:rPr lang="en-US" sz="2400" dirty="0" err="1"/>
              <a:t>toliqishni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malakani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omillaridan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jarayonlarni</a:t>
            </a:r>
            <a:r>
              <a:rPr lang="en-US" sz="2400" dirty="0"/>
              <a:t> </a:t>
            </a:r>
            <a:r>
              <a:rPr lang="en-US" sz="2400" dirty="0" err="1"/>
              <a:t>optimallashtirish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joylarining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chegarasini</a:t>
            </a:r>
            <a:r>
              <a:rPr lang="en-US" sz="2400" dirty="0"/>
              <a:t> </a:t>
            </a:r>
            <a:r>
              <a:rPr lang="en-US" sz="2400" dirty="0" err="1" smtClean="0"/>
              <a:t>aniqlash</a:t>
            </a:r>
            <a:r>
              <a:rPr lang="en-US" sz="2400" dirty="0" smtClean="0"/>
              <a:t>. </a:t>
            </a:r>
            <a:r>
              <a:rPr lang="en-US" sz="2400" dirty="0" err="1" smtClean="0"/>
              <a:t>Buning</a:t>
            </a:r>
            <a:r>
              <a:rPr lang="en-US" sz="2400" dirty="0" smtClean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paytda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korxonada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joylari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,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takomillashtirish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err="1"/>
              <a:t>texnika-texnologiya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/>
              <a:t>kompyuterlardan</a:t>
            </a:r>
            <a:r>
              <a:rPr lang="en-US" sz="2400" dirty="0"/>
              <a:t> </a:t>
            </a:r>
            <a:r>
              <a:rPr lang="en-US" sz="2400" dirty="0" err="1"/>
              <a:t>foydalanishga</a:t>
            </a:r>
            <a:r>
              <a:rPr lang="en-US" sz="2400" dirty="0"/>
              <a:t> </a:t>
            </a:r>
            <a:r>
              <a:rPr lang="en-US" sz="2400" dirty="0" err="1"/>
              <a:t>asoslanadi</a:t>
            </a:r>
            <a:r>
              <a:rPr lang="en-US" sz="2400" dirty="0"/>
              <a:t>.</a:t>
            </a:r>
            <a:endParaRPr lang="ru-RU" sz="2400" dirty="0"/>
          </a:p>
          <a:p>
            <a:pPr indent="571500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158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4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6350" y="247162"/>
            <a:ext cx="808164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r>
              <a:rPr lang="en-US" sz="2400" dirty="0" err="1" smtClean="0"/>
              <a:t>usullaridan</a:t>
            </a:r>
            <a:r>
              <a:rPr lang="en-US" sz="2400" dirty="0" smtClean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,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taqsimlash</a:t>
            </a:r>
            <a:r>
              <a:rPr lang="en-US" sz="2400" dirty="0"/>
              <a:t>, </a:t>
            </a:r>
            <a:r>
              <a:rPr lang="en-US" sz="2400" dirty="0" err="1"/>
              <a:t>tajribalarni</a:t>
            </a:r>
            <a:r>
              <a:rPr lang="en-US" sz="2400" dirty="0"/>
              <a:t> </a:t>
            </a:r>
            <a:r>
              <a:rPr lang="en-US" sz="2400" dirty="0" err="1"/>
              <a:t>ommalashtirish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omillardan</a:t>
            </a:r>
            <a:r>
              <a:rPr lang="en-US" sz="2400" dirty="0"/>
              <a:t> </a:t>
            </a:r>
            <a:r>
              <a:rPr lang="en-US" sz="2400" dirty="0" err="1"/>
              <a:t>biridir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elementlaridan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bo‘lg‘usi</a:t>
            </a:r>
            <a:r>
              <a:rPr lang="en-US" sz="2400" dirty="0"/>
              <a:t> </a:t>
            </a:r>
            <a:r>
              <a:rPr lang="en-US" sz="2400" dirty="0" err="1"/>
              <a:t>kadrlarni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malakasini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,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</a:t>
            </a:r>
            <a:r>
              <a:rPr lang="en-US" sz="2400" dirty="0"/>
              <a:t> </a:t>
            </a:r>
            <a:r>
              <a:rPr lang="en-US" sz="2400" dirty="0" err="1"/>
              <a:t>takomillashtirishning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omillaridan</a:t>
            </a:r>
            <a:r>
              <a:rPr lang="en-US" sz="2400" dirty="0"/>
              <a:t> </a:t>
            </a:r>
            <a:r>
              <a:rPr lang="en-US" sz="2400" dirty="0" err="1"/>
              <a:t>biridir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O‘zbekistonni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tomonlama</a:t>
            </a:r>
            <a:r>
              <a:rPr lang="en-US" sz="2400" dirty="0"/>
              <a:t> </a:t>
            </a:r>
            <a:r>
              <a:rPr lang="en-US" sz="2400" dirty="0" err="1"/>
              <a:t>mustahkamlanishining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ham </a:t>
            </a:r>
            <a:r>
              <a:rPr lang="en-US" sz="2400" dirty="0" err="1"/>
              <a:t>diniy</a:t>
            </a:r>
            <a:r>
              <a:rPr lang="en-US" sz="2400" dirty="0"/>
              <a:t>, ham </a:t>
            </a:r>
            <a:r>
              <a:rPr lang="en-US" sz="2400" dirty="0" err="1"/>
              <a:t>dunyoviy</a:t>
            </a:r>
            <a:r>
              <a:rPr lang="en-US" sz="2400" dirty="0"/>
              <a:t> </a:t>
            </a:r>
            <a:r>
              <a:rPr lang="en-US" sz="2400" dirty="0" err="1"/>
              <a:t>bilimlarni</a:t>
            </a:r>
            <a:r>
              <a:rPr lang="en-US" sz="2400" dirty="0"/>
              <a:t> </a:t>
            </a:r>
            <a:r>
              <a:rPr lang="en-US" sz="2400" dirty="0" err="1"/>
              <a:t>o‘zida</a:t>
            </a:r>
            <a:r>
              <a:rPr lang="en-US" sz="2400" dirty="0"/>
              <a:t> </a:t>
            </a:r>
            <a:r>
              <a:rPr lang="en-US" sz="2400" dirty="0" err="1"/>
              <a:t>mujassamlashtirgan</a:t>
            </a:r>
            <a:r>
              <a:rPr lang="en-US" sz="2400" dirty="0"/>
              <a:t>, </a:t>
            </a:r>
            <a:r>
              <a:rPr lang="en-US" sz="2400" dirty="0" err="1"/>
              <a:t>iqtisodiyotga</a:t>
            </a:r>
            <a:r>
              <a:rPr lang="en-US" sz="2400" dirty="0"/>
              <a:t> </a:t>
            </a:r>
            <a:r>
              <a:rPr lang="en-US" sz="2400" dirty="0" err="1"/>
              <a:t>oid</a:t>
            </a:r>
            <a:r>
              <a:rPr lang="en-US" sz="2400" dirty="0"/>
              <a:t> </a:t>
            </a:r>
            <a:r>
              <a:rPr lang="en-US" sz="2400" dirty="0" err="1"/>
              <a:t>bilimlarni</a:t>
            </a:r>
            <a:r>
              <a:rPr lang="en-US" sz="2400" dirty="0"/>
              <a:t> </a:t>
            </a:r>
            <a:r>
              <a:rPr lang="en-US" sz="2400" dirty="0" err="1"/>
              <a:t>puxta</a:t>
            </a:r>
            <a:r>
              <a:rPr lang="en-US" sz="2400" dirty="0"/>
              <a:t> </a:t>
            </a:r>
            <a:r>
              <a:rPr lang="en-US" sz="2400" dirty="0" err="1"/>
              <a:t>egallagan</a:t>
            </a:r>
            <a:r>
              <a:rPr lang="en-US" sz="2400" dirty="0"/>
              <a:t>, </a:t>
            </a:r>
            <a:r>
              <a:rPr lang="en-US" sz="2400" dirty="0" err="1"/>
              <a:t>jahon</a:t>
            </a:r>
            <a:r>
              <a:rPr lang="en-US" sz="2400" dirty="0"/>
              <a:t> </a:t>
            </a:r>
            <a:r>
              <a:rPr lang="en-US" sz="2400" dirty="0" err="1"/>
              <a:t>andozalariga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keladigan</a:t>
            </a:r>
            <a:r>
              <a:rPr lang="en-US" sz="2400" dirty="0"/>
              <a:t> </a:t>
            </a:r>
            <a:r>
              <a:rPr lang="en-US" sz="2400" dirty="0" err="1"/>
              <a:t>kadrlarni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qayta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, </a:t>
            </a:r>
            <a:r>
              <a:rPr lang="en-US" sz="2400" dirty="0" err="1"/>
              <a:t>malakasini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</a:t>
            </a:r>
            <a:r>
              <a:rPr lang="en-US" sz="2400" dirty="0"/>
              <a:t> </a:t>
            </a:r>
            <a:r>
              <a:rPr lang="en-US" sz="2400" dirty="0" err="1"/>
              <a:t>Oliy</a:t>
            </a:r>
            <a:r>
              <a:rPr lang="en-US" sz="2400" dirty="0"/>
              <a:t> </a:t>
            </a:r>
            <a:r>
              <a:rPr lang="en-US" sz="2400" dirty="0" err="1"/>
              <a:t>majlisining</a:t>
            </a:r>
            <a:r>
              <a:rPr lang="en-US" sz="2400" dirty="0"/>
              <a:t> 1997 </a:t>
            </a:r>
            <a:r>
              <a:rPr lang="en-US" sz="2400" dirty="0" err="1"/>
              <a:t>yil</a:t>
            </a:r>
            <a:r>
              <a:rPr lang="en-US" sz="2400" dirty="0"/>
              <a:t> 29 </a:t>
            </a:r>
            <a:r>
              <a:rPr lang="en-US" sz="2400" dirty="0" err="1"/>
              <a:t>avgustida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«</a:t>
            </a:r>
            <a:r>
              <a:rPr lang="en-US" sz="2400" dirty="0" err="1"/>
              <a:t>Kadrlar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Milliy</a:t>
            </a:r>
            <a:r>
              <a:rPr lang="en-US" sz="2400" dirty="0"/>
              <a:t> </a:t>
            </a:r>
            <a:r>
              <a:rPr lang="en-US" sz="2400" dirty="0" err="1"/>
              <a:t>Dasturi</a:t>
            </a:r>
            <a:r>
              <a:rPr lang="en-US" sz="2400" dirty="0"/>
              <a:t>» </a:t>
            </a:r>
            <a:r>
              <a:rPr lang="en-US" sz="2400" dirty="0" err="1"/>
              <a:t>ana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muammolarni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</a:t>
            </a:r>
            <a:r>
              <a:rPr lang="en-US" sz="2400" dirty="0" err="1"/>
              <a:t>qilishga</a:t>
            </a:r>
            <a:r>
              <a:rPr lang="en-US" sz="2400" dirty="0"/>
              <a:t> </a:t>
            </a:r>
            <a:r>
              <a:rPr lang="en-US" sz="2400" dirty="0" err="1"/>
              <a:t>qaratilgan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islohoti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demokratik</a:t>
            </a:r>
            <a:r>
              <a:rPr lang="en-US" sz="2400" dirty="0"/>
              <a:t> </a:t>
            </a:r>
            <a:r>
              <a:rPr lang="en-US" sz="2400" dirty="0" err="1"/>
              <a:t>talablarni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, </a:t>
            </a:r>
            <a:r>
              <a:rPr lang="en-US" sz="2400" dirty="0" err="1"/>
              <a:t>fuqaro</a:t>
            </a:r>
            <a:r>
              <a:rPr lang="en-US" sz="2400" dirty="0"/>
              <a:t>, </a:t>
            </a:r>
            <a:r>
              <a:rPr lang="en-US" sz="2400" dirty="0" smtClean="0"/>
              <a:t>       </a:t>
            </a:r>
          </a:p>
          <a:p>
            <a:pPr algn="just"/>
            <a:r>
              <a:rPr lang="en-US" sz="2400" dirty="0" err="1" smtClean="0"/>
              <a:t>davlatning</a:t>
            </a:r>
            <a:r>
              <a:rPr lang="en-US" sz="2400" dirty="0" smtClean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tomonlama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</a:t>
            </a:r>
            <a:r>
              <a:rPr lang="en-US" sz="2400" dirty="0" err="1"/>
              <a:t>qamrab</a:t>
            </a:r>
            <a:r>
              <a:rPr lang="en-US" sz="2400" dirty="0"/>
              <a:t> </a:t>
            </a:r>
            <a:r>
              <a:rPr lang="en-US" sz="2400" dirty="0" err="1"/>
              <a:t>olingan</a:t>
            </a:r>
            <a:r>
              <a:rPr lang="en-US" sz="2400" dirty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6930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5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2850" y="328125"/>
            <a:ext cx="873255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Bundan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sharoitlari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joyini</a:t>
            </a:r>
            <a:r>
              <a:rPr lang="en-US" sz="2400" dirty="0"/>
              <a:t> </a:t>
            </a:r>
            <a:r>
              <a:rPr lang="en-US" sz="2400" dirty="0" err="1"/>
              <a:t>yoritish</a:t>
            </a:r>
            <a:r>
              <a:rPr lang="en-US" sz="2400" dirty="0"/>
              <a:t>, </a:t>
            </a:r>
            <a:r>
              <a:rPr lang="en-US" sz="2400" dirty="0" err="1"/>
              <a:t>isitish</a:t>
            </a:r>
            <a:r>
              <a:rPr lang="en-US" sz="2400" dirty="0"/>
              <a:t>, </a:t>
            </a:r>
            <a:r>
              <a:rPr lang="en-US" sz="2400" dirty="0" err="1"/>
              <a:t>shovqin</a:t>
            </a:r>
            <a:r>
              <a:rPr lang="en-US" sz="2400" dirty="0"/>
              <a:t>, </a:t>
            </a:r>
            <a:r>
              <a:rPr lang="en-US" sz="2400" dirty="0" err="1"/>
              <a:t>vibratsiya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sanitariya-gigiena</a:t>
            </a:r>
            <a:r>
              <a:rPr lang="en-US" sz="2400" dirty="0"/>
              <a:t>, </a:t>
            </a:r>
            <a:r>
              <a:rPr lang="en-US" sz="2400" dirty="0" err="1"/>
              <a:t>maishiy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</a:t>
            </a:r>
            <a:r>
              <a:rPr lang="en-US" sz="2400" dirty="0"/>
              <a:t> </a:t>
            </a:r>
            <a:r>
              <a:rPr lang="en-US" sz="2400" dirty="0" err="1"/>
              <a:t>kasb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Yuqorida</a:t>
            </a:r>
            <a:r>
              <a:rPr lang="en-US" sz="2400" dirty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omillardan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ishchilarni</a:t>
            </a:r>
            <a:r>
              <a:rPr lang="en-US" sz="2400" dirty="0"/>
              <a:t> dam </a:t>
            </a:r>
            <a:r>
              <a:rPr lang="en-US" sz="2400" dirty="0" err="1"/>
              <a:t>olishiga</a:t>
            </a:r>
            <a:r>
              <a:rPr lang="en-US" sz="2400" dirty="0"/>
              <a:t> </a:t>
            </a:r>
            <a:r>
              <a:rPr lang="en-US" sz="2400" dirty="0" err="1"/>
              <a:t>sharoit</a:t>
            </a:r>
            <a:r>
              <a:rPr lang="en-US" sz="2400" dirty="0"/>
              <a:t> </a:t>
            </a:r>
            <a:r>
              <a:rPr lang="en-US" sz="2400" dirty="0" err="1"/>
              <a:t>yaratib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sog‘ligiga</a:t>
            </a:r>
            <a:r>
              <a:rPr lang="en-US" sz="2400" dirty="0"/>
              <a:t> </a:t>
            </a:r>
            <a:r>
              <a:rPr lang="en-US" sz="2400" dirty="0" err="1"/>
              <a:t>e’tibor</a:t>
            </a:r>
            <a:r>
              <a:rPr lang="en-US" sz="2400" dirty="0"/>
              <a:t> </a:t>
            </a:r>
            <a:r>
              <a:rPr lang="en-US" sz="2400" dirty="0" err="1"/>
              <a:t>berish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oshirishga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Yosh</a:t>
            </a:r>
            <a:r>
              <a:rPr lang="en-US" sz="2400" dirty="0"/>
              <a:t> </a:t>
            </a:r>
            <a:r>
              <a:rPr lang="en-US" sz="2400" dirty="0" err="1"/>
              <a:t>ishchilarni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ishlariga</a:t>
            </a:r>
            <a:r>
              <a:rPr lang="en-US" sz="2400" dirty="0"/>
              <a:t> </a:t>
            </a:r>
            <a:r>
              <a:rPr lang="en-US" sz="2400" dirty="0" err="1"/>
              <a:t>sodiqlik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qarashi</a:t>
            </a:r>
            <a:r>
              <a:rPr lang="en-US" sz="2400" dirty="0"/>
              <a:t>, </a:t>
            </a:r>
            <a:r>
              <a:rPr lang="en-US" sz="2400" dirty="0" err="1"/>
              <a:t>ishda</a:t>
            </a:r>
            <a:r>
              <a:rPr lang="en-US" sz="2400" dirty="0"/>
              <a:t> </a:t>
            </a:r>
            <a:r>
              <a:rPr lang="en-US" sz="2400" dirty="0" err="1"/>
              <a:t>tartib</a:t>
            </a:r>
            <a:r>
              <a:rPr lang="en-US" sz="2400" dirty="0"/>
              <a:t> </a:t>
            </a:r>
            <a:r>
              <a:rPr lang="en-US" sz="2400" dirty="0" err="1"/>
              <a:t>saqlashi</a:t>
            </a:r>
            <a:r>
              <a:rPr lang="en-US" sz="2400" dirty="0"/>
              <a:t> ham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tashkiliy</a:t>
            </a:r>
            <a:r>
              <a:rPr lang="en-US" sz="2400" dirty="0"/>
              <a:t> </a:t>
            </a:r>
            <a:r>
              <a:rPr lang="en-US" sz="2400" dirty="0" err="1"/>
              <a:t>elementlaridan</a:t>
            </a:r>
            <a:r>
              <a:rPr lang="en-US" sz="2400" dirty="0"/>
              <a:t> </a:t>
            </a:r>
            <a:r>
              <a:rPr lang="en-US" sz="2400" dirty="0" err="1"/>
              <a:t>biridir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yo‘nalishlari</a:t>
            </a:r>
            <a:r>
              <a:rPr lang="en-US" sz="2400" dirty="0"/>
              <a:t> </a:t>
            </a:r>
            <a:r>
              <a:rPr lang="en-US" sz="2400" dirty="0" err="1"/>
              <a:t>quyidagilardan</a:t>
            </a:r>
            <a:r>
              <a:rPr lang="en-US" sz="2400" dirty="0"/>
              <a:t> </a:t>
            </a:r>
            <a:r>
              <a:rPr lang="en-US" sz="2400" dirty="0" err="1" smtClean="0"/>
              <a:t>iborat</a:t>
            </a:r>
            <a:r>
              <a:rPr lang="en-US" sz="2400" dirty="0" smtClean="0"/>
              <a:t>:</a:t>
            </a:r>
          </a:p>
          <a:p>
            <a:pPr algn="just"/>
            <a:r>
              <a:rPr lang="en-US" sz="2400" dirty="0" err="1" smtClean="0"/>
              <a:t>Tashkil</a:t>
            </a:r>
            <a:r>
              <a:rPr lang="en-US" sz="2400" dirty="0" smtClean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chiqishda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iqtisodiyotining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, fan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texnikaning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chiqarishning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err="1"/>
              <a:t>usullaridan</a:t>
            </a:r>
            <a:r>
              <a:rPr lang="en-US" sz="2400" dirty="0"/>
              <a:t> </a:t>
            </a:r>
            <a:r>
              <a:rPr lang="en-US" sz="2400" dirty="0" err="1"/>
              <a:t>foydala-nish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dona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sarfini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tadbirlarini</a:t>
            </a:r>
            <a:r>
              <a:rPr lang="en-US" sz="2400" dirty="0"/>
              <a:t> </a:t>
            </a:r>
            <a:r>
              <a:rPr lang="en-US" sz="2400" dirty="0" err="1"/>
              <a:t>tuzish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1025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2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6</a:t>
            </a:fld>
            <a:endParaRPr lang="en-US" sz="240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650" y="108640"/>
            <a:ext cx="8527578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orasida</a:t>
            </a:r>
            <a:r>
              <a:rPr lang="en-US" sz="2400" dirty="0"/>
              <a:t> </a:t>
            </a:r>
            <a:r>
              <a:rPr lang="en-US" sz="2400" dirty="0" err="1"/>
              <a:t>taqsimlashda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endParaRPr lang="en-US" sz="2400" dirty="0" smtClean="0"/>
          </a:p>
          <a:p>
            <a:pPr lvl="0"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usullardan</a:t>
            </a:r>
            <a:r>
              <a:rPr lang="en-US" sz="2400" dirty="0" smtClean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.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ishchini</a:t>
            </a:r>
            <a:r>
              <a:rPr lang="en-US" sz="2400" dirty="0"/>
              <a:t> </a:t>
            </a:r>
            <a:r>
              <a:rPr lang="en-US" sz="2400" dirty="0" err="1"/>
              <a:t>o‘zining</a:t>
            </a:r>
            <a:r>
              <a:rPr lang="en-US" sz="2400" dirty="0"/>
              <a:t> </a:t>
            </a:r>
            <a:r>
              <a:rPr lang="en-US" sz="2400" dirty="0" err="1"/>
              <a:t>sohasi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,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,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kasbni</a:t>
            </a:r>
            <a:r>
              <a:rPr lang="en-US" sz="2400" dirty="0"/>
              <a:t> </a:t>
            </a:r>
            <a:r>
              <a:rPr lang="en-US" sz="2400" dirty="0" err="1"/>
              <a:t>egallash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bir-biriga</a:t>
            </a:r>
            <a:r>
              <a:rPr lang="en-US" sz="2400" dirty="0"/>
              <a:t> </a:t>
            </a:r>
            <a:r>
              <a:rPr lang="en-US" sz="2400" dirty="0" err="1"/>
              <a:t>bog‘lab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borish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me’yorlashni</a:t>
            </a:r>
            <a:r>
              <a:rPr lang="en-US" sz="2400" dirty="0"/>
              <a:t> </a:t>
            </a:r>
            <a:r>
              <a:rPr lang="en-US" sz="2400" dirty="0" err="1"/>
              <a:t>takomillashtirish</a:t>
            </a:r>
            <a:r>
              <a:rPr lang="en-US" sz="2400" dirty="0"/>
              <a:t>. Agar </a:t>
            </a:r>
            <a:r>
              <a:rPr lang="en-US" sz="2400" dirty="0" err="1"/>
              <a:t>me’yorlar</a:t>
            </a:r>
            <a:r>
              <a:rPr lang="en-US" sz="2400" dirty="0"/>
              <a:t> </a:t>
            </a:r>
            <a:r>
              <a:rPr lang="en-US" sz="2400" dirty="0" err="1"/>
              <a:t>qo‘llanilmagan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sharoitlar</a:t>
            </a:r>
            <a:r>
              <a:rPr lang="en-US" sz="2400" dirty="0"/>
              <a:t> </a:t>
            </a:r>
            <a:r>
              <a:rPr lang="en-US" sz="2400" dirty="0" err="1"/>
              <a:t>yaratilmagan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imkoniyatlari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olinmagan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hisobotlar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bo‘lmasa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etib</a:t>
            </a:r>
            <a:r>
              <a:rPr lang="en-US" sz="2400" dirty="0"/>
              <a:t> </a:t>
            </a:r>
            <a:r>
              <a:rPr lang="en-US" sz="2400" dirty="0" err="1"/>
              <a:t>bo‘lmaydi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sharoitlarini</a:t>
            </a:r>
            <a:r>
              <a:rPr lang="en-US" sz="2400" dirty="0"/>
              <a:t> </a:t>
            </a:r>
            <a:r>
              <a:rPr lang="en-US" sz="2400" dirty="0" err="1"/>
              <a:t>tubdan</a:t>
            </a:r>
            <a:r>
              <a:rPr lang="en-US" sz="2400" dirty="0"/>
              <a:t> </a:t>
            </a:r>
            <a:r>
              <a:rPr lang="en-US" sz="2400" dirty="0" err="1"/>
              <a:t>yaxshilash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quyidagilarni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</a:t>
            </a:r>
            <a:r>
              <a:rPr lang="en-US" sz="2400" dirty="0" err="1"/>
              <a:t>zarur</a:t>
            </a:r>
            <a:r>
              <a:rPr lang="en-US" sz="2400" dirty="0"/>
              <a:t>: </a:t>
            </a:r>
            <a:r>
              <a:rPr lang="en-US" sz="2400" dirty="0" err="1"/>
              <a:t>sanitariya-gigiena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 </a:t>
            </a:r>
            <a:r>
              <a:rPr lang="en-US" sz="2400" dirty="0" err="1"/>
              <a:t>estetikasi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sharoitini</a:t>
            </a:r>
            <a:r>
              <a:rPr lang="en-US" sz="2400" dirty="0"/>
              <a:t> </a:t>
            </a:r>
            <a:r>
              <a:rPr lang="en-US" sz="2400" dirty="0" err="1"/>
              <a:t>yaxshilash</a:t>
            </a:r>
            <a:r>
              <a:rPr lang="en-US" sz="2400" dirty="0"/>
              <a:t>, dam </a:t>
            </a:r>
            <a:r>
              <a:rPr lang="en-US" sz="2400" dirty="0" err="1"/>
              <a:t>olishni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.</a:t>
            </a:r>
            <a:endParaRPr lang="ru-RU" sz="2400" dirty="0"/>
          </a:p>
          <a:p>
            <a:pPr lvl="0" algn="just"/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err="1"/>
              <a:t>ishchilarini</a:t>
            </a:r>
            <a:r>
              <a:rPr lang="en-US" sz="2400" dirty="0"/>
              <a:t> </a:t>
            </a:r>
            <a:r>
              <a:rPr lang="en-US" sz="2400" dirty="0" err="1"/>
              <a:t>motivatsiyalash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intizomi</a:t>
            </a:r>
            <a:r>
              <a:rPr lang="en-US" sz="2400" dirty="0"/>
              <a:t>, </a:t>
            </a:r>
            <a:r>
              <a:rPr lang="en-US" sz="2400" dirty="0" err="1"/>
              <a:t>bir</a:t>
            </a:r>
            <a:r>
              <a:rPr lang="en-US" sz="2400" dirty="0"/>
              <a:t> - </a:t>
            </a:r>
            <a:r>
              <a:rPr lang="en-US" sz="2400" dirty="0" err="1"/>
              <a:t>biriga</a:t>
            </a:r>
            <a:r>
              <a:rPr lang="en-US" sz="2400" dirty="0"/>
              <a:t> </a:t>
            </a:r>
            <a:r>
              <a:rPr lang="en-US" sz="2400" dirty="0" err="1"/>
              <a:t>munosabati</a:t>
            </a:r>
            <a:r>
              <a:rPr lang="en-US" sz="2400" dirty="0"/>
              <a:t> </a:t>
            </a:r>
            <a:r>
              <a:rPr lang="en-US" sz="2400" dirty="0" err="1"/>
              <a:t>yaxshilanadi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(</a:t>
            </a:r>
            <a:r>
              <a:rPr lang="en-US" sz="2400" dirty="0" err="1"/>
              <a:t>birlashma</a:t>
            </a:r>
            <a:r>
              <a:rPr lang="en-US" sz="2400" dirty="0"/>
              <a:t>)</a:t>
            </a:r>
            <a:r>
              <a:rPr lang="en-US" sz="2400" dirty="0" err="1"/>
              <a:t>larda</a:t>
            </a:r>
            <a:r>
              <a:rPr lang="en-US" sz="2400" dirty="0"/>
              <a:t> </a:t>
            </a:r>
            <a:r>
              <a:rPr lang="en-US" sz="2400" dirty="0" err="1"/>
              <a:t>MITning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vazifasi</a:t>
            </a:r>
            <a:r>
              <a:rPr lang="en-US" sz="2400" dirty="0"/>
              <a:t> </a:t>
            </a:r>
            <a:r>
              <a:rPr lang="en-US" sz="2400" dirty="0" err="1"/>
              <a:t>quyidagilardan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75259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7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6350" y="191818"/>
            <a:ext cx="8653101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500" dirty="0" err="1"/>
              <a:t>ishlab</a:t>
            </a:r>
            <a:r>
              <a:rPr lang="en-US" sz="2500" dirty="0"/>
              <a:t> </a:t>
            </a:r>
            <a:r>
              <a:rPr lang="en-US" sz="2500" dirty="0" err="1"/>
              <a:t>turgan</a:t>
            </a:r>
            <a:r>
              <a:rPr lang="en-US" sz="2500" dirty="0"/>
              <a:t> </a:t>
            </a:r>
            <a:r>
              <a:rPr lang="en-US" sz="2500" dirty="0" err="1"/>
              <a:t>texnika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texnologiyalardan</a:t>
            </a:r>
            <a:r>
              <a:rPr lang="en-US" sz="2500" dirty="0"/>
              <a:t> </a:t>
            </a:r>
            <a:r>
              <a:rPr lang="en-US" sz="2500" dirty="0" err="1"/>
              <a:t>ratsional</a:t>
            </a:r>
            <a:r>
              <a:rPr lang="en-US" sz="2500" dirty="0"/>
              <a:t> </a:t>
            </a:r>
            <a:endParaRPr lang="en-US" sz="2500" dirty="0" smtClean="0"/>
          </a:p>
          <a:p>
            <a:pPr lvl="0" algn="just"/>
            <a:r>
              <a:rPr lang="en-US" sz="2500" dirty="0"/>
              <a:t> </a:t>
            </a:r>
            <a:r>
              <a:rPr lang="en-US" sz="2500" dirty="0" smtClean="0"/>
              <a:t>           </a:t>
            </a:r>
            <a:r>
              <a:rPr lang="en-US" sz="2500" dirty="0" err="1" smtClean="0"/>
              <a:t>ravishda</a:t>
            </a:r>
            <a:r>
              <a:rPr lang="en-US" sz="2500" dirty="0" smtClean="0"/>
              <a:t> </a:t>
            </a:r>
            <a:r>
              <a:rPr lang="en-US" sz="2500" dirty="0" err="1"/>
              <a:t>foydalanish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texnologiya</a:t>
            </a:r>
            <a:r>
              <a:rPr lang="en-US" sz="2500" dirty="0"/>
              <a:t> </a:t>
            </a:r>
            <a:r>
              <a:rPr lang="en-US" sz="2500" dirty="0" err="1"/>
              <a:t>sikli</a:t>
            </a:r>
            <a:r>
              <a:rPr lang="en-US" sz="2500" dirty="0"/>
              <a:t> </a:t>
            </a:r>
            <a:r>
              <a:rPr lang="en-US" sz="2500" dirty="0" err="1"/>
              <a:t>doirasidagi</a:t>
            </a:r>
            <a:r>
              <a:rPr lang="en-US" sz="2500" dirty="0"/>
              <a:t> </a:t>
            </a:r>
            <a:r>
              <a:rPr lang="en-US" sz="2500" dirty="0" err="1"/>
              <a:t>ayrim</a:t>
            </a:r>
            <a:r>
              <a:rPr lang="en-US" sz="2500" dirty="0"/>
              <a:t> </a:t>
            </a:r>
            <a:r>
              <a:rPr lang="en-US" sz="2500" dirty="0" err="1"/>
              <a:t>vazifalarni</a:t>
            </a:r>
            <a:r>
              <a:rPr lang="en-US" sz="2500" dirty="0"/>
              <a:t> </a:t>
            </a:r>
            <a:r>
              <a:rPr lang="en-US" sz="2500" dirty="0" err="1"/>
              <a:t>kombinatsiyalash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xodimlarni</a:t>
            </a:r>
            <a:r>
              <a:rPr lang="en-US" sz="2500" dirty="0"/>
              <a:t> </a:t>
            </a:r>
            <a:r>
              <a:rPr lang="en-US" sz="2500" dirty="0" err="1"/>
              <a:t>tanlash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malaka</a:t>
            </a:r>
            <a:r>
              <a:rPr lang="en-US" sz="2500" dirty="0"/>
              <a:t> </a:t>
            </a:r>
            <a:r>
              <a:rPr lang="en-US" sz="2500" dirty="0" err="1"/>
              <a:t>darajasiga</a:t>
            </a:r>
            <a:r>
              <a:rPr lang="en-US" sz="2500" dirty="0"/>
              <a:t> </a:t>
            </a:r>
            <a:r>
              <a:rPr lang="en-US" sz="2500" dirty="0" err="1"/>
              <a:t>qarab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joylariga</a:t>
            </a:r>
            <a:r>
              <a:rPr lang="en-US" sz="2500" dirty="0"/>
              <a:t> </a:t>
            </a:r>
            <a:r>
              <a:rPr lang="en-US" sz="2500" dirty="0" err="1"/>
              <a:t>qo‘yish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mehnatning</a:t>
            </a:r>
            <a:r>
              <a:rPr lang="en-US" sz="2500" dirty="0"/>
              <a:t> </a:t>
            </a:r>
            <a:r>
              <a:rPr lang="en-US" sz="2500" dirty="0" err="1"/>
              <a:t>ilmiy</a:t>
            </a:r>
            <a:r>
              <a:rPr lang="en-US" sz="2500" dirty="0"/>
              <a:t> </a:t>
            </a:r>
            <a:r>
              <a:rPr lang="en-US" sz="2500" dirty="0" err="1"/>
              <a:t>jihatdan</a:t>
            </a:r>
            <a:r>
              <a:rPr lang="en-US" sz="2500" dirty="0"/>
              <a:t> </a:t>
            </a:r>
            <a:r>
              <a:rPr lang="en-US" sz="2500" dirty="0" err="1"/>
              <a:t>asoslangan</a:t>
            </a:r>
            <a:r>
              <a:rPr lang="en-US" sz="2500" dirty="0"/>
              <a:t> </a:t>
            </a:r>
            <a:r>
              <a:rPr lang="en-US" sz="2500" dirty="0" err="1"/>
              <a:t>uslublarini</a:t>
            </a:r>
            <a:r>
              <a:rPr lang="en-US" sz="2500" dirty="0"/>
              <a:t> </a:t>
            </a:r>
            <a:r>
              <a:rPr lang="en-US" sz="2500" dirty="0" err="1"/>
              <a:t>ishlab</a:t>
            </a:r>
            <a:r>
              <a:rPr lang="en-US" sz="2500" dirty="0"/>
              <a:t> </a:t>
            </a:r>
            <a:r>
              <a:rPr lang="en-US" sz="2500" dirty="0" err="1"/>
              <a:t>chiqish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joriy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 smtClean="0"/>
              <a:t>;</a:t>
            </a:r>
          </a:p>
          <a:p>
            <a:pPr lvl="0" algn="just"/>
            <a:r>
              <a:rPr lang="en-US" sz="2500" dirty="0" smtClean="0"/>
              <a:t>            </a:t>
            </a:r>
            <a:r>
              <a:rPr lang="en-US" sz="2500" dirty="0" err="1"/>
              <a:t>ishlab</a:t>
            </a:r>
            <a:r>
              <a:rPr lang="en-US" sz="2500" dirty="0"/>
              <a:t> </a:t>
            </a:r>
            <a:r>
              <a:rPr lang="en-US" sz="2500" dirty="0" err="1"/>
              <a:t>turgan</a:t>
            </a:r>
            <a:r>
              <a:rPr lang="en-US" sz="2500" dirty="0"/>
              <a:t> </a:t>
            </a:r>
            <a:r>
              <a:rPr lang="en-US" sz="2500" dirty="0" err="1"/>
              <a:t>texnika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texnologiyalardan</a:t>
            </a:r>
            <a:r>
              <a:rPr lang="en-US" sz="2500" dirty="0"/>
              <a:t> </a:t>
            </a:r>
            <a:r>
              <a:rPr lang="en-US" sz="2500" dirty="0" err="1"/>
              <a:t>ratsional</a:t>
            </a:r>
            <a:r>
              <a:rPr lang="en-US" sz="2500" dirty="0"/>
              <a:t> </a:t>
            </a:r>
            <a:r>
              <a:rPr lang="en-US" sz="2500" dirty="0" err="1"/>
              <a:t>ravishda</a:t>
            </a:r>
            <a:r>
              <a:rPr lang="en-US" sz="2500" dirty="0"/>
              <a:t> </a:t>
            </a:r>
            <a:r>
              <a:rPr lang="en-US" sz="2500" dirty="0" err="1"/>
              <a:t>foydalanish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texnologiya</a:t>
            </a:r>
            <a:r>
              <a:rPr lang="en-US" sz="2500" dirty="0"/>
              <a:t> </a:t>
            </a:r>
            <a:r>
              <a:rPr lang="en-US" sz="2500" dirty="0" err="1"/>
              <a:t>sikli</a:t>
            </a:r>
            <a:r>
              <a:rPr lang="en-US" sz="2500" dirty="0"/>
              <a:t> </a:t>
            </a:r>
            <a:r>
              <a:rPr lang="en-US" sz="2500" dirty="0" err="1"/>
              <a:t>doirasidagi</a:t>
            </a:r>
            <a:r>
              <a:rPr lang="en-US" sz="2500" dirty="0"/>
              <a:t> </a:t>
            </a:r>
            <a:r>
              <a:rPr lang="en-US" sz="2500" dirty="0" err="1"/>
              <a:t>ayrim</a:t>
            </a:r>
            <a:r>
              <a:rPr lang="en-US" sz="2500" dirty="0"/>
              <a:t> </a:t>
            </a:r>
            <a:r>
              <a:rPr lang="en-US" sz="2500" dirty="0" err="1"/>
              <a:t>vazifalarni</a:t>
            </a:r>
            <a:r>
              <a:rPr lang="en-US" sz="2500" dirty="0"/>
              <a:t> </a:t>
            </a:r>
            <a:r>
              <a:rPr lang="en-US" sz="2500" dirty="0" err="1"/>
              <a:t>kombinatsiyalash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xodimlarni</a:t>
            </a:r>
            <a:r>
              <a:rPr lang="en-US" sz="2500" dirty="0"/>
              <a:t> </a:t>
            </a:r>
            <a:r>
              <a:rPr lang="en-US" sz="2500" dirty="0" err="1"/>
              <a:t>tanlash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malaka</a:t>
            </a:r>
            <a:r>
              <a:rPr lang="en-US" sz="2500" dirty="0"/>
              <a:t> </a:t>
            </a:r>
            <a:r>
              <a:rPr lang="en-US" sz="2500" dirty="0" err="1"/>
              <a:t>darajasiga</a:t>
            </a:r>
            <a:r>
              <a:rPr lang="en-US" sz="2500" dirty="0"/>
              <a:t> </a:t>
            </a:r>
            <a:r>
              <a:rPr lang="en-US" sz="2500" dirty="0" err="1"/>
              <a:t>qarab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joylariga</a:t>
            </a:r>
            <a:r>
              <a:rPr lang="en-US" sz="2500" dirty="0"/>
              <a:t> </a:t>
            </a:r>
            <a:r>
              <a:rPr lang="en-US" sz="2500" dirty="0" err="1"/>
              <a:t>qo‘yish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mehnatning</a:t>
            </a:r>
            <a:r>
              <a:rPr lang="en-US" sz="2500" dirty="0"/>
              <a:t> </a:t>
            </a:r>
            <a:r>
              <a:rPr lang="en-US" sz="2500" dirty="0" err="1"/>
              <a:t>ilmiy</a:t>
            </a:r>
            <a:r>
              <a:rPr lang="en-US" sz="2500" dirty="0"/>
              <a:t> </a:t>
            </a:r>
            <a:r>
              <a:rPr lang="en-US" sz="2500" dirty="0" err="1"/>
              <a:t>jihatdan</a:t>
            </a:r>
            <a:r>
              <a:rPr lang="en-US" sz="2500" dirty="0"/>
              <a:t> </a:t>
            </a:r>
            <a:r>
              <a:rPr lang="en-US" sz="2500" dirty="0" err="1"/>
              <a:t>asoslangan</a:t>
            </a:r>
            <a:r>
              <a:rPr lang="en-US" sz="2500" dirty="0"/>
              <a:t> </a:t>
            </a:r>
            <a:r>
              <a:rPr lang="en-US" sz="2500" dirty="0" err="1"/>
              <a:t>uslublarini</a:t>
            </a:r>
            <a:r>
              <a:rPr lang="en-US" sz="2500" dirty="0"/>
              <a:t> </a:t>
            </a:r>
            <a:r>
              <a:rPr lang="en-US" sz="2500" dirty="0" err="1"/>
              <a:t>ishlab</a:t>
            </a:r>
            <a:r>
              <a:rPr lang="en-US" sz="2500" dirty="0"/>
              <a:t> </a:t>
            </a:r>
            <a:r>
              <a:rPr lang="en-US" sz="2500" dirty="0" err="1"/>
              <a:t>chiqish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joriy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joylarida</a:t>
            </a:r>
            <a:r>
              <a:rPr lang="en-US" sz="2500" dirty="0"/>
              <a:t> </a:t>
            </a:r>
            <a:r>
              <a:rPr lang="en-US" sz="2500" dirty="0" err="1"/>
              <a:t>ishchilarga</a:t>
            </a:r>
            <a:r>
              <a:rPr lang="en-US" sz="2500" dirty="0"/>
              <a:t> </a:t>
            </a:r>
            <a:r>
              <a:rPr lang="en-US" sz="2500" dirty="0" err="1"/>
              <a:t>maksimal</a:t>
            </a:r>
            <a:r>
              <a:rPr lang="en-US" sz="2500" dirty="0"/>
              <a:t> </a:t>
            </a:r>
            <a:r>
              <a:rPr lang="en-US" sz="2500" dirty="0" err="1"/>
              <a:t>darajadagi</a:t>
            </a:r>
            <a:r>
              <a:rPr lang="en-US" sz="2500" dirty="0"/>
              <a:t> </a:t>
            </a:r>
            <a:r>
              <a:rPr lang="en-US" sz="2500" dirty="0" err="1"/>
              <a:t>ishlar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maksimal</a:t>
            </a:r>
            <a:r>
              <a:rPr lang="en-US" sz="2500" dirty="0"/>
              <a:t> </a:t>
            </a:r>
            <a:r>
              <a:rPr lang="en-US" sz="2500" dirty="0" err="1"/>
              <a:t>darajada</a:t>
            </a:r>
            <a:r>
              <a:rPr lang="en-US" sz="2500" dirty="0"/>
              <a:t> </a:t>
            </a:r>
            <a:r>
              <a:rPr lang="en-US" sz="2500" dirty="0" err="1"/>
              <a:t>ishlash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ularga</a:t>
            </a:r>
            <a:r>
              <a:rPr lang="en-US" sz="2500" dirty="0"/>
              <a:t> </a:t>
            </a:r>
            <a:r>
              <a:rPr lang="en-US" sz="2500" dirty="0" err="1"/>
              <a:t>shart-sharoitlar</a:t>
            </a:r>
            <a:r>
              <a:rPr lang="en-US" sz="2500" dirty="0"/>
              <a:t> </a:t>
            </a:r>
            <a:r>
              <a:rPr lang="en-US" sz="2500" dirty="0" err="1"/>
              <a:t>yaratib</a:t>
            </a:r>
            <a:r>
              <a:rPr lang="en-US" sz="2500" dirty="0"/>
              <a:t> </a:t>
            </a:r>
            <a:r>
              <a:rPr lang="en-US" sz="2500" dirty="0" err="1"/>
              <a:t>berish</a:t>
            </a:r>
            <a:r>
              <a:rPr lang="en-US" sz="2500" dirty="0"/>
              <a:t>;</a:t>
            </a:r>
            <a:endParaRPr lang="ru-RU" sz="2500" dirty="0"/>
          </a:p>
          <a:p>
            <a:pPr lvl="0"/>
            <a:endParaRPr lang="ru-RU" sz="2400" dirty="0"/>
          </a:p>
          <a:p>
            <a:pPr algn="just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6586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8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950" y="259984"/>
            <a:ext cx="8752929" cy="58323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500" dirty="0" err="1" smtClean="0"/>
              <a:t>shlab</a:t>
            </a:r>
            <a:r>
              <a:rPr lang="en-US" sz="2500" dirty="0" smtClean="0"/>
              <a:t> </a:t>
            </a:r>
            <a:r>
              <a:rPr lang="en-US" sz="2500" dirty="0" err="1"/>
              <a:t>chiqarish</a:t>
            </a:r>
            <a:r>
              <a:rPr lang="en-US" sz="2500" dirty="0"/>
              <a:t> </a:t>
            </a:r>
            <a:r>
              <a:rPr lang="en-US" sz="2500" dirty="0" err="1"/>
              <a:t>jarayonida</a:t>
            </a:r>
            <a:r>
              <a:rPr lang="en-US" sz="2500" dirty="0"/>
              <a:t> </a:t>
            </a:r>
            <a:r>
              <a:rPr lang="en-US" sz="2500" dirty="0" err="1"/>
              <a:t>eng</a:t>
            </a:r>
            <a:r>
              <a:rPr lang="en-US" sz="2500" dirty="0"/>
              <a:t> </a:t>
            </a:r>
            <a:r>
              <a:rPr lang="en-US" sz="2500" dirty="0" err="1"/>
              <a:t>muhim</a:t>
            </a:r>
            <a:r>
              <a:rPr lang="en-US" sz="2500" dirty="0"/>
              <a:t> </a:t>
            </a:r>
            <a:r>
              <a:rPr lang="en-US" sz="2500" dirty="0" err="1"/>
              <a:t>bo‘lgan</a:t>
            </a:r>
            <a:r>
              <a:rPr lang="en-US" sz="2500" dirty="0"/>
              <a:t> </a:t>
            </a:r>
            <a:r>
              <a:rPr lang="en-US" sz="2500" dirty="0" err="1"/>
              <a:t>ichki</a:t>
            </a:r>
            <a:r>
              <a:rPr lang="en-US" sz="2500" dirty="0"/>
              <a:t> </a:t>
            </a:r>
            <a:endParaRPr lang="en-US" sz="2500" dirty="0" smtClean="0"/>
          </a:p>
          <a:p>
            <a:pPr lvl="0" algn="just"/>
            <a:r>
              <a:rPr lang="en-US" sz="2500" dirty="0"/>
              <a:t> </a:t>
            </a:r>
            <a:r>
              <a:rPr lang="en-US" sz="2500" dirty="0" smtClean="0"/>
              <a:t>           </a:t>
            </a:r>
            <a:r>
              <a:rPr lang="en-US" sz="2500" dirty="0" err="1" smtClean="0"/>
              <a:t>bo‘g‘in</a:t>
            </a:r>
            <a:r>
              <a:rPr lang="en-US" sz="2500" dirty="0" smtClean="0"/>
              <a:t> </a:t>
            </a:r>
            <a:r>
              <a:rPr lang="en-US" sz="2500" dirty="0"/>
              <a:t>(</a:t>
            </a:r>
            <a:r>
              <a:rPr lang="en-US" sz="2500" dirty="0" err="1"/>
              <a:t>kollektivlar</a:t>
            </a:r>
            <a:r>
              <a:rPr lang="en-US" sz="2500" dirty="0"/>
              <a:t>) </a:t>
            </a:r>
            <a:r>
              <a:rPr lang="en-US" sz="2500" dirty="0" err="1"/>
              <a:t>faoliyatini</a:t>
            </a:r>
            <a:r>
              <a:rPr lang="en-US" sz="2500" dirty="0"/>
              <a:t> </a:t>
            </a:r>
            <a:r>
              <a:rPr lang="en-US" sz="2500" dirty="0" err="1"/>
              <a:t>yaxshilash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maqbul</a:t>
            </a:r>
            <a:r>
              <a:rPr lang="en-US" sz="2500" dirty="0"/>
              <a:t> </a:t>
            </a:r>
            <a:r>
              <a:rPr lang="en-US" sz="2500" dirty="0" err="1"/>
              <a:t>shakl</a:t>
            </a:r>
            <a:r>
              <a:rPr lang="en-US" sz="2500" dirty="0"/>
              <a:t> </a:t>
            </a:r>
            <a:r>
              <a:rPr lang="en-US" sz="2500" dirty="0" err="1"/>
              <a:t>uslublaridan</a:t>
            </a:r>
            <a:r>
              <a:rPr lang="en-US" sz="2500" dirty="0"/>
              <a:t> </a:t>
            </a:r>
            <a:r>
              <a:rPr lang="en-US" sz="2500" dirty="0" err="1"/>
              <a:t>foydalanishning</a:t>
            </a:r>
            <a:r>
              <a:rPr lang="en-US" sz="2500" dirty="0"/>
              <a:t> </a:t>
            </a:r>
            <a:r>
              <a:rPr lang="en-US" sz="2500" dirty="0" err="1"/>
              <a:t>oqilona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tartiblarini</a:t>
            </a:r>
            <a:r>
              <a:rPr lang="en-US" sz="2500" dirty="0"/>
              <a:t> </a:t>
            </a:r>
            <a:r>
              <a:rPr lang="en-US" sz="2500" dirty="0" err="1"/>
              <a:t>tatbiq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/>
              <a:t> </a:t>
            </a:r>
            <a:r>
              <a:rPr lang="en-US" sz="2500" dirty="0" err="1"/>
              <a:t>asosida</a:t>
            </a:r>
            <a:r>
              <a:rPr lang="en-US" sz="2500" dirty="0"/>
              <a:t> </a:t>
            </a:r>
            <a:r>
              <a:rPr lang="en-US" sz="2500" dirty="0" err="1"/>
              <a:t>yangi</a:t>
            </a:r>
            <a:r>
              <a:rPr lang="en-US" sz="2500" dirty="0"/>
              <a:t> </a:t>
            </a:r>
            <a:r>
              <a:rPr lang="en-US" sz="2500" dirty="0" err="1"/>
              <a:t>uslublardan</a:t>
            </a:r>
            <a:r>
              <a:rPr lang="en-US" sz="2500" dirty="0"/>
              <a:t> </a:t>
            </a:r>
            <a:r>
              <a:rPr lang="en-US" sz="2500" dirty="0" err="1"/>
              <a:t>foydalanish</a:t>
            </a:r>
            <a:r>
              <a:rPr lang="en-US" sz="2500" dirty="0"/>
              <a:t>, </a:t>
            </a:r>
            <a:r>
              <a:rPr lang="en-US" sz="2500" dirty="0" err="1"/>
              <a:t>xo‘jalik</a:t>
            </a:r>
            <a:r>
              <a:rPr lang="en-US" sz="2500" dirty="0"/>
              <a:t> </a:t>
            </a:r>
            <a:r>
              <a:rPr lang="en-US" sz="2500" dirty="0" err="1"/>
              <a:t>ehtiyojlarini</a:t>
            </a:r>
            <a:r>
              <a:rPr lang="en-US" sz="2500" dirty="0"/>
              <a:t> </a:t>
            </a:r>
            <a:r>
              <a:rPr lang="en-US" sz="2500" dirty="0" err="1"/>
              <a:t>qondirish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ulardan</a:t>
            </a:r>
            <a:r>
              <a:rPr lang="en-US" sz="2500" dirty="0"/>
              <a:t> </a:t>
            </a:r>
            <a:r>
              <a:rPr lang="en-US" sz="2500" dirty="0" err="1"/>
              <a:t>foydalanish</a:t>
            </a:r>
            <a:r>
              <a:rPr lang="en-US" sz="2500" dirty="0"/>
              <a:t> </a:t>
            </a:r>
            <a:r>
              <a:rPr lang="en-US" sz="2500" dirty="0" err="1"/>
              <a:t>manfaatdorligini</a:t>
            </a:r>
            <a:r>
              <a:rPr lang="en-US" sz="2500" dirty="0"/>
              <a:t> </a:t>
            </a:r>
            <a:r>
              <a:rPr lang="en-US" sz="2500" dirty="0" err="1"/>
              <a:t>oshirish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moddiy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ma’naviy</a:t>
            </a:r>
            <a:r>
              <a:rPr lang="en-US" sz="2500" dirty="0"/>
              <a:t> </a:t>
            </a:r>
            <a:r>
              <a:rPr lang="en-US" sz="2500" dirty="0" err="1"/>
              <a:t>rag‘batlantirish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muntazam</a:t>
            </a:r>
            <a:r>
              <a:rPr lang="en-US" sz="2500" dirty="0"/>
              <a:t> </a:t>
            </a:r>
            <a:r>
              <a:rPr lang="en-US" sz="2500" dirty="0" err="1"/>
              <a:t>ravishda</a:t>
            </a:r>
            <a:r>
              <a:rPr lang="en-US" sz="2500" dirty="0"/>
              <a:t> </a:t>
            </a:r>
            <a:r>
              <a:rPr lang="en-US" sz="2500" dirty="0" err="1"/>
              <a:t>xodimlar</a:t>
            </a:r>
            <a:r>
              <a:rPr lang="en-US" sz="2500" dirty="0"/>
              <a:t> </a:t>
            </a:r>
            <a:r>
              <a:rPr lang="en-US" sz="2500" dirty="0" err="1"/>
              <a:t>malakasini</a:t>
            </a:r>
            <a:r>
              <a:rPr lang="en-US" sz="2500" dirty="0"/>
              <a:t> </a:t>
            </a:r>
            <a:r>
              <a:rPr lang="en-US" sz="2500" dirty="0" err="1"/>
              <a:t>oshirish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ilg‘or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uslublarini</a:t>
            </a:r>
            <a:r>
              <a:rPr lang="en-US" sz="2500" dirty="0"/>
              <a:t> </a:t>
            </a:r>
            <a:r>
              <a:rPr lang="en-US" sz="2500" dirty="0" err="1"/>
              <a:t>tadbiq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ishchilarni</a:t>
            </a:r>
            <a:r>
              <a:rPr lang="en-US" sz="2500" dirty="0"/>
              <a:t> normal </a:t>
            </a:r>
            <a:r>
              <a:rPr lang="en-US" sz="2500" dirty="0" err="1"/>
              <a:t>sharoitda</a:t>
            </a:r>
            <a:r>
              <a:rPr lang="en-US" sz="2500" dirty="0"/>
              <a:t> </a:t>
            </a:r>
            <a:r>
              <a:rPr lang="en-US" sz="2500" dirty="0" err="1"/>
              <a:t>mehnat</a:t>
            </a:r>
            <a:r>
              <a:rPr lang="en-US" sz="2500" dirty="0"/>
              <a:t> </a:t>
            </a:r>
            <a:r>
              <a:rPr lang="en-US" sz="2500" dirty="0" err="1"/>
              <a:t>qilishlari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qulay</a:t>
            </a:r>
            <a:r>
              <a:rPr lang="en-US" sz="2500" dirty="0"/>
              <a:t> </a:t>
            </a:r>
            <a:r>
              <a:rPr lang="en-US" sz="2500" dirty="0" err="1"/>
              <a:t>sanitariya-gigiena</a:t>
            </a:r>
            <a:r>
              <a:rPr lang="en-US" sz="2500" dirty="0"/>
              <a:t>, </a:t>
            </a:r>
            <a:r>
              <a:rPr lang="en-US" sz="2500" dirty="0" err="1"/>
              <a:t>psixofiziologik</a:t>
            </a:r>
            <a:r>
              <a:rPr lang="en-US" sz="2500" dirty="0"/>
              <a:t>, </a:t>
            </a:r>
            <a:r>
              <a:rPr lang="en-US" sz="2500" dirty="0" err="1"/>
              <a:t>estetik</a:t>
            </a:r>
            <a:r>
              <a:rPr lang="en-US" sz="2500" dirty="0"/>
              <a:t> </a:t>
            </a:r>
            <a:r>
              <a:rPr lang="en-US" sz="2500" dirty="0" err="1"/>
              <a:t>mehnat</a:t>
            </a:r>
            <a:r>
              <a:rPr lang="en-US" sz="2500" dirty="0"/>
              <a:t> </a:t>
            </a:r>
            <a:r>
              <a:rPr lang="en-US" sz="2500" dirty="0" err="1"/>
              <a:t>muhofazasini</a:t>
            </a:r>
            <a:r>
              <a:rPr lang="en-US" sz="2500" dirty="0"/>
              <a:t> </a:t>
            </a:r>
            <a:r>
              <a:rPr lang="en-US" sz="2500" dirty="0" err="1"/>
              <a:t>ta’minlash</a:t>
            </a:r>
            <a:r>
              <a:rPr lang="en-US" sz="2500" dirty="0"/>
              <a:t> </a:t>
            </a:r>
            <a:r>
              <a:rPr lang="en-US" sz="2500" dirty="0" err="1"/>
              <a:t>kabi</a:t>
            </a:r>
            <a:r>
              <a:rPr lang="en-US" sz="2500" dirty="0"/>
              <a:t> </a:t>
            </a:r>
            <a:r>
              <a:rPr lang="en-US" sz="2500" dirty="0" err="1"/>
              <a:t>tadbirlarni</a:t>
            </a:r>
            <a:r>
              <a:rPr lang="en-US" sz="2500" dirty="0"/>
              <a:t> </a:t>
            </a:r>
            <a:r>
              <a:rPr lang="en-US" sz="2500" dirty="0" err="1"/>
              <a:t>yaratib</a:t>
            </a:r>
            <a:r>
              <a:rPr lang="en-US" sz="2500" dirty="0"/>
              <a:t> </a:t>
            </a:r>
            <a:r>
              <a:rPr lang="en-US" sz="2500" dirty="0" err="1"/>
              <a:t>berish</a:t>
            </a:r>
            <a:r>
              <a:rPr lang="en-US" sz="2500" dirty="0"/>
              <a:t>;</a:t>
            </a:r>
            <a:endParaRPr lang="ru-RU" sz="2500" dirty="0"/>
          </a:p>
          <a:p>
            <a:pPr lvl="0" algn="just"/>
            <a:r>
              <a:rPr lang="en-US" sz="2500" dirty="0" err="1"/>
              <a:t>oqilona</a:t>
            </a:r>
            <a:r>
              <a:rPr lang="en-US" sz="2500" dirty="0"/>
              <a:t> </a:t>
            </a:r>
            <a:r>
              <a:rPr lang="en-US" sz="2500" dirty="0" err="1"/>
              <a:t>mehnat</a:t>
            </a:r>
            <a:r>
              <a:rPr lang="en-US" sz="2500" dirty="0"/>
              <a:t> </a:t>
            </a:r>
            <a:r>
              <a:rPr lang="en-US" sz="2500" dirty="0" err="1"/>
              <a:t>qilish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dam </a:t>
            </a:r>
            <a:r>
              <a:rPr lang="en-US" sz="2500" dirty="0" err="1"/>
              <a:t>olish</a:t>
            </a:r>
            <a:r>
              <a:rPr lang="en-US" sz="2500" dirty="0"/>
              <a:t> </a:t>
            </a:r>
            <a:r>
              <a:rPr lang="en-US" sz="2500" dirty="0" err="1"/>
              <a:t>rejalari</a:t>
            </a:r>
            <a:r>
              <a:rPr lang="en-US" sz="2500" dirty="0"/>
              <a:t> </a:t>
            </a:r>
            <a:r>
              <a:rPr lang="en-US" sz="2500" dirty="0" err="1"/>
              <a:t>jadvalini</a:t>
            </a:r>
            <a:r>
              <a:rPr lang="en-US" sz="2500" dirty="0"/>
              <a:t> </a:t>
            </a:r>
            <a:r>
              <a:rPr lang="en-US" sz="2500" dirty="0" err="1"/>
              <a:t>tuzish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joriy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/>
              <a:t>.</a:t>
            </a:r>
            <a:endParaRPr lang="ru-RU" sz="25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223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68215" y="585300"/>
            <a:ext cx="284283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9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0950" y="235640"/>
            <a:ext cx="851901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Mehnatni</a:t>
            </a:r>
            <a:r>
              <a:rPr lang="en-US" sz="2400" b="1" dirty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</a:t>
            </a:r>
            <a:r>
              <a:rPr lang="en-US" sz="2400" b="1" dirty="0"/>
              <a:t> </a:t>
            </a:r>
            <a:r>
              <a:rPr lang="en-US" sz="2400" b="1" dirty="0" err="1"/>
              <a:t>shakllari</a:t>
            </a:r>
            <a:endParaRPr lang="ru-RU" sz="2400" dirty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Fan-</a:t>
            </a:r>
            <a:r>
              <a:rPr lang="en-US" sz="2400" dirty="0" err="1" smtClean="0"/>
              <a:t>texnika</a:t>
            </a:r>
            <a:r>
              <a:rPr lang="en-US" sz="2400" dirty="0" smtClean="0"/>
              <a:t> </a:t>
            </a:r>
            <a:r>
              <a:rPr lang="en-US" sz="2400" dirty="0" err="1"/>
              <a:t>yutuqlariga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ilg‘or</a:t>
            </a:r>
            <a:r>
              <a:rPr lang="en-US" sz="2400" dirty="0"/>
              <a:t> </a:t>
            </a:r>
            <a:r>
              <a:rPr lang="en-US" sz="2400" dirty="0" err="1"/>
              <a:t>tajribaga</a:t>
            </a:r>
            <a:r>
              <a:rPr lang="en-US" sz="2400" dirty="0"/>
              <a:t> </a:t>
            </a:r>
            <a:r>
              <a:rPr lang="en-US" sz="2400" dirty="0" err="1"/>
              <a:t>asoslangan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korxonalarda</a:t>
            </a:r>
            <a:r>
              <a:rPr lang="en-US" sz="2400" dirty="0"/>
              <a:t> </a:t>
            </a:r>
            <a:r>
              <a:rPr lang="en-US" sz="2400" dirty="0" err="1"/>
              <a:t>yuz</a:t>
            </a:r>
            <a:r>
              <a:rPr lang="en-US" sz="2400" dirty="0"/>
              <a:t> </a:t>
            </a:r>
            <a:r>
              <a:rPr lang="en-US" sz="2400" dirty="0" err="1"/>
              <a:t>berayotgan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tahlil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takomillashgan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joriy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egadir</a:t>
            </a:r>
            <a:r>
              <a:rPr lang="en-US" sz="2400" dirty="0"/>
              <a:t>.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asosda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deganda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qatnashayotgan</a:t>
            </a:r>
            <a:r>
              <a:rPr lang="en-US" sz="2400" dirty="0"/>
              <a:t> </a:t>
            </a:r>
            <a:r>
              <a:rPr lang="en-US" sz="2400" dirty="0" err="1"/>
              <a:t>jonli</a:t>
            </a:r>
            <a:r>
              <a:rPr lang="en-US" sz="2400" dirty="0"/>
              <a:t> </a:t>
            </a:r>
            <a:r>
              <a:rPr lang="en-US" sz="2400" dirty="0" err="1"/>
              <a:t>mehnatdan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shakllanish</a:t>
            </a:r>
            <a:r>
              <a:rPr lang="en-US" sz="2400" dirty="0"/>
              <a:t> </a:t>
            </a:r>
            <a:r>
              <a:rPr lang="en-US" sz="2400" dirty="0" err="1"/>
              <a:t>usullari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unumdorligini</a:t>
            </a:r>
            <a:r>
              <a:rPr lang="en-US" sz="2400" dirty="0"/>
              <a:t> </a:t>
            </a:r>
            <a:r>
              <a:rPr lang="en-US" sz="2400" dirty="0" err="1"/>
              <a:t>o‘stirib</a:t>
            </a:r>
            <a:r>
              <a:rPr lang="en-US" sz="2400" dirty="0"/>
              <a:t>,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tannarxini</a:t>
            </a:r>
            <a:r>
              <a:rPr lang="en-US" sz="2400" dirty="0"/>
              <a:t> </a:t>
            </a:r>
            <a:r>
              <a:rPr lang="en-US" sz="2400" dirty="0" err="1"/>
              <a:t>pasaytirgan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sarfini</a:t>
            </a:r>
            <a:r>
              <a:rPr lang="en-US" sz="2400" dirty="0"/>
              <a:t> </a:t>
            </a:r>
            <a:r>
              <a:rPr lang="en-US" sz="2400" dirty="0" err="1"/>
              <a:t>kamaytirish</a:t>
            </a:r>
            <a:r>
              <a:rPr lang="en-US" sz="2400" dirty="0"/>
              <a:t> </a:t>
            </a:r>
            <a:r>
              <a:rPr lang="en-US" sz="2400" dirty="0" err="1"/>
              <a:t>tushuniladi</a:t>
            </a:r>
            <a:r>
              <a:rPr lang="en-US" sz="2400" dirty="0"/>
              <a:t>.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unumli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yo‘llaridan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jarayonlarining</a:t>
            </a:r>
            <a:r>
              <a:rPr lang="en-US" sz="2400" dirty="0"/>
              <a:t> </a:t>
            </a:r>
            <a:r>
              <a:rPr lang="en-US" sz="2400" dirty="0" err="1"/>
              <a:t>oqilona</a:t>
            </a:r>
            <a:r>
              <a:rPr lang="en-US" sz="2400" dirty="0"/>
              <a:t> </a:t>
            </a:r>
            <a:r>
              <a:rPr lang="en-US" sz="2400" dirty="0" err="1"/>
              <a:t>taqsimlanishi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kooperatsiya</a:t>
            </a:r>
            <a:r>
              <a:rPr lang="en-US" sz="2400" dirty="0"/>
              <a:t> </a:t>
            </a:r>
            <a:r>
              <a:rPr lang="en-US" sz="2400" dirty="0" err="1"/>
              <a:t>usullari</a:t>
            </a:r>
            <a:r>
              <a:rPr lang="en-US" sz="2400" dirty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dastgohlarga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bajaradigan</a:t>
            </a:r>
            <a:r>
              <a:rPr lang="en-US" sz="2400" dirty="0"/>
              <a:t> </a:t>
            </a:r>
            <a:r>
              <a:rPr lang="en-US" sz="2400" dirty="0" err="1"/>
              <a:t>texnikaviy</a:t>
            </a:r>
            <a:r>
              <a:rPr lang="en-US" sz="2400" dirty="0"/>
              <a:t> </a:t>
            </a:r>
            <a:r>
              <a:rPr lang="en-US" sz="2400" dirty="0" err="1"/>
              <a:t>vazifalarni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borishdir</a:t>
            </a:r>
            <a:r>
              <a:rPr lang="en-US" sz="2400" dirty="0"/>
              <a:t>.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etishdan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tutilgan</a:t>
            </a:r>
            <a:r>
              <a:rPr lang="en-US" sz="2400" dirty="0"/>
              <a:t> </a:t>
            </a:r>
            <a:r>
              <a:rPr lang="en-US" sz="2400" dirty="0" err="1"/>
              <a:t>maqsad</a:t>
            </a:r>
            <a:r>
              <a:rPr lang="en-US" sz="2400" dirty="0"/>
              <a:t> </a:t>
            </a:r>
            <a:r>
              <a:rPr lang="en-US" sz="2400" dirty="0" err="1"/>
              <a:t>malakaviy</a:t>
            </a:r>
            <a:r>
              <a:rPr lang="en-US" sz="2400" dirty="0"/>
              <a:t> </a:t>
            </a:r>
            <a:r>
              <a:rPr lang="en-US" sz="2400" dirty="0" err="1"/>
              <a:t>ishchini</a:t>
            </a:r>
            <a:r>
              <a:rPr lang="en-US" sz="2400" dirty="0"/>
              <a:t> </a:t>
            </a:r>
            <a:r>
              <a:rPr lang="en-US" sz="2400" dirty="0" err="1"/>
              <a:t>malakasi</a:t>
            </a:r>
            <a:r>
              <a:rPr lang="en-US" sz="2400" dirty="0"/>
              <a:t> past </a:t>
            </a:r>
            <a:r>
              <a:rPr lang="en-US" sz="2400" dirty="0" err="1"/>
              <a:t>ishchidan</a:t>
            </a:r>
            <a:r>
              <a:rPr lang="en-US" sz="2400" dirty="0"/>
              <a:t> </a:t>
            </a:r>
            <a:r>
              <a:rPr lang="en-US" sz="2400" dirty="0" err="1"/>
              <a:t>farqlantirishdir</a:t>
            </a:r>
            <a:r>
              <a:rPr lang="en-US" sz="2400" dirty="0"/>
              <a:t>. </a:t>
            </a:r>
            <a:r>
              <a:rPr lang="en-US" sz="2400" dirty="0" err="1"/>
              <a:t>Bajariladigan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taqsimlashda</a:t>
            </a:r>
            <a:r>
              <a:rPr lang="en-US" sz="2400" dirty="0"/>
              <a:t> </a:t>
            </a:r>
            <a:r>
              <a:rPr lang="en-US" sz="2400" dirty="0" err="1"/>
              <a:t>murakkab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malakaviy</a:t>
            </a:r>
            <a:r>
              <a:rPr lang="en-US" sz="2400" dirty="0"/>
              <a:t> </a:t>
            </a:r>
            <a:r>
              <a:rPr lang="en-US" sz="2400" dirty="0" err="1"/>
              <a:t>ishchiga</a:t>
            </a:r>
            <a:r>
              <a:rPr lang="en-US" sz="2400" dirty="0"/>
              <a:t> </a:t>
            </a:r>
            <a:r>
              <a:rPr lang="en-US" sz="2400" dirty="0" err="1"/>
              <a:t>topshiriladi</a:t>
            </a:r>
            <a:r>
              <a:rPr lang="en-US" sz="2400" dirty="0"/>
              <a:t>. </a:t>
            </a:r>
            <a:r>
              <a:rPr lang="en-US" sz="2400" dirty="0" err="1"/>
              <a:t>Bunda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razryadlaridan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 </a:t>
            </a:r>
            <a:r>
              <a:rPr lang="en-US" sz="2400" dirty="0" err="1"/>
              <a:t>tavsiya</a:t>
            </a:r>
            <a:r>
              <a:rPr lang="en-US" sz="2400" dirty="0"/>
              <a:t> </a:t>
            </a:r>
            <a:r>
              <a:rPr lang="en-US" sz="2400" dirty="0" err="1"/>
              <a:t>etiladi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4363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1884" y="263158"/>
            <a:ext cx="864381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kooperatsiya</a:t>
            </a:r>
            <a:r>
              <a:rPr lang="en-US" sz="2400" dirty="0"/>
              <a:t> </a:t>
            </a:r>
            <a:r>
              <a:rPr lang="en-US" sz="2400" dirty="0" err="1"/>
              <a:t>usuli</a:t>
            </a:r>
            <a:r>
              <a:rPr lang="en-US" sz="2400" dirty="0"/>
              <a:t> - </a:t>
            </a:r>
            <a:r>
              <a:rPr lang="en-US" sz="2400" dirty="0" err="1"/>
              <a:t>ishchilarning</a:t>
            </a:r>
            <a:r>
              <a:rPr lang="en-US" sz="2400" dirty="0"/>
              <a:t> </a:t>
            </a:r>
            <a:r>
              <a:rPr lang="en-US" sz="2400" dirty="0" smtClean="0"/>
              <a:t>     </a:t>
            </a:r>
          </a:p>
          <a:p>
            <a:pPr algn="just"/>
            <a:r>
              <a:rPr lang="en-US" sz="2400" dirty="0" smtClean="0"/>
              <a:t>             </a:t>
            </a:r>
            <a:r>
              <a:rPr lang="en-US" sz="2400" dirty="0" err="1" smtClean="0"/>
              <a:t>biron</a:t>
            </a:r>
            <a:r>
              <a:rPr lang="en-US" sz="2400" dirty="0" smtClean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jarayonida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vazifalarini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davrida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ishtirok</a:t>
            </a:r>
            <a:r>
              <a:rPr lang="en-US" sz="2400" dirty="0"/>
              <a:t> </a:t>
            </a:r>
            <a:r>
              <a:rPr lang="en-US" sz="2400" dirty="0" err="1"/>
              <a:t>etishlari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shakllantiriladi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shakllari</a:t>
            </a:r>
            <a:r>
              <a:rPr lang="en-US" sz="2400" dirty="0"/>
              <a:t> </a:t>
            </a:r>
            <a:r>
              <a:rPr lang="en-US" sz="2400" dirty="0" err="1"/>
              <a:t>paydo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 Bu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shakllari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turdan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: </a:t>
            </a:r>
            <a:r>
              <a:rPr lang="en-US" sz="2400" dirty="0" err="1"/>
              <a:t>sexlarda</a:t>
            </a:r>
            <a:r>
              <a:rPr lang="en-US" sz="2400" dirty="0"/>
              <a:t> (</a:t>
            </a:r>
            <a:r>
              <a:rPr lang="en-US" sz="2400" dirty="0" err="1"/>
              <a:t>bo‘linmalar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bog‘liqlik</a:t>
            </a:r>
            <a:r>
              <a:rPr lang="en-US" sz="2400" dirty="0"/>
              <a:t>);</a:t>
            </a:r>
            <a:endParaRPr lang="ru-RU" sz="2400" dirty="0"/>
          </a:p>
          <a:p>
            <a:pPr lvl="0" algn="just"/>
            <a:r>
              <a:rPr lang="ru-RU" sz="2400" dirty="0" err="1"/>
              <a:t>sexlar-bo‘linmalar</a:t>
            </a:r>
            <a:r>
              <a:rPr lang="ru-RU" sz="2400" dirty="0"/>
              <a:t> </a:t>
            </a:r>
            <a:r>
              <a:rPr lang="ru-RU" sz="2400" dirty="0" err="1"/>
              <a:t>bilan</a:t>
            </a:r>
            <a:r>
              <a:rPr lang="ru-RU" sz="2400" dirty="0"/>
              <a:t>;</a:t>
            </a:r>
          </a:p>
          <a:p>
            <a:pPr lvl="0" algn="just"/>
            <a:r>
              <a:rPr lang="ru-RU" sz="2400" dirty="0" err="1"/>
              <a:t>sexlar-sexlar</a:t>
            </a:r>
            <a:r>
              <a:rPr lang="ru-RU" sz="2400" dirty="0"/>
              <a:t> </a:t>
            </a:r>
            <a:r>
              <a:rPr lang="ru-RU" sz="2400" dirty="0" err="1"/>
              <a:t>bilan</a:t>
            </a:r>
            <a:r>
              <a:rPr lang="ru-RU" sz="2400" dirty="0"/>
              <a:t>;</a:t>
            </a:r>
          </a:p>
          <a:p>
            <a:pPr lvl="0" algn="just"/>
            <a:r>
              <a:rPr lang="en-US" sz="2400" dirty="0" err="1"/>
              <a:t>brigadalar</a:t>
            </a:r>
            <a:r>
              <a:rPr lang="en-US" sz="2400" dirty="0"/>
              <a:t> </a:t>
            </a:r>
            <a:r>
              <a:rPr lang="en-US" sz="2400" dirty="0" err="1"/>
              <a:t>o‘rtasidagi</a:t>
            </a:r>
            <a:r>
              <a:rPr lang="en-US" sz="2400" dirty="0"/>
              <a:t> (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birlari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bog‘liqligi</a:t>
            </a:r>
            <a:r>
              <a:rPr lang="en-US" sz="2400" dirty="0"/>
              <a:t>);</a:t>
            </a:r>
            <a:endParaRPr lang="ru-RU" sz="2400" dirty="0"/>
          </a:p>
          <a:p>
            <a:pPr lvl="0" algn="just"/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brigadalari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bog‘liqlik</a:t>
            </a:r>
            <a:r>
              <a:rPr lang="en-US" sz="2400" dirty="0"/>
              <a:t> (</a:t>
            </a:r>
            <a:r>
              <a:rPr lang="en-US" sz="2400" dirty="0" err="1"/>
              <a:t>ixtisoslashgan</a:t>
            </a:r>
            <a:r>
              <a:rPr lang="en-US" sz="2400" dirty="0"/>
              <a:t> </a:t>
            </a:r>
            <a:r>
              <a:rPr lang="en-US" sz="2400" dirty="0" err="1"/>
              <a:t>kompleks</a:t>
            </a:r>
            <a:r>
              <a:rPr lang="en-US" sz="2400" dirty="0"/>
              <a:t>)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shakllardagi</a:t>
            </a:r>
            <a:r>
              <a:rPr lang="en-US" sz="2400" dirty="0"/>
              <a:t> </a:t>
            </a:r>
            <a:r>
              <a:rPr lang="en-US" sz="2400" dirty="0" err="1"/>
              <a:t>brigadalar</a:t>
            </a:r>
            <a:r>
              <a:rPr lang="en-US" sz="2400" dirty="0"/>
              <a:t> </a:t>
            </a:r>
            <a:r>
              <a:rPr lang="en-US" sz="2400" dirty="0" err="1"/>
              <a:t>orasidagi</a:t>
            </a:r>
            <a:r>
              <a:rPr lang="en-US" sz="2400" dirty="0"/>
              <a:t> </a:t>
            </a:r>
            <a:r>
              <a:rPr lang="en-US" sz="2400" dirty="0" err="1"/>
              <a:t>hamjihatlik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normasini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 smtClean="0"/>
              <a:t>.</a:t>
            </a:r>
            <a:endParaRPr lang="ru-RU" sz="2400" dirty="0"/>
          </a:p>
          <a:p>
            <a:pPr algn="just"/>
            <a:r>
              <a:rPr lang="uz-Cyrl-UZ" sz="2400" dirty="0"/>
              <a:t>	</a:t>
            </a:r>
            <a:r>
              <a:rPr lang="en-US" sz="2400" dirty="0" err="1" smtClean="0"/>
              <a:t>Bir</a:t>
            </a:r>
            <a:r>
              <a:rPr lang="en-US" sz="2400" dirty="0" smtClean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stanoklarga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shaklida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malakali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vaqtning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stanoklarga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normasini</a:t>
            </a:r>
            <a:r>
              <a:rPr lang="en-US" sz="2400" dirty="0"/>
              <a:t> </a:t>
            </a:r>
            <a:r>
              <a:rPr lang="en-US" sz="2400" dirty="0" err="1"/>
              <a:t>bajara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94365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85952" y="326343"/>
            <a:ext cx="881834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vaqtini</a:t>
            </a:r>
            <a:r>
              <a:rPr lang="en-US" sz="2400" b="1" dirty="0"/>
              <a:t> </a:t>
            </a:r>
            <a:r>
              <a:rPr lang="en-US" sz="2400" b="1" dirty="0" err="1"/>
              <a:t>o‘rganish</a:t>
            </a:r>
            <a:r>
              <a:rPr lang="en-US" sz="2400" b="1" dirty="0"/>
              <a:t> </a:t>
            </a:r>
            <a:r>
              <a:rPr lang="en-US" sz="2400" b="1" dirty="0" err="1"/>
              <a:t>usuli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  <a:p>
            <a:pPr algn="just"/>
            <a:r>
              <a:rPr lang="uz-Cyrl-UZ" sz="2400" dirty="0" smtClean="0"/>
              <a:t>	</a:t>
            </a:r>
            <a:r>
              <a:rPr lang="en-US" sz="2400" dirty="0" err="1" smtClean="0"/>
              <a:t>Mehnat</a:t>
            </a:r>
            <a:r>
              <a:rPr lang="en-US" sz="2400" dirty="0" smtClean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yondoshish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, </a:t>
            </a:r>
            <a:r>
              <a:rPr lang="en-US" sz="2400" dirty="0" err="1"/>
              <a:t>ijtimoiy</a:t>
            </a:r>
            <a:r>
              <a:rPr lang="en-US" sz="2400" dirty="0"/>
              <a:t>, </a:t>
            </a:r>
            <a:r>
              <a:rPr lang="en-US" sz="2400" dirty="0" err="1"/>
              <a:t>ruhiy</a:t>
            </a:r>
            <a:r>
              <a:rPr lang="en-US" sz="2400" dirty="0"/>
              <a:t>, </a:t>
            </a:r>
            <a:r>
              <a:rPr lang="en-US" sz="2400" dirty="0" err="1"/>
              <a:t>fiziologik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usullar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vaqtining</a:t>
            </a:r>
            <a:r>
              <a:rPr lang="en-US" sz="2400" dirty="0"/>
              <a:t> </a:t>
            </a:r>
            <a:r>
              <a:rPr lang="en-US" sz="2400" dirty="0" err="1"/>
              <a:t>nimalarga</a:t>
            </a:r>
            <a:r>
              <a:rPr lang="en-US" sz="2400" dirty="0"/>
              <a:t> </a:t>
            </a:r>
            <a:r>
              <a:rPr lang="en-US" sz="2400" dirty="0" err="1"/>
              <a:t>sarflanishi</a:t>
            </a:r>
            <a:r>
              <a:rPr lang="en-US" sz="2400" dirty="0"/>
              <a:t>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elementlaridan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Buni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oshirilishiga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1. </a:t>
            </a:r>
            <a:r>
              <a:rPr lang="en-US" sz="2400" b="1" dirty="0" err="1"/>
              <a:t>Xronometraj</a:t>
            </a:r>
            <a:r>
              <a:rPr lang="en-US" sz="2400" b="1" dirty="0"/>
              <a:t> </a:t>
            </a:r>
            <a:r>
              <a:rPr lang="en-US" sz="2400" b="1" dirty="0" err="1"/>
              <a:t>yo‘li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kuzatish</a:t>
            </a:r>
            <a:r>
              <a:rPr lang="en-US" sz="2400" b="1" dirty="0"/>
              <a:t> </a:t>
            </a:r>
            <a:r>
              <a:rPr lang="en-US" sz="2400" dirty="0"/>
              <a:t>-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</a:t>
            </a:r>
            <a:r>
              <a:rPr lang="en-US" sz="2400" dirty="0"/>
              <a:t> </a:t>
            </a:r>
            <a:r>
              <a:rPr lang="en-US" sz="2400" dirty="0" err="1"/>
              <a:t>sarflanishini</a:t>
            </a:r>
            <a:r>
              <a:rPr lang="en-US" sz="2400" dirty="0"/>
              <a:t>, </a:t>
            </a:r>
            <a:r>
              <a:rPr lang="en-US" sz="2400" dirty="0" err="1"/>
              <a:t>ba’zi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qaytarilishini</a:t>
            </a:r>
            <a:r>
              <a:rPr lang="en-US" sz="2400" dirty="0"/>
              <a:t>, </a:t>
            </a:r>
            <a:r>
              <a:rPr lang="en-US" sz="2400" dirty="0" err="1"/>
              <a:t>qo‘l</a:t>
            </a:r>
            <a:r>
              <a:rPr lang="en-US" sz="2400" dirty="0"/>
              <a:t> </a:t>
            </a:r>
            <a:r>
              <a:rPr lang="en-US" sz="2400" dirty="0" err="1"/>
              <a:t>kuchi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bajariladigan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,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ketma-ketligini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ketgan</a:t>
            </a:r>
            <a:r>
              <a:rPr lang="en-US" sz="2400" dirty="0"/>
              <a:t> </a:t>
            </a:r>
            <a:r>
              <a:rPr lang="en-US" sz="2400" dirty="0" err="1"/>
              <a:t>vaqtni</a:t>
            </a:r>
            <a:r>
              <a:rPr lang="en-US" sz="2400" dirty="0"/>
              <a:t> </a:t>
            </a:r>
            <a:r>
              <a:rPr lang="en-US" sz="2400" dirty="0" err="1"/>
              <a:t>aniqlaydi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2. 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vaqtini</a:t>
            </a:r>
            <a:r>
              <a:rPr lang="en-US" sz="2400" b="1" dirty="0"/>
              <a:t> </a:t>
            </a:r>
            <a:r>
              <a:rPr lang="en-US" sz="2400" b="1" dirty="0" err="1"/>
              <a:t>fotografiya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dirty="0"/>
              <a:t> -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</a:t>
            </a:r>
            <a:r>
              <a:rPr lang="en-US" sz="2400" dirty="0"/>
              <a:t> </a:t>
            </a:r>
            <a:r>
              <a:rPr lang="en-US" sz="2400" dirty="0" err="1"/>
              <a:t>qayerlarga</a:t>
            </a:r>
            <a:r>
              <a:rPr lang="en-US" sz="2400" dirty="0"/>
              <a:t> </a:t>
            </a:r>
            <a:r>
              <a:rPr lang="en-US" sz="2400" dirty="0" err="1"/>
              <a:t>sarflanishini</a:t>
            </a:r>
            <a:r>
              <a:rPr lang="en-US" sz="2400" dirty="0"/>
              <a:t> (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davomida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biror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birligida</a:t>
            </a:r>
            <a:r>
              <a:rPr lang="en-US" sz="2400" dirty="0"/>
              <a:t>) </a:t>
            </a:r>
            <a:r>
              <a:rPr lang="en-US" sz="2400" dirty="0" err="1"/>
              <a:t>kuzatiladi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davrda</a:t>
            </a:r>
            <a:r>
              <a:rPr lang="en-US" sz="2400" dirty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mahsulotni</a:t>
            </a:r>
            <a:r>
              <a:rPr lang="en-US" sz="2400" dirty="0"/>
              <a:t> </a:t>
            </a:r>
            <a:r>
              <a:rPr lang="en-US" sz="2400" dirty="0" err="1"/>
              <a:t>tayyorlaganini</a:t>
            </a:r>
            <a:r>
              <a:rPr lang="en-US" sz="2400" dirty="0"/>
              <a:t> </a:t>
            </a:r>
            <a:r>
              <a:rPr lang="en-US" sz="2400" dirty="0" err="1"/>
              <a:t>aniqlaydi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66740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en-US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uz-Cyrl-UZ" sz="1400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0653" y="203668"/>
            <a:ext cx="808164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/>
              <a:t>O‘z</a:t>
            </a:r>
            <a:r>
              <a:rPr lang="en-US" sz="2400" b="1" i="1" dirty="0"/>
              <a:t> </a:t>
            </a:r>
            <a:r>
              <a:rPr lang="en-US" sz="2400" b="1" i="1" dirty="0" err="1"/>
              <a:t>ish</a:t>
            </a:r>
            <a:r>
              <a:rPr lang="en-US" sz="2400" b="1" i="1" dirty="0"/>
              <a:t> </a:t>
            </a:r>
            <a:r>
              <a:rPr lang="en-US" sz="2400" b="1" i="1" dirty="0" err="1"/>
              <a:t>vaqtini</a:t>
            </a:r>
            <a:r>
              <a:rPr lang="en-US" sz="2400" b="1" i="1" dirty="0"/>
              <a:t> </a:t>
            </a:r>
            <a:r>
              <a:rPr lang="en-US" sz="2400" b="1" i="1" dirty="0" err="1"/>
              <a:t>fotografiya</a:t>
            </a:r>
            <a:r>
              <a:rPr lang="en-US" sz="2400" b="1" i="1" dirty="0"/>
              <a:t> </a:t>
            </a:r>
            <a:r>
              <a:rPr lang="en-US" sz="2400" b="1" i="1" dirty="0" err="1"/>
              <a:t>qilish</a:t>
            </a:r>
            <a:r>
              <a:rPr lang="en-US" sz="2400" dirty="0"/>
              <a:t> -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mehnat</a:t>
            </a:r>
            <a:r>
              <a:rPr lang="en-US" sz="2400" dirty="0" smtClean="0"/>
              <a:t> </a:t>
            </a:r>
            <a:r>
              <a:rPr lang="en-US" sz="2400" dirty="0" err="1"/>
              <a:t>jarayonini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o‘zini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faoliyatidan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bajaradigan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birligida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b="1" dirty="0" err="1"/>
              <a:t>Kuzatishni</a:t>
            </a:r>
            <a:r>
              <a:rPr lang="en-US" sz="2400" b="1" dirty="0"/>
              <a:t> </a:t>
            </a:r>
            <a:r>
              <a:rPr lang="en-US" sz="2400" b="1" dirty="0" err="1"/>
              <a:t>birdaniga</a:t>
            </a:r>
            <a:r>
              <a:rPr lang="en-US" sz="2400" b="1" dirty="0"/>
              <a:t> </a:t>
            </a:r>
            <a:r>
              <a:rPr lang="en-US" sz="2400" b="1" dirty="0" err="1"/>
              <a:t>o‘rganish</a:t>
            </a:r>
            <a:r>
              <a:rPr lang="en-US" sz="2400" b="1" dirty="0"/>
              <a:t> </a:t>
            </a:r>
            <a:r>
              <a:rPr lang="en-US" sz="2400" b="1" dirty="0" err="1"/>
              <a:t>usuli</a:t>
            </a:r>
            <a:endParaRPr lang="ru-RU" sz="2400" dirty="0"/>
          </a:p>
          <a:p>
            <a:r>
              <a:rPr lang="uz-Cyrl-UZ" sz="2400" b="1" dirty="0"/>
              <a:t>1</a:t>
            </a:r>
            <a:r>
              <a:rPr lang="en-US" sz="2400" b="1" dirty="0"/>
              <a:t>.</a:t>
            </a:r>
            <a:r>
              <a:rPr lang="en-US" sz="2400" b="1" dirty="0" err="1"/>
              <a:t>bosqich</a:t>
            </a:r>
            <a:r>
              <a:rPr lang="en-US" sz="2400" dirty="0"/>
              <a:t> - </a:t>
            </a:r>
            <a:r>
              <a:rPr lang="en-US" sz="2400" dirty="0" err="1"/>
              <a:t>tayyorlov-bu</a:t>
            </a:r>
            <a:r>
              <a:rPr lang="en-US" sz="2400" dirty="0"/>
              <a:t> </a:t>
            </a:r>
            <a:r>
              <a:rPr lang="en-US" sz="2400" dirty="0" err="1"/>
              <a:t>bosqichda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:</a:t>
            </a:r>
            <a:endParaRPr lang="ru-RU" sz="2400" dirty="0"/>
          </a:p>
          <a:p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joy </a:t>
            </a:r>
            <a:r>
              <a:rPr lang="en-US" sz="2400" dirty="0" err="1"/>
              <a:t>tanlash</a:t>
            </a:r>
            <a:r>
              <a:rPr lang="en-US" sz="2400" dirty="0"/>
              <a:t> (</a:t>
            </a:r>
            <a:r>
              <a:rPr lang="en-US" sz="2400" dirty="0" err="1"/>
              <a:t>brigada</a:t>
            </a:r>
            <a:r>
              <a:rPr lang="en-US" sz="2400" dirty="0"/>
              <a:t>, </a:t>
            </a:r>
            <a:r>
              <a:rPr lang="en-US" sz="2400" dirty="0" err="1"/>
              <a:t>smena</a:t>
            </a:r>
            <a:r>
              <a:rPr lang="en-US" sz="2400" dirty="0"/>
              <a:t>,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guruhi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</a:t>
            </a:r>
            <a:r>
              <a:rPr lang="en-US" sz="2400" dirty="0"/>
              <a:t>).</a:t>
            </a:r>
            <a:endParaRPr lang="ru-RU" sz="2400" dirty="0"/>
          </a:p>
          <a:p>
            <a:pPr lvl="0"/>
            <a:r>
              <a:rPr lang="en-US" sz="2400" dirty="0" err="1"/>
              <a:t>Kuzatishni</a:t>
            </a:r>
            <a:r>
              <a:rPr lang="en-US" sz="2400" dirty="0"/>
              <a:t> </a:t>
            </a:r>
            <a:r>
              <a:rPr lang="en-US" sz="2400" dirty="0" err="1"/>
              <a:t>maqsadini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(</a:t>
            </a:r>
            <a:r>
              <a:rPr lang="en-US" sz="2400" dirty="0" err="1"/>
              <a:t>ishchilarni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vaqtidan</a:t>
            </a:r>
            <a:r>
              <a:rPr lang="en-US" sz="2400" dirty="0"/>
              <a:t> </a:t>
            </a:r>
            <a:r>
              <a:rPr lang="en-US" sz="2400" dirty="0" err="1"/>
              <a:t>foydalanishni</a:t>
            </a:r>
            <a:r>
              <a:rPr lang="en-US" sz="2400" dirty="0"/>
              <a:t> </a:t>
            </a:r>
            <a:r>
              <a:rPr lang="en-US" sz="2400" dirty="0" err="1"/>
              <a:t>o‘rganish</a:t>
            </a:r>
            <a:r>
              <a:rPr lang="en-US" sz="2400" dirty="0"/>
              <a:t>).</a:t>
            </a:r>
            <a:endParaRPr lang="ru-RU" sz="2400" dirty="0"/>
          </a:p>
          <a:p>
            <a:pPr lvl="0"/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kuzatadigan</a:t>
            </a:r>
            <a:r>
              <a:rPr lang="en-US" sz="2400" dirty="0"/>
              <a:t> </a:t>
            </a:r>
            <a:r>
              <a:rPr lang="en-US" sz="2400" dirty="0" err="1"/>
              <a:t>obyektni</a:t>
            </a:r>
            <a:r>
              <a:rPr lang="en-US" sz="2400" dirty="0"/>
              <a:t> </a:t>
            </a:r>
            <a:r>
              <a:rPr lang="en-US" sz="2400" dirty="0" err="1"/>
              <a:t>guruhlarga</a:t>
            </a:r>
            <a:r>
              <a:rPr lang="en-US" sz="2400" dirty="0"/>
              <a:t> </a:t>
            </a:r>
            <a:r>
              <a:rPr lang="en-US" sz="2400" dirty="0" err="1"/>
              <a:t>bo‘lish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jurnalga</a:t>
            </a:r>
            <a:r>
              <a:rPr lang="en-US" sz="2400" dirty="0"/>
              <a:t> </a:t>
            </a:r>
            <a:r>
              <a:rPr lang="en-US" sz="2400" dirty="0" err="1"/>
              <a:t>yozib</a:t>
            </a:r>
            <a:r>
              <a:rPr lang="en-US" sz="2400" dirty="0"/>
              <a:t> </a:t>
            </a:r>
            <a:r>
              <a:rPr lang="en-US" sz="2400" dirty="0" err="1"/>
              <a:t>qo‘yish</a:t>
            </a:r>
            <a:r>
              <a:rPr lang="en-US" sz="2400" dirty="0"/>
              <a:t> (</a:t>
            </a:r>
            <a:r>
              <a:rPr lang="en-US" sz="2400" dirty="0" err="1"/>
              <a:t>harflar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sifrlar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).</a:t>
            </a:r>
            <a:endParaRPr lang="ru-RU" sz="2400" dirty="0"/>
          </a:p>
          <a:p>
            <a:pPr lvl="0"/>
            <a:r>
              <a:rPr lang="ru-RU" sz="2400" dirty="0" err="1"/>
              <a:t>O‘rganish</a:t>
            </a:r>
            <a:r>
              <a:rPr lang="ru-RU" sz="2400" dirty="0"/>
              <a:t> </a:t>
            </a:r>
            <a:r>
              <a:rPr lang="ru-RU" sz="2400" dirty="0" err="1"/>
              <a:t>muddati</a:t>
            </a:r>
            <a:r>
              <a:rPr lang="ru-RU" sz="2400" dirty="0"/>
              <a:t> </a:t>
            </a:r>
            <a:r>
              <a:rPr lang="ru-RU" sz="2400" dirty="0" err="1"/>
              <a:t>aniqlanadi</a:t>
            </a:r>
            <a:r>
              <a:rPr lang="ru-RU" sz="2400" dirty="0" smtClean="0"/>
              <a:t>.</a:t>
            </a:r>
            <a:endParaRPr lang="en-US" sz="2400" dirty="0" smtClean="0"/>
          </a:p>
          <a:p>
            <a:pPr lvl="0"/>
            <a:r>
              <a:rPr lang="ru-RU" sz="2400" dirty="0" err="1" smtClean="0"/>
              <a:t>Kuzatish</a:t>
            </a:r>
            <a:r>
              <a:rPr lang="ru-RU" sz="2400" dirty="0" smtClean="0"/>
              <a:t> </a:t>
            </a:r>
            <a:r>
              <a:rPr lang="ru-RU" sz="2400" dirty="0" err="1"/>
              <a:t>marshruti</a:t>
            </a:r>
            <a:r>
              <a:rPr lang="ru-RU" sz="2400" dirty="0"/>
              <a:t> </a:t>
            </a:r>
            <a:r>
              <a:rPr lang="ru-RU" sz="2400" dirty="0" err="1"/>
              <a:t>belgilanadi</a:t>
            </a:r>
            <a:r>
              <a:rPr lang="ru-RU" sz="2400" dirty="0"/>
              <a:t>.</a:t>
            </a:r>
          </a:p>
          <a:p>
            <a:pPr lvl="0"/>
            <a:r>
              <a:rPr lang="ru-RU" sz="2400" dirty="0" err="1"/>
              <a:t>Marshrutlarga</a:t>
            </a:r>
            <a:r>
              <a:rPr lang="ru-RU" sz="2400" dirty="0"/>
              <a:t> </a:t>
            </a:r>
            <a:r>
              <a:rPr lang="ru-RU" sz="2400" dirty="0" err="1"/>
              <a:t>ketadigan</a:t>
            </a:r>
            <a:r>
              <a:rPr lang="ru-RU" sz="2400" dirty="0"/>
              <a:t> </a:t>
            </a:r>
            <a:r>
              <a:rPr lang="ru-RU" sz="2400" dirty="0" err="1"/>
              <a:t>vaqt</a:t>
            </a:r>
            <a:r>
              <a:rPr lang="ru-RU" sz="2400" dirty="0"/>
              <a:t> </a:t>
            </a:r>
            <a:r>
              <a:rPr lang="ru-RU" sz="2400" dirty="0" err="1"/>
              <a:t>aniqlanadi</a:t>
            </a:r>
            <a:r>
              <a:rPr lang="ru-RU" sz="2400" dirty="0"/>
              <a:t>.</a:t>
            </a:r>
          </a:p>
          <a:p>
            <a:pPr lvl="0"/>
            <a:r>
              <a:rPr lang="en-US" sz="2400" dirty="0" err="1"/>
              <a:t>Smena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marta</a:t>
            </a:r>
            <a:r>
              <a:rPr lang="en-US" sz="2400" dirty="0"/>
              <a:t> </a:t>
            </a:r>
            <a:r>
              <a:rPr lang="en-US" sz="2400" dirty="0" err="1"/>
              <a:t>kuzatiladi</a:t>
            </a:r>
            <a:r>
              <a:rPr lang="en-US" sz="2400" dirty="0"/>
              <a:t>?</a:t>
            </a:r>
            <a:endParaRPr lang="ru-RU" sz="2400" dirty="0"/>
          </a:p>
          <a:p>
            <a:pPr lvl="0"/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ketishi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Rasmga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listlarini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(1 </a:t>
            </a:r>
            <a:r>
              <a:rPr lang="en-US" sz="2400" dirty="0" err="1"/>
              <a:t>va</a:t>
            </a:r>
            <a:r>
              <a:rPr lang="en-US" sz="2400" dirty="0"/>
              <a:t> 2 </a:t>
            </a:r>
            <a:r>
              <a:rPr lang="en-US" sz="2400" dirty="0" err="1"/>
              <a:t>jadvalda</a:t>
            </a:r>
            <a:r>
              <a:rPr lang="en-US" sz="2400" dirty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).</a:t>
            </a:r>
            <a:endParaRPr lang="ru-RU" sz="2400" dirty="0"/>
          </a:p>
          <a:p>
            <a:r>
              <a:rPr lang="en-US" sz="2400" b="1" dirty="0"/>
              <a:t> </a:t>
            </a:r>
            <a:endParaRPr lang="ru-RU" sz="2400" dirty="0"/>
          </a:p>
          <a:p>
            <a:pPr algn="just"/>
            <a:r>
              <a:rPr lang="en-US" sz="2400" dirty="0" smtClean="0"/>
              <a:t>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42641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275858"/>
            <a:ext cx="87940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/>
              <a:t>2 </a:t>
            </a:r>
            <a:r>
              <a:rPr lang="en-US" sz="2400" b="1" dirty="0" err="1"/>
              <a:t>bosqich</a:t>
            </a:r>
            <a:r>
              <a:rPr lang="en-US" sz="2400" b="1" dirty="0"/>
              <a:t>: </a:t>
            </a:r>
            <a:r>
              <a:rPr lang="en-US" sz="2400" b="1" dirty="0" err="1"/>
              <a:t>Kuzatishni</a:t>
            </a:r>
            <a:r>
              <a:rPr lang="en-US" sz="2400" b="1" dirty="0"/>
              <a:t> </a:t>
            </a:r>
            <a:r>
              <a:rPr lang="en-US" sz="2400" b="1" dirty="0" err="1"/>
              <a:t>olib</a:t>
            </a:r>
            <a:r>
              <a:rPr lang="en-US" sz="2400" b="1" dirty="0"/>
              <a:t> </a:t>
            </a:r>
            <a:r>
              <a:rPr lang="en-US" sz="2400" b="1" dirty="0" err="1"/>
              <a:t>borish</a:t>
            </a:r>
            <a:r>
              <a:rPr lang="en-US" sz="2400" b="1" dirty="0"/>
              <a:t>.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  <a:p>
            <a:r>
              <a:rPr lang="en-US" sz="2400" dirty="0" err="1"/>
              <a:t>Buning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kuzatuv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boriladigan</a:t>
            </a:r>
            <a:r>
              <a:rPr lang="en-US" sz="2400" dirty="0"/>
              <a:t> </a:t>
            </a:r>
            <a:r>
              <a:rPr lang="en-US" sz="2400" dirty="0" err="1"/>
              <a:t>obyektni</a:t>
            </a:r>
            <a:r>
              <a:rPr lang="en-US" sz="2400" dirty="0"/>
              <a:t> </a:t>
            </a:r>
            <a:r>
              <a:rPr lang="en-US" sz="2400" dirty="0" err="1"/>
              <a:t>qanday</a:t>
            </a:r>
            <a:r>
              <a:rPr lang="en-US" sz="2400" dirty="0"/>
              <a:t> </a:t>
            </a:r>
            <a:r>
              <a:rPr lang="en-US" sz="2400" dirty="0" err="1"/>
              <a:t>ahvolda</a:t>
            </a:r>
            <a:r>
              <a:rPr lang="en-US" sz="2400" dirty="0"/>
              <a:t> </a:t>
            </a:r>
            <a:r>
              <a:rPr lang="en-US" sz="2400" dirty="0" err="1"/>
              <a:t>ekanligi</a:t>
            </a:r>
            <a:r>
              <a:rPr lang="en-US" sz="2400" dirty="0"/>
              <a:t> </a:t>
            </a:r>
            <a:r>
              <a:rPr lang="en-US" sz="2400" dirty="0" err="1"/>
              <a:t>aniqlanib</a:t>
            </a:r>
            <a:r>
              <a:rPr lang="en-US" sz="2400" dirty="0"/>
              <a:t>, </a:t>
            </a:r>
            <a:r>
              <a:rPr lang="en-US" sz="2400" dirty="0" err="1"/>
              <a:t>ro‘yxatdan</a:t>
            </a:r>
            <a:r>
              <a:rPr lang="en-US" sz="2400" dirty="0"/>
              <a:t> </a:t>
            </a:r>
            <a:r>
              <a:rPr lang="en-US" sz="2400" dirty="0" err="1"/>
              <a:t>o‘tkaziladi</a:t>
            </a:r>
            <a:r>
              <a:rPr lang="en-US" sz="2400" dirty="0"/>
              <a:t>. </a:t>
            </a:r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o‘tkazishning</a:t>
            </a:r>
            <a:r>
              <a:rPr lang="en-US" sz="2400" dirty="0"/>
              <a:t> </a:t>
            </a:r>
            <a:r>
              <a:rPr lang="en-US" sz="2400" dirty="0" err="1"/>
              <a:t>xulosalari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qoidalarga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qilinishi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:</a:t>
            </a:r>
            <a:endParaRPr lang="ru-RU" sz="2400" dirty="0"/>
          </a:p>
          <a:p>
            <a:r>
              <a:rPr lang="en-US" sz="2400" dirty="0" err="1"/>
              <a:t>Kuzatishni</a:t>
            </a:r>
            <a:r>
              <a:rPr lang="en-US" sz="2400" dirty="0"/>
              <a:t> </a:t>
            </a:r>
            <a:r>
              <a:rPr lang="en-US" sz="2400" dirty="0" err="1"/>
              <a:t>rejada</a:t>
            </a:r>
            <a:r>
              <a:rPr lang="en-US" sz="2400" dirty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vaqtda</a:t>
            </a:r>
            <a:r>
              <a:rPr lang="en-US" sz="2400" dirty="0"/>
              <a:t> </a:t>
            </a:r>
            <a:r>
              <a:rPr lang="en-US" sz="2400" dirty="0" err="1"/>
              <a:t>boshlash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 err="1"/>
              <a:t>Kuzatishni</a:t>
            </a:r>
            <a:r>
              <a:rPr lang="en-US" sz="2400" dirty="0"/>
              <a:t> </a:t>
            </a:r>
            <a:r>
              <a:rPr lang="en-US" sz="2400" dirty="0" err="1"/>
              <a:t>to‘xtatmasdan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lvl="0"/>
            <a:r>
              <a:rPr lang="en-US" sz="2400" dirty="0"/>
              <a:t>Agar </a:t>
            </a:r>
            <a:r>
              <a:rPr lang="en-US" sz="2400" dirty="0" err="1"/>
              <a:t>kuzatuvchi</a:t>
            </a:r>
            <a:r>
              <a:rPr lang="en-US" sz="2400" dirty="0"/>
              <a:t> </a:t>
            </a:r>
            <a:r>
              <a:rPr lang="en-US" sz="2400" dirty="0" err="1"/>
              <a:t>kelgan</a:t>
            </a:r>
            <a:r>
              <a:rPr lang="en-US" sz="2400" dirty="0"/>
              <a:t> </a:t>
            </a:r>
            <a:r>
              <a:rPr lang="en-US" sz="2400" dirty="0" err="1"/>
              <a:t>vaqtida</a:t>
            </a:r>
            <a:r>
              <a:rPr lang="en-US" sz="2400" dirty="0"/>
              <a:t> </a:t>
            </a:r>
            <a:r>
              <a:rPr lang="en-US" sz="2400" dirty="0" err="1"/>
              <a:t>obyektda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sharoitlar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 </a:t>
            </a:r>
            <a:r>
              <a:rPr lang="en-US" sz="2400" dirty="0" err="1"/>
              <a:t>qolsa</a:t>
            </a:r>
            <a:r>
              <a:rPr lang="en-US" sz="2400" dirty="0"/>
              <a:t>, u </a:t>
            </a:r>
            <a:r>
              <a:rPr lang="en-US" sz="2400" dirty="0" err="1"/>
              <a:t>holatni</a:t>
            </a:r>
            <a:r>
              <a:rPr lang="en-US" sz="2400" dirty="0"/>
              <a:t> </a:t>
            </a:r>
            <a:r>
              <a:rPr lang="en-US" sz="2400" dirty="0" err="1"/>
              <a:t>kuzatish</a:t>
            </a:r>
            <a:r>
              <a:rPr lang="en-US" sz="2400" dirty="0"/>
              <a:t> </a:t>
            </a:r>
            <a:r>
              <a:rPr lang="en-US" sz="2400" dirty="0" err="1"/>
              <a:t>kartasiga</a:t>
            </a:r>
            <a:r>
              <a:rPr lang="en-US" sz="2400" dirty="0"/>
              <a:t> </a:t>
            </a:r>
            <a:r>
              <a:rPr lang="en-US" sz="2400" dirty="0" err="1"/>
              <a:t>yozib</a:t>
            </a:r>
            <a:r>
              <a:rPr lang="en-US" sz="2400" dirty="0"/>
              <a:t> </a:t>
            </a:r>
            <a:r>
              <a:rPr lang="en-US" sz="2400" dirty="0" err="1"/>
              <a:t>qo‘yish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2714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258525"/>
            <a:ext cx="808164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</a:t>
            </a:r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varaqasi</a:t>
            </a:r>
            <a:endParaRPr lang="ru-RU" sz="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z-Cyrl-UZ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raqamlarda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800" dirty="0"/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800" dirty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658402"/>
              </p:ext>
            </p:extLst>
          </p:nvPr>
        </p:nvGraphicFramePr>
        <p:xfrm>
          <a:off x="195385" y="1426672"/>
          <a:ext cx="8631116" cy="428832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6387"/>
                <a:gridCol w="1867284"/>
                <a:gridCol w="811303"/>
                <a:gridCol w="1071941"/>
                <a:gridCol w="863600"/>
                <a:gridCol w="977900"/>
                <a:gridCol w="850900"/>
                <a:gridCol w="952500"/>
                <a:gridCol w="749301"/>
              </a:tblGrid>
              <a:tr h="907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№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OBYEKT </a:t>
                      </a:r>
                      <a:r>
                        <a:rPr lang="ru-RU" sz="2400" dirty="0" err="1">
                          <a:effectLst/>
                        </a:rPr>
                        <a:t>nomi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 gridSpan="7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Kuzatuv</a:t>
                      </a:r>
                      <a:r>
                        <a:rPr lang="ru-RU" sz="2400" dirty="0" smtClean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o‘tkazish</a:t>
                      </a:r>
                      <a:r>
                        <a:rPr lang="ru-RU" sz="2400" dirty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vaqti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988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Kuzatuv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8-15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8-30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9-45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10-35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11-00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13-30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v.x.k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57323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№</a:t>
                      </a:r>
                      <a:r>
                        <a:rPr lang="ru-RU" sz="2400" dirty="0">
                          <a:effectLst/>
                        </a:rPr>
                        <a:t>1 </a:t>
                      </a:r>
                      <a:r>
                        <a:rPr lang="ru-RU" sz="2400" dirty="0" err="1">
                          <a:effectLst/>
                        </a:rPr>
                        <a:t>stanok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10007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/>
                      </a:r>
                      <a:br>
                        <a:rPr lang="ru-RU" sz="2400">
                          <a:effectLst/>
                        </a:rPr>
                      </a:br>
                      <a:r>
                        <a:rPr lang="ru-RU" sz="2400">
                          <a:effectLst/>
                        </a:rPr>
                        <a:t>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№</a:t>
                      </a:r>
                      <a:r>
                        <a:rPr lang="ru-RU" sz="2400" dirty="0">
                          <a:effectLst/>
                        </a:rPr>
                        <a:t>2 </a:t>
                      </a:r>
                      <a:r>
                        <a:rPr lang="ru-RU" sz="2400" dirty="0" err="1">
                          <a:effectLst/>
                        </a:rPr>
                        <a:t>stanok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907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№</a:t>
                      </a:r>
                      <a:r>
                        <a:rPr lang="ru-RU" sz="2400" dirty="0">
                          <a:effectLst/>
                        </a:rPr>
                        <a:t>3 </a:t>
                      </a:r>
                      <a:r>
                        <a:rPr lang="ru-RU" sz="2400" dirty="0" err="1">
                          <a:effectLst/>
                        </a:rPr>
                        <a:t>stanok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v.x.k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7935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39700"/>
            <a:ext cx="902481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1-ish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2-ta’mirlashni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kutish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3-elektr </a:t>
            </a:r>
            <a:r>
              <a:rPr lang="ru-RU" sz="24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sz="2400" b="1" i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ru-RU" sz="2400" b="1" i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yo‘qligi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5-mehnat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intizomiga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rioya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qilmaslik</a:t>
            </a:r>
            <a:r>
              <a:rPr lang="ru-RU" sz="2400" b="1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3-bosqich: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Buning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borilganligini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kuzatilgan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kun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jamlovchi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kartalar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statik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hisobotlar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Sarflangan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vaqtning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balansini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faktlarga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jamlangan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hisoboti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kuzatilgan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smena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kunlarning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o‘rtacha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ishlarida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jadvallardan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800" dirty="0" smtClean="0"/>
          </a:p>
          <a:p>
            <a:pPr lvl="0" indent="269875" algn="just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</a:pP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KUZATUV VARAQASI(</a:t>
            </a:r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8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5521371"/>
              </p:ext>
            </p:extLst>
          </p:nvPr>
        </p:nvGraphicFramePr>
        <p:xfrm>
          <a:off x="17584" y="5027684"/>
          <a:ext cx="9126417" cy="18592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0268"/>
                <a:gridCol w="6306100"/>
                <a:gridCol w="2440049"/>
              </a:tblGrid>
              <a:tr h="31003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№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Vaqt</a:t>
                      </a:r>
                      <a:r>
                        <a:rPr lang="ru-RU" sz="2000" dirty="0" smtClean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sarfi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Kuzatuv</a:t>
                      </a:r>
                      <a:r>
                        <a:rPr lang="ru-RU" sz="2000" dirty="0" smtClean="0">
                          <a:effectLst/>
                        </a:rPr>
                        <a:t> </a:t>
                      </a:r>
                      <a:r>
                        <a:rPr lang="ru-RU" sz="2000" dirty="0" err="1">
                          <a:effectLst/>
                        </a:rPr>
                        <a:t>natijalari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4701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1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err="1" smtClean="0">
                          <a:effectLst/>
                        </a:rPr>
                        <a:t>Ish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7015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2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Texnik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va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tashkil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qilishdagi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tanaffuslar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310036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</a:rPr>
                        <a:t>3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</a:rPr>
                        <a:t>Ishchining</a:t>
                      </a:r>
                      <a:r>
                        <a:rPr lang="en-US" sz="2000" dirty="0" smtClean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aybi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bilan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bo‘lgan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tanaffus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873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14300"/>
            <a:ext cx="88321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Izoh</a:t>
            </a:r>
            <a:r>
              <a:rPr lang="ru-RU" sz="2400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endParaRPr lang="uz-Cyrl-UZ" sz="240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z-Cyrl-UZ" sz="2400" dirty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z-Cyrl-UZ" sz="2400" b="1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b="1" dirty="0" err="1" smtClean="0"/>
              <a:t>Ish</a:t>
            </a:r>
            <a:r>
              <a:rPr lang="en-US" sz="2400" b="1" dirty="0" smtClean="0"/>
              <a:t> </a:t>
            </a:r>
            <a:r>
              <a:rPr lang="en-US" sz="2400" b="1" dirty="0" err="1"/>
              <a:t>joyiga</a:t>
            </a:r>
            <a:r>
              <a:rPr lang="en-US" sz="2400" b="1" dirty="0"/>
              <a:t> </a:t>
            </a:r>
            <a:r>
              <a:rPr lang="en-US" sz="2400" b="1" dirty="0" err="1"/>
              <a:t>xizmat</a:t>
            </a:r>
            <a:r>
              <a:rPr lang="en-US" sz="2400" b="1" dirty="0"/>
              <a:t> </a:t>
            </a:r>
            <a:r>
              <a:rPr lang="en-US" sz="2400" b="1" dirty="0" err="1"/>
              <a:t>ko‘rsatishni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endParaRPr lang="ru-RU" sz="2400" dirty="0"/>
          </a:p>
          <a:p>
            <a:r>
              <a:rPr lang="en-US" sz="2400" b="1" dirty="0" err="1" smtClean="0"/>
              <a:t>takomillashtirish</a:t>
            </a:r>
            <a:endParaRPr lang="ru-RU" sz="2400" dirty="0"/>
          </a:p>
          <a:p>
            <a:pPr algn="just"/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</a:t>
            </a:r>
            <a:r>
              <a:rPr lang="en-US" sz="2400" dirty="0"/>
              <a:t> -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ajratilgan</a:t>
            </a:r>
            <a:r>
              <a:rPr lang="en-US" sz="2400" dirty="0"/>
              <a:t> </a:t>
            </a:r>
            <a:r>
              <a:rPr lang="en-US" sz="2400" dirty="0" err="1"/>
              <a:t>hudud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 </a:t>
            </a:r>
            <a:r>
              <a:rPr lang="en-US" sz="2400" dirty="0" err="1"/>
              <a:t>yakka</a:t>
            </a:r>
            <a:r>
              <a:rPr lang="en-US" sz="2400" dirty="0"/>
              <a:t> </a:t>
            </a:r>
            <a:r>
              <a:rPr lang="en-US" sz="2400" dirty="0" err="1"/>
              <a:t>bajaruvchi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bajaruvchilar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nechta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jarayonni</a:t>
            </a:r>
            <a:r>
              <a:rPr lang="en-US" sz="2400" dirty="0"/>
              <a:t> </a:t>
            </a:r>
            <a:r>
              <a:rPr lang="en-US" sz="2400" dirty="0" err="1"/>
              <a:t>bajaradi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etishga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tadbirlar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qurollari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anjomlari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tartibda</a:t>
            </a:r>
            <a:r>
              <a:rPr lang="en-US" sz="2400" dirty="0"/>
              <a:t> </a:t>
            </a:r>
            <a:r>
              <a:rPr lang="en-US" sz="2400" dirty="0" err="1"/>
              <a:t>joylashtirish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tasnifiga</a:t>
            </a:r>
            <a:r>
              <a:rPr lang="en-US" sz="2400" dirty="0"/>
              <a:t>,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soniga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</a:t>
            </a:r>
            <a:r>
              <a:rPr lang="en-US" sz="2400" dirty="0" err="1"/>
              <a:t>bo‘linadi</a:t>
            </a:r>
            <a:r>
              <a:rPr lang="en-US" sz="2400" dirty="0"/>
              <a:t>: </a:t>
            </a:r>
            <a:r>
              <a:rPr lang="en-US" sz="2400" dirty="0" err="1"/>
              <a:t>yakka</a:t>
            </a:r>
            <a:r>
              <a:rPr lang="en-US" sz="2400" dirty="0"/>
              <a:t> </a:t>
            </a:r>
            <a:r>
              <a:rPr lang="en-US" sz="2400" dirty="0" err="1"/>
              <a:t>tartibda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shaklida</a:t>
            </a:r>
            <a:r>
              <a:rPr lang="en-US" sz="2400" dirty="0"/>
              <a:t>;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joyining</a:t>
            </a:r>
            <a:r>
              <a:rPr lang="en-US" sz="2400" dirty="0"/>
              <a:t> </a:t>
            </a:r>
            <a:r>
              <a:rPr lang="en-US" sz="2400" dirty="0" err="1"/>
              <a:t>xarakteriga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- </a:t>
            </a:r>
            <a:r>
              <a:rPr lang="en-US" sz="2400" dirty="0" err="1"/>
              <a:t>qo‘zg‘almaydigan</a:t>
            </a:r>
            <a:r>
              <a:rPr lang="en-US" sz="2400" dirty="0"/>
              <a:t>,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vaqtgacha</a:t>
            </a:r>
            <a:r>
              <a:rPr lang="en-US" sz="2400" dirty="0"/>
              <a:t> </a:t>
            </a:r>
            <a:r>
              <a:rPr lang="en-US" sz="2400" dirty="0" err="1"/>
              <a:t>ko‘chib</a:t>
            </a:r>
            <a:r>
              <a:rPr lang="en-US" sz="2400" dirty="0"/>
              <a:t> </a:t>
            </a:r>
            <a:r>
              <a:rPr lang="en-US" sz="2400" dirty="0" err="1"/>
              <a:t>yuradigan</a:t>
            </a:r>
            <a:r>
              <a:rPr lang="en-US" sz="2400" dirty="0"/>
              <a:t>, </a:t>
            </a:r>
            <a:r>
              <a:rPr lang="en-US" sz="2400" dirty="0" err="1"/>
              <a:t>doimo</a:t>
            </a:r>
            <a:r>
              <a:rPr lang="en-US" sz="2400" dirty="0"/>
              <a:t> </a:t>
            </a:r>
            <a:r>
              <a:rPr lang="en-US" sz="2400" dirty="0" err="1"/>
              <a:t>ko‘chadiganlarga</a:t>
            </a:r>
            <a:r>
              <a:rPr lang="en-US" sz="2400" dirty="0"/>
              <a:t> </a:t>
            </a:r>
            <a:r>
              <a:rPr lang="en-US" sz="2400" dirty="0" err="1"/>
              <a:t>bo‘linadi</a:t>
            </a:r>
            <a:r>
              <a:rPr lang="en-US" sz="2400" dirty="0"/>
              <a:t>;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qurollarini</a:t>
            </a:r>
            <a:r>
              <a:rPr lang="en-US" sz="2400" dirty="0"/>
              <a:t> </a:t>
            </a:r>
            <a:r>
              <a:rPr lang="en-US" sz="2400" dirty="0" err="1"/>
              <a:t>ishlatilishiga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- </a:t>
            </a:r>
            <a:r>
              <a:rPr lang="en-US" sz="2400" dirty="0" err="1"/>
              <a:t>qo‘l</a:t>
            </a:r>
            <a:r>
              <a:rPr lang="en-US" sz="2400" dirty="0"/>
              <a:t> </a:t>
            </a:r>
            <a:r>
              <a:rPr lang="en-US" sz="2400" dirty="0" err="1"/>
              <a:t>kuchi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, </a:t>
            </a:r>
            <a:r>
              <a:rPr lang="en-US" sz="2400" dirty="0" err="1"/>
              <a:t>mexanizatsiya</a:t>
            </a:r>
            <a:r>
              <a:rPr lang="en-US" sz="2400" dirty="0"/>
              <a:t> </a:t>
            </a:r>
            <a:r>
              <a:rPr lang="en-US" sz="2400" dirty="0" err="1"/>
              <a:t>yordami</a:t>
            </a:r>
            <a:r>
              <a:rPr lang="en-US" sz="2400" dirty="0"/>
              <a:t> </a:t>
            </a:r>
            <a:r>
              <a:rPr lang="en-US" sz="2400" dirty="0" err="1" smtClean="0"/>
              <a:t>bilan</a:t>
            </a:r>
            <a:endParaRPr lang="uz-Cyrl-UZ" sz="2400" dirty="0" smtClean="0"/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avtomatlashtirilgan</a:t>
            </a:r>
            <a:r>
              <a:rPr lang="en-US" sz="2400" dirty="0"/>
              <a:t> </a:t>
            </a:r>
            <a:r>
              <a:rPr lang="en-US" sz="2400" dirty="0" err="1"/>
              <a:t>sistema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. </a:t>
            </a:r>
            <a:endParaRPr lang="ru-RU" sz="800" dirty="0" smtClean="0"/>
          </a:p>
          <a:p>
            <a:pPr algn="just"/>
            <a:endParaRPr lang="ru-RU" sz="2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842249"/>
              </p:ext>
            </p:extLst>
          </p:nvPr>
        </p:nvGraphicFramePr>
        <p:xfrm>
          <a:off x="1313342" y="0"/>
          <a:ext cx="6751159" cy="20514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45864"/>
                <a:gridCol w="392729"/>
                <a:gridCol w="349173"/>
                <a:gridCol w="392729"/>
                <a:gridCol w="509604"/>
                <a:gridCol w="450803"/>
                <a:gridCol w="494359"/>
                <a:gridCol w="553159"/>
                <a:gridCol w="640271"/>
                <a:gridCol w="683827"/>
                <a:gridCol w="538641"/>
              </a:tblGrid>
              <a:tr h="77965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err="1" smtClean="0">
                          <a:effectLst/>
                        </a:rPr>
                        <a:t>Kuzatish</a:t>
                      </a:r>
                      <a:r>
                        <a:rPr lang="ru-RU" sz="2200" dirty="0" smtClean="0">
                          <a:effectLst/>
                        </a:rPr>
                        <a:t> </a:t>
                      </a:r>
                      <a:r>
                        <a:rPr lang="ru-RU" sz="2200" dirty="0" err="1">
                          <a:effectLst/>
                        </a:rPr>
                        <a:t>soni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1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2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3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4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5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6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7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8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9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smtClean="0">
                          <a:effectLst/>
                        </a:rPr>
                        <a:t>10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779654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 err="1" smtClean="0">
                          <a:effectLst/>
                        </a:rPr>
                        <a:t>Shartli</a:t>
                      </a:r>
                      <a:r>
                        <a:rPr lang="ru-RU" sz="2200" dirty="0" smtClean="0">
                          <a:effectLst/>
                        </a:rPr>
                        <a:t> </a:t>
                      </a:r>
                      <a:r>
                        <a:rPr lang="ru-RU" sz="2200" dirty="0" err="1">
                          <a:effectLst/>
                        </a:rPr>
                        <a:t>belgi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7269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 </a:t>
                      </a:r>
                      <a:endParaRPr lang="ru-RU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 </a:t>
                      </a:r>
                      <a:endParaRPr lang="ru-RU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>
                          <a:effectLst/>
                        </a:rPr>
                        <a:t> </a:t>
                      </a:r>
                      <a:endParaRPr lang="ru-RU" sz="2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200" dirty="0">
                          <a:effectLst/>
                        </a:rPr>
                        <a:t> </a:t>
                      </a:r>
                      <a:endParaRPr lang="ru-RU" sz="2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97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84763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256193"/>
            <a:ext cx="8832137" cy="6601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joyining</a:t>
            </a:r>
            <a:r>
              <a:rPr lang="en-US" sz="2500" dirty="0"/>
              <a:t> </a:t>
            </a:r>
            <a:r>
              <a:rPr lang="en-US" sz="2500" dirty="0" err="1"/>
              <a:t>tashkil</a:t>
            </a:r>
            <a:r>
              <a:rPr lang="en-US" sz="2500" dirty="0"/>
              <a:t> </a:t>
            </a:r>
            <a:r>
              <a:rPr lang="en-US" sz="2500" dirty="0" err="1"/>
              <a:t>etilishi</a:t>
            </a:r>
            <a:r>
              <a:rPr lang="en-US" sz="2500" dirty="0"/>
              <a:t> </a:t>
            </a:r>
            <a:r>
              <a:rPr lang="en-US" sz="2500" dirty="0" err="1"/>
              <a:t>bo‘yicha</a:t>
            </a:r>
            <a:r>
              <a:rPr lang="en-US" sz="2500" dirty="0"/>
              <a:t> </a:t>
            </a:r>
            <a:r>
              <a:rPr lang="en-US" sz="2500" dirty="0" err="1"/>
              <a:t>ochiq</a:t>
            </a:r>
            <a:r>
              <a:rPr lang="en-US" sz="2500" dirty="0"/>
              <a:t> (</a:t>
            </a:r>
            <a:r>
              <a:rPr lang="en-US" sz="2500" dirty="0" err="1"/>
              <a:t>asosan</a:t>
            </a:r>
            <a:r>
              <a:rPr lang="en-US" sz="2500" dirty="0"/>
              <a:t>, </a:t>
            </a:r>
            <a:endParaRPr lang="uz-Cyrl-UZ" sz="2500" dirty="0" smtClean="0"/>
          </a:p>
          <a:p>
            <a:r>
              <a:rPr lang="uz-Cyrl-UZ" sz="2500" dirty="0"/>
              <a:t> </a:t>
            </a:r>
            <a:r>
              <a:rPr lang="uz-Cyrl-UZ" sz="2500" dirty="0" smtClean="0"/>
              <a:t>            </a:t>
            </a:r>
            <a:r>
              <a:rPr lang="en-US" sz="2500" dirty="0" err="1" smtClean="0"/>
              <a:t>qurilish</a:t>
            </a:r>
            <a:r>
              <a:rPr lang="en-US" sz="2500" dirty="0" smtClean="0"/>
              <a:t> </a:t>
            </a:r>
            <a:r>
              <a:rPr lang="en-US" sz="2500" dirty="0" err="1"/>
              <a:t>obyektlari</a:t>
            </a:r>
            <a:r>
              <a:rPr lang="en-US" sz="2500" dirty="0"/>
              <a:t>)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berk</a:t>
            </a:r>
            <a:r>
              <a:rPr lang="en-US" sz="2500" dirty="0"/>
              <a:t> </a:t>
            </a:r>
            <a:r>
              <a:rPr lang="en-US" sz="2500" dirty="0" err="1"/>
              <a:t>joyda</a:t>
            </a:r>
            <a:r>
              <a:rPr lang="en-US" sz="2500" dirty="0"/>
              <a:t> (</a:t>
            </a:r>
            <a:r>
              <a:rPr lang="en-US" sz="2500" dirty="0" err="1"/>
              <a:t>binoning</a:t>
            </a:r>
            <a:r>
              <a:rPr lang="en-US" sz="2500" dirty="0"/>
              <a:t> </a:t>
            </a:r>
            <a:r>
              <a:rPr lang="en-US" sz="2500" dirty="0" err="1"/>
              <a:t>ichki</a:t>
            </a:r>
            <a:r>
              <a:rPr lang="en-US" sz="2500" dirty="0"/>
              <a:t> </a:t>
            </a:r>
            <a:r>
              <a:rPr lang="en-US" sz="2500" dirty="0" err="1"/>
              <a:t>qismida</a:t>
            </a:r>
            <a:r>
              <a:rPr lang="en-US" sz="2500" dirty="0"/>
              <a:t>) </a:t>
            </a:r>
            <a:r>
              <a:rPr lang="en-US" sz="2500" dirty="0" err="1"/>
              <a:t>bo‘ladi</a:t>
            </a:r>
            <a:r>
              <a:rPr lang="en-US" sz="2500" dirty="0"/>
              <a:t>.</a:t>
            </a:r>
            <a:endParaRPr lang="ru-RU" sz="2500" dirty="0"/>
          </a:p>
          <a:p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joyini</a:t>
            </a:r>
            <a:r>
              <a:rPr lang="en-US" sz="2500" dirty="0"/>
              <a:t> </a:t>
            </a:r>
            <a:r>
              <a:rPr lang="en-US" sz="2500" dirty="0" err="1"/>
              <a:t>tashkil</a:t>
            </a:r>
            <a:r>
              <a:rPr lang="en-US" sz="2500" dirty="0"/>
              <a:t> </a:t>
            </a:r>
            <a:r>
              <a:rPr lang="en-US" sz="2500" dirty="0" err="1"/>
              <a:t>etish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loyihalashda</a:t>
            </a:r>
            <a:r>
              <a:rPr lang="en-US" sz="2500" dirty="0"/>
              <a:t> </a:t>
            </a:r>
            <a:r>
              <a:rPr lang="en-US" sz="2500" dirty="0" err="1"/>
              <a:t>quyidagilar</a:t>
            </a:r>
            <a:r>
              <a:rPr lang="en-US" sz="2500" dirty="0"/>
              <a:t> </a:t>
            </a:r>
            <a:r>
              <a:rPr lang="en-US" sz="2500" dirty="0" err="1"/>
              <a:t>hisobga</a:t>
            </a:r>
            <a:r>
              <a:rPr lang="en-US" sz="2500" dirty="0"/>
              <a:t> </a:t>
            </a:r>
            <a:r>
              <a:rPr lang="en-US" sz="2500" dirty="0" err="1"/>
              <a:t>olinadi</a:t>
            </a:r>
            <a:r>
              <a:rPr lang="en-US" sz="2500" dirty="0"/>
              <a:t>:</a:t>
            </a:r>
            <a:endParaRPr lang="ru-RU" sz="2500" dirty="0"/>
          </a:p>
          <a:p>
            <a:r>
              <a:rPr lang="ru-RU" sz="2500" dirty="0" err="1"/>
              <a:t>joylashuvi</a:t>
            </a:r>
            <a:r>
              <a:rPr lang="ru-RU" sz="2500" dirty="0"/>
              <a:t>,</a:t>
            </a:r>
          </a:p>
          <a:p>
            <a:pPr lvl="0"/>
            <a:r>
              <a:rPr lang="ru-RU" sz="2500" dirty="0" err="1"/>
              <a:t>ta’minlanganligi</a:t>
            </a:r>
            <a:r>
              <a:rPr lang="ru-RU" sz="2500" dirty="0"/>
              <a:t>,</a:t>
            </a:r>
          </a:p>
          <a:p>
            <a:pPr lvl="0"/>
            <a:r>
              <a:rPr lang="ru-RU" sz="2500" dirty="0" err="1"/>
              <a:t>xizmat</a:t>
            </a:r>
            <a:r>
              <a:rPr lang="ru-RU" sz="2500" dirty="0"/>
              <a:t> </a:t>
            </a:r>
            <a:r>
              <a:rPr lang="ru-RU" sz="2500" dirty="0" err="1"/>
              <a:t>qilishi</a:t>
            </a:r>
            <a:r>
              <a:rPr lang="ru-RU" sz="2500" dirty="0"/>
              <a:t>.</a:t>
            </a:r>
          </a:p>
          <a:p>
            <a:r>
              <a:rPr lang="ru-RU" sz="2500" b="1" dirty="0" err="1"/>
              <a:t>Ish</a:t>
            </a:r>
            <a:r>
              <a:rPr lang="ru-RU" sz="2500" b="1" dirty="0"/>
              <a:t> </a:t>
            </a:r>
            <a:r>
              <a:rPr lang="ru-RU" sz="2500" b="1" dirty="0" err="1"/>
              <a:t>joyining</a:t>
            </a:r>
            <a:r>
              <a:rPr lang="ru-RU" sz="2500" b="1" dirty="0"/>
              <a:t> </a:t>
            </a:r>
            <a:r>
              <a:rPr lang="ru-RU" sz="2500" b="1" dirty="0" err="1"/>
              <a:t>joylashuvi</a:t>
            </a:r>
            <a:r>
              <a:rPr lang="ru-RU" sz="2500" b="1" dirty="0"/>
              <a:t> -</a:t>
            </a:r>
            <a:r>
              <a:rPr lang="ru-RU" sz="2500" dirty="0"/>
              <a:t> </a:t>
            </a:r>
            <a:r>
              <a:rPr lang="ru-RU" sz="2500" dirty="0" err="1"/>
              <a:t>bu</a:t>
            </a:r>
            <a:r>
              <a:rPr lang="ru-RU" sz="2500" dirty="0"/>
              <a:t> </a:t>
            </a:r>
            <a:r>
              <a:rPr lang="ru-RU" sz="2500" dirty="0" err="1"/>
              <a:t>mehnat</a:t>
            </a:r>
            <a:r>
              <a:rPr lang="ru-RU" sz="2500" dirty="0"/>
              <a:t> </a:t>
            </a:r>
            <a:r>
              <a:rPr lang="ru-RU" sz="2500" dirty="0" err="1"/>
              <a:t>jarayonini</a:t>
            </a:r>
            <a:r>
              <a:rPr lang="ru-RU" sz="2500" dirty="0"/>
              <a:t> </a:t>
            </a:r>
            <a:r>
              <a:rPr lang="ru-RU" sz="2500" dirty="0" err="1"/>
              <a:t>bajarish</a:t>
            </a:r>
            <a:r>
              <a:rPr lang="ru-RU" sz="2500" dirty="0"/>
              <a:t> </a:t>
            </a:r>
            <a:r>
              <a:rPr lang="ru-RU" sz="2500" dirty="0" err="1"/>
              <a:t>uchun</a:t>
            </a:r>
            <a:r>
              <a:rPr lang="ru-RU" sz="2500" dirty="0"/>
              <a:t> </a:t>
            </a:r>
            <a:r>
              <a:rPr lang="ru-RU" sz="2500" dirty="0" err="1"/>
              <a:t>kerak</a:t>
            </a:r>
            <a:r>
              <a:rPr lang="ru-RU" sz="2500" dirty="0"/>
              <a:t> </a:t>
            </a:r>
            <a:r>
              <a:rPr lang="ru-RU" sz="2500" dirty="0" err="1"/>
              <a:t>bo‘ladigan</a:t>
            </a:r>
            <a:r>
              <a:rPr lang="ru-RU" sz="2500" dirty="0"/>
              <a:t> </a:t>
            </a:r>
            <a:r>
              <a:rPr lang="ru-RU" sz="2500" dirty="0" err="1"/>
              <a:t>material</a:t>
            </a:r>
            <a:r>
              <a:rPr lang="ru-RU" sz="2500" dirty="0"/>
              <a:t>, </a:t>
            </a:r>
            <a:r>
              <a:rPr lang="ru-RU" sz="2500" dirty="0" err="1"/>
              <a:t>asbob-uskuna</a:t>
            </a:r>
            <a:r>
              <a:rPr lang="ru-RU" sz="2500" dirty="0"/>
              <a:t>, </a:t>
            </a:r>
            <a:r>
              <a:rPr lang="ru-RU" sz="2500" dirty="0" err="1"/>
              <a:t>texnologik</a:t>
            </a:r>
            <a:r>
              <a:rPr lang="ru-RU" sz="2500" dirty="0"/>
              <a:t> </a:t>
            </a:r>
            <a:r>
              <a:rPr lang="ru-RU" sz="2500" dirty="0" err="1"/>
              <a:t>va</a:t>
            </a:r>
            <a:r>
              <a:rPr lang="ru-RU" sz="2500" dirty="0"/>
              <a:t> </a:t>
            </a:r>
            <a:r>
              <a:rPr lang="ru-RU" sz="2500" dirty="0" err="1"/>
              <a:t>tashkil</a:t>
            </a:r>
            <a:r>
              <a:rPr lang="ru-RU" sz="2500" dirty="0"/>
              <a:t> </a:t>
            </a:r>
            <a:r>
              <a:rPr lang="ru-RU" sz="2500" dirty="0" err="1"/>
              <a:t>etish</a:t>
            </a:r>
            <a:r>
              <a:rPr lang="ru-RU" sz="2500" dirty="0"/>
              <a:t> </a:t>
            </a:r>
            <a:r>
              <a:rPr lang="ru-RU" sz="2500" dirty="0" err="1"/>
              <a:t>jihozlarini</a:t>
            </a:r>
            <a:r>
              <a:rPr lang="ru-RU" sz="2500" dirty="0"/>
              <a:t> </a:t>
            </a:r>
            <a:r>
              <a:rPr lang="ru-RU" sz="2500" dirty="0" err="1"/>
              <a:t>oqilona</a:t>
            </a:r>
            <a:r>
              <a:rPr lang="ru-RU" sz="2500" dirty="0"/>
              <a:t> </a:t>
            </a:r>
            <a:r>
              <a:rPr lang="ru-RU" sz="2500" dirty="0" err="1"/>
              <a:t>joylashtirish</a:t>
            </a:r>
            <a:r>
              <a:rPr lang="ru-RU" sz="2500" dirty="0"/>
              <a:t>.</a:t>
            </a:r>
          </a:p>
          <a:p>
            <a:r>
              <a:rPr lang="ru-RU" sz="2500" b="1" dirty="0" err="1"/>
              <a:t>Ish</a:t>
            </a:r>
            <a:r>
              <a:rPr lang="ru-RU" sz="2500" b="1" dirty="0"/>
              <a:t> </a:t>
            </a:r>
            <a:r>
              <a:rPr lang="ru-RU" sz="2500" b="1" dirty="0" err="1"/>
              <a:t>joyining</a:t>
            </a:r>
            <a:r>
              <a:rPr lang="ru-RU" sz="2500" b="1" dirty="0"/>
              <a:t> </a:t>
            </a:r>
            <a:r>
              <a:rPr lang="ru-RU" sz="2500" b="1" dirty="0" err="1"/>
              <a:t>ta’minlanganlik</a:t>
            </a:r>
            <a:r>
              <a:rPr lang="ru-RU" sz="2500" b="1" dirty="0"/>
              <a:t> </a:t>
            </a:r>
            <a:r>
              <a:rPr lang="ru-RU" sz="2500" b="1" dirty="0" err="1"/>
              <a:t>darajasi</a:t>
            </a:r>
            <a:r>
              <a:rPr lang="ru-RU" sz="2500" dirty="0"/>
              <a:t> - </a:t>
            </a:r>
            <a:r>
              <a:rPr lang="ru-RU" sz="2500" dirty="0" err="1"/>
              <a:t>bu</a:t>
            </a:r>
            <a:r>
              <a:rPr lang="ru-RU" sz="2500" dirty="0"/>
              <a:t> </a:t>
            </a:r>
            <a:r>
              <a:rPr lang="ru-RU" sz="2500" dirty="0" err="1"/>
              <a:t>mehnat</a:t>
            </a:r>
            <a:r>
              <a:rPr lang="ru-RU" sz="2500" dirty="0"/>
              <a:t> </a:t>
            </a:r>
            <a:r>
              <a:rPr lang="ru-RU" sz="2500" dirty="0" err="1"/>
              <a:t>jarayonini</a:t>
            </a:r>
            <a:r>
              <a:rPr lang="ru-RU" sz="2500" dirty="0"/>
              <a:t> </a:t>
            </a:r>
            <a:r>
              <a:rPr lang="ru-RU" sz="2500" dirty="0" err="1"/>
              <a:t>bajarish</a:t>
            </a:r>
            <a:r>
              <a:rPr lang="ru-RU" sz="2500" dirty="0"/>
              <a:t> </a:t>
            </a:r>
            <a:r>
              <a:rPr lang="ru-RU" sz="2500" dirty="0" err="1"/>
              <a:t>uchun</a:t>
            </a:r>
            <a:r>
              <a:rPr lang="ru-RU" sz="2500" dirty="0"/>
              <a:t> (</a:t>
            </a:r>
            <a:r>
              <a:rPr lang="ru-RU" sz="2500" dirty="0" err="1"/>
              <a:t>mexanizatsiya</a:t>
            </a:r>
            <a:r>
              <a:rPr lang="ru-RU" sz="2500" dirty="0"/>
              <a:t> </a:t>
            </a:r>
            <a:r>
              <a:rPr lang="ru-RU" sz="2500" dirty="0" err="1"/>
              <a:t>vositalari</a:t>
            </a:r>
            <a:r>
              <a:rPr lang="ru-RU" sz="2500" dirty="0"/>
              <a:t>, </a:t>
            </a:r>
            <a:r>
              <a:rPr lang="ru-RU" sz="2500" dirty="0" err="1"/>
              <a:t>asbob-uskuna</a:t>
            </a:r>
            <a:r>
              <a:rPr lang="ru-RU" sz="2500" dirty="0"/>
              <a:t>, </a:t>
            </a:r>
            <a:r>
              <a:rPr lang="ru-RU" sz="2500" dirty="0" err="1"/>
              <a:t>jihoz</a:t>
            </a:r>
            <a:r>
              <a:rPr lang="ru-RU" sz="2500" dirty="0"/>
              <a:t>, </a:t>
            </a:r>
            <a:r>
              <a:rPr lang="ru-RU" sz="2500" dirty="0" err="1"/>
              <a:t>moslama</a:t>
            </a:r>
            <a:r>
              <a:rPr lang="ru-RU" sz="2500" dirty="0"/>
              <a:t>) </a:t>
            </a:r>
            <a:r>
              <a:rPr lang="ru-RU" sz="2500" dirty="0" err="1"/>
              <a:t>kerakli</a:t>
            </a:r>
            <a:r>
              <a:rPr lang="ru-RU" sz="2500" dirty="0"/>
              <a:t> </a:t>
            </a:r>
            <a:r>
              <a:rPr lang="ru-RU" sz="2500" dirty="0" err="1"/>
              <a:t>mehnat</a:t>
            </a:r>
            <a:r>
              <a:rPr lang="ru-RU" sz="2500" dirty="0"/>
              <a:t> </a:t>
            </a:r>
            <a:r>
              <a:rPr lang="ru-RU" sz="2500" dirty="0" err="1"/>
              <a:t>qurollari</a:t>
            </a:r>
            <a:r>
              <a:rPr lang="ru-RU" sz="2500" dirty="0"/>
              <a:t> </a:t>
            </a:r>
            <a:r>
              <a:rPr lang="ru-RU" sz="2500" dirty="0" err="1"/>
              <a:t>hamda</a:t>
            </a:r>
            <a:r>
              <a:rPr lang="ru-RU" sz="2500" dirty="0"/>
              <a:t> </a:t>
            </a:r>
            <a:r>
              <a:rPr lang="ru-RU" sz="2500" dirty="0" err="1"/>
              <a:t>ish</a:t>
            </a:r>
            <a:r>
              <a:rPr lang="ru-RU" sz="2500" dirty="0"/>
              <a:t> </a:t>
            </a:r>
            <a:r>
              <a:rPr lang="ru-RU" sz="2500" dirty="0" err="1"/>
              <a:t>joyini</a:t>
            </a:r>
            <a:r>
              <a:rPr lang="ru-RU" sz="2500" dirty="0"/>
              <a:t> </a:t>
            </a:r>
            <a:r>
              <a:rPr lang="ru-RU" sz="2500" dirty="0" err="1"/>
              <a:t>ma’lum</a:t>
            </a:r>
            <a:r>
              <a:rPr lang="ru-RU" sz="2500" dirty="0"/>
              <a:t> </a:t>
            </a:r>
            <a:r>
              <a:rPr lang="ru-RU" sz="2500" dirty="0" err="1"/>
              <a:t>bir</a:t>
            </a:r>
            <a:r>
              <a:rPr lang="ru-RU" sz="2500" dirty="0"/>
              <a:t> </a:t>
            </a:r>
            <a:r>
              <a:rPr lang="ru-RU" sz="2500" dirty="0" err="1"/>
              <a:t>sharoitda</a:t>
            </a:r>
            <a:r>
              <a:rPr lang="ru-RU" sz="2500" dirty="0"/>
              <a:t> </a:t>
            </a:r>
            <a:r>
              <a:rPr lang="ru-RU" sz="2500" dirty="0" err="1"/>
              <a:t>ushlab</a:t>
            </a:r>
            <a:r>
              <a:rPr lang="ru-RU" sz="2500" dirty="0"/>
              <a:t> </a:t>
            </a:r>
            <a:r>
              <a:rPr lang="ru-RU" sz="2500" dirty="0" err="1"/>
              <a:t>turuvchi</a:t>
            </a:r>
            <a:r>
              <a:rPr lang="ru-RU" sz="2500" dirty="0"/>
              <a:t> </a:t>
            </a:r>
            <a:r>
              <a:rPr lang="ru-RU" sz="2500" dirty="0" err="1"/>
              <a:t>muhit</a:t>
            </a:r>
            <a:r>
              <a:rPr lang="ru-RU" sz="2500" dirty="0"/>
              <a:t> (</a:t>
            </a:r>
            <a:r>
              <a:rPr lang="ru-RU" sz="2500" dirty="0" err="1"/>
              <a:t>issiqlik</a:t>
            </a:r>
            <a:r>
              <a:rPr lang="ru-RU" sz="2500" dirty="0"/>
              <a:t> </a:t>
            </a:r>
            <a:r>
              <a:rPr lang="ru-RU" sz="2500" dirty="0" err="1"/>
              <a:t>sistemasi</a:t>
            </a:r>
            <a:r>
              <a:rPr lang="ru-RU" sz="2500" dirty="0"/>
              <a:t>, </a:t>
            </a:r>
            <a:r>
              <a:rPr lang="ru-RU" sz="2500" dirty="0" err="1"/>
              <a:t>shamollatish</a:t>
            </a:r>
            <a:r>
              <a:rPr lang="ru-RU" sz="2500" dirty="0"/>
              <a:t>, </a:t>
            </a:r>
            <a:r>
              <a:rPr lang="ru-RU" sz="2500" dirty="0" err="1"/>
              <a:t>tovush</a:t>
            </a:r>
            <a:r>
              <a:rPr lang="ru-RU" sz="2500" dirty="0"/>
              <a:t>, </a:t>
            </a:r>
            <a:r>
              <a:rPr lang="ru-RU" sz="2500" dirty="0" err="1"/>
              <a:t>tebranish</a:t>
            </a:r>
            <a:r>
              <a:rPr lang="ru-RU" sz="2500" dirty="0"/>
              <a:t>).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3267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152" y="217855"/>
            <a:ext cx="8870237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b="1" dirty="0" err="1"/>
              <a:t>Ishchining</a:t>
            </a:r>
            <a:r>
              <a:rPr lang="en-US" sz="2300" b="1" dirty="0"/>
              <a:t> </a:t>
            </a:r>
            <a:r>
              <a:rPr lang="en-US" sz="2300" b="1" dirty="0" err="1"/>
              <a:t>holati</a:t>
            </a:r>
            <a:r>
              <a:rPr lang="en-US" sz="2300" b="1" dirty="0"/>
              <a:t> - 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joyining</a:t>
            </a:r>
            <a:r>
              <a:rPr lang="en-US" sz="2300" dirty="0"/>
              <a:t> </a:t>
            </a:r>
            <a:r>
              <a:rPr lang="en-US" sz="2300" dirty="0" err="1"/>
              <a:t>maydonini</a:t>
            </a:r>
            <a:r>
              <a:rPr lang="en-US" sz="2300" dirty="0"/>
              <a:t> </a:t>
            </a:r>
            <a:r>
              <a:rPr lang="en-US" sz="2300" dirty="0" err="1"/>
              <a:t>aniqlab</a:t>
            </a:r>
            <a:r>
              <a:rPr lang="en-US" sz="2300" dirty="0"/>
              <a:t> </a:t>
            </a:r>
            <a:endParaRPr lang="uz-Cyrl-UZ" sz="2300" dirty="0" smtClean="0"/>
          </a:p>
          <a:p>
            <a:pPr algn="just"/>
            <a:r>
              <a:rPr lang="uz-Cyrl-UZ" sz="2300" dirty="0"/>
              <a:t> </a:t>
            </a:r>
            <a:r>
              <a:rPr lang="uz-Cyrl-UZ" sz="2300" dirty="0" smtClean="0"/>
              <a:t>             </a:t>
            </a:r>
            <a:r>
              <a:rPr lang="en-US" sz="2300" dirty="0" err="1" smtClean="0"/>
              <a:t>beruvchi</a:t>
            </a:r>
            <a:r>
              <a:rPr lang="en-US" sz="2300" dirty="0" smtClean="0"/>
              <a:t> </a:t>
            </a:r>
            <a:r>
              <a:rPr lang="en-US" sz="2300" dirty="0" err="1"/>
              <a:t>asosiy</a:t>
            </a:r>
            <a:r>
              <a:rPr lang="en-US" sz="2300" dirty="0"/>
              <a:t> </a:t>
            </a:r>
            <a:r>
              <a:rPr lang="en-US" sz="2300" dirty="0" err="1"/>
              <a:t>mezonlardan</a:t>
            </a:r>
            <a:r>
              <a:rPr lang="en-US" sz="2300" dirty="0"/>
              <a:t> </a:t>
            </a:r>
            <a:r>
              <a:rPr lang="en-US" sz="2300" dirty="0" err="1"/>
              <a:t>biridir</a:t>
            </a:r>
            <a:r>
              <a:rPr lang="en-US" sz="2300" dirty="0"/>
              <a:t>. </a:t>
            </a:r>
            <a:endParaRPr lang="ru-RU" sz="2300" dirty="0"/>
          </a:p>
          <a:p>
            <a:pPr algn="just"/>
            <a:r>
              <a:rPr lang="en-US" sz="2300" dirty="0"/>
              <a:t>I </a:t>
            </a:r>
            <a:r>
              <a:rPr lang="en-US" sz="2300" dirty="0" err="1"/>
              <a:t>ishlarni</a:t>
            </a:r>
            <a:r>
              <a:rPr lang="en-US" sz="2300" dirty="0"/>
              <a:t> </a:t>
            </a:r>
            <a:r>
              <a:rPr lang="en-US" sz="2300" dirty="0" err="1"/>
              <a:t>tik</a:t>
            </a:r>
            <a:r>
              <a:rPr lang="en-US" sz="2300" dirty="0"/>
              <a:t> </a:t>
            </a:r>
            <a:r>
              <a:rPr lang="en-US" sz="2300" dirty="0" err="1"/>
              <a:t>turib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II </a:t>
            </a:r>
            <a:r>
              <a:rPr lang="en-US" sz="2300" dirty="0" err="1"/>
              <a:t>ishlarni</a:t>
            </a:r>
            <a:r>
              <a:rPr lang="en-US" sz="2300" dirty="0"/>
              <a:t> </a:t>
            </a:r>
            <a:r>
              <a:rPr lang="en-US" sz="2300" dirty="0" err="1"/>
              <a:t>o‘tirib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A - </a:t>
            </a:r>
            <a:r>
              <a:rPr lang="en-US" sz="2300" dirty="0" err="1"/>
              <a:t>yotiq</a:t>
            </a:r>
            <a:r>
              <a:rPr lang="en-US" sz="2300" dirty="0"/>
              <a:t> </a:t>
            </a:r>
            <a:r>
              <a:rPr lang="en-US" sz="2300" dirty="0" err="1"/>
              <a:t>tekislikda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B - </a:t>
            </a:r>
            <a:r>
              <a:rPr lang="en-US" sz="2300" dirty="0" err="1"/>
              <a:t>tik</a:t>
            </a:r>
            <a:r>
              <a:rPr lang="en-US" sz="2300" dirty="0"/>
              <a:t> </a:t>
            </a:r>
            <a:r>
              <a:rPr lang="en-US" sz="2300" dirty="0" err="1"/>
              <a:t>tekislikda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1. </a:t>
            </a:r>
            <a:r>
              <a:rPr lang="en-US" sz="2300" dirty="0" err="1"/>
              <a:t>Muhim</a:t>
            </a:r>
            <a:r>
              <a:rPr lang="en-US" sz="2300" dirty="0"/>
              <a:t> </a:t>
            </a:r>
            <a:r>
              <a:rPr lang="en-US" sz="2300" dirty="0" err="1"/>
              <a:t>ahamiyatga</a:t>
            </a:r>
            <a:r>
              <a:rPr lang="en-US" sz="2300" dirty="0"/>
              <a:t> </a:t>
            </a:r>
            <a:r>
              <a:rPr lang="en-US" sz="2300" dirty="0" err="1"/>
              <a:t>ega</a:t>
            </a:r>
            <a:r>
              <a:rPr lang="en-US" sz="2300" dirty="0"/>
              <a:t> </a:t>
            </a:r>
            <a:r>
              <a:rPr lang="en-US" sz="2300" dirty="0" err="1"/>
              <a:t>bo‘lgan</a:t>
            </a:r>
            <a:r>
              <a:rPr lang="en-US" sz="2300" dirty="0"/>
              <a:t> </a:t>
            </a:r>
            <a:r>
              <a:rPr lang="en-US" sz="2300" dirty="0" err="1"/>
              <a:t>jarayonni</a:t>
            </a:r>
            <a:r>
              <a:rPr lang="en-US" sz="2300" dirty="0"/>
              <a:t> </a:t>
            </a:r>
            <a:r>
              <a:rPr lang="en-US" sz="2300" dirty="0" err="1"/>
              <a:t>boshqarish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2. </a:t>
            </a:r>
            <a:r>
              <a:rPr lang="en-US" sz="2300" dirty="0" err="1"/>
              <a:t>Ko‘p</a:t>
            </a:r>
            <a:r>
              <a:rPr lang="en-US" sz="2300" dirty="0"/>
              <a:t> </a:t>
            </a:r>
            <a:r>
              <a:rPr lang="en-US" sz="2300" dirty="0" err="1"/>
              <a:t>qaytariladigan</a:t>
            </a:r>
            <a:r>
              <a:rPr lang="en-US" sz="2300" dirty="0"/>
              <a:t> </a:t>
            </a:r>
            <a:r>
              <a:rPr lang="en-US" sz="2300" dirty="0" err="1"/>
              <a:t>jarayonlarni</a:t>
            </a:r>
            <a:r>
              <a:rPr lang="en-US" sz="2300" dirty="0"/>
              <a:t> </a:t>
            </a:r>
            <a:r>
              <a:rPr lang="en-US" sz="2300" dirty="0" err="1"/>
              <a:t>boshqarish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/>
              <a:t>3. </a:t>
            </a:r>
            <a:r>
              <a:rPr lang="en-US" sz="2300" dirty="0" err="1"/>
              <a:t>Kam</a:t>
            </a:r>
            <a:r>
              <a:rPr lang="en-US" sz="2300" dirty="0"/>
              <a:t> </a:t>
            </a:r>
            <a:r>
              <a:rPr lang="en-US" sz="2300" dirty="0" err="1"/>
              <a:t>ishlatiladigan</a:t>
            </a:r>
            <a:r>
              <a:rPr lang="en-US" sz="2300" dirty="0"/>
              <a:t> </a:t>
            </a:r>
            <a:r>
              <a:rPr lang="en-US" sz="2300" dirty="0" err="1"/>
              <a:t>jarayonlarni</a:t>
            </a:r>
            <a:r>
              <a:rPr lang="en-US" sz="2300" dirty="0"/>
              <a:t> </a:t>
            </a:r>
            <a:r>
              <a:rPr lang="en-US" sz="2300" dirty="0" err="1"/>
              <a:t>boshqarish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joyi</a:t>
            </a:r>
            <a:r>
              <a:rPr lang="en-US" sz="2300" dirty="0"/>
              <a:t> </a:t>
            </a:r>
            <a:r>
              <a:rPr lang="en-US" sz="2300" dirty="0" err="1"/>
              <a:t>quyidagi</a:t>
            </a:r>
            <a:r>
              <a:rPr lang="en-US" sz="2300" dirty="0"/>
              <a:t> </a:t>
            </a:r>
            <a:r>
              <a:rPr lang="en-US" sz="2300" dirty="0" err="1"/>
              <a:t>hududlarni</a:t>
            </a:r>
            <a:r>
              <a:rPr lang="en-US" sz="2300" dirty="0"/>
              <a:t>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ichiga</a:t>
            </a:r>
            <a:r>
              <a:rPr lang="en-US" sz="2300" dirty="0"/>
              <a:t> </a:t>
            </a:r>
            <a:r>
              <a:rPr lang="en-US" sz="2300" dirty="0" err="1"/>
              <a:t>oladi</a:t>
            </a:r>
            <a:r>
              <a:rPr lang="en-US" sz="2300" dirty="0"/>
              <a:t>: </a:t>
            </a:r>
            <a:r>
              <a:rPr lang="en-US" sz="2300" dirty="0" err="1"/>
              <a:t>materiallarni</a:t>
            </a:r>
            <a:r>
              <a:rPr lang="en-US" sz="2300" dirty="0"/>
              <a:t> </a:t>
            </a:r>
            <a:r>
              <a:rPr lang="en-US" sz="2300" dirty="0" err="1"/>
              <a:t>joylashtirish</a:t>
            </a:r>
            <a:r>
              <a:rPr lang="en-US" sz="2300" dirty="0"/>
              <a:t>, </a:t>
            </a:r>
            <a:r>
              <a:rPr lang="en-US" sz="2300" dirty="0" err="1"/>
              <a:t>mehnatni</a:t>
            </a:r>
            <a:r>
              <a:rPr lang="en-US" sz="2300" dirty="0"/>
              <a:t> </a:t>
            </a:r>
            <a:r>
              <a:rPr lang="en-US" sz="2300" dirty="0" err="1"/>
              <a:t>texnik</a:t>
            </a:r>
            <a:r>
              <a:rPr lang="en-US" sz="2300" dirty="0"/>
              <a:t> </a:t>
            </a:r>
            <a:r>
              <a:rPr lang="en-US" sz="2300" dirty="0" err="1"/>
              <a:t>ta’minlash</a:t>
            </a:r>
            <a:r>
              <a:rPr lang="en-US" sz="2300" dirty="0"/>
              <a:t> (</a:t>
            </a:r>
            <a:r>
              <a:rPr lang="en-US" sz="2300" dirty="0" err="1"/>
              <a:t>ta’minlash</a:t>
            </a:r>
            <a:r>
              <a:rPr lang="en-US" sz="2300" dirty="0"/>
              <a:t> </a:t>
            </a:r>
            <a:r>
              <a:rPr lang="en-US" sz="2300" dirty="0" err="1"/>
              <a:t>hududi</a:t>
            </a:r>
            <a:r>
              <a:rPr lang="en-US" sz="2300" dirty="0"/>
              <a:t>) </a:t>
            </a:r>
            <a:r>
              <a:rPr lang="en-US" sz="2300" dirty="0" err="1"/>
              <a:t>xizmat</a:t>
            </a:r>
            <a:r>
              <a:rPr lang="en-US" sz="2300" dirty="0"/>
              <a:t> </a:t>
            </a:r>
            <a:r>
              <a:rPr lang="en-US" sz="2300" dirty="0" err="1"/>
              <a:t>ko‘rsatish</a:t>
            </a:r>
            <a:r>
              <a:rPr lang="en-US" sz="2300" dirty="0"/>
              <a:t> </a:t>
            </a:r>
            <a:r>
              <a:rPr lang="en-US" sz="2300" dirty="0" err="1"/>
              <a:t>hududi</a:t>
            </a:r>
            <a:r>
              <a:rPr lang="en-US" sz="2300" dirty="0"/>
              <a:t> (transport </a:t>
            </a:r>
            <a:r>
              <a:rPr lang="en-US" sz="2300" dirty="0" err="1"/>
              <a:t>hududi</a:t>
            </a:r>
            <a:r>
              <a:rPr lang="en-US" sz="2300" dirty="0"/>
              <a:t>)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ishchi</a:t>
            </a:r>
            <a:r>
              <a:rPr lang="en-US" sz="2300" dirty="0"/>
              <a:t> </a:t>
            </a:r>
            <a:r>
              <a:rPr lang="en-US" sz="2300" dirty="0" err="1"/>
              <a:t>hududi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 err="1"/>
              <a:t>Odamni</a:t>
            </a:r>
            <a:r>
              <a:rPr lang="en-US" sz="2300" dirty="0"/>
              <a:t> </a:t>
            </a:r>
            <a:r>
              <a:rPr lang="en-US" sz="2300" dirty="0" err="1"/>
              <a:t>antropometrik</a:t>
            </a:r>
            <a:r>
              <a:rPr lang="en-US" sz="2300" dirty="0"/>
              <a:t> </a:t>
            </a:r>
            <a:r>
              <a:rPr lang="en-US" sz="2300" dirty="0" err="1"/>
              <a:t>ko‘rsatkichlari</a:t>
            </a:r>
            <a:r>
              <a:rPr lang="en-US" sz="2300" dirty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boshqaruvchining</a:t>
            </a:r>
            <a:r>
              <a:rPr lang="en-US" sz="2300" dirty="0"/>
              <a:t> </a:t>
            </a:r>
            <a:r>
              <a:rPr lang="en-US" sz="2300" dirty="0" err="1"/>
              <a:t>ishchi</a:t>
            </a:r>
            <a:r>
              <a:rPr lang="en-US" sz="2300" dirty="0"/>
              <a:t> </a:t>
            </a:r>
            <a:r>
              <a:rPr lang="en-US" sz="2300" dirty="0" err="1"/>
              <a:t>vaziyati</a:t>
            </a:r>
            <a:r>
              <a:rPr lang="en-US" sz="2300" dirty="0"/>
              <a:t> </a:t>
            </a:r>
            <a:r>
              <a:rPr lang="en-US" sz="2300" dirty="0" err="1"/>
              <a:t>hisobga</a:t>
            </a:r>
            <a:r>
              <a:rPr lang="en-US" sz="2300" dirty="0"/>
              <a:t> </a:t>
            </a:r>
            <a:r>
              <a:rPr lang="en-US" sz="2300" dirty="0" err="1"/>
              <a:t>olinadi</a:t>
            </a:r>
            <a:r>
              <a:rPr lang="en-US" sz="2300" dirty="0"/>
              <a:t>, </a:t>
            </a:r>
            <a:r>
              <a:rPr lang="en-US" sz="2300" dirty="0" err="1"/>
              <a:t>ishchi</a:t>
            </a:r>
            <a:r>
              <a:rPr lang="en-US" sz="2300" dirty="0"/>
              <a:t> </a:t>
            </a:r>
            <a:r>
              <a:rPr lang="en-US" sz="2300" dirty="0" err="1"/>
              <a:t>kuchi</a:t>
            </a:r>
            <a:r>
              <a:rPr lang="en-US" sz="2300" dirty="0"/>
              <a:t> (</a:t>
            </a:r>
            <a:r>
              <a:rPr lang="en-US" sz="2300" dirty="0" err="1"/>
              <a:t>statik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dinamik</a:t>
            </a:r>
            <a:r>
              <a:rPr lang="en-US" sz="2300" dirty="0"/>
              <a:t>) </a:t>
            </a:r>
            <a:r>
              <a:rPr lang="en-US" sz="2300" dirty="0" err="1"/>
              <a:t>ishchi</a:t>
            </a:r>
            <a:r>
              <a:rPr lang="en-US" sz="2300" dirty="0"/>
              <a:t> </a:t>
            </a:r>
            <a:r>
              <a:rPr lang="en-US" sz="2300" dirty="0" err="1"/>
              <a:t>harakati</a:t>
            </a:r>
            <a:r>
              <a:rPr lang="en-US" sz="2300" dirty="0"/>
              <a:t>, tempi,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aniqligi</a:t>
            </a:r>
            <a:r>
              <a:rPr lang="en-US" sz="2300" dirty="0"/>
              <a:t> </a:t>
            </a:r>
            <a:r>
              <a:rPr lang="en-US" sz="2300" dirty="0" err="1"/>
              <a:t>topiladi</a:t>
            </a:r>
            <a:r>
              <a:rPr lang="en-US" sz="2300" dirty="0"/>
              <a:t>. </a:t>
            </a:r>
            <a:r>
              <a:rPr lang="en-US" sz="2300" dirty="0" err="1"/>
              <a:t>Ishchilarni</a:t>
            </a:r>
            <a:r>
              <a:rPr lang="en-US" sz="2300" dirty="0"/>
              <a:t> </a:t>
            </a:r>
            <a:r>
              <a:rPr lang="en-US" sz="2300" dirty="0" err="1"/>
              <a:t>tik</a:t>
            </a:r>
            <a:r>
              <a:rPr lang="en-US" sz="2300" dirty="0"/>
              <a:t> </a:t>
            </a:r>
            <a:r>
              <a:rPr lang="en-US" sz="2300" dirty="0" err="1"/>
              <a:t>turib</a:t>
            </a:r>
            <a:r>
              <a:rPr lang="en-US" sz="2300" dirty="0"/>
              <a:t> </a:t>
            </a:r>
            <a:r>
              <a:rPr lang="en-US" sz="2300" dirty="0" err="1"/>
              <a:t>bajarishda</a:t>
            </a:r>
            <a:r>
              <a:rPr lang="en-US" sz="2300" dirty="0"/>
              <a:t> </a:t>
            </a:r>
            <a:r>
              <a:rPr lang="en-US" sz="2300" dirty="0" err="1"/>
              <a:t>eng</a:t>
            </a:r>
            <a:r>
              <a:rPr lang="en-US" sz="2300" dirty="0"/>
              <a:t> </a:t>
            </a:r>
            <a:r>
              <a:rPr lang="en-US" sz="2300" dirty="0" err="1"/>
              <a:t>qulay</a:t>
            </a:r>
            <a:r>
              <a:rPr lang="en-US" sz="2300" dirty="0"/>
              <a:t> </a:t>
            </a:r>
            <a:r>
              <a:rPr lang="en-US" sz="2300" dirty="0" err="1"/>
              <a:t>chegara</a:t>
            </a:r>
            <a:r>
              <a:rPr lang="en-US" sz="2300" dirty="0"/>
              <a:t> </a:t>
            </a:r>
            <a:r>
              <a:rPr lang="en-US" sz="2300" dirty="0" err="1"/>
              <a:t>bu</a:t>
            </a:r>
            <a:r>
              <a:rPr lang="en-US" sz="2300" dirty="0"/>
              <a:t> </a:t>
            </a:r>
            <a:r>
              <a:rPr lang="en-US" sz="2300" dirty="0" err="1"/>
              <a:t>kichikroq</a:t>
            </a:r>
            <a:r>
              <a:rPr lang="en-US" sz="2300" dirty="0"/>
              <a:t> </a:t>
            </a:r>
            <a:r>
              <a:rPr lang="en-US" sz="2300" dirty="0" err="1"/>
              <a:t>ol-dinga</a:t>
            </a:r>
            <a:r>
              <a:rPr lang="en-US" sz="2300" dirty="0"/>
              <a:t> </a:t>
            </a:r>
            <a:r>
              <a:rPr lang="en-US" sz="2300" dirty="0" err="1"/>
              <a:t>qarab</a:t>
            </a:r>
            <a:r>
              <a:rPr lang="en-US" sz="2300" dirty="0"/>
              <a:t> </a:t>
            </a:r>
            <a:r>
              <a:rPr lang="en-US" sz="2300" dirty="0" err="1"/>
              <a:t>engashish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o‘tirish</a:t>
            </a:r>
            <a:r>
              <a:rPr lang="en-US" sz="2300" dirty="0"/>
              <a:t>; </a:t>
            </a:r>
            <a:r>
              <a:rPr lang="en-US" sz="2300" dirty="0" err="1"/>
              <a:t>noqulay</a:t>
            </a:r>
            <a:r>
              <a:rPr lang="en-US" sz="2300" dirty="0"/>
              <a:t> - </a:t>
            </a:r>
            <a:r>
              <a:rPr lang="en-US" sz="2300" dirty="0" err="1"/>
              <a:t>engashgan</a:t>
            </a:r>
            <a:r>
              <a:rPr lang="en-US" sz="2300" dirty="0"/>
              <a:t> </a:t>
            </a:r>
            <a:r>
              <a:rPr lang="en-US" sz="2300" dirty="0" err="1"/>
              <a:t>hol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qiya</a:t>
            </a:r>
            <a:r>
              <a:rPr lang="en-US" sz="2300" dirty="0"/>
              <a:t> </a:t>
            </a:r>
            <a:r>
              <a:rPr lang="en-US" sz="2300" dirty="0" err="1"/>
              <a:t>holatda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r>
              <a:rPr lang="en-US" sz="2300" dirty="0" err="1"/>
              <a:t>Sanoat</a:t>
            </a:r>
            <a:r>
              <a:rPr lang="en-US" sz="2300" dirty="0"/>
              <a:t> </a:t>
            </a:r>
            <a:r>
              <a:rPr lang="en-US" sz="2300" dirty="0" err="1"/>
              <a:t>korxonalari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qurilish</a:t>
            </a:r>
            <a:r>
              <a:rPr lang="en-US" sz="2300" dirty="0"/>
              <a:t> </a:t>
            </a:r>
            <a:r>
              <a:rPr lang="en-US" sz="2300" dirty="0" err="1"/>
              <a:t>tashkilotlarining</a:t>
            </a:r>
            <a:r>
              <a:rPr lang="en-US" sz="2300" dirty="0"/>
              <a:t> </a:t>
            </a:r>
            <a:r>
              <a:rPr lang="en-US" sz="2300" dirty="0" err="1"/>
              <a:t>ishlarini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, </a:t>
            </a:r>
            <a:r>
              <a:rPr lang="en-US" sz="2300" dirty="0" err="1"/>
              <a:t>asosan</a:t>
            </a:r>
            <a:r>
              <a:rPr lang="en-US" sz="2300" dirty="0"/>
              <a:t> </a:t>
            </a:r>
            <a:r>
              <a:rPr lang="en-US" sz="2300" dirty="0" err="1"/>
              <a:t>tik</a:t>
            </a:r>
            <a:r>
              <a:rPr lang="en-US" sz="2300" dirty="0"/>
              <a:t> </a:t>
            </a:r>
            <a:r>
              <a:rPr lang="en-US" sz="2300" dirty="0" err="1"/>
              <a:t>turib</a:t>
            </a:r>
            <a:r>
              <a:rPr lang="en-US" sz="2300" dirty="0"/>
              <a:t> </a:t>
            </a:r>
            <a:r>
              <a:rPr lang="en-US" sz="2300" dirty="0" err="1" smtClean="0"/>
              <a:t>bajariladi</a:t>
            </a:r>
            <a:r>
              <a:rPr lang="uz-Cyrl-UZ" sz="2300" dirty="0"/>
              <a:t>.</a:t>
            </a:r>
            <a:endParaRPr lang="en-US" sz="2300" dirty="0" smtClean="0"/>
          </a:p>
        </p:txBody>
      </p:sp>
    </p:spTree>
    <p:extLst>
      <p:ext uri="{BB962C8B-B14F-4D97-AF65-F5344CB8AC3E}">
        <p14:creationId xmlns:p14="http://schemas.microsoft.com/office/powerpoint/2010/main" val="128360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19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3353" y="212358"/>
            <a:ext cx="886904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/>
              <a:t>Mehnatni</a:t>
            </a:r>
            <a:r>
              <a:rPr lang="en-US" sz="2400" b="1" dirty="0" smtClean="0"/>
              <a:t> </a:t>
            </a:r>
            <a:r>
              <a:rPr lang="en-US" sz="2400" b="1" dirty="0" err="1"/>
              <a:t>ilmiy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etishning</a:t>
            </a:r>
            <a:r>
              <a:rPr lang="en-US" sz="2400" b="1" dirty="0"/>
              <a:t> </a:t>
            </a:r>
            <a:r>
              <a:rPr lang="en-US" sz="2400" b="1" dirty="0" err="1"/>
              <a:t>iqtisodiy</a:t>
            </a:r>
            <a:r>
              <a:rPr lang="en-US" sz="2400" b="1" dirty="0"/>
              <a:t> </a:t>
            </a:r>
            <a:r>
              <a:rPr lang="en-US" sz="2400" b="1" dirty="0" err="1"/>
              <a:t>samaradorligi</a:t>
            </a:r>
            <a:endParaRPr lang="ru-RU" sz="2400" dirty="0"/>
          </a:p>
          <a:p>
            <a:r>
              <a:rPr lang="uz-Cyrl-UZ" sz="2400" dirty="0" smtClean="0"/>
              <a:t>             </a:t>
            </a:r>
            <a:r>
              <a:rPr lang="en-US" sz="2400" dirty="0" err="1" smtClean="0"/>
              <a:t>Mehnatni</a:t>
            </a:r>
            <a:r>
              <a:rPr lang="en-US" sz="2400" dirty="0" smtClean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etishda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iqtisodiyotining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talablaridan</a:t>
            </a:r>
            <a:r>
              <a:rPr lang="en-US" sz="2400" dirty="0"/>
              <a:t> </a:t>
            </a:r>
            <a:r>
              <a:rPr lang="en-US" sz="2400" dirty="0" err="1"/>
              <a:t>biridir</a:t>
            </a:r>
            <a:r>
              <a:rPr lang="en-US" sz="2400" dirty="0"/>
              <a:t>.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samaradorlikni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usullar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ifodalaymiz</a:t>
            </a:r>
            <a:r>
              <a:rPr lang="en-US" sz="2400" dirty="0"/>
              <a:t>:</a:t>
            </a:r>
            <a:endParaRPr lang="ru-RU" sz="2400" dirty="0"/>
          </a:p>
          <a:p>
            <a:r>
              <a:rPr lang="en-US" sz="2400" dirty="0"/>
              <a:t>A) </a:t>
            </a:r>
            <a:r>
              <a:rPr lang="en-US" sz="2400" i="1" dirty="0" err="1"/>
              <a:t>Ishlarni</a:t>
            </a:r>
            <a:r>
              <a:rPr lang="en-US" sz="2400" i="1" dirty="0"/>
              <a:t> </a:t>
            </a:r>
            <a:r>
              <a:rPr lang="en-US" sz="2400" i="1" dirty="0" err="1"/>
              <a:t>mexanizatsiyalash</a:t>
            </a:r>
            <a:r>
              <a:rPr lang="en-US" sz="2400" i="1" dirty="0"/>
              <a:t> </a:t>
            </a:r>
            <a:r>
              <a:rPr lang="en-US" sz="2400" i="1" dirty="0" err="1"/>
              <a:t>orqali</a:t>
            </a:r>
            <a:r>
              <a:rPr lang="en-US" sz="2400" i="1" dirty="0"/>
              <a:t> </a:t>
            </a:r>
            <a:r>
              <a:rPr lang="en-US" sz="2400" i="1" dirty="0" err="1"/>
              <a:t>iqtisodiy</a:t>
            </a:r>
            <a:r>
              <a:rPr lang="en-US" sz="2400" i="1" dirty="0"/>
              <a:t> </a:t>
            </a:r>
            <a:r>
              <a:rPr lang="en-US" sz="2400" i="1" dirty="0" err="1"/>
              <a:t>ko‘rsatkichni</a:t>
            </a:r>
            <a:r>
              <a:rPr lang="en-US" sz="2400" i="1" dirty="0"/>
              <a:t> </a:t>
            </a:r>
            <a:r>
              <a:rPr lang="en-US" sz="2400" i="1" dirty="0" err="1"/>
              <a:t>hisoblash</a:t>
            </a:r>
            <a:r>
              <a:rPr lang="en-US" sz="2400" i="1" dirty="0"/>
              <a:t> </a:t>
            </a:r>
            <a:r>
              <a:rPr lang="en-US" sz="2400" i="1" dirty="0" err="1"/>
              <a:t>usuli</a:t>
            </a:r>
            <a:r>
              <a:rPr lang="en-US" sz="2400" i="1" dirty="0"/>
              <a:t>.</a:t>
            </a:r>
            <a:endParaRPr lang="ru-RU" sz="2400" dirty="0"/>
          </a:p>
          <a:p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necha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mashinadan</a:t>
            </a:r>
            <a:r>
              <a:rPr lang="en-US" sz="2400" dirty="0"/>
              <a:t> </a:t>
            </a:r>
            <a:r>
              <a:rPr lang="en-US" sz="2400" dirty="0" err="1"/>
              <a:t>foydalanilgan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unga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mablag‘lar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qilinmagan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ma’lumotlar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samaradorlik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:</a:t>
            </a:r>
            <a:endParaRPr lang="ru-RU" sz="2400" dirty="0"/>
          </a:p>
          <a:p>
            <a:pPr lvl="0"/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ishning</a:t>
            </a:r>
            <a:r>
              <a:rPr lang="en-US" sz="2400" dirty="0"/>
              <a:t> </a:t>
            </a:r>
            <a:r>
              <a:rPr lang="en-US" sz="2400" dirty="0" err="1"/>
              <a:t>yillik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 (son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pul</a:t>
            </a:r>
            <a:r>
              <a:rPr lang="en-US" sz="2400" dirty="0"/>
              <a:t> </a:t>
            </a:r>
            <a:r>
              <a:rPr lang="en-US" sz="2400" dirty="0" err="1"/>
              <a:t>hisobida</a:t>
            </a:r>
            <a:r>
              <a:rPr lang="en-US" sz="2400" dirty="0"/>
              <a:t>), A - </a:t>
            </a:r>
            <a:r>
              <a:rPr lang="en-US" sz="2400" dirty="0" err="1"/>
              <a:t>harf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belgilaymiz</a:t>
            </a:r>
            <a:r>
              <a:rPr lang="en-US" sz="2400" dirty="0"/>
              <a:t>)</a:t>
            </a:r>
            <a:endParaRPr lang="ru-RU" sz="2400" dirty="0"/>
          </a:p>
          <a:p>
            <a:pPr lvl="0"/>
            <a:r>
              <a:rPr lang="en-US" sz="2400" dirty="0" err="1"/>
              <a:t>Bajariladigan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ishning</a:t>
            </a:r>
            <a:r>
              <a:rPr lang="en-US" sz="2400" dirty="0"/>
              <a:t> tanner</a:t>
            </a:r>
            <a:r>
              <a:rPr lang="ru-RU" sz="2400" dirty="0"/>
              <a:t>х</a:t>
            </a:r>
            <a:r>
              <a:rPr lang="en-US" sz="2400" dirty="0"/>
              <a:t> </a:t>
            </a:r>
            <a:r>
              <a:rPr lang="en-US" sz="2400" dirty="0" err="1"/>
              <a:t>narxi</a:t>
            </a:r>
            <a:r>
              <a:rPr lang="en-US" sz="2400" dirty="0"/>
              <a:t> (</a:t>
            </a:r>
            <a:r>
              <a:rPr lang="en-US" sz="2400" dirty="0" err="1"/>
              <a:t>so‘m</a:t>
            </a:r>
            <a:r>
              <a:rPr lang="en-US" sz="2400" dirty="0"/>
              <a:t> </a:t>
            </a:r>
            <a:r>
              <a:rPr lang="en-US" sz="2400" dirty="0" err="1"/>
              <a:t>hisobida</a:t>
            </a:r>
            <a:r>
              <a:rPr lang="en-US" sz="2400" dirty="0"/>
              <a:t>);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usullarini</a:t>
            </a:r>
            <a:r>
              <a:rPr lang="en-US" sz="2400" dirty="0"/>
              <a:t> </a:t>
            </a:r>
            <a:r>
              <a:rPr lang="en-US" sz="2400" dirty="0" err="1"/>
              <a:t>qo‘llashdan</a:t>
            </a:r>
            <a:r>
              <a:rPr lang="en-US" sz="2400" dirty="0"/>
              <a:t> </a:t>
            </a:r>
            <a:r>
              <a:rPr lang="en-US" sz="2400" dirty="0" err="1"/>
              <a:t>oldin</a:t>
            </a:r>
            <a:r>
              <a:rPr lang="en-US" sz="2400" dirty="0"/>
              <a:t> - </a:t>
            </a:r>
            <a:r>
              <a:rPr lang="ru-RU" sz="2400" dirty="0"/>
              <a:t>Т</a:t>
            </a:r>
            <a:r>
              <a:rPr lang="en-US" sz="2400" baseline="-25000" dirty="0"/>
              <a:t>1</a:t>
            </a:r>
            <a:r>
              <a:rPr lang="en-US" sz="2400" dirty="0"/>
              <a:t> ;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T</a:t>
            </a:r>
            <a:r>
              <a:rPr lang="en-US" sz="2400" baseline="-25000" dirty="0"/>
              <a:t>2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bajarishda</a:t>
            </a:r>
            <a:r>
              <a:rPr lang="en-US" sz="2400" dirty="0"/>
              <a:t> </a:t>
            </a:r>
            <a:r>
              <a:rPr lang="en-US" sz="2400" dirty="0" err="1"/>
              <a:t>qatnashgan</a:t>
            </a:r>
            <a:r>
              <a:rPr lang="en-US" sz="2400" dirty="0"/>
              <a:t> </a:t>
            </a:r>
            <a:r>
              <a:rPr lang="en-US" sz="2400" dirty="0" err="1"/>
              <a:t>mashinaning</a:t>
            </a:r>
            <a:r>
              <a:rPr lang="en-US" sz="2400" dirty="0"/>
              <a:t> </a:t>
            </a:r>
            <a:r>
              <a:rPr lang="en-US" sz="2400" dirty="0" err="1"/>
              <a:t>narxi</a:t>
            </a:r>
            <a:r>
              <a:rPr lang="en-US" sz="2400" dirty="0"/>
              <a:t> </a:t>
            </a:r>
            <a:r>
              <a:rPr lang="en-US" sz="2400" dirty="0" err="1"/>
              <a:t>so‘m</a:t>
            </a:r>
            <a:r>
              <a:rPr lang="en-US" sz="2400" dirty="0"/>
              <a:t> </a:t>
            </a:r>
            <a:r>
              <a:rPr lang="en-US" sz="2400" dirty="0" err="1"/>
              <a:t>hisobida</a:t>
            </a:r>
            <a:r>
              <a:rPr lang="en-US" sz="2400" dirty="0"/>
              <a:t>; </a:t>
            </a:r>
            <a:r>
              <a:rPr lang="en-US" sz="2400" dirty="0" err="1"/>
              <a:t>qo‘llanishdan</a:t>
            </a:r>
            <a:r>
              <a:rPr lang="en-US" sz="2400" dirty="0"/>
              <a:t> </a:t>
            </a:r>
            <a:r>
              <a:rPr lang="en-US" sz="2400" dirty="0" err="1"/>
              <a:t>oldin</a:t>
            </a:r>
            <a:r>
              <a:rPr lang="en-US" sz="2400" dirty="0"/>
              <a:t> F</a:t>
            </a:r>
            <a:r>
              <a:rPr lang="en-US" sz="2400" baseline="-25000" dirty="0"/>
              <a:t>1</a:t>
            </a:r>
            <a:r>
              <a:rPr lang="en-US" sz="2400" dirty="0"/>
              <a:t>;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vaqtida</a:t>
            </a:r>
            <a:r>
              <a:rPr lang="en-US" sz="2400" dirty="0"/>
              <a:t> F</a:t>
            </a:r>
            <a:r>
              <a:rPr lang="en-US" sz="2400" baseline="-25000" dirty="0"/>
              <a:t>2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Me’yoriy</a:t>
            </a:r>
            <a:r>
              <a:rPr lang="en-US" sz="2400" dirty="0"/>
              <a:t> </a:t>
            </a:r>
            <a:r>
              <a:rPr lang="en-US" sz="2400" dirty="0" err="1"/>
              <a:t>samaradorlik</a:t>
            </a:r>
            <a:r>
              <a:rPr lang="en-US" sz="2400" dirty="0"/>
              <a:t> </a:t>
            </a:r>
            <a:r>
              <a:rPr lang="en-US" sz="2400" dirty="0" err="1"/>
              <a:t>koeffitsienti</a:t>
            </a:r>
            <a:r>
              <a:rPr lang="en-US" sz="2400" dirty="0"/>
              <a:t> - E</a:t>
            </a:r>
            <a:r>
              <a:rPr lang="en-US" sz="2400" baseline="-25000" dirty="0"/>
              <a:t>n</a:t>
            </a:r>
            <a:r>
              <a:rPr lang="en-US" sz="2400" dirty="0"/>
              <a:t> </a:t>
            </a:r>
            <a:r>
              <a:rPr lang="en-US" sz="2400" dirty="0" err="1"/>
              <a:t>mexanizatsiyani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samaradorligi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formula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 smtClean="0"/>
              <a:t>.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05377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6690" y="0"/>
            <a:ext cx="8820751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uz-Cyrl-UZ" sz="2400" dirty="0" smtClean="0"/>
          </a:p>
          <a:p>
            <a:pPr algn="just"/>
            <a:endParaRPr lang="uz-Cyrl-UZ" sz="2400" dirty="0" smtClean="0"/>
          </a:p>
          <a:p>
            <a:pPr algn="just"/>
            <a:endParaRPr lang="uz-Cyrl-UZ" sz="2400" dirty="0"/>
          </a:p>
          <a:p>
            <a:pPr algn="just"/>
            <a:r>
              <a:rPr lang="en-US" sz="2400" i="1" dirty="0"/>
              <a:t>B) </a:t>
            </a:r>
            <a:r>
              <a:rPr lang="en-US" sz="2400" i="1" dirty="0" err="1"/>
              <a:t>Yangi</a:t>
            </a:r>
            <a:r>
              <a:rPr lang="en-US" sz="2400" i="1" dirty="0"/>
              <a:t> </a:t>
            </a:r>
            <a:r>
              <a:rPr lang="en-US" sz="2400" i="1" dirty="0" err="1"/>
              <a:t>materialning</a:t>
            </a:r>
            <a:r>
              <a:rPr lang="en-US" sz="2400" i="1" dirty="0"/>
              <a:t> </a:t>
            </a:r>
            <a:r>
              <a:rPr lang="en-US" sz="2400" i="1" dirty="0" err="1"/>
              <a:t>ishlab</a:t>
            </a:r>
            <a:r>
              <a:rPr lang="en-US" sz="2400" i="1" dirty="0"/>
              <a:t> </a:t>
            </a:r>
            <a:r>
              <a:rPr lang="en-US" sz="2400" i="1" dirty="0" err="1"/>
              <a:t>chiqarishga</a:t>
            </a:r>
            <a:r>
              <a:rPr lang="en-US" sz="2400" i="1" dirty="0"/>
              <a:t> </a:t>
            </a:r>
            <a:r>
              <a:rPr lang="en-US" sz="2400" i="1" dirty="0" err="1"/>
              <a:t>tadbiq</a:t>
            </a:r>
            <a:r>
              <a:rPr lang="en-US" sz="2400" i="1" dirty="0"/>
              <a:t> </a:t>
            </a:r>
            <a:r>
              <a:rPr lang="en-US" sz="2400" i="1" dirty="0" err="1"/>
              <a:t>etilishi</a:t>
            </a:r>
            <a:r>
              <a:rPr lang="en-US" sz="2400" i="1" dirty="0"/>
              <a:t> </a:t>
            </a:r>
            <a:r>
              <a:rPr lang="en-US" sz="2400" i="1" dirty="0" err="1"/>
              <a:t>natijasida</a:t>
            </a:r>
            <a:r>
              <a:rPr lang="en-US" sz="2400" i="1" dirty="0"/>
              <a:t> </a:t>
            </a:r>
            <a:r>
              <a:rPr lang="en-US" sz="2400" i="1" dirty="0" err="1"/>
              <a:t>erishilgan</a:t>
            </a:r>
            <a:r>
              <a:rPr lang="en-US" sz="2400" i="1" dirty="0"/>
              <a:t> </a:t>
            </a:r>
            <a:r>
              <a:rPr lang="en-US" sz="2400" i="1" dirty="0" err="1"/>
              <a:t>iqtisodiy</a:t>
            </a:r>
            <a:r>
              <a:rPr lang="en-US" sz="2400" i="1" dirty="0"/>
              <a:t> </a:t>
            </a:r>
            <a:r>
              <a:rPr lang="en-US" sz="2400" i="1" dirty="0" err="1"/>
              <a:t>samaradorlikni</a:t>
            </a:r>
            <a:r>
              <a:rPr lang="en-US" sz="2400" i="1" dirty="0"/>
              <a:t> </a:t>
            </a:r>
            <a:r>
              <a:rPr lang="en-US" sz="2400" i="1" dirty="0" err="1"/>
              <a:t>hisoblash</a:t>
            </a:r>
            <a:r>
              <a:rPr lang="en-US" sz="2400" i="1" dirty="0"/>
              <a:t> </a:t>
            </a:r>
            <a:r>
              <a:rPr lang="en-US" sz="2400" i="1" dirty="0" err="1"/>
              <a:t>usuli</a:t>
            </a:r>
            <a:r>
              <a:rPr lang="en-US" sz="2400" i="1" dirty="0"/>
              <a:t>.</a:t>
            </a:r>
            <a:endParaRPr lang="ru-RU" sz="2400" dirty="0"/>
          </a:p>
          <a:p>
            <a:pPr algn="just"/>
            <a:r>
              <a:rPr lang="en-US" sz="2400" dirty="0"/>
              <a:t>Agar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</a:t>
            </a:r>
            <a:r>
              <a:rPr lang="en-US" sz="2400" dirty="0"/>
              <a:t> </a:t>
            </a:r>
            <a:r>
              <a:rPr lang="en-US" sz="2400" dirty="0" err="1"/>
              <a:t>qo‘llanilayotgan</a:t>
            </a:r>
            <a:r>
              <a:rPr lang="en-US" sz="2400" dirty="0"/>
              <a:t> </a:t>
            </a:r>
            <a:r>
              <a:rPr lang="en-US" sz="2400" dirty="0" err="1"/>
              <a:t>materialni</a:t>
            </a:r>
            <a:r>
              <a:rPr lang="en-US" sz="2400" dirty="0"/>
              <a:t> </a:t>
            </a:r>
            <a:r>
              <a:rPr lang="en-US" sz="2400" dirty="0" err="1"/>
              <a:t>o‘rniga</a:t>
            </a:r>
            <a:r>
              <a:rPr lang="en-US" sz="2400" dirty="0"/>
              <a:t> </a:t>
            </a:r>
            <a:r>
              <a:rPr lang="en-US" sz="2400" dirty="0" err="1"/>
              <a:t>yangisini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etsak</a:t>
            </a:r>
            <a:r>
              <a:rPr lang="en-US" sz="2400" dirty="0"/>
              <a:t>, u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samaradorlikni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usulda</a:t>
            </a:r>
            <a:r>
              <a:rPr lang="en-US" sz="2400" dirty="0"/>
              <a:t> </a:t>
            </a:r>
            <a:r>
              <a:rPr lang="en-US" sz="2400" dirty="0" err="1"/>
              <a:t>aniqlaymiz</a:t>
            </a:r>
            <a:r>
              <a:rPr lang="en-US" sz="2400" dirty="0"/>
              <a:t>.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materialni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qilishda</a:t>
            </a:r>
            <a:r>
              <a:rPr lang="en-US" sz="2400" dirty="0"/>
              <a:t>,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xarajatlar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qilinmasa</a:t>
            </a:r>
            <a:r>
              <a:rPr lang="en-US" sz="2400" dirty="0"/>
              <a:t>, u </a:t>
            </a:r>
            <a:r>
              <a:rPr lang="en-US" sz="2400" dirty="0" err="1"/>
              <a:t>paytda</a:t>
            </a:r>
            <a:r>
              <a:rPr lang="en-US" sz="2400" dirty="0"/>
              <a:t> </a:t>
            </a:r>
            <a:r>
              <a:rPr lang="en-US" sz="2400" dirty="0" err="1"/>
              <a:t>yillik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samaradorlik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formula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ifodalanadi</a:t>
            </a:r>
            <a:r>
              <a:rPr lang="en-US" sz="2400" dirty="0" smtClean="0"/>
              <a:t>.</a:t>
            </a:r>
            <a:endParaRPr lang="uz-Cyrl-UZ" sz="2400" dirty="0" smtClean="0"/>
          </a:p>
          <a:p>
            <a:pPr algn="just"/>
            <a:endParaRPr lang="uz-Cyrl-UZ" sz="2400" dirty="0"/>
          </a:p>
          <a:p>
            <a:pPr algn="just"/>
            <a:endParaRPr lang="uz-Cyrl-UZ" sz="2400" dirty="0" smtClean="0"/>
          </a:p>
          <a:p>
            <a:pPr algn="just"/>
            <a:endParaRPr lang="ru-RU" sz="2400" dirty="0"/>
          </a:p>
          <a:p>
            <a:pPr algn="just"/>
            <a:r>
              <a:rPr lang="en-US" sz="2400" dirty="0"/>
              <a:t>2.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materiallarni</a:t>
            </a:r>
            <a:r>
              <a:rPr lang="en-US" sz="2400" dirty="0"/>
              <a:t> </a:t>
            </a:r>
            <a:r>
              <a:rPr lang="en-US" sz="2400" dirty="0" err="1"/>
              <a:t>qo‘llashda</a:t>
            </a:r>
            <a:r>
              <a:rPr lang="en-US" sz="2400" dirty="0"/>
              <a:t>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xarajatlar</a:t>
            </a:r>
            <a:r>
              <a:rPr lang="en-US" sz="2400" dirty="0"/>
              <a:t> </a:t>
            </a:r>
            <a:r>
              <a:rPr lang="en-US" sz="2400" dirty="0" err="1"/>
              <a:t>sarflangan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unda</a:t>
            </a:r>
            <a:r>
              <a:rPr lang="en-US" sz="2400" dirty="0"/>
              <a:t>:</a:t>
            </a:r>
            <a:endParaRPr lang="ru-RU" sz="2400" dirty="0"/>
          </a:p>
        </p:txBody>
      </p:sp>
      <p:pic>
        <p:nvPicPr>
          <p:cNvPr id="14" name="Рисунок 13" descr="http://uz.denemetr.com/tw_files2/urls_8/77/d-76257/7z-docs/1_html_m32d50faf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165" y="569783"/>
            <a:ext cx="2006388" cy="4735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http://uz.denemetr.com/tw_files2/urls_8/77/d-76257/7z-docs/1_html_m1906e486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979" y="4389314"/>
            <a:ext cx="2344627" cy="6398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Рисунок 27" descr="http://uz.denemetr.com/tw_files2/urls_8/77/d-76257/7z-docs/1_html_1785bc3d.gif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979" y="5828922"/>
            <a:ext cx="2584560" cy="6127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765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1" y="141340"/>
            <a:ext cx="8820751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yerda</a:t>
            </a:r>
            <a:r>
              <a:rPr lang="en-US" sz="2400" dirty="0"/>
              <a:t>,</a:t>
            </a:r>
            <a:endParaRPr lang="ru-RU" sz="2400" dirty="0"/>
          </a:p>
          <a:p>
            <a:pPr algn="just"/>
            <a:r>
              <a:rPr lang="uz-Cyrl-UZ" sz="2400" i="1" dirty="0" smtClean="0"/>
              <a:t>              </a:t>
            </a:r>
            <a:r>
              <a:rPr lang="en-US" sz="2400" i="1" dirty="0" err="1" smtClean="0"/>
              <a:t>Kd</a:t>
            </a:r>
            <a:r>
              <a:rPr lang="en-US" sz="2400" i="1" dirty="0"/>
              <a:t> </a:t>
            </a:r>
            <a:r>
              <a:rPr lang="en-US" sz="2400" dirty="0"/>
              <a:t>-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kapital</a:t>
            </a:r>
            <a:r>
              <a:rPr lang="en-US" sz="2400" dirty="0"/>
              <a:t> </a:t>
            </a:r>
            <a:r>
              <a:rPr lang="en-US" sz="2400" dirty="0" err="1"/>
              <a:t>xarajatlari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i="1" dirty="0"/>
              <a:t>V) </a:t>
            </a:r>
            <a:r>
              <a:rPr lang="en-US" sz="2400" i="1" dirty="0" err="1"/>
              <a:t>Texnologiya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ishni</a:t>
            </a:r>
            <a:r>
              <a:rPr lang="en-US" sz="2400" i="1" dirty="0"/>
              <a:t> </a:t>
            </a:r>
            <a:r>
              <a:rPr lang="en-US" sz="2400" i="1" dirty="0" err="1"/>
              <a:t>tashkil</a:t>
            </a:r>
            <a:r>
              <a:rPr lang="en-US" sz="2400" i="1" dirty="0"/>
              <a:t> </a:t>
            </a:r>
            <a:r>
              <a:rPr lang="en-US" sz="2400" i="1" dirty="0" err="1"/>
              <a:t>etishni</a:t>
            </a:r>
            <a:r>
              <a:rPr lang="en-US" sz="2400" i="1" dirty="0"/>
              <a:t> </a:t>
            </a:r>
            <a:r>
              <a:rPr lang="en-US" sz="2400" i="1" dirty="0" err="1"/>
              <a:t>takomillashtirish</a:t>
            </a:r>
            <a:r>
              <a:rPr lang="en-US" sz="2400" i="1" dirty="0"/>
              <a:t> </a:t>
            </a:r>
            <a:r>
              <a:rPr lang="en-US" sz="2400" i="1" dirty="0" err="1"/>
              <a:t>natijasida</a:t>
            </a:r>
            <a:r>
              <a:rPr lang="en-US" sz="2400" i="1" dirty="0"/>
              <a:t> </a:t>
            </a:r>
            <a:r>
              <a:rPr lang="en-US" sz="2400" i="1" dirty="0" err="1"/>
              <a:t>iqtisodiy</a:t>
            </a:r>
            <a:r>
              <a:rPr lang="en-US" sz="2400" i="1" dirty="0"/>
              <a:t> </a:t>
            </a:r>
            <a:r>
              <a:rPr lang="en-US" sz="2400" i="1" dirty="0" err="1"/>
              <a:t>samaradorlikni</a:t>
            </a:r>
            <a:r>
              <a:rPr lang="en-US" sz="2400" i="1" dirty="0"/>
              <a:t> </a:t>
            </a:r>
            <a:r>
              <a:rPr lang="en-US" sz="2400" i="1" dirty="0" err="1"/>
              <a:t>aniqlash</a:t>
            </a:r>
            <a:r>
              <a:rPr lang="en-US" sz="2400" i="1" dirty="0"/>
              <a:t> </a:t>
            </a:r>
            <a:r>
              <a:rPr lang="en-US" sz="2400" i="1" dirty="0" err="1"/>
              <a:t>usuli</a:t>
            </a:r>
            <a:r>
              <a:rPr lang="en-US" sz="2400" i="1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Texnologiya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etishni</a:t>
            </a:r>
            <a:r>
              <a:rPr lang="en-US" sz="2400" dirty="0"/>
              <a:t> </a:t>
            </a:r>
            <a:r>
              <a:rPr lang="en-US" sz="2400" dirty="0" err="1"/>
              <a:t>takomillashtirishda</a:t>
            </a:r>
            <a:r>
              <a:rPr lang="en-US" sz="2400" dirty="0"/>
              <a:t>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texnikani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samaradorlik</a:t>
            </a:r>
            <a:r>
              <a:rPr lang="en-US" sz="2400" dirty="0" smtClean="0"/>
              <a:t>:</a:t>
            </a:r>
            <a:endParaRPr lang="uz-Cyrl-UZ" sz="2400" dirty="0" smtClean="0"/>
          </a:p>
          <a:p>
            <a:endParaRPr lang="uz-Cyrl-UZ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/>
              <a:t>yerda</a:t>
            </a:r>
            <a:r>
              <a:rPr lang="en-US" sz="2400" dirty="0"/>
              <a:t>,</a:t>
            </a:r>
            <a:endParaRPr lang="ru-RU" sz="2400" dirty="0"/>
          </a:p>
          <a:p>
            <a:r>
              <a:rPr lang="en-US" sz="2400" i="1" dirty="0"/>
              <a:t>A</a:t>
            </a:r>
            <a:r>
              <a:rPr lang="en-US" sz="2400" dirty="0"/>
              <a:t>-</a:t>
            </a:r>
            <a:r>
              <a:rPr lang="en-US" sz="2400" dirty="0" err="1"/>
              <a:t>ishning</a:t>
            </a:r>
            <a:r>
              <a:rPr lang="en-US" sz="2400" dirty="0"/>
              <a:t> </a:t>
            </a:r>
            <a:r>
              <a:rPr lang="en-US" sz="2400" dirty="0" err="1"/>
              <a:t>yillik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i="1" dirty="0"/>
              <a:t>G) </a:t>
            </a:r>
            <a:r>
              <a:rPr lang="en-US" sz="2400" i="1" dirty="0" err="1"/>
              <a:t>Ustama</a:t>
            </a:r>
            <a:r>
              <a:rPr lang="en-US" sz="2400" i="1" dirty="0"/>
              <a:t> </a:t>
            </a:r>
            <a:r>
              <a:rPr lang="en-US" sz="2400" i="1" dirty="0" err="1"/>
              <a:t>xarajatlarning</a:t>
            </a:r>
            <a:r>
              <a:rPr lang="en-US" sz="2400" i="1" dirty="0"/>
              <a:t> </a:t>
            </a:r>
            <a:r>
              <a:rPr lang="en-US" sz="2400" i="1" dirty="0" err="1"/>
              <a:t>hajmini</a:t>
            </a:r>
            <a:r>
              <a:rPr lang="en-US" sz="2400" i="1" dirty="0"/>
              <a:t> </a:t>
            </a:r>
            <a:r>
              <a:rPr lang="en-US" sz="2400" i="1" dirty="0" err="1"/>
              <a:t>kamaytirish</a:t>
            </a:r>
            <a:r>
              <a:rPr lang="en-US" sz="2400" i="1" dirty="0"/>
              <a:t> </a:t>
            </a:r>
            <a:r>
              <a:rPr lang="en-US" sz="2400" i="1" dirty="0" err="1"/>
              <a:t>orqali</a:t>
            </a:r>
            <a:r>
              <a:rPr lang="en-US" sz="2400" i="1" dirty="0"/>
              <a:t> </a:t>
            </a:r>
            <a:r>
              <a:rPr lang="en-US" sz="2400" i="1" dirty="0" err="1"/>
              <a:t>iqtisodiy</a:t>
            </a:r>
            <a:r>
              <a:rPr lang="en-US" sz="2400" i="1" dirty="0"/>
              <a:t> </a:t>
            </a:r>
            <a:r>
              <a:rPr lang="en-US" sz="2400" i="1" dirty="0" err="1"/>
              <a:t>samaradorlikni</a:t>
            </a:r>
            <a:r>
              <a:rPr lang="en-US" sz="2400" i="1" dirty="0"/>
              <a:t> </a:t>
            </a:r>
            <a:r>
              <a:rPr lang="en-US" sz="2400" i="1" dirty="0" err="1"/>
              <a:t>aniqlash</a:t>
            </a:r>
            <a:r>
              <a:rPr lang="en-US" sz="2400" i="1" dirty="0" smtClean="0"/>
              <a:t>.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tayyorlash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ketgan</a:t>
            </a:r>
            <a:r>
              <a:rPr lang="en-US" sz="2400" dirty="0"/>
              <a:t> </a:t>
            </a:r>
            <a:r>
              <a:rPr lang="en-US" sz="2400" dirty="0" err="1"/>
              <a:t>vaqtni</a:t>
            </a:r>
            <a:r>
              <a:rPr lang="en-US" sz="2400" dirty="0"/>
              <a:t> </a:t>
            </a:r>
            <a:r>
              <a:rPr lang="en-US" sz="2400" dirty="0" err="1"/>
              <a:t>qisqartirish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(</a:t>
            </a:r>
            <a:r>
              <a:rPr lang="en-US" sz="2400" dirty="0" err="1"/>
              <a:t>Sn</a:t>
            </a:r>
            <a:r>
              <a:rPr lang="en-US" sz="2400" dirty="0"/>
              <a:t>):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/>
              <a:t>yerda</a:t>
            </a:r>
            <a:r>
              <a:rPr lang="en-US" sz="2400" dirty="0"/>
              <a:t>,</a:t>
            </a:r>
            <a:endParaRPr lang="ru-RU" sz="2400" dirty="0"/>
          </a:p>
          <a:p>
            <a:r>
              <a:rPr lang="en-US" sz="2400" i="1" dirty="0" err="1"/>
              <a:t>Kp</a:t>
            </a:r>
            <a:r>
              <a:rPr lang="en-US" sz="2400" dirty="0"/>
              <a:t> - </a:t>
            </a:r>
            <a:r>
              <a:rPr lang="en-US" sz="2400" dirty="0" err="1"/>
              <a:t>koeffitsienti</a:t>
            </a:r>
            <a:r>
              <a:rPr lang="en-US" sz="2400" dirty="0"/>
              <a:t>, </a:t>
            </a:r>
            <a:r>
              <a:rPr lang="en-US" sz="2400" dirty="0" err="1"/>
              <a:t>mahsulotni</a:t>
            </a:r>
            <a:r>
              <a:rPr lang="en-US" sz="2400" dirty="0"/>
              <a:t> </a:t>
            </a:r>
            <a:r>
              <a:rPr lang="en-US" sz="2400" dirty="0" err="1"/>
              <a:t>bajarilish</a:t>
            </a:r>
            <a:r>
              <a:rPr lang="en-US" sz="2400" dirty="0"/>
              <a:t> </a:t>
            </a:r>
            <a:r>
              <a:rPr lang="en-US" sz="2400" dirty="0" err="1" smtClean="0"/>
              <a:t>vaqti</a:t>
            </a:r>
            <a:r>
              <a:rPr lang="en-US" sz="2400" dirty="0" smtClean="0"/>
              <a:t>.</a:t>
            </a:r>
            <a:r>
              <a:rPr lang="uz-Cyrl-UZ" sz="2400" dirty="0" smtClean="0"/>
              <a:t> </a:t>
            </a:r>
            <a:r>
              <a:rPr lang="en-US" sz="2400" i="1" dirty="0" smtClean="0"/>
              <a:t>N</a:t>
            </a:r>
            <a:r>
              <a:rPr lang="en-US" sz="2400" dirty="0"/>
              <a:t> - </a:t>
            </a:r>
            <a:r>
              <a:rPr lang="en-US" sz="2400" dirty="0" err="1"/>
              <a:t>ustama</a:t>
            </a:r>
            <a:r>
              <a:rPr lang="en-US" sz="2400" dirty="0"/>
              <a:t> </a:t>
            </a:r>
            <a:r>
              <a:rPr lang="en-US" sz="2400" dirty="0" err="1"/>
              <a:t>xarajatlar</a:t>
            </a:r>
            <a:r>
              <a:rPr lang="en-US" sz="2400" dirty="0"/>
              <a:t> </a:t>
            </a:r>
            <a:r>
              <a:rPr lang="en-US" sz="2400" dirty="0" err="1" smtClean="0"/>
              <a:t>miqdori</a:t>
            </a:r>
            <a:r>
              <a:rPr lang="en-US" sz="2400" dirty="0" smtClean="0"/>
              <a:t>,</a:t>
            </a:r>
            <a:r>
              <a:rPr lang="uz-Cyrl-UZ" sz="2400" dirty="0" smtClean="0"/>
              <a:t> </a:t>
            </a:r>
            <a:r>
              <a:rPr lang="en-US" sz="2400" i="1" dirty="0" smtClean="0"/>
              <a:t>T</a:t>
            </a:r>
            <a:r>
              <a:rPr lang="en-US" sz="2400" dirty="0"/>
              <a:t> - </a:t>
            </a:r>
            <a:r>
              <a:rPr lang="en-US" sz="2400" dirty="0" err="1"/>
              <a:t>me’yoriy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 smtClean="0"/>
              <a:t>vaqti</a:t>
            </a:r>
            <a:r>
              <a:rPr lang="en-US" sz="2400" dirty="0" smtClean="0"/>
              <a:t>,</a:t>
            </a:r>
            <a:r>
              <a:rPr lang="uz-Cyrl-UZ" sz="2400" dirty="0" smtClean="0"/>
              <a:t> </a:t>
            </a:r>
            <a:r>
              <a:rPr lang="en-US" sz="2400" i="1" dirty="0" smtClean="0"/>
              <a:t>T</a:t>
            </a:r>
            <a:r>
              <a:rPr lang="en-US" sz="2400" i="1" baseline="-25000" dirty="0" smtClean="0"/>
              <a:t>1</a:t>
            </a:r>
            <a:r>
              <a:rPr lang="en-US" sz="2400" baseline="-25000" dirty="0"/>
              <a:t> </a:t>
            </a:r>
            <a:r>
              <a:rPr lang="en-US" sz="2400" dirty="0"/>
              <a:t>- </a:t>
            </a:r>
            <a:r>
              <a:rPr lang="en-US" sz="2400" dirty="0" err="1"/>
              <a:t>yangiliklarni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vaqtdan</a:t>
            </a:r>
            <a:r>
              <a:rPr lang="en-US" sz="2400" dirty="0"/>
              <a:t> </a:t>
            </a:r>
            <a:r>
              <a:rPr lang="en-US" sz="2400" dirty="0" err="1"/>
              <a:t>unumli</a:t>
            </a:r>
            <a:r>
              <a:rPr lang="en-US" sz="2400" dirty="0"/>
              <a:t> </a:t>
            </a:r>
            <a:r>
              <a:rPr lang="en-US" sz="2400" dirty="0" err="1"/>
              <a:t>foydalanish</a:t>
            </a:r>
            <a:r>
              <a:rPr lang="en-US" sz="2400" dirty="0"/>
              <a:t>, </a:t>
            </a:r>
            <a:r>
              <a:rPr lang="en-US" sz="2400" dirty="0" err="1"/>
              <a:t>vaqtni</a:t>
            </a:r>
            <a:r>
              <a:rPr lang="en-US" sz="2400" dirty="0"/>
              <a:t> </a:t>
            </a:r>
            <a:r>
              <a:rPr lang="en-US" sz="2400" dirty="0" err="1" smtClean="0"/>
              <a:t>qisqartirish</a:t>
            </a:r>
            <a:r>
              <a:rPr lang="en-US" sz="2400" dirty="0" smtClean="0"/>
              <a:t>.</a:t>
            </a:r>
            <a:r>
              <a:rPr lang="uz-Cyrl-UZ" sz="2400" dirty="0" smtClean="0"/>
              <a:t> </a:t>
            </a:r>
          </a:p>
          <a:p>
            <a:r>
              <a:rPr lang="en-US" sz="2400" i="1" dirty="0" smtClean="0"/>
              <a:t>D</a:t>
            </a:r>
            <a:r>
              <a:rPr lang="en-US" sz="2400" i="1" dirty="0"/>
              <a:t>) </a:t>
            </a:r>
            <a:r>
              <a:rPr lang="en-US" sz="2400" i="1" dirty="0" err="1"/>
              <a:t>Ustama</a:t>
            </a:r>
            <a:r>
              <a:rPr lang="en-US" sz="2400" i="1" dirty="0"/>
              <a:t> </a:t>
            </a:r>
            <a:r>
              <a:rPr lang="en-US" sz="2400" i="1" dirty="0" err="1"/>
              <a:t>xarajatlarni</a:t>
            </a:r>
            <a:r>
              <a:rPr lang="en-US" sz="2400" i="1" dirty="0"/>
              <a:t> </a:t>
            </a:r>
            <a:r>
              <a:rPr lang="en-US" sz="2400" i="1" dirty="0" err="1"/>
              <a:t>qisqartirish</a:t>
            </a:r>
            <a:r>
              <a:rPr lang="en-US" sz="2400" i="1" dirty="0"/>
              <a:t>:</a:t>
            </a:r>
            <a:endParaRPr lang="ru-RU" sz="2400" dirty="0"/>
          </a:p>
          <a:p>
            <a:endParaRPr lang="ru-RU" sz="2400" dirty="0"/>
          </a:p>
        </p:txBody>
      </p:sp>
      <p:pic>
        <p:nvPicPr>
          <p:cNvPr id="11" name="Рисунок 10" descr="http://uz.denemetr.com/tw_files2/urls_8/77/d-76257/7z-docs/1_html_7be5ca69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619" y="2520682"/>
            <a:ext cx="2179637" cy="39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uz.denemetr.com/tw_files2/urls_8/77/d-76257/7z-docs/1_html_m3d541773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619" y="4494301"/>
            <a:ext cx="1608137" cy="727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4131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9184" y="225058"/>
            <a:ext cx="8081647" cy="74481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uz-Cyrl-UZ" sz="2400" dirty="0" smtClean="0"/>
          </a:p>
          <a:p>
            <a:pPr algn="just"/>
            <a:endParaRPr lang="uz-Cyrl-UZ" sz="2400" dirty="0"/>
          </a:p>
          <a:p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yerda</a:t>
            </a:r>
            <a:r>
              <a:rPr lang="en-US" sz="2400" dirty="0"/>
              <a:t>,</a:t>
            </a:r>
            <a:endParaRPr lang="ru-RU" sz="2400" dirty="0"/>
          </a:p>
          <a:p>
            <a:r>
              <a:rPr lang="en-US" sz="2400" i="1" dirty="0" err="1"/>
              <a:t>K</a:t>
            </a:r>
            <a:r>
              <a:rPr lang="en-US" sz="2400" i="1" baseline="-25000" dirty="0" err="1"/>
              <a:t>z</a:t>
            </a:r>
            <a:r>
              <a:rPr lang="en-US" sz="2400" dirty="0"/>
              <a:t> - </a:t>
            </a:r>
            <a:r>
              <a:rPr lang="en-US" sz="2400" dirty="0" err="1"/>
              <a:t>koeffitsient</a:t>
            </a:r>
            <a:r>
              <a:rPr lang="en-US" sz="2400" dirty="0"/>
              <a:t>, </a:t>
            </a:r>
            <a:r>
              <a:rPr lang="en-US" sz="2400" dirty="0" err="1"/>
              <a:t>ustama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u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haqining</a:t>
            </a:r>
            <a:r>
              <a:rPr lang="en-US" sz="2400" dirty="0"/>
              <a:t> </a:t>
            </a:r>
            <a:endParaRPr lang="ru-RU" sz="2400" dirty="0"/>
          </a:p>
          <a:p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qismini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i="1" dirty="0"/>
              <a:t>Z</a:t>
            </a:r>
            <a:r>
              <a:rPr lang="en-US" sz="2400" dirty="0"/>
              <a:t> -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tadbirlarni</a:t>
            </a:r>
            <a:r>
              <a:rPr lang="en-US" sz="2400" dirty="0"/>
              <a:t>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qilishdan</a:t>
            </a:r>
            <a:r>
              <a:rPr lang="en-US" sz="2400" dirty="0"/>
              <a:t> </a:t>
            </a:r>
            <a:endParaRPr lang="ru-RU" sz="2400" dirty="0"/>
          </a:p>
          <a:p>
            <a:r>
              <a:rPr lang="en-US" sz="2400" dirty="0" err="1"/>
              <a:t>oldingi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,</a:t>
            </a:r>
            <a:endParaRPr lang="ru-RU" sz="2400" dirty="0"/>
          </a:p>
          <a:p>
            <a:r>
              <a:rPr lang="en-US" sz="2400" i="1" dirty="0"/>
              <a:t>Z</a:t>
            </a:r>
            <a:r>
              <a:rPr lang="en-US" sz="2400" i="1" baseline="-25000" dirty="0"/>
              <a:t>1</a:t>
            </a:r>
            <a:r>
              <a:rPr lang="en-US" sz="2400" baseline="-25000" dirty="0"/>
              <a:t> </a:t>
            </a:r>
            <a:r>
              <a:rPr lang="en-US" sz="2400" dirty="0"/>
              <a:t>- </a:t>
            </a:r>
            <a:r>
              <a:rPr lang="en-US" sz="2400" dirty="0" err="1"/>
              <a:t>tadbiq</a:t>
            </a:r>
            <a:r>
              <a:rPr lang="en-US" sz="2400" dirty="0"/>
              <a:t> </a:t>
            </a:r>
            <a:r>
              <a:rPr lang="en-US" sz="2400" dirty="0" err="1"/>
              <a:t>qilingandan</a:t>
            </a:r>
            <a:r>
              <a:rPr lang="en-US" sz="2400" dirty="0"/>
              <a:t> </a:t>
            </a:r>
            <a:r>
              <a:rPr lang="en-US" sz="2400" dirty="0" err="1"/>
              <a:t>keyingi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.</a:t>
            </a:r>
            <a:endParaRPr lang="ru-RU" sz="2400" dirty="0"/>
          </a:p>
          <a:p>
            <a:pPr algn="ctr"/>
            <a:r>
              <a:rPr lang="en-US" sz="2400" b="1" dirty="0" err="1"/>
              <a:t>Tayanch</a:t>
            </a:r>
            <a:r>
              <a:rPr lang="en-US" sz="2400" b="1" dirty="0"/>
              <a:t> </a:t>
            </a:r>
            <a:r>
              <a:rPr lang="en-US" sz="2400" b="1" dirty="0" err="1"/>
              <a:t>iboralar</a:t>
            </a:r>
            <a:r>
              <a:rPr lang="en-US" sz="2400" b="1" dirty="0"/>
              <a:t>:</a:t>
            </a:r>
            <a:endParaRPr lang="ru-RU" sz="2400" b="1" dirty="0"/>
          </a:p>
          <a:p>
            <a:r>
              <a:rPr lang="en-US" sz="2400" i="1" dirty="0" err="1"/>
              <a:t>Mehnatdan</a:t>
            </a:r>
            <a:r>
              <a:rPr lang="en-US" sz="2400" i="1" dirty="0"/>
              <a:t> </a:t>
            </a:r>
            <a:r>
              <a:rPr lang="en-US" sz="2400" i="1" dirty="0" err="1"/>
              <a:t>oqilona</a:t>
            </a:r>
            <a:r>
              <a:rPr lang="en-US" sz="2400" i="1" dirty="0"/>
              <a:t> </a:t>
            </a:r>
            <a:r>
              <a:rPr lang="en-US" sz="2400" i="1" dirty="0" err="1"/>
              <a:t>foydalanish</a:t>
            </a:r>
            <a:r>
              <a:rPr lang="en-US" sz="2400" i="1" dirty="0"/>
              <a:t>, </a:t>
            </a:r>
            <a:r>
              <a:rPr lang="en-US" sz="2400" i="1" dirty="0" err="1"/>
              <a:t>asosiy</a:t>
            </a:r>
            <a:r>
              <a:rPr lang="en-US" sz="2400" i="1" dirty="0"/>
              <a:t> </a:t>
            </a:r>
            <a:r>
              <a:rPr lang="en-US" sz="2400" i="1" dirty="0" err="1"/>
              <a:t>omillar</a:t>
            </a:r>
            <a:r>
              <a:rPr lang="en-US" sz="2400" i="1" dirty="0"/>
              <a:t>, </a:t>
            </a:r>
            <a:r>
              <a:rPr lang="en-US" sz="2400" i="1" dirty="0" err="1"/>
              <a:t>takomillashtirish</a:t>
            </a:r>
            <a:r>
              <a:rPr lang="en-US" sz="2400" i="1" dirty="0"/>
              <a:t>, </a:t>
            </a:r>
            <a:r>
              <a:rPr lang="en-US" sz="2400" i="1" dirty="0" err="1"/>
              <a:t>tajribalarni</a:t>
            </a:r>
            <a:r>
              <a:rPr lang="en-US" sz="2400" i="1" dirty="0"/>
              <a:t> </a:t>
            </a:r>
            <a:r>
              <a:rPr lang="en-US" sz="2400" i="1" dirty="0" err="1"/>
              <a:t>ommalashtirish</a:t>
            </a:r>
            <a:r>
              <a:rPr lang="en-US" sz="2400" i="1" dirty="0"/>
              <a:t>, </a:t>
            </a:r>
            <a:r>
              <a:rPr lang="en-US" sz="2400" i="1" dirty="0" err="1"/>
              <a:t>ta’sir</a:t>
            </a:r>
            <a:r>
              <a:rPr lang="en-US" sz="2400" i="1" dirty="0"/>
              <a:t> </a:t>
            </a:r>
            <a:r>
              <a:rPr lang="en-US" sz="2400" i="1" dirty="0" err="1"/>
              <a:t>etuvchi</a:t>
            </a:r>
            <a:r>
              <a:rPr lang="en-US" sz="2400" i="1" dirty="0"/>
              <a:t> </a:t>
            </a:r>
            <a:r>
              <a:rPr lang="en-US" sz="2400" i="1" dirty="0" err="1"/>
              <a:t>omillar</a:t>
            </a:r>
            <a:r>
              <a:rPr lang="en-US" sz="2400" i="1" dirty="0"/>
              <a:t>, </a:t>
            </a:r>
            <a:r>
              <a:rPr lang="en-US" sz="2400" i="1" dirty="0" err="1"/>
              <a:t>samaradorlikka</a:t>
            </a:r>
            <a:r>
              <a:rPr lang="en-US" sz="2400" i="1" dirty="0"/>
              <a:t> </a:t>
            </a:r>
            <a:r>
              <a:rPr lang="en-US" sz="2400" i="1" dirty="0" err="1"/>
              <a:t>ta’siri</a:t>
            </a:r>
            <a:r>
              <a:rPr lang="en-US" sz="2400" i="1" dirty="0"/>
              <a:t>, </a:t>
            </a:r>
            <a:r>
              <a:rPr lang="en-US" sz="2400" i="1" dirty="0" err="1"/>
              <a:t>asosiy</a:t>
            </a:r>
            <a:r>
              <a:rPr lang="en-US" sz="2400" i="1" dirty="0"/>
              <a:t>, </a:t>
            </a:r>
            <a:r>
              <a:rPr lang="en-US" sz="2400" i="1" dirty="0" err="1"/>
              <a:t>xronometraj</a:t>
            </a:r>
            <a:r>
              <a:rPr lang="en-US" sz="2400" i="1" dirty="0"/>
              <a:t>, </a:t>
            </a:r>
            <a:r>
              <a:rPr lang="en-US" sz="2400" i="1" dirty="0" err="1"/>
              <a:t>rasmga</a:t>
            </a:r>
            <a:r>
              <a:rPr lang="en-US" sz="2400" i="1" dirty="0"/>
              <a:t> </a:t>
            </a:r>
            <a:r>
              <a:rPr lang="en-US" sz="2400" i="1" dirty="0" err="1"/>
              <a:t>olish</a:t>
            </a:r>
            <a:r>
              <a:rPr lang="en-US" sz="2400" i="1" dirty="0"/>
              <a:t>, </a:t>
            </a:r>
            <a:r>
              <a:rPr lang="en-US" sz="2400" i="1" dirty="0" err="1"/>
              <a:t>o‘zini-o‘zi</a:t>
            </a:r>
            <a:r>
              <a:rPr lang="en-US" sz="2400" i="1" dirty="0"/>
              <a:t> </a:t>
            </a:r>
            <a:r>
              <a:rPr lang="en-US" sz="2400" i="1" dirty="0" err="1"/>
              <a:t>rasmga</a:t>
            </a:r>
            <a:r>
              <a:rPr lang="en-US" sz="2400" i="1" dirty="0"/>
              <a:t> </a:t>
            </a:r>
            <a:r>
              <a:rPr lang="en-US" sz="2400" i="1" dirty="0" err="1"/>
              <a:t>olish</a:t>
            </a:r>
            <a:r>
              <a:rPr lang="en-US" sz="2400" i="1" dirty="0"/>
              <a:t>, </a:t>
            </a:r>
            <a:r>
              <a:rPr lang="en-US" sz="2400" i="1" dirty="0" err="1"/>
              <a:t>kuzatishni</a:t>
            </a:r>
            <a:r>
              <a:rPr lang="en-US" sz="2400" i="1" dirty="0"/>
              <a:t> </a:t>
            </a:r>
            <a:r>
              <a:rPr lang="en-US" sz="2400" i="1" dirty="0" err="1"/>
              <a:t>birdaniga</a:t>
            </a:r>
            <a:r>
              <a:rPr lang="en-US" sz="2400" i="1" dirty="0"/>
              <a:t> </a:t>
            </a:r>
            <a:r>
              <a:rPr lang="en-US" sz="2400" i="1" dirty="0" err="1"/>
              <a:t>o‘rganish</a:t>
            </a:r>
            <a:r>
              <a:rPr lang="en-US" sz="2400" i="1" dirty="0"/>
              <a:t>, </a:t>
            </a:r>
            <a:r>
              <a:rPr lang="en-US" sz="2400" i="1" dirty="0" err="1"/>
              <a:t>tayyorlov</a:t>
            </a:r>
            <a:r>
              <a:rPr lang="en-US" sz="2400" i="1" dirty="0"/>
              <a:t> </a:t>
            </a:r>
            <a:r>
              <a:rPr lang="en-US" sz="2400" i="1" dirty="0" err="1"/>
              <a:t>bosqichi</a:t>
            </a:r>
            <a:r>
              <a:rPr lang="en-US" sz="2400" i="1" dirty="0"/>
              <a:t>, </a:t>
            </a:r>
            <a:r>
              <a:rPr lang="en-US" sz="2400" i="1" dirty="0" err="1"/>
              <a:t>kuzatishni</a:t>
            </a:r>
            <a:r>
              <a:rPr lang="en-US" sz="2400" i="1" dirty="0"/>
              <a:t> </a:t>
            </a:r>
            <a:r>
              <a:rPr lang="en-US" sz="2400" i="1" dirty="0" err="1"/>
              <a:t>olib</a:t>
            </a:r>
            <a:r>
              <a:rPr lang="en-US" sz="2400" i="1" dirty="0"/>
              <a:t> </a:t>
            </a:r>
            <a:r>
              <a:rPr lang="en-US" sz="2400" i="1" dirty="0" err="1"/>
              <a:t>borish</a:t>
            </a:r>
            <a:r>
              <a:rPr lang="en-US" sz="2400" i="1" dirty="0"/>
              <a:t> </a:t>
            </a:r>
            <a:r>
              <a:rPr lang="en-US" sz="2400" i="1" dirty="0" err="1"/>
              <a:t>bosqichi</a:t>
            </a:r>
            <a:r>
              <a:rPr lang="en-US" sz="2400" i="1" dirty="0"/>
              <a:t>, </a:t>
            </a:r>
            <a:r>
              <a:rPr lang="en-US" sz="2400" i="1" dirty="0" err="1"/>
              <a:t>kuzatish</a:t>
            </a:r>
            <a:r>
              <a:rPr lang="en-US" sz="2400" i="1" dirty="0"/>
              <a:t> </a:t>
            </a:r>
            <a:r>
              <a:rPr lang="en-US" sz="2400" i="1" dirty="0" err="1"/>
              <a:t>natijalarini</a:t>
            </a:r>
            <a:r>
              <a:rPr lang="en-US" sz="2400" i="1" dirty="0"/>
              <a:t> </a:t>
            </a:r>
            <a:r>
              <a:rPr lang="en-US" sz="2400" i="1" dirty="0" err="1"/>
              <a:t>tahlil</a:t>
            </a:r>
            <a:r>
              <a:rPr lang="en-US" sz="2400" i="1" dirty="0"/>
              <a:t> </a:t>
            </a:r>
            <a:r>
              <a:rPr lang="en-US" sz="2400" i="1" dirty="0" err="1"/>
              <a:t>qilish</a:t>
            </a:r>
            <a:r>
              <a:rPr lang="en-US" sz="2400" i="1" dirty="0"/>
              <a:t> </a:t>
            </a:r>
            <a:r>
              <a:rPr lang="en-US" sz="2400" i="1" dirty="0" err="1"/>
              <a:t>bosqichi</a:t>
            </a:r>
            <a:r>
              <a:rPr lang="en-US" sz="2400" i="1" dirty="0"/>
              <a:t>, </a:t>
            </a:r>
            <a:r>
              <a:rPr lang="en-US" sz="2400" i="1" dirty="0" err="1"/>
              <a:t>kuzatuv</a:t>
            </a:r>
            <a:r>
              <a:rPr lang="en-US" sz="2400" i="1" dirty="0"/>
              <a:t> </a:t>
            </a:r>
            <a:r>
              <a:rPr lang="en-US" sz="2400" i="1" dirty="0" err="1"/>
              <a:t>varaqasi</a:t>
            </a:r>
            <a:r>
              <a:rPr lang="en-US" sz="2400" i="1" dirty="0"/>
              <a:t>, </a:t>
            </a:r>
            <a:r>
              <a:rPr lang="en-US" sz="2400" i="1" dirty="0" err="1"/>
              <a:t>ish</a:t>
            </a:r>
            <a:r>
              <a:rPr lang="en-US" sz="2400" i="1" dirty="0"/>
              <a:t> </a:t>
            </a:r>
            <a:r>
              <a:rPr lang="en-US" sz="2400" i="1" dirty="0" err="1"/>
              <a:t>joyi</a:t>
            </a:r>
            <a:r>
              <a:rPr lang="en-US" sz="2400" i="1" dirty="0"/>
              <a:t>, </a:t>
            </a:r>
            <a:r>
              <a:rPr lang="en-US" sz="2400" i="1" dirty="0" err="1"/>
              <a:t>ish</a:t>
            </a:r>
            <a:r>
              <a:rPr lang="en-US" sz="2400" i="1" dirty="0"/>
              <a:t> </a:t>
            </a:r>
            <a:r>
              <a:rPr lang="en-US" sz="2400" i="1" dirty="0" err="1"/>
              <a:t>joyini</a:t>
            </a:r>
            <a:r>
              <a:rPr lang="en-US" sz="2400" i="1" dirty="0"/>
              <a:t> </a:t>
            </a:r>
            <a:r>
              <a:rPr lang="en-US" sz="2400" i="1" dirty="0" err="1"/>
              <a:t>joylashuvi</a:t>
            </a:r>
            <a:r>
              <a:rPr lang="en-US" sz="2400" i="1" dirty="0"/>
              <a:t>, </a:t>
            </a:r>
            <a:r>
              <a:rPr lang="en-US" sz="2400" i="1" dirty="0" err="1"/>
              <a:t>ta’minlanganlik</a:t>
            </a:r>
            <a:r>
              <a:rPr lang="en-US" sz="2400" i="1" dirty="0"/>
              <a:t> </a:t>
            </a:r>
            <a:r>
              <a:rPr lang="en-US" sz="2400" i="1" dirty="0" err="1"/>
              <a:t>darajasi</a:t>
            </a:r>
            <a:r>
              <a:rPr lang="en-US" sz="2400" i="1" dirty="0"/>
              <a:t>, </a:t>
            </a:r>
            <a:r>
              <a:rPr lang="en-US" sz="2400" i="1" dirty="0" err="1"/>
              <a:t>xizmat</a:t>
            </a:r>
            <a:r>
              <a:rPr lang="en-US" sz="2400" i="1" dirty="0"/>
              <a:t> </a:t>
            </a:r>
            <a:r>
              <a:rPr lang="en-US" sz="2400" i="1" dirty="0" err="1"/>
              <a:t>qilish</a:t>
            </a:r>
            <a:r>
              <a:rPr lang="en-US" sz="2400" i="1" dirty="0"/>
              <a:t>, </a:t>
            </a:r>
            <a:r>
              <a:rPr lang="en-US" sz="2400" i="1" dirty="0" err="1"/>
              <a:t>ishchining</a:t>
            </a:r>
            <a:r>
              <a:rPr lang="en-US" sz="2400" i="1" dirty="0"/>
              <a:t> </a:t>
            </a:r>
            <a:r>
              <a:rPr lang="en-US" sz="2400" i="1" dirty="0" err="1"/>
              <a:t>holati</a:t>
            </a:r>
            <a:r>
              <a:rPr lang="en-US" sz="2400" i="1" dirty="0"/>
              <a:t>, </a:t>
            </a:r>
            <a:r>
              <a:rPr lang="en-US" sz="2400" i="1" dirty="0" err="1"/>
              <a:t>qulay</a:t>
            </a:r>
            <a:r>
              <a:rPr lang="en-US" sz="2400" i="1" dirty="0"/>
              <a:t> </a:t>
            </a:r>
            <a:r>
              <a:rPr lang="en-US" sz="2400" i="1" dirty="0" err="1"/>
              <a:t>chegarani</a:t>
            </a:r>
            <a:r>
              <a:rPr lang="en-US" sz="2400" i="1" dirty="0"/>
              <a:t> </a:t>
            </a:r>
            <a:r>
              <a:rPr lang="en-US" sz="2400" i="1" dirty="0" err="1"/>
              <a:t>aniqlash</a:t>
            </a:r>
            <a:r>
              <a:rPr lang="en-US" sz="2400" i="1" dirty="0"/>
              <a:t>, </a:t>
            </a:r>
            <a:r>
              <a:rPr lang="en-US" sz="2400" i="1" dirty="0" err="1"/>
              <a:t>antropometrik</a:t>
            </a:r>
            <a:r>
              <a:rPr lang="en-US" sz="2400" i="1" dirty="0"/>
              <a:t> </a:t>
            </a:r>
            <a:r>
              <a:rPr lang="en-US" sz="2400" i="1" dirty="0" err="1"/>
              <a:t>ko‘rsatkich</a:t>
            </a:r>
            <a:r>
              <a:rPr lang="en-US" sz="2400" i="1" dirty="0"/>
              <a:t>, </a:t>
            </a:r>
            <a:r>
              <a:rPr lang="en-US" sz="2400" i="1" dirty="0" err="1"/>
              <a:t>samaradorlikni</a:t>
            </a:r>
            <a:r>
              <a:rPr lang="en-US" sz="2400" i="1" dirty="0"/>
              <a:t> </a:t>
            </a:r>
            <a:r>
              <a:rPr lang="en-US" sz="2400" i="1" dirty="0" err="1"/>
              <a:t>aniqlash</a:t>
            </a:r>
            <a:r>
              <a:rPr lang="en-US" sz="2400" i="1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pic>
        <p:nvPicPr>
          <p:cNvPr id="5" name="Рисунок 4" descr="http://uz.denemetr.com/tw_files2/urls_8/77/d-76257/7z-docs/1_html_m6316e589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87" y="99315"/>
            <a:ext cx="1598613" cy="7768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35889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225058"/>
            <a:ext cx="8828704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Korxonalarda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ishlovchilar</a:t>
            </a:r>
            <a:r>
              <a:rPr lang="en-US" sz="2400" b="1" dirty="0"/>
              <a:t> </a:t>
            </a:r>
            <a:r>
              <a:rPr lang="en-US" sz="2400" b="1" dirty="0" err="1"/>
              <a:t>mehnatini</a:t>
            </a:r>
            <a:r>
              <a:rPr lang="en-US" sz="2400" b="1" dirty="0"/>
              <a:t> </a:t>
            </a:r>
            <a:r>
              <a:rPr lang="en-US" sz="2400" b="1" dirty="0" err="1"/>
              <a:t>rag‘batlantirishni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 smtClean="0"/>
              <a:t>qilish</a:t>
            </a:r>
            <a:endParaRPr lang="ru-RU" sz="2400" dirty="0"/>
          </a:p>
          <a:p>
            <a:pPr algn="just"/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, </a:t>
            </a:r>
            <a:r>
              <a:rPr lang="en-US" sz="2400" dirty="0" err="1"/>
              <a:t>tarkibi</a:t>
            </a:r>
            <a:r>
              <a:rPr lang="en-US" sz="2400" dirty="0"/>
              <a:t>,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toifadagi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o‘rta­sida</a:t>
            </a:r>
            <a:r>
              <a:rPr lang="en-US" sz="2400" dirty="0"/>
              <a:t> </a:t>
            </a:r>
            <a:r>
              <a:rPr lang="en-US" sz="2400" dirty="0" err="1"/>
              <a:t>taqsimlanishi</a:t>
            </a:r>
            <a:r>
              <a:rPr lang="en-US" sz="2400" dirty="0"/>
              <a:t> </a:t>
            </a:r>
            <a:r>
              <a:rPr lang="en-US" sz="2400" dirty="0" err="1"/>
              <a:t>nafaqat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ishlovchilarning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daromad</a:t>
            </a:r>
            <a:r>
              <a:rPr lang="en-US" sz="2400" dirty="0"/>
              <a:t> </a:t>
            </a:r>
            <a:r>
              <a:rPr lang="en-US" sz="2400" dirty="0" err="1"/>
              <a:t>manbai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turmush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 </a:t>
            </a:r>
            <a:r>
              <a:rPr lang="en-US" sz="2400" dirty="0" err="1"/>
              <a:t>yaxshilashning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omillaridan</a:t>
            </a:r>
            <a:r>
              <a:rPr lang="en-US" sz="2400" dirty="0"/>
              <a:t> </a:t>
            </a:r>
            <a:r>
              <a:rPr lang="en-US" sz="2400" dirty="0" err="1"/>
              <a:t>biridir</a:t>
            </a:r>
            <a:r>
              <a:rPr lang="en-US" sz="2400" dirty="0"/>
              <a:t>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ishlovchilarni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, </a:t>
            </a:r>
            <a:r>
              <a:rPr lang="en-US" sz="2400" dirty="0" err="1"/>
              <a:t>inson</a:t>
            </a:r>
            <a:r>
              <a:rPr lang="en-US" sz="2400" dirty="0"/>
              <a:t> </a:t>
            </a:r>
            <a:r>
              <a:rPr lang="en-US" sz="2400" dirty="0" err="1"/>
              <a:t>omilini</a:t>
            </a:r>
            <a:r>
              <a:rPr lang="en-US" sz="2400" dirty="0"/>
              <a:t> </a:t>
            </a:r>
            <a:r>
              <a:rPr lang="en-US" sz="2400" dirty="0" err="1"/>
              <a:t>ijodiy</a:t>
            </a:r>
            <a:r>
              <a:rPr lang="en-US" sz="2400" dirty="0"/>
              <a:t> </a:t>
            </a:r>
            <a:r>
              <a:rPr lang="en-US" sz="2400" dirty="0" err="1"/>
              <a:t>faolligini</a:t>
            </a:r>
            <a:r>
              <a:rPr lang="en-US" sz="2400" dirty="0"/>
              <a:t> </a:t>
            </a:r>
            <a:r>
              <a:rPr lang="en-US" sz="2400" dirty="0" err="1"/>
              <a:t>rmvojlantirish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nihoyat</a:t>
            </a:r>
            <a:r>
              <a:rPr lang="en-US" sz="2400" dirty="0"/>
              <a:t> </a:t>
            </a:r>
            <a:r>
              <a:rPr lang="en-US" sz="2400" dirty="0" err="1"/>
              <a:t>mamlakatning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-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taraqqiyoti</a:t>
            </a:r>
            <a:r>
              <a:rPr lang="en-US" sz="2400" dirty="0"/>
              <a:t> </a:t>
            </a:r>
            <a:r>
              <a:rPr lang="en-US" sz="2400" dirty="0" err="1"/>
              <a:t>ko‘lami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suratiga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ko‘rsatadi</a:t>
            </a:r>
            <a:r>
              <a:rPr lang="en-US" sz="2400" dirty="0"/>
              <a:t>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tushunchasi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turdagi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, </a:t>
            </a:r>
            <a:r>
              <a:rPr lang="en-US" sz="2400" dirty="0" err="1"/>
              <a:t>jumladan</a:t>
            </a:r>
            <a:r>
              <a:rPr lang="en-US" sz="2400" dirty="0"/>
              <a:t>,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ko‘rinishdagi</a:t>
            </a:r>
            <a:r>
              <a:rPr lang="en-US" sz="2400" dirty="0"/>
              <a:t> </a:t>
            </a:r>
            <a:r>
              <a:rPr lang="en-US" sz="2400" dirty="0" err="1"/>
              <a:t>mukofotlar</a:t>
            </a:r>
            <a:r>
              <a:rPr lang="en-US" sz="2400" dirty="0"/>
              <a:t>, </a:t>
            </a:r>
            <a:r>
              <a:rPr lang="en-US" sz="2400" dirty="0" err="1"/>
              <a:t>qo‘shimcha</a:t>
            </a:r>
            <a:r>
              <a:rPr lang="en-US" sz="2400" dirty="0"/>
              <a:t>, </a:t>
            </a:r>
            <a:r>
              <a:rPr lang="en-US" sz="2400" dirty="0" err="1"/>
              <a:t>ustama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imtiyozlar</a:t>
            </a:r>
            <a:r>
              <a:rPr lang="en-US" sz="2400" dirty="0"/>
              <a:t>, </a:t>
            </a:r>
            <a:r>
              <a:rPr lang="en-US" sz="2400" dirty="0" err="1"/>
              <a:t>moliyalashtirish</a:t>
            </a:r>
            <a:r>
              <a:rPr lang="en-US" sz="2400" dirty="0"/>
              <a:t> </a:t>
            </a:r>
            <a:r>
              <a:rPr lang="en-US" sz="2400" dirty="0" err="1"/>
              <a:t>manbaidan</a:t>
            </a:r>
            <a:r>
              <a:rPr lang="en-US" sz="2400" dirty="0"/>
              <a:t> </a:t>
            </a:r>
            <a:r>
              <a:rPr lang="en-US" sz="2400" dirty="0" err="1"/>
              <a:t>qat’iy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</a:t>
            </a:r>
            <a:r>
              <a:rPr lang="en-US" sz="2400" dirty="0" err="1"/>
              <a:t>pul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natura</a:t>
            </a:r>
            <a:r>
              <a:rPr lang="en-US" sz="2400" dirty="0"/>
              <a:t> </a:t>
            </a:r>
            <a:r>
              <a:rPr lang="en-US" sz="2400" dirty="0" err="1"/>
              <a:t>shaklidagi</a:t>
            </a:r>
            <a:r>
              <a:rPr lang="en-US" sz="2400" dirty="0"/>
              <a:t> </a:t>
            </a:r>
            <a:r>
              <a:rPr lang="en-US" sz="2400" dirty="0" err="1"/>
              <a:t>amaldagi</a:t>
            </a:r>
            <a:r>
              <a:rPr lang="en-US" sz="2400" dirty="0"/>
              <a:t> </a:t>
            </a:r>
            <a:r>
              <a:rPr lang="en-US" sz="2400" dirty="0" err="1"/>
              <a:t>qonunlar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ishlangan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kunlari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to‘lanadigan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Natura</a:t>
            </a:r>
            <a:r>
              <a:rPr lang="en-US" sz="2400" dirty="0" smtClean="0"/>
              <a:t> </a:t>
            </a:r>
            <a:r>
              <a:rPr lang="en-US" sz="2400" dirty="0" err="1"/>
              <a:t>shaklidagi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imtiyozlar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narxlari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hisob-kitoblar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amalga</a:t>
            </a:r>
            <a:r>
              <a:rPr lang="en-US" sz="2400" dirty="0" smtClean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03255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0" y="555556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293740"/>
            <a:ext cx="8895637" cy="71865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b="1" dirty="0" err="1"/>
              <a:t>Mehnatni</a:t>
            </a:r>
            <a:r>
              <a:rPr lang="en-US" sz="2300" b="1" dirty="0"/>
              <a:t> </a:t>
            </a:r>
            <a:r>
              <a:rPr lang="en-US" sz="2300" b="1" dirty="0" err="1"/>
              <a:t>me’yorlashtirish</a:t>
            </a:r>
            <a:r>
              <a:rPr lang="en-US" sz="2300" b="1" dirty="0"/>
              <a:t> </a:t>
            </a:r>
            <a:r>
              <a:rPr lang="en-US" sz="2300" dirty="0"/>
              <a:t>- </a:t>
            </a:r>
            <a:r>
              <a:rPr lang="en-US" sz="2300" dirty="0" err="1"/>
              <a:t>qilingan</a:t>
            </a:r>
            <a:r>
              <a:rPr lang="en-US" sz="2300" dirty="0"/>
              <a:t> </a:t>
            </a:r>
            <a:r>
              <a:rPr lang="en-US" sz="2300" dirty="0" err="1"/>
              <a:t>mehnat</a:t>
            </a:r>
            <a:r>
              <a:rPr lang="en-US" sz="2300" dirty="0"/>
              <a:t> </a:t>
            </a:r>
            <a:r>
              <a:rPr lang="en-US" sz="2300" dirty="0" err="1"/>
              <a:t>natijalarini</a:t>
            </a:r>
            <a:r>
              <a:rPr lang="en-US" sz="2300" dirty="0"/>
              <a:t> </a:t>
            </a:r>
            <a:r>
              <a:rPr lang="uz-Cyrl-UZ" sz="2300" dirty="0" smtClean="0"/>
              <a:t>   </a:t>
            </a:r>
          </a:p>
          <a:p>
            <a:pPr algn="just"/>
            <a:r>
              <a:rPr lang="uz-Cyrl-UZ" sz="2300" dirty="0"/>
              <a:t> </a:t>
            </a:r>
            <a:r>
              <a:rPr lang="uz-Cyrl-UZ" sz="2300" dirty="0" smtClean="0"/>
              <a:t>            </a:t>
            </a:r>
            <a:r>
              <a:rPr lang="en-US" sz="2300" dirty="0" err="1" smtClean="0"/>
              <a:t>aniqlash</a:t>
            </a:r>
            <a:r>
              <a:rPr lang="en-US" sz="2300" dirty="0" smtClean="0"/>
              <a:t> </a:t>
            </a:r>
            <a:r>
              <a:rPr lang="en-US" sz="2300" dirty="0" err="1"/>
              <a:t>uchun</a:t>
            </a:r>
            <a:r>
              <a:rPr lang="en-US" sz="2300" dirty="0"/>
              <a:t> </a:t>
            </a:r>
            <a:r>
              <a:rPr lang="en-US" sz="2300" dirty="0" err="1"/>
              <a:t>qo‘llaniladigan</a:t>
            </a:r>
            <a:r>
              <a:rPr lang="en-US" sz="2300" dirty="0"/>
              <a:t> </a:t>
            </a:r>
            <a:r>
              <a:rPr lang="en-US" sz="2300" dirty="0" err="1"/>
              <a:t>har</a:t>
            </a:r>
            <a:r>
              <a:rPr lang="en-US" sz="2300" dirty="0"/>
              <a:t> </a:t>
            </a:r>
            <a:r>
              <a:rPr lang="en-US" sz="2300" dirty="0" err="1"/>
              <a:t>tomonlama</a:t>
            </a:r>
            <a:r>
              <a:rPr lang="en-US" sz="2300" dirty="0"/>
              <a:t> </a:t>
            </a:r>
            <a:r>
              <a:rPr lang="en-US" sz="2300" dirty="0" err="1"/>
              <a:t>asoslangan</a:t>
            </a:r>
            <a:r>
              <a:rPr lang="en-US" sz="2300" dirty="0"/>
              <a:t> </a:t>
            </a:r>
            <a:r>
              <a:rPr lang="en-US" sz="2300" dirty="0" err="1"/>
              <a:t>xarajatlar</a:t>
            </a:r>
            <a:r>
              <a:rPr lang="en-US" sz="2300" dirty="0"/>
              <a:t> </a:t>
            </a:r>
            <a:r>
              <a:rPr lang="en-US" sz="2300" dirty="0" err="1"/>
              <a:t>me’yorini</a:t>
            </a:r>
            <a:r>
              <a:rPr lang="en-US" sz="2300" dirty="0"/>
              <a:t> </a:t>
            </a:r>
            <a:r>
              <a:rPr lang="en-US" sz="2300" dirty="0" err="1"/>
              <a:t>belgilash</a:t>
            </a:r>
            <a:r>
              <a:rPr lang="en-US" sz="2300" dirty="0"/>
              <a:t> </a:t>
            </a:r>
            <a:r>
              <a:rPr lang="en-US" sz="2300" dirty="0" err="1"/>
              <a:t>imkonini</a:t>
            </a:r>
            <a:r>
              <a:rPr lang="en-US" sz="2300" dirty="0"/>
              <a:t> </a:t>
            </a:r>
            <a:r>
              <a:rPr lang="en-US" sz="2300" dirty="0" err="1"/>
              <a:t>beradi</a:t>
            </a:r>
            <a:r>
              <a:rPr lang="en-US" sz="2300" dirty="0"/>
              <a:t>. </a:t>
            </a:r>
            <a:r>
              <a:rPr lang="en-US" sz="2300" dirty="0" err="1"/>
              <a:t>Belgilangan</a:t>
            </a:r>
            <a:r>
              <a:rPr lang="en-US" sz="2300" dirty="0"/>
              <a:t> </a:t>
            </a:r>
            <a:r>
              <a:rPr lang="en-US" sz="2300" dirty="0" err="1"/>
              <a:t>vazifalarni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me’yori</a:t>
            </a:r>
            <a:r>
              <a:rPr lang="en-US" sz="2300" dirty="0"/>
              <a:t> </a:t>
            </a:r>
            <a:r>
              <a:rPr lang="en-US" sz="2300" dirty="0" err="1"/>
              <a:t>orqali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haqining</a:t>
            </a:r>
            <a:r>
              <a:rPr lang="en-US" sz="2300" dirty="0"/>
              <a:t> </a:t>
            </a:r>
            <a:r>
              <a:rPr lang="en-US" sz="2300" dirty="0" err="1"/>
              <a:t>miqdori</a:t>
            </a:r>
            <a:r>
              <a:rPr lang="en-US" sz="2300" dirty="0"/>
              <a:t> </a:t>
            </a:r>
            <a:r>
              <a:rPr lang="en-US" sz="2300" dirty="0" err="1"/>
              <a:t>aniqlanadi</a:t>
            </a:r>
            <a:r>
              <a:rPr lang="en-US" sz="2300" dirty="0"/>
              <a:t>. </a:t>
            </a:r>
            <a:endParaRPr lang="ru-RU" sz="2300" dirty="0"/>
          </a:p>
          <a:p>
            <a:pPr algn="just"/>
            <a:r>
              <a:rPr lang="en-US" sz="2300" dirty="0" err="1"/>
              <a:t>Bozor</a:t>
            </a:r>
            <a:r>
              <a:rPr lang="en-US" sz="2300" dirty="0"/>
              <a:t> </a:t>
            </a:r>
            <a:r>
              <a:rPr lang="en-US" sz="2300" dirty="0" err="1"/>
              <a:t>iqtisodiyoti</a:t>
            </a:r>
            <a:r>
              <a:rPr lang="en-US" sz="2300" dirty="0"/>
              <a:t> </a:t>
            </a:r>
            <a:r>
              <a:rPr lang="en-US" sz="2300" dirty="0" err="1"/>
              <a:t>sharoitida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qilishda</a:t>
            </a:r>
            <a:r>
              <a:rPr lang="en-US" sz="2300" dirty="0"/>
              <a:t> </a:t>
            </a:r>
            <a:r>
              <a:rPr lang="en-US" sz="2300" dirty="0" err="1"/>
              <a:t>quyidagi</a:t>
            </a:r>
            <a:r>
              <a:rPr lang="en-US" sz="2300" dirty="0"/>
              <a:t>: </a:t>
            </a:r>
            <a:endParaRPr lang="ru-RU" sz="2300" dirty="0"/>
          </a:p>
          <a:p>
            <a:pPr lvl="0" algn="just"/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haqining</a:t>
            </a:r>
            <a:r>
              <a:rPr lang="en-US" sz="2300" dirty="0"/>
              <a:t> </a:t>
            </a:r>
            <a:r>
              <a:rPr lang="en-US" sz="2300" dirty="0" err="1"/>
              <a:t>mehnatni</a:t>
            </a:r>
            <a:r>
              <a:rPr lang="en-US" sz="2300" dirty="0"/>
              <a:t> </a:t>
            </a:r>
            <a:r>
              <a:rPr lang="en-US" sz="2300" dirty="0" err="1"/>
              <a:t>miqdori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sifatiga</a:t>
            </a:r>
            <a:r>
              <a:rPr lang="en-US" sz="2300" dirty="0"/>
              <a:t> </a:t>
            </a:r>
            <a:r>
              <a:rPr lang="en-US" sz="2300" dirty="0" err="1"/>
              <a:t>bog‘liqligiga</a:t>
            </a:r>
            <a:r>
              <a:rPr lang="en-US" sz="2300" dirty="0"/>
              <a:t> </a:t>
            </a:r>
            <a:r>
              <a:rPr lang="en-US" sz="2300" dirty="0" err="1"/>
              <a:t>doimo</a:t>
            </a:r>
            <a:r>
              <a:rPr lang="en-US" sz="2300" dirty="0"/>
              <a:t> </a:t>
            </a:r>
            <a:r>
              <a:rPr lang="en-US" sz="2300" dirty="0" err="1"/>
              <a:t>amal</a:t>
            </a:r>
            <a:r>
              <a:rPr lang="en-US" sz="2300" dirty="0"/>
              <a:t> </a:t>
            </a:r>
            <a:r>
              <a:rPr lang="en-US" sz="2300" dirty="0" err="1"/>
              <a:t>qilish</a:t>
            </a:r>
            <a:r>
              <a:rPr lang="en-US" sz="2300" dirty="0"/>
              <a:t>; (</a:t>
            </a:r>
            <a:r>
              <a:rPr lang="en-US" sz="2300" dirty="0" err="1"/>
              <a:t>bu</a:t>
            </a:r>
            <a:r>
              <a:rPr lang="en-US" sz="2300" dirty="0"/>
              <a:t> </a:t>
            </a:r>
            <a:r>
              <a:rPr lang="en-US" sz="2300" dirty="0" err="1"/>
              <a:t>holda</a:t>
            </a:r>
            <a:r>
              <a:rPr lang="en-US" sz="2300" dirty="0"/>
              <a:t> </a:t>
            </a:r>
            <a:r>
              <a:rPr lang="en-US" sz="2300" dirty="0" err="1"/>
              <a:t>mehnatga</a:t>
            </a:r>
            <a:r>
              <a:rPr lang="en-US" sz="2300" dirty="0"/>
              <a:t> </a:t>
            </a:r>
            <a:r>
              <a:rPr lang="en-US" sz="2300" dirty="0" err="1"/>
              <a:t>haq</a:t>
            </a:r>
            <a:r>
              <a:rPr lang="en-US" sz="2300" dirty="0"/>
              <a:t> </a:t>
            </a:r>
            <a:r>
              <a:rPr lang="en-US" sz="2300" dirty="0" err="1"/>
              <a:t>to‘lash</a:t>
            </a:r>
            <a:r>
              <a:rPr lang="en-US" sz="2300" dirty="0"/>
              <a:t> </a:t>
            </a:r>
            <a:r>
              <a:rPr lang="en-US" sz="2300" dirty="0" err="1"/>
              <a:t>vositalarini</a:t>
            </a:r>
            <a:r>
              <a:rPr lang="en-US" sz="2300" dirty="0"/>
              <a:t> </a:t>
            </a:r>
            <a:r>
              <a:rPr lang="en-US" sz="2300" dirty="0" err="1"/>
              <a:t>korxona</a:t>
            </a:r>
            <a:r>
              <a:rPr lang="en-US" sz="2300" dirty="0"/>
              <a:t> </a:t>
            </a:r>
            <a:r>
              <a:rPr lang="en-US" sz="2300" dirty="0" err="1"/>
              <a:t>jamoasi</a:t>
            </a:r>
            <a:r>
              <a:rPr lang="en-US" sz="2300" dirty="0"/>
              <a:t> </a:t>
            </a:r>
            <a:r>
              <a:rPr lang="en-US" sz="2300" dirty="0" err="1"/>
              <a:t>tomonidan</a:t>
            </a:r>
            <a:r>
              <a:rPr lang="en-US" sz="2300" dirty="0"/>
              <a:t> </a:t>
            </a:r>
            <a:r>
              <a:rPr lang="en-US" sz="2300" dirty="0" err="1"/>
              <a:t>ishlab</a:t>
            </a:r>
            <a:r>
              <a:rPr lang="en-US" sz="2300" dirty="0"/>
              <a:t> </a:t>
            </a:r>
            <a:r>
              <a:rPr lang="en-US" sz="2300" dirty="0" err="1"/>
              <a:t>topilishi</a:t>
            </a:r>
            <a:r>
              <a:rPr lang="en-US" sz="2300" dirty="0"/>
              <a:t> </a:t>
            </a:r>
            <a:r>
              <a:rPr lang="en-US" sz="2300" dirty="0" err="1"/>
              <a:t>kerak</a:t>
            </a:r>
            <a:r>
              <a:rPr lang="en-US" sz="2300" dirty="0"/>
              <a:t>)</a:t>
            </a:r>
            <a:endParaRPr lang="ru-RU" sz="2300" dirty="0"/>
          </a:p>
          <a:p>
            <a:pPr lvl="0" algn="just"/>
            <a:r>
              <a:rPr lang="en-US" sz="2300" dirty="0" err="1"/>
              <a:t>Mehnat</a:t>
            </a:r>
            <a:r>
              <a:rPr lang="en-US" sz="2300" dirty="0"/>
              <a:t> </a:t>
            </a:r>
            <a:r>
              <a:rPr lang="en-US" sz="2300" dirty="0" err="1"/>
              <a:t>jamoasidagi</a:t>
            </a:r>
            <a:r>
              <a:rPr lang="en-US" sz="2300" dirty="0"/>
              <a:t> </a:t>
            </a:r>
            <a:r>
              <a:rPr lang="en-US" sz="2300" dirty="0" err="1"/>
              <a:t>ayrim</a:t>
            </a:r>
            <a:r>
              <a:rPr lang="en-US" sz="2300" dirty="0"/>
              <a:t> </a:t>
            </a:r>
            <a:r>
              <a:rPr lang="en-US" sz="2300" dirty="0" err="1"/>
              <a:t>ishlovchilarni</a:t>
            </a:r>
            <a:r>
              <a:rPr lang="en-US" sz="2300" dirty="0"/>
              <a:t> </a:t>
            </a:r>
            <a:r>
              <a:rPr lang="en-US" sz="2300" dirty="0" err="1"/>
              <a:t>korxona</a:t>
            </a:r>
            <a:r>
              <a:rPr lang="en-US" sz="2300" dirty="0"/>
              <a:t> </a:t>
            </a:r>
            <a:r>
              <a:rPr lang="en-US" sz="2300" dirty="0" err="1"/>
              <a:t>imkoniyatlaridan</a:t>
            </a:r>
            <a:r>
              <a:rPr lang="en-US" sz="2300" dirty="0"/>
              <a:t> </a:t>
            </a:r>
            <a:r>
              <a:rPr lang="en-US" sz="2300" dirty="0" err="1"/>
              <a:t>kelib</a:t>
            </a:r>
            <a:r>
              <a:rPr lang="en-US" sz="2300" dirty="0"/>
              <a:t> </a:t>
            </a:r>
            <a:r>
              <a:rPr lang="en-US" sz="2300" dirty="0" err="1"/>
              <a:t>chiqib</a:t>
            </a:r>
            <a:r>
              <a:rPr lang="en-US" sz="2300" dirty="0"/>
              <a:t> </a:t>
            </a:r>
            <a:r>
              <a:rPr lang="en-US" sz="2300" dirty="0" err="1"/>
              <a:t>moddiy</a:t>
            </a:r>
            <a:r>
              <a:rPr lang="en-US" sz="2300" dirty="0"/>
              <a:t> </a:t>
            </a:r>
            <a:r>
              <a:rPr lang="en-US" sz="2300" dirty="0" err="1"/>
              <a:t>rag‘batlantirish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Mehnat</a:t>
            </a:r>
            <a:r>
              <a:rPr lang="en-US" sz="2300" dirty="0"/>
              <a:t> </a:t>
            </a:r>
            <a:r>
              <a:rPr lang="en-US" sz="2300" dirty="0" err="1"/>
              <a:t>unumdorligini</a:t>
            </a:r>
            <a:r>
              <a:rPr lang="en-US" sz="2300" dirty="0"/>
              <a:t> </a:t>
            </a:r>
            <a:r>
              <a:rPr lang="en-US" sz="2300" dirty="0" err="1"/>
              <a:t>oshirish</a:t>
            </a:r>
            <a:r>
              <a:rPr lang="en-US" sz="2300" dirty="0"/>
              <a:t> </a:t>
            </a:r>
            <a:r>
              <a:rPr lang="en-US" sz="2300" dirty="0" err="1"/>
              <a:t>asosida</a:t>
            </a:r>
            <a:r>
              <a:rPr lang="en-US" sz="2300" dirty="0"/>
              <a:t> </a:t>
            </a:r>
            <a:r>
              <a:rPr lang="en-US" sz="2300" dirty="0" err="1"/>
              <a:t>mehnatga</a:t>
            </a:r>
            <a:r>
              <a:rPr lang="en-US" sz="2300" dirty="0"/>
              <a:t> </a:t>
            </a:r>
            <a:r>
              <a:rPr lang="en-US" sz="2300" dirty="0" err="1"/>
              <a:t>haq</a:t>
            </a:r>
            <a:r>
              <a:rPr lang="en-US" sz="2300" dirty="0"/>
              <a:t> </a:t>
            </a:r>
            <a:r>
              <a:rPr lang="en-US" sz="2300" dirty="0" err="1"/>
              <a:t>to‘lash</a:t>
            </a:r>
            <a:r>
              <a:rPr lang="en-US" sz="2300" dirty="0"/>
              <a:t> </a:t>
            </a:r>
            <a:r>
              <a:rPr lang="en-US" sz="2300" dirty="0" err="1"/>
              <a:t>darajasini</a:t>
            </a:r>
            <a:r>
              <a:rPr lang="en-US" sz="2300" dirty="0"/>
              <a:t> </a:t>
            </a:r>
            <a:r>
              <a:rPr lang="en-US" sz="2300" dirty="0" err="1"/>
              <a:t>oshirish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Olinadigan</a:t>
            </a:r>
            <a:r>
              <a:rPr lang="en-US" sz="2300" dirty="0"/>
              <a:t> </a:t>
            </a:r>
            <a:r>
              <a:rPr lang="en-US" sz="2300" dirty="0" err="1"/>
              <a:t>foyda</a:t>
            </a:r>
            <a:r>
              <a:rPr lang="en-US" sz="2300" dirty="0"/>
              <a:t> </a:t>
            </a:r>
            <a:r>
              <a:rPr lang="en-US" sz="2300" dirty="0" err="1"/>
              <a:t>miqdoriga</a:t>
            </a:r>
            <a:r>
              <a:rPr lang="en-US" sz="2300" dirty="0"/>
              <a:t> </a:t>
            </a:r>
            <a:r>
              <a:rPr lang="en-US" sz="2300" dirty="0" err="1"/>
              <a:t>mos</a:t>
            </a:r>
            <a:r>
              <a:rPr lang="en-US" sz="2300" dirty="0"/>
              <a:t> </a:t>
            </a:r>
            <a:r>
              <a:rPr lang="en-US" sz="2300" dirty="0" err="1"/>
              <a:t>holda</a:t>
            </a:r>
            <a:r>
              <a:rPr lang="en-US" sz="2300" dirty="0"/>
              <a:t> </a:t>
            </a:r>
            <a:r>
              <a:rPr lang="en-US" sz="2300" dirty="0" err="1"/>
              <a:t>rag‘batlantirish</a:t>
            </a:r>
            <a:r>
              <a:rPr lang="en-US" sz="2300" dirty="0"/>
              <a:t> </a:t>
            </a:r>
            <a:r>
              <a:rPr lang="en-US" sz="2300" dirty="0" err="1"/>
              <a:t>rolini</a:t>
            </a:r>
            <a:r>
              <a:rPr lang="en-US" sz="2300" dirty="0"/>
              <a:t> </a:t>
            </a:r>
            <a:r>
              <a:rPr lang="en-US" sz="2300" dirty="0" err="1"/>
              <a:t>kuchaytirish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Mutaxassislar</a:t>
            </a:r>
            <a:r>
              <a:rPr lang="en-US" sz="2300" dirty="0"/>
              <a:t> </a:t>
            </a:r>
            <a:r>
              <a:rPr lang="en-US" sz="2300" dirty="0" err="1"/>
              <a:t>rahbarlar</a:t>
            </a:r>
            <a:r>
              <a:rPr lang="en-US" sz="2300" dirty="0"/>
              <a:t> </a:t>
            </a:r>
            <a:r>
              <a:rPr lang="en-US" sz="2300" dirty="0" err="1"/>
              <a:t>mehnatini</a:t>
            </a:r>
            <a:r>
              <a:rPr lang="en-US" sz="2300" dirty="0"/>
              <a:t> </a:t>
            </a:r>
            <a:r>
              <a:rPr lang="en-US" sz="2300" dirty="0" err="1"/>
              <a:t>baholash</a:t>
            </a:r>
            <a:r>
              <a:rPr lang="en-US" sz="2300" dirty="0"/>
              <a:t> </a:t>
            </a:r>
            <a:r>
              <a:rPr lang="en-US" sz="2300" dirty="0" err="1"/>
              <a:t>mezonini</a:t>
            </a:r>
            <a:r>
              <a:rPr lang="en-US" sz="2300" dirty="0"/>
              <a:t> </a:t>
            </a:r>
            <a:r>
              <a:rPr lang="en-US" sz="2300" dirty="0" err="1"/>
              <a:t>ularning</a:t>
            </a:r>
            <a:r>
              <a:rPr lang="en-US" sz="2300" dirty="0"/>
              <a:t> </a:t>
            </a:r>
            <a:r>
              <a:rPr lang="en-US" sz="2300" dirty="0" err="1"/>
              <a:t>tashabbuskorligi</a:t>
            </a:r>
            <a:r>
              <a:rPr lang="en-US" sz="2300" dirty="0"/>
              <a:t>, </a:t>
            </a:r>
            <a:r>
              <a:rPr lang="en-US" sz="2300" dirty="0" err="1"/>
              <a:t>ishni</a:t>
            </a:r>
            <a:r>
              <a:rPr lang="en-US" sz="2300" dirty="0"/>
              <a:t> </a:t>
            </a:r>
            <a:r>
              <a:rPr lang="en-US" sz="2300" dirty="0" err="1"/>
              <a:t>bajarish</a:t>
            </a:r>
            <a:r>
              <a:rPr lang="en-US" sz="2300" dirty="0"/>
              <a:t> </a:t>
            </a:r>
            <a:r>
              <a:rPr lang="en-US" sz="2300" dirty="0" err="1"/>
              <a:t>muddati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qabul</a:t>
            </a:r>
            <a:r>
              <a:rPr lang="en-US" sz="2300" dirty="0"/>
              <a:t> </a:t>
            </a:r>
            <a:r>
              <a:rPr lang="en-US" sz="2300" dirty="0" err="1"/>
              <a:t>qilingan</a:t>
            </a:r>
            <a:r>
              <a:rPr lang="en-US" sz="2300" dirty="0"/>
              <a:t> </a:t>
            </a:r>
            <a:r>
              <a:rPr lang="en-US" sz="2300" dirty="0" err="1"/>
              <a:t>qarorlar</a:t>
            </a:r>
            <a:r>
              <a:rPr lang="en-US" sz="2300" dirty="0"/>
              <a:t> </a:t>
            </a:r>
            <a:r>
              <a:rPr lang="en-US" sz="2300" dirty="0" err="1"/>
              <a:t>samaradorligiga</a:t>
            </a:r>
            <a:r>
              <a:rPr lang="en-US" sz="2300" dirty="0"/>
              <a:t> </a:t>
            </a:r>
            <a:r>
              <a:rPr lang="en-US" sz="2300" dirty="0" err="1"/>
              <a:t>mos</a:t>
            </a:r>
            <a:r>
              <a:rPr lang="en-US" sz="2300" dirty="0"/>
              <a:t> </a:t>
            </a:r>
            <a:r>
              <a:rPr lang="en-US" sz="2300" dirty="0" err="1"/>
              <a:t>holda</a:t>
            </a:r>
            <a:r>
              <a:rPr lang="en-US" sz="2300" dirty="0"/>
              <a:t> </a:t>
            </a:r>
            <a:r>
              <a:rPr lang="en-US" sz="2300" dirty="0" err="1"/>
              <a:t>takomillashtirish</a:t>
            </a:r>
            <a:r>
              <a:rPr lang="en-US" sz="2300" dirty="0"/>
              <a:t>;</a:t>
            </a:r>
            <a:endParaRPr lang="ru-RU" sz="2300" dirty="0"/>
          </a:p>
          <a:p>
            <a:pPr lvl="0" algn="just"/>
            <a:r>
              <a:rPr lang="en-US" sz="2300" dirty="0" err="1"/>
              <a:t>Ishchilar</a:t>
            </a:r>
            <a:r>
              <a:rPr lang="en-US" sz="2300" dirty="0"/>
              <a:t>, </a:t>
            </a:r>
            <a:r>
              <a:rPr lang="en-US" sz="2300" dirty="0" err="1"/>
              <a:t>mutaxassislar</a:t>
            </a:r>
            <a:r>
              <a:rPr lang="en-US" sz="2300" dirty="0"/>
              <a:t>, </a:t>
            </a:r>
            <a:r>
              <a:rPr lang="en-US" sz="2300" dirty="0" err="1"/>
              <a:t>xodimlar</a:t>
            </a:r>
            <a:r>
              <a:rPr lang="en-US" sz="2300" dirty="0"/>
              <a:t>, </a:t>
            </a:r>
            <a:r>
              <a:rPr lang="en-US" sz="2300" dirty="0" err="1"/>
              <a:t>xizmatchilar</a:t>
            </a:r>
            <a:r>
              <a:rPr lang="en-US" sz="2300" dirty="0"/>
              <a:t>, </a:t>
            </a:r>
            <a:r>
              <a:rPr lang="en-US" sz="2300" dirty="0" err="1"/>
              <a:t>rahbarlar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</a:t>
            </a:r>
            <a:r>
              <a:rPr lang="en-US" sz="2300" dirty="0"/>
              <a:t> </a:t>
            </a:r>
            <a:r>
              <a:rPr lang="en-US" sz="2300" dirty="0" err="1"/>
              <a:t>o‘rtasidagi</a:t>
            </a:r>
            <a:r>
              <a:rPr lang="en-US" sz="2300" dirty="0"/>
              <a:t> </a:t>
            </a:r>
            <a:r>
              <a:rPr lang="en-US" sz="2300" dirty="0" err="1"/>
              <a:t>mutanosiblikni</a:t>
            </a:r>
            <a:r>
              <a:rPr lang="en-US" sz="2300" dirty="0"/>
              <a:t> </a:t>
            </a:r>
            <a:r>
              <a:rPr lang="en-US" sz="2300" dirty="0" err="1"/>
              <a:t>to‘g‘ri</a:t>
            </a:r>
            <a:r>
              <a:rPr lang="en-US" sz="2300" dirty="0"/>
              <a:t> </a:t>
            </a:r>
            <a:r>
              <a:rPr lang="en-US" sz="2300" dirty="0" err="1"/>
              <a:t>ta’minlash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endParaRPr lang="en-US" sz="23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3119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6484" y="157748"/>
            <a:ext cx="88956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Mamlakatimiz</a:t>
            </a:r>
            <a:r>
              <a:rPr lang="en-US" sz="2400" dirty="0"/>
              <a:t> </a:t>
            </a:r>
            <a:r>
              <a:rPr lang="en-US" sz="2400" dirty="0" err="1"/>
              <a:t>iqtisodiyotini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munosabatlariga</a:t>
            </a:r>
            <a:r>
              <a:rPr lang="en-US" sz="2400" dirty="0"/>
              <a:t> </a:t>
            </a:r>
            <a:r>
              <a:rPr lang="en-US" sz="2400" dirty="0" err="1"/>
              <a:t>o‘tkazish</a:t>
            </a:r>
            <a:r>
              <a:rPr lang="en-US" sz="2400" dirty="0"/>
              <a:t> </a:t>
            </a:r>
            <a:r>
              <a:rPr lang="uz-Cyrl-UZ" sz="2400" dirty="0" smtClean="0"/>
              <a:t>   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 </a:t>
            </a:r>
            <a:r>
              <a:rPr lang="en-US" sz="2400" dirty="0" err="1" smtClean="0"/>
              <a:t>jarayonida</a:t>
            </a:r>
            <a:r>
              <a:rPr lang="en-US" sz="2400" dirty="0" smtClean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etish</a:t>
            </a:r>
            <a:r>
              <a:rPr lang="en-US" sz="2400" dirty="0"/>
              <a:t> </a:t>
            </a:r>
            <a:r>
              <a:rPr lang="en-US" sz="2400" dirty="0" err="1"/>
              <a:t>mohiyati</a:t>
            </a:r>
            <a:r>
              <a:rPr lang="en-US" sz="2400" dirty="0"/>
              <a:t> ham </a:t>
            </a:r>
            <a:r>
              <a:rPr lang="en-US" sz="2400" dirty="0" err="1"/>
              <a:t>o‘zgaradi</a:t>
            </a:r>
            <a:r>
              <a:rPr lang="en-US" sz="2400" dirty="0"/>
              <a:t>. </a:t>
            </a:r>
            <a:r>
              <a:rPr lang="en-US" sz="2400" dirty="0" err="1"/>
              <a:t>Ishlovchilarni</a:t>
            </a:r>
            <a:r>
              <a:rPr lang="en-US" sz="2400" dirty="0"/>
              <a:t> </a:t>
            </a:r>
            <a:r>
              <a:rPr lang="en-US" sz="2400" dirty="0" err="1"/>
              <a:t>ishga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qilishning</a:t>
            </a:r>
            <a:r>
              <a:rPr lang="en-US" sz="2400" dirty="0"/>
              <a:t> </a:t>
            </a:r>
            <a:r>
              <a:rPr lang="en-US" sz="2400" dirty="0" err="1"/>
              <a:t>amaldagi</a:t>
            </a:r>
            <a:r>
              <a:rPr lang="en-US" sz="2400" dirty="0"/>
              <a:t> </a:t>
            </a:r>
            <a:r>
              <a:rPr lang="en-US" sz="2400" dirty="0" err="1"/>
              <a:t>qoidalari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qatorda</a:t>
            </a:r>
            <a:r>
              <a:rPr lang="en-US" sz="2400" dirty="0"/>
              <a:t> </a:t>
            </a:r>
            <a:r>
              <a:rPr lang="en-US" sz="2400" dirty="0" err="1"/>
              <a:t>shartnoma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qabul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sharti</a:t>
            </a:r>
            <a:r>
              <a:rPr lang="en-US" sz="2400" dirty="0"/>
              <a:t> </a:t>
            </a:r>
            <a:r>
              <a:rPr lang="en-US" sz="2400" dirty="0" err="1" smtClean="0"/>
              <a:t>keng</a:t>
            </a:r>
            <a:r>
              <a:rPr lang="en-US" sz="2400" dirty="0" smtClean="0"/>
              <a:t> </a:t>
            </a:r>
            <a:r>
              <a:rPr lang="en-US" sz="2400" dirty="0" err="1"/>
              <a:t>tarqaldi</a:t>
            </a:r>
            <a:r>
              <a:rPr lang="en-US" sz="2400" dirty="0"/>
              <a:t>. </a:t>
            </a:r>
            <a:r>
              <a:rPr lang="en-US" sz="2400" dirty="0" err="1"/>
              <a:t>Shartnomada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, </a:t>
            </a:r>
            <a:r>
              <a:rPr lang="en-US" sz="2400" dirty="0" err="1"/>
              <a:t>me’yorlashtirishning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shartlari</a:t>
            </a:r>
            <a:r>
              <a:rPr lang="en-US" sz="2400" dirty="0"/>
              <a:t>, </a:t>
            </a:r>
            <a:r>
              <a:rPr lang="en-US" sz="2400" dirty="0" err="1"/>
              <a:t>shartnomani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muddati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tugatish</a:t>
            </a:r>
            <a:r>
              <a:rPr lang="en-US" sz="2400" dirty="0"/>
              <a:t> </a:t>
            </a:r>
            <a:r>
              <a:rPr lang="en-US" sz="2400" dirty="0" err="1"/>
              <a:t>holatlari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 err="1"/>
              <a:t>Shartnoma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munosabatlari</a:t>
            </a:r>
            <a:r>
              <a:rPr lang="en-US" sz="2400" dirty="0"/>
              <a:t> </a:t>
            </a:r>
            <a:r>
              <a:rPr lang="en-US" sz="2400" dirty="0" err="1"/>
              <a:t>sohasining</a:t>
            </a:r>
            <a:r>
              <a:rPr lang="en-US" sz="2400" dirty="0"/>
              <a:t> marketing </a:t>
            </a:r>
            <a:r>
              <a:rPr lang="en-US" sz="2400" dirty="0" err="1"/>
              <a:t>bo‘limi</a:t>
            </a:r>
            <a:r>
              <a:rPr lang="en-US" sz="2400" dirty="0"/>
              <a:t> </a:t>
            </a:r>
            <a:r>
              <a:rPr lang="en-US" sz="2400" dirty="0" err="1"/>
              <a:t>shug‘ullanib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yo‘nalish</a:t>
            </a:r>
            <a:r>
              <a:rPr lang="en-US" sz="2400" dirty="0"/>
              <a:t> </a:t>
            </a:r>
            <a:r>
              <a:rPr lang="en-US" sz="2400" dirty="0" err="1"/>
              <a:t>mutaxassislari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bozori</a:t>
            </a:r>
            <a:r>
              <a:rPr lang="en-US" sz="2400" dirty="0"/>
              <a:t> </a:t>
            </a:r>
            <a:r>
              <a:rPr lang="en-US" sz="2400" dirty="0" err="1"/>
              <a:t>hududiy</a:t>
            </a:r>
            <a:r>
              <a:rPr lang="en-US" sz="2400" dirty="0"/>
              <a:t> </a:t>
            </a:r>
            <a:r>
              <a:rPr lang="en-US" sz="2400" dirty="0" err="1"/>
              <a:t>segmentidagi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taklifni</a:t>
            </a:r>
            <a:r>
              <a:rPr lang="en-US" sz="2400" dirty="0"/>
              <a:t> </a:t>
            </a:r>
            <a:r>
              <a:rPr lang="en-US" sz="2400" dirty="0" err="1"/>
              <a:t>o‘rganadi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kuchi</a:t>
            </a:r>
            <a:r>
              <a:rPr lang="en-US" sz="2400" dirty="0"/>
              <a:t> </a:t>
            </a:r>
            <a:r>
              <a:rPr lang="en-US" sz="2400" dirty="0" err="1"/>
              <a:t>qiymatini</a:t>
            </a:r>
            <a:r>
              <a:rPr lang="en-US" sz="2400" dirty="0"/>
              <a:t> </a:t>
            </a:r>
            <a:r>
              <a:rPr lang="en-US" sz="2400" dirty="0" err="1"/>
              <a:t>tebra-nishiga</a:t>
            </a:r>
            <a:r>
              <a:rPr lang="en-US" sz="2400" dirty="0"/>
              <a:t> </a:t>
            </a:r>
            <a:r>
              <a:rPr lang="en-US" sz="2400" dirty="0" err="1"/>
              <a:t>baho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munosabatlari</a:t>
            </a:r>
            <a:r>
              <a:rPr lang="en-US" sz="2400" dirty="0"/>
              <a:t> </a:t>
            </a:r>
            <a:r>
              <a:rPr lang="en-US" sz="2400" dirty="0" err="1"/>
              <a:t>korxonalarga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sohasida</a:t>
            </a:r>
            <a:r>
              <a:rPr lang="en-US" sz="2400" dirty="0"/>
              <a:t>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mustaqilligini</a:t>
            </a:r>
            <a:r>
              <a:rPr lang="en-US" sz="2400" dirty="0"/>
              <a:t> </a:t>
            </a:r>
            <a:r>
              <a:rPr lang="en-US" sz="2400" dirty="0" err="1"/>
              <a:t>kengaytirish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/>
              <a:t>berdi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shaklidan</a:t>
            </a:r>
            <a:r>
              <a:rPr lang="en-US" sz="2400" dirty="0"/>
              <a:t> </a:t>
            </a:r>
            <a:r>
              <a:rPr lang="en-US" sz="2400" dirty="0" err="1"/>
              <a:t>qat’iy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miqdoridan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o‘zining</a:t>
            </a:r>
            <a:r>
              <a:rPr lang="en-US" sz="2400" dirty="0"/>
              <a:t> </a:t>
            </a:r>
            <a:r>
              <a:rPr lang="en-US" sz="2400" dirty="0" err="1"/>
              <a:t>zavod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kiritish</a:t>
            </a:r>
            <a:r>
              <a:rPr lang="en-US" sz="2400" dirty="0"/>
              <a:t> </a:t>
            </a:r>
            <a:r>
              <a:rPr lang="en-US" sz="2400" dirty="0" err="1"/>
              <a:t>huquqiga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62530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7563" y="179755"/>
            <a:ext cx="885753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haqining</a:t>
            </a:r>
            <a:r>
              <a:rPr lang="en-US" sz="2400" b="1" dirty="0"/>
              <a:t> </a:t>
            </a:r>
            <a:r>
              <a:rPr lang="en-US" sz="2400" b="1" dirty="0" err="1"/>
              <a:t>tarif</a:t>
            </a:r>
            <a:r>
              <a:rPr lang="en-US" sz="2400" b="1" dirty="0"/>
              <a:t> </a:t>
            </a:r>
            <a:r>
              <a:rPr lang="en-US" sz="2400" b="1" dirty="0" err="1"/>
              <a:t>sistemasi</a:t>
            </a:r>
            <a:endParaRPr lang="ru-RU" sz="2400" dirty="0"/>
          </a:p>
          <a:p>
            <a:pPr algn="just"/>
            <a:r>
              <a:rPr lang="uz-Cyrl-UZ" sz="2400" dirty="0" smtClean="0"/>
              <a:t>             </a:t>
            </a:r>
            <a:r>
              <a:rPr lang="en-US" sz="2400" dirty="0" err="1" smtClean="0"/>
              <a:t>Ishchilar</a:t>
            </a:r>
            <a:r>
              <a:rPr lang="en-US" sz="2400" dirty="0" smtClean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odatda</a:t>
            </a:r>
            <a:r>
              <a:rPr lang="en-US" sz="2400" dirty="0"/>
              <a:t>,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toifadagi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guruhdagi</a:t>
            </a:r>
            <a:r>
              <a:rPr lang="en-US" sz="2400" dirty="0"/>
              <a:t> </a:t>
            </a:r>
            <a:r>
              <a:rPr lang="en-US" sz="2400" dirty="0" err="1"/>
              <a:t>ishlovchilarning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,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darajasi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javobgarligi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xususiyatini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oluvchi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sistemasining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elementlari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-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ma’lumotnomasi</a:t>
            </a:r>
            <a:r>
              <a:rPr lang="en-US" sz="2400" dirty="0"/>
              <a:t>,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-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ma’lumotnomasi</a:t>
            </a:r>
            <a:r>
              <a:rPr lang="en-US" sz="2400" dirty="0"/>
              <a:t> (</a:t>
            </a:r>
            <a:r>
              <a:rPr lang="en-US" sz="2400" dirty="0" err="1"/>
              <a:t>YaTMM</a:t>
            </a:r>
            <a:r>
              <a:rPr lang="en-US" sz="2400" dirty="0"/>
              <a:t>)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u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masalalari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me’yoriy</a:t>
            </a:r>
            <a:r>
              <a:rPr lang="en-US" sz="2400" dirty="0"/>
              <a:t> </a:t>
            </a:r>
            <a:r>
              <a:rPr lang="en-US" sz="2400" dirty="0" err="1"/>
              <a:t>hujjat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U </a:t>
            </a:r>
            <a:r>
              <a:rPr lang="en-US" sz="2400" dirty="0" err="1"/>
              <a:t>qaysi</a:t>
            </a:r>
            <a:r>
              <a:rPr lang="en-US" sz="2400" dirty="0"/>
              <a:t> </a:t>
            </a:r>
            <a:r>
              <a:rPr lang="en-US" sz="2400" dirty="0" err="1"/>
              <a:t>tarmoq</a:t>
            </a:r>
            <a:r>
              <a:rPr lang="en-US" sz="2400" dirty="0"/>
              <a:t> </a:t>
            </a:r>
            <a:r>
              <a:rPr lang="en-US" sz="2400" dirty="0" err="1"/>
              <a:t>korxonasiga</a:t>
            </a:r>
            <a:r>
              <a:rPr lang="en-US" sz="2400" dirty="0"/>
              <a:t> </a:t>
            </a:r>
            <a:r>
              <a:rPr lang="en-US" sz="2400" dirty="0" err="1"/>
              <a:t>taalluqli</a:t>
            </a:r>
            <a:r>
              <a:rPr lang="en-US" sz="2400" dirty="0"/>
              <a:t> </a:t>
            </a:r>
            <a:r>
              <a:rPr lang="en-US" sz="2400" dirty="0" err="1"/>
              <a:t>bo‘lishidan</a:t>
            </a:r>
            <a:r>
              <a:rPr lang="en-US" sz="2400" dirty="0"/>
              <a:t> </a:t>
            </a:r>
            <a:r>
              <a:rPr lang="en-US" sz="2400" dirty="0" err="1"/>
              <a:t>qat’iy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bo‘limlarga</a:t>
            </a:r>
            <a:r>
              <a:rPr lang="en-US" sz="2400" dirty="0"/>
              <a:t> </a:t>
            </a:r>
            <a:r>
              <a:rPr lang="en-US" sz="2400" dirty="0" err="1"/>
              <a:t>guruhlangan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- </a:t>
            </a:r>
            <a:r>
              <a:rPr lang="en-US" sz="2400" dirty="0" err="1"/>
              <a:t>malakaviy</a:t>
            </a:r>
            <a:r>
              <a:rPr lang="en-US" sz="2400" dirty="0"/>
              <a:t> </a:t>
            </a:r>
            <a:r>
              <a:rPr lang="en-US" sz="2400" dirty="0" err="1"/>
              <a:t>tasnifni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b="1" dirty="0" err="1"/>
              <a:t>Tarif</a:t>
            </a:r>
            <a:r>
              <a:rPr lang="en-US" sz="2400" b="1" dirty="0"/>
              <a:t> - </a:t>
            </a:r>
            <a:r>
              <a:rPr lang="en-US" sz="2400" b="1" dirty="0" err="1"/>
              <a:t>malaka</a:t>
            </a:r>
            <a:r>
              <a:rPr lang="en-US" sz="2400" b="1" dirty="0"/>
              <a:t> </a:t>
            </a:r>
            <a:r>
              <a:rPr lang="en-US" sz="2400" b="1" dirty="0" err="1"/>
              <a:t>tasnifi</a:t>
            </a:r>
            <a:r>
              <a:rPr lang="en-US" sz="2400" dirty="0"/>
              <a:t> </a:t>
            </a:r>
            <a:r>
              <a:rPr lang="en-US" sz="2400" dirty="0" err="1"/>
              <a:t>oltita</a:t>
            </a:r>
            <a:r>
              <a:rPr lang="en-US" sz="2400" dirty="0"/>
              <a:t> </a:t>
            </a:r>
            <a:r>
              <a:rPr lang="en-US" sz="2400" dirty="0" err="1"/>
              <a:t>razryadli</a:t>
            </a:r>
            <a:r>
              <a:rPr lang="en-US" sz="2400" dirty="0"/>
              <a:t> </a:t>
            </a:r>
            <a:r>
              <a:rPr lang="en-US" sz="2400" dirty="0" err="1"/>
              <a:t>setkada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chiqilgan</a:t>
            </a:r>
            <a:r>
              <a:rPr lang="en-US" sz="2400" dirty="0"/>
              <a:t>. </a:t>
            </a:r>
            <a:r>
              <a:rPr lang="en-US" sz="2400" dirty="0" err="1" smtClean="0"/>
              <a:t>Malaka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ishning</a:t>
            </a:r>
            <a:r>
              <a:rPr lang="en-US" sz="2400" dirty="0"/>
              <a:t> </a:t>
            </a:r>
            <a:r>
              <a:rPr lang="en-US" sz="2400" dirty="0" err="1"/>
              <a:t>murakkabligi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xil</a:t>
            </a:r>
            <a:r>
              <a:rPr lang="en-US" sz="2400" dirty="0"/>
              <a:t> </a:t>
            </a:r>
            <a:r>
              <a:rPr lang="en-US" sz="2400" dirty="0" err="1"/>
              <a:t>o‘lchov</a:t>
            </a:r>
            <a:r>
              <a:rPr lang="en-US" sz="2400" dirty="0"/>
              <a:t> - </a:t>
            </a:r>
            <a:r>
              <a:rPr lang="en-US" sz="2400" dirty="0" err="1"/>
              <a:t>razryadning</a:t>
            </a:r>
            <a:r>
              <a:rPr lang="en-US" sz="2400" dirty="0"/>
              <a:t> nominal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baholanadi</a:t>
            </a:r>
            <a:r>
              <a:rPr lang="en-US" sz="2400" dirty="0"/>
              <a:t>, </a:t>
            </a:r>
            <a:r>
              <a:rPr lang="en-US" sz="2400" dirty="0" err="1"/>
              <a:t>boshqacha</a:t>
            </a:r>
            <a:r>
              <a:rPr lang="en-US" sz="2400" dirty="0"/>
              <a:t> </a:t>
            </a:r>
            <a:r>
              <a:rPr lang="en-US" sz="2400" dirty="0" err="1"/>
              <a:t>qilib</a:t>
            </a:r>
            <a:r>
              <a:rPr lang="en-US" sz="2400" dirty="0"/>
              <a:t> </a:t>
            </a:r>
            <a:r>
              <a:rPr lang="en-US" sz="2400" dirty="0" err="1"/>
              <a:t>aytganda</a:t>
            </a:r>
            <a:r>
              <a:rPr lang="en-US" sz="2400" dirty="0"/>
              <a:t> </a:t>
            </a:r>
            <a:r>
              <a:rPr lang="en-US" sz="2400" dirty="0" err="1"/>
              <a:t>razryad</a:t>
            </a:r>
            <a:r>
              <a:rPr lang="en-US" sz="2400" dirty="0"/>
              <a:t> </a:t>
            </a:r>
            <a:r>
              <a:rPr lang="en-US" sz="2400" dirty="0" err="1"/>
              <a:t>qancha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bo‘lsa</a:t>
            </a:r>
            <a:r>
              <a:rPr lang="en-US" sz="2400" dirty="0"/>
              <a:t>,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malakasi</a:t>
            </a:r>
            <a:r>
              <a:rPr lang="en-US" sz="2400" dirty="0"/>
              <a:t> ham </a:t>
            </a:r>
            <a:r>
              <a:rPr lang="en-US" sz="2400" dirty="0" err="1"/>
              <a:t>shuncha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3743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212358"/>
            <a:ext cx="80816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328197"/>
            <a:ext cx="8902700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2698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    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kumimoji="0" lang="uz-Cyrl-UZ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1016" y="85730"/>
            <a:ext cx="8691684" cy="67908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YATMM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Cyrl-UZ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murakkabligiga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o‘zgartirilishi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ma’lumotnomasi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tashkiliy-texnik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ta’minlanganlik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mustaqillik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ko‘rsatiladi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Ishning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bo‘limida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namunalari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baja-rishning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jarayonlarini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xom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ashyo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me’yorini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jamoa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qoidalarini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nuqson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brak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z-Cyrl-UZ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oldini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45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162134"/>
            <a:ext cx="8637797" cy="7371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b="1" dirty="0" err="1" smtClean="0"/>
              <a:t>Tarif</a:t>
            </a:r>
            <a:r>
              <a:rPr lang="en-US" sz="2500" b="1" dirty="0" smtClean="0"/>
              <a:t> </a:t>
            </a:r>
            <a:r>
              <a:rPr lang="en-US" sz="2500" b="1" dirty="0" err="1"/>
              <a:t>jadvali</a:t>
            </a:r>
            <a:r>
              <a:rPr lang="en-US" sz="2500" b="1" dirty="0"/>
              <a:t> - </a:t>
            </a:r>
            <a:r>
              <a:rPr lang="en-US" sz="2500" b="1" dirty="0" err="1"/>
              <a:t>tarif</a:t>
            </a:r>
            <a:r>
              <a:rPr lang="en-US" sz="2500" dirty="0"/>
              <a:t> </a:t>
            </a:r>
            <a:r>
              <a:rPr lang="en-US" sz="2500" dirty="0" err="1"/>
              <a:t>sistemasining</a:t>
            </a:r>
            <a:r>
              <a:rPr lang="en-US" sz="2500" dirty="0"/>
              <a:t> </a:t>
            </a:r>
            <a:r>
              <a:rPr lang="en-US" sz="2500" dirty="0" err="1"/>
              <a:t>asosiy</a:t>
            </a:r>
            <a:r>
              <a:rPr lang="en-US" sz="2500" dirty="0"/>
              <a:t> </a:t>
            </a:r>
            <a:r>
              <a:rPr lang="en-US" sz="2500" dirty="0" err="1"/>
              <a:t>elementi</a:t>
            </a:r>
            <a:r>
              <a:rPr lang="en-US" sz="2500" dirty="0"/>
              <a:t> </a:t>
            </a:r>
            <a:r>
              <a:rPr lang="uz-Cyrl-UZ" sz="2500" dirty="0" smtClean="0"/>
              <a:t>   </a:t>
            </a:r>
          </a:p>
          <a:p>
            <a:pPr algn="just"/>
            <a:r>
              <a:rPr lang="uz-Cyrl-UZ" sz="2500" dirty="0"/>
              <a:t> </a:t>
            </a:r>
            <a:r>
              <a:rPr lang="uz-Cyrl-UZ" sz="2500" dirty="0" smtClean="0"/>
              <a:t>             </a:t>
            </a:r>
            <a:r>
              <a:rPr lang="en-US" sz="2500" dirty="0" err="1" smtClean="0"/>
              <a:t>hisoblanib</a:t>
            </a:r>
            <a:r>
              <a:rPr lang="en-US" sz="2500" dirty="0"/>
              <a:t>, </a:t>
            </a:r>
            <a:r>
              <a:rPr lang="en-US" sz="2500" dirty="0" err="1"/>
              <a:t>turli</a:t>
            </a:r>
            <a:r>
              <a:rPr lang="en-US" sz="2500" dirty="0"/>
              <a:t> </a:t>
            </a:r>
            <a:r>
              <a:rPr lang="en-US" sz="2500" dirty="0" err="1"/>
              <a:t>malakadagi</a:t>
            </a:r>
            <a:r>
              <a:rPr lang="en-US" sz="2500" dirty="0"/>
              <a:t> </a:t>
            </a:r>
            <a:r>
              <a:rPr lang="en-US" sz="2500" dirty="0" err="1"/>
              <a:t>ishchilar</a:t>
            </a:r>
            <a:r>
              <a:rPr lang="en-US" sz="2500" dirty="0"/>
              <a:t> </a:t>
            </a:r>
            <a:r>
              <a:rPr lang="en-US" sz="2500" dirty="0" err="1"/>
              <a:t>mehnatiga</a:t>
            </a:r>
            <a:r>
              <a:rPr lang="en-US" sz="2500" dirty="0"/>
              <a:t> </a:t>
            </a:r>
            <a:r>
              <a:rPr lang="en-US" sz="2500" dirty="0" err="1"/>
              <a:t>haq</a:t>
            </a:r>
            <a:r>
              <a:rPr lang="en-US" sz="2500" dirty="0"/>
              <a:t> </a:t>
            </a:r>
            <a:r>
              <a:rPr lang="en-US" sz="2500" dirty="0" err="1"/>
              <a:t>to‘lashning</a:t>
            </a:r>
            <a:r>
              <a:rPr lang="en-US" sz="2500" dirty="0"/>
              <a:t> </a:t>
            </a:r>
            <a:r>
              <a:rPr lang="en-US" sz="2500" dirty="0" err="1"/>
              <a:t>ma’lum</a:t>
            </a:r>
            <a:r>
              <a:rPr lang="en-US" sz="2500" dirty="0"/>
              <a:t> </a:t>
            </a:r>
            <a:r>
              <a:rPr lang="en-US" sz="2500" dirty="0" err="1"/>
              <a:t>nisbatni</a:t>
            </a:r>
            <a:r>
              <a:rPr lang="en-US" sz="2500" dirty="0"/>
              <a:t> </a:t>
            </a:r>
            <a:r>
              <a:rPr lang="en-US" sz="2500" dirty="0" err="1"/>
              <a:t>belgilaydi</a:t>
            </a:r>
            <a:r>
              <a:rPr lang="en-US" sz="2500" dirty="0"/>
              <a:t>. Bu </a:t>
            </a:r>
            <a:r>
              <a:rPr lang="en-US" sz="2500" dirty="0" err="1"/>
              <a:t>nisbat</a:t>
            </a:r>
            <a:r>
              <a:rPr lang="en-US" sz="2500" dirty="0"/>
              <a:t> </a:t>
            </a:r>
            <a:r>
              <a:rPr lang="en-US" sz="2500" dirty="0" err="1"/>
              <a:t>belgilangan</a:t>
            </a:r>
            <a:r>
              <a:rPr lang="en-US" sz="2500" dirty="0"/>
              <a:t> </a:t>
            </a:r>
            <a:r>
              <a:rPr lang="en-US" sz="2500" dirty="0" err="1"/>
              <a:t>razryadlar</a:t>
            </a:r>
            <a:r>
              <a:rPr lang="en-US" sz="2500" dirty="0"/>
              <a:t> </a:t>
            </a:r>
            <a:r>
              <a:rPr lang="en-US" sz="2500" dirty="0" err="1"/>
              <a:t>soni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ularga</a:t>
            </a:r>
            <a:r>
              <a:rPr lang="en-US" sz="2500" dirty="0"/>
              <a:t> </a:t>
            </a:r>
            <a:r>
              <a:rPr lang="en-US" sz="2500" dirty="0" err="1"/>
              <a:t>mos</a:t>
            </a:r>
            <a:r>
              <a:rPr lang="en-US" sz="2500" dirty="0"/>
              <a:t> </a:t>
            </a:r>
            <a:r>
              <a:rPr lang="en-US" sz="2500" dirty="0" err="1"/>
              <a:t>keluvchi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koeffitsientlardan</a:t>
            </a:r>
            <a:r>
              <a:rPr lang="en-US" sz="2500" dirty="0"/>
              <a:t> </a:t>
            </a:r>
            <a:r>
              <a:rPr lang="en-US" sz="2500" dirty="0" err="1"/>
              <a:t>tashkil</a:t>
            </a:r>
            <a:r>
              <a:rPr lang="en-US" sz="2500" dirty="0"/>
              <a:t> </a:t>
            </a:r>
            <a:r>
              <a:rPr lang="en-US" sz="2500" dirty="0" err="1"/>
              <a:t>topgan</a:t>
            </a:r>
            <a:r>
              <a:rPr lang="en-US" sz="2500" dirty="0"/>
              <a:t> </a:t>
            </a:r>
            <a:r>
              <a:rPr lang="en-US" sz="2500" dirty="0" err="1"/>
              <a:t>bo‘lib</a:t>
            </a:r>
            <a:r>
              <a:rPr lang="en-US" sz="2500" dirty="0"/>
              <a:t>, </a:t>
            </a:r>
            <a:r>
              <a:rPr lang="en-US" sz="2500" dirty="0" err="1"/>
              <a:t>ayni</a:t>
            </a:r>
            <a:r>
              <a:rPr lang="en-US" sz="2500" dirty="0"/>
              <a:t> </a:t>
            </a:r>
            <a:r>
              <a:rPr lang="en-US" sz="2500" dirty="0" err="1"/>
              <a:t>razryadda</a:t>
            </a:r>
            <a:r>
              <a:rPr lang="en-US" sz="2500" dirty="0"/>
              <a:t> </a:t>
            </a:r>
            <a:r>
              <a:rPr lang="en-US" sz="2500" dirty="0" err="1"/>
              <a:t>bajarilgan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to‘lanadigan</a:t>
            </a:r>
            <a:r>
              <a:rPr lang="en-US" sz="2500" dirty="0"/>
              <a:t> </a:t>
            </a:r>
            <a:r>
              <a:rPr lang="en-US" sz="2500" dirty="0" err="1"/>
              <a:t>haq</a:t>
            </a:r>
            <a:r>
              <a:rPr lang="en-US" sz="2500" dirty="0"/>
              <a:t>, </a:t>
            </a:r>
            <a:r>
              <a:rPr lang="en-US" sz="2500" dirty="0" err="1"/>
              <a:t>birinchi</a:t>
            </a:r>
            <a:r>
              <a:rPr lang="en-US" sz="2500" dirty="0"/>
              <a:t> </a:t>
            </a:r>
            <a:r>
              <a:rPr lang="en-US" sz="2500" dirty="0" err="1"/>
              <a:t>razryaddagi</a:t>
            </a:r>
            <a:r>
              <a:rPr lang="en-US" sz="2500" dirty="0"/>
              <a:t> </a:t>
            </a:r>
            <a:r>
              <a:rPr lang="en-US" sz="2500" dirty="0" err="1"/>
              <a:t>ish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belgilangan</a:t>
            </a:r>
            <a:r>
              <a:rPr lang="en-US" sz="2500" dirty="0"/>
              <a:t> </a:t>
            </a:r>
            <a:r>
              <a:rPr lang="en-US" sz="2500" dirty="0" err="1"/>
              <a:t>haqdan</a:t>
            </a:r>
            <a:r>
              <a:rPr lang="en-US" sz="2500" dirty="0"/>
              <a:t> </a:t>
            </a:r>
            <a:r>
              <a:rPr lang="en-US" sz="2500" dirty="0" err="1"/>
              <a:t>necha</a:t>
            </a:r>
            <a:r>
              <a:rPr lang="en-US" sz="2500" dirty="0"/>
              <a:t> </a:t>
            </a:r>
            <a:r>
              <a:rPr lang="en-US" sz="2500" dirty="0" err="1"/>
              <a:t>marta</a:t>
            </a:r>
            <a:r>
              <a:rPr lang="en-US" sz="2500" dirty="0"/>
              <a:t> </a:t>
            </a:r>
            <a:r>
              <a:rPr lang="en-US" sz="2500" dirty="0" err="1"/>
              <a:t>ortiqligini</a:t>
            </a:r>
            <a:r>
              <a:rPr lang="en-US" sz="2500" dirty="0"/>
              <a:t> </a:t>
            </a:r>
            <a:r>
              <a:rPr lang="en-US" sz="2500" dirty="0" err="1"/>
              <a:t>ko‘rsatadi</a:t>
            </a:r>
            <a:r>
              <a:rPr lang="en-US" sz="2500" dirty="0"/>
              <a:t>. </a:t>
            </a:r>
            <a:r>
              <a:rPr lang="en-US" sz="2500" dirty="0" err="1"/>
              <a:t>Har</a:t>
            </a:r>
            <a:r>
              <a:rPr lang="en-US" sz="2500" dirty="0"/>
              <a:t> </a:t>
            </a:r>
            <a:r>
              <a:rPr lang="en-US" sz="2500" dirty="0" err="1"/>
              <a:t>bir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jadvali</a:t>
            </a:r>
            <a:r>
              <a:rPr lang="en-US" sz="2500" dirty="0"/>
              <a:t> </a:t>
            </a:r>
            <a:r>
              <a:rPr lang="en-US" sz="2500" dirty="0" err="1"/>
              <a:t>oxirgi</a:t>
            </a:r>
            <a:r>
              <a:rPr lang="en-US" sz="2500" dirty="0"/>
              <a:t> </a:t>
            </a:r>
            <a:r>
              <a:rPr lang="en-US" sz="2500" dirty="0" err="1"/>
              <a:t>razryadning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koeffitsientlaridagi</a:t>
            </a:r>
            <a:r>
              <a:rPr lang="en-US" sz="2500" dirty="0"/>
              <a:t> </a:t>
            </a:r>
            <a:r>
              <a:rPr lang="en-US" sz="2500" dirty="0" err="1"/>
              <a:t>ma’lum</a:t>
            </a:r>
            <a:r>
              <a:rPr lang="en-US" sz="2500" dirty="0"/>
              <a:t> </a:t>
            </a:r>
            <a:r>
              <a:rPr lang="en-US" sz="2500" dirty="0" err="1"/>
              <a:t>nisbatni</a:t>
            </a:r>
            <a:r>
              <a:rPr lang="en-US" sz="2500" dirty="0"/>
              <a:t> </a:t>
            </a:r>
            <a:r>
              <a:rPr lang="en-US" sz="2500" dirty="0" err="1"/>
              <a:t>aks</a:t>
            </a:r>
            <a:r>
              <a:rPr lang="en-US" sz="2500" dirty="0"/>
              <a:t> </a:t>
            </a:r>
            <a:r>
              <a:rPr lang="en-US" sz="2500" dirty="0" err="1"/>
              <a:t>ettiradi</a:t>
            </a:r>
            <a:r>
              <a:rPr lang="en-US" sz="2500" dirty="0"/>
              <a:t>. Bu </a:t>
            </a:r>
            <a:r>
              <a:rPr lang="en-US" sz="2500" dirty="0" err="1"/>
              <a:t>nisbat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jadvali</a:t>
            </a:r>
            <a:r>
              <a:rPr lang="en-US" sz="2500" dirty="0"/>
              <a:t> </a:t>
            </a:r>
            <a:r>
              <a:rPr lang="en-US" sz="2500" dirty="0" err="1"/>
              <a:t>chegarasi</a:t>
            </a:r>
            <a:r>
              <a:rPr lang="en-US" sz="2500" dirty="0"/>
              <a:t> (</a:t>
            </a:r>
            <a:r>
              <a:rPr lang="en-US" sz="2500" dirty="0" err="1"/>
              <a:t>diapazon</a:t>
            </a:r>
            <a:r>
              <a:rPr lang="en-US" sz="2500" dirty="0"/>
              <a:t>) </a:t>
            </a:r>
            <a:r>
              <a:rPr lang="en-US" sz="2500" dirty="0" err="1"/>
              <a:t>deyiladi</a:t>
            </a:r>
            <a:r>
              <a:rPr lang="en-US" sz="2500" dirty="0"/>
              <a:t>. </a:t>
            </a:r>
            <a:r>
              <a:rPr lang="en-US" sz="2500" dirty="0" err="1"/>
              <a:t>Har</a:t>
            </a:r>
            <a:r>
              <a:rPr lang="en-US" sz="2500" dirty="0"/>
              <a:t> </a:t>
            </a:r>
            <a:r>
              <a:rPr lang="en-US" sz="2500" dirty="0" err="1"/>
              <a:t>bir</a:t>
            </a:r>
            <a:r>
              <a:rPr lang="en-US" sz="2500" dirty="0"/>
              <a:t> </a:t>
            </a:r>
            <a:r>
              <a:rPr lang="en-US" sz="2500" dirty="0" err="1"/>
              <a:t>korxona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jadvali</a:t>
            </a:r>
            <a:r>
              <a:rPr lang="en-US" sz="2500" dirty="0"/>
              <a:t> </a:t>
            </a:r>
            <a:r>
              <a:rPr lang="en-US" sz="2500" dirty="0" err="1"/>
              <a:t>chegarasini</a:t>
            </a:r>
            <a:r>
              <a:rPr lang="en-US" sz="2500" dirty="0"/>
              <a:t> </a:t>
            </a:r>
            <a:r>
              <a:rPr lang="en-US" sz="2500" dirty="0" err="1"/>
              <a:t>mustaqil</a:t>
            </a:r>
            <a:r>
              <a:rPr lang="en-US" sz="2500" dirty="0"/>
              <a:t> </a:t>
            </a:r>
            <a:r>
              <a:rPr lang="en-US" sz="2500" dirty="0" err="1"/>
              <a:t>belgilaydi</a:t>
            </a:r>
            <a:r>
              <a:rPr lang="en-US" sz="2500" dirty="0"/>
              <a:t>.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jadvali</a:t>
            </a:r>
            <a:r>
              <a:rPr lang="en-US" sz="2500" dirty="0"/>
              <a:t> </a:t>
            </a:r>
            <a:r>
              <a:rPr lang="en-US" sz="2500" dirty="0" err="1"/>
              <a:t>malaka</a:t>
            </a:r>
            <a:r>
              <a:rPr lang="en-US" sz="2500" dirty="0"/>
              <a:t> </a:t>
            </a:r>
            <a:r>
              <a:rPr lang="en-US" sz="2500" dirty="0" err="1"/>
              <a:t>oshirishni</a:t>
            </a:r>
            <a:r>
              <a:rPr lang="en-US" sz="2500" dirty="0"/>
              <a:t> </a:t>
            </a:r>
            <a:r>
              <a:rPr lang="en-US" sz="2500" dirty="0" err="1"/>
              <a:t>moddiy</a:t>
            </a:r>
            <a:r>
              <a:rPr lang="en-US" sz="2500" dirty="0"/>
              <a:t> </a:t>
            </a:r>
            <a:r>
              <a:rPr lang="en-US" sz="2500" dirty="0" err="1"/>
              <a:t>rag‘batlantirganligi</a:t>
            </a:r>
            <a:r>
              <a:rPr lang="en-US" sz="2500" dirty="0"/>
              <a:t> </a:t>
            </a:r>
            <a:r>
              <a:rPr lang="en-US" sz="2500" dirty="0" err="1"/>
              <a:t>uchun</a:t>
            </a:r>
            <a:r>
              <a:rPr lang="en-US" sz="2500" dirty="0"/>
              <a:t> </a:t>
            </a:r>
            <a:r>
              <a:rPr lang="en-US" sz="2500" dirty="0" err="1"/>
              <a:t>yuqoriroq</a:t>
            </a:r>
            <a:r>
              <a:rPr lang="en-US" sz="2500" dirty="0"/>
              <a:t> </a:t>
            </a:r>
            <a:r>
              <a:rPr lang="en-US" sz="2500" dirty="0" err="1"/>
              <a:t>razryadga</a:t>
            </a:r>
            <a:r>
              <a:rPr lang="en-US" sz="2500" dirty="0"/>
              <a:t> </a:t>
            </a:r>
            <a:r>
              <a:rPr lang="en-US" sz="2500" dirty="0" err="1"/>
              <a:t>o‘tishdagi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koeffitsientlari</a:t>
            </a:r>
            <a:r>
              <a:rPr lang="en-US" sz="2500" dirty="0"/>
              <a:t> </a:t>
            </a:r>
            <a:r>
              <a:rPr lang="en-US" sz="2500" dirty="0" err="1"/>
              <a:t>o‘rtasidagi</a:t>
            </a:r>
            <a:r>
              <a:rPr lang="en-US" sz="2500" dirty="0"/>
              <a:t> </a:t>
            </a:r>
            <a:r>
              <a:rPr lang="en-US" sz="2500" dirty="0" err="1"/>
              <a:t>farqni</a:t>
            </a:r>
            <a:r>
              <a:rPr lang="en-US" sz="2500" dirty="0"/>
              <a:t> </a:t>
            </a:r>
            <a:r>
              <a:rPr lang="en-US" sz="2500" dirty="0" err="1"/>
              <a:t>to‘g‘ri</a:t>
            </a:r>
            <a:r>
              <a:rPr lang="en-US" sz="2500" dirty="0"/>
              <a:t> </a:t>
            </a:r>
            <a:r>
              <a:rPr lang="en-US" sz="2500" dirty="0" err="1"/>
              <a:t>belgilash</a:t>
            </a:r>
            <a:r>
              <a:rPr lang="en-US" sz="2500" dirty="0"/>
              <a:t> </a:t>
            </a:r>
            <a:r>
              <a:rPr lang="en-US" sz="2500" dirty="0" err="1"/>
              <a:t>zarur</a:t>
            </a:r>
            <a:r>
              <a:rPr lang="en-US" sz="2500" dirty="0"/>
              <a:t>.</a:t>
            </a:r>
            <a:endParaRPr lang="ru-RU" sz="2500" dirty="0"/>
          </a:p>
          <a:p>
            <a:pPr algn="just"/>
            <a:r>
              <a:rPr lang="en-US" sz="2500" b="1" dirty="0" err="1"/>
              <a:t>Tarif</a:t>
            </a:r>
            <a:r>
              <a:rPr lang="en-US" sz="2500" b="1" dirty="0"/>
              <a:t> </a:t>
            </a:r>
            <a:r>
              <a:rPr lang="en-US" sz="2500" b="1" dirty="0" err="1"/>
              <a:t>koeffitsientlari</a:t>
            </a:r>
            <a:r>
              <a:rPr lang="en-US" sz="2500" dirty="0"/>
              <a:t> </a:t>
            </a:r>
            <a:r>
              <a:rPr lang="en-US" sz="2500" dirty="0" err="1"/>
              <a:t>absolyut</a:t>
            </a:r>
            <a:r>
              <a:rPr lang="en-US" sz="2500" dirty="0"/>
              <a:t> (son </a:t>
            </a:r>
            <a:r>
              <a:rPr lang="en-US" sz="2500" dirty="0" err="1"/>
              <a:t>jihatdan</a:t>
            </a:r>
            <a:r>
              <a:rPr lang="en-US" sz="2500" dirty="0"/>
              <a:t>)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nisbiy</a:t>
            </a:r>
            <a:r>
              <a:rPr lang="en-US" sz="2500" dirty="0"/>
              <a:t> (</a:t>
            </a:r>
            <a:r>
              <a:rPr lang="en-US" sz="2500" dirty="0" err="1"/>
              <a:t>foizlarda</a:t>
            </a:r>
            <a:r>
              <a:rPr lang="en-US" sz="2500" dirty="0"/>
              <a:t>) </a:t>
            </a:r>
            <a:r>
              <a:rPr lang="en-US" sz="2500" dirty="0" err="1"/>
              <a:t>o‘sish</a:t>
            </a:r>
            <a:r>
              <a:rPr lang="en-US" sz="2500" dirty="0"/>
              <a:t> </a:t>
            </a:r>
            <a:r>
              <a:rPr lang="en-US" sz="2500" dirty="0" err="1"/>
              <a:t>bo‘yicha</a:t>
            </a:r>
            <a:r>
              <a:rPr lang="en-US" sz="2500" dirty="0"/>
              <a:t> </a:t>
            </a:r>
            <a:r>
              <a:rPr lang="en-US" sz="2500" dirty="0" err="1"/>
              <a:t>farqlanadi</a:t>
            </a:r>
            <a:r>
              <a:rPr lang="en-US" sz="2500" dirty="0"/>
              <a:t>. </a:t>
            </a:r>
            <a:endParaRPr lang="ru-RU" sz="2500" dirty="0"/>
          </a:p>
          <a:p>
            <a:pPr algn="just"/>
            <a:r>
              <a:rPr lang="en-US" sz="2500" dirty="0" err="1"/>
              <a:t>Olti</a:t>
            </a:r>
            <a:r>
              <a:rPr lang="en-US" sz="2500" dirty="0"/>
              <a:t> </a:t>
            </a:r>
            <a:r>
              <a:rPr lang="en-US" sz="2500" dirty="0" err="1"/>
              <a:t>razryadli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jadvalidagi</a:t>
            </a:r>
            <a:r>
              <a:rPr lang="en-US" sz="2500" dirty="0"/>
              <a:t> </a:t>
            </a:r>
            <a:r>
              <a:rPr lang="en-US" sz="2500" dirty="0" err="1"/>
              <a:t>tarif</a:t>
            </a:r>
            <a:r>
              <a:rPr lang="en-US" sz="2500" dirty="0"/>
              <a:t> </a:t>
            </a:r>
            <a:r>
              <a:rPr lang="en-US" sz="2500" dirty="0" err="1"/>
              <a:t>stavkalarini</a:t>
            </a:r>
            <a:r>
              <a:rPr lang="en-US" sz="2500" dirty="0"/>
              <a:t> </a:t>
            </a:r>
            <a:r>
              <a:rPr lang="en-US" sz="2500" dirty="0" err="1"/>
              <a:t>razryadlar</a:t>
            </a:r>
            <a:r>
              <a:rPr lang="en-US" sz="2500" dirty="0"/>
              <a:t> </a:t>
            </a:r>
            <a:r>
              <a:rPr lang="en-US" sz="2500" dirty="0" err="1"/>
              <a:t>o‘rtasidagi</a:t>
            </a:r>
            <a:r>
              <a:rPr lang="en-US" sz="2500" dirty="0"/>
              <a:t> </a:t>
            </a:r>
            <a:r>
              <a:rPr lang="en-US" sz="2500" dirty="0" err="1"/>
              <a:t>nisbati</a:t>
            </a:r>
            <a:r>
              <a:rPr lang="en-US" sz="2500" dirty="0"/>
              <a:t> </a:t>
            </a:r>
            <a:r>
              <a:rPr lang="en-US" sz="2500" dirty="0" err="1"/>
              <a:t>quyidagini</a:t>
            </a:r>
            <a:r>
              <a:rPr lang="en-US" sz="2500" dirty="0"/>
              <a:t> </a:t>
            </a:r>
            <a:r>
              <a:rPr lang="en-US" sz="2500" dirty="0" err="1"/>
              <a:t>tashkil</a:t>
            </a:r>
            <a:r>
              <a:rPr lang="en-US" sz="2500" dirty="0"/>
              <a:t> </a:t>
            </a:r>
            <a:r>
              <a:rPr lang="en-US" sz="2500" dirty="0" err="1"/>
              <a:t>qilgan</a:t>
            </a:r>
            <a:r>
              <a:rPr lang="en-US" sz="2500" dirty="0"/>
              <a:t>  </a:t>
            </a:r>
            <a:endParaRPr lang="ru-RU" sz="25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7772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2" y="89247"/>
            <a:ext cx="808164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uz-Cyrl-UZ" sz="22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 err="1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Razryadlar</a:t>
            </a:r>
            <a:r>
              <a:rPr lang="en-US" sz="2400" b="1" dirty="0" smtClean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koeffitsientlari</a:t>
            </a:r>
            <a:endParaRPr lang="ru-RU" sz="8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249135"/>
              </p:ext>
            </p:extLst>
          </p:nvPr>
        </p:nvGraphicFramePr>
        <p:xfrm>
          <a:off x="17584" y="1843321"/>
          <a:ext cx="9143999" cy="26485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9536"/>
                <a:gridCol w="950380"/>
                <a:gridCol w="1107863"/>
                <a:gridCol w="1299055"/>
                <a:gridCol w="1299055"/>
                <a:gridCol w="1299055"/>
                <a:gridCol w="1299055"/>
              </a:tblGrid>
              <a:tr h="115364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Tarif</a:t>
                      </a:r>
                      <a:r>
                        <a:rPr lang="ru-RU" sz="2400" dirty="0" smtClean="0">
                          <a:effectLst/>
                        </a:rPr>
                        <a:t> </a:t>
                      </a:r>
                      <a:r>
                        <a:rPr lang="ru-RU" sz="2400" dirty="0" err="1">
                          <a:effectLst/>
                        </a:rPr>
                        <a:t>razryadi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4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6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1494937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 smtClean="0">
                          <a:effectLst/>
                        </a:rPr>
                        <a:t>Tarif</a:t>
                      </a:r>
                      <a:r>
                        <a:rPr lang="ru-RU" sz="2400" dirty="0">
                          <a:effectLst/>
                        </a:rPr>
                        <a:t/>
                      </a:r>
                      <a:br>
                        <a:rPr lang="ru-RU" sz="2400" dirty="0">
                          <a:effectLst/>
                        </a:rPr>
                      </a:br>
                      <a:r>
                        <a:rPr lang="ru-RU" sz="2400" dirty="0">
                          <a:effectLst/>
                        </a:rPr>
                        <a:t/>
                      </a:r>
                      <a:br>
                        <a:rPr lang="ru-RU" sz="2400" dirty="0">
                          <a:effectLst/>
                        </a:rPr>
                      </a:br>
                      <a:r>
                        <a:rPr lang="ru-RU" sz="2400" dirty="0" err="1">
                          <a:effectLst/>
                        </a:rPr>
                        <a:t>koeffitsienti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2,014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2,216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2,439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2,681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2,937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smtClean="0">
                          <a:effectLst/>
                        </a:rPr>
                        <a:t>3,205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34062" y="4491906"/>
            <a:ext cx="8832137" cy="1653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0510" algn="just">
              <a:lnSpc>
                <a:spcPct val="107000"/>
              </a:lnSpc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70510"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razryadlar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YaTMMga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516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1884" y="263158"/>
            <a:ext cx="88956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/>
              <a:t>Tarif</a:t>
            </a:r>
            <a:r>
              <a:rPr lang="ru-RU" sz="2400" b="1" dirty="0" smtClean="0"/>
              <a:t> </a:t>
            </a:r>
            <a:r>
              <a:rPr lang="ru-RU" sz="2400" b="1" dirty="0" err="1"/>
              <a:t>stavkasi</a:t>
            </a:r>
            <a:r>
              <a:rPr lang="ru-RU" sz="2400" b="1" dirty="0"/>
              <a:t> </a:t>
            </a:r>
            <a:r>
              <a:rPr lang="ru-RU" sz="2400" dirty="0" err="1"/>
              <a:t>turli</a:t>
            </a:r>
            <a:r>
              <a:rPr lang="ru-RU" sz="2400" dirty="0"/>
              <a:t> </a:t>
            </a:r>
            <a:r>
              <a:rPr lang="ru-RU" sz="2400" dirty="0" err="1"/>
              <a:t>guruh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toifadagi</a:t>
            </a:r>
            <a:r>
              <a:rPr lang="ru-RU" sz="2400" dirty="0"/>
              <a:t> </a:t>
            </a:r>
            <a:r>
              <a:rPr lang="ru-RU" sz="2400" dirty="0" err="1"/>
              <a:t>ishchilarni</a:t>
            </a:r>
            <a:r>
              <a:rPr lang="ru-RU" sz="2400" dirty="0"/>
              <a:t> </a:t>
            </a:r>
            <a:r>
              <a:rPr lang="ru-RU" sz="2400" dirty="0" err="1"/>
              <a:t>vaqt</a:t>
            </a:r>
            <a:r>
              <a:rPr lang="ru-RU" sz="2400" dirty="0"/>
              <a:t> </a:t>
            </a:r>
            <a:r>
              <a:rPr lang="ru-RU" sz="2400" dirty="0" err="1"/>
              <a:t>birligi­dagi</a:t>
            </a:r>
            <a:r>
              <a:rPr lang="ru-RU" sz="2400" dirty="0"/>
              <a:t> </a:t>
            </a:r>
            <a:r>
              <a:rPr lang="ru-RU" sz="2400" dirty="0" smtClean="0"/>
              <a:t>     </a:t>
            </a:r>
          </a:p>
          <a:p>
            <a:pPr algn="just"/>
            <a:r>
              <a:rPr lang="ru-RU" sz="2400" dirty="0"/>
              <a:t> </a:t>
            </a:r>
            <a:r>
              <a:rPr lang="ru-RU" sz="2400" dirty="0" smtClean="0"/>
              <a:t>             (</a:t>
            </a:r>
            <a:r>
              <a:rPr lang="ru-RU" sz="2400" dirty="0" err="1"/>
              <a:t>soat</a:t>
            </a:r>
            <a:r>
              <a:rPr lang="ru-RU" sz="2400" dirty="0"/>
              <a:t>, </a:t>
            </a:r>
            <a:r>
              <a:rPr lang="ru-RU" sz="2400" dirty="0" err="1"/>
              <a:t>kun</a:t>
            </a:r>
            <a:r>
              <a:rPr lang="ru-RU" sz="2400" dirty="0"/>
              <a:t>, </a:t>
            </a:r>
            <a:r>
              <a:rPr lang="ru-RU" sz="2400" dirty="0" err="1"/>
              <a:t>oy</a:t>
            </a:r>
            <a:r>
              <a:rPr lang="ru-RU" sz="2400" dirty="0"/>
              <a:t>) </a:t>
            </a:r>
            <a:r>
              <a:rPr lang="ru-RU" sz="2400" dirty="0" err="1"/>
              <a:t>mehnatiga</a:t>
            </a:r>
            <a:r>
              <a:rPr lang="ru-RU" sz="2400" dirty="0"/>
              <a:t> </a:t>
            </a:r>
            <a:r>
              <a:rPr lang="ru-RU" sz="2400" dirty="0" err="1"/>
              <a:t>to‘lanadigan</a:t>
            </a:r>
            <a:r>
              <a:rPr lang="ru-RU" sz="2400" dirty="0"/>
              <a:t> </a:t>
            </a:r>
            <a:r>
              <a:rPr lang="ru-RU" sz="2400" dirty="0" err="1"/>
              <a:t>haqning</a:t>
            </a:r>
            <a:r>
              <a:rPr lang="ru-RU" sz="2400" dirty="0"/>
              <a:t> </a:t>
            </a:r>
            <a:r>
              <a:rPr lang="ru-RU" sz="2400" dirty="0" err="1"/>
              <a:t>pul</a:t>
            </a:r>
            <a:r>
              <a:rPr lang="ru-RU" sz="2400" dirty="0"/>
              <a:t> </a:t>
            </a:r>
            <a:r>
              <a:rPr lang="ru-RU" sz="2400" dirty="0" err="1"/>
              <a:t>ko‘rini­shidagi</a:t>
            </a:r>
            <a:r>
              <a:rPr lang="ru-RU" sz="2400" dirty="0"/>
              <a:t> </a:t>
            </a:r>
            <a:r>
              <a:rPr lang="ru-RU" sz="2400" dirty="0" err="1"/>
              <a:t>miqdorini</a:t>
            </a:r>
            <a:r>
              <a:rPr lang="ru-RU" sz="2400" dirty="0"/>
              <a:t> </a:t>
            </a:r>
            <a:r>
              <a:rPr lang="ru-RU" sz="2400" dirty="0" err="1"/>
              <a:t>aks</a:t>
            </a:r>
            <a:r>
              <a:rPr lang="ru-RU" sz="2400" dirty="0"/>
              <a:t> </a:t>
            </a:r>
            <a:r>
              <a:rPr lang="ru-RU" sz="2400" dirty="0" err="1"/>
              <a:t>ettiradi</a:t>
            </a:r>
            <a:r>
              <a:rPr lang="ru-RU" sz="2400" dirty="0"/>
              <a:t>. </a:t>
            </a:r>
            <a:r>
              <a:rPr lang="ru-RU" sz="2400" dirty="0" err="1"/>
              <a:t>Shu</a:t>
            </a:r>
            <a:r>
              <a:rPr lang="ru-RU" sz="2400" dirty="0"/>
              <a:t> </a:t>
            </a:r>
            <a:r>
              <a:rPr lang="ru-RU" sz="2400" dirty="0" err="1"/>
              <a:t>sababli</a:t>
            </a:r>
            <a:r>
              <a:rPr lang="ru-RU" sz="2400" dirty="0"/>
              <a:t> </a:t>
            </a:r>
            <a:r>
              <a:rPr lang="ru-RU" sz="2400" dirty="0" err="1"/>
              <a:t>har</a:t>
            </a:r>
            <a:r>
              <a:rPr lang="ru-RU" sz="2400" dirty="0"/>
              <a:t> </a:t>
            </a:r>
            <a:r>
              <a:rPr lang="ru-RU" sz="2400" dirty="0" err="1"/>
              <a:t>bir</a:t>
            </a:r>
            <a:r>
              <a:rPr lang="ru-RU" sz="2400" dirty="0"/>
              <a:t> </a:t>
            </a:r>
            <a:r>
              <a:rPr lang="ru-RU" sz="2400" dirty="0" err="1"/>
              <a:t>razryad</a:t>
            </a:r>
            <a:r>
              <a:rPr lang="ru-RU" sz="2400" dirty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so­atlik</a:t>
            </a:r>
            <a:r>
              <a:rPr lang="ru-RU" sz="2400" dirty="0"/>
              <a:t>, </a:t>
            </a:r>
            <a:r>
              <a:rPr lang="ru-RU" sz="2400" dirty="0" err="1"/>
              <a:t>kunlik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oylik</a:t>
            </a:r>
            <a:r>
              <a:rPr lang="ru-RU" sz="2400" dirty="0"/>
              <a:t> </a:t>
            </a:r>
            <a:r>
              <a:rPr lang="ru-RU" sz="2400" dirty="0" err="1"/>
              <a:t>tarif</a:t>
            </a:r>
            <a:r>
              <a:rPr lang="ru-RU" sz="2400" dirty="0"/>
              <a:t> </a:t>
            </a:r>
            <a:r>
              <a:rPr lang="ru-RU" sz="2400" dirty="0" err="1"/>
              <a:t>stavkalari</a:t>
            </a:r>
            <a:r>
              <a:rPr lang="ru-RU" sz="2400" dirty="0"/>
              <a:t> </a:t>
            </a:r>
            <a:r>
              <a:rPr lang="ru-RU" sz="2400" dirty="0" err="1"/>
              <a:t>belgilanadi</a:t>
            </a:r>
            <a:r>
              <a:rPr lang="ru-RU" sz="2400" dirty="0"/>
              <a:t>, </a:t>
            </a:r>
            <a:r>
              <a:rPr lang="ru-RU" sz="2400" dirty="0" err="1"/>
              <a:t>ular</a:t>
            </a:r>
            <a:r>
              <a:rPr lang="ru-RU" sz="2400" dirty="0"/>
              <a:t> </a:t>
            </a:r>
            <a:r>
              <a:rPr lang="ru-RU" sz="2400" dirty="0" err="1"/>
              <a:t>asosida</a:t>
            </a:r>
            <a:r>
              <a:rPr lang="ru-RU" sz="2400" dirty="0"/>
              <a:t> </a:t>
            </a:r>
            <a:r>
              <a:rPr lang="ru-RU" sz="2400" dirty="0" err="1"/>
              <a:t>vaqtbay</a:t>
            </a:r>
            <a:r>
              <a:rPr lang="ru-RU" sz="2400" dirty="0"/>
              <a:t> </a:t>
            </a:r>
            <a:r>
              <a:rPr lang="ru-RU" sz="2400" dirty="0" err="1"/>
              <a:t>ishchilarning</a:t>
            </a:r>
            <a:r>
              <a:rPr lang="ru-RU" sz="2400" dirty="0"/>
              <a:t> </a:t>
            </a:r>
            <a:r>
              <a:rPr lang="ru-RU" sz="2400" dirty="0" err="1"/>
              <a:t>ishlagan</a:t>
            </a:r>
            <a:r>
              <a:rPr lang="ru-RU" sz="2400" dirty="0"/>
              <a:t> </a:t>
            </a:r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vaqtlari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haqi</a:t>
            </a:r>
            <a:r>
              <a:rPr lang="ru-RU" sz="2400" dirty="0"/>
              <a:t> </a:t>
            </a:r>
            <a:r>
              <a:rPr lang="ru-RU" sz="2400" dirty="0" err="1"/>
              <a:t>miqdorini</a:t>
            </a:r>
            <a:r>
              <a:rPr lang="ru-RU" sz="2400" dirty="0"/>
              <a:t>, </a:t>
            </a:r>
            <a:r>
              <a:rPr lang="ru-RU" sz="2400" dirty="0" err="1"/>
              <a:t>ishbay</a:t>
            </a:r>
            <a:r>
              <a:rPr lang="ru-RU" sz="2400" dirty="0"/>
              <a:t> </a:t>
            </a:r>
            <a:r>
              <a:rPr lang="ru-RU" sz="2400" dirty="0" err="1"/>
              <a:t>ishchilar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ishbay</a:t>
            </a:r>
            <a:r>
              <a:rPr lang="ru-RU" sz="2400" dirty="0"/>
              <a:t> </a:t>
            </a:r>
            <a:r>
              <a:rPr lang="ru-RU" sz="2400" dirty="0" err="1"/>
              <a:t>rassenkalarni</a:t>
            </a:r>
            <a:r>
              <a:rPr lang="ru-RU" sz="2400" dirty="0"/>
              <a:t> </a:t>
            </a:r>
            <a:r>
              <a:rPr lang="ru-RU" sz="2400" dirty="0" err="1"/>
              <a:t>aniqlanadi</a:t>
            </a:r>
            <a:r>
              <a:rPr lang="ru-RU" sz="2400" dirty="0"/>
              <a:t>. </a:t>
            </a:r>
            <a:r>
              <a:rPr lang="ru-RU" sz="2400" dirty="0" err="1"/>
              <a:t>Ular</a:t>
            </a:r>
            <a:r>
              <a:rPr lang="ru-RU" sz="2400" dirty="0"/>
              <a:t> </a:t>
            </a:r>
            <a:r>
              <a:rPr lang="ru-RU" sz="2400" dirty="0" err="1"/>
              <a:t>korxonadagi</a:t>
            </a:r>
            <a:r>
              <a:rPr lang="ru-RU" sz="2400" dirty="0"/>
              <a:t> </a:t>
            </a:r>
            <a:r>
              <a:rPr lang="ru-RU" sz="2400" dirty="0" err="1"/>
              <a:t>eng</a:t>
            </a:r>
            <a:r>
              <a:rPr lang="ru-RU" sz="2400" dirty="0"/>
              <a:t> </a:t>
            </a:r>
            <a:r>
              <a:rPr lang="ru-RU" sz="2400" dirty="0" err="1"/>
              <a:t>kam</a:t>
            </a:r>
            <a:r>
              <a:rPr lang="ru-RU" sz="2400" dirty="0"/>
              <a:t> </a:t>
            </a:r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haqi</a:t>
            </a:r>
            <a:r>
              <a:rPr lang="ru-RU" sz="2400" dirty="0"/>
              <a:t>, </a:t>
            </a:r>
            <a:r>
              <a:rPr lang="ru-RU" sz="2400" dirty="0" err="1"/>
              <a:t>mehnatni</a:t>
            </a:r>
            <a:r>
              <a:rPr lang="ru-RU" sz="2400" dirty="0"/>
              <a:t> </a:t>
            </a:r>
            <a:r>
              <a:rPr lang="ru-RU" sz="2400" dirty="0" err="1"/>
              <a:t>ixtisoslashuvi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asossiz</a:t>
            </a:r>
            <a:r>
              <a:rPr lang="ru-RU" sz="2400" dirty="0"/>
              <a:t> </a:t>
            </a:r>
            <a:r>
              <a:rPr lang="ru-RU" sz="2400" dirty="0" err="1"/>
              <a:t>ravishda</a:t>
            </a:r>
            <a:r>
              <a:rPr lang="ru-RU" sz="2400" dirty="0"/>
              <a:t> </a:t>
            </a:r>
            <a:r>
              <a:rPr lang="ru-RU" sz="2400" dirty="0" err="1"/>
              <a:t>mehnatga</a:t>
            </a:r>
            <a:r>
              <a:rPr lang="ru-RU" sz="2400" dirty="0"/>
              <a:t> </a:t>
            </a:r>
            <a:r>
              <a:rPr lang="ru-RU" sz="2400" dirty="0" err="1"/>
              <a:t>to‘lanadigan</a:t>
            </a:r>
            <a:r>
              <a:rPr lang="ru-RU" sz="2400" dirty="0"/>
              <a:t> </a:t>
            </a:r>
            <a:r>
              <a:rPr lang="ru-RU" sz="2400" dirty="0" err="1"/>
              <a:t>haqni</a:t>
            </a:r>
            <a:r>
              <a:rPr lang="ru-RU" sz="2400" dirty="0"/>
              <a:t> </a:t>
            </a:r>
            <a:r>
              <a:rPr lang="ru-RU" sz="2400" dirty="0" err="1"/>
              <a:t>oshirishni</a:t>
            </a:r>
            <a:r>
              <a:rPr lang="ru-RU" sz="2400" dirty="0"/>
              <a:t> </a:t>
            </a:r>
            <a:r>
              <a:rPr lang="ru-RU" sz="2400" dirty="0" err="1"/>
              <a:t>bartaraf</a:t>
            </a:r>
            <a:r>
              <a:rPr lang="ru-RU" sz="2400" dirty="0"/>
              <a:t> </a:t>
            </a:r>
            <a:r>
              <a:rPr lang="ru-RU" sz="2400" dirty="0" err="1"/>
              <a:t>qilish</a:t>
            </a:r>
            <a:r>
              <a:rPr lang="ru-RU" sz="2400" dirty="0"/>
              <a:t> </a:t>
            </a:r>
            <a:r>
              <a:rPr lang="ru-RU" sz="2400" dirty="0" err="1"/>
              <a:t>kabi</a:t>
            </a:r>
            <a:r>
              <a:rPr lang="ru-RU" sz="2400" dirty="0"/>
              <a:t> </a:t>
            </a:r>
            <a:r>
              <a:rPr lang="ru-RU" sz="2400" dirty="0" err="1"/>
              <a:t>holatlarni</a:t>
            </a:r>
            <a:r>
              <a:rPr lang="ru-RU" sz="2400" dirty="0"/>
              <a:t> </a:t>
            </a:r>
            <a:r>
              <a:rPr lang="ru-RU" sz="2400" dirty="0" err="1"/>
              <a:t>hisobga</a:t>
            </a:r>
            <a:r>
              <a:rPr lang="ru-RU" sz="2400" dirty="0"/>
              <a:t> </a:t>
            </a:r>
            <a:r>
              <a:rPr lang="ru-RU" sz="2400" dirty="0" err="1"/>
              <a:t>olgan</a:t>
            </a:r>
            <a:r>
              <a:rPr lang="ru-RU" sz="2400" dirty="0"/>
              <a:t> </a:t>
            </a:r>
            <a:r>
              <a:rPr lang="ru-RU" sz="2400" dirty="0" err="1"/>
              <a:t>holda</a:t>
            </a:r>
            <a:r>
              <a:rPr lang="ru-RU" sz="2400" dirty="0"/>
              <a:t> </a:t>
            </a:r>
            <a:r>
              <a:rPr lang="ru-RU" sz="2400" dirty="0" err="1"/>
              <a:t>belgilanadi</a:t>
            </a:r>
            <a:r>
              <a:rPr lang="ru-RU" sz="2400" dirty="0"/>
              <a:t>.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stavkalari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</a:t>
            </a:r>
            <a:r>
              <a:rPr lang="en-US" sz="2400" dirty="0" err="1"/>
              <a:t>ishchilarning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tarmoqlararo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tarmoq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solinadi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 err="1"/>
              <a:t>Tarmoq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solishda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zamonaviy</a:t>
            </a:r>
            <a:r>
              <a:rPr lang="en-US" sz="2400" dirty="0"/>
              <a:t>,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unumdorligi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murakkab</a:t>
            </a:r>
            <a:r>
              <a:rPr lang="en-US" sz="2400" dirty="0"/>
              <a:t> </a:t>
            </a:r>
            <a:r>
              <a:rPr lang="en-US" sz="2400" dirty="0" err="1"/>
              <a:t>dastgohlarga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ko‘rsatuvchi</a:t>
            </a:r>
            <a:r>
              <a:rPr lang="en-US" sz="2400" dirty="0"/>
              <a:t> </a:t>
            </a:r>
            <a:r>
              <a:rPr lang="en-US" sz="2400" dirty="0" err="1"/>
              <a:t>ishchilarga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r>
              <a:rPr lang="en-US" sz="2400" dirty="0" err="1"/>
              <a:t>Tarmoqlararo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</a:t>
            </a:r>
            <a:r>
              <a:rPr lang="en-US" sz="2400" dirty="0"/>
              <a:t> </a:t>
            </a:r>
            <a:r>
              <a:rPr lang="en-US" sz="2400" dirty="0" err="1"/>
              <a:t>yetakchi</a:t>
            </a:r>
            <a:r>
              <a:rPr lang="en-US" sz="2400" dirty="0"/>
              <a:t> </a:t>
            </a:r>
            <a:r>
              <a:rPr lang="en-US" sz="2400" dirty="0" err="1"/>
              <a:t>tarmoqlar</a:t>
            </a:r>
            <a:r>
              <a:rPr lang="en-US" sz="2400" dirty="0"/>
              <a:t> (</a:t>
            </a:r>
            <a:r>
              <a:rPr lang="en-US" sz="2400" dirty="0" err="1"/>
              <a:t>neft</a:t>
            </a:r>
            <a:r>
              <a:rPr lang="en-US" sz="2400" dirty="0"/>
              <a:t> </a:t>
            </a:r>
            <a:r>
              <a:rPr lang="en-US" sz="2400" dirty="0" err="1"/>
              <a:t>qazib</a:t>
            </a:r>
            <a:r>
              <a:rPr lang="en-US" sz="2400" dirty="0"/>
              <a:t> </a:t>
            </a:r>
            <a:r>
              <a:rPr lang="en-US" sz="2400" dirty="0" err="1"/>
              <a:t>oluvchi</a:t>
            </a:r>
            <a:r>
              <a:rPr lang="en-US" sz="2400" dirty="0"/>
              <a:t>, </a:t>
            </a:r>
            <a:r>
              <a:rPr lang="en-US" sz="2400" dirty="0" err="1"/>
              <a:t>gaz</a:t>
            </a:r>
            <a:r>
              <a:rPr lang="en-US" sz="2400" dirty="0"/>
              <a:t> </a:t>
            </a:r>
            <a:r>
              <a:rPr lang="en-US" sz="2400" dirty="0" err="1"/>
              <a:t>sanoati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)da </a:t>
            </a:r>
            <a:r>
              <a:rPr lang="en-US" sz="2400" dirty="0" err="1"/>
              <a:t>yetakchi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tarmoqlar</a:t>
            </a:r>
            <a:r>
              <a:rPr lang="en-US" sz="2400" dirty="0"/>
              <a:t> (</a:t>
            </a:r>
            <a:r>
              <a:rPr lang="en-US" sz="2400" dirty="0" err="1"/>
              <a:t>yengil</a:t>
            </a:r>
            <a:r>
              <a:rPr lang="en-US" sz="2400" dirty="0"/>
              <a:t> </a:t>
            </a:r>
            <a:r>
              <a:rPr lang="en-US" sz="2400" dirty="0" err="1"/>
              <a:t>sanoat</a:t>
            </a:r>
            <a:r>
              <a:rPr lang="en-US" sz="2400" dirty="0"/>
              <a:t>, </a:t>
            </a:r>
            <a:r>
              <a:rPr lang="en-US" sz="2400" dirty="0" err="1"/>
              <a:t>oziq-ovqat</a:t>
            </a:r>
            <a:r>
              <a:rPr lang="en-US" sz="2400" dirty="0"/>
              <a:t> </a:t>
            </a:r>
            <a:r>
              <a:rPr lang="en-US" sz="2400" dirty="0" err="1"/>
              <a:t>sanoati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)</a:t>
            </a:r>
            <a:r>
              <a:rPr lang="en-US" sz="2400" dirty="0" err="1"/>
              <a:t>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</a:t>
            </a:r>
            <a:r>
              <a:rPr lang="en-US" sz="2400" dirty="0" err="1"/>
              <a:t>ancha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olib</a:t>
            </a:r>
            <a:r>
              <a:rPr lang="en-US" sz="2400" dirty="0" smtClean="0"/>
              <a:t> </a:t>
            </a:r>
            <a:r>
              <a:rPr lang="en-US" sz="2400" dirty="0" err="1"/>
              <a:t>boriladi</a:t>
            </a:r>
            <a:r>
              <a:rPr lang="en-US" sz="2400" dirty="0"/>
              <a:t>. 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4536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225634"/>
            <a:ext cx="88194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/>
              <a:t>Korxona</a:t>
            </a:r>
            <a:r>
              <a:rPr lang="en-US" sz="2400" dirty="0" smtClean="0"/>
              <a:t> </a:t>
            </a:r>
            <a:r>
              <a:rPr lang="en-US" sz="2400" dirty="0" err="1"/>
              <a:t>miqyosida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</a:t>
            </a:r>
            <a:r>
              <a:rPr lang="uz-Cyrl-UZ" sz="2400" dirty="0" smtClean="0"/>
              <a:t>  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 </a:t>
            </a:r>
            <a:r>
              <a:rPr lang="en-US" sz="2400" dirty="0" err="1" smtClean="0"/>
              <a:t>uchun</a:t>
            </a:r>
            <a:r>
              <a:rPr lang="en-US" sz="2400" dirty="0" smtClean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omil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malakasi</a:t>
            </a:r>
            <a:r>
              <a:rPr lang="en-US" sz="2400" dirty="0"/>
              <a:t>, </a:t>
            </a:r>
            <a:r>
              <a:rPr lang="en-US" sz="2400" dirty="0" err="1"/>
              <a:t>mehnatning</a:t>
            </a:r>
            <a:r>
              <a:rPr lang="en-US" sz="2400" dirty="0"/>
              <a:t> </a:t>
            </a:r>
            <a:r>
              <a:rPr lang="en-US" sz="2400" dirty="0" err="1"/>
              <a:t>murakkabligi</a:t>
            </a:r>
            <a:r>
              <a:rPr lang="en-US" sz="2400" dirty="0"/>
              <a:t>, </a:t>
            </a:r>
            <a:r>
              <a:rPr lang="en-US" sz="2400" dirty="0" err="1"/>
              <a:t>mehnatning</a:t>
            </a:r>
            <a:r>
              <a:rPr lang="en-US" sz="2400" dirty="0"/>
              <a:t> </a:t>
            </a:r>
            <a:r>
              <a:rPr lang="en-US" sz="2400" dirty="0" err="1"/>
              <a:t>og‘irligi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sharoiti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ahamiyatini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ichidagi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shartlari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chiqiladi</a:t>
            </a:r>
            <a:r>
              <a:rPr lang="en-US" sz="2400" dirty="0"/>
              <a:t>.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islohotlardan</a:t>
            </a:r>
            <a:r>
              <a:rPr lang="en-US" sz="2400" dirty="0"/>
              <a:t> </a:t>
            </a:r>
            <a:r>
              <a:rPr lang="en-US" sz="2400" dirty="0" err="1"/>
              <a:t>avvalgi</a:t>
            </a:r>
            <a:r>
              <a:rPr lang="en-US" sz="2400" dirty="0"/>
              <a:t> </a:t>
            </a:r>
            <a:r>
              <a:rPr lang="en-US" sz="2400" dirty="0" err="1"/>
              <a:t>davrda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tartibga</a:t>
            </a:r>
            <a:r>
              <a:rPr lang="en-US" sz="2400" dirty="0"/>
              <a:t> </a:t>
            </a:r>
            <a:r>
              <a:rPr lang="en-US" sz="2400" dirty="0" err="1"/>
              <a:t>solish</a:t>
            </a:r>
            <a:r>
              <a:rPr lang="en-US" sz="2400" dirty="0"/>
              <a:t> </a:t>
            </a:r>
            <a:r>
              <a:rPr lang="en-US" sz="2400" dirty="0" err="1"/>
              <a:t>markazlashgan</a:t>
            </a:r>
            <a:r>
              <a:rPr lang="en-US" sz="2400" dirty="0"/>
              <a:t> </a:t>
            </a:r>
            <a:r>
              <a:rPr lang="en-US" sz="2400" dirty="0" err="1"/>
              <a:t>tartibda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borilib</a:t>
            </a:r>
            <a:r>
              <a:rPr lang="en-US" sz="2400" dirty="0"/>
              <a:t>,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shartlari</a:t>
            </a:r>
            <a:r>
              <a:rPr lang="en-US" sz="2400" dirty="0"/>
              <a:t> </a:t>
            </a:r>
            <a:r>
              <a:rPr lang="en-US" sz="2400" dirty="0" err="1"/>
              <a:t>vazirliklar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tasdiqlangan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iqtisodiyotiga</a:t>
            </a:r>
            <a:r>
              <a:rPr lang="en-US" sz="2400" dirty="0"/>
              <a:t> </a:t>
            </a:r>
            <a:r>
              <a:rPr lang="en-US" sz="2400" dirty="0" err="1"/>
              <a:t>o‘tish</a:t>
            </a:r>
            <a:r>
              <a:rPr lang="en-US" sz="2400" dirty="0"/>
              <a:t> </a:t>
            </a:r>
            <a:r>
              <a:rPr lang="en-US" sz="2400" dirty="0" err="1"/>
              <a:t>munosabati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Respublikasida</a:t>
            </a:r>
            <a:r>
              <a:rPr lang="en-US" sz="2400" dirty="0"/>
              <a:t> «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to‘g‘risida»gi</a:t>
            </a:r>
            <a:r>
              <a:rPr lang="en-US" sz="2400" dirty="0"/>
              <a:t>, «</a:t>
            </a:r>
            <a:r>
              <a:rPr lang="en-US" sz="2400" dirty="0" err="1"/>
              <a:t>Tadbirkorlik</a:t>
            </a:r>
            <a:r>
              <a:rPr lang="en-US" sz="2400" dirty="0"/>
              <a:t> </a:t>
            </a:r>
            <a:r>
              <a:rPr lang="en-US" sz="2400" dirty="0" err="1"/>
              <a:t>to‘g‘risida»gi</a:t>
            </a:r>
            <a:r>
              <a:rPr lang="en-US" sz="2400" dirty="0"/>
              <a:t> </a:t>
            </a:r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Respublikasida</a:t>
            </a:r>
            <a:r>
              <a:rPr lang="en-US" sz="2400" dirty="0"/>
              <a:t> </a:t>
            </a:r>
            <a:r>
              <a:rPr lang="en-US" sz="2400" dirty="0" err="1"/>
              <a:t>chiqarilgan</a:t>
            </a:r>
            <a:r>
              <a:rPr lang="en-US" sz="2400" dirty="0"/>
              <a:t> </a:t>
            </a:r>
            <a:r>
              <a:rPr lang="en-US" sz="2400" dirty="0" err="1"/>
              <a:t>qonunlar</a:t>
            </a:r>
            <a:r>
              <a:rPr lang="en-US" sz="2400" dirty="0"/>
              <a:t>, </a:t>
            </a:r>
            <a:r>
              <a:rPr lang="en-US" sz="2400" dirty="0" err="1"/>
              <a:t>farmonlar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qarorlariga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Respublika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miqdorini</a:t>
            </a:r>
            <a:r>
              <a:rPr lang="en-US" sz="2400" dirty="0"/>
              <a:t> </a:t>
            </a:r>
            <a:r>
              <a:rPr lang="en-US" sz="2400" dirty="0" err="1"/>
              <a:t>belgilashni</a:t>
            </a:r>
            <a:r>
              <a:rPr lang="en-US" sz="2400" dirty="0"/>
              <a:t> </a:t>
            </a:r>
            <a:r>
              <a:rPr lang="en-US" sz="2400" dirty="0" err="1"/>
              <a:t>markazlashgan</a:t>
            </a:r>
            <a:r>
              <a:rPr lang="en-US" sz="2400" dirty="0"/>
              <a:t> </a:t>
            </a:r>
            <a:r>
              <a:rPr lang="en-US" sz="2400" dirty="0" err="1"/>
              <a:t>tartibi</a:t>
            </a:r>
            <a:r>
              <a:rPr lang="en-US" sz="2400" dirty="0"/>
              <a:t> </a:t>
            </a:r>
            <a:r>
              <a:rPr lang="en-US" sz="2400" dirty="0" err="1"/>
              <a:t>saqlanib</a:t>
            </a:r>
            <a:r>
              <a:rPr lang="en-US" sz="2400" dirty="0"/>
              <a:t> </a:t>
            </a:r>
            <a:r>
              <a:rPr lang="en-US" sz="2400" dirty="0" err="1"/>
              <a:t>qoldi</a:t>
            </a:r>
            <a:r>
              <a:rPr lang="en-US" sz="2400" dirty="0"/>
              <a:t>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belgilashning</a:t>
            </a:r>
            <a:r>
              <a:rPr lang="en-US" sz="2400" dirty="0"/>
              <a:t> </a:t>
            </a:r>
            <a:r>
              <a:rPr lang="en-US" sz="2400" dirty="0" err="1"/>
              <a:t>qolgan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shartlari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tarifdan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ishhaqi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chiqiladi</a:t>
            </a:r>
            <a:r>
              <a:rPr lang="en-US" sz="2400" dirty="0"/>
              <a:t>. Bu </a:t>
            </a:r>
            <a:r>
              <a:rPr lang="en-US" sz="2400" dirty="0" err="1"/>
              <a:t>holatda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 smtClean="0"/>
              <a:t>haqini</a:t>
            </a:r>
            <a:r>
              <a:rPr lang="uz-Cyrl-UZ" sz="2400" dirty="0" smtClean="0"/>
              <a:t> </a:t>
            </a:r>
            <a:r>
              <a:rPr lang="en-US" sz="2400" dirty="0" err="1" smtClean="0"/>
              <a:t>korxona</a:t>
            </a:r>
            <a:r>
              <a:rPr lang="en-US" sz="2400" dirty="0" smtClean="0"/>
              <a:t> </a:t>
            </a:r>
            <a:r>
              <a:rPr lang="en-US" sz="2400" dirty="0" err="1"/>
              <a:t>o‘zining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</a:t>
            </a:r>
            <a:r>
              <a:rPr lang="en-US" sz="2400" dirty="0" err="1"/>
              <a:t>imkoniyatlarini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hisobga</a:t>
            </a:r>
            <a:r>
              <a:rPr lang="en-US" sz="2400" dirty="0" smtClean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 smtClean="0"/>
              <a:t>holda</a:t>
            </a:r>
            <a:r>
              <a:rPr lang="en-US" sz="2400" dirty="0" smtClean="0"/>
              <a:t> </a:t>
            </a:r>
            <a:r>
              <a:rPr lang="en-US" sz="2400" dirty="0" err="1"/>
              <a:t>belgilaydi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7179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154040"/>
            <a:ext cx="88194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shartlariga</a:t>
            </a:r>
            <a:r>
              <a:rPr lang="en-US" sz="2400" dirty="0"/>
              <a:t> - </a:t>
            </a:r>
            <a:r>
              <a:rPr lang="en-US" sz="2400" dirty="0" err="1"/>
              <a:t>ishchilarning</a:t>
            </a:r>
            <a:r>
              <a:rPr lang="en-US" sz="2400" dirty="0"/>
              <a:t> </a:t>
            </a:r>
            <a:r>
              <a:rPr lang="uz-Cyrl-UZ" sz="2400" dirty="0" smtClean="0"/>
              <a:t>  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tarif</a:t>
            </a:r>
            <a:r>
              <a:rPr lang="en-US" sz="2400" dirty="0" smtClean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rahbarlar</a:t>
            </a:r>
            <a:r>
              <a:rPr lang="en-US" sz="2400" dirty="0"/>
              <a:t>, </a:t>
            </a:r>
            <a:r>
              <a:rPr lang="en-US" sz="2400" dirty="0" err="1"/>
              <a:t>mutaxassislar</a:t>
            </a:r>
            <a:r>
              <a:rPr lang="en-US" sz="2400" dirty="0"/>
              <a:t>,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ko‘rsatuvchilarning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oylik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maoshlari</a:t>
            </a:r>
            <a:r>
              <a:rPr lang="en-US" sz="2400" dirty="0"/>
              <a:t>; </a:t>
            </a:r>
            <a:r>
              <a:rPr lang="en-US" sz="2400" dirty="0" err="1"/>
              <a:t>tarifdan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shartlariga</a:t>
            </a:r>
            <a:r>
              <a:rPr lang="en-US" sz="2400" dirty="0"/>
              <a:t> - </a:t>
            </a:r>
            <a:r>
              <a:rPr lang="en-US" sz="2400" dirty="0" err="1"/>
              <a:t>rag‘batlantiruvchi</a:t>
            </a:r>
            <a:r>
              <a:rPr lang="en-US" sz="2400" dirty="0"/>
              <a:t>, </a:t>
            </a:r>
            <a:r>
              <a:rPr lang="en-US" sz="2400" dirty="0" err="1"/>
              <a:t>kompensatsiyalovchi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ichida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usulida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shartlarini</a:t>
            </a:r>
            <a:r>
              <a:rPr lang="en-US" sz="2400" dirty="0"/>
              <a:t>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bajargan</a:t>
            </a:r>
            <a:r>
              <a:rPr lang="en-US" sz="2400" dirty="0"/>
              <a:t> </a:t>
            </a:r>
            <a:r>
              <a:rPr lang="en-US" sz="2400" dirty="0" err="1"/>
              <a:t>me’yoriy</a:t>
            </a:r>
            <a:r>
              <a:rPr lang="en-US" sz="2400" dirty="0"/>
              <a:t> </a:t>
            </a:r>
            <a:r>
              <a:rPr lang="en-US" sz="2400" dirty="0" err="1"/>
              <a:t>mehnati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qo‘llaniladigan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aniqlashdan</a:t>
            </a:r>
            <a:r>
              <a:rPr lang="en-US" sz="2400" dirty="0"/>
              <a:t> </a:t>
            </a:r>
            <a:r>
              <a:rPr lang="en-US" sz="2400" dirty="0" err="1"/>
              <a:t>boshlanadi</a:t>
            </a:r>
            <a:r>
              <a:rPr lang="en-US" sz="2400" dirty="0"/>
              <a:t>. Bu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asosini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ishlovchilari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shakllantirishning</a:t>
            </a:r>
            <a:r>
              <a:rPr lang="en-US" sz="2400" dirty="0"/>
              <a:t> </a:t>
            </a:r>
            <a:r>
              <a:rPr lang="en-US" sz="2400" dirty="0" err="1"/>
              <a:t>asosini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u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shartnomasida</a:t>
            </a:r>
            <a:r>
              <a:rPr lang="en-US" sz="2400" dirty="0"/>
              <a:t> </a:t>
            </a:r>
            <a:r>
              <a:rPr lang="en-US" sz="2400" dirty="0" err="1"/>
              <a:t>belgilab</a:t>
            </a:r>
            <a:r>
              <a:rPr lang="en-US" sz="2400" dirty="0"/>
              <a:t> </a:t>
            </a:r>
            <a:r>
              <a:rPr lang="en-US" sz="2400" dirty="0" err="1"/>
              <a:t>qo‘yiladi</a:t>
            </a:r>
            <a:r>
              <a:rPr lang="en-US" sz="2400" dirty="0"/>
              <a:t>. Bu </a:t>
            </a:r>
            <a:r>
              <a:rPr lang="en-US" sz="2400" dirty="0" err="1"/>
              <a:t>holat</a:t>
            </a:r>
            <a:r>
              <a:rPr lang="en-US" sz="2400" dirty="0"/>
              <a:t> </a:t>
            </a:r>
            <a:r>
              <a:rPr lang="en-US" sz="2400" dirty="0" err="1"/>
              <a:t>korxonadagi</a:t>
            </a:r>
            <a:r>
              <a:rPr lang="en-US" sz="2400" dirty="0"/>
              <a:t> </a:t>
            </a:r>
            <a:r>
              <a:rPr lang="en-US" sz="2400" dirty="0" err="1"/>
              <a:t>me’yoriy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sharoitida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me’yordagi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birligida</a:t>
            </a:r>
            <a:r>
              <a:rPr lang="en-US" sz="2400" dirty="0"/>
              <a:t> </a:t>
            </a:r>
            <a:r>
              <a:rPr lang="en-US" sz="2400" dirty="0" err="1"/>
              <a:t>bajariladigan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sodda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ishlovchilarining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 </a:t>
            </a:r>
            <a:r>
              <a:rPr lang="en-US" sz="2400" dirty="0" err="1"/>
              <a:t>aniqlashda</a:t>
            </a:r>
            <a:r>
              <a:rPr lang="en-US" sz="2400" dirty="0"/>
              <a:t> </a:t>
            </a:r>
            <a:r>
              <a:rPr lang="en-US" sz="2400" dirty="0" err="1"/>
              <a:t>tarifning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haqidagi</a:t>
            </a:r>
            <a:r>
              <a:rPr lang="en-US" sz="2400" dirty="0"/>
              <a:t> </a:t>
            </a:r>
            <a:r>
              <a:rPr lang="en-US" sz="2400" dirty="0" err="1"/>
              <a:t>ulushini</a:t>
            </a:r>
            <a:r>
              <a:rPr lang="en-US" sz="2400" dirty="0"/>
              <a:t> </a:t>
            </a:r>
            <a:r>
              <a:rPr lang="en-US" sz="2400" dirty="0" err="1"/>
              <a:t>e’tiborga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maqsadga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. </a:t>
            </a:r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Respublikasini</a:t>
            </a:r>
            <a:r>
              <a:rPr lang="en-US" sz="2400" dirty="0"/>
              <a:t>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sharoitida</a:t>
            </a:r>
            <a:r>
              <a:rPr lang="en-US" sz="2400" dirty="0"/>
              <a:t> u 65-70%ni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15937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281040"/>
            <a:ext cx="8870237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300" dirty="0" err="1"/>
              <a:t>Bordi-yu</a:t>
            </a:r>
            <a:r>
              <a:rPr lang="en-US" sz="2300" dirty="0"/>
              <a:t>, </a:t>
            </a:r>
            <a:r>
              <a:rPr lang="en-US" sz="2300" dirty="0" err="1"/>
              <a:t>bundan</a:t>
            </a:r>
            <a:r>
              <a:rPr lang="en-US" sz="2300" dirty="0"/>
              <a:t> </a:t>
            </a:r>
            <a:r>
              <a:rPr lang="en-US" sz="2300" dirty="0" err="1"/>
              <a:t>kam</a:t>
            </a:r>
            <a:r>
              <a:rPr lang="en-US" sz="2300" dirty="0"/>
              <a:t> </a:t>
            </a:r>
            <a:r>
              <a:rPr lang="en-US" sz="2300" dirty="0" err="1"/>
              <a:t>bo‘lgan</a:t>
            </a:r>
            <a:r>
              <a:rPr lang="en-US" sz="2300" dirty="0"/>
              <a:t> </a:t>
            </a:r>
            <a:r>
              <a:rPr lang="en-US" sz="2300" dirty="0" err="1"/>
              <a:t>ulushga</a:t>
            </a:r>
            <a:r>
              <a:rPr lang="en-US" sz="2300" dirty="0"/>
              <a:t> (</a:t>
            </a:r>
            <a:r>
              <a:rPr lang="en-US" sz="2300" dirty="0" err="1"/>
              <a:t>masalan</a:t>
            </a:r>
            <a:r>
              <a:rPr lang="en-US" sz="2300" dirty="0"/>
              <a:t>, 50%) </a:t>
            </a:r>
            <a:endParaRPr lang="uz-Cyrl-UZ" sz="2300" dirty="0" smtClean="0"/>
          </a:p>
          <a:p>
            <a:pPr algn="just"/>
            <a:r>
              <a:rPr lang="uz-Cyrl-UZ" sz="2300" dirty="0"/>
              <a:t> </a:t>
            </a:r>
            <a:r>
              <a:rPr lang="uz-Cyrl-UZ" sz="2300" dirty="0" smtClean="0"/>
              <a:t>            </a:t>
            </a:r>
            <a:r>
              <a:rPr lang="en-US" sz="2300" dirty="0" err="1" smtClean="0"/>
              <a:t>mo‘ljallansa</a:t>
            </a:r>
            <a:r>
              <a:rPr lang="en-US" sz="2300" dirty="0"/>
              <a:t>, u </a:t>
            </a:r>
            <a:r>
              <a:rPr lang="en-US" sz="2300" dirty="0" err="1"/>
              <a:t>holda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sistemasini</a:t>
            </a:r>
            <a:r>
              <a:rPr lang="en-US" sz="2300" dirty="0"/>
              <a:t> </a:t>
            </a:r>
            <a:r>
              <a:rPr lang="en-US" sz="2300" dirty="0" err="1"/>
              <a:t>tartibga</a:t>
            </a:r>
            <a:r>
              <a:rPr lang="en-US" sz="2300" dirty="0"/>
              <a:t> </a:t>
            </a:r>
            <a:r>
              <a:rPr lang="en-US" sz="2300" dirty="0" err="1"/>
              <a:t>solib</a:t>
            </a:r>
            <a:r>
              <a:rPr lang="en-US" sz="2300" dirty="0"/>
              <a:t> </a:t>
            </a:r>
            <a:r>
              <a:rPr lang="en-US" sz="2300" dirty="0" err="1"/>
              <a:t>turuvchi</a:t>
            </a:r>
            <a:r>
              <a:rPr lang="en-US" sz="2300" dirty="0"/>
              <a:t> </a:t>
            </a:r>
            <a:r>
              <a:rPr lang="en-US" sz="2300" dirty="0" err="1"/>
              <a:t>roli</a:t>
            </a:r>
            <a:r>
              <a:rPr lang="en-US" sz="2300" dirty="0"/>
              <a:t> </a:t>
            </a:r>
            <a:r>
              <a:rPr lang="en-US" sz="2300" dirty="0" err="1"/>
              <a:t>kamayadi</a:t>
            </a:r>
            <a:r>
              <a:rPr lang="en-US" sz="2300" dirty="0"/>
              <a:t>. </a:t>
            </a:r>
            <a:r>
              <a:rPr lang="en-US" sz="2300" dirty="0" err="1"/>
              <a:t>Shu</a:t>
            </a:r>
            <a:r>
              <a:rPr lang="en-US" sz="2300" dirty="0"/>
              <a:t> </a:t>
            </a:r>
            <a:r>
              <a:rPr lang="en-US" sz="2300" dirty="0" err="1"/>
              <a:t>sababdan</a:t>
            </a:r>
            <a:r>
              <a:rPr lang="en-US" sz="2300" dirty="0"/>
              <a:t> </a:t>
            </a:r>
            <a:r>
              <a:rPr lang="en-US" sz="2300" dirty="0" err="1"/>
              <a:t>bu</a:t>
            </a:r>
            <a:r>
              <a:rPr lang="en-US" sz="2300" dirty="0"/>
              <a:t> </a:t>
            </a:r>
            <a:r>
              <a:rPr lang="en-US" sz="2300" dirty="0" err="1"/>
              <a:t>ulushni</a:t>
            </a:r>
            <a:r>
              <a:rPr lang="en-US" sz="2300" dirty="0"/>
              <a:t> </a:t>
            </a:r>
            <a:r>
              <a:rPr lang="en-US" sz="2300" dirty="0" err="1"/>
              <a:t>umumevropa</a:t>
            </a:r>
            <a:r>
              <a:rPr lang="en-US" sz="2300" dirty="0"/>
              <a:t> </a:t>
            </a:r>
            <a:r>
              <a:rPr lang="en-US" sz="2300" dirty="0" err="1"/>
              <a:t>ko‘rsatkichlari</a:t>
            </a:r>
            <a:r>
              <a:rPr lang="en-US" sz="2300" dirty="0"/>
              <a:t> </a:t>
            </a:r>
            <a:r>
              <a:rPr lang="en-US" sz="2300" dirty="0" err="1"/>
              <a:t>darajasiga</a:t>
            </a:r>
            <a:r>
              <a:rPr lang="en-US" sz="2300" dirty="0"/>
              <a:t> </a:t>
            </a:r>
            <a:r>
              <a:rPr lang="en-US" sz="2300" dirty="0" err="1"/>
              <a:t>ko‘tarishga</a:t>
            </a:r>
            <a:r>
              <a:rPr lang="en-US" sz="2300" dirty="0"/>
              <a:t> </a:t>
            </a:r>
            <a:r>
              <a:rPr lang="en-US" sz="2300" dirty="0" err="1"/>
              <a:t>harakat</a:t>
            </a:r>
            <a:r>
              <a:rPr lang="en-US" sz="2300" dirty="0"/>
              <a:t> </a:t>
            </a:r>
            <a:r>
              <a:rPr lang="en-US" sz="2300" dirty="0" err="1"/>
              <a:t>qilishi</a:t>
            </a:r>
            <a:r>
              <a:rPr lang="en-US" sz="2300" dirty="0"/>
              <a:t> </a:t>
            </a:r>
            <a:r>
              <a:rPr lang="en-US" sz="2300" dirty="0" err="1"/>
              <a:t>lozim</a:t>
            </a:r>
            <a:r>
              <a:rPr lang="en-US" sz="2300" dirty="0"/>
              <a:t>. </a:t>
            </a:r>
            <a:r>
              <a:rPr lang="en-US" sz="2300" dirty="0" err="1"/>
              <a:t>Bozor</a:t>
            </a:r>
            <a:r>
              <a:rPr lang="en-US" sz="2300" dirty="0"/>
              <a:t> </a:t>
            </a:r>
            <a:r>
              <a:rPr lang="en-US" sz="2300" dirty="0" err="1"/>
              <a:t>iqtisodiyoti</a:t>
            </a:r>
            <a:r>
              <a:rPr lang="en-US" sz="2300" dirty="0"/>
              <a:t> </a:t>
            </a:r>
            <a:r>
              <a:rPr lang="en-US" sz="2300" dirty="0" err="1"/>
              <a:t>rivojlangan</a:t>
            </a:r>
            <a:r>
              <a:rPr lang="en-US" sz="2300" dirty="0"/>
              <a:t> </a:t>
            </a:r>
            <a:r>
              <a:rPr lang="en-US" sz="2300" dirty="0" err="1"/>
              <a:t>mamlakatlarda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stavkasining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haqidagi</a:t>
            </a:r>
            <a:r>
              <a:rPr lang="en-US" sz="2300" dirty="0"/>
              <a:t> </a:t>
            </a:r>
            <a:r>
              <a:rPr lang="en-US" sz="2300" dirty="0" err="1"/>
              <a:t>ulushi</a:t>
            </a:r>
            <a:r>
              <a:rPr lang="en-US" sz="2300" dirty="0"/>
              <a:t> 90% da </a:t>
            </a:r>
            <a:r>
              <a:rPr lang="en-US" sz="2300" dirty="0" err="1"/>
              <a:t>yuqorini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qiladi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bu</a:t>
            </a:r>
            <a:r>
              <a:rPr lang="en-US" sz="2300" dirty="0"/>
              <a:t> </a:t>
            </a:r>
            <a:r>
              <a:rPr lang="en-US" sz="2300" dirty="0" err="1"/>
              <a:t>o‘z</a:t>
            </a:r>
            <a:r>
              <a:rPr lang="en-US" sz="2300" dirty="0"/>
              <a:t> </a:t>
            </a:r>
            <a:r>
              <a:rPr lang="en-US" sz="2300" dirty="0" err="1"/>
              <a:t>navbatida</a:t>
            </a:r>
            <a:r>
              <a:rPr lang="en-US" sz="2300" dirty="0"/>
              <a:t> </a:t>
            </a:r>
            <a:r>
              <a:rPr lang="en-US" sz="2300" dirty="0" err="1"/>
              <a:t>mehnatga</a:t>
            </a:r>
            <a:r>
              <a:rPr lang="en-US" sz="2300" dirty="0"/>
              <a:t> </a:t>
            </a:r>
            <a:r>
              <a:rPr lang="en-US" sz="2300" dirty="0" err="1"/>
              <a:t>haq</a:t>
            </a:r>
            <a:r>
              <a:rPr lang="en-US" sz="2300" dirty="0"/>
              <a:t> </a:t>
            </a:r>
            <a:r>
              <a:rPr lang="en-US" sz="2300" dirty="0" err="1"/>
              <a:t>to‘lashning</a:t>
            </a:r>
            <a:r>
              <a:rPr lang="en-US" sz="2300" dirty="0"/>
              <a:t> </a:t>
            </a:r>
            <a:r>
              <a:rPr lang="en-US" sz="2300" dirty="0" err="1"/>
              <a:t>eng</a:t>
            </a:r>
            <a:r>
              <a:rPr lang="en-US" sz="2300" dirty="0"/>
              <a:t> </a:t>
            </a:r>
            <a:r>
              <a:rPr lang="en-US" sz="2300" dirty="0" err="1"/>
              <a:t>yuqori</a:t>
            </a:r>
            <a:r>
              <a:rPr lang="en-US" sz="2300" dirty="0"/>
              <a:t> </a:t>
            </a:r>
            <a:r>
              <a:rPr lang="en-US" sz="2300" dirty="0" err="1"/>
              <a:t>darajasi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mehnat</a:t>
            </a:r>
            <a:r>
              <a:rPr lang="en-US" sz="2300" dirty="0"/>
              <a:t> </a:t>
            </a:r>
            <a:r>
              <a:rPr lang="en-US" sz="2300" dirty="0" err="1"/>
              <a:t>samaradorligini</a:t>
            </a:r>
            <a:r>
              <a:rPr lang="en-US" sz="2300" dirty="0"/>
              <a:t> </a:t>
            </a:r>
            <a:r>
              <a:rPr lang="en-US" sz="2300" dirty="0" err="1"/>
              <a:t>ta’minlaydi</a:t>
            </a:r>
            <a:r>
              <a:rPr lang="en-US" sz="2300" dirty="0"/>
              <a:t>. </a:t>
            </a:r>
            <a:endParaRPr lang="ru-RU" sz="2300" dirty="0"/>
          </a:p>
          <a:p>
            <a:pPr algn="just"/>
            <a:r>
              <a:rPr lang="en-US" sz="2300" dirty="0" err="1"/>
              <a:t>Ishchilar</a:t>
            </a:r>
            <a:r>
              <a:rPr lang="en-US" sz="2300" dirty="0"/>
              <a:t> </a:t>
            </a:r>
            <a:r>
              <a:rPr lang="en-US" sz="2300" dirty="0" err="1"/>
              <a:t>mehnatiga</a:t>
            </a:r>
            <a:r>
              <a:rPr lang="en-US" sz="2300" dirty="0"/>
              <a:t> </a:t>
            </a:r>
            <a:r>
              <a:rPr lang="en-US" sz="2300" dirty="0" err="1"/>
              <a:t>haq</a:t>
            </a:r>
            <a:r>
              <a:rPr lang="en-US" sz="2300" dirty="0"/>
              <a:t> </a:t>
            </a:r>
            <a:r>
              <a:rPr lang="en-US" sz="2300" dirty="0" err="1"/>
              <a:t>to‘lashning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shartlarini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qiluvchi</a:t>
            </a:r>
            <a:r>
              <a:rPr lang="en-US" sz="2300" dirty="0"/>
              <a:t> </a:t>
            </a:r>
            <a:r>
              <a:rPr lang="en-US" sz="2300" dirty="0" err="1"/>
              <a:t>eng</a:t>
            </a:r>
            <a:r>
              <a:rPr lang="en-US" sz="2300" dirty="0"/>
              <a:t> </a:t>
            </a:r>
            <a:r>
              <a:rPr lang="en-US" sz="2300" dirty="0" err="1"/>
              <a:t>kam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</a:t>
            </a:r>
            <a:r>
              <a:rPr lang="en-US" sz="2300" dirty="0"/>
              <a:t> </a:t>
            </a:r>
            <a:r>
              <a:rPr lang="en-US" sz="2300" dirty="0" err="1"/>
              <a:t>ishlovchilar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sistemasini</a:t>
            </a:r>
            <a:r>
              <a:rPr lang="en-US" sz="2300" dirty="0"/>
              <a:t>; </a:t>
            </a:r>
            <a:r>
              <a:rPr lang="en-US" sz="2300" dirty="0" err="1"/>
              <a:t>birinchi</a:t>
            </a:r>
            <a:r>
              <a:rPr lang="en-US" sz="2300" dirty="0"/>
              <a:t> </a:t>
            </a:r>
            <a:r>
              <a:rPr lang="en-US" sz="2300" dirty="0" err="1"/>
              <a:t>razryadli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stavkasi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birinchi</a:t>
            </a:r>
            <a:r>
              <a:rPr lang="en-US" sz="2300" dirty="0"/>
              <a:t> </a:t>
            </a:r>
            <a:r>
              <a:rPr lang="en-US" sz="2300" dirty="0" err="1"/>
              <a:t>razryad</a:t>
            </a:r>
            <a:r>
              <a:rPr lang="en-US" sz="2300" dirty="0"/>
              <a:t> </a:t>
            </a:r>
            <a:r>
              <a:rPr lang="en-US" sz="2300" dirty="0" err="1"/>
              <a:t>stavkasi</a:t>
            </a:r>
            <a:r>
              <a:rPr lang="en-US" sz="2300" dirty="0"/>
              <a:t> </a:t>
            </a:r>
            <a:r>
              <a:rPr lang="en-US" sz="2300" dirty="0" err="1"/>
              <a:t>vertikalini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qiluvchilar</a:t>
            </a:r>
            <a:r>
              <a:rPr lang="en-US" sz="2300" dirty="0"/>
              <a:t>; </a:t>
            </a:r>
            <a:r>
              <a:rPr lang="en-US" sz="2300" dirty="0" err="1"/>
              <a:t>ishchilar</a:t>
            </a:r>
            <a:r>
              <a:rPr lang="en-US" sz="2300" dirty="0"/>
              <a:t> </a:t>
            </a:r>
            <a:r>
              <a:rPr lang="en-US" sz="2300" dirty="0" err="1"/>
              <a:t>razryadlariga</a:t>
            </a:r>
            <a:r>
              <a:rPr lang="en-US" sz="2300" dirty="0"/>
              <a:t> </a:t>
            </a:r>
            <a:r>
              <a:rPr lang="en-US" sz="2300" dirty="0" err="1"/>
              <a:t>mos</a:t>
            </a:r>
            <a:r>
              <a:rPr lang="en-US" sz="2300" dirty="0"/>
              <a:t> </a:t>
            </a:r>
            <a:r>
              <a:rPr lang="en-US" sz="2300" dirty="0" err="1"/>
              <a:t>keluvchi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stavkalari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stavkalar</a:t>
            </a:r>
            <a:r>
              <a:rPr lang="en-US" sz="2300" dirty="0"/>
              <a:t> </a:t>
            </a:r>
            <a:r>
              <a:rPr lang="en-US" sz="2300" dirty="0" err="1"/>
              <a:t>gorizontalini</a:t>
            </a:r>
            <a:r>
              <a:rPr lang="en-US" sz="2300" dirty="0"/>
              <a:t> </a:t>
            </a:r>
            <a:r>
              <a:rPr lang="en-US" sz="2300" dirty="0" err="1"/>
              <a:t>tashkil</a:t>
            </a:r>
            <a:r>
              <a:rPr lang="en-US" sz="2300" dirty="0"/>
              <a:t> </a:t>
            </a:r>
            <a:r>
              <a:rPr lang="en-US" sz="2300" dirty="0" err="1"/>
              <a:t>qiluchilar</a:t>
            </a:r>
            <a:r>
              <a:rPr lang="en-US" sz="2300" dirty="0"/>
              <a:t>, </a:t>
            </a:r>
            <a:r>
              <a:rPr lang="en-US" sz="2300" dirty="0" err="1"/>
              <a:t>boshqacha</a:t>
            </a:r>
            <a:r>
              <a:rPr lang="en-US" sz="2300" dirty="0"/>
              <a:t> </a:t>
            </a:r>
            <a:r>
              <a:rPr lang="en-US" sz="2300" dirty="0" err="1"/>
              <a:t>qilib</a:t>
            </a:r>
            <a:r>
              <a:rPr lang="en-US" sz="2300" dirty="0"/>
              <a:t> </a:t>
            </a:r>
            <a:r>
              <a:rPr lang="en-US" sz="2300" dirty="0" err="1"/>
              <a:t>aytganda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jadvalini</a:t>
            </a:r>
            <a:r>
              <a:rPr lang="en-US" sz="2300" dirty="0"/>
              <a:t> </a:t>
            </a:r>
            <a:r>
              <a:rPr lang="en-US" sz="2300" dirty="0" err="1"/>
              <a:t>hisoblash</a:t>
            </a:r>
            <a:r>
              <a:rPr lang="en-US" sz="2300" dirty="0"/>
              <a:t> </a:t>
            </a:r>
            <a:r>
              <a:rPr lang="en-US" sz="2300" dirty="0" err="1"/>
              <a:t>uchun</a:t>
            </a:r>
            <a:r>
              <a:rPr lang="en-US" sz="2300" dirty="0"/>
              <a:t> </a:t>
            </a:r>
            <a:r>
              <a:rPr lang="en-US" sz="2300" dirty="0" err="1"/>
              <a:t>asos</a:t>
            </a:r>
            <a:r>
              <a:rPr lang="en-US" sz="2300" dirty="0"/>
              <a:t> </a:t>
            </a:r>
            <a:r>
              <a:rPr lang="en-US" sz="2300" dirty="0" err="1"/>
              <a:t>bo‘ladi</a:t>
            </a:r>
            <a:r>
              <a:rPr lang="en-US" sz="2300" dirty="0"/>
              <a:t>. </a:t>
            </a:r>
            <a:endParaRPr lang="ru-RU" sz="2300" dirty="0"/>
          </a:p>
          <a:p>
            <a:pPr algn="just"/>
            <a:r>
              <a:rPr lang="en-US" sz="2300" dirty="0" err="1"/>
              <a:t>Birinchi</a:t>
            </a:r>
            <a:r>
              <a:rPr lang="en-US" sz="2300" dirty="0"/>
              <a:t> </a:t>
            </a:r>
            <a:r>
              <a:rPr lang="en-US" sz="2300" dirty="0" err="1"/>
              <a:t>razryadni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stavkasini</a:t>
            </a:r>
            <a:r>
              <a:rPr lang="en-US" sz="2300" dirty="0"/>
              <a:t> </a:t>
            </a:r>
            <a:r>
              <a:rPr lang="en-US" sz="2300" dirty="0" err="1"/>
              <a:t>aniqlashda</a:t>
            </a:r>
            <a:r>
              <a:rPr lang="en-US" sz="2300" dirty="0"/>
              <a:t> normal </a:t>
            </a:r>
            <a:r>
              <a:rPr lang="en-US" sz="2300" dirty="0" err="1"/>
              <a:t>sharoitda</a:t>
            </a:r>
            <a:r>
              <a:rPr lang="en-US" sz="2300" dirty="0"/>
              <a:t> </a:t>
            </a:r>
            <a:r>
              <a:rPr lang="en-US" sz="2300" dirty="0" err="1"/>
              <a:t>vaqtbay</a:t>
            </a:r>
            <a:r>
              <a:rPr lang="en-US" sz="2300" dirty="0"/>
              <a:t> </a:t>
            </a:r>
            <a:r>
              <a:rPr lang="en-US" sz="2300" dirty="0" err="1"/>
              <a:t>ishlaydigan</a:t>
            </a:r>
            <a:r>
              <a:rPr lang="en-US" sz="2300" dirty="0"/>
              <a:t> </a:t>
            </a:r>
            <a:r>
              <a:rPr lang="en-US" sz="2300" dirty="0" err="1"/>
              <a:t>ishchilar</a:t>
            </a:r>
            <a:r>
              <a:rPr lang="en-US" sz="2300" dirty="0"/>
              <a:t> </a:t>
            </a:r>
            <a:r>
              <a:rPr lang="en-US" sz="2300" dirty="0" err="1"/>
              <a:t>uchun</a:t>
            </a:r>
            <a:r>
              <a:rPr lang="en-US" sz="2300" dirty="0"/>
              <a:t> </a:t>
            </a:r>
            <a:r>
              <a:rPr lang="en-US" sz="2300" dirty="0" err="1"/>
              <a:t>eng</a:t>
            </a:r>
            <a:r>
              <a:rPr lang="en-US" sz="2300" dirty="0"/>
              <a:t> </a:t>
            </a:r>
            <a:r>
              <a:rPr lang="en-US" sz="2300" dirty="0" err="1"/>
              <a:t>kam</a:t>
            </a:r>
            <a:r>
              <a:rPr lang="en-US" sz="2300" dirty="0"/>
              <a:t> </a:t>
            </a:r>
            <a:r>
              <a:rPr lang="en-US" sz="2300" dirty="0" err="1"/>
              <a:t>soatli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stavkasini</a:t>
            </a:r>
            <a:r>
              <a:rPr lang="en-US" sz="2300" dirty="0"/>
              <a:t> </a:t>
            </a:r>
            <a:r>
              <a:rPr lang="en-US" sz="2300" dirty="0" err="1"/>
              <a:t>korxona</a:t>
            </a:r>
            <a:r>
              <a:rPr lang="en-US" sz="2300" dirty="0"/>
              <a:t> </a:t>
            </a:r>
            <a:r>
              <a:rPr lang="en-US" sz="2300" dirty="0" err="1"/>
              <a:t>ishchilarining</a:t>
            </a:r>
            <a:r>
              <a:rPr lang="en-US" sz="2300" dirty="0"/>
              <a:t> </a:t>
            </a:r>
            <a:r>
              <a:rPr lang="en-US" sz="2300" dirty="0" err="1"/>
              <a:t>o‘rtacha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vaqti</a:t>
            </a:r>
            <a:r>
              <a:rPr lang="en-US" sz="2300" dirty="0"/>
              <a:t> </a:t>
            </a:r>
            <a:r>
              <a:rPr lang="en-US" sz="2300" dirty="0" err="1"/>
              <a:t>fondi</a:t>
            </a:r>
            <a:r>
              <a:rPr lang="en-US" sz="2300" dirty="0"/>
              <a:t> </a:t>
            </a:r>
            <a:r>
              <a:rPr lang="en-US" sz="2300" dirty="0" err="1"/>
              <a:t>va</a:t>
            </a:r>
            <a:r>
              <a:rPr lang="en-US" sz="2300" dirty="0"/>
              <a:t> </a:t>
            </a:r>
            <a:r>
              <a:rPr lang="en-US" sz="2300" dirty="0" err="1"/>
              <a:t>qabul</a:t>
            </a:r>
            <a:r>
              <a:rPr lang="en-US" sz="2300" dirty="0"/>
              <a:t> </a:t>
            </a:r>
            <a:r>
              <a:rPr lang="en-US" sz="2300" dirty="0" err="1"/>
              <a:t>qilingan</a:t>
            </a:r>
            <a:r>
              <a:rPr lang="en-US" sz="2300" dirty="0"/>
              <a:t> </a:t>
            </a:r>
            <a:r>
              <a:rPr lang="en-US" sz="2300" dirty="0" err="1"/>
              <a:t>eng</a:t>
            </a:r>
            <a:r>
              <a:rPr lang="en-US" sz="2300" dirty="0"/>
              <a:t> </a:t>
            </a:r>
            <a:r>
              <a:rPr lang="en-US" sz="2300" dirty="0" err="1"/>
              <a:t>kam</a:t>
            </a:r>
            <a:r>
              <a:rPr lang="en-US" sz="2300" dirty="0"/>
              <a:t> </a:t>
            </a:r>
            <a:r>
              <a:rPr lang="en-US" sz="2300" dirty="0" err="1"/>
              <a:t>oylik</a:t>
            </a:r>
            <a:r>
              <a:rPr lang="en-US" sz="2300" dirty="0"/>
              <a:t> </a:t>
            </a:r>
            <a:r>
              <a:rPr lang="en-US" sz="2300" dirty="0" err="1"/>
              <a:t>ish</a:t>
            </a:r>
            <a:r>
              <a:rPr lang="en-US" sz="2300" dirty="0"/>
              <a:t> </a:t>
            </a:r>
            <a:r>
              <a:rPr lang="en-US" sz="2300" dirty="0" err="1"/>
              <a:t>haqi</a:t>
            </a:r>
            <a:r>
              <a:rPr lang="en-US" sz="2300" dirty="0"/>
              <a:t> </a:t>
            </a:r>
            <a:r>
              <a:rPr lang="en-US" sz="2300" dirty="0" err="1"/>
              <a:t>tarif</a:t>
            </a:r>
            <a:r>
              <a:rPr lang="en-US" sz="2300" dirty="0"/>
              <a:t> </a:t>
            </a:r>
            <a:r>
              <a:rPr lang="en-US" sz="2300" dirty="0" err="1"/>
              <a:t>stavkasidan</a:t>
            </a:r>
            <a:r>
              <a:rPr lang="en-US" sz="2300" dirty="0"/>
              <a:t> </a:t>
            </a:r>
            <a:r>
              <a:rPr lang="en-US" sz="2300" dirty="0" err="1"/>
              <a:t>kelib</a:t>
            </a:r>
            <a:r>
              <a:rPr lang="en-US" sz="2300" dirty="0"/>
              <a:t> </a:t>
            </a:r>
            <a:r>
              <a:rPr lang="en-US" sz="2300" dirty="0" err="1"/>
              <a:t>chiqib</a:t>
            </a:r>
            <a:r>
              <a:rPr lang="en-US" sz="2300" dirty="0"/>
              <a:t> </a:t>
            </a:r>
            <a:r>
              <a:rPr lang="en-US" sz="2300" dirty="0" err="1"/>
              <a:t>hisoblanadi</a:t>
            </a:r>
            <a:r>
              <a:rPr lang="en-US" sz="2300" dirty="0"/>
              <a:t>. </a:t>
            </a:r>
            <a:r>
              <a:rPr lang="en-US" sz="2300" dirty="0" err="1"/>
              <a:t>Ishchilarning</a:t>
            </a:r>
            <a:r>
              <a:rPr lang="en-US" sz="2300" dirty="0"/>
              <a:t> </a:t>
            </a:r>
            <a:endParaRPr lang="uz-Cyrl-UZ" sz="2300" dirty="0" smtClean="0"/>
          </a:p>
          <a:p>
            <a:pPr algn="just"/>
            <a:r>
              <a:rPr lang="en-US" sz="2300" dirty="0" err="1" smtClean="0"/>
              <a:t>ish</a:t>
            </a:r>
            <a:r>
              <a:rPr lang="en-US" sz="2300" dirty="0" smtClean="0"/>
              <a:t> </a:t>
            </a:r>
            <a:r>
              <a:rPr lang="en-US" sz="2300" dirty="0" err="1"/>
              <a:t>vaqti</a:t>
            </a:r>
            <a:r>
              <a:rPr lang="en-US" sz="2300" dirty="0"/>
              <a:t> </a:t>
            </a:r>
            <a:r>
              <a:rPr lang="en-US" sz="2300" dirty="0" err="1"/>
              <a:t>fondi</a:t>
            </a:r>
            <a:r>
              <a:rPr lang="en-US" sz="2300" dirty="0"/>
              <a:t> </a:t>
            </a:r>
            <a:r>
              <a:rPr lang="en-US" sz="2300" dirty="0" err="1"/>
              <a:t>har</a:t>
            </a:r>
            <a:r>
              <a:rPr lang="en-US" sz="2300" dirty="0"/>
              <a:t> </a:t>
            </a:r>
            <a:r>
              <a:rPr lang="en-US" sz="2300" dirty="0" err="1"/>
              <a:t>yili</a:t>
            </a:r>
            <a:r>
              <a:rPr lang="en-US" sz="2300" dirty="0"/>
              <a:t> </a:t>
            </a:r>
            <a:r>
              <a:rPr lang="en-US" sz="2300" dirty="0" err="1"/>
              <a:t>hukumat</a:t>
            </a:r>
            <a:r>
              <a:rPr lang="en-US" sz="2300" dirty="0"/>
              <a:t> </a:t>
            </a:r>
            <a:r>
              <a:rPr lang="en-US" sz="2300" dirty="0" err="1"/>
              <a:t>tomonidan</a:t>
            </a:r>
            <a:r>
              <a:rPr lang="en-US" sz="2300" dirty="0"/>
              <a:t> </a:t>
            </a:r>
            <a:r>
              <a:rPr lang="en-US" sz="2300" dirty="0" err="1"/>
              <a:t>belgilanadi</a:t>
            </a:r>
            <a:r>
              <a:rPr lang="en-US" sz="2300" dirty="0"/>
              <a:t>.</a:t>
            </a:r>
            <a:endParaRPr lang="ru-RU" sz="23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8834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179755"/>
            <a:ext cx="88702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/>
              <a:t>Razryadlar</a:t>
            </a:r>
            <a:r>
              <a:rPr lang="en-US" sz="2400" dirty="0" smtClean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yuqorisi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u </a:t>
            </a:r>
            <a:r>
              <a:rPr lang="uz-Cyrl-UZ" sz="2400" dirty="0" smtClean="0"/>
              <a:t> 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 </a:t>
            </a:r>
            <a:r>
              <a:rPr lang="en-US" sz="2400" dirty="0" err="1" smtClean="0"/>
              <a:t>uchinchi</a:t>
            </a:r>
            <a:r>
              <a:rPr lang="en-US" sz="2400" dirty="0" smtClean="0"/>
              <a:t>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jadvalidan</a:t>
            </a:r>
            <a:r>
              <a:rPr lang="en-US" sz="2400" dirty="0"/>
              <a:t> 25%, </a:t>
            </a:r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guruh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jadvalidan</a:t>
            </a:r>
            <a:r>
              <a:rPr lang="en-US" sz="2400" dirty="0"/>
              <a:t> 10% </a:t>
            </a:r>
            <a:r>
              <a:rPr lang="en-US" sz="2400" dirty="0" err="1"/>
              <a:t>yuqori</a:t>
            </a:r>
            <a:r>
              <a:rPr lang="en-US" sz="2400" dirty="0"/>
              <a:t>.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razryadning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, </a:t>
            </a:r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undan</a:t>
            </a:r>
            <a:r>
              <a:rPr lang="en-US" sz="2400" dirty="0"/>
              <a:t> </a:t>
            </a:r>
            <a:r>
              <a:rPr lang="en-US" sz="2400" dirty="0" err="1"/>
              <a:t>keyingi</a:t>
            </a:r>
            <a:r>
              <a:rPr lang="en-US" sz="2400" dirty="0"/>
              <a:t> </a:t>
            </a:r>
            <a:r>
              <a:rPr lang="en-US" sz="2400" dirty="0" err="1"/>
              <a:t>razryadlarning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koeffitsientlariga</a:t>
            </a:r>
            <a:r>
              <a:rPr lang="en-US" sz="2400" dirty="0"/>
              <a:t> </a:t>
            </a:r>
            <a:r>
              <a:rPr lang="en-US" sz="2400" dirty="0" err="1"/>
              <a:t>ko‘paytirish</a:t>
            </a:r>
            <a:r>
              <a:rPr lang="en-US" sz="2400" dirty="0"/>
              <a:t> </a:t>
            </a:r>
            <a:r>
              <a:rPr lang="en-US" sz="2400" dirty="0" err="1"/>
              <a:t>yo‘li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oltita</a:t>
            </a:r>
            <a:r>
              <a:rPr lang="en-US" sz="2400" dirty="0"/>
              <a:t> </a:t>
            </a:r>
            <a:r>
              <a:rPr lang="en-US" sz="2400" dirty="0" err="1"/>
              <a:t>razryadning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soatli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shartlaridan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, </a:t>
            </a:r>
            <a:r>
              <a:rPr lang="en-US" sz="2400" dirty="0" err="1"/>
              <a:t>korxonaning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(</a:t>
            </a:r>
            <a:r>
              <a:rPr lang="en-US" sz="2400" dirty="0" err="1"/>
              <a:t>KYaTJ</a:t>
            </a:r>
            <a:r>
              <a:rPr lang="en-US" sz="2400" dirty="0"/>
              <a:t>)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haqining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shartlarini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chiqishdir</a:t>
            </a:r>
            <a:r>
              <a:rPr lang="en-US" sz="2400" dirty="0"/>
              <a:t>. U </a:t>
            </a:r>
            <a:r>
              <a:rPr lang="en-US" sz="2400" dirty="0" err="1"/>
              <a:t>byudjet</a:t>
            </a:r>
            <a:r>
              <a:rPr lang="en-US" sz="2400" dirty="0"/>
              <a:t> </a:t>
            </a:r>
            <a:r>
              <a:rPr lang="en-US" sz="2400" dirty="0" err="1"/>
              <a:t>sohasidagi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to‘lashga</a:t>
            </a:r>
            <a:r>
              <a:rPr lang="en-US" sz="2400" dirty="0"/>
              <a:t> </a:t>
            </a:r>
            <a:r>
              <a:rPr lang="en-US" sz="2400" dirty="0" err="1"/>
              <a:t>mo‘ljallangan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chiqiladi</a:t>
            </a:r>
            <a:r>
              <a:rPr lang="en-US" sz="2400" dirty="0"/>
              <a:t>. Bu variant </a:t>
            </a:r>
            <a:r>
              <a:rPr lang="en-US" sz="2400" dirty="0" err="1"/>
              <a:t>ancha</a:t>
            </a:r>
            <a:r>
              <a:rPr lang="en-US" sz="2400" dirty="0"/>
              <a:t> </a:t>
            </a:r>
            <a:r>
              <a:rPr lang="en-US" sz="2400" dirty="0" err="1"/>
              <a:t>istiqbolli</a:t>
            </a:r>
            <a:r>
              <a:rPr lang="en-US" sz="2400" dirty="0"/>
              <a:t> </a:t>
            </a:r>
            <a:r>
              <a:rPr lang="en-US" sz="2400" dirty="0" err="1"/>
              <a:t>hisoblanib</a:t>
            </a:r>
            <a:r>
              <a:rPr lang="en-US" sz="2400" dirty="0"/>
              <a:t>,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toifadagi</a:t>
            </a:r>
            <a:r>
              <a:rPr lang="en-US" sz="2400" dirty="0"/>
              <a:t> </a:t>
            </a:r>
            <a:r>
              <a:rPr lang="en-US" sz="2400" dirty="0" err="1"/>
              <a:t>ishlovchilar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to‘lov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 </a:t>
            </a:r>
            <a:r>
              <a:rPr lang="en-US" sz="2400" dirty="0" err="1"/>
              <a:t>belgilashni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prinsipini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/>
              <a:t>beradi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shakllaridagi</a:t>
            </a:r>
            <a:r>
              <a:rPr lang="en-US" sz="2400" dirty="0"/>
              <a:t> </a:t>
            </a:r>
            <a:r>
              <a:rPr lang="en-US" sz="2400" dirty="0" err="1"/>
              <a:t>korxonalarda</a:t>
            </a:r>
            <a:r>
              <a:rPr lang="en-US" sz="2400" dirty="0"/>
              <a:t> </a:t>
            </a:r>
            <a:r>
              <a:rPr lang="en-US" sz="2400" dirty="0" err="1"/>
              <a:t>YaTJ</a:t>
            </a:r>
            <a:r>
              <a:rPr lang="en-US" sz="2400" dirty="0"/>
              <a:t> </a:t>
            </a:r>
            <a:r>
              <a:rPr lang="en-US" sz="2400" dirty="0" err="1"/>
              <a:t>qo‘llanilishi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an’anaviy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shartlaridagi</a:t>
            </a:r>
            <a:r>
              <a:rPr lang="en-US" sz="2400" dirty="0"/>
              <a:t> </a:t>
            </a:r>
            <a:r>
              <a:rPr lang="en-US" sz="2400" dirty="0" err="1"/>
              <a:t>kamchiliklarni</a:t>
            </a:r>
            <a:r>
              <a:rPr lang="en-US" sz="2400" dirty="0"/>
              <a:t> </a:t>
            </a:r>
            <a:r>
              <a:rPr lang="en-US" sz="2400" dirty="0" err="1"/>
              <a:t>bartaraf</a:t>
            </a:r>
            <a:r>
              <a:rPr lang="en-US" sz="2400" dirty="0"/>
              <a:t> </a:t>
            </a:r>
            <a:r>
              <a:rPr lang="en-US" sz="2400" dirty="0" err="1"/>
              <a:t>etadi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18810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154355"/>
            <a:ext cx="88321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/>
              <a:t>Yagona</a:t>
            </a:r>
            <a:r>
              <a:rPr lang="en-US" sz="2400" dirty="0" smtClean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chiqaruvchi</a:t>
            </a:r>
            <a:r>
              <a:rPr lang="en-US" sz="2400" dirty="0"/>
              <a:t> </a:t>
            </a:r>
            <a:r>
              <a:rPr lang="en-US" sz="2400" dirty="0" err="1"/>
              <a:t>tarmoqlaridagi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 </a:t>
            </a:r>
            <a:r>
              <a:rPr lang="en-US" sz="2400" dirty="0" err="1" smtClean="0"/>
              <a:t>mehnatiga</a:t>
            </a:r>
            <a:r>
              <a:rPr lang="en-US" sz="2400" dirty="0" smtClean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chiqish</a:t>
            </a:r>
            <a:r>
              <a:rPr lang="en-US" sz="2400" dirty="0"/>
              <a:t> </a:t>
            </a:r>
            <a:r>
              <a:rPr lang="en-US" sz="2400" dirty="0" err="1"/>
              <a:t>prinsipi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tuzilgan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toifadagi</a:t>
            </a:r>
            <a:r>
              <a:rPr lang="en-US" sz="2400" dirty="0"/>
              <a:t> </a:t>
            </a:r>
            <a:r>
              <a:rPr lang="en-US" sz="2400" dirty="0" err="1"/>
              <a:t>ishlovchilar</a:t>
            </a:r>
            <a:r>
              <a:rPr lang="en-US" sz="2400" dirty="0"/>
              <a:t>: </a:t>
            </a:r>
            <a:r>
              <a:rPr lang="en-US" sz="2400" dirty="0" err="1"/>
              <a:t>ishchilar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mutaxassislar</a:t>
            </a:r>
            <a:r>
              <a:rPr lang="en-US" sz="2400" dirty="0"/>
              <a:t>, </a:t>
            </a:r>
            <a:r>
              <a:rPr lang="en-US" sz="2400" dirty="0" err="1"/>
              <a:t>rahbaralar</a:t>
            </a:r>
            <a:r>
              <a:rPr lang="en-US" sz="2400" dirty="0"/>
              <a:t>, </a:t>
            </a:r>
            <a:r>
              <a:rPr lang="en-US" sz="2400" dirty="0" err="1"/>
              <a:t>ma’muriy-xo‘jalik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bo‘lim</a:t>
            </a:r>
            <a:r>
              <a:rPr lang="en-US" sz="2400" dirty="0"/>
              <a:t> </a:t>
            </a:r>
            <a:r>
              <a:rPr lang="en-US" sz="2400" dirty="0" err="1"/>
              <a:t>rahbarlari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razryadlar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belgilab</a:t>
            </a:r>
            <a:r>
              <a:rPr lang="en-US" sz="2400" dirty="0"/>
              <a:t> </a:t>
            </a:r>
            <a:r>
              <a:rPr lang="en-US" sz="2400" dirty="0" err="1"/>
              <a:t>qo‘yilgan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stavkalariga</a:t>
            </a:r>
            <a:r>
              <a:rPr lang="en-US" sz="2400" dirty="0"/>
              <a:t> </a:t>
            </a:r>
            <a:r>
              <a:rPr lang="en-US" sz="2400" dirty="0" err="1"/>
              <a:t>asoslanadi</a:t>
            </a:r>
            <a:r>
              <a:rPr lang="en-US" sz="2400" dirty="0"/>
              <a:t> (9.2 - </a:t>
            </a:r>
            <a:r>
              <a:rPr lang="en-US" sz="2400" dirty="0" err="1"/>
              <a:t>jadval</a:t>
            </a:r>
            <a:r>
              <a:rPr lang="en-US" sz="2400" dirty="0"/>
              <a:t>). </a:t>
            </a:r>
            <a:endParaRPr lang="ru-RU" sz="2400" dirty="0"/>
          </a:p>
          <a:p>
            <a:pPr algn="just"/>
            <a:r>
              <a:rPr lang="uz-Cyrl-UZ" sz="2400" b="1" dirty="0" smtClean="0"/>
              <a:t>     </a:t>
            </a:r>
            <a:r>
              <a:rPr lang="en-US" sz="2400" b="1" dirty="0" err="1" smtClean="0"/>
              <a:t>Mehnatga</a:t>
            </a:r>
            <a:r>
              <a:rPr lang="en-US" sz="2400" b="1" dirty="0" smtClean="0"/>
              <a:t> </a:t>
            </a:r>
            <a:r>
              <a:rPr lang="en-US" sz="2400" b="1" dirty="0" err="1"/>
              <a:t>haq</a:t>
            </a:r>
            <a:r>
              <a:rPr lang="en-US" sz="2400" b="1" dirty="0"/>
              <a:t> </a:t>
            </a:r>
            <a:r>
              <a:rPr lang="en-US" sz="2400" b="1" dirty="0" err="1"/>
              <a:t>to‘lashning</a:t>
            </a:r>
            <a:r>
              <a:rPr lang="en-US" sz="2400" b="1" dirty="0"/>
              <a:t> </a:t>
            </a:r>
            <a:r>
              <a:rPr lang="en-US" sz="2400" b="1" dirty="0" err="1"/>
              <a:t>an’anaviy</a:t>
            </a:r>
            <a:r>
              <a:rPr lang="en-US" sz="2400" b="1" dirty="0"/>
              <a:t> </a:t>
            </a:r>
            <a:r>
              <a:rPr lang="en-US" sz="2400" b="1" dirty="0" err="1"/>
              <a:t>tarif</a:t>
            </a:r>
            <a:r>
              <a:rPr lang="en-US" sz="2400" b="1" dirty="0"/>
              <a:t> </a:t>
            </a:r>
            <a:r>
              <a:rPr lang="en-US" sz="2400" b="1" dirty="0" err="1"/>
              <a:t>stavkasi</a:t>
            </a:r>
            <a:r>
              <a:rPr lang="en-US" sz="2400" b="1" dirty="0"/>
              <a:t> </a:t>
            </a:r>
            <a:r>
              <a:rPr lang="en-US" sz="2400" b="1" dirty="0" err="1"/>
              <a:t>usulidan</a:t>
            </a:r>
            <a:r>
              <a:rPr lang="en-US" sz="2400" b="1" dirty="0"/>
              <a:t> </a:t>
            </a:r>
            <a:r>
              <a:rPr lang="en-US" sz="2400" b="1" dirty="0" err="1"/>
              <a:t>YaTJ</a:t>
            </a:r>
            <a:r>
              <a:rPr lang="en-US" sz="2400" b="1" dirty="0"/>
              <a:t> </a:t>
            </a:r>
            <a:r>
              <a:rPr lang="en-US" sz="2400" b="1" dirty="0" err="1"/>
              <a:t>o‘tish</a:t>
            </a:r>
            <a:r>
              <a:rPr lang="en-US" sz="2400" b="1" dirty="0"/>
              <a:t> </a:t>
            </a:r>
            <a:r>
              <a:rPr lang="en-US" sz="2400" b="1" dirty="0" err="1"/>
              <a:t>YaTMM</a:t>
            </a:r>
            <a:r>
              <a:rPr lang="en-US" sz="2400" b="1" dirty="0"/>
              <a:t> </a:t>
            </a:r>
            <a:r>
              <a:rPr lang="en-US" sz="2400" b="1" dirty="0" err="1"/>
              <a:t>o‘zgarishsiz</a:t>
            </a:r>
            <a:r>
              <a:rPr lang="en-US" sz="2400" b="1" dirty="0"/>
              <a:t> </a:t>
            </a:r>
            <a:r>
              <a:rPr lang="en-US" sz="2400" b="1" dirty="0" err="1"/>
              <a:t>qolishi</a:t>
            </a:r>
            <a:r>
              <a:rPr lang="en-US" sz="2400" b="1" dirty="0"/>
              <a:t> </a:t>
            </a:r>
            <a:r>
              <a:rPr lang="en-US" sz="2400" b="1" dirty="0" err="1"/>
              <a:t>sababli</a:t>
            </a:r>
            <a:r>
              <a:rPr lang="en-US" sz="2400" b="1" dirty="0"/>
              <a:t>, </a:t>
            </a:r>
            <a:r>
              <a:rPr lang="en-US" sz="2400" b="1" dirty="0" err="1"/>
              <a:t>ishchilarni</a:t>
            </a:r>
            <a:r>
              <a:rPr lang="en-US" sz="2400" b="1" dirty="0"/>
              <a:t> </a:t>
            </a:r>
            <a:r>
              <a:rPr lang="en-US" sz="2400" b="1" dirty="0" err="1"/>
              <a:t>qayta</a:t>
            </a:r>
            <a:r>
              <a:rPr lang="en-US" sz="2400" b="1" dirty="0"/>
              <a:t> </a:t>
            </a:r>
            <a:r>
              <a:rPr lang="en-US" sz="2400" b="1" dirty="0" err="1"/>
              <a:t>tarifikatsiyalashni</a:t>
            </a:r>
            <a:r>
              <a:rPr lang="en-US" sz="2400" b="1" dirty="0"/>
              <a:t> </a:t>
            </a:r>
            <a:r>
              <a:rPr lang="en-US" sz="2400" b="1" dirty="0" err="1"/>
              <a:t>talab</a:t>
            </a:r>
            <a:r>
              <a:rPr lang="en-US" sz="2400" b="1" dirty="0"/>
              <a:t> </a:t>
            </a:r>
            <a:r>
              <a:rPr lang="en-US" sz="2400" b="1" dirty="0" err="1"/>
              <a:t>qilmaydi</a:t>
            </a:r>
            <a:r>
              <a:rPr lang="en-US" sz="2400" b="1" dirty="0"/>
              <a:t>. </a:t>
            </a:r>
            <a:r>
              <a:rPr lang="en-US" sz="2400" b="1" dirty="0" err="1"/>
              <a:t>Ishchilarga</a:t>
            </a:r>
            <a:r>
              <a:rPr lang="en-US" sz="2400" b="1" dirty="0"/>
              <a:t> </a:t>
            </a:r>
            <a:r>
              <a:rPr lang="en-US" sz="2400" b="1" dirty="0" err="1"/>
              <a:t>avvalgi</a:t>
            </a:r>
            <a:r>
              <a:rPr lang="en-US" sz="2400" b="1" dirty="0"/>
              <a:t> </a:t>
            </a:r>
            <a:r>
              <a:rPr lang="en-US" sz="2400" b="1" dirty="0" err="1"/>
              <a:t>belgilangan</a:t>
            </a:r>
            <a:r>
              <a:rPr lang="en-US" sz="2400" b="1" dirty="0"/>
              <a:t> </a:t>
            </a:r>
            <a:r>
              <a:rPr lang="en-US" sz="2400" b="1" dirty="0" err="1"/>
              <a:t>razryadi</a:t>
            </a:r>
            <a:r>
              <a:rPr lang="en-US" sz="2400" b="1" dirty="0"/>
              <a:t> </a:t>
            </a:r>
            <a:r>
              <a:rPr lang="en-US" sz="2400" b="1" dirty="0" err="1"/>
              <a:t>bo‘yicha</a:t>
            </a:r>
            <a:r>
              <a:rPr lang="en-US" sz="2400" b="1" dirty="0"/>
              <a:t> </a:t>
            </a:r>
            <a:r>
              <a:rPr lang="en-US" sz="2400" b="1" dirty="0" err="1"/>
              <a:t>mehnatiga</a:t>
            </a:r>
            <a:r>
              <a:rPr lang="en-US" sz="2400" b="1" dirty="0"/>
              <a:t> </a:t>
            </a:r>
            <a:r>
              <a:rPr lang="en-US" sz="2400" b="1" dirty="0" err="1"/>
              <a:t>to‘lanadigan</a:t>
            </a:r>
            <a:r>
              <a:rPr lang="en-US" sz="2400" b="1" dirty="0"/>
              <a:t> </a:t>
            </a:r>
            <a:r>
              <a:rPr lang="en-US" sz="2400" b="1" dirty="0" err="1"/>
              <a:t>haqning</a:t>
            </a:r>
            <a:r>
              <a:rPr lang="en-US" sz="2400" b="1" dirty="0"/>
              <a:t> </a:t>
            </a:r>
            <a:r>
              <a:rPr lang="en-US" sz="2400" b="1" dirty="0" err="1"/>
              <a:t>yangi</a:t>
            </a:r>
            <a:r>
              <a:rPr lang="en-US" sz="2400" b="1" dirty="0"/>
              <a:t> </a:t>
            </a:r>
            <a:r>
              <a:rPr lang="en-US" sz="2400" b="1" dirty="0" err="1"/>
              <a:t>miqdori</a:t>
            </a:r>
            <a:r>
              <a:rPr lang="en-US" sz="2400" b="1" dirty="0"/>
              <a:t> </a:t>
            </a:r>
            <a:r>
              <a:rPr lang="en-US" sz="2400" b="1" dirty="0" err="1"/>
              <a:t>aniqlanadi</a:t>
            </a:r>
            <a:r>
              <a:rPr lang="en-US" sz="2400" b="1" dirty="0"/>
              <a:t>. </a:t>
            </a:r>
            <a:r>
              <a:rPr lang="en-US" sz="2400" b="1" dirty="0" err="1"/>
              <a:t>Faqatgina</a:t>
            </a:r>
            <a:r>
              <a:rPr lang="en-US" sz="2400" b="1" dirty="0"/>
              <a:t> </a:t>
            </a:r>
            <a:r>
              <a:rPr lang="en-US" sz="2400" b="1" dirty="0" err="1"/>
              <a:t>korxona</a:t>
            </a:r>
            <a:r>
              <a:rPr lang="en-US" sz="2400" b="1" dirty="0"/>
              <a:t> </a:t>
            </a:r>
            <a:r>
              <a:rPr lang="en-US" sz="2400" b="1" dirty="0" err="1"/>
              <a:t>faoliyatida</a:t>
            </a:r>
            <a:r>
              <a:rPr lang="en-US" sz="2400" b="1" dirty="0"/>
              <a:t> </a:t>
            </a:r>
            <a:r>
              <a:rPr lang="en-US" sz="2400" b="1" dirty="0" err="1"/>
              <a:t>tarkibiy</a:t>
            </a:r>
            <a:r>
              <a:rPr lang="en-US" sz="2400" b="1" dirty="0"/>
              <a:t> </a:t>
            </a:r>
            <a:r>
              <a:rPr lang="en-US" sz="2400" b="1" dirty="0" err="1"/>
              <a:t>o‘zgarishlar</a:t>
            </a:r>
            <a:r>
              <a:rPr lang="en-US" sz="2400" b="1" dirty="0"/>
              <a:t> </a:t>
            </a:r>
            <a:r>
              <a:rPr lang="en-US" sz="2400" b="1" dirty="0" err="1"/>
              <a:t>sodir</a:t>
            </a:r>
            <a:r>
              <a:rPr lang="en-US" sz="2400" b="1" dirty="0"/>
              <a:t> </a:t>
            </a:r>
            <a:r>
              <a:rPr lang="en-US" sz="2400" b="1" dirty="0" err="1"/>
              <a:t>bo‘lib</a:t>
            </a:r>
            <a:r>
              <a:rPr lang="en-US" sz="2400" b="1" dirty="0"/>
              <a:t>,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hajmini</a:t>
            </a:r>
            <a:r>
              <a:rPr lang="en-US" sz="2400" b="1" dirty="0"/>
              <a:t> </a:t>
            </a:r>
            <a:r>
              <a:rPr lang="en-US" sz="2400" b="1" dirty="0" err="1"/>
              <a:t>lavozimlar</a:t>
            </a:r>
            <a:r>
              <a:rPr lang="en-US" sz="2400" b="1" dirty="0"/>
              <a:t> </a:t>
            </a:r>
            <a:r>
              <a:rPr lang="en-US" sz="2400" b="1" dirty="0" err="1"/>
              <a:t>bo‘yicha</a:t>
            </a:r>
            <a:r>
              <a:rPr lang="en-US" sz="2400" b="1" dirty="0"/>
              <a:t> </a:t>
            </a:r>
            <a:r>
              <a:rPr lang="en-US" sz="2400" b="1" dirty="0" err="1"/>
              <a:t>qayta</a:t>
            </a:r>
            <a:r>
              <a:rPr lang="en-US" sz="2400" b="1" dirty="0"/>
              <a:t> </a:t>
            </a:r>
            <a:r>
              <a:rPr lang="en-US" sz="2400" b="1" dirty="0" err="1"/>
              <a:t>taqsimlanadigan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ishchilarga</a:t>
            </a:r>
            <a:r>
              <a:rPr lang="en-US" sz="2400" b="1" dirty="0"/>
              <a:t> </a:t>
            </a:r>
            <a:r>
              <a:rPr lang="en-US" sz="2400" b="1" dirty="0" err="1"/>
              <a:t>yangi</a:t>
            </a:r>
            <a:r>
              <a:rPr lang="en-US" sz="2400" b="1" dirty="0"/>
              <a:t> </a:t>
            </a:r>
            <a:r>
              <a:rPr lang="en-US" sz="2400" b="1" dirty="0" err="1"/>
              <a:t>malaka</a:t>
            </a:r>
            <a:r>
              <a:rPr lang="en-US" sz="2400" b="1" dirty="0"/>
              <a:t> </a:t>
            </a:r>
            <a:r>
              <a:rPr lang="en-US" sz="2400" b="1" dirty="0" err="1"/>
              <a:t>talablari</a:t>
            </a:r>
            <a:r>
              <a:rPr lang="en-US" sz="2400" b="1" dirty="0"/>
              <a:t> </a:t>
            </a:r>
            <a:r>
              <a:rPr lang="en-US" sz="2400" b="1" dirty="0" err="1"/>
              <a:t>qo‘yilgan</a:t>
            </a:r>
            <a:r>
              <a:rPr lang="en-US" sz="2400" b="1" dirty="0"/>
              <a:t> </a:t>
            </a:r>
            <a:r>
              <a:rPr lang="en-US" sz="2400" b="1" dirty="0" err="1"/>
              <a:t>hollarda</a:t>
            </a:r>
            <a:r>
              <a:rPr lang="en-US" sz="2400" b="1" dirty="0"/>
              <a:t> </a:t>
            </a:r>
            <a:r>
              <a:rPr lang="en-US" sz="2400" b="1" dirty="0" err="1"/>
              <a:t>ishchilar</a:t>
            </a:r>
            <a:r>
              <a:rPr lang="en-US" sz="2400" b="1" dirty="0"/>
              <a:t> </a:t>
            </a:r>
            <a:r>
              <a:rPr lang="en-US" sz="2400" b="1" dirty="0" err="1"/>
              <a:t>qayta</a:t>
            </a:r>
            <a:r>
              <a:rPr lang="en-US" sz="2400" b="1" dirty="0"/>
              <a:t> </a:t>
            </a:r>
            <a:r>
              <a:rPr lang="en-US" sz="2400" b="1" dirty="0" err="1"/>
              <a:t>tarifikatsiyalanadi</a:t>
            </a:r>
            <a:r>
              <a:rPr lang="en-US" sz="2400" b="1" dirty="0"/>
              <a:t>. </a:t>
            </a:r>
            <a:endParaRPr lang="uz-Cyrl-UZ" sz="2400" b="1" dirty="0" smtClean="0"/>
          </a:p>
          <a:p>
            <a:pPr algn="just"/>
            <a:r>
              <a:rPr lang="uz-Cyrl-UZ" sz="2400" b="1" dirty="0"/>
              <a:t> </a:t>
            </a:r>
            <a:r>
              <a:rPr lang="uz-Cyrl-UZ" sz="2400" b="1" dirty="0" smtClean="0"/>
              <a:t>      </a:t>
            </a:r>
            <a:r>
              <a:rPr lang="en-US" sz="2400" b="1" dirty="0" err="1" smtClean="0"/>
              <a:t>Bunday</a:t>
            </a:r>
            <a:r>
              <a:rPr lang="en-US" sz="2400" b="1" dirty="0" smtClean="0"/>
              <a:t> </a:t>
            </a:r>
            <a:r>
              <a:rPr lang="en-US" sz="2400" b="1" dirty="0" err="1"/>
              <a:t>holatlarda</a:t>
            </a:r>
            <a:r>
              <a:rPr lang="en-US" sz="2400" b="1" dirty="0"/>
              <a:t> </a:t>
            </a:r>
            <a:r>
              <a:rPr lang="en-US" sz="2400" b="1" dirty="0" err="1"/>
              <a:t>ishlovchi</a:t>
            </a:r>
            <a:r>
              <a:rPr lang="en-US" sz="2400" b="1" dirty="0"/>
              <a:t> </a:t>
            </a:r>
            <a:r>
              <a:rPr lang="en-US" sz="2400" b="1" dirty="0" err="1"/>
              <a:t>qayta</a:t>
            </a:r>
            <a:r>
              <a:rPr lang="en-US" sz="2400" b="1" dirty="0"/>
              <a:t> </a:t>
            </a:r>
            <a:r>
              <a:rPr lang="en-US" sz="2400" b="1" dirty="0" err="1"/>
              <a:t>tarifikatsiyadan</a:t>
            </a:r>
            <a:r>
              <a:rPr lang="en-US" sz="2400" b="1" dirty="0"/>
              <a:t> </a:t>
            </a:r>
            <a:r>
              <a:rPr lang="en-US" sz="2400" b="1" dirty="0" err="1"/>
              <a:t>o‘tishi</a:t>
            </a:r>
            <a:r>
              <a:rPr lang="en-US" sz="2400" b="1" dirty="0"/>
              <a:t> </a:t>
            </a:r>
            <a:r>
              <a:rPr lang="en-US" sz="2400" b="1" dirty="0" err="1"/>
              <a:t>uchun</a:t>
            </a:r>
            <a:r>
              <a:rPr lang="en-US" sz="2400" b="1" dirty="0"/>
              <a:t> YATMM </a:t>
            </a:r>
            <a:r>
              <a:rPr lang="en-US" sz="2400" b="1" dirty="0" err="1"/>
              <a:t>talablariga</a:t>
            </a:r>
            <a:r>
              <a:rPr lang="en-US" sz="2400" b="1" dirty="0"/>
              <a:t> </a:t>
            </a:r>
            <a:r>
              <a:rPr lang="en-US" sz="2400" b="1" dirty="0" err="1"/>
              <a:t>mos</a:t>
            </a:r>
            <a:r>
              <a:rPr lang="en-US" sz="2400" b="1" dirty="0"/>
              <a:t> </a:t>
            </a:r>
            <a:r>
              <a:rPr lang="en-US" sz="2400" b="1" dirty="0" err="1"/>
              <a:t>holda</a:t>
            </a:r>
            <a:r>
              <a:rPr lang="en-US" sz="2400" b="1" dirty="0"/>
              <a:t> </a:t>
            </a:r>
            <a:r>
              <a:rPr lang="en-US" sz="2400" b="1" dirty="0" err="1"/>
              <a:t>malakaviy</a:t>
            </a:r>
            <a:r>
              <a:rPr lang="en-US" sz="2400" b="1" dirty="0"/>
              <a:t> </a:t>
            </a:r>
            <a:r>
              <a:rPr lang="en-US" sz="2400" b="1" dirty="0" err="1"/>
              <a:t>imkoniyatlarini</a:t>
            </a:r>
            <a:r>
              <a:rPr lang="en-US" sz="2400" b="1" dirty="0"/>
              <a:t> </a:t>
            </a:r>
            <a:r>
              <a:rPr lang="en-US" sz="2400" b="1" dirty="0" err="1"/>
              <a:t>tasdiqlovchi</a:t>
            </a:r>
            <a:r>
              <a:rPr lang="en-US" sz="2400" b="1" dirty="0"/>
              <a:t> </a:t>
            </a:r>
            <a:r>
              <a:rPr lang="en-US" sz="2400" b="1" dirty="0" err="1"/>
              <a:t>imtihon</a:t>
            </a:r>
            <a:r>
              <a:rPr lang="en-US" sz="2400" b="1" dirty="0"/>
              <a:t> </a:t>
            </a:r>
            <a:r>
              <a:rPr lang="en-US" sz="2400" b="1" dirty="0" err="1"/>
              <a:t>topshiradi</a:t>
            </a:r>
            <a:r>
              <a:rPr lang="en-US" sz="2400" b="1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1734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123458"/>
            <a:ext cx="88067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2400" b="1" dirty="0" smtClean="0"/>
          </a:p>
          <a:p>
            <a:pPr algn="ctr"/>
            <a:r>
              <a:rPr lang="en-US" sz="2400" b="1" dirty="0" err="1" smtClean="0"/>
              <a:t>Mehnatga</a:t>
            </a:r>
            <a:r>
              <a:rPr lang="en-US" sz="2400" b="1" dirty="0" smtClean="0"/>
              <a:t> </a:t>
            </a:r>
            <a:r>
              <a:rPr lang="en-US" sz="2400" b="1" dirty="0" err="1"/>
              <a:t>haq</a:t>
            </a:r>
            <a:r>
              <a:rPr lang="en-US" sz="2400" b="1" dirty="0"/>
              <a:t> </a:t>
            </a:r>
            <a:r>
              <a:rPr lang="en-US" sz="2400" b="1" dirty="0" err="1"/>
              <a:t>to‘lashning</a:t>
            </a:r>
            <a:r>
              <a:rPr lang="en-US" sz="2400" b="1" dirty="0"/>
              <a:t> </a:t>
            </a:r>
            <a:r>
              <a:rPr lang="en-US" sz="2400" b="1" dirty="0" err="1"/>
              <a:t>yagona</a:t>
            </a:r>
            <a:r>
              <a:rPr lang="en-US" sz="2400" b="1" dirty="0"/>
              <a:t> </a:t>
            </a:r>
            <a:r>
              <a:rPr lang="en-US" sz="2400" b="1" dirty="0" err="1"/>
              <a:t>tarif</a:t>
            </a:r>
            <a:r>
              <a:rPr lang="en-US" sz="2400" b="1" dirty="0"/>
              <a:t> </a:t>
            </a:r>
            <a:r>
              <a:rPr lang="en-US" sz="2400" b="1" dirty="0" err="1"/>
              <a:t>jadvali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9247864"/>
              </p:ext>
            </p:extLst>
          </p:nvPr>
        </p:nvGraphicFramePr>
        <p:xfrm>
          <a:off x="17584" y="1242313"/>
          <a:ext cx="9126417" cy="577171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69863"/>
                <a:gridCol w="2285518"/>
                <a:gridCol w="2285518"/>
                <a:gridCol w="2285518"/>
              </a:tblGrid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 err="1">
                          <a:effectLst/>
                        </a:rPr>
                        <a:t>Razryad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Tarif koeffitsienti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Razryad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Tarif koeffitsienti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 anchor="ctr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0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1,000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4,361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2,014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4,663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2,216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12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4,973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2,439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5,228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2,691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5,606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2,937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</a:rPr>
                        <a:t>15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5,931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3,205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16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6,259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7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3,484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17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6,593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8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3,773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18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6,930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  <a:tr h="499918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9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>
                          <a:effectLst/>
                        </a:rPr>
                        <a:t>4,064</a:t>
                      </a:r>
                      <a:endParaRPr lang="ru-RU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400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6675" marR="66675" marT="66675" marB="666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704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6763" y="65455"/>
            <a:ext cx="88956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400" b="1" dirty="0" err="1"/>
              <a:t>Ishchilarni</a:t>
            </a:r>
            <a:r>
              <a:rPr lang="ru-RU" sz="2400" b="1" dirty="0"/>
              <a:t> </a:t>
            </a:r>
            <a:r>
              <a:rPr lang="ru-RU" sz="2400" b="1" dirty="0" err="1"/>
              <a:t>moddiy</a:t>
            </a:r>
            <a:r>
              <a:rPr lang="ru-RU" sz="2400" b="1" dirty="0"/>
              <a:t> </a:t>
            </a:r>
            <a:r>
              <a:rPr lang="ru-RU" sz="2400" b="1" dirty="0" err="1"/>
              <a:t>rag‘batlantirish</a:t>
            </a:r>
            <a:endParaRPr lang="ru-RU" sz="2400" dirty="0"/>
          </a:p>
          <a:p>
            <a:pPr algn="just"/>
            <a:r>
              <a:rPr lang="ru-RU" sz="2200" dirty="0"/>
              <a:t> </a:t>
            </a:r>
            <a:r>
              <a:rPr lang="ru-RU" sz="2200" dirty="0" smtClean="0"/>
              <a:t>       </a:t>
            </a:r>
            <a:r>
              <a:rPr lang="ru-RU" sz="2400" dirty="0" smtClean="0"/>
              <a:t>      </a:t>
            </a:r>
            <a:r>
              <a:rPr lang="ru-RU" sz="2400" dirty="0" err="1" smtClean="0"/>
              <a:t>Mehnatga</a:t>
            </a:r>
            <a:r>
              <a:rPr lang="ru-RU" sz="2400" dirty="0" smtClean="0"/>
              <a:t> </a:t>
            </a:r>
            <a:r>
              <a:rPr lang="ru-RU" sz="2400" dirty="0" err="1"/>
              <a:t>tarif</a:t>
            </a:r>
            <a:r>
              <a:rPr lang="ru-RU" sz="2400" dirty="0"/>
              <a:t> </a:t>
            </a:r>
            <a:r>
              <a:rPr lang="ru-RU" sz="2400" dirty="0" err="1"/>
              <a:t>bo‘yicha</a:t>
            </a:r>
            <a:r>
              <a:rPr lang="ru-RU" sz="2400" dirty="0"/>
              <a:t> </a:t>
            </a:r>
            <a:r>
              <a:rPr lang="ru-RU" sz="2400" dirty="0" err="1"/>
              <a:t>haq</a:t>
            </a:r>
            <a:r>
              <a:rPr lang="ru-RU" sz="2400" dirty="0"/>
              <a:t> </a:t>
            </a:r>
            <a:r>
              <a:rPr lang="ru-RU" sz="2400" dirty="0" err="1"/>
              <a:t>to‘lash</a:t>
            </a:r>
            <a:r>
              <a:rPr lang="ru-RU" sz="2400" dirty="0"/>
              <a:t> </a:t>
            </a:r>
            <a:r>
              <a:rPr lang="ru-RU" sz="2400" dirty="0" err="1"/>
              <a:t>shartlaridan</a:t>
            </a:r>
            <a:r>
              <a:rPr lang="ru-RU" sz="2400" dirty="0"/>
              <a:t> </a:t>
            </a:r>
            <a:r>
              <a:rPr lang="ru-RU" sz="2400" dirty="0" err="1"/>
              <a:t>tashqari</a:t>
            </a:r>
            <a:r>
              <a:rPr lang="ru-RU" sz="2400" dirty="0"/>
              <a:t> </a:t>
            </a:r>
            <a:r>
              <a:rPr lang="ru-RU" sz="2400" dirty="0" err="1"/>
              <a:t>turli</a:t>
            </a:r>
            <a:r>
              <a:rPr lang="ru-RU" sz="2400" dirty="0"/>
              <a:t> </a:t>
            </a:r>
            <a:r>
              <a:rPr lang="ru-RU" sz="2400" dirty="0" err="1"/>
              <a:t>ko‘rinishdagi</a:t>
            </a:r>
            <a:r>
              <a:rPr lang="ru-RU" sz="2400" dirty="0"/>
              <a:t> </a:t>
            </a:r>
            <a:r>
              <a:rPr lang="ru-RU" sz="2400" dirty="0" err="1"/>
              <a:t>qo‘shimcha</a:t>
            </a:r>
            <a:r>
              <a:rPr lang="ru-RU" sz="2400" dirty="0"/>
              <a:t>, </a:t>
            </a:r>
            <a:r>
              <a:rPr lang="ru-RU" sz="2400" dirty="0" err="1"/>
              <a:t>ustama</a:t>
            </a:r>
            <a:r>
              <a:rPr lang="ru-RU" sz="2400" dirty="0"/>
              <a:t>, </a:t>
            </a:r>
            <a:r>
              <a:rPr lang="ru-RU" sz="2400" dirty="0" err="1"/>
              <a:t>mukofotlar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ijtimoiy</a:t>
            </a:r>
            <a:r>
              <a:rPr lang="ru-RU" sz="2400" dirty="0"/>
              <a:t> </a:t>
            </a:r>
            <a:r>
              <a:rPr lang="ru-RU" sz="2400" dirty="0" err="1"/>
              <a:t>imtiyozlar</a:t>
            </a:r>
            <a:r>
              <a:rPr lang="ru-RU" sz="2400" dirty="0"/>
              <a:t>, </a:t>
            </a:r>
            <a:r>
              <a:rPr lang="ru-RU" sz="2400" dirty="0" err="1"/>
              <a:t>moliyalashtirish</a:t>
            </a:r>
            <a:r>
              <a:rPr lang="ru-RU" sz="2400" dirty="0"/>
              <a:t> </a:t>
            </a:r>
            <a:r>
              <a:rPr lang="ru-RU" sz="2400" dirty="0" err="1"/>
              <a:t>manbaidan</a:t>
            </a:r>
            <a:r>
              <a:rPr lang="ru-RU" sz="2400" dirty="0"/>
              <a:t> </a:t>
            </a:r>
            <a:r>
              <a:rPr lang="ru-RU" sz="2400" dirty="0" err="1"/>
              <a:t>qat’iy</a:t>
            </a:r>
            <a:r>
              <a:rPr lang="ru-RU" sz="2400" dirty="0"/>
              <a:t> </a:t>
            </a:r>
            <a:r>
              <a:rPr lang="ru-RU" sz="2400" dirty="0" err="1"/>
              <a:t>nazar</a:t>
            </a:r>
            <a:r>
              <a:rPr lang="ru-RU" sz="2400" dirty="0"/>
              <a:t> </a:t>
            </a:r>
            <a:r>
              <a:rPr lang="ru-RU" sz="2400" dirty="0" err="1"/>
              <a:t>amaldagi</a:t>
            </a:r>
            <a:r>
              <a:rPr lang="ru-RU" sz="2400" dirty="0"/>
              <a:t> </a:t>
            </a:r>
            <a:r>
              <a:rPr lang="ru-RU" sz="2400" dirty="0" err="1"/>
              <a:t>qonunlar</a:t>
            </a:r>
            <a:r>
              <a:rPr lang="ru-RU" sz="2400" dirty="0"/>
              <a:t> </a:t>
            </a:r>
            <a:r>
              <a:rPr lang="ru-RU" sz="2400" dirty="0" err="1"/>
              <a:t>asosida</a:t>
            </a:r>
            <a:r>
              <a:rPr lang="ru-RU" sz="2400" dirty="0"/>
              <a:t> </a:t>
            </a:r>
            <a:r>
              <a:rPr lang="ru-RU" sz="2400" dirty="0" err="1"/>
              <a:t>ishlanmagan</a:t>
            </a:r>
            <a:r>
              <a:rPr lang="ru-RU" sz="2400" dirty="0"/>
              <a:t> </a:t>
            </a:r>
            <a:r>
              <a:rPr lang="ru-RU" sz="2400" dirty="0" err="1"/>
              <a:t>kunlar</a:t>
            </a:r>
            <a:r>
              <a:rPr lang="ru-RU" sz="2400" dirty="0"/>
              <a:t> </a:t>
            </a:r>
            <a:r>
              <a:rPr lang="ru-RU" sz="2400" dirty="0" err="1" smtClean="0"/>
              <a:t>uchun</a:t>
            </a:r>
            <a:r>
              <a:rPr lang="ru-RU" sz="2400" dirty="0" smtClean="0"/>
              <a:t> </a:t>
            </a:r>
            <a:r>
              <a:rPr lang="ru-RU" sz="2400" dirty="0" err="1"/>
              <a:t>pul</a:t>
            </a:r>
            <a:r>
              <a:rPr lang="ru-RU" sz="2400" dirty="0"/>
              <a:t> </a:t>
            </a:r>
            <a:r>
              <a:rPr lang="ru-RU" sz="2400" dirty="0" err="1"/>
              <a:t>yoki</a:t>
            </a:r>
            <a:r>
              <a:rPr lang="ru-RU" sz="2400" dirty="0"/>
              <a:t> </a:t>
            </a:r>
            <a:r>
              <a:rPr lang="ru-RU" sz="2400" dirty="0" err="1"/>
              <a:t>natura</a:t>
            </a:r>
            <a:r>
              <a:rPr lang="ru-RU" sz="2400" dirty="0"/>
              <a:t> </a:t>
            </a:r>
            <a:r>
              <a:rPr lang="ru-RU" sz="2400" dirty="0" err="1"/>
              <a:t>shaklidagi</a:t>
            </a:r>
            <a:r>
              <a:rPr lang="ru-RU" sz="2400" dirty="0"/>
              <a:t> </a:t>
            </a:r>
            <a:r>
              <a:rPr lang="ru-RU" sz="2400" dirty="0" err="1"/>
              <a:t>to‘lovlarni</a:t>
            </a:r>
            <a:r>
              <a:rPr lang="ru-RU" sz="2400" dirty="0"/>
              <a:t> </a:t>
            </a:r>
            <a:r>
              <a:rPr lang="ru-RU" sz="2400" dirty="0" err="1"/>
              <a:t>o‘z</a:t>
            </a:r>
            <a:r>
              <a:rPr lang="ru-RU" sz="2400" dirty="0"/>
              <a:t> </a:t>
            </a:r>
            <a:r>
              <a:rPr lang="ru-RU" sz="2400" dirty="0" err="1"/>
              <a:t>ichiga</a:t>
            </a:r>
            <a:r>
              <a:rPr lang="ru-RU" sz="2400" dirty="0"/>
              <a:t> </a:t>
            </a:r>
            <a:r>
              <a:rPr lang="ru-RU" sz="2400" dirty="0" err="1"/>
              <a:t>oladi</a:t>
            </a:r>
            <a:r>
              <a:rPr lang="ru-RU" sz="2400" dirty="0"/>
              <a:t>. </a:t>
            </a:r>
            <a:r>
              <a:rPr lang="ru-RU" sz="2400" dirty="0" err="1"/>
              <a:t>Hozirgi</a:t>
            </a:r>
            <a:r>
              <a:rPr lang="ru-RU" sz="2400" dirty="0"/>
              <a:t> </a:t>
            </a:r>
            <a:r>
              <a:rPr lang="ru-RU" sz="2400" dirty="0" err="1"/>
              <a:t>kunda</a:t>
            </a:r>
            <a:r>
              <a:rPr lang="ru-RU" sz="2400" dirty="0"/>
              <a:t> </a:t>
            </a:r>
            <a:r>
              <a:rPr lang="ru-RU" sz="2400" dirty="0" err="1"/>
              <a:t>qo‘shimchalar</a:t>
            </a:r>
            <a:r>
              <a:rPr lang="ru-RU" sz="2400" dirty="0"/>
              <a:t>, </a:t>
            </a:r>
            <a:r>
              <a:rPr lang="ru-RU" sz="2400" dirty="0" err="1" smtClean="0"/>
              <a:t>mukofotlarning</a:t>
            </a:r>
            <a:r>
              <a:rPr lang="ru-RU" sz="2400" dirty="0" smtClean="0"/>
              <a:t> </a:t>
            </a:r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haqiga</a:t>
            </a:r>
            <a:r>
              <a:rPr lang="ru-RU" sz="2400" dirty="0"/>
              <a:t> </a:t>
            </a:r>
            <a:r>
              <a:rPr lang="ru-RU" sz="2400" dirty="0" err="1"/>
              <a:t>nisbatan</a:t>
            </a:r>
            <a:r>
              <a:rPr lang="ru-RU" sz="2400" dirty="0"/>
              <a:t> </a:t>
            </a:r>
            <a:r>
              <a:rPr lang="ru-RU" sz="2400" dirty="0" err="1"/>
              <a:t>miqdorini</a:t>
            </a:r>
            <a:r>
              <a:rPr lang="ru-RU" sz="2400" dirty="0"/>
              <a:t> </a:t>
            </a:r>
            <a:r>
              <a:rPr lang="ru-RU" sz="2400" dirty="0" err="1"/>
              <a:t>har</a:t>
            </a:r>
            <a:r>
              <a:rPr lang="ru-RU" sz="2400" dirty="0"/>
              <a:t> </a:t>
            </a:r>
            <a:r>
              <a:rPr lang="ru-RU" sz="2400" dirty="0" err="1"/>
              <a:t>bir</a:t>
            </a:r>
            <a:r>
              <a:rPr lang="ru-RU" sz="2400" dirty="0"/>
              <a:t> </a:t>
            </a:r>
            <a:r>
              <a:rPr lang="ru-RU" sz="2400" dirty="0" err="1"/>
              <a:t>korxona</a:t>
            </a:r>
            <a:r>
              <a:rPr lang="ru-RU" sz="2400" dirty="0"/>
              <a:t> </a:t>
            </a:r>
            <a:r>
              <a:rPr lang="ru-RU" sz="2400" dirty="0" err="1"/>
              <a:t>mustaqil</a:t>
            </a:r>
            <a:r>
              <a:rPr lang="ru-RU" sz="2400" dirty="0"/>
              <a:t> </a:t>
            </a:r>
            <a:r>
              <a:rPr lang="ru-RU" sz="2400" dirty="0" err="1"/>
              <a:t>ravishda</a:t>
            </a:r>
            <a:r>
              <a:rPr lang="ru-RU" sz="2400" dirty="0"/>
              <a:t> </a:t>
            </a:r>
            <a:r>
              <a:rPr lang="ru-RU" sz="2400" dirty="0" err="1"/>
              <a:t>o‘zi</a:t>
            </a:r>
            <a:r>
              <a:rPr lang="ru-RU" sz="2400" dirty="0"/>
              <a:t> </a:t>
            </a:r>
            <a:r>
              <a:rPr lang="ru-RU" sz="2400" dirty="0" err="1"/>
              <a:t>belgilaydi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haqiga</a:t>
            </a:r>
            <a:r>
              <a:rPr lang="ru-RU" sz="2400" dirty="0"/>
              <a:t> </a:t>
            </a:r>
            <a:r>
              <a:rPr lang="ru-RU" sz="2400" dirty="0" err="1"/>
              <a:t>qo‘shimchalar</a:t>
            </a:r>
            <a:r>
              <a:rPr lang="ru-RU" sz="2400" dirty="0"/>
              <a:t>, </a:t>
            </a:r>
            <a:r>
              <a:rPr lang="ru-RU" sz="2400" dirty="0" err="1"/>
              <a:t>ustamalar</a:t>
            </a:r>
            <a:r>
              <a:rPr lang="ru-RU" sz="2400" dirty="0"/>
              <a:t> </a:t>
            </a:r>
            <a:r>
              <a:rPr lang="ru-RU" sz="2400" dirty="0" err="1"/>
              <a:t>miqdorini</a:t>
            </a:r>
            <a:r>
              <a:rPr lang="ru-RU" sz="2400" dirty="0"/>
              <a:t> </a:t>
            </a:r>
            <a:r>
              <a:rPr lang="ru-RU" sz="2400" dirty="0" err="1"/>
              <a:t>mehnat</a:t>
            </a:r>
            <a:r>
              <a:rPr lang="ru-RU" sz="2400" dirty="0"/>
              <a:t> </a:t>
            </a:r>
            <a:r>
              <a:rPr lang="ru-RU" sz="2400" dirty="0" err="1"/>
              <a:t>to‘g‘risidagi</a:t>
            </a:r>
            <a:r>
              <a:rPr lang="ru-RU" sz="2400" dirty="0"/>
              <a:t> </a:t>
            </a:r>
            <a:r>
              <a:rPr lang="ru-RU" sz="2400" dirty="0" err="1"/>
              <a:t>qonunlar</a:t>
            </a:r>
            <a:r>
              <a:rPr lang="ru-RU" sz="2400" dirty="0"/>
              <a:t>, </a:t>
            </a:r>
            <a:r>
              <a:rPr lang="ru-RU" sz="2400" dirty="0" err="1"/>
              <a:t>mehnat</a:t>
            </a:r>
            <a:r>
              <a:rPr lang="ru-RU" sz="2400" dirty="0"/>
              <a:t> </a:t>
            </a:r>
            <a:r>
              <a:rPr lang="ru-RU" sz="2400" dirty="0" err="1"/>
              <a:t>kodeksi</a:t>
            </a:r>
            <a:r>
              <a:rPr lang="ru-RU" sz="2400" dirty="0"/>
              <a:t>, </a:t>
            </a:r>
            <a:r>
              <a:rPr lang="ru-RU" sz="2400" dirty="0" err="1" smtClean="0"/>
              <a:t>O‘zbekiston</a:t>
            </a:r>
            <a:r>
              <a:rPr lang="ru-RU" sz="2400" dirty="0" smtClean="0"/>
              <a:t> </a:t>
            </a:r>
            <a:r>
              <a:rPr lang="ru-RU" sz="2400" dirty="0" err="1" smtClean="0"/>
              <a:t>Respublikasida</a:t>
            </a:r>
            <a:r>
              <a:rPr lang="ru-RU" sz="2400" dirty="0" smtClean="0"/>
              <a:t> </a:t>
            </a:r>
            <a:r>
              <a:rPr lang="ru-RU" sz="2400" dirty="0" err="1" smtClean="0"/>
              <a:t>amal</a:t>
            </a:r>
            <a:r>
              <a:rPr lang="ru-RU" sz="2400" dirty="0" smtClean="0"/>
              <a:t> </a:t>
            </a:r>
            <a:r>
              <a:rPr lang="ru-RU" sz="2400" dirty="0" err="1" smtClean="0"/>
              <a:t>qilayotgan</a:t>
            </a:r>
            <a:r>
              <a:rPr lang="ru-RU" sz="2400" dirty="0" smtClean="0"/>
              <a:t> </a:t>
            </a:r>
            <a:r>
              <a:rPr lang="ru-RU" sz="2400" dirty="0" err="1" smtClean="0"/>
              <a:t>me’yoriy</a:t>
            </a:r>
            <a:r>
              <a:rPr lang="ru-RU" sz="2400" dirty="0" smtClean="0"/>
              <a:t> </a:t>
            </a:r>
            <a:r>
              <a:rPr lang="ru-RU" sz="2400" dirty="0" err="1" smtClean="0"/>
              <a:t>hujjatlar</a:t>
            </a:r>
            <a:r>
              <a:rPr lang="ru-RU" sz="2400" dirty="0" smtClean="0"/>
              <a:t> </a:t>
            </a:r>
            <a:r>
              <a:rPr lang="ru-RU" sz="2400" dirty="0" err="1" smtClean="0"/>
              <a:t>asosida</a:t>
            </a:r>
            <a:r>
              <a:rPr lang="ru-RU" sz="2400" dirty="0" smtClean="0"/>
              <a:t> </a:t>
            </a:r>
            <a:r>
              <a:rPr lang="ru-RU" sz="2400" dirty="0" err="1" smtClean="0"/>
              <a:t>belgilanadi</a:t>
            </a:r>
            <a:r>
              <a:rPr lang="ru-RU" sz="2400" dirty="0" smtClean="0"/>
              <a:t>. </a:t>
            </a:r>
            <a:r>
              <a:rPr lang="ru-RU" sz="2400" dirty="0" err="1" smtClean="0"/>
              <a:t>Bozor</a:t>
            </a:r>
            <a:r>
              <a:rPr lang="ru-RU" sz="2400" dirty="0" smtClean="0"/>
              <a:t> </a:t>
            </a:r>
            <a:r>
              <a:rPr lang="ru-RU" sz="2400" dirty="0" err="1"/>
              <a:t>iqtisodiyoti</a:t>
            </a:r>
            <a:r>
              <a:rPr lang="ru-RU" sz="2400" dirty="0"/>
              <a:t> </a:t>
            </a:r>
            <a:r>
              <a:rPr lang="ru-RU" sz="2400" dirty="0" err="1"/>
              <a:t>sharoitida</a:t>
            </a:r>
            <a:r>
              <a:rPr lang="ru-RU" sz="2400" dirty="0"/>
              <a:t> </a:t>
            </a:r>
            <a:r>
              <a:rPr lang="ru-RU" sz="2400" dirty="0" err="1"/>
              <a:t>ishlovchilarni</a:t>
            </a:r>
            <a:r>
              <a:rPr lang="ru-RU" sz="2400" dirty="0"/>
              <a:t> </a:t>
            </a:r>
            <a:r>
              <a:rPr lang="ru-RU" sz="2400" dirty="0" err="1"/>
              <a:t>ijtimoiy</a:t>
            </a:r>
            <a:r>
              <a:rPr lang="ru-RU" sz="2400" dirty="0"/>
              <a:t> </a:t>
            </a:r>
            <a:r>
              <a:rPr lang="ru-RU" sz="2400" dirty="0" err="1"/>
              <a:t>himoyalash</a:t>
            </a:r>
            <a:r>
              <a:rPr lang="ru-RU" sz="2400" dirty="0"/>
              <a:t> </a:t>
            </a:r>
            <a:r>
              <a:rPr lang="ru-RU" sz="2400" dirty="0" err="1"/>
              <a:t>uchun</a:t>
            </a:r>
            <a:r>
              <a:rPr lang="ru-RU" sz="2400" dirty="0"/>
              <a:t> </a:t>
            </a:r>
            <a:r>
              <a:rPr lang="ru-RU" sz="2400" dirty="0" err="1"/>
              <a:t>turli</a:t>
            </a:r>
            <a:r>
              <a:rPr lang="ru-RU" sz="2400" dirty="0"/>
              <a:t> </a:t>
            </a:r>
            <a:r>
              <a:rPr lang="ru-RU" sz="2400" dirty="0" err="1"/>
              <a:t>kompensatsiya</a:t>
            </a:r>
            <a:r>
              <a:rPr lang="ru-RU" sz="2400" dirty="0"/>
              <a:t> </a:t>
            </a:r>
            <a:r>
              <a:rPr lang="ru-RU" sz="2400" dirty="0" err="1"/>
              <a:t>va</a:t>
            </a:r>
            <a:r>
              <a:rPr lang="ru-RU" sz="2400" dirty="0"/>
              <a:t> </a:t>
            </a:r>
            <a:r>
              <a:rPr lang="ru-RU" sz="2400" dirty="0" err="1"/>
              <a:t>qo‘shimcha</a:t>
            </a:r>
            <a:r>
              <a:rPr lang="ru-RU" sz="2400" dirty="0"/>
              <a:t> </a:t>
            </a:r>
            <a:r>
              <a:rPr lang="ru-RU" sz="2400" dirty="0" err="1"/>
              <a:t>to‘lovlarni</a:t>
            </a:r>
            <a:r>
              <a:rPr lang="ru-RU" sz="2400" dirty="0"/>
              <a:t> </a:t>
            </a:r>
            <a:r>
              <a:rPr lang="ru-RU" sz="2400" dirty="0" err="1"/>
              <a:t>eng</a:t>
            </a:r>
            <a:r>
              <a:rPr lang="ru-RU" sz="2400" dirty="0"/>
              <a:t> </a:t>
            </a:r>
            <a:r>
              <a:rPr lang="ru-RU" sz="2400" dirty="0" err="1"/>
              <a:t>kam</a:t>
            </a:r>
            <a:r>
              <a:rPr lang="ru-RU" sz="2400" dirty="0"/>
              <a:t> </a:t>
            </a:r>
            <a:r>
              <a:rPr lang="ru-RU" sz="2400" dirty="0" err="1"/>
              <a:t>ish</a:t>
            </a:r>
            <a:r>
              <a:rPr lang="ru-RU" sz="2400" dirty="0"/>
              <a:t> </a:t>
            </a:r>
            <a:r>
              <a:rPr lang="ru-RU" sz="2400" dirty="0" err="1"/>
              <a:t>haqi</a:t>
            </a:r>
            <a:r>
              <a:rPr lang="ru-RU" sz="2400" dirty="0"/>
              <a:t> </a:t>
            </a:r>
            <a:r>
              <a:rPr lang="ru-RU" sz="2400" dirty="0" err="1"/>
              <a:t>miqdoridan</a:t>
            </a:r>
            <a:r>
              <a:rPr lang="ru-RU" sz="2400" dirty="0"/>
              <a:t> </a:t>
            </a:r>
            <a:r>
              <a:rPr lang="ru-RU" sz="2400" dirty="0" err="1"/>
              <a:t>kelib</a:t>
            </a:r>
            <a:r>
              <a:rPr lang="ru-RU" sz="2400" dirty="0"/>
              <a:t> </a:t>
            </a:r>
            <a:r>
              <a:rPr lang="ru-RU" sz="2400" dirty="0" err="1"/>
              <a:t>chiqib</a:t>
            </a:r>
            <a:r>
              <a:rPr lang="ru-RU" sz="2400" dirty="0"/>
              <a:t> </a:t>
            </a:r>
            <a:r>
              <a:rPr lang="ru-RU" sz="2400" dirty="0" err="1"/>
              <a:t>belgilanadi</a:t>
            </a:r>
            <a:r>
              <a:rPr lang="ru-RU" sz="2400" dirty="0"/>
              <a:t>. </a:t>
            </a:r>
            <a:r>
              <a:rPr lang="en-US" sz="2400" dirty="0" err="1" smtClean="0"/>
              <a:t>Barcha</a:t>
            </a:r>
            <a:r>
              <a:rPr lang="en-US" sz="2400" dirty="0" smtClean="0"/>
              <a:t> </a:t>
            </a:r>
            <a:r>
              <a:rPr lang="en-US" sz="2400" dirty="0" err="1"/>
              <a:t>turdagi</a:t>
            </a:r>
            <a:r>
              <a:rPr lang="en-US" sz="2400" dirty="0"/>
              <a:t> </a:t>
            </a:r>
            <a:r>
              <a:rPr lang="en-US" sz="2400" dirty="0" err="1"/>
              <a:t>kompensatsiya</a:t>
            </a:r>
            <a:r>
              <a:rPr lang="en-US" sz="2400" dirty="0"/>
              <a:t> </a:t>
            </a:r>
            <a:r>
              <a:rPr lang="en-US" sz="2400" dirty="0" err="1"/>
              <a:t>to‘lovlari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bo‘linadi</a:t>
            </a:r>
            <a:r>
              <a:rPr lang="en-US" sz="2400" dirty="0"/>
              <a:t>.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mulk</a:t>
            </a:r>
            <a:r>
              <a:rPr lang="en-US" sz="2400" dirty="0"/>
              <a:t> </a:t>
            </a:r>
            <a:r>
              <a:rPr lang="en-US" sz="2400" dirty="0" err="1"/>
              <a:t>shaklidagi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majburiy</a:t>
            </a:r>
            <a:r>
              <a:rPr lang="en-US" sz="2400" dirty="0"/>
              <a:t> </a:t>
            </a:r>
            <a:r>
              <a:rPr lang="en-US" sz="2400" dirty="0" err="1"/>
              <a:t>hisoblanib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</a:t>
            </a:r>
            <a:r>
              <a:rPr lang="en-US" sz="2400" dirty="0" err="1"/>
              <a:t>sohasi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chegaralanmaydigan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endParaRPr lang="ru-RU" sz="2400" dirty="0"/>
          </a:p>
          <a:p>
            <a:pPr algn="just"/>
            <a:r>
              <a:rPr lang="en-US" sz="2400" dirty="0" err="1"/>
              <a:t>Bularga:dam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bayram</a:t>
            </a:r>
            <a:r>
              <a:rPr lang="en-US" sz="2400" dirty="0"/>
              <a:t> </a:t>
            </a:r>
            <a:r>
              <a:rPr lang="en-US" sz="2400" dirty="0" err="1"/>
              <a:t>kunlarida</a:t>
            </a:r>
            <a:r>
              <a:rPr lang="en-US" sz="2400" dirty="0"/>
              <a:t> </a:t>
            </a:r>
            <a:r>
              <a:rPr lang="en-US" sz="2400" dirty="0" err="1"/>
              <a:t>ishlangan</a:t>
            </a:r>
            <a:r>
              <a:rPr lang="en-US" sz="2400" dirty="0"/>
              <a:t> </a:t>
            </a:r>
            <a:r>
              <a:rPr lang="en-US" sz="2400" dirty="0" err="1"/>
              <a:t>kunlar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996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2163" y="154355"/>
            <a:ext cx="88829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me’yoridan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ishlangan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; </a:t>
            </a:r>
            <a:r>
              <a:rPr lang="en-US" sz="2400" dirty="0" err="1"/>
              <a:t>balog‘at</a:t>
            </a:r>
            <a:r>
              <a:rPr lang="en-US" sz="2400" dirty="0"/>
              <a:t> </a:t>
            </a:r>
            <a:r>
              <a:rPr lang="en-US" sz="2400" dirty="0" err="1"/>
              <a:t>yoshiga</a:t>
            </a:r>
            <a:r>
              <a:rPr lang="en-US" sz="2400" dirty="0"/>
              <a:t> </a:t>
            </a:r>
            <a:r>
              <a:rPr lang="uz-Cyrl-UZ" sz="2400" dirty="0" smtClean="0"/>
              <a:t>      </a:t>
            </a:r>
          </a:p>
          <a:p>
            <a:pPr lvl="0" algn="just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yetmagan</a:t>
            </a:r>
            <a:r>
              <a:rPr lang="en-US" sz="2400" dirty="0" smtClean="0"/>
              <a:t> </a:t>
            </a:r>
            <a:r>
              <a:rPr lang="en-US" sz="2400" dirty="0" err="1"/>
              <a:t>ishlovchilar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qisqartirilgan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kuni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ishchilarning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razryadiga</a:t>
            </a:r>
            <a:r>
              <a:rPr lang="en-US" sz="2400" dirty="0"/>
              <a:t> </a:t>
            </a:r>
            <a:r>
              <a:rPr lang="en-US" sz="2400" dirty="0" err="1"/>
              <a:t>nisbatan</a:t>
            </a:r>
            <a:r>
              <a:rPr lang="en-US" sz="2400" dirty="0"/>
              <a:t> past </a:t>
            </a:r>
            <a:r>
              <a:rPr lang="en-US" sz="2400" dirty="0" err="1"/>
              <a:t>razryaddagi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bajarganligi</a:t>
            </a:r>
            <a:r>
              <a:rPr lang="en-US" sz="2400" dirty="0"/>
              <a:t>; </a:t>
            </a:r>
            <a:endParaRPr lang="ru-RU" sz="2400" dirty="0"/>
          </a:p>
          <a:p>
            <a:pPr lvl="0" algn="just"/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aybdor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me’yorni</a:t>
            </a:r>
            <a:r>
              <a:rPr lang="en-US" sz="2400" dirty="0"/>
              <a:t> </a:t>
            </a:r>
            <a:r>
              <a:rPr lang="en-US" sz="2400" dirty="0" err="1"/>
              <a:t>bajarilmasligi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ishdagi</a:t>
            </a:r>
            <a:r>
              <a:rPr lang="en-US" sz="2400" dirty="0"/>
              <a:t> </a:t>
            </a:r>
            <a:r>
              <a:rPr lang="en-US" sz="2400" dirty="0" err="1"/>
              <a:t>nuqsonlar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qonunlarda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shartlarda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o‘rtacha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haqigacha</a:t>
            </a:r>
            <a:r>
              <a:rPr lang="en-US" sz="2400" dirty="0"/>
              <a:t> </a:t>
            </a:r>
            <a:r>
              <a:rPr lang="en-US" sz="2400" dirty="0" err="1"/>
              <a:t>tenglashtirish</a:t>
            </a:r>
            <a:r>
              <a:rPr lang="en-US" sz="2400" dirty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 smtClean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Ikkinchi</a:t>
            </a:r>
            <a:r>
              <a:rPr lang="en-US" sz="2400" dirty="0"/>
              <a:t> </a:t>
            </a:r>
            <a:r>
              <a:rPr lang="en-US" sz="2400" dirty="0" err="1"/>
              <a:t>guruhga</a:t>
            </a:r>
            <a:r>
              <a:rPr lang="en-US" sz="2400" dirty="0"/>
              <a:t> </a:t>
            </a:r>
            <a:r>
              <a:rPr lang="en-US" sz="2400" dirty="0" err="1"/>
              <a:t>kompensatsiya</a:t>
            </a:r>
            <a:r>
              <a:rPr lang="en-US" sz="2400" dirty="0"/>
              <a:t> </a:t>
            </a:r>
            <a:r>
              <a:rPr lang="en-US" sz="2400" dirty="0" err="1"/>
              <a:t>qo‘shimchalari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 </a:t>
            </a:r>
            <a:r>
              <a:rPr lang="en-US" sz="2400" dirty="0" err="1"/>
              <a:t>kiradi</a:t>
            </a:r>
            <a:r>
              <a:rPr lang="en-US" sz="2400" dirty="0"/>
              <a:t>.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ma’muriyati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kelishilgan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 smtClean="0"/>
              <a:t>yil</a:t>
            </a:r>
            <a:r>
              <a:rPr lang="en-US" sz="2400" dirty="0" smtClean="0"/>
              <a:t> </a:t>
            </a:r>
            <a:r>
              <a:rPr lang="en-US" sz="2400" dirty="0" err="1"/>
              <a:t>yakuni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marta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  <a:r>
              <a:rPr lang="en-US" sz="2400" dirty="0" err="1"/>
              <a:t>mukofot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</a:t>
            </a:r>
            <a:r>
              <a:rPr lang="en-US" sz="2400" dirty="0"/>
              <a:t> </a:t>
            </a:r>
            <a:r>
              <a:rPr lang="en-US" sz="2400" dirty="0" err="1"/>
              <a:t>hajmini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oluvchi</a:t>
            </a:r>
            <a:r>
              <a:rPr lang="en-US" sz="2400" dirty="0"/>
              <a:t> </a:t>
            </a:r>
            <a:r>
              <a:rPr lang="en-US" sz="2400" dirty="0" err="1"/>
              <a:t>birlamchi</a:t>
            </a:r>
            <a:r>
              <a:rPr lang="en-US" sz="2400" dirty="0"/>
              <a:t> </a:t>
            </a:r>
            <a:r>
              <a:rPr lang="en-US" sz="2400" dirty="0" err="1"/>
              <a:t>hujjatlarda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tutilgan</a:t>
            </a:r>
            <a:r>
              <a:rPr lang="en-US" sz="2400" dirty="0"/>
              <a:t>, </a:t>
            </a:r>
            <a:r>
              <a:rPr lang="en-US" sz="2400" dirty="0" err="1"/>
              <a:t>rag‘batlantiruvchi</a:t>
            </a:r>
            <a:r>
              <a:rPr lang="en-US" sz="2400" dirty="0"/>
              <a:t> </a:t>
            </a:r>
            <a:r>
              <a:rPr lang="en-US" sz="2400" dirty="0" err="1"/>
              <a:t>xususiyatiga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(</a:t>
            </a:r>
            <a:r>
              <a:rPr lang="en-US" sz="2400" dirty="0" err="1"/>
              <a:t>tariflar</a:t>
            </a:r>
            <a:r>
              <a:rPr lang="en-US" sz="2400" dirty="0"/>
              <a:t>, </a:t>
            </a:r>
            <a:r>
              <a:rPr lang="en-US" sz="2400" dirty="0" err="1"/>
              <a:t>naryadlar</a:t>
            </a:r>
            <a:r>
              <a:rPr lang="en-US" sz="2400" dirty="0"/>
              <a:t>, </a:t>
            </a:r>
            <a:r>
              <a:rPr lang="en-US" sz="2400" dirty="0" err="1"/>
              <a:t>tabellar</a:t>
            </a:r>
            <a:r>
              <a:rPr lang="en-US" sz="2400" dirty="0"/>
              <a:t>,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</a:t>
            </a:r>
            <a:r>
              <a:rPr lang="en-US" sz="2400" dirty="0"/>
              <a:t>);</a:t>
            </a:r>
            <a:endParaRPr lang="ru-RU" sz="2400" dirty="0"/>
          </a:p>
          <a:p>
            <a:pPr lvl="0" algn="just"/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oklad</a:t>
            </a:r>
            <a:r>
              <a:rPr lang="en-US" sz="2400" dirty="0"/>
              <a:t> </a:t>
            </a:r>
            <a:r>
              <a:rPr lang="en-US" sz="2400" dirty="0" err="1"/>
              <a:t>maoshiga</a:t>
            </a:r>
            <a:r>
              <a:rPr lang="en-US" sz="2400" dirty="0"/>
              <a:t> </a:t>
            </a:r>
            <a:r>
              <a:rPr lang="en-US" sz="2400" dirty="0" err="1"/>
              <a:t>kasb</a:t>
            </a:r>
            <a:r>
              <a:rPr lang="en-US" sz="2400" dirty="0"/>
              <a:t> </a:t>
            </a:r>
            <a:r>
              <a:rPr lang="en-US" sz="2400" dirty="0" err="1"/>
              <a:t>mahorati</a:t>
            </a:r>
            <a:r>
              <a:rPr lang="en-US" sz="2400" dirty="0"/>
              <a:t>, </a:t>
            </a:r>
            <a:r>
              <a:rPr lang="en-US" sz="2400" dirty="0" err="1"/>
              <a:t>ustoz</a:t>
            </a:r>
            <a:r>
              <a:rPr lang="en-US" sz="2400" dirty="0"/>
              <a:t> </a:t>
            </a:r>
            <a:r>
              <a:rPr lang="en-US" sz="2400" dirty="0" smtClean="0"/>
              <a:t>– </a:t>
            </a:r>
            <a:endParaRPr lang="uz-Cyrl-UZ" sz="2400" dirty="0" smtClean="0"/>
          </a:p>
          <a:p>
            <a:pPr lvl="0" algn="just"/>
            <a:r>
              <a:rPr lang="en-US" sz="2400" dirty="0" err="1" smtClean="0"/>
              <a:t>murabbiyligi</a:t>
            </a:r>
            <a:r>
              <a:rPr lang="en-US" sz="2400" dirty="0" smtClean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qo‘shimchalar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3395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463" y="136734"/>
            <a:ext cx="88575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ta’tiliga</a:t>
            </a:r>
            <a:r>
              <a:rPr lang="en-US" sz="2400" dirty="0"/>
              <a:t> </a:t>
            </a:r>
            <a:r>
              <a:rPr lang="en-US" sz="2400" dirty="0" err="1"/>
              <a:t>moddiy</a:t>
            </a:r>
            <a:r>
              <a:rPr lang="en-US" sz="2400" dirty="0"/>
              <a:t> </a:t>
            </a:r>
            <a:r>
              <a:rPr lang="en-US" sz="2400" dirty="0" err="1"/>
              <a:t>yordam</a:t>
            </a:r>
            <a:r>
              <a:rPr lang="en-US" sz="2400" dirty="0"/>
              <a:t> </a:t>
            </a:r>
            <a:r>
              <a:rPr lang="en-US" sz="2400" dirty="0" err="1"/>
              <a:t>ko‘rinishidagi</a:t>
            </a:r>
            <a:r>
              <a:rPr lang="en-US" sz="2400" dirty="0"/>
              <a:t> </a:t>
            </a:r>
            <a:r>
              <a:rPr lang="en-US" sz="2400" dirty="0" err="1"/>
              <a:t>qo‘shimchalar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ko‘p</a:t>
            </a:r>
            <a:r>
              <a:rPr lang="en-US" sz="2400" dirty="0" smtClean="0"/>
              <a:t> </a:t>
            </a:r>
            <a:r>
              <a:rPr lang="en-US" sz="2400" dirty="0" err="1"/>
              <a:t>yillik</a:t>
            </a:r>
            <a:r>
              <a:rPr lang="en-US" sz="2400" dirty="0"/>
              <a:t> </a:t>
            </a:r>
            <a:r>
              <a:rPr lang="en-US" sz="2400" dirty="0" err="1"/>
              <a:t>mehnati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yurituvchi</a:t>
            </a:r>
            <a:r>
              <a:rPr lang="en-US" sz="2400" dirty="0"/>
              <a:t> </a:t>
            </a:r>
            <a:r>
              <a:rPr lang="en-US" sz="2400" dirty="0" err="1"/>
              <a:t>subyekt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fondlarning</a:t>
            </a:r>
            <a:r>
              <a:rPr lang="en-US" sz="2400" dirty="0"/>
              <a:t> </a:t>
            </a:r>
            <a:r>
              <a:rPr lang="en-US" sz="2400" dirty="0" err="1"/>
              <a:t>qarori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rag‘batlantiruvchi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  <a:endParaRPr lang="ru-RU" sz="2400" dirty="0"/>
          </a:p>
          <a:p>
            <a:r>
              <a:rPr lang="en-US" sz="2400" i="1" dirty="0" err="1"/>
              <a:t>Ish</a:t>
            </a:r>
            <a:r>
              <a:rPr lang="en-US" sz="2400" i="1" dirty="0"/>
              <a:t> </a:t>
            </a:r>
            <a:r>
              <a:rPr lang="en-US" sz="2400" i="1" dirty="0" err="1"/>
              <a:t>tartibi</a:t>
            </a:r>
            <a:r>
              <a:rPr lang="en-US" sz="2400" i="1" dirty="0"/>
              <a:t> </a:t>
            </a:r>
            <a:r>
              <a:rPr lang="en-US" sz="2400" i="1" dirty="0" err="1"/>
              <a:t>va</a:t>
            </a:r>
            <a:r>
              <a:rPr lang="en-US" sz="2400" i="1" dirty="0"/>
              <a:t> </a:t>
            </a:r>
            <a:r>
              <a:rPr lang="en-US" sz="2400" i="1" dirty="0" err="1"/>
              <a:t>mehnat</a:t>
            </a:r>
            <a:r>
              <a:rPr lang="en-US" sz="2400" i="1" dirty="0"/>
              <a:t> </a:t>
            </a:r>
            <a:r>
              <a:rPr lang="en-US" sz="2400" i="1" dirty="0" err="1"/>
              <a:t>sharoitlari</a:t>
            </a:r>
            <a:r>
              <a:rPr lang="en-US" sz="2400" i="1" dirty="0"/>
              <a:t> </a:t>
            </a:r>
            <a:r>
              <a:rPr lang="en-US" sz="2400" i="1" dirty="0" err="1"/>
              <a:t>bilan</a:t>
            </a:r>
            <a:r>
              <a:rPr lang="en-US" sz="2400" i="1" dirty="0"/>
              <a:t> </a:t>
            </a:r>
            <a:r>
              <a:rPr lang="en-US" sz="2400" i="1" dirty="0" err="1"/>
              <a:t>bog‘liq</a:t>
            </a:r>
            <a:r>
              <a:rPr lang="en-US" sz="2400" i="1" dirty="0"/>
              <a:t> </a:t>
            </a:r>
            <a:r>
              <a:rPr lang="en-US" sz="2400" i="1" dirty="0" err="1"/>
              <a:t>bo‘lgan</a:t>
            </a:r>
            <a:r>
              <a:rPr lang="en-US" sz="2400" i="1" dirty="0"/>
              <a:t>,</a:t>
            </a:r>
            <a:endParaRPr lang="ru-RU" sz="2400" dirty="0"/>
          </a:p>
          <a:p>
            <a:r>
              <a:rPr lang="en-US" sz="2400" i="1" dirty="0" err="1"/>
              <a:t>kompensatsiyalash</a:t>
            </a:r>
            <a:r>
              <a:rPr lang="en-US" sz="2400" i="1" dirty="0"/>
              <a:t> </a:t>
            </a:r>
            <a:r>
              <a:rPr lang="en-US" sz="2400" i="1" dirty="0" err="1"/>
              <a:t>xususiyatiga</a:t>
            </a:r>
            <a:r>
              <a:rPr lang="en-US" sz="2400" i="1" dirty="0"/>
              <a:t> </a:t>
            </a:r>
            <a:r>
              <a:rPr lang="en-US" sz="2400" i="1" dirty="0" err="1"/>
              <a:t>ega</a:t>
            </a:r>
            <a:r>
              <a:rPr lang="en-US" sz="2400" i="1" dirty="0"/>
              <a:t> </a:t>
            </a:r>
            <a:r>
              <a:rPr lang="en-US" sz="2400" i="1" dirty="0" err="1"/>
              <a:t>bo‘lgan</a:t>
            </a:r>
            <a:r>
              <a:rPr lang="en-US" sz="2400" i="1" dirty="0"/>
              <a:t> </a:t>
            </a:r>
            <a:r>
              <a:rPr lang="en-US" sz="2400" i="1" dirty="0" err="1"/>
              <a:t>to‘lovlar</a:t>
            </a:r>
            <a:r>
              <a:rPr lang="en-US" sz="2400" i="1" dirty="0"/>
              <a:t>:</a:t>
            </a:r>
            <a:endParaRPr lang="ru-RU" sz="2400" dirty="0"/>
          </a:p>
          <a:p>
            <a:pPr lvl="0"/>
            <a:r>
              <a:rPr lang="en-US" sz="2400" dirty="0" err="1"/>
              <a:t>hukumat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tasdiqlangan</a:t>
            </a:r>
            <a:r>
              <a:rPr lang="en-US" sz="2400" dirty="0"/>
              <a:t> </a:t>
            </a:r>
            <a:r>
              <a:rPr lang="en-US" sz="2400" dirty="0" err="1"/>
              <a:t>kasblar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ro‘yxatiga</a:t>
            </a:r>
            <a:r>
              <a:rPr lang="en-US" sz="2400" dirty="0"/>
              <a:t> </a:t>
            </a:r>
            <a:r>
              <a:rPr lang="en-US" sz="2400" dirty="0" err="1"/>
              <a:t>kiritilgan</a:t>
            </a:r>
            <a:r>
              <a:rPr lang="en-US" sz="2400" dirty="0"/>
              <a:t> </a:t>
            </a:r>
            <a:r>
              <a:rPr lang="en-US" sz="2400" dirty="0" err="1"/>
              <a:t>og‘ir</a:t>
            </a:r>
            <a:r>
              <a:rPr lang="en-US" sz="2400" dirty="0"/>
              <a:t>, </a:t>
            </a:r>
            <a:r>
              <a:rPr lang="en-US" sz="2400" dirty="0" err="1"/>
              <a:t>zararli</a:t>
            </a:r>
            <a:r>
              <a:rPr lang="en-US" sz="2400" dirty="0"/>
              <a:t>, </a:t>
            </a:r>
            <a:r>
              <a:rPr lang="en-US" sz="2400" dirty="0" err="1"/>
              <a:t>o‘ta</a:t>
            </a:r>
            <a:r>
              <a:rPr lang="en-US" sz="2400" dirty="0"/>
              <a:t> </a:t>
            </a:r>
            <a:r>
              <a:rPr lang="en-US" sz="2400" dirty="0" err="1"/>
              <a:t>zararli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sharoitida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tabiiy</a:t>
            </a:r>
            <a:r>
              <a:rPr lang="en-US" sz="2400" dirty="0"/>
              <a:t> </a:t>
            </a:r>
            <a:r>
              <a:rPr lang="en-US" sz="2400" dirty="0" err="1"/>
              <a:t>iqlim</a:t>
            </a:r>
            <a:r>
              <a:rPr lang="en-US" sz="2400" dirty="0"/>
              <a:t> </a:t>
            </a:r>
            <a:r>
              <a:rPr lang="en-US" sz="2400" dirty="0" err="1"/>
              <a:t>sharoitlarida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shu</a:t>
            </a:r>
            <a:r>
              <a:rPr lang="en-US" sz="2400" dirty="0"/>
              <a:t> </a:t>
            </a:r>
            <a:r>
              <a:rPr lang="en-US" sz="2400" dirty="0" err="1"/>
              <a:t>sharoitlarda</a:t>
            </a:r>
            <a:r>
              <a:rPr lang="en-US" sz="2400" dirty="0"/>
              <a:t> </a:t>
            </a:r>
            <a:r>
              <a:rPr lang="en-US" sz="2400" dirty="0" err="1"/>
              <a:t>ishlagan</a:t>
            </a:r>
            <a:r>
              <a:rPr lang="en-US" sz="2400" dirty="0"/>
              <a:t>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yillik</a:t>
            </a:r>
            <a:r>
              <a:rPr lang="en-US" sz="2400" dirty="0"/>
              <a:t> </a:t>
            </a:r>
            <a:r>
              <a:rPr lang="en-US" sz="2400" dirty="0" err="1"/>
              <a:t>uzluksiz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staji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haqiga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; </a:t>
            </a:r>
            <a:endParaRPr lang="ru-RU" sz="2400" dirty="0"/>
          </a:p>
          <a:p>
            <a:pPr lvl="0"/>
            <a:r>
              <a:rPr lang="en-US" sz="2400" dirty="0" err="1"/>
              <a:t>texnologik</a:t>
            </a:r>
            <a:r>
              <a:rPr lang="en-US" sz="2400" dirty="0"/>
              <a:t> </a:t>
            </a:r>
            <a:r>
              <a:rPr lang="en-US" sz="2400" dirty="0" err="1"/>
              <a:t>jarayon</a:t>
            </a:r>
            <a:r>
              <a:rPr lang="en-US" sz="2400" dirty="0"/>
              <a:t> </a:t>
            </a:r>
            <a:r>
              <a:rPr lang="en-US" sz="2400" dirty="0" err="1"/>
              <a:t>jadvalida</a:t>
            </a:r>
            <a:r>
              <a:rPr lang="en-US" sz="2400" dirty="0"/>
              <a:t> </a:t>
            </a:r>
            <a:r>
              <a:rPr lang="en-US" sz="2400" dirty="0" err="1"/>
              <a:t>ko‘zda</a:t>
            </a:r>
            <a:r>
              <a:rPr lang="en-US" sz="2400" dirty="0"/>
              <a:t> </a:t>
            </a:r>
            <a:r>
              <a:rPr lang="en-US" sz="2400" dirty="0" err="1"/>
              <a:t>tutilgan</a:t>
            </a:r>
            <a:r>
              <a:rPr lang="en-US" sz="2400" dirty="0"/>
              <a:t> </a:t>
            </a:r>
            <a:r>
              <a:rPr lang="en-US" sz="2400" dirty="0" err="1"/>
              <a:t>tungi</a:t>
            </a:r>
            <a:r>
              <a:rPr lang="en-US" sz="2400" dirty="0"/>
              <a:t> </a:t>
            </a:r>
            <a:r>
              <a:rPr lang="en-US" sz="2400" dirty="0" err="1"/>
              <a:t>smenada</a:t>
            </a:r>
            <a:r>
              <a:rPr lang="en-US" sz="2400" dirty="0"/>
              <a:t>, dam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kunlari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bayram</a:t>
            </a:r>
            <a:r>
              <a:rPr lang="en-US" sz="2400" dirty="0"/>
              <a:t> </a:t>
            </a:r>
            <a:r>
              <a:rPr lang="en-US" sz="2400" dirty="0" err="1"/>
              <a:t>kunlarida</a:t>
            </a:r>
            <a:r>
              <a:rPr lang="en-US" sz="2400" dirty="0"/>
              <a:t> </a:t>
            </a:r>
            <a:r>
              <a:rPr lang="en-US" sz="2400" dirty="0" err="1"/>
              <a:t>ishlaganligi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maoshiga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kasblarni</a:t>
            </a:r>
            <a:r>
              <a:rPr lang="en-US" sz="2400" dirty="0"/>
              <a:t> </a:t>
            </a:r>
            <a:r>
              <a:rPr lang="en-US" sz="2400" dirty="0" err="1"/>
              <a:t>qo‘shib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</a:t>
            </a:r>
            <a:r>
              <a:rPr lang="en-US" sz="2400" dirty="0"/>
              <a:t> </a:t>
            </a:r>
            <a:r>
              <a:rPr lang="en-US" sz="2400" dirty="0" err="1"/>
              <a:t>ko‘rsatish</a:t>
            </a:r>
            <a:r>
              <a:rPr lang="en-US" sz="2400" dirty="0"/>
              <a:t> </a:t>
            </a:r>
            <a:r>
              <a:rPr lang="en-US" sz="2400" dirty="0" err="1"/>
              <a:t>maydonini</a:t>
            </a:r>
            <a:r>
              <a:rPr lang="en-US" sz="2400" dirty="0"/>
              <a:t> </a:t>
            </a:r>
            <a:r>
              <a:rPr lang="en-US" sz="2400" dirty="0" err="1"/>
              <a:t>kengaytirish</a:t>
            </a:r>
            <a:r>
              <a:rPr lang="en-US" sz="2400" dirty="0"/>
              <a:t>, </a:t>
            </a:r>
            <a:r>
              <a:rPr lang="en-US" sz="2400" dirty="0" err="1"/>
              <a:t>ko‘p</a:t>
            </a:r>
            <a:r>
              <a:rPr lang="en-US" sz="2400" dirty="0"/>
              <a:t> </a:t>
            </a:r>
            <a:r>
              <a:rPr lang="en-US" sz="2400" dirty="0" err="1"/>
              <a:t>smenali</a:t>
            </a:r>
            <a:r>
              <a:rPr lang="en-US" sz="2400" dirty="0"/>
              <a:t> </a:t>
            </a:r>
            <a:r>
              <a:rPr lang="en-US" sz="2400" dirty="0" err="1"/>
              <a:t>sharoitda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ustamalar</a:t>
            </a:r>
            <a:r>
              <a:rPr lang="en-US" sz="2400" dirty="0"/>
              <a:t>;</a:t>
            </a:r>
            <a:endParaRPr lang="ru-RU" sz="2400" dirty="0"/>
          </a:p>
          <a:p>
            <a:pPr lvl="0"/>
            <a:r>
              <a:rPr lang="en-US" sz="2400" dirty="0" err="1"/>
              <a:t>mehnat</a:t>
            </a:r>
            <a:r>
              <a:rPr lang="en-US" sz="2400" dirty="0"/>
              <a:t> safari </a:t>
            </a:r>
            <a:r>
              <a:rPr lang="en-US" sz="2400" dirty="0" err="1"/>
              <a:t>vaqtida</a:t>
            </a:r>
            <a:r>
              <a:rPr lang="en-US" sz="2400" dirty="0"/>
              <a:t> </a:t>
            </a:r>
            <a:r>
              <a:rPr lang="en-US" sz="2400" dirty="0" err="1"/>
              <a:t>yo‘l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, </a:t>
            </a:r>
            <a:r>
              <a:rPr lang="en-US" sz="2400" dirty="0" err="1"/>
              <a:t>turar</a:t>
            </a:r>
            <a:r>
              <a:rPr lang="en-US" sz="2400" dirty="0"/>
              <a:t> joy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ovqatlanish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to‘lanadigan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 smtClean="0"/>
              <a:t> 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3029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7284" y="230240"/>
            <a:ext cx="889563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me’yordan</a:t>
            </a:r>
            <a:r>
              <a:rPr lang="en-US" sz="2400" dirty="0"/>
              <a:t> </a:t>
            </a:r>
            <a:r>
              <a:rPr lang="en-US" sz="2400" dirty="0" err="1"/>
              <a:t>ortiq</a:t>
            </a:r>
            <a:r>
              <a:rPr lang="en-US" sz="2400" dirty="0"/>
              <a:t> </a:t>
            </a:r>
            <a:r>
              <a:rPr lang="en-US" sz="2400" dirty="0" err="1"/>
              <a:t>ishlangan</a:t>
            </a:r>
            <a:r>
              <a:rPr lang="en-US" sz="2400" dirty="0"/>
              <a:t> </a:t>
            </a:r>
            <a:r>
              <a:rPr lang="en-US" sz="2400" dirty="0" err="1"/>
              <a:t>kunlar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uz-Cyrl-UZ" sz="2400" dirty="0" smtClean="0"/>
              <a:t> </a:t>
            </a:r>
          </a:p>
          <a:p>
            <a:pPr lvl="0" algn="just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qonunlarda</a:t>
            </a:r>
            <a:r>
              <a:rPr lang="en-US" sz="2400" dirty="0" smtClean="0"/>
              <a:t> </a:t>
            </a:r>
            <a:r>
              <a:rPr lang="en-US" sz="2400" dirty="0" err="1"/>
              <a:t>ko‘rsatilgan</a:t>
            </a:r>
            <a:r>
              <a:rPr lang="en-US" sz="2400" dirty="0"/>
              <a:t> </a:t>
            </a:r>
            <a:r>
              <a:rPr lang="en-US" sz="2400" dirty="0" err="1"/>
              <a:t>tartibda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dam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;</a:t>
            </a:r>
            <a:endParaRPr lang="ru-RU" sz="2400" dirty="0"/>
          </a:p>
          <a:p>
            <a:pPr lvl="0" algn="just"/>
            <a:r>
              <a:rPr lang="en-US" sz="2400" dirty="0" err="1"/>
              <a:t>ishchilarga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bo‘lmagan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korxonani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jarayonidagi</a:t>
            </a:r>
            <a:r>
              <a:rPr lang="en-US" sz="2400" dirty="0"/>
              <a:t> </a:t>
            </a:r>
            <a:r>
              <a:rPr lang="en-US" sz="2400" dirty="0" err="1"/>
              <a:t>uzulishlar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to‘lovlar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ishlovchilarga</a:t>
            </a:r>
            <a:r>
              <a:rPr lang="en-US" sz="2400" dirty="0"/>
              <a:t> </a:t>
            </a:r>
            <a:r>
              <a:rPr lang="en-US" sz="2400" dirty="0" err="1"/>
              <a:t>kasallik</a:t>
            </a:r>
            <a:r>
              <a:rPr lang="en-US" sz="2400" dirty="0"/>
              <a:t>, </a:t>
            </a:r>
            <a:r>
              <a:rPr lang="en-US" sz="2400" dirty="0" err="1"/>
              <a:t>nogironlik</a:t>
            </a:r>
            <a:r>
              <a:rPr lang="en-US" sz="2400" dirty="0"/>
              <a:t>, </a:t>
            </a:r>
            <a:r>
              <a:rPr lang="en-US" sz="2400" dirty="0" err="1"/>
              <a:t>ishsizlik</a:t>
            </a:r>
            <a:r>
              <a:rPr lang="en-US" sz="2400" dirty="0"/>
              <a:t>, </a:t>
            </a:r>
            <a:r>
              <a:rPr lang="en-US" sz="2400" dirty="0" err="1"/>
              <a:t>nafaqaga</a:t>
            </a:r>
            <a:r>
              <a:rPr lang="en-US" sz="2400" dirty="0"/>
              <a:t> chi-</a:t>
            </a:r>
            <a:r>
              <a:rPr lang="en-US" sz="2400" dirty="0" err="1"/>
              <a:t>qish</a:t>
            </a:r>
            <a:r>
              <a:rPr lang="en-US" sz="2400" dirty="0"/>
              <a:t>, bola </a:t>
            </a:r>
            <a:r>
              <a:rPr lang="en-US" sz="2400" dirty="0" err="1"/>
              <a:t>tarbiyalash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h.k.z</a:t>
            </a:r>
            <a:r>
              <a:rPr lang="en-US" sz="2400" dirty="0"/>
              <a:t> </a:t>
            </a:r>
            <a:r>
              <a:rPr lang="en-US" sz="2400" dirty="0" err="1"/>
              <a:t>holatlarda</a:t>
            </a:r>
            <a:r>
              <a:rPr lang="en-US" sz="2400" dirty="0"/>
              <a:t> </a:t>
            </a:r>
            <a:r>
              <a:rPr lang="en-US" sz="2400" dirty="0" err="1"/>
              <a:t>ularni</a:t>
            </a:r>
            <a:r>
              <a:rPr lang="en-US" sz="2400" dirty="0"/>
              <a:t> </a:t>
            </a:r>
            <a:r>
              <a:rPr lang="en-US" sz="2400" dirty="0" err="1"/>
              <a:t>moddiy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fondiga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shaklda</a:t>
            </a:r>
            <a:r>
              <a:rPr lang="en-US" sz="2400" dirty="0"/>
              <a:t> </a:t>
            </a:r>
            <a:r>
              <a:rPr lang="en-US" sz="2400" dirty="0" err="1"/>
              <a:t>ajratmalar</a:t>
            </a:r>
            <a:r>
              <a:rPr lang="en-US" sz="2400" dirty="0"/>
              <a:t> </a:t>
            </a:r>
            <a:r>
              <a:rPr lang="en-US" sz="2400" dirty="0" err="1"/>
              <a:t>belgilaydi</a:t>
            </a:r>
            <a:r>
              <a:rPr lang="en-US" sz="2400" dirty="0" smtClean="0"/>
              <a:t>;</a:t>
            </a:r>
            <a:endParaRPr lang="ru-RU" sz="2400" dirty="0"/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dirty="0" err="1"/>
              <a:t>ijtimoiy</a:t>
            </a:r>
            <a:r>
              <a:rPr lang="ru-RU" sz="2400" dirty="0"/>
              <a:t> </a:t>
            </a:r>
            <a:r>
              <a:rPr lang="ru-RU" sz="2400" dirty="0" err="1"/>
              <a:t>sug‘urta</a:t>
            </a:r>
            <a:r>
              <a:rPr lang="ru-RU" sz="2400" dirty="0"/>
              <a:t>; 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dirty="0" err="1"/>
              <a:t>nafaqa</a:t>
            </a:r>
            <a:r>
              <a:rPr lang="ru-RU" sz="2400" dirty="0"/>
              <a:t> </a:t>
            </a:r>
            <a:r>
              <a:rPr lang="ru-RU" sz="2400" dirty="0" err="1"/>
              <a:t>ta’minoti</a:t>
            </a:r>
            <a:r>
              <a:rPr lang="ru-RU" sz="2400" dirty="0"/>
              <a:t>;</a:t>
            </a:r>
          </a:p>
          <a:p>
            <a:pPr marL="457200" lvl="0" indent="-457200" algn="just">
              <a:buFont typeface="Arial" panose="020B0604020202020204" pitchFamily="34" charset="0"/>
              <a:buChar char="•"/>
            </a:pPr>
            <a:r>
              <a:rPr lang="ru-RU" sz="2400" dirty="0" err="1"/>
              <a:t>meditsina</a:t>
            </a:r>
            <a:r>
              <a:rPr lang="ru-RU" sz="2400" dirty="0"/>
              <a:t> </a:t>
            </a:r>
            <a:r>
              <a:rPr lang="ru-RU" sz="2400" dirty="0" err="1"/>
              <a:t>sug‘artasi</a:t>
            </a:r>
            <a:r>
              <a:rPr lang="ru-RU" sz="2400" dirty="0"/>
              <a:t>; </a:t>
            </a:r>
          </a:p>
          <a:p>
            <a:pPr lvl="0" algn="just"/>
            <a:r>
              <a:rPr lang="en-US" sz="2400" dirty="0" err="1"/>
              <a:t>bandlik</a:t>
            </a:r>
            <a:r>
              <a:rPr lang="en-US" sz="2400" dirty="0"/>
              <a:t> </a:t>
            </a:r>
            <a:r>
              <a:rPr lang="en-US" sz="2400" dirty="0" err="1"/>
              <a:t>fondi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byudjetdan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fondlar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099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6763" y="179440"/>
            <a:ext cx="88829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haqining</a:t>
            </a:r>
            <a:r>
              <a:rPr lang="en-US" sz="2400" b="1" dirty="0"/>
              <a:t> </a:t>
            </a:r>
            <a:r>
              <a:rPr lang="en-US" sz="2400" b="1" dirty="0" err="1"/>
              <a:t>shakli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sistemasi</a:t>
            </a:r>
            <a:endParaRPr lang="ru-RU" sz="2400" dirty="0"/>
          </a:p>
          <a:p>
            <a:pPr algn="just"/>
            <a:r>
              <a:rPr lang="uz-Cyrl-UZ" sz="2400" dirty="0" smtClean="0"/>
              <a:t>             </a:t>
            </a:r>
            <a:r>
              <a:rPr lang="en-US" sz="2400" dirty="0" err="1" smtClean="0"/>
              <a:t>Bozor</a:t>
            </a:r>
            <a:r>
              <a:rPr lang="en-US" sz="2400" dirty="0" smtClean="0"/>
              <a:t> </a:t>
            </a:r>
            <a:r>
              <a:rPr lang="en-US" sz="2400" dirty="0" err="1"/>
              <a:t>iqtisodiyoti</a:t>
            </a:r>
            <a:r>
              <a:rPr lang="en-US" sz="2400" dirty="0"/>
              <a:t> </a:t>
            </a:r>
            <a:r>
              <a:rPr lang="en-US" sz="2400" dirty="0" err="1"/>
              <a:t>sharoitida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shaklini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tanlash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ahamiyatga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sharoitlarida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sistemasining</a:t>
            </a:r>
            <a:r>
              <a:rPr lang="en-US" sz="2400" dirty="0"/>
              <a:t> </a:t>
            </a:r>
            <a:r>
              <a:rPr lang="en-US" sz="2400" dirty="0" err="1"/>
              <a:t>samaradorligini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unumdorligining</a:t>
            </a:r>
            <a:r>
              <a:rPr lang="en-US" sz="2400" dirty="0"/>
              <a:t> </a:t>
            </a:r>
            <a:r>
              <a:rPr lang="en-US" sz="2400" dirty="0" err="1"/>
              <a:t>o‘sishi</a:t>
            </a:r>
            <a:r>
              <a:rPr lang="en-US" sz="2400" dirty="0"/>
              <a:t>,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sifatini</a:t>
            </a:r>
            <a:r>
              <a:rPr lang="en-US" sz="2400" dirty="0"/>
              <a:t> </a:t>
            </a:r>
            <a:r>
              <a:rPr lang="en-US" sz="2400" dirty="0" err="1"/>
              <a:t>yaxshilanishi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tannarxning</a:t>
            </a:r>
            <a:r>
              <a:rPr lang="en-US" sz="2400" dirty="0"/>
              <a:t> </a:t>
            </a:r>
            <a:r>
              <a:rPr lang="en-US" sz="2400" dirty="0" err="1"/>
              <a:t>pasayishi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baholanadi</a:t>
            </a:r>
            <a:r>
              <a:rPr lang="en-US" sz="2400" dirty="0"/>
              <a:t>. </a:t>
            </a:r>
            <a:endParaRPr lang="uz-Cyrl-UZ" sz="2400" dirty="0" smtClean="0"/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</a:t>
            </a:r>
            <a:r>
              <a:rPr lang="en-US" sz="2400" dirty="0" err="1" smtClean="0"/>
              <a:t>Shu</a:t>
            </a:r>
            <a:r>
              <a:rPr lang="en-US" sz="2400" dirty="0" smtClean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birga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tanlashda</a:t>
            </a:r>
            <a:r>
              <a:rPr lang="en-US" sz="2400" dirty="0"/>
              <a:t>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ishlovchilar</a:t>
            </a:r>
            <a:r>
              <a:rPr lang="en-US" sz="2400" dirty="0"/>
              <a:t> </a:t>
            </a:r>
            <a:r>
              <a:rPr lang="en-US" sz="2400" dirty="0" err="1"/>
              <a:t>manfaatini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manfaati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uyg‘unlashtirishni</a:t>
            </a:r>
            <a:r>
              <a:rPr lang="en-US" sz="2400" dirty="0"/>
              <a:t> </a:t>
            </a:r>
            <a:r>
              <a:rPr lang="en-US" sz="2400" dirty="0" err="1"/>
              <a:t>ta’minlash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esa</a:t>
            </a:r>
            <a:r>
              <a:rPr lang="en-US" sz="2400" dirty="0"/>
              <a:t>, </a:t>
            </a:r>
            <a:r>
              <a:rPr lang="en-US" sz="2400" dirty="0" err="1"/>
              <a:t>texnik</a:t>
            </a:r>
            <a:r>
              <a:rPr lang="en-US" sz="2400" dirty="0"/>
              <a:t>,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ijtimoiy</a:t>
            </a:r>
            <a:r>
              <a:rPr lang="en-US" sz="2400" dirty="0"/>
              <a:t> </a:t>
            </a:r>
            <a:r>
              <a:rPr lang="en-US" sz="2400" dirty="0" err="1"/>
              <a:t>omillarni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olishni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qiladi</a:t>
            </a:r>
            <a:r>
              <a:rPr lang="en-US" sz="2400" dirty="0"/>
              <a:t>. Bu </a:t>
            </a:r>
            <a:r>
              <a:rPr lang="en-US" sz="2400" dirty="0" err="1"/>
              <a:t>omillarni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tomonlama</a:t>
            </a:r>
            <a:r>
              <a:rPr lang="en-US" sz="2400" dirty="0"/>
              <a:t> </a:t>
            </a:r>
            <a:r>
              <a:rPr lang="en-US" sz="2400" dirty="0" err="1"/>
              <a:t>faqat</a:t>
            </a:r>
            <a:r>
              <a:rPr lang="en-US" sz="2400" dirty="0"/>
              <a:t> </a:t>
            </a:r>
            <a:r>
              <a:rPr lang="en-US" sz="2400" dirty="0" err="1"/>
              <a:t>korxonalarda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Sababi</a:t>
            </a:r>
            <a:r>
              <a:rPr lang="en-US" sz="2400" dirty="0"/>
              <a:t>, </a:t>
            </a:r>
            <a:r>
              <a:rPr lang="en-US" sz="2400" dirty="0" err="1"/>
              <a:t>korxonalar</a:t>
            </a:r>
            <a:r>
              <a:rPr lang="en-US" sz="2400" dirty="0"/>
              <a:t> u </a:t>
            </a:r>
            <a:r>
              <a:rPr lang="en-US" sz="2400" dirty="0" err="1"/>
              <a:t>yerda</a:t>
            </a:r>
            <a:r>
              <a:rPr lang="en-US" sz="2400" dirty="0"/>
              <a:t> </a:t>
            </a:r>
            <a:r>
              <a:rPr lang="en-US" sz="2400" dirty="0" err="1"/>
              <a:t>ishlovchi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r>
              <a:rPr lang="en-US" sz="2400" dirty="0" err="1"/>
              <a:t>mutaxassislar</a:t>
            </a:r>
            <a:r>
              <a:rPr lang="en-US" sz="2400" dirty="0"/>
              <a:t>, </a:t>
            </a:r>
            <a:r>
              <a:rPr lang="en-US" sz="2400" dirty="0" err="1"/>
              <a:t>bo‘lim</a:t>
            </a:r>
            <a:r>
              <a:rPr lang="en-US" sz="2400" dirty="0"/>
              <a:t> </a:t>
            </a:r>
            <a:r>
              <a:rPr lang="en-US" sz="2400" dirty="0" err="1"/>
              <a:t>rahbarlariga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tanlash</a:t>
            </a:r>
            <a:r>
              <a:rPr lang="en-US" sz="2400" dirty="0"/>
              <a:t> </a:t>
            </a:r>
            <a:r>
              <a:rPr lang="en-US" sz="2400" dirty="0" err="1"/>
              <a:t>huquqiga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 err="1"/>
              <a:t>Amaliyotda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haqining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xaq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shakli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haqining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shaklida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haqiqiy</a:t>
            </a:r>
            <a:r>
              <a:rPr lang="en-US" sz="2400" dirty="0"/>
              <a:t> </a:t>
            </a:r>
            <a:r>
              <a:rPr lang="en-US" sz="2400" dirty="0" err="1"/>
              <a:t>ishlangan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to‘lanadi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6497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42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081" y="230240"/>
            <a:ext cx="888293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- </a:t>
            </a:r>
            <a:r>
              <a:rPr lang="en-US" sz="2400" dirty="0" err="1"/>
              <a:t>mukofot</a:t>
            </a:r>
            <a:r>
              <a:rPr lang="en-US" sz="2400" dirty="0"/>
              <a:t> </a:t>
            </a:r>
            <a:r>
              <a:rPr lang="uz-Cyrl-UZ" sz="2400" dirty="0" smtClean="0"/>
              <a:t>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sistemasi</a:t>
            </a:r>
            <a:r>
              <a:rPr lang="en-US" sz="2400" dirty="0" smtClean="0"/>
              <a:t> </a:t>
            </a:r>
            <a:r>
              <a:rPr lang="en-US" sz="2400" dirty="0" err="1"/>
              <a:t>shaklida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asosidagi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,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, </a:t>
            </a:r>
            <a:r>
              <a:rPr lang="en-US" sz="2400" dirty="0" err="1"/>
              <a:t>ishbay</a:t>
            </a:r>
            <a:r>
              <a:rPr lang="en-US" sz="2400" dirty="0"/>
              <a:t> - </a:t>
            </a:r>
            <a:r>
              <a:rPr lang="en-US" sz="2400" dirty="0" err="1"/>
              <a:t>brigada</a:t>
            </a:r>
            <a:r>
              <a:rPr lang="en-US" sz="2400" dirty="0"/>
              <a:t>, </a:t>
            </a:r>
            <a:r>
              <a:rPr lang="en-US" sz="2400" dirty="0" err="1"/>
              <a:t>ishbay</a:t>
            </a:r>
            <a:r>
              <a:rPr lang="en-US" sz="2400" dirty="0"/>
              <a:t> - </a:t>
            </a:r>
            <a:r>
              <a:rPr lang="en-US" sz="2400" dirty="0" err="1"/>
              <a:t>mukofot</a:t>
            </a:r>
            <a:r>
              <a:rPr lang="en-US" sz="2400" dirty="0"/>
              <a:t> (</a:t>
            </a:r>
            <a:r>
              <a:rPr lang="en-US" sz="2400" dirty="0" err="1"/>
              <a:t>akkord</a:t>
            </a:r>
            <a:r>
              <a:rPr lang="en-US" sz="2400" dirty="0"/>
              <a:t>), </a:t>
            </a:r>
            <a:r>
              <a:rPr lang="en-US" sz="2400" dirty="0" err="1"/>
              <a:t>ishbay</a:t>
            </a:r>
            <a:r>
              <a:rPr lang="en-US" sz="2400" dirty="0"/>
              <a:t> - </a:t>
            </a:r>
            <a:r>
              <a:rPr lang="en-US" sz="2400" dirty="0" err="1"/>
              <a:t>progressiv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shakllarda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 smtClean="0"/>
              <a:t>.</a:t>
            </a:r>
            <a:endParaRPr lang="uz-Cyrl-UZ" sz="2400" dirty="0" smtClean="0"/>
          </a:p>
          <a:p>
            <a:pPr algn="just"/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shaklini</a:t>
            </a:r>
            <a:r>
              <a:rPr lang="en-US" sz="2400" dirty="0"/>
              <a:t> </a:t>
            </a:r>
            <a:r>
              <a:rPr lang="en-US" sz="2400" dirty="0" err="1"/>
              <a:t>qo‘llashda</a:t>
            </a:r>
            <a:r>
              <a:rPr lang="en-US" sz="2400" dirty="0"/>
              <a:t> </a:t>
            </a:r>
            <a:r>
              <a:rPr lang="en-US" sz="2400" dirty="0" err="1"/>
              <a:t>vaqt</a:t>
            </a:r>
            <a:r>
              <a:rPr lang="en-US" sz="2400" dirty="0"/>
              <a:t> </a:t>
            </a:r>
            <a:r>
              <a:rPr lang="en-US" sz="2400" dirty="0" err="1"/>
              <a:t>me’yori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hajmini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olish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.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birlik</a:t>
            </a:r>
            <a:r>
              <a:rPr lang="en-US" sz="2400" dirty="0"/>
              <a:t> (</a:t>
            </a:r>
            <a:r>
              <a:rPr lang="en-US" sz="2400" dirty="0" err="1"/>
              <a:t>metr</a:t>
            </a:r>
            <a:r>
              <a:rPr lang="en-US" sz="2400" dirty="0"/>
              <a:t>, </a:t>
            </a:r>
            <a:r>
              <a:rPr lang="en-US" sz="2400" dirty="0" err="1"/>
              <a:t>dona</a:t>
            </a:r>
            <a:r>
              <a:rPr lang="en-US" sz="2400" dirty="0"/>
              <a:t>, </a:t>
            </a:r>
            <a:r>
              <a:rPr lang="en-US" sz="2400" dirty="0" err="1"/>
              <a:t>tonna</a:t>
            </a:r>
            <a:r>
              <a:rPr lang="en-US" sz="2400" dirty="0"/>
              <a:t>)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, </a:t>
            </a:r>
            <a:r>
              <a:rPr lang="en-US" sz="2400" dirty="0" err="1"/>
              <a:t>rassenka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ayni</a:t>
            </a:r>
            <a:r>
              <a:rPr lang="en-US" sz="2400" dirty="0"/>
              <a:t> </a:t>
            </a:r>
            <a:r>
              <a:rPr lang="en-US" sz="2400" dirty="0" err="1"/>
              <a:t>razryadni</a:t>
            </a:r>
            <a:r>
              <a:rPr lang="en-US" sz="2400" dirty="0"/>
              <a:t> </a:t>
            </a:r>
            <a:r>
              <a:rPr lang="en-US" sz="2400" dirty="0" err="1"/>
              <a:t>hisob</a:t>
            </a:r>
            <a:r>
              <a:rPr lang="en-US" sz="2400" dirty="0"/>
              <a:t> </a:t>
            </a:r>
            <a:r>
              <a:rPr lang="en-US" sz="2400" dirty="0" err="1"/>
              <a:t>stavkasining</a:t>
            </a:r>
            <a:r>
              <a:rPr lang="en-US" sz="2400" dirty="0"/>
              <a:t> (</a:t>
            </a:r>
            <a:r>
              <a:rPr lang="en-US" sz="2400" dirty="0" err="1"/>
              <a:t>soat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kunlardagi</a:t>
            </a:r>
            <a:r>
              <a:rPr lang="en-US" sz="2400" dirty="0"/>
              <a:t>)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me’yoriga</a:t>
            </a:r>
            <a:r>
              <a:rPr lang="en-US" sz="2400" dirty="0"/>
              <a:t> </a:t>
            </a:r>
            <a:r>
              <a:rPr lang="en-US" sz="2400" dirty="0" err="1"/>
              <a:t>nisbati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hisoblash</a:t>
            </a:r>
            <a:r>
              <a:rPr lang="en-US" sz="2400" dirty="0"/>
              <a:t> </a:t>
            </a:r>
            <a:r>
              <a:rPr lang="en-US" sz="2400" dirty="0" err="1"/>
              <a:t>formulasi</a:t>
            </a:r>
            <a:r>
              <a:rPr lang="en-US" sz="2400" dirty="0"/>
              <a:t> </a:t>
            </a:r>
            <a:r>
              <a:rPr lang="en-US" sz="2400" dirty="0" err="1"/>
              <a:t>quyidagicha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endParaRPr lang="ru-RU" sz="2400" dirty="0"/>
          </a:p>
          <a:p>
            <a:pPr algn="just"/>
            <a:endParaRPr lang="en-US" sz="2400" dirty="0"/>
          </a:p>
          <a:p>
            <a:pPr algn="just"/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 smtClean="0"/>
              <a:t>yerda</a:t>
            </a:r>
            <a:r>
              <a:rPr lang="en-US" sz="2400" dirty="0" smtClean="0"/>
              <a:t>,</a:t>
            </a:r>
            <a:r>
              <a:rPr lang="uz-Cyrl-UZ" sz="2400" dirty="0" smtClean="0"/>
              <a:t> </a:t>
            </a:r>
            <a:r>
              <a:rPr lang="en-US" sz="2400" i="1" dirty="0" err="1" smtClean="0"/>
              <a:t>I</a:t>
            </a:r>
            <a:r>
              <a:rPr lang="en-US" sz="2400" i="1" baseline="-25000" dirty="0" err="1" smtClean="0"/>
              <a:t>r</a:t>
            </a:r>
            <a:r>
              <a:rPr lang="en-US" sz="2400" dirty="0"/>
              <a:t> -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rassenka</a:t>
            </a:r>
            <a:r>
              <a:rPr lang="en-US" sz="2400" dirty="0"/>
              <a:t>, </a:t>
            </a:r>
            <a:r>
              <a:rPr lang="en-US" sz="2400" dirty="0" err="1"/>
              <a:t>so‘m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i="1" dirty="0" err="1"/>
              <a:t>H</a:t>
            </a:r>
            <a:r>
              <a:rPr lang="en-US" sz="2400" i="1" baseline="-25000" dirty="0" err="1"/>
              <a:t>st</a:t>
            </a:r>
            <a:r>
              <a:rPr lang="en-US" sz="2400" dirty="0"/>
              <a:t> - </a:t>
            </a:r>
            <a:r>
              <a:rPr lang="en-US" sz="2400" dirty="0" err="1"/>
              <a:t>ayni</a:t>
            </a:r>
            <a:r>
              <a:rPr lang="en-US" sz="2400" dirty="0"/>
              <a:t> </a:t>
            </a:r>
            <a:r>
              <a:rPr lang="en-US" sz="2400" dirty="0" err="1"/>
              <a:t>razryadni</a:t>
            </a:r>
            <a:r>
              <a:rPr lang="en-US" sz="2400" dirty="0"/>
              <a:t> </a:t>
            </a:r>
            <a:r>
              <a:rPr lang="en-US" sz="2400" dirty="0" err="1"/>
              <a:t>hisobiy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, </a:t>
            </a:r>
            <a:r>
              <a:rPr lang="en-US" sz="2400" dirty="0" err="1"/>
              <a:t>soat</a:t>
            </a:r>
            <a:r>
              <a:rPr lang="en-US" sz="2400" dirty="0"/>
              <a:t>, kun;</a:t>
            </a:r>
            <a:endParaRPr lang="ru-RU" sz="2400" dirty="0"/>
          </a:p>
          <a:p>
            <a:pPr algn="just"/>
            <a:r>
              <a:rPr lang="en-US" sz="2400" i="1" dirty="0" err="1"/>
              <a:t>M</a:t>
            </a:r>
            <a:r>
              <a:rPr lang="en-US" sz="2400" i="1" baseline="-25000" dirty="0" err="1"/>
              <a:t>ich</a:t>
            </a:r>
            <a:r>
              <a:rPr lang="en-US" sz="2400" dirty="0"/>
              <a:t> -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chiqarilgan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, </a:t>
            </a:r>
            <a:r>
              <a:rPr lang="en-US" sz="2400" dirty="0" err="1"/>
              <a:t>metr</a:t>
            </a:r>
            <a:r>
              <a:rPr lang="en-US" sz="2400" dirty="0"/>
              <a:t>, </a:t>
            </a:r>
            <a:r>
              <a:rPr lang="en-US" sz="2400" dirty="0" err="1"/>
              <a:t>dona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Demak</a:t>
            </a:r>
            <a:r>
              <a:rPr lang="en-US" sz="2400" dirty="0"/>
              <a:t>,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rassenka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birlik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endParaRPr lang="uz-Cyrl-UZ" sz="2400" dirty="0" smtClean="0"/>
          </a:p>
          <a:p>
            <a:pPr algn="just"/>
            <a:r>
              <a:rPr lang="en-US" sz="2400" dirty="0" err="1" smtClean="0"/>
              <a:t>to‘lanadigan</a:t>
            </a:r>
            <a:r>
              <a:rPr lang="en-US" sz="2400" dirty="0" smtClean="0"/>
              <a:t> </a:t>
            </a:r>
            <a:r>
              <a:rPr lang="en-US" sz="2400" dirty="0" err="1"/>
              <a:t>haqni</a:t>
            </a:r>
            <a:r>
              <a:rPr lang="en-US" sz="2400" dirty="0"/>
              <a:t> </a:t>
            </a:r>
            <a:r>
              <a:rPr lang="en-US" sz="2400" dirty="0" err="1"/>
              <a:t>aks</a:t>
            </a:r>
            <a:r>
              <a:rPr lang="en-US" sz="2400" dirty="0"/>
              <a:t> </a:t>
            </a:r>
            <a:r>
              <a:rPr lang="en-US" sz="2400" dirty="0" err="1"/>
              <a:t>ettiradi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  <p:pic>
        <p:nvPicPr>
          <p:cNvPr id="5" name="Рисунок 4" descr="http://uz.denemetr.com/tw_files2/urls_8/77/d-76257/7z-docs/1_html_m4d99f57c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900" y="4129087"/>
            <a:ext cx="1003300" cy="823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79883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43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217855"/>
            <a:ext cx="88829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Ishbay</a:t>
            </a:r>
            <a:r>
              <a:rPr lang="en-US" sz="2400" b="1" dirty="0"/>
              <a:t> - </a:t>
            </a:r>
            <a:r>
              <a:rPr lang="en-US" sz="2400" b="1" dirty="0" err="1"/>
              <a:t>brigada</a:t>
            </a:r>
            <a:r>
              <a:rPr lang="en-US" sz="2400" dirty="0"/>
              <a:t> 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uz-Cyrl-UZ" sz="2400" dirty="0" smtClean="0"/>
              <a:t>    </a:t>
            </a:r>
          </a:p>
          <a:p>
            <a:pPr algn="just"/>
            <a:r>
              <a:rPr lang="uz-Cyrl-UZ" sz="2400" dirty="0"/>
              <a:t> </a:t>
            </a:r>
            <a:r>
              <a:rPr lang="uz-Cyrl-UZ" sz="2400" dirty="0" smtClean="0"/>
              <a:t>            </a:t>
            </a:r>
            <a:r>
              <a:rPr lang="en-US" sz="2400" dirty="0" err="1" smtClean="0"/>
              <a:t>jarayonidagi</a:t>
            </a:r>
            <a:r>
              <a:rPr lang="en-US" sz="2400" dirty="0" smtClean="0"/>
              <a:t> </a:t>
            </a:r>
            <a:r>
              <a:rPr lang="en-US" sz="2400" dirty="0" err="1"/>
              <a:t>operatsiyalarni</a:t>
            </a:r>
            <a:r>
              <a:rPr lang="en-US" sz="2400" dirty="0"/>
              <a:t> </a:t>
            </a:r>
            <a:r>
              <a:rPr lang="en-US" sz="2400" dirty="0" err="1"/>
              <a:t>brigada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mehnat</a:t>
            </a:r>
            <a:r>
              <a:rPr lang="en-US" sz="2400" dirty="0"/>
              <a:t> </a:t>
            </a:r>
            <a:r>
              <a:rPr lang="en-US" sz="2400" dirty="0" err="1"/>
              <a:t>jamoasi</a:t>
            </a:r>
            <a:r>
              <a:rPr lang="en-US" sz="2400" dirty="0"/>
              <a:t> </a:t>
            </a:r>
            <a:r>
              <a:rPr lang="en-US" sz="2400" dirty="0" err="1"/>
              <a:t>birgalikda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sharoitda</a:t>
            </a:r>
            <a:r>
              <a:rPr lang="en-US" sz="2400" dirty="0"/>
              <a:t> </a:t>
            </a:r>
            <a:r>
              <a:rPr lang="en-US" sz="2400" dirty="0" err="1"/>
              <a:t>qo‘llaniladi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 smtClean="0"/>
              <a:t>Bu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turlariga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- </a:t>
            </a:r>
            <a:r>
              <a:rPr lang="en-US" sz="2400" dirty="0" err="1"/>
              <a:t>brigada</a:t>
            </a:r>
            <a:r>
              <a:rPr lang="en-US" sz="2400" dirty="0"/>
              <a:t> </a:t>
            </a:r>
            <a:r>
              <a:rPr lang="en-US" sz="2400" dirty="0" err="1"/>
              <a:t>rassenkalari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brigadadagi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o‘rtasida</a:t>
            </a:r>
            <a:r>
              <a:rPr lang="en-US" sz="2400" dirty="0"/>
              <a:t> </a:t>
            </a:r>
            <a:r>
              <a:rPr lang="en-US" sz="2400" dirty="0" err="1"/>
              <a:t>ularning</a:t>
            </a:r>
            <a:r>
              <a:rPr lang="en-US" sz="2400" dirty="0"/>
              <a:t> </a:t>
            </a:r>
            <a:r>
              <a:rPr lang="en-US" sz="2400" dirty="0" err="1"/>
              <a:t>razryadi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bajargan</a:t>
            </a:r>
            <a:r>
              <a:rPr lang="en-US" sz="2400" dirty="0"/>
              <a:t> </a:t>
            </a:r>
            <a:r>
              <a:rPr lang="en-US" sz="2400" dirty="0" err="1"/>
              <a:t>ishiga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</a:t>
            </a:r>
            <a:r>
              <a:rPr lang="en-US" sz="2400" dirty="0" err="1"/>
              <a:t>taqsimlanadi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b="1" dirty="0" smtClean="0"/>
              <a:t>      </a:t>
            </a:r>
            <a:r>
              <a:rPr lang="en-US" sz="2400" b="1" dirty="0" err="1" smtClean="0"/>
              <a:t>Mehnatga</a:t>
            </a:r>
            <a:r>
              <a:rPr lang="en-US" sz="2400" b="1" dirty="0" smtClean="0"/>
              <a:t> </a:t>
            </a:r>
            <a:r>
              <a:rPr lang="en-US" sz="2400" b="1" dirty="0" err="1"/>
              <a:t>ishbay</a:t>
            </a:r>
            <a:r>
              <a:rPr lang="en-US" sz="2400" dirty="0"/>
              <a:t> - </a:t>
            </a:r>
            <a:r>
              <a:rPr lang="en-US" sz="2400" dirty="0" err="1"/>
              <a:t>mukofot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mohiyati</a:t>
            </a:r>
            <a:r>
              <a:rPr lang="en-US" sz="2400" dirty="0"/>
              <a:t> </a:t>
            </a:r>
            <a:r>
              <a:rPr lang="en-US" sz="2400" dirty="0" err="1"/>
              <a:t>shundan</a:t>
            </a:r>
            <a:r>
              <a:rPr lang="en-US" sz="2400" dirty="0"/>
              <a:t> </a:t>
            </a:r>
            <a:r>
              <a:rPr lang="en-US" sz="2400" dirty="0" err="1"/>
              <a:t>iboratki</a:t>
            </a:r>
            <a:r>
              <a:rPr lang="en-US" sz="2400" dirty="0"/>
              <a:t>, </a:t>
            </a:r>
            <a:r>
              <a:rPr lang="en-US" sz="2400" dirty="0" err="1"/>
              <a:t>ishchiga</a:t>
            </a:r>
            <a:r>
              <a:rPr lang="en-US" sz="2400" dirty="0"/>
              <a:t> </a:t>
            </a:r>
            <a:r>
              <a:rPr lang="en-US" sz="2400" dirty="0" err="1"/>
              <a:t>to‘g‘ri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belgilashdan</a:t>
            </a:r>
            <a:r>
              <a:rPr lang="en-US" sz="2400" dirty="0"/>
              <a:t> </a:t>
            </a:r>
            <a:r>
              <a:rPr lang="en-US" sz="2400" dirty="0" err="1"/>
              <a:t>tashqari</a:t>
            </a:r>
            <a:r>
              <a:rPr lang="en-US" sz="2400" dirty="0"/>
              <a:t> </a:t>
            </a:r>
            <a:r>
              <a:rPr lang="en-US" sz="2400" dirty="0" err="1"/>
              <a:t>o‘ziga</a:t>
            </a:r>
            <a:r>
              <a:rPr lang="en-US" sz="2400" dirty="0"/>
              <a:t> </a:t>
            </a:r>
            <a:r>
              <a:rPr lang="en-US" sz="2400" dirty="0" err="1"/>
              <a:t>biriktirilgan</a:t>
            </a:r>
            <a:r>
              <a:rPr lang="en-US" sz="2400" dirty="0"/>
              <a:t> </a:t>
            </a:r>
            <a:r>
              <a:rPr lang="en-US" sz="2400" dirty="0" err="1"/>
              <a:t>ishni</a:t>
            </a:r>
            <a:r>
              <a:rPr lang="en-US" sz="2400" dirty="0"/>
              <a:t> </a:t>
            </a:r>
            <a:r>
              <a:rPr lang="en-US" sz="2400" dirty="0" err="1"/>
              <a:t>muddatidan</a:t>
            </a:r>
            <a:r>
              <a:rPr lang="en-US" sz="2400" dirty="0"/>
              <a:t> </a:t>
            </a:r>
            <a:r>
              <a:rPr lang="en-US" sz="2400" dirty="0" err="1"/>
              <a:t>oldin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oshirib</a:t>
            </a:r>
            <a:r>
              <a:rPr lang="en-US" sz="2400" dirty="0"/>
              <a:t> </a:t>
            </a:r>
            <a:r>
              <a:rPr lang="en-US" sz="2400" dirty="0" err="1"/>
              <a:t>bajarganligi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mukofot</a:t>
            </a:r>
            <a:r>
              <a:rPr lang="en-US" sz="2400" dirty="0"/>
              <a:t> </a:t>
            </a:r>
            <a:r>
              <a:rPr lang="en-US" sz="2400" dirty="0" err="1"/>
              <a:t>to‘lanadi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akkord</a:t>
            </a:r>
            <a:r>
              <a:rPr lang="en-US" sz="2400" dirty="0"/>
              <a:t> </a:t>
            </a:r>
            <a:r>
              <a:rPr lang="en-US" sz="2400" dirty="0" err="1"/>
              <a:t>sistemasida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operatsiya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alohida</a:t>
            </a:r>
            <a:r>
              <a:rPr lang="en-US" sz="2400" dirty="0"/>
              <a:t> </a:t>
            </a:r>
            <a:r>
              <a:rPr lang="en-US" sz="2400" dirty="0" err="1"/>
              <a:t>emas</a:t>
            </a:r>
            <a:r>
              <a:rPr lang="en-US" sz="2400" dirty="0"/>
              <a:t>, </a:t>
            </a:r>
            <a:r>
              <a:rPr lang="en-US" sz="2400" dirty="0" err="1"/>
              <a:t>balki</a:t>
            </a:r>
            <a:r>
              <a:rPr lang="en-US" sz="2400" dirty="0"/>
              <a:t> </a:t>
            </a:r>
            <a:r>
              <a:rPr lang="en-US" sz="2400" dirty="0" err="1"/>
              <a:t>barcha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majmuiga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bo‘limlari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faoliyatiga</a:t>
            </a:r>
            <a:r>
              <a:rPr lang="en-US" sz="2400" dirty="0"/>
              <a:t> </a:t>
            </a:r>
            <a:r>
              <a:rPr lang="en-US" sz="2400" dirty="0" err="1"/>
              <a:t>ta’sir</a:t>
            </a:r>
            <a:r>
              <a:rPr lang="en-US" sz="2400" dirty="0"/>
              <a:t> </a:t>
            </a:r>
            <a:r>
              <a:rPr lang="en-US" sz="2400" dirty="0" err="1"/>
              <a:t>etuvchi</a:t>
            </a:r>
            <a:r>
              <a:rPr lang="en-US" sz="2400" dirty="0"/>
              <a:t> </a:t>
            </a:r>
            <a:r>
              <a:rPr lang="en-US" sz="2400" dirty="0" err="1"/>
              <a:t>ishlar</a:t>
            </a:r>
            <a:r>
              <a:rPr lang="en-US" sz="2400" dirty="0"/>
              <a:t> </a:t>
            </a:r>
            <a:r>
              <a:rPr lang="en-US" sz="2400" dirty="0" err="1"/>
              <a:t>majmui</a:t>
            </a:r>
            <a:r>
              <a:rPr lang="en-US" sz="2400" dirty="0"/>
              <a:t> </a:t>
            </a:r>
            <a:r>
              <a:rPr lang="en-US" sz="2400" dirty="0" err="1"/>
              <a:t>tezkor</a:t>
            </a:r>
            <a:r>
              <a:rPr lang="en-US" sz="2400" dirty="0"/>
              <a:t> </a:t>
            </a:r>
            <a:r>
              <a:rPr lang="en-US" sz="2400" dirty="0" err="1"/>
              <a:t>bajarish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sharoitlarda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56366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44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117693"/>
            <a:ext cx="88829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400" dirty="0" err="1" smtClean="0"/>
              <a:t>Ish</a:t>
            </a:r>
            <a:r>
              <a:rPr lang="en-US" sz="2400" dirty="0" smtClean="0"/>
              <a:t> </a:t>
            </a:r>
            <a:r>
              <a:rPr lang="en-US" sz="2400" dirty="0" err="1"/>
              <a:t>haqining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- </a:t>
            </a:r>
            <a:r>
              <a:rPr lang="en-US" sz="2400" dirty="0" err="1"/>
              <a:t>progressiv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ishchi</a:t>
            </a:r>
            <a:r>
              <a:rPr lang="en-US" sz="2400" dirty="0"/>
              <a:t> </a:t>
            </a:r>
            <a:r>
              <a:rPr lang="en-US" sz="2400" dirty="0" err="1"/>
              <a:t>mehnatini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belgilangan</a:t>
            </a:r>
            <a:r>
              <a:rPr lang="en-US" sz="2400" dirty="0" smtClean="0"/>
              <a:t> </a:t>
            </a:r>
            <a:r>
              <a:rPr lang="en-US" sz="2400" dirty="0" err="1"/>
              <a:t>me’yoriga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,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rassenka</a:t>
            </a:r>
            <a:r>
              <a:rPr lang="en-US" sz="2400" dirty="0"/>
              <a:t>, </a:t>
            </a:r>
            <a:r>
              <a:rPr lang="en-US" sz="2400" dirty="0" err="1"/>
              <a:t>me’yordan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, </a:t>
            </a:r>
            <a:r>
              <a:rPr lang="en-US" sz="2400" dirty="0" err="1"/>
              <a:t>tayyorlangan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oshirilgan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ressenka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to‘lanadi</a:t>
            </a:r>
            <a:r>
              <a:rPr lang="en-US" sz="2400" dirty="0"/>
              <a:t>.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progressiv</a:t>
            </a:r>
            <a:r>
              <a:rPr lang="en-US" sz="2400" dirty="0"/>
              <a:t> </a:t>
            </a:r>
            <a:r>
              <a:rPr lang="en-US" sz="2400" dirty="0" err="1"/>
              <a:t>sistemasida</a:t>
            </a:r>
            <a:r>
              <a:rPr lang="en-US" sz="2400" dirty="0"/>
              <a:t> </a:t>
            </a:r>
            <a:r>
              <a:rPr lang="en-US" sz="2400" dirty="0" err="1"/>
              <a:t>ikki</a:t>
            </a:r>
            <a:r>
              <a:rPr lang="en-US" sz="2400" dirty="0"/>
              <a:t> </a:t>
            </a:r>
            <a:r>
              <a:rPr lang="en-US" sz="2400" dirty="0" err="1"/>
              <a:t>pog‘onali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ressenkalarni</a:t>
            </a:r>
            <a:r>
              <a:rPr lang="en-US" sz="2400" dirty="0"/>
              <a:t> </a:t>
            </a:r>
            <a:r>
              <a:rPr lang="en-US" sz="2400" dirty="0" err="1"/>
              <a:t>oshirish</a:t>
            </a:r>
            <a:r>
              <a:rPr lang="en-US" sz="2400" dirty="0"/>
              <a:t> </a:t>
            </a:r>
            <a:r>
              <a:rPr lang="en-US" sz="2400" dirty="0" err="1"/>
              <a:t>darajasi</a:t>
            </a:r>
            <a:r>
              <a:rPr lang="en-US" sz="2400" dirty="0"/>
              <a:t> </a:t>
            </a:r>
            <a:r>
              <a:rPr lang="en-US" sz="2400" dirty="0" err="1"/>
              <a:t>mavjud</a:t>
            </a:r>
            <a:r>
              <a:rPr lang="en-US" sz="2400" dirty="0"/>
              <a:t> </a:t>
            </a:r>
            <a:r>
              <a:rPr lang="en-US" sz="2400" dirty="0" err="1"/>
              <a:t>bo‘lib</a:t>
            </a:r>
            <a:r>
              <a:rPr lang="en-US" sz="2400" dirty="0"/>
              <a:t>,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sistema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hisoblanadi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sistema</a:t>
            </a:r>
            <a:r>
              <a:rPr lang="en-US" sz="2400" dirty="0"/>
              <a:t> </a:t>
            </a:r>
            <a:r>
              <a:rPr lang="en-US" sz="2400" dirty="0" err="1"/>
              <a:t>ishchilarni</a:t>
            </a:r>
            <a:r>
              <a:rPr lang="en-US" sz="2400" dirty="0"/>
              <a:t> </a:t>
            </a:r>
            <a:r>
              <a:rPr lang="en-US" sz="2400" dirty="0" err="1"/>
              <a:t>me’yorni</a:t>
            </a:r>
            <a:r>
              <a:rPr lang="en-US" sz="2400" dirty="0"/>
              <a:t> </a:t>
            </a:r>
            <a:r>
              <a:rPr lang="en-US" sz="2400" dirty="0" err="1"/>
              <a:t>oshirib</a:t>
            </a:r>
            <a:r>
              <a:rPr lang="en-US" sz="2400" dirty="0"/>
              <a:t> </a:t>
            </a:r>
            <a:r>
              <a:rPr lang="en-US" sz="2400" dirty="0" err="1"/>
              <a:t>bajarishga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shaxsiy</a:t>
            </a:r>
            <a:r>
              <a:rPr lang="en-US" sz="2400" dirty="0"/>
              <a:t> </a:t>
            </a:r>
            <a:r>
              <a:rPr lang="en-US" sz="2400" dirty="0" err="1"/>
              <a:t>moddiy</a:t>
            </a:r>
            <a:r>
              <a:rPr lang="en-US" sz="2400" dirty="0"/>
              <a:t> </a:t>
            </a:r>
            <a:r>
              <a:rPr lang="en-US" sz="2400" dirty="0" err="1"/>
              <a:t>manfaatdorliklarini</a:t>
            </a:r>
            <a:r>
              <a:rPr lang="en-US" sz="2400" dirty="0"/>
              <a:t> </a:t>
            </a:r>
            <a:r>
              <a:rPr lang="en-US" sz="2400" dirty="0" err="1"/>
              <a:t>shakllantiradi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rahbari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kasaba</a:t>
            </a:r>
            <a:r>
              <a:rPr lang="en-US" sz="2400" dirty="0"/>
              <a:t> </a:t>
            </a:r>
            <a:r>
              <a:rPr lang="en-US" sz="2400" dirty="0" err="1"/>
              <a:t>uyushmasi</a:t>
            </a:r>
            <a:r>
              <a:rPr lang="en-US" sz="2400" dirty="0"/>
              <a:t> </a:t>
            </a:r>
            <a:r>
              <a:rPr lang="en-US" sz="2400" dirty="0" err="1"/>
              <a:t>qo‘mitasi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kelishilgan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smtClean="0"/>
              <a:t>    </a:t>
            </a:r>
            <a:r>
              <a:rPr lang="en-US" sz="2400" dirty="0" err="1" smtClean="0"/>
              <a:t>Ishbay</a:t>
            </a:r>
            <a:r>
              <a:rPr lang="en-US" sz="2400" dirty="0" smtClean="0"/>
              <a:t> </a:t>
            </a:r>
            <a:r>
              <a:rPr lang="en-US" sz="2400" dirty="0"/>
              <a:t>- </a:t>
            </a:r>
            <a:r>
              <a:rPr lang="en-US" sz="2400" dirty="0" err="1"/>
              <a:t>progressiv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sistemasini</a:t>
            </a:r>
            <a:r>
              <a:rPr lang="en-US" sz="2400" dirty="0"/>
              <a:t> </a:t>
            </a:r>
            <a:r>
              <a:rPr lang="en-US" sz="2400" dirty="0" err="1"/>
              <a:t>asossiz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qo‘llash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tannarxini</a:t>
            </a:r>
            <a:r>
              <a:rPr lang="en-US" sz="2400" dirty="0"/>
              <a:t> </a:t>
            </a:r>
            <a:r>
              <a:rPr lang="en-US" sz="2400" dirty="0" err="1"/>
              <a:t>oshishiga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keladi</a:t>
            </a:r>
            <a:r>
              <a:rPr lang="en-US" sz="2400" dirty="0"/>
              <a:t>.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ma’lum</a:t>
            </a:r>
            <a:r>
              <a:rPr lang="en-US" sz="2400" dirty="0"/>
              <a:t> </a:t>
            </a:r>
            <a:r>
              <a:rPr lang="en-US" sz="2400" dirty="0" err="1"/>
              <a:t>muddatga</a:t>
            </a:r>
            <a:r>
              <a:rPr lang="en-US" sz="2400" dirty="0"/>
              <a:t> </a:t>
            </a:r>
            <a:r>
              <a:rPr lang="en-US" sz="2400" dirty="0" err="1"/>
              <a:t>qo‘llanilgan</a:t>
            </a:r>
            <a:r>
              <a:rPr lang="en-US" sz="2400" dirty="0"/>
              <a:t> </a:t>
            </a:r>
            <a:r>
              <a:rPr lang="en-US" sz="2400" dirty="0" err="1"/>
              <a:t>taqdirda</a:t>
            </a:r>
            <a:r>
              <a:rPr lang="en-US" sz="2400" dirty="0"/>
              <a:t> ham </a:t>
            </a:r>
            <a:r>
              <a:rPr lang="en-US" sz="2400" dirty="0" err="1"/>
              <a:t>uni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jihatdan</a:t>
            </a:r>
            <a:r>
              <a:rPr lang="en-US" sz="2400" dirty="0"/>
              <a:t> </a:t>
            </a:r>
            <a:r>
              <a:rPr lang="en-US" sz="2400" dirty="0" err="1"/>
              <a:t>asoslash</a:t>
            </a:r>
            <a:r>
              <a:rPr lang="en-US" sz="2400" dirty="0"/>
              <a:t> </a:t>
            </a:r>
            <a:r>
              <a:rPr lang="en-US" sz="2400" dirty="0" err="1"/>
              <a:t>talab</a:t>
            </a:r>
            <a:r>
              <a:rPr lang="en-US" sz="2400" dirty="0"/>
              <a:t> </a:t>
            </a:r>
            <a:r>
              <a:rPr lang="en-US" sz="2400" dirty="0" err="1"/>
              <a:t>qilinadi</a:t>
            </a:r>
            <a:r>
              <a:rPr lang="en-US" sz="2400" dirty="0"/>
              <a:t>. </a:t>
            </a:r>
            <a:r>
              <a:rPr lang="en-US" sz="2400" dirty="0" err="1"/>
              <a:t>Bunday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asoslash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me’yordan</a:t>
            </a:r>
            <a:r>
              <a:rPr lang="en-US" sz="2400" dirty="0"/>
              <a:t> </a:t>
            </a:r>
            <a:r>
              <a:rPr lang="en-US" sz="2400" dirty="0" err="1"/>
              <a:t>ortiqcha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rassenkalarni</a:t>
            </a:r>
            <a:r>
              <a:rPr lang="en-US" sz="2400" dirty="0"/>
              <a:t> </a:t>
            </a:r>
            <a:r>
              <a:rPr lang="en-US" sz="2400" dirty="0" err="1"/>
              <a:t>oshirishning</a:t>
            </a:r>
            <a:r>
              <a:rPr lang="en-US" sz="2400" dirty="0"/>
              <a:t> </a:t>
            </a:r>
            <a:r>
              <a:rPr lang="en-US" sz="2400" dirty="0" err="1"/>
              <a:t>ruxsat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miqdorini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zaruratini</a:t>
            </a:r>
            <a:r>
              <a:rPr lang="en-US" sz="2400" dirty="0"/>
              <a:t> </a:t>
            </a:r>
            <a:r>
              <a:rPr lang="en-US" sz="2400" dirty="0" err="1"/>
              <a:t>tug‘diradi</a:t>
            </a:r>
            <a:r>
              <a:rPr lang="en-US" sz="2400" dirty="0"/>
              <a:t>. </a:t>
            </a:r>
            <a:r>
              <a:rPr lang="en-US" sz="2400" dirty="0" err="1"/>
              <a:t>Sababi</a:t>
            </a:r>
            <a:r>
              <a:rPr lang="en-US" sz="2400" dirty="0"/>
              <a:t> </a:t>
            </a:r>
            <a:r>
              <a:rPr lang="en-US" sz="2400" dirty="0" err="1"/>
              <a:t>oshirilgan</a:t>
            </a:r>
            <a:r>
              <a:rPr lang="en-US" sz="2400" dirty="0"/>
              <a:t> </a:t>
            </a:r>
            <a:r>
              <a:rPr lang="en-US" sz="2400" dirty="0" err="1"/>
              <a:t>rassenkaga</a:t>
            </a:r>
            <a:r>
              <a:rPr lang="en-US" sz="2400" dirty="0"/>
              <a:t> </a:t>
            </a:r>
            <a:r>
              <a:rPr lang="en-US" sz="2400" dirty="0" err="1"/>
              <a:t>to‘lanadigan</a:t>
            </a:r>
            <a:r>
              <a:rPr lang="en-US" sz="2400" dirty="0"/>
              <a:t> </a:t>
            </a:r>
            <a:r>
              <a:rPr lang="en-US" sz="2400" dirty="0" err="1"/>
              <a:t>mablag‘lar</a:t>
            </a:r>
            <a:r>
              <a:rPr lang="en-US" sz="2400" dirty="0"/>
              <a:t> </a:t>
            </a:r>
            <a:r>
              <a:rPr lang="en-US" sz="2400" dirty="0" err="1"/>
              <a:t>manbai</a:t>
            </a:r>
            <a:r>
              <a:rPr lang="en-US" sz="2400" dirty="0"/>
              <a:t> </a:t>
            </a:r>
            <a:r>
              <a:rPr lang="en-US" sz="2400" dirty="0" err="1"/>
              <a:t>shartli-doimiy</a:t>
            </a:r>
            <a:r>
              <a:rPr lang="en-US" sz="2400" dirty="0"/>
              <a:t> </a:t>
            </a:r>
            <a:r>
              <a:rPr lang="en-US" sz="2400" dirty="0" err="1"/>
              <a:t>xarajatlarni</a:t>
            </a:r>
            <a:r>
              <a:rPr lang="en-US" sz="2400" dirty="0"/>
              <a:t> </a:t>
            </a:r>
            <a:r>
              <a:rPr lang="en-US" sz="2400" dirty="0" err="1"/>
              <a:t>tejash</a:t>
            </a:r>
            <a:r>
              <a:rPr lang="en-US" sz="2400" dirty="0"/>
              <a:t> </a:t>
            </a:r>
            <a:r>
              <a:rPr lang="en-US" sz="2400" dirty="0" err="1"/>
              <a:t>hisobiga</a:t>
            </a:r>
            <a:r>
              <a:rPr lang="en-US" sz="2400" dirty="0"/>
              <a:t> </a:t>
            </a:r>
            <a:r>
              <a:rPr lang="en-US" sz="2400" dirty="0" err="1"/>
              <a:t>shakllanadi</a:t>
            </a:r>
            <a:r>
              <a:rPr lang="en-US" sz="2400" dirty="0"/>
              <a:t>.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9077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45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8663" y="132033"/>
            <a:ext cx="88829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en-US" sz="2400" dirty="0" err="1" smtClean="0"/>
              <a:t>Shunga</a:t>
            </a:r>
            <a:r>
              <a:rPr lang="en-US" sz="2400" dirty="0" smtClean="0"/>
              <a:t> </a:t>
            </a:r>
            <a:r>
              <a:rPr lang="en-US" sz="2400" dirty="0" err="1"/>
              <a:t>ko‘ra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tannarxi</a:t>
            </a:r>
            <a:r>
              <a:rPr lang="en-US" sz="2400" dirty="0"/>
              <a:t> </a:t>
            </a:r>
            <a:r>
              <a:rPr lang="en-US" sz="2400" dirty="0" err="1"/>
              <a:t>tarkibi</a:t>
            </a:r>
            <a:r>
              <a:rPr lang="en-US" sz="2400" dirty="0"/>
              <a:t> </a:t>
            </a:r>
            <a:r>
              <a:rPr lang="en-US" sz="2400" dirty="0" err="1"/>
              <a:t>to‘g‘risidagi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ma’lumotlar</a:t>
            </a:r>
            <a:r>
              <a:rPr lang="en-US" sz="2400" dirty="0" smtClean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rassenkalarini</a:t>
            </a:r>
            <a:r>
              <a:rPr lang="en-US" sz="2400" dirty="0"/>
              <a:t> </a:t>
            </a:r>
            <a:r>
              <a:rPr lang="en-US" sz="2400" dirty="0" err="1"/>
              <a:t>oshirishning</a:t>
            </a:r>
            <a:r>
              <a:rPr lang="en-US" sz="2400" dirty="0"/>
              <a:t> </a:t>
            </a:r>
            <a:r>
              <a:rPr lang="en-US" sz="2400" dirty="0" err="1"/>
              <a:t>ruhsat</a:t>
            </a:r>
            <a:r>
              <a:rPr lang="en-US" sz="2400" dirty="0"/>
              <a:t> </a:t>
            </a:r>
            <a:r>
              <a:rPr lang="en-US" sz="2400" dirty="0" err="1"/>
              <a:t>etilgan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yuqori</a:t>
            </a:r>
            <a:r>
              <a:rPr lang="en-US" sz="2400" dirty="0"/>
              <a:t> </a:t>
            </a:r>
            <a:r>
              <a:rPr lang="en-US" sz="2400" dirty="0" err="1"/>
              <a:t>darajasini</a:t>
            </a:r>
            <a:r>
              <a:rPr lang="en-US" sz="2400" dirty="0"/>
              <a:t> (REYUD) </a:t>
            </a:r>
            <a:r>
              <a:rPr lang="en-US" sz="2400" dirty="0" err="1"/>
              <a:t>quyidagi</a:t>
            </a:r>
            <a:r>
              <a:rPr lang="en-US" sz="2400" dirty="0"/>
              <a:t> formula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aniqlash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: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bunda</a:t>
            </a:r>
            <a:r>
              <a:rPr lang="en-US" sz="2400" dirty="0"/>
              <a:t>, </a:t>
            </a:r>
            <a:endParaRPr lang="ru-RU" sz="2400" dirty="0"/>
          </a:p>
          <a:p>
            <a:pPr algn="just"/>
            <a:r>
              <a:rPr lang="en-US" sz="2400" i="1" dirty="0"/>
              <a:t>QH </a:t>
            </a:r>
            <a:r>
              <a:rPr lang="en-US" sz="2400" dirty="0"/>
              <a:t>-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birlik</a:t>
            </a:r>
            <a:r>
              <a:rPr lang="en-US" sz="2400" dirty="0"/>
              <a:t> </a:t>
            </a:r>
            <a:r>
              <a:rPr lang="en-US" sz="2400" dirty="0" err="1"/>
              <a:t>mahsulotning</a:t>
            </a:r>
            <a:r>
              <a:rPr lang="en-US" sz="2400" dirty="0"/>
              <a:t> </a:t>
            </a:r>
            <a:r>
              <a:rPr lang="en-US" sz="2400" dirty="0" err="1"/>
              <a:t>rejalashtirilgan</a:t>
            </a:r>
            <a:r>
              <a:rPr lang="en-US" sz="2400" dirty="0"/>
              <a:t> </a:t>
            </a:r>
            <a:r>
              <a:rPr lang="en-US" sz="2400" dirty="0" err="1"/>
              <a:t>tannarxidagi</a:t>
            </a:r>
            <a:r>
              <a:rPr lang="en-US" sz="2400" dirty="0"/>
              <a:t> </a:t>
            </a:r>
            <a:endParaRPr lang="ru-RU" sz="2400" dirty="0"/>
          </a:p>
          <a:p>
            <a:pPr algn="just"/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xarajatlar</a:t>
            </a:r>
            <a:r>
              <a:rPr lang="en-US" sz="2400" dirty="0"/>
              <a:t>, </a:t>
            </a:r>
            <a:r>
              <a:rPr lang="en-US" sz="2400" dirty="0" err="1"/>
              <a:t>so‘m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foiz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i="1" dirty="0"/>
              <a:t>IU</a:t>
            </a:r>
            <a:r>
              <a:rPr lang="en-US" sz="2400" dirty="0"/>
              <a:t> - </a:t>
            </a:r>
            <a:r>
              <a:rPr lang="en-US" sz="2400" dirty="0" err="1"/>
              <a:t>o‘zgarmas</a:t>
            </a:r>
            <a:r>
              <a:rPr lang="en-US" sz="2400" dirty="0"/>
              <a:t> </a:t>
            </a:r>
            <a:r>
              <a:rPr lang="en-US" sz="2400" dirty="0" err="1"/>
              <a:t>qo‘shimcha</a:t>
            </a:r>
            <a:r>
              <a:rPr lang="en-US" sz="2400" dirty="0"/>
              <a:t> </a:t>
            </a:r>
            <a:r>
              <a:rPr lang="en-US" sz="2400" dirty="0" err="1"/>
              <a:t>xarajatlardan</a:t>
            </a:r>
            <a:r>
              <a:rPr lang="en-US" sz="2400" dirty="0"/>
              <a:t> </a:t>
            </a:r>
            <a:r>
              <a:rPr lang="en-US" sz="2400" dirty="0" err="1"/>
              <a:t>qilingan</a:t>
            </a:r>
            <a:r>
              <a:rPr lang="en-US" sz="2400" dirty="0"/>
              <a:t> </a:t>
            </a:r>
            <a:r>
              <a:rPr lang="en-US" sz="2400" dirty="0" err="1"/>
              <a:t>iqtisod</a:t>
            </a:r>
            <a:r>
              <a:rPr lang="en-US" sz="2400" dirty="0"/>
              <a:t> </a:t>
            </a:r>
            <a:endParaRPr lang="ru-RU" sz="2400" dirty="0"/>
          </a:p>
          <a:p>
            <a:pPr algn="just"/>
            <a:r>
              <a:rPr lang="en-US" sz="2400" dirty="0" err="1"/>
              <a:t>ulushi</a:t>
            </a:r>
            <a:r>
              <a:rPr lang="en-US" sz="2400" dirty="0"/>
              <a:t>,%;</a:t>
            </a:r>
            <a:endParaRPr lang="ru-RU" sz="2400" dirty="0"/>
          </a:p>
          <a:p>
            <a:pPr algn="just"/>
            <a:r>
              <a:rPr lang="en-US" sz="2400" i="1" dirty="0" err="1"/>
              <a:t>A</a:t>
            </a:r>
            <a:r>
              <a:rPr lang="en-US" sz="2400" i="1" baseline="-25000" dirty="0" err="1"/>
              <a:t>iih</a:t>
            </a:r>
            <a:r>
              <a:rPr lang="en-US" sz="2400" dirty="0"/>
              <a:t> - </a:t>
            </a:r>
            <a:r>
              <a:rPr lang="en-US" sz="2400" dirty="0" err="1"/>
              <a:t>rejadagi</a:t>
            </a:r>
            <a:r>
              <a:rPr lang="en-US" sz="2400" dirty="0"/>
              <a:t> </a:t>
            </a:r>
            <a:r>
              <a:rPr lang="en-US" sz="2400" dirty="0" err="1"/>
              <a:t>mahsulot</a:t>
            </a:r>
            <a:r>
              <a:rPr lang="en-US" sz="2400" dirty="0"/>
              <a:t> </a:t>
            </a:r>
            <a:r>
              <a:rPr lang="en-US" sz="2400" dirty="0" err="1"/>
              <a:t>birligidagi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- </a:t>
            </a:r>
            <a:r>
              <a:rPr lang="en-US" sz="2400" dirty="0" err="1"/>
              <a:t>progressiv</a:t>
            </a:r>
            <a:r>
              <a:rPr lang="en-US" sz="2400" dirty="0"/>
              <a:t> </a:t>
            </a:r>
            <a:r>
              <a:rPr lang="en-US" sz="2400" dirty="0" err="1"/>
              <a:t>to‘lovga</a:t>
            </a:r>
            <a:r>
              <a:rPr lang="en-US" sz="2400" dirty="0"/>
              <a:t> </a:t>
            </a:r>
            <a:endParaRPr lang="ru-RU" sz="2400" dirty="0"/>
          </a:p>
          <a:p>
            <a:pPr algn="just"/>
            <a:r>
              <a:rPr lang="en-US" sz="2400" dirty="0" err="1"/>
              <a:t>o‘tkaziladigan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ishbay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xaqi</a:t>
            </a:r>
            <a:r>
              <a:rPr lang="en-US" sz="2400" dirty="0"/>
              <a:t>, </a:t>
            </a:r>
            <a:r>
              <a:rPr lang="en-US" sz="2400" dirty="0" err="1"/>
              <a:t>so‘m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texnika</a:t>
            </a:r>
            <a:r>
              <a:rPr lang="en-US" sz="2400" dirty="0"/>
              <a:t> </a:t>
            </a:r>
            <a:r>
              <a:rPr lang="en-US" sz="2400" dirty="0" err="1"/>
              <a:t>taraqqiyoti</a:t>
            </a:r>
            <a:r>
              <a:rPr lang="en-US" sz="2400" dirty="0"/>
              <a:t> </a:t>
            </a:r>
            <a:r>
              <a:rPr lang="en-US" sz="2400" dirty="0" err="1"/>
              <a:t>rivojlanib</a:t>
            </a:r>
            <a:r>
              <a:rPr lang="en-US" sz="2400" dirty="0"/>
              <a:t> </a:t>
            </a:r>
            <a:r>
              <a:rPr lang="en-US" sz="2400" dirty="0" err="1"/>
              <a:t>borayotgan</a:t>
            </a:r>
            <a:r>
              <a:rPr lang="en-US" sz="2400" dirty="0"/>
              <a:t> </a:t>
            </a:r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sharoitda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jarayonlarini</a:t>
            </a:r>
            <a:r>
              <a:rPr lang="en-US" sz="2400" dirty="0"/>
              <a:t> </a:t>
            </a:r>
            <a:r>
              <a:rPr lang="en-US" sz="2400" dirty="0" err="1"/>
              <a:t>mexanizatsiyalashtirish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avtomatlashtirish</a:t>
            </a:r>
            <a:r>
              <a:rPr lang="en-US" sz="2400" dirty="0"/>
              <a:t>, </a:t>
            </a:r>
            <a:r>
              <a:rPr lang="en-US" sz="2400" dirty="0" err="1"/>
              <a:t>qo‘l</a:t>
            </a:r>
            <a:r>
              <a:rPr lang="en-US" sz="2400" dirty="0"/>
              <a:t> </a:t>
            </a:r>
            <a:r>
              <a:rPr lang="en-US" sz="2400" dirty="0" err="1"/>
              <a:t>mehnatini</a:t>
            </a:r>
            <a:r>
              <a:rPr lang="en-US" sz="2400" dirty="0"/>
              <a:t> </a:t>
            </a:r>
            <a:r>
              <a:rPr lang="en-US" sz="2400" dirty="0" err="1"/>
              <a:t>mashinalarda</a:t>
            </a:r>
            <a:r>
              <a:rPr lang="en-US" sz="2400" dirty="0"/>
              <a:t> </a:t>
            </a:r>
            <a:r>
              <a:rPr lang="en-US" sz="2400" dirty="0" err="1"/>
              <a:t>bajarishga</a:t>
            </a:r>
            <a:r>
              <a:rPr lang="en-US" sz="2400" dirty="0"/>
              <a:t> </a:t>
            </a:r>
            <a:r>
              <a:rPr lang="en-US" sz="2400" dirty="0" err="1"/>
              <a:t>almashtirish</a:t>
            </a:r>
            <a:r>
              <a:rPr lang="en-US" sz="2400" dirty="0"/>
              <a:t> </a:t>
            </a:r>
            <a:r>
              <a:rPr lang="en-US" sz="2400" dirty="0" err="1"/>
              <a:t>tajriba-tadqiqot</a:t>
            </a:r>
            <a:r>
              <a:rPr lang="en-US" sz="2400" dirty="0"/>
              <a:t> </a:t>
            </a:r>
            <a:r>
              <a:rPr lang="en-US" sz="2400" dirty="0" err="1"/>
              <a:t>ishlarining</a:t>
            </a:r>
            <a:r>
              <a:rPr lang="en-US" sz="2400" dirty="0"/>
              <a:t> </a:t>
            </a:r>
            <a:r>
              <a:rPr lang="en-US" sz="2400" dirty="0" err="1"/>
              <a:t>hajmini</a:t>
            </a:r>
            <a:r>
              <a:rPr lang="en-US" sz="2400" dirty="0"/>
              <a:t> </a:t>
            </a:r>
            <a:r>
              <a:rPr lang="en-US" sz="2400" dirty="0" err="1"/>
              <a:t>ortishi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sohasini</a:t>
            </a:r>
            <a:r>
              <a:rPr lang="en-US" sz="2400" dirty="0"/>
              <a:t> </a:t>
            </a:r>
            <a:r>
              <a:rPr lang="en-US" sz="2400" dirty="0" err="1"/>
              <a:t>kengayishiga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kelmoqda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5" name="Рисунок 4" descr="http://uz.denemetr.com/tw_files2/urls_8/77/d-76257/7z-docs/1_html_2b5e2b92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4700" y="1551186"/>
            <a:ext cx="2120900" cy="6078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9598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46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5665" y="232713"/>
            <a:ext cx="88829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400" dirty="0" err="1" smtClean="0"/>
              <a:t>To‘g‘ri</a:t>
            </a:r>
            <a:r>
              <a:rPr lang="en-US" sz="2400" dirty="0" smtClean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ishchiga</a:t>
            </a:r>
            <a:r>
              <a:rPr lang="en-US" sz="2400" dirty="0"/>
              <a:t> </a:t>
            </a:r>
            <a:r>
              <a:rPr lang="en-US" sz="2400" dirty="0" smtClean="0"/>
              <a:t>  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belgilangan</a:t>
            </a:r>
            <a:r>
              <a:rPr lang="en-US" sz="2400" dirty="0" smtClean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haqiqiy</a:t>
            </a:r>
            <a:r>
              <a:rPr lang="en-US" sz="2400" dirty="0"/>
              <a:t> </a:t>
            </a:r>
            <a:r>
              <a:rPr lang="en-US" sz="2400" dirty="0" err="1"/>
              <a:t>ishlagan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maosh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oshiriladi.Vaqtbay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soatbay</a:t>
            </a:r>
            <a:r>
              <a:rPr lang="en-US" sz="2400" dirty="0"/>
              <a:t>, </a:t>
            </a:r>
            <a:r>
              <a:rPr lang="en-US" sz="2400" dirty="0" err="1"/>
              <a:t>kunbay</a:t>
            </a:r>
            <a:r>
              <a:rPr lang="en-US" sz="2400" dirty="0"/>
              <a:t>, </a:t>
            </a:r>
            <a:r>
              <a:rPr lang="en-US" sz="2400" dirty="0" err="1"/>
              <a:t>oylik</a:t>
            </a:r>
            <a:r>
              <a:rPr lang="en-US" sz="2400" dirty="0"/>
              <a:t> </a:t>
            </a:r>
            <a:r>
              <a:rPr lang="en-US" sz="2400" dirty="0" err="1"/>
              <a:t>ko‘rinishida</a:t>
            </a:r>
            <a:r>
              <a:rPr lang="en-US" sz="2400" dirty="0"/>
              <a:t> </a:t>
            </a:r>
            <a:r>
              <a:rPr lang="en-US" sz="2400" dirty="0" err="1"/>
              <a:t>bo‘lishi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Bu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formulalardan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</a:p>
          <a:p>
            <a:endParaRPr lang="en-US" sz="2400" dirty="0" smtClean="0"/>
          </a:p>
          <a:p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/>
              <a:t>yerda</a:t>
            </a:r>
            <a:r>
              <a:rPr lang="en-US" sz="2400" dirty="0"/>
              <a:t>,</a:t>
            </a:r>
            <a:endParaRPr lang="ru-RU" sz="2400" dirty="0"/>
          </a:p>
          <a:p>
            <a:r>
              <a:rPr lang="en-US" sz="2400" i="1" dirty="0" err="1"/>
              <a:t>IH</a:t>
            </a:r>
            <a:r>
              <a:rPr lang="en-US" sz="2400" i="1" baseline="-25000" dirty="0" err="1"/>
              <a:t>vaqt</a:t>
            </a:r>
            <a:r>
              <a:rPr lang="en-US" sz="2400" dirty="0"/>
              <a:t> -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hisobot</a:t>
            </a:r>
            <a:r>
              <a:rPr lang="en-US" sz="2400" dirty="0"/>
              <a:t> </a:t>
            </a:r>
            <a:r>
              <a:rPr lang="en-US" sz="2400" dirty="0" err="1"/>
              <a:t>davrdagi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, </a:t>
            </a:r>
            <a:r>
              <a:rPr lang="en-US" sz="2400" dirty="0" err="1"/>
              <a:t>so‘m</a:t>
            </a:r>
            <a:r>
              <a:rPr lang="en-US" sz="2400" dirty="0"/>
              <a:t>;</a:t>
            </a:r>
            <a:endParaRPr lang="ru-RU" sz="2400" dirty="0"/>
          </a:p>
          <a:p>
            <a:r>
              <a:rPr lang="en-US" sz="2400" i="1" dirty="0" err="1"/>
              <a:t>T</a:t>
            </a:r>
            <a:r>
              <a:rPr lang="en-US" sz="2400" i="1" baseline="-25000" dirty="0" err="1"/>
              <a:t>s</a:t>
            </a:r>
            <a:r>
              <a:rPr lang="en-US" sz="2400" i="1" dirty="0" err="1"/>
              <a:t>,T</a:t>
            </a:r>
            <a:r>
              <a:rPr lang="en-US" sz="2400" dirty="0"/>
              <a:t> -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razryadiga</a:t>
            </a:r>
            <a:r>
              <a:rPr lang="en-US" sz="2400" dirty="0"/>
              <a:t> </a:t>
            </a:r>
            <a:r>
              <a:rPr lang="en-US" sz="2400" dirty="0" err="1"/>
              <a:t>mos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soatbay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kunbay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 </a:t>
            </a:r>
            <a:endParaRPr lang="ru-RU" sz="2400" dirty="0"/>
          </a:p>
          <a:p>
            <a:r>
              <a:rPr lang="en-US" sz="2400" dirty="0" err="1"/>
              <a:t>stavkasi</a:t>
            </a:r>
            <a:r>
              <a:rPr lang="en-US" sz="2400" dirty="0"/>
              <a:t>, </a:t>
            </a:r>
            <a:r>
              <a:rPr lang="en-US" sz="2400" dirty="0" err="1"/>
              <a:t>so‘m</a:t>
            </a:r>
            <a:r>
              <a:rPr lang="en-US" sz="2400" dirty="0"/>
              <a:t>;</a:t>
            </a:r>
            <a:endParaRPr lang="ru-RU" sz="2400" dirty="0"/>
          </a:p>
          <a:p>
            <a:r>
              <a:rPr lang="en-US" sz="2400" i="1" dirty="0" err="1"/>
              <a:t>V</a:t>
            </a:r>
            <a:r>
              <a:rPr lang="en-US" sz="2400" i="1" baseline="-25000" dirty="0" err="1"/>
              <a:t>s</a:t>
            </a:r>
            <a:r>
              <a:rPr lang="en-US" sz="2400" i="1" dirty="0"/>
              <a:t>, </a:t>
            </a:r>
            <a:r>
              <a:rPr lang="en-US" sz="2400" i="1" dirty="0" err="1"/>
              <a:t>V</a:t>
            </a:r>
            <a:r>
              <a:rPr lang="en-US" sz="2400" i="1" baseline="-25000" dirty="0" err="1"/>
              <a:t>k</a:t>
            </a:r>
            <a:r>
              <a:rPr lang="en-US" sz="2400" dirty="0"/>
              <a:t> -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hisobot</a:t>
            </a:r>
            <a:r>
              <a:rPr lang="en-US" sz="2400" dirty="0"/>
              <a:t> </a:t>
            </a:r>
            <a:r>
              <a:rPr lang="en-US" sz="2400" dirty="0" err="1"/>
              <a:t>davridagi</a:t>
            </a:r>
            <a:r>
              <a:rPr lang="en-US" sz="2400" dirty="0"/>
              <a:t> </a:t>
            </a:r>
            <a:r>
              <a:rPr lang="en-US" sz="2400" dirty="0" err="1"/>
              <a:t>haqiqiy</a:t>
            </a:r>
            <a:r>
              <a:rPr lang="en-US" sz="2400" dirty="0"/>
              <a:t> </a:t>
            </a:r>
            <a:r>
              <a:rPr lang="en-US" sz="2400" dirty="0" err="1"/>
              <a:t>ishlagan</a:t>
            </a:r>
            <a:r>
              <a:rPr lang="en-US" sz="2400" dirty="0"/>
              <a:t> </a:t>
            </a:r>
            <a:r>
              <a:rPr lang="en-US" sz="2400" dirty="0" err="1"/>
              <a:t>vaqti</a:t>
            </a:r>
            <a:r>
              <a:rPr lang="en-US" sz="2400" dirty="0"/>
              <a:t>, </a:t>
            </a:r>
            <a:r>
              <a:rPr lang="en-US" sz="2400" dirty="0" err="1"/>
              <a:t>soat</a:t>
            </a:r>
            <a:r>
              <a:rPr lang="en-US" sz="2400" dirty="0"/>
              <a:t>, kun.</a:t>
            </a:r>
            <a:endParaRPr lang="ru-RU" sz="2400" dirty="0"/>
          </a:p>
          <a:p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vaqtbay-mukofot</a:t>
            </a:r>
            <a:r>
              <a:rPr lang="en-US" sz="2400" dirty="0"/>
              <a:t> </a:t>
            </a:r>
            <a:r>
              <a:rPr lang="en-US" sz="2400" dirty="0" err="1"/>
              <a:t>sistemasi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vaqtbay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haqiga</a:t>
            </a:r>
            <a:r>
              <a:rPr lang="en-US" sz="2400" dirty="0"/>
              <a:t> </a:t>
            </a:r>
            <a:r>
              <a:rPr lang="en-US" sz="2400" dirty="0" err="1"/>
              <a:t>bajarilgan</a:t>
            </a:r>
            <a:r>
              <a:rPr lang="en-US" sz="2400" dirty="0"/>
              <a:t> </a:t>
            </a:r>
            <a:r>
              <a:rPr lang="en-US" sz="2400" dirty="0" err="1"/>
              <a:t>ishning</a:t>
            </a:r>
            <a:r>
              <a:rPr lang="en-US" sz="2400" dirty="0"/>
              <a:t> </a:t>
            </a:r>
            <a:r>
              <a:rPr lang="en-US" sz="2400" dirty="0" err="1"/>
              <a:t>sifati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qo‘shilgan</a:t>
            </a:r>
            <a:r>
              <a:rPr lang="en-US" sz="2400" dirty="0"/>
              <a:t> </a:t>
            </a:r>
            <a:r>
              <a:rPr lang="en-US" sz="2400" dirty="0" err="1"/>
              <a:t>mukofotni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. </a:t>
            </a:r>
            <a:endParaRPr lang="ru-RU" sz="2400" dirty="0"/>
          </a:p>
        </p:txBody>
      </p:sp>
      <p:pic>
        <p:nvPicPr>
          <p:cNvPr id="10" name="Рисунок 9" descr="http://uz.denemetr.com/tw_files2/urls_8/77/d-76257/7z-docs/1_html_m336c4d55.gif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00" y="2184401"/>
            <a:ext cx="1490662" cy="506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uz.denemetr.com/tw_files2/urls_8/77/d-76257/7z-docs/1_html_me1e230b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200" y="2794001"/>
            <a:ext cx="1433868" cy="6242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476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47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-15666"/>
            <a:ext cx="88829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dirty="0" err="1"/>
              <a:t>Rahbar</a:t>
            </a:r>
            <a:r>
              <a:rPr lang="en-US" sz="2400" b="1" dirty="0"/>
              <a:t>, </a:t>
            </a:r>
            <a:r>
              <a:rPr lang="en-US" sz="2400" b="1" dirty="0" err="1"/>
              <a:t>xodimlar</a:t>
            </a:r>
            <a:r>
              <a:rPr lang="en-US" sz="2400" b="1" dirty="0"/>
              <a:t>, </a:t>
            </a:r>
            <a:r>
              <a:rPr lang="en-US" sz="2400" b="1" dirty="0" err="1"/>
              <a:t>xizmatchilar</a:t>
            </a:r>
            <a:r>
              <a:rPr lang="en-US" sz="2400" b="1" dirty="0"/>
              <a:t>, </a:t>
            </a:r>
            <a:r>
              <a:rPr lang="en-US" sz="2400" b="1" dirty="0" err="1"/>
              <a:t>mutaxassislarga</a:t>
            </a:r>
            <a:r>
              <a:rPr lang="en-US" sz="2400" b="1" dirty="0"/>
              <a:t> </a:t>
            </a:r>
            <a:r>
              <a:rPr lang="en-US" sz="2400" b="1" dirty="0" err="1"/>
              <a:t>ish</a:t>
            </a:r>
            <a:r>
              <a:rPr lang="en-US" sz="2400" b="1" dirty="0"/>
              <a:t> </a:t>
            </a:r>
            <a:r>
              <a:rPr lang="en-US" sz="2400" b="1" dirty="0" err="1"/>
              <a:t>haqi</a:t>
            </a:r>
            <a:r>
              <a:rPr lang="en-US" sz="2400" b="1" dirty="0"/>
              <a:t> </a:t>
            </a:r>
            <a:r>
              <a:rPr lang="en-US" sz="2400" b="1" dirty="0" err="1"/>
              <a:t>to‘lash</a:t>
            </a:r>
            <a:r>
              <a:rPr lang="en-US" sz="2400" b="1" dirty="0"/>
              <a:t> </a:t>
            </a:r>
            <a:r>
              <a:rPr lang="en-US" sz="2400" b="1" dirty="0" err="1"/>
              <a:t>va</a:t>
            </a:r>
            <a:r>
              <a:rPr lang="en-US" sz="2400" b="1" dirty="0"/>
              <a:t> </a:t>
            </a:r>
            <a:r>
              <a:rPr lang="en-US" sz="2400" b="1" dirty="0" err="1"/>
              <a:t>rag‘batlantirishni</a:t>
            </a:r>
            <a:r>
              <a:rPr lang="en-US" sz="2400" b="1" dirty="0"/>
              <a:t> </a:t>
            </a:r>
            <a:r>
              <a:rPr lang="en-US" sz="2400" b="1" dirty="0" err="1"/>
              <a:t>tashkil</a:t>
            </a:r>
            <a:r>
              <a:rPr lang="en-US" sz="2400" b="1" dirty="0"/>
              <a:t> </a:t>
            </a:r>
            <a:r>
              <a:rPr lang="en-US" sz="2400" b="1" dirty="0" err="1"/>
              <a:t>qilish</a:t>
            </a:r>
            <a:endParaRPr lang="ru-RU" sz="2400" dirty="0"/>
          </a:p>
          <a:p>
            <a:pPr algn="ctr"/>
            <a:r>
              <a:rPr lang="en-US" sz="2400" dirty="0"/>
              <a:t> </a:t>
            </a:r>
          </a:p>
          <a:p>
            <a:pPr algn="just"/>
            <a:r>
              <a:rPr lang="en-US" sz="2400" dirty="0" smtClean="0"/>
              <a:t>   </a:t>
            </a:r>
            <a:r>
              <a:rPr lang="en-US" sz="2400" dirty="0" err="1" smtClean="0"/>
              <a:t>Rahbar</a:t>
            </a:r>
            <a:r>
              <a:rPr lang="en-US" sz="2400" dirty="0" smtClean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mutaxassislar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an’anaviy</a:t>
            </a:r>
            <a:r>
              <a:rPr lang="en-US" sz="2400" dirty="0"/>
              <a:t> </a:t>
            </a:r>
            <a:r>
              <a:rPr lang="en-US" sz="2400" dirty="0" err="1"/>
              <a:t>usuli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to‘lashning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stavkasi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maoshlarini</a:t>
            </a:r>
            <a:r>
              <a:rPr lang="en-US" sz="2400" dirty="0"/>
              <a:t>,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majburiyatlari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bajarayotgan</a:t>
            </a:r>
            <a:r>
              <a:rPr lang="en-US" sz="2400" dirty="0"/>
              <a:t> </a:t>
            </a:r>
            <a:r>
              <a:rPr lang="en-US" sz="2400" dirty="0" err="1"/>
              <a:t>ishlari</a:t>
            </a:r>
            <a:r>
              <a:rPr lang="en-US" sz="2400" dirty="0"/>
              <a:t> </a:t>
            </a:r>
            <a:r>
              <a:rPr lang="en-US" sz="2400" dirty="0" err="1"/>
              <a:t>murakkabligini</a:t>
            </a:r>
            <a:r>
              <a:rPr lang="en-US" sz="2400" dirty="0"/>
              <a:t> </a:t>
            </a:r>
            <a:r>
              <a:rPr lang="en-US" sz="2400" dirty="0" err="1"/>
              <a:t>hisobga</a:t>
            </a:r>
            <a:r>
              <a:rPr lang="en-US" sz="2400" dirty="0"/>
              <a:t> </a:t>
            </a:r>
            <a:r>
              <a:rPr lang="en-US" sz="2400" dirty="0" err="1"/>
              <a:t>olgan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mutaxassislarning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maoshlari</a:t>
            </a:r>
            <a:r>
              <a:rPr lang="en-US" sz="2400" dirty="0"/>
              <a:t> </a:t>
            </a:r>
            <a:r>
              <a:rPr lang="en-US" sz="2400" dirty="0" err="1"/>
              <a:t>sxemasini</a:t>
            </a:r>
            <a:r>
              <a:rPr lang="en-US" sz="2400" dirty="0"/>
              <a:t> </a:t>
            </a:r>
            <a:r>
              <a:rPr lang="en-US" sz="2400" dirty="0" err="1"/>
              <a:t>tuzish</a:t>
            </a:r>
            <a:r>
              <a:rPr lang="en-US" sz="2400" dirty="0"/>
              <a:t>;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ma’lumotlari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muta-xasisslarni</a:t>
            </a:r>
            <a:r>
              <a:rPr lang="en-US" sz="2400" dirty="0"/>
              <a:t> </a:t>
            </a:r>
            <a:r>
              <a:rPr lang="en-US" sz="2400" dirty="0" err="1"/>
              <a:t>tarifikatsiya</a:t>
            </a:r>
            <a:r>
              <a:rPr lang="en-US" sz="2400" dirty="0"/>
              <a:t> </a:t>
            </a:r>
            <a:r>
              <a:rPr lang="en-US" sz="2400" dirty="0" err="1"/>
              <a:t>qilishdan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ma’lumotnomasida</a:t>
            </a:r>
            <a:r>
              <a:rPr lang="en-US" sz="2400" dirty="0"/>
              <a:t>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majburiyatlari</a:t>
            </a:r>
            <a:r>
              <a:rPr lang="en-US" sz="2400" dirty="0"/>
              <a:t>,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xodim</a:t>
            </a:r>
            <a:r>
              <a:rPr lang="en-US" sz="2400" dirty="0"/>
              <a:t> </a:t>
            </a:r>
            <a:r>
              <a:rPr lang="en-US" sz="2400" dirty="0" err="1"/>
              <a:t>tayyorgarligi</a:t>
            </a:r>
            <a:r>
              <a:rPr lang="en-US" sz="2400" dirty="0"/>
              <a:t> </a:t>
            </a:r>
            <a:r>
              <a:rPr lang="en-US" sz="2400" dirty="0" err="1"/>
              <a:t>darajasi</a:t>
            </a:r>
            <a:r>
              <a:rPr lang="en-US" sz="2400" dirty="0"/>
              <a:t>, </a:t>
            </a:r>
            <a:r>
              <a:rPr lang="en-US" sz="2400" dirty="0" err="1"/>
              <a:t>bilimi</a:t>
            </a:r>
            <a:r>
              <a:rPr lang="en-US" sz="2400" dirty="0"/>
              <a:t>, </a:t>
            </a:r>
            <a:r>
              <a:rPr lang="en-US" sz="2400" dirty="0" err="1"/>
              <a:t>ixtisosiga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talablar</a:t>
            </a:r>
            <a:r>
              <a:rPr lang="en-US" sz="2400" dirty="0"/>
              <a:t>, </a:t>
            </a:r>
            <a:r>
              <a:rPr lang="en-US" sz="2400" dirty="0" err="1"/>
              <a:t>yoritilgan</a:t>
            </a:r>
            <a:r>
              <a:rPr lang="en-US" sz="2400" dirty="0"/>
              <a:t>. </a:t>
            </a:r>
            <a:r>
              <a:rPr lang="en-US" sz="2400" dirty="0" err="1"/>
              <a:t>Mutaxassislar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ma’lumotnomasi</a:t>
            </a:r>
            <a:r>
              <a:rPr lang="en-US" sz="2400" dirty="0"/>
              <a:t> </a:t>
            </a:r>
            <a:r>
              <a:rPr lang="en-US" sz="2400" dirty="0" err="1"/>
              <a:t>mehnatga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mansablarni</a:t>
            </a:r>
            <a:r>
              <a:rPr lang="en-US" sz="2400" dirty="0"/>
              <a:t> </a:t>
            </a:r>
            <a:r>
              <a:rPr lang="en-US" sz="2400" dirty="0" err="1"/>
              <a:t>toifalarga</a:t>
            </a:r>
            <a:r>
              <a:rPr lang="en-US" sz="2400" dirty="0"/>
              <a:t> </a:t>
            </a:r>
            <a:r>
              <a:rPr lang="en-US" sz="2400" dirty="0" err="1"/>
              <a:t>ajratish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 </a:t>
            </a:r>
            <a:r>
              <a:rPr lang="en-US" sz="2400" dirty="0" err="1"/>
              <a:t>mehnatini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hajmi</a:t>
            </a:r>
            <a:r>
              <a:rPr lang="en-US" sz="2400" dirty="0"/>
              <a:t>, </a:t>
            </a:r>
            <a:r>
              <a:rPr lang="en-US" sz="2400" dirty="0" err="1"/>
              <a:t>uning</a:t>
            </a:r>
            <a:r>
              <a:rPr lang="en-US" sz="2400" dirty="0"/>
              <a:t> </a:t>
            </a:r>
            <a:r>
              <a:rPr lang="en-US" sz="2400" dirty="0" err="1"/>
              <a:t>malakasi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chiqarishdagi</a:t>
            </a:r>
            <a:r>
              <a:rPr lang="en-US" sz="2400" dirty="0"/>
              <a:t> </a:t>
            </a:r>
            <a:r>
              <a:rPr lang="en-US" sz="2400" dirty="0" err="1"/>
              <a:t>tajribasiga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holda</a:t>
            </a:r>
            <a:r>
              <a:rPr lang="en-US" sz="2400" dirty="0"/>
              <a:t> </a:t>
            </a:r>
            <a:r>
              <a:rPr lang="en-US" sz="2400" dirty="0" err="1"/>
              <a:t>amalga</a:t>
            </a:r>
            <a:r>
              <a:rPr lang="en-US" sz="2400" dirty="0"/>
              <a:t> </a:t>
            </a:r>
            <a:r>
              <a:rPr lang="en-US" sz="2400" dirty="0" err="1"/>
              <a:t>oshiriladi</a:t>
            </a:r>
            <a:r>
              <a:rPr lang="en-US" sz="2400" dirty="0"/>
              <a:t>.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727426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48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6763" y="162134"/>
            <a:ext cx="8882937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400" dirty="0" err="1" smtClean="0"/>
              <a:t>Malaka</a:t>
            </a:r>
            <a:r>
              <a:rPr lang="en-US" sz="2400" dirty="0" smtClean="0"/>
              <a:t> </a:t>
            </a:r>
            <a:r>
              <a:rPr lang="en-US" sz="2400" dirty="0" err="1"/>
              <a:t>ma’lumotnomasida</a:t>
            </a:r>
            <a:r>
              <a:rPr lang="en-US" sz="2400" dirty="0"/>
              <a:t> </a:t>
            </a:r>
            <a:r>
              <a:rPr lang="en-US" sz="2400" dirty="0" err="1"/>
              <a:t>ishlovchilarning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majburiyatlarida</a:t>
            </a:r>
            <a:r>
              <a:rPr lang="en-US" sz="2400" dirty="0" smtClean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chiqarishning</a:t>
            </a:r>
            <a:r>
              <a:rPr lang="en-US" sz="2400" dirty="0"/>
              <a:t>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xususiyatlari</a:t>
            </a:r>
            <a:r>
              <a:rPr lang="en-US" sz="2400" dirty="0"/>
              <a:t> </a:t>
            </a:r>
            <a:r>
              <a:rPr lang="en-US" sz="2400" dirty="0" err="1"/>
              <a:t>to‘laqonli</a:t>
            </a:r>
            <a:r>
              <a:rPr lang="en-US" sz="2400" dirty="0"/>
              <a:t> </a:t>
            </a:r>
            <a:r>
              <a:rPr lang="en-US" sz="2400" dirty="0" err="1"/>
              <a:t>aks</a:t>
            </a:r>
            <a:r>
              <a:rPr lang="en-US" sz="2400" dirty="0"/>
              <a:t> </a:t>
            </a:r>
            <a:r>
              <a:rPr lang="en-US" sz="2400" dirty="0" err="1"/>
              <a:t>ettirilmagan</a:t>
            </a:r>
            <a:r>
              <a:rPr lang="en-US" sz="2400" dirty="0"/>
              <a:t>. </a:t>
            </a:r>
            <a:r>
              <a:rPr lang="en-US" sz="2400" dirty="0" err="1"/>
              <a:t>Shuning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korxonalarga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ma’lumotnomasidagi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majburiyatlari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lavozim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instruktsiyasini</a:t>
            </a:r>
            <a:r>
              <a:rPr lang="en-US" sz="2400" dirty="0"/>
              <a:t> </a:t>
            </a:r>
            <a:r>
              <a:rPr lang="en-US" sz="2400" dirty="0" err="1"/>
              <a:t>tuzish</a:t>
            </a:r>
            <a:r>
              <a:rPr lang="en-US" sz="2400" dirty="0"/>
              <a:t> </a:t>
            </a:r>
            <a:r>
              <a:rPr lang="en-US" sz="2400" dirty="0" err="1"/>
              <a:t>tavsiya</a:t>
            </a:r>
            <a:r>
              <a:rPr lang="en-US" sz="2400" dirty="0"/>
              <a:t> </a:t>
            </a:r>
            <a:r>
              <a:rPr lang="en-US" sz="2400" dirty="0" err="1"/>
              <a:t>etiladi</a:t>
            </a:r>
            <a:r>
              <a:rPr lang="en-US" sz="2400" dirty="0"/>
              <a:t>.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instruktsiyasida</a:t>
            </a:r>
            <a:r>
              <a:rPr lang="en-US" sz="2400" dirty="0"/>
              <a:t> </a:t>
            </a:r>
            <a:r>
              <a:rPr lang="en-US" sz="2400" dirty="0" err="1"/>
              <a:t>ayni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ishlovchining</a:t>
            </a:r>
            <a:r>
              <a:rPr lang="en-US" sz="2400" dirty="0"/>
              <a:t> </a:t>
            </a:r>
            <a:r>
              <a:rPr lang="en-US" sz="2400" dirty="0" err="1"/>
              <a:t>majburiyatlari</a:t>
            </a:r>
            <a:r>
              <a:rPr lang="en-US" sz="2400" dirty="0"/>
              <a:t>, </a:t>
            </a:r>
            <a:r>
              <a:rPr lang="en-US" sz="2400" dirty="0" err="1"/>
              <a:t>huquq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javobgarligi</a:t>
            </a:r>
            <a:r>
              <a:rPr lang="en-US" sz="2400" dirty="0"/>
              <a:t>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ta’riflab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.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rahbarlariga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ma’lumotnomasi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ishlovchilar</a:t>
            </a:r>
            <a:r>
              <a:rPr lang="en-US" sz="2400" dirty="0"/>
              <a:t> </a:t>
            </a:r>
            <a:r>
              <a:rPr lang="en-US" sz="2400" dirty="0" err="1"/>
              <a:t>lavozimlarini</a:t>
            </a:r>
            <a:r>
              <a:rPr lang="en-US" sz="2400" dirty="0"/>
              <a:t> </a:t>
            </a:r>
            <a:r>
              <a:rPr lang="en-US" sz="2400" dirty="0" err="1"/>
              <a:t>belgilash</a:t>
            </a:r>
            <a:r>
              <a:rPr lang="en-US" sz="2400" dirty="0"/>
              <a:t> </a:t>
            </a:r>
            <a:r>
              <a:rPr lang="en-US" sz="2400" dirty="0" err="1"/>
              <a:t>tavsiya</a:t>
            </a:r>
            <a:r>
              <a:rPr lang="en-US" sz="2400" dirty="0"/>
              <a:t> </a:t>
            </a:r>
            <a:r>
              <a:rPr lang="en-US" sz="2400" dirty="0" err="1"/>
              <a:t>etiladi</a:t>
            </a:r>
            <a:r>
              <a:rPr lang="en-US" sz="2400" dirty="0"/>
              <a:t>. </a:t>
            </a:r>
            <a:r>
              <a:rPr lang="en-US" sz="2400" dirty="0" err="1"/>
              <a:t>Ishlovchini</a:t>
            </a:r>
            <a:r>
              <a:rPr lang="en-US" sz="2400" dirty="0"/>
              <a:t> </a:t>
            </a:r>
            <a:r>
              <a:rPr lang="en-US" sz="2400" dirty="0" err="1"/>
              <a:t>lavozimga</a:t>
            </a:r>
            <a:r>
              <a:rPr lang="en-US" sz="2400" dirty="0"/>
              <a:t> </a:t>
            </a:r>
            <a:r>
              <a:rPr lang="en-US" sz="2400" dirty="0" err="1"/>
              <a:t>tayinlashda</a:t>
            </a:r>
            <a:r>
              <a:rPr lang="en-US" sz="2400" dirty="0"/>
              <a:t> </a:t>
            </a:r>
            <a:r>
              <a:rPr lang="en-US" sz="2400" dirty="0" err="1"/>
              <a:t>ma’lumotnoma</a:t>
            </a:r>
            <a:r>
              <a:rPr lang="en-US" sz="2400" dirty="0"/>
              <a:t> </a:t>
            </a:r>
            <a:r>
              <a:rPr lang="en-US" sz="2400" dirty="0" err="1"/>
              <a:t>talablariga</a:t>
            </a:r>
            <a:r>
              <a:rPr lang="en-US" sz="2400" dirty="0"/>
              <a:t> </a:t>
            </a:r>
            <a:r>
              <a:rPr lang="en-US" sz="2400" dirty="0" err="1"/>
              <a:t>muvofiq</a:t>
            </a:r>
            <a:r>
              <a:rPr lang="en-US" sz="2400" dirty="0"/>
              <a:t> </a:t>
            </a:r>
            <a:r>
              <a:rPr lang="en-US" sz="2400" dirty="0" err="1"/>
              <a:t>ma’lumoti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stajiga</a:t>
            </a:r>
            <a:r>
              <a:rPr lang="en-US" sz="2400" dirty="0"/>
              <a:t> </a:t>
            </a:r>
            <a:r>
              <a:rPr lang="en-US" sz="2400" dirty="0" err="1"/>
              <a:t>e’tibor</a:t>
            </a:r>
            <a:r>
              <a:rPr lang="en-US" sz="2400" dirty="0"/>
              <a:t> </a:t>
            </a:r>
            <a:r>
              <a:rPr lang="en-US" sz="2400" dirty="0" err="1"/>
              <a:t>beriladi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kunda</a:t>
            </a:r>
            <a:r>
              <a:rPr lang="en-US" sz="2400" dirty="0"/>
              <a:t> </a:t>
            </a:r>
            <a:r>
              <a:rPr lang="en-US" sz="2400" dirty="0" err="1"/>
              <a:t>mutaxassislar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xizmatchilarga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ularga</a:t>
            </a:r>
            <a:r>
              <a:rPr lang="en-US" sz="2400" dirty="0"/>
              <a:t> </a:t>
            </a:r>
            <a:r>
              <a:rPr lang="en-US" sz="2400" dirty="0" err="1"/>
              <a:t>berilgan</a:t>
            </a:r>
            <a:r>
              <a:rPr lang="en-US" sz="2400" dirty="0"/>
              <a:t> </a:t>
            </a:r>
            <a:r>
              <a:rPr lang="en-US" sz="2400" dirty="0" err="1"/>
              <a:t>toifaga</a:t>
            </a:r>
            <a:r>
              <a:rPr lang="en-US" sz="2400" dirty="0"/>
              <a:t> </a:t>
            </a:r>
            <a:r>
              <a:rPr lang="en-US" sz="2400" dirty="0" err="1"/>
              <a:t>qarab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toifasi</a:t>
            </a:r>
            <a:r>
              <a:rPr lang="en-US" sz="2400" dirty="0"/>
              <a:t> </a:t>
            </a:r>
            <a:r>
              <a:rPr lang="en-US" sz="2400" dirty="0" err="1"/>
              <a:t>har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lavozim</a:t>
            </a:r>
            <a:r>
              <a:rPr lang="en-US" sz="2400" dirty="0"/>
              <a:t> </a:t>
            </a:r>
            <a:r>
              <a:rPr lang="en-US" sz="2400" dirty="0" err="1"/>
              <a:t>doirasida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mehnatni</a:t>
            </a:r>
            <a:r>
              <a:rPr lang="en-US" sz="2400" dirty="0"/>
              <a:t> </a:t>
            </a:r>
            <a:r>
              <a:rPr lang="en-US" sz="2400" dirty="0" err="1"/>
              <a:t>me’yorlashtirish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I - </a:t>
            </a:r>
            <a:r>
              <a:rPr lang="en-US" sz="2400" dirty="0" err="1"/>
              <a:t>toifali</a:t>
            </a:r>
            <a:r>
              <a:rPr lang="en-US" sz="2400" dirty="0"/>
              <a:t> </a:t>
            </a:r>
            <a:r>
              <a:rPr lang="en-US" sz="2400" dirty="0" err="1"/>
              <a:t>mutaxassis</a:t>
            </a:r>
            <a:r>
              <a:rPr lang="en-US" sz="2400" dirty="0"/>
              <a:t>, II - </a:t>
            </a:r>
            <a:r>
              <a:rPr lang="en-US" sz="2400" dirty="0" err="1"/>
              <a:t>toifali</a:t>
            </a:r>
            <a:r>
              <a:rPr lang="en-US" sz="2400" dirty="0"/>
              <a:t> </a:t>
            </a:r>
            <a:r>
              <a:rPr lang="en-US" sz="2400" dirty="0" err="1"/>
              <a:t>mutaxassis</a:t>
            </a:r>
            <a:r>
              <a:rPr lang="en-US" sz="2400" dirty="0"/>
              <a:t>, bosh </a:t>
            </a:r>
            <a:r>
              <a:rPr lang="en-US" sz="2400" dirty="0" err="1"/>
              <a:t>mutaxassis</a:t>
            </a:r>
            <a:r>
              <a:rPr lang="en-US" sz="2400" dirty="0"/>
              <a:t>, </a:t>
            </a:r>
            <a:r>
              <a:rPr lang="en-US" sz="2400" dirty="0" err="1"/>
              <a:t>toifasiz</a:t>
            </a:r>
            <a:r>
              <a:rPr lang="en-US" sz="2400" dirty="0"/>
              <a:t> </a:t>
            </a:r>
            <a:r>
              <a:rPr lang="en-US" sz="2400" dirty="0" err="1"/>
              <a:t>mutaxassis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Mutaxassislarga</a:t>
            </a:r>
            <a:r>
              <a:rPr lang="en-US" sz="2400" dirty="0"/>
              <a:t> </a:t>
            </a:r>
            <a:r>
              <a:rPr lang="en-US" sz="2400" dirty="0" err="1"/>
              <a:t>tofia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maoshni</a:t>
            </a:r>
            <a:r>
              <a:rPr lang="en-US" sz="2400" dirty="0"/>
              <a:t> </a:t>
            </a:r>
            <a:r>
              <a:rPr lang="en-US" sz="2400" dirty="0" err="1"/>
              <a:t>attestatsiya</a:t>
            </a:r>
            <a:r>
              <a:rPr lang="en-US" sz="2400" dirty="0"/>
              <a:t> </a:t>
            </a:r>
            <a:r>
              <a:rPr lang="en-US" sz="2400" dirty="0" err="1"/>
              <a:t>komissiyasi</a:t>
            </a:r>
            <a:r>
              <a:rPr lang="en-US" sz="2400" dirty="0"/>
              <a:t> </a:t>
            </a:r>
            <a:r>
              <a:rPr lang="en-US" sz="2400" dirty="0" err="1"/>
              <a:t>tavsiyasiga</a:t>
            </a:r>
            <a:r>
              <a:rPr lang="en-US" sz="2400" dirty="0"/>
              <a:t> </a:t>
            </a:r>
            <a:r>
              <a:rPr lang="en-US" sz="2400" dirty="0" err="1"/>
              <a:t>binoan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rahbari</a:t>
            </a:r>
            <a:r>
              <a:rPr lang="en-US" sz="2400" dirty="0"/>
              <a:t> </a:t>
            </a:r>
            <a:r>
              <a:rPr lang="en-US" sz="2400" dirty="0" err="1"/>
              <a:t>belgilaydi</a:t>
            </a:r>
            <a:r>
              <a:rPr lang="en-US" sz="2400" dirty="0"/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348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49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145048"/>
            <a:ext cx="8882937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mutaxassislar</a:t>
            </a:r>
            <a:r>
              <a:rPr lang="en-US" sz="2400" dirty="0"/>
              <a:t> </a:t>
            </a:r>
            <a:r>
              <a:rPr lang="en-US" sz="2400" dirty="0" err="1"/>
              <a:t>mehnatini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rag‘batlantirish</a:t>
            </a:r>
            <a:r>
              <a:rPr lang="en-US" sz="2400" dirty="0" smtClean="0"/>
              <a:t> </a:t>
            </a:r>
            <a:r>
              <a:rPr lang="en-US" sz="2400" dirty="0" err="1"/>
              <a:t>maqsadida</a:t>
            </a:r>
            <a:r>
              <a:rPr lang="en-US" sz="2400" dirty="0"/>
              <a:t> </a:t>
            </a:r>
            <a:r>
              <a:rPr lang="en-US" sz="2400" dirty="0" err="1"/>
              <a:t>ularga</a:t>
            </a:r>
            <a:r>
              <a:rPr lang="en-US" sz="2400" dirty="0"/>
              <a:t> </a:t>
            </a:r>
            <a:r>
              <a:rPr lang="en-US" sz="2400" dirty="0" err="1"/>
              <a:t>doimiy</a:t>
            </a:r>
            <a:r>
              <a:rPr lang="en-US" sz="2400" dirty="0"/>
              <a:t> </a:t>
            </a:r>
            <a:r>
              <a:rPr lang="en-US" sz="2400" dirty="0" err="1"/>
              <a:t>ustama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o‘ta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ishlarni</a:t>
            </a:r>
            <a:r>
              <a:rPr lang="en-US" sz="2400" dirty="0"/>
              <a:t> </a:t>
            </a:r>
            <a:r>
              <a:rPr lang="en-US" sz="2400" dirty="0" err="1"/>
              <a:t>bajarayotgan</a:t>
            </a:r>
            <a:r>
              <a:rPr lang="en-US" sz="2400" dirty="0"/>
              <a:t> </a:t>
            </a:r>
            <a:r>
              <a:rPr lang="en-US" sz="2400" dirty="0" err="1"/>
              <a:t>davri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ustama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 </a:t>
            </a:r>
            <a:r>
              <a:rPr lang="en-US" sz="2400" dirty="0" err="1"/>
              <a:t>Ustamalar</a:t>
            </a:r>
            <a:r>
              <a:rPr lang="en-US" sz="2400" dirty="0"/>
              <a:t> </a:t>
            </a:r>
            <a:r>
              <a:rPr lang="en-US" sz="2400" dirty="0" err="1"/>
              <a:t>miqdoirini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ravishda</a:t>
            </a:r>
            <a:r>
              <a:rPr lang="en-US" sz="2400" dirty="0"/>
              <a:t> </a:t>
            </a:r>
            <a:r>
              <a:rPr lang="en-US" sz="2400" dirty="0" err="1"/>
              <a:t>aniqlaydi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toifa</a:t>
            </a:r>
            <a:r>
              <a:rPr lang="en-US" sz="2400" dirty="0"/>
              <a:t> </a:t>
            </a:r>
            <a:r>
              <a:rPr lang="en-US" sz="2400" dirty="0" err="1"/>
              <a:t>ishchilari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u </a:t>
            </a:r>
            <a:r>
              <a:rPr lang="en-US" sz="2400" dirty="0" err="1"/>
              <a:t>turlicha</a:t>
            </a:r>
            <a:r>
              <a:rPr lang="en-US" sz="2400" dirty="0"/>
              <a:t> </a:t>
            </a:r>
            <a:r>
              <a:rPr lang="en-US" sz="2400" dirty="0" err="1"/>
              <a:t>bo‘ladi</a:t>
            </a:r>
            <a:r>
              <a:rPr lang="en-US" sz="2400" dirty="0"/>
              <a:t>:</a:t>
            </a:r>
            <a:endParaRPr lang="ru-RU" sz="2400" dirty="0"/>
          </a:p>
          <a:p>
            <a:pPr algn="just"/>
            <a:r>
              <a:rPr lang="en-US" sz="2400" dirty="0"/>
              <a:t>a)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r>
              <a:rPr lang="en-US" sz="2400" dirty="0" err="1"/>
              <a:t>mutaxassislar</a:t>
            </a:r>
            <a:r>
              <a:rPr lang="en-US" sz="2400" dirty="0"/>
              <a:t>; </a:t>
            </a:r>
            <a:endParaRPr lang="ru-RU" sz="2400" dirty="0"/>
          </a:p>
          <a:p>
            <a:pPr algn="just"/>
            <a:r>
              <a:rPr lang="en-US" sz="2400" dirty="0"/>
              <a:t>b) </a:t>
            </a:r>
            <a:r>
              <a:rPr lang="en-US" sz="2400" dirty="0" err="1"/>
              <a:t>konstruktorlar</a:t>
            </a:r>
            <a:r>
              <a:rPr lang="en-US" sz="2400" dirty="0"/>
              <a:t>, </a:t>
            </a:r>
            <a:r>
              <a:rPr lang="en-US" sz="2400" dirty="0" err="1"/>
              <a:t>texnologlar</a:t>
            </a:r>
            <a:r>
              <a:rPr lang="en-US" sz="2400" dirty="0"/>
              <a:t>,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;</a:t>
            </a:r>
            <a:endParaRPr lang="ru-RU" sz="2400" dirty="0"/>
          </a:p>
          <a:p>
            <a:pPr algn="just"/>
            <a:r>
              <a:rPr lang="en-US" sz="2400" dirty="0"/>
              <a:t>v)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nazorat</a:t>
            </a:r>
            <a:r>
              <a:rPr lang="en-US" sz="2400" dirty="0"/>
              <a:t> </a:t>
            </a:r>
            <a:r>
              <a:rPr lang="en-US" sz="2400" dirty="0" err="1"/>
              <a:t>xizmati</a:t>
            </a:r>
            <a:r>
              <a:rPr lang="en-US" sz="2400" dirty="0"/>
              <a:t> </a:t>
            </a:r>
            <a:r>
              <a:rPr lang="en-US" sz="2400" dirty="0" err="1"/>
              <a:t>mutaxassislari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ustalar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Hozirgi</a:t>
            </a:r>
            <a:r>
              <a:rPr lang="en-US" sz="2400" dirty="0"/>
              <a:t> </a:t>
            </a:r>
            <a:r>
              <a:rPr lang="en-US" sz="2400" dirty="0" err="1"/>
              <a:t>bozor</a:t>
            </a:r>
            <a:r>
              <a:rPr lang="en-US" sz="2400" dirty="0"/>
              <a:t> </a:t>
            </a:r>
            <a:r>
              <a:rPr lang="en-US" sz="2400" dirty="0" err="1"/>
              <a:t>iqtisodiyoti</a:t>
            </a:r>
            <a:r>
              <a:rPr lang="en-US" sz="2400" dirty="0"/>
              <a:t> </a:t>
            </a:r>
            <a:r>
              <a:rPr lang="en-US" sz="2400" dirty="0" err="1"/>
              <a:t>sharoitida</a:t>
            </a:r>
            <a:r>
              <a:rPr lang="en-US" sz="2400" dirty="0"/>
              <a:t>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muta-xassislarga</a:t>
            </a:r>
            <a:r>
              <a:rPr lang="en-US" sz="2400" dirty="0"/>
              <a:t> </a:t>
            </a:r>
            <a:r>
              <a:rPr lang="en-US" sz="2400" dirty="0" err="1"/>
              <a:t>maosh</a:t>
            </a:r>
            <a:r>
              <a:rPr lang="en-US" sz="2400" dirty="0"/>
              <a:t> </a:t>
            </a:r>
            <a:r>
              <a:rPr lang="en-US" sz="2400" dirty="0" err="1"/>
              <a:t>belgilashning</a:t>
            </a:r>
            <a:r>
              <a:rPr lang="en-US" sz="2400" dirty="0"/>
              <a:t> </a:t>
            </a:r>
            <a:r>
              <a:rPr lang="en-US" sz="2400" dirty="0" err="1"/>
              <a:t>yana</a:t>
            </a:r>
            <a:r>
              <a:rPr lang="en-US" sz="2400" dirty="0"/>
              <a:t> </a:t>
            </a:r>
            <a:r>
              <a:rPr lang="en-US" sz="2400" dirty="0" err="1"/>
              <a:t>bir</a:t>
            </a:r>
            <a:r>
              <a:rPr lang="en-US" sz="2400" dirty="0"/>
              <a:t> </a:t>
            </a:r>
            <a:r>
              <a:rPr lang="en-US" sz="2400" dirty="0" err="1"/>
              <a:t>turi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jadvalidir</a:t>
            </a:r>
            <a:r>
              <a:rPr lang="en-US" sz="2400" dirty="0"/>
              <a:t> (</a:t>
            </a:r>
            <a:r>
              <a:rPr lang="en-US" sz="2400" dirty="0" err="1"/>
              <a:t>YaTJ</a:t>
            </a:r>
            <a:r>
              <a:rPr lang="en-US" sz="2400" dirty="0"/>
              <a:t>). </a:t>
            </a:r>
            <a:r>
              <a:rPr lang="en-US" sz="2400" dirty="0" err="1"/>
              <a:t>YaTJdan</a:t>
            </a:r>
            <a:r>
              <a:rPr lang="en-US" sz="2400" dirty="0"/>
              <a:t> </a:t>
            </a:r>
            <a:r>
              <a:rPr lang="en-US" sz="2400" dirty="0" err="1"/>
              <a:t>byudjet</a:t>
            </a:r>
            <a:r>
              <a:rPr lang="en-US" sz="2400" dirty="0"/>
              <a:t> </a:t>
            </a:r>
            <a:r>
              <a:rPr lang="en-US" sz="2400" dirty="0" err="1"/>
              <a:t>sohasi</a:t>
            </a:r>
            <a:r>
              <a:rPr lang="en-US" sz="2400" dirty="0"/>
              <a:t> </a:t>
            </a:r>
            <a:r>
              <a:rPr lang="en-US" sz="2400" dirty="0" err="1"/>
              <a:t>ishlovchilari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foydalanilib</a:t>
            </a:r>
            <a:r>
              <a:rPr lang="en-US" sz="2400" dirty="0"/>
              <a:t>, 18 ta </a:t>
            </a:r>
            <a:r>
              <a:rPr lang="en-US" sz="2400" dirty="0" err="1"/>
              <a:t>razryadni</a:t>
            </a:r>
            <a:r>
              <a:rPr lang="en-US" sz="2400" dirty="0"/>
              <a:t> </a:t>
            </a:r>
            <a:r>
              <a:rPr lang="en-US" sz="2400" dirty="0" err="1"/>
              <a:t>o‘z</a:t>
            </a:r>
            <a:r>
              <a:rPr lang="en-US" sz="2400" dirty="0"/>
              <a:t> </a:t>
            </a:r>
            <a:r>
              <a:rPr lang="en-US" sz="2400" dirty="0" err="1"/>
              <a:t>ichiga</a:t>
            </a:r>
            <a:r>
              <a:rPr lang="en-US" sz="2400" dirty="0"/>
              <a:t> </a:t>
            </a:r>
            <a:r>
              <a:rPr lang="en-US" sz="2400" dirty="0" err="1"/>
              <a:t>oladi</a:t>
            </a:r>
            <a:r>
              <a:rPr lang="en-US" sz="2400" dirty="0"/>
              <a:t> (9.3 - </a:t>
            </a:r>
            <a:r>
              <a:rPr lang="en-US" sz="2400" dirty="0" err="1"/>
              <a:t>jadvalga</a:t>
            </a:r>
            <a:r>
              <a:rPr lang="en-US" sz="2400" dirty="0"/>
              <a:t> </a:t>
            </a:r>
            <a:r>
              <a:rPr lang="en-US" sz="2400" dirty="0" err="1"/>
              <a:t>qarang</a:t>
            </a:r>
            <a:r>
              <a:rPr lang="en-US" sz="2400" dirty="0"/>
              <a:t>).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qilishning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sistemasida</a:t>
            </a:r>
            <a:r>
              <a:rPr lang="en-US" sz="2400" dirty="0"/>
              <a:t> </a:t>
            </a:r>
            <a:r>
              <a:rPr lang="en-US" sz="2400" dirty="0" err="1"/>
              <a:t>ishchilarga</a:t>
            </a:r>
            <a:r>
              <a:rPr lang="en-US" sz="2400" dirty="0"/>
              <a:t> ham,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chiqaruvchi</a:t>
            </a:r>
            <a:r>
              <a:rPr lang="en-US" sz="2400" dirty="0"/>
              <a:t> </a:t>
            </a:r>
            <a:r>
              <a:rPr lang="en-US" sz="2400" dirty="0" err="1"/>
              <a:t>korxonalarning</a:t>
            </a:r>
            <a:r>
              <a:rPr lang="en-US" sz="2400" dirty="0"/>
              <a:t> </a:t>
            </a:r>
            <a:r>
              <a:rPr lang="en-US" sz="2400" dirty="0" err="1"/>
              <a:t>rahbarlariga</a:t>
            </a:r>
            <a:r>
              <a:rPr lang="en-US" sz="2400" dirty="0"/>
              <a:t> ham </a:t>
            </a:r>
            <a:r>
              <a:rPr lang="en-US" sz="2400" dirty="0" err="1"/>
              <a:t>YaTJ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to‘lanishi</a:t>
            </a:r>
            <a:r>
              <a:rPr lang="en-US" sz="2400" dirty="0"/>
              <a:t> </a:t>
            </a:r>
            <a:r>
              <a:rPr lang="en-US" sz="2400" dirty="0" err="1"/>
              <a:t>mumkin</a:t>
            </a:r>
            <a:r>
              <a:rPr lang="en-US" sz="2400" dirty="0"/>
              <a:t>. </a:t>
            </a:r>
            <a:r>
              <a:rPr lang="en-US" sz="2400" dirty="0" err="1"/>
              <a:t>YaTJ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rahbar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r>
              <a:rPr lang="en-US" sz="2400" dirty="0" err="1"/>
              <a:t>mutaxassislarga</a:t>
            </a:r>
            <a:r>
              <a:rPr lang="en-US" sz="2400" dirty="0"/>
              <a:t> </a:t>
            </a:r>
            <a:r>
              <a:rPr lang="en-US" sz="2400" dirty="0" err="1"/>
              <a:t>hamda</a:t>
            </a:r>
            <a:r>
              <a:rPr lang="en-US" sz="2400" dirty="0"/>
              <a:t> </a:t>
            </a:r>
            <a:r>
              <a:rPr lang="en-US" sz="2400" dirty="0" err="1"/>
              <a:t>ishchilarga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belgilashda</a:t>
            </a:r>
            <a:r>
              <a:rPr lang="en-US" sz="2400" dirty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tarifikatsiya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imkoniyatiga</a:t>
            </a:r>
            <a:r>
              <a:rPr lang="en-US" sz="2400" dirty="0"/>
              <a:t> </a:t>
            </a:r>
            <a:r>
              <a:rPr lang="en-US" sz="2400" dirty="0" err="1"/>
              <a:t>ega</a:t>
            </a:r>
            <a:r>
              <a:rPr lang="en-US" sz="2400" dirty="0" smtClean="0"/>
              <a:t>.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027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521642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1363" y="225058"/>
            <a:ext cx="8882937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/>
              <a:t>Umumtarmoqdagi</a:t>
            </a:r>
            <a:r>
              <a:rPr lang="en-US" sz="2400" dirty="0"/>
              <a:t> </a:t>
            </a:r>
            <a:r>
              <a:rPr lang="en-US" sz="2400" dirty="0" err="1"/>
              <a:t>ishlovchilarning</a:t>
            </a:r>
            <a:r>
              <a:rPr lang="en-US" sz="2400" dirty="0"/>
              <a:t> </a:t>
            </a:r>
            <a:r>
              <a:rPr lang="en-US" sz="2400" dirty="0" err="1"/>
              <a:t>lavozim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kasblari</a:t>
            </a:r>
            <a:r>
              <a:rPr lang="en-US" sz="2400" dirty="0"/>
              <a:t> </a:t>
            </a:r>
            <a:r>
              <a:rPr lang="en-US" sz="2400" dirty="0" err="1"/>
              <a:t>byudjet</a:t>
            </a:r>
            <a:r>
              <a:rPr lang="en-US" sz="2400" dirty="0"/>
              <a:t> </a:t>
            </a:r>
            <a:r>
              <a:rPr lang="en-US" sz="2400" dirty="0" smtClean="0"/>
              <a:t>   </a:t>
            </a:r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hisobidagi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umumiydir</a:t>
            </a:r>
            <a:r>
              <a:rPr lang="en-US" sz="2400" dirty="0"/>
              <a:t>. </a:t>
            </a:r>
            <a:r>
              <a:rPr lang="en-US" sz="2400" dirty="0" err="1"/>
              <a:t>Masalan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texnik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 - </a:t>
            </a:r>
            <a:r>
              <a:rPr lang="en-US" sz="2400" dirty="0" err="1"/>
              <a:t>hisobchi</a:t>
            </a:r>
            <a:r>
              <a:rPr lang="en-US" sz="2400" dirty="0"/>
              <a:t>, </a:t>
            </a:r>
            <a:r>
              <a:rPr lang="en-US" sz="2400" dirty="0" err="1"/>
              <a:t>ekspeditor</a:t>
            </a:r>
            <a:r>
              <a:rPr lang="en-US" sz="2400" dirty="0"/>
              <a:t>,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yurituvchi</a:t>
            </a:r>
            <a:r>
              <a:rPr lang="en-US" sz="2400" dirty="0"/>
              <a:t>, </a:t>
            </a:r>
            <a:r>
              <a:rPr lang="en-US" sz="2400" dirty="0" err="1"/>
              <a:t>g‘aznachi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; </a:t>
            </a:r>
            <a:r>
              <a:rPr lang="en-US" sz="2400" dirty="0" err="1"/>
              <a:t>mutaxassislar</a:t>
            </a:r>
            <a:r>
              <a:rPr lang="en-US" sz="2400" dirty="0"/>
              <a:t> - </a:t>
            </a:r>
            <a:r>
              <a:rPr lang="en-US" sz="2400" dirty="0" err="1"/>
              <a:t>texniklar</a:t>
            </a:r>
            <a:r>
              <a:rPr lang="en-US" sz="2400" dirty="0"/>
              <a:t>, </a:t>
            </a:r>
            <a:r>
              <a:rPr lang="en-US" sz="2400" dirty="0" err="1"/>
              <a:t>iqtisodchilar</a:t>
            </a:r>
            <a:r>
              <a:rPr lang="en-US" sz="2400" dirty="0"/>
              <a:t>, </a:t>
            </a:r>
            <a:r>
              <a:rPr lang="en-US" sz="2400" dirty="0" err="1"/>
              <a:t>muhandislar</a:t>
            </a:r>
            <a:r>
              <a:rPr lang="en-US" sz="2400" dirty="0"/>
              <a:t>, </a:t>
            </a:r>
            <a:r>
              <a:rPr lang="en-US" sz="2400" dirty="0" err="1"/>
              <a:t>konstruktor</a:t>
            </a:r>
            <a:r>
              <a:rPr lang="en-US" sz="2400" dirty="0"/>
              <a:t>, </a:t>
            </a:r>
            <a:r>
              <a:rPr lang="en-US" sz="2400" dirty="0" err="1"/>
              <a:t>texnolog</a:t>
            </a:r>
            <a:r>
              <a:rPr lang="en-US" sz="2400" dirty="0"/>
              <a:t>, </a:t>
            </a:r>
            <a:r>
              <a:rPr lang="en-US" sz="2400" dirty="0" err="1"/>
              <a:t>tovarshunos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; </a:t>
            </a:r>
            <a:r>
              <a:rPr lang="en-US" sz="2400" dirty="0" err="1"/>
              <a:t>rahbarlar</a:t>
            </a:r>
            <a:r>
              <a:rPr lang="en-US" sz="2400" dirty="0"/>
              <a:t> -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ishlari</a:t>
            </a:r>
            <a:r>
              <a:rPr lang="en-US" sz="2400" dirty="0"/>
              <a:t> </a:t>
            </a:r>
            <a:r>
              <a:rPr lang="en-US" sz="2400" dirty="0" err="1"/>
              <a:t>boshlig‘i</a:t>
            </a:r>
            <a:r>
              <a:rPr lang="en-US" sz="2400" dirty="0"/>
              <a:t>, bosh </a:t>
            </a:r>
            <a:r>
              <a:rPr lang="en-US" sz="2400" dirty="0" err="1"/>
              <a:t>mutaxassis</a:t>
            </a:r>
            <a:r>
              <a:rPr lang="en-US" sz="2400" dirty="0"/>
              <a:t>,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rahbari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; </a:t>
            </a:r>
            <a:r>
              <a:rPr lang="en-US" sz="2400" dirty="0" err="1"/>
              <a:t>ishchilar</a:t>
            </a:r>
            <a:r>
              <a:rPr lang="en-US" sz="2400" dirty="0"/>
              <a:t> - </a:t>
            </a:r>
            <a:r>
              <a:rPr lang="en-US" sz="2400" dirty="0" err="1"/>
              <a:t>haydovchilar</a:t>
            </a:r>
            <a:r>
              <a:rPr lang="en-US" sz="2400" dirty="0"/>
              <a:t>, </a:t>
            </a:r>
            <a:r>
              <a:rPr lang="en-US" sz="2400" dirty="0" err="1"/>
              <a:t>farroshlar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boshqalar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Shuningdek</a:t>
            </a:r>
            <a:r>
              <a:rPr lang="en-US" sz="2400" dirty="0"/>
              <a:t>, </a:t>
            </a:r>
            <a:r>
              <a:rPr lang="en-US" sz="2400" dirty="0" err="1"/>
              <a:t>tarif</a:t>
            </a:r>
            <a:r>
              <a:rPr lang="en-US" sz="2400" dirty="0"/>
              <a:t> - </a:t>
            </a:r>
            <a:r>
              <a:rPr lang="en-US" sz="2400" dirty="0" err="1"/>
              <a:t>malaka</a:t>
            </a:r>
            <a:r>
              <a:rPr lang="en-US" sz="2400" dirty="0"/>
              <a:t> </a:t>
            </a:r>
            <a:r>
              <a:rPr lang="en-US" sz="2400" dirty="0" err="1"/>
              <a:t>tavsifi</a:t>
            </a:r>
            <a:r>
              <a:rPr lang="en-US" sz="2400" dirty="0"/>
              <a:t> </a:t>
            </a:r>
            <a:r>
              <a:rPr lang="en-US" sz="2400" dirty="0" err="1"/>
              <a:t>byudjet</a:t>
            </a:r>
            <a:r>
              <a:rPr lang="en-US" sz="2400" dirty="0"/>
              <a:t> </a:t>
            </a:r>
            <a:r>
              <a:rPr lang="en-US" sz="2400" dirty="0" err="1"/>
              <a:t>sohasidagi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kasb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lavozimlarda</a:t>
            </a:r>
            <a:r>
              <a:rPr lang="en-US" sz="2400" dirty="0"/>
              <a:t>,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noishlab</a:t>
            </a:r>
            <a:r>
              <a:rPr lang="en-US" sz="2400" dirty="0"/>
              <a:t> </a:t>
            </a:r>
            <a:r>
              <a:rPr lang="en-US" sz="2400" dirty="0" err="1"/>
              <a:t>chiqarish</a:t>
            </a:r>
            <a:r>
              <a:rPr lang="en-US" sz="2400" dirty="0"/>
              <a:t> </a:t>
            </a:r>
            <a:r>
              <a:rPr lang="en-US" sz="2400" dirty="0" err="1"/>
              <a:t>sohasiga</a:t>
            </a:r>
            <a:r>
              <a:rPr lang="en-US" sz="2400" dirty="0"/>
              <a:t> </a:t>
            </a:r>
            <a:r>
              <a:rPr lang="en-US" sz="2400" dirty="0" err="1"/>
              <a:t>taalluqli</a:t>
            </a:r>
            <a:r>
              <a:rPr lang="en-US" sz="2400" dirty="0"/>
              <a:t> </a:t>
            </a:r>
            <a:r>
              <a:rPr lang="en-US" sz="2400" dirty="0" err="1"/>
              <a:t>bo‘lgan</a:t>
            </a:r>
            <a:r>
              <a:rPr lang="en-US" sz="2400" dirty="0"/>
              <a:t> </a:t>
            </a:r>
            <a:r>
              <a:rPr lang="en-US" sz="2400" dirty="0" err="1"/>
              <a:t>korxonalar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ham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chiqilgan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YaTJ</a:t>
            </a:r>
            <a:r>
              <a:rPr lang="en-US" sz="2400" dirty="0"/>
              <a:t> </a:t>
            </a:r>
            <a:r>
              <a:rPr lang="en-US" sz="2400" dirty="0" err="1"/>
              <a:t>iqtisodiy</a:t>
            </a:r>
            <a:r>
              <a:rPr lang="en-US" sz="2400" dirty="0"/>
              <a:t> </a:t>
            </a:r>
            <a:r>
              <a:rPr lang="en-US" sz="2400" dirty="0" err="1"/>
              <a:t>mohiyati</a:t>
            </a:r>
            <a:r>
              <a:rPr lang="en-US" sz="2400" dirty="0"/>
              <a:t> </a:t>
            </a:r>
            <a:r>
              <a:rPr lang="en-US" sz="2400" dirty="0" err="1"/>
              <a:t>shundan</a:t>
            </a:r>
            <a:r>
              <a:rPr lang="en-US" sz="2400" dirty="0"/>
              <a:t> </a:t>
            </a:r>
            <a:r>
              <a:rPr lang="en-US" sz="2400" dirty="0" err="1"/>
              <a:t>iboratki</a:t>
            </a:r>
            <a:r>
              <a:rPr lang="en-US" sz="2400" dirty="0"/>
              <a:t>, </a:t>
            </a:r>
            <a:r>
              <a:rPr lang="en-US" sz="2400" dirty="0" err="1"/>
              <a:t>ishchilar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r>
              <a:rPr lang="en-US" sz="2400" dirty="0" err="1"/>
              <a:t>mutaxassislar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rahbarlarining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haq</a:t>
            </a:r>
            <a:r>
              <a:rPr lang="en-US" sz="2400" dirty="0"/>
              <a:t> </a:t>
            </a:r>
            <a:r>
              <a:rPr lang="en-US" sz="2400" dirty="0" err="1"/>
              <a:t>to‘lashni</a:t>
            </a:r>
            <a:r>
              <a:rPr lang="en-US" sz="2400" dirty="0"/>
              <a:t> </a:t>
            </a:r>
            <a:r>
              <a:rPr lang="en-US" sz="2400" dirty="0" err="1"/>
              <a:t>qaysi</a:t>
            </a:r>
            <a:r>
              <a:rPr lang="en-US" sz="2400" dirty="0"/>
              <a:t> </a:t>
            </a:r>
            <a:r>
              <a:rPr lang="en-US" sz="2400" dirty="0" err="1"/>
              <a:t>sohada</a:t>
            </a:r>
            <a:r>
              <a:rPr lang="en-US" sz="2400" dirty="0"/>
              <a:t> </a:t>
            </a:r>
            <a:r>
              <a:rPr lang="en-US" sz="2400" dirty="0" err="1"/>
              <a:t>qo‘llanilishidan</a:t>
            </a:r>
            <a:r>
              <a:rPr lang="en-US" sz="2400" dirty="0"/>
              <a:t> </a:t>
            </a:r>
            <a:r>
              <a:rPr lang="en-US" sz="2400" dirty="0" err="1"/>
              <a:t>qat’iy</a:t>
            </a:r>
            <a:r>
              <a:rPr lang="en-US" sz="2400" dirty="0"/>
              <a:t> </a:t>
            </a:r>
            <a:r>
              <a:rPr lang="en-US" sz="2400" dirty="0" err="1"/>
              <a:t>nazar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metodologiya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qilishdan</a:t>
            </a:r>
            <a:r>
              <a:rPr lang="en-US" sz="2400" dirty="0"/>
              <a:t> </a:t>
            </a:r>
            <a:r>
              <a:rPr lang="en-US" sz="2400" dirty="0" err="1"/>
              <a:t>iborat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</a:t>
            </a:r>
            <a:r>
              <a:rPr lang="en-US" sz="2400" dirty="0" err="1"/>
              <a:t>xuddi</a:t>
            </a:r>
            <a:r>
              <a:rPr lang="en-US" sz="2400" dirty="0"/>
              <a:t>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yagona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jadvali</a:t>
            </a:r>
            <a:r>
              <a:rPr lang="en-US" sz="2400" dirty="0"/>
              <a:t> </a:t>
            </a:r>
            <a:r>
              <a:rPr lang="en-US" sz="2400" dirty="0" err="1"/>
              <a:t>kabi</a:t>
            </a:r>
            <a:r>
              <a:rPr lang="en-US" sz="2400" dirty="0"/>
              <a:t> </a:t>
            </a:r>
            <a:r>
              <a:rPr lang="en-US" sz="2400" dirty="0" err="1"/>
              <a:t>turli</a:t>
            </a:r>
            <a:r>
              <a:rPr lang="en-US" sz="2400" dirty="0"/>
              <a:t> </a:t>
            </a:r>
            <a:r>
              <a:rPr lang="en-US" sz="2400" dirty="0" err="1"/>
              <a:t>toifa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guruhdagi</a:t>
            </a:r>
            <a:r>
              <a:rPr lang="en-US" sz="2400" dirty="0"/>
              <a:t> </a:t>
            </a:r>
            <a:r>
              <a:rPr lang="en-US" sz="2400" dirty="0" err="1"/>
              <a:t>xodimlar</a:t>
            </a:r>
            <a:r>
              <a:rPr lang="en-US" sz="2400" dirty="0"/>
              <a:t> </a:t>
            </a:r>
            <a:r>
              <a:rPr lang="en-US" sz="2400" dirty="0" err="1"/>
              <a:t>bajaradigan</a:t>
            </a:r>
            <a:r>
              <a:rPr lang="en-US" sz="2400" dirty="0"/>
              <a:t> </a:t>
            </a:r>
            <a:r>
              <a:rPr lang="en-US" sz="2400" dirty="0" err="1"/>
              <a:t>vazifalar</a:t>
            </a:r>
            <a:r>
              <a:rPr lang="en-US" sz="2400" dirty="0"/>
              <a:t> </a:t>
            </a:r>
            <a:r>
              <a:rPr lang="en-US" sz="2400" dirty="0" err="1"/>
              <a:t>murakkabligini</a:t>
            </a:r>
            <a:r>
              <a:rPr lang="en-US" sz="2400" dirty="0"/>
              <a:t>, </a:t>
            </a:r>
            <a:r>
              <a:rPr lang="en-US" sz="2400" dirty="0" err="1"/>
              <a:t>aniq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lavozimidagi</a:t>
            </a:r>
            <a:r>
              <a:rPr lang="en-US" sz="2400" dirty="0"/>
              <a:t> </a:t>
            </a:r>
            <a:r>
              <a:rPr lang="en-US" sz="2400" dirty="0" err="1"/>
              <a:t>ishchilarni</a:t>
            </a:r>
            <a:r>
              <a:rPr lang="en-US" sz="2400" dirty="0"/>
              <a:t> </a:t>
            </a:r>
            <a:r>
              <a:rPr lang="en-US" sz="2400" dirty="0" err="1"/>
              <a:t>bilim</a:t>
            </a:r>
            <a:r>
              <a:rPr lang="en-US" sz="2400" dirty="0"/>
              <a:t> </a:t>
            </a:r>
            <a:r>
              <a:rPr lang="en-US" sz="2400" dirty="0" err="1"/>
              <a:t>darajasi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boshqa</a:t>
            </a:r>
            <a:r>
              <a:rPr lang="en-US" sz="2400" dirty="0"/>
              <a:t> </a:t>
            </a:r>
            <a:r>
              <a:rPr lang="en-US" sz="2400" dirty="0" err="1"/>
              <a:t>qator</a:t>
            </a:r>
            <a:r>
              <a:rPr lang="en-US" sz="2400" dirty="0"/>
              <a:t> </a:t>
            </a:r>
            <a:r>
              <a:rPr lang="en-US" sz="2400" dirty="0" err="1"/>
              <a:t>omillarni</a:t>
            </a:r>
            <a:r>
              <a:rPr lang="en-US" sz="2400" dirty="0"/>
              <a:t> </a:t>
            </a:r>
            <a:r>
              <a:rPr lang="en-US" sz="2400" dirty="0" err="1"/>
              <a:t>solishtirishga</a:t>
            </a:r>
            <a:r>
              <a:rPr lang="en-US" sz="2400" dirty="0"/>
              <a:t> </a:t>
            </a:r>
            <a:r>
              <a:rPr lang="en-US" sz="2400" dirty="0" err="1"/>
              <a:t>asoslanadi</a:t>
            </a:r>
            <a:r>
              <a:rPr lang="en-US" sz="2400" dirty="0"/>
              <a:t>. </a:t>
            </a:r>
            <a:r>
              <a:rPr lang="ru-RU" sz="2400" dirty="0"/>
              <a:t> </a:t>
            </a:r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97408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532121" y="487729"/>
            <a:ext cx="552262" cy="618811"/>
          </a:xfrm>
        </p:spPr>
        <p:txBody>
          <a:bodyPr/>
          <a:lstStyle/>
          <a:p>
            <a:r>
              <a:rPr lang="uz-Cyrl-UZ" sz="14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51</a:t>
            </a:r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4063" y="255640"/>
            <a:ext cx="8882937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en-US" sz="2400" dirty="0" err="1" smtClean="0"/>
              <a:t>Mehnat</a:t>
            </a:r>
            <a:r>
              <a:rPr lang="en-US" sz="2400" dirty="0" smtClean="0"/>
              <a:t> </a:t>
            </a:r>
            <a:r>
              <a:rPr lang="en-US" sz="2400" dirty="0" err="1"/>
              <a:t>jarayonidagi</a:t>
            </a:r>
            <a:r>
              <a:rPr lang="en-US" sz="2400" dirty="0"/>
              <a:t>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omillar</a:t>
            </a:r>
            <a:r>
              <a:rPr lang="en-US" sz="2400" dirty="0"/>
              <a:t> </a:t>
            </a:r>
            <a:r>
              <a:rPr lang="en-US" sz="2400" dirty="0" err="1"/>
              <a:t>majmui</a:t>
            </a:r>
            <a:r>
              <a:rPr lang="en-US" sz="2400" dirty="0"/>
              <a:t> </a:t>
            </a:r>
            <a:r>
              <a:rPr lang="en-US" sz="2400" dirty="0" err="1"/>
              <a:t>ishchilar</a:t>
            </a:r>
            <a:r>
              <a:rPr lang="en-US" sz="2400" dirty="0"/>
              <a:t>, </a:t>
            </a:r>
            <a:r>
              <a:rPr lang="en-US" sz="2400" dirty="0" err="1"/>
              <a:t>xizmatchilar</a:t>
            </a:r>
            <a:r>
              <a:rPr lang="en-US" sz="2400" dirty="0"/>
              <a:t>, </a:t>
            </a:r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  </a:t>
            </a:r>
            <a:r>
              <a:rPr lang="en-US" sz="2400" dirty="0" err="1" smtClean="0"/>
              <a:t>mutaxassislar</a:t>
            </a:r>
            <a:r>
              <a:rPr lang="en-US" sz="2400" dirty="0" smtClean="0"/>
              <a:t> </a:t>
            </a:r>
            <a:r>
              <a:rPr lang="en-US" sz="2400" dirty="0" err="1"/>
              <a:t>va</a:t>
            </a:r>
            <a:r>
              <a:rPr lang="en-US" sz="2400" dirty="0"/>
              <a:t> rah-bar </a:t>
            </a:r>
            <a:r>
              <a:rPr lang="en-US" sz="2400" dirty="0" err="1"/>
              <a:t>xodimlar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yetarlicha</a:t>
            </a:r>
            <a:r>
              <a:rPr lang="en-US" sz="2400" dirty="0"/>
              <a:t> </a:t>
            </a:r>
            <a:r>
              <a:rPr lang="en-US" sz="2400" dirty="0" err="1"/>
              <a:t>baho</a:t>
            </a:r>
            <a:r>
              <a:rPr lang="en-US" sz="2400" dirty="0"/>
              <a:t> </a:t>
            </a:r>
            <a:r>
              <a:rPr lang="en-US" sz="2400" dirty="0" err="1"/>
              <a:t>berishni</a:t>
            </a:r>
            <a:r>
              <a:rPr lang="en-US" sz="2400" dirty="0"/>
              <a:t> </a:t>
            </a:r>
            <a:r>
              <a:rPr lang="en-US" sz="2400" dirty="0" err="1"/>
              <a:t>ta’minlaydi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YATJ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haqini</a:t>
            </a:r>
            <a:r>
              <a:rPr lang="en-US" sz="2400" dirty="0"/>
              <a:t> </a:t>
            </a:r>
            <a:r>
              <a:rPr lang="en-US" sz="2400" dirty="0" err="1"/>
              <a:t>differensiatsiyalash</a:t>
            </a:r>
            <a:r>
              <a:rPr lang="en-US" sz="2400" dirty="0"/>
              <a:t> </a:t>
            </a:r>
            <a:r>
              <a:rPr lang="en-US" sz="2400" dirty="0" err="1"/>
              <a:t>imkonini</a:t>
            </a:r>
            <a:r>
              <a:rPr lang="en-US" sz="2400" dirty="0"/>
              <a:t> </a:t>
            </a:r>
            <a:r>
              <a:rPr lang="en-US" sz="2400" dirty="0" err="1"/>
              <a:t>yaratadi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YaTJ</a:t>
            </a:r>
            <a:r>
              <a:rPr lang="en-US" sz="2400" dirty="0"/>
              <a:t> </a:t>
            </a:r>
            <a:r>
              <a:rPr lang="en-US" sz="2400" dirty="0" err="1"/>
              <a:t>ishlab</a:t>
            </a:r>
            <a:r>
              <a:rPr lang="en-US" sz="2400" dirty="0"/>
              <a:t> </a:t>
            </a:r>
            <a:r>
              <a:rPr lang="en-US" sz="2400" dirty="0" err="1"/>
              <a:t>chiqarishning</a:t>
            </a:r>
            <a:r>
              <a:rPr lang="en-US" sz="2400" dirty="0"/>
              <a:t> </a:t>
            </a:r>
            <a:r>
              <a:rPr lang="en-US" sz="2400" dirty="0" err="1"/>
              <a:t>muhim</a:t>
            </a:r>
            <a:r>
              <a:rPr lang="en-US" sz="2400" dirty="0"/>
              <a:t> </a:t>
            </a:r>
            <a:r>
              <a:rPr lang="en-US" sz="2400" dirty="0" err="1"/>
              <a:t>prinsiplaridan</a:t>
            </a:r>
            <a:r>
              <a:rPr lang="en-US" sz="2400" dirty="0"/>
              <a:t> </a:t>
            </a:r>
            <a:r>
              <a:rPr lang="en-US" sz="2400" dirty="0" err="1"/>
              <a:t>biri</a:t>
            </a:r>
            <a:r>
              <a:rPr lang="en-US" sz="2400" dirty="0"/>
              <a:t>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oddiy</a:t>
            </a:r>
            <a:r>
              <a:rPr lang="en-US" sz="2400" dirty="0"/>
              <a:t> </a:t>
            </a:r>
            <a:r>
              <a:rPr lang="en-US" sz="2400" dirty="0" err="1"/>
              <a:t>mehnatiga</a:t>
            </a:r>
            <a:r>
              <a:rPr lang="en-US" sz="2400" dirty="0"/>
              <a:t> </a:t>
            </a:r>
            <a:r>
              <a:rPr lang="en-US" sz="2400" dirty="0" err="1"/>
              <a:t>boshlang‘ich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 </a:t>
            </a:r>
            <a:r>
              <a:rPr lang="en-US" sz="2400" dirty="0" err="1"/>
              <a:t>ya’ni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razryadning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stavkasini</a:t>
            </a:r>
            <a:r>
              <a:rPr lang="en-US" sz="2400" dirty="0"/>
              <a:t> </a:t>
            </a:r>
            <a:r>
              <a:rPr lang="en-US" sz="2400" dirty="0" err="1"/>
              <a:t>belgilashdir</a:t>
            </a:r>
            <a:r>
              <a:rPr lang="en-US" sz="2400" dirty="0"/>
              <a:t>. Ammo </a:t>
            </a:r>
            <a:r>
              <a:rPr lang="en-US" sz="2400" dirty="0" err="1"/>
              <a:t>bu</a:t>
            </a:r>
            <a:r>
              <a:rPr lang="en-US" sz="2400" dirty="0"/>
              <a:t> </a:t>
            </a:r>
            <a:r>
              <a:rPr lang="en-US" sz="2400" dirty="0" err="1"/>
              <a:t>stavka</a:t>
            </a:r>
            <a:r>
              <a:rPr lang="en-US" sz="2400" dirty="0"/>
              <a:t> </a:t>
            </a:r>
            <a:r>
              <a:rPr lang="en-US" sz="2400" dirty="0" err="1"/>
              <a:t>O‘zbekiston</a:t>
            </a:r>
            <a:r>
              <a:rPr lang="en-US" sz="2400" dirty="0"/>
              <a:t> </a:t>
            </a:r>
            <a:r>
              <a:rPr lang="en-US" sz="2400" dirty="0" err="1"/>
              <a:t>Respublikasida</a:t>
            </a:r>
            <a:r>
              <a:rPr lang="en-US" sz="2400" dirty="0"/>
              <a:t> </a:t>
            </a:r>
            <a:r>
              <a:rPr lang="en-US" sz="2400" dirty="0" err="1"/>
              <a:t>amal</a:t>
            </a:r>
            <a:r>
              <a:rPr lang="en-US" sz="2400" dirty="0"/>
              <a:t> </a:t>
            </a:r>
            <a:r>
              <a:rPr lang="en-US" sz="2400" dirty="0" err="1"/>
              <a:t>qilayotgan</a:t>
            </a:r>
            <a:r>
              <a:rPr lang="en-US" sz="2400" dirty="0"/>
              <a:t>, </a:t>
            </a:r>
            <a:r>
              <a:rPr lang="en-US" sz="2400" dirty="0" err="1"/>
              <a:t>davlat</a:t>
            </a:r>
            <a:r>
              <a:rPr lang="en-US" sz="2400" dirty="0"/>
              <a:t> </a:t>
            </a:r>
            <a:r>
              <a:rPr lang="en-US" sz="2400" dirty="0" err="1"/>
              <a:t>tomonidan</a:t>
            </a:r>
            <a:r>
              <a:rPr lang="en-US" sz="2400" dirty="0"/>
              <a:t> </a:t>
            </a:r>
            <a:r>
              <a:rPr lang="en-US" sz="2400" dirty="0" err="1"/>
              <a:t>belgilangan</a:t>
            </a:r>
            <a:r>
              <a:rPr lang="en-US" sz="2400" dirty="0"/>
              <a:t> </a:t>
            </a:r>
            <a:r>
              <a:rPr lang="en-US" sz="2400" dirty="0" err="1"/>
              <a:t>eng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ish</a:t>
            </a:r>
            <a:r>
              <a:rPr lang="en-US" sz="2400" dirty="0"/>
              <a:t> </a:t>
            </a:r>
            <a:r>
              <a:rPr lang="en-US" sz="2400" dirty="0" err="1"/>
              <a:t>haqi</a:t>
            </a:r>
            <a:r>
              <a:rPr lang="en-US" sz="2400" dirty="0"/>
              <a:t> </a:t>
            </a:r>
            <a:r>
              <a:rPr lang="en-US" sz="2400" dirty="0" err="1"/>
              <a:t>miqdoridan</a:t>
            </a:r>
            <a:r>
              <a:rPr lang="en-US" sz="2400" dirty="0"/>
              <a:t> </a:t>
            </a:r>
            <a:r>
              <a:rPr lang="en-US" sz="2400" dirty="0" err="1"/>
              <a:t>kam</a:t>
            </a:r>
            <a:r>
              <a:rPr lang="en-US" sz="2400" dirty="0"/>
              <a:t> </a:t>
            </a:r>
            <a:r>
              <a:rPr lang="en-US" sz="2400" dirty="0" err="1"/>
              <a:t>bo‘lmasligi</a:t>
            </a:r>
            <a:r>
              <a:rPr lang="en-US" sz="2400" dirty="0"/>
              <a:t> </a:t>
            </a:r>
            <a:r>
              <a:rPr lang="en-US" sz="2400" dirty="0" err="1"/>
              <a:t>lozim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Rahbarlarning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maoshlari</a:t>
            </a:r>
            <a:r>
              <a:rPr lang="en-US" sz="2400" dirty="0"/>
              <a:t> </a:t>
            </a:r>
            <a:r>
              <a:rPr lang="en-US" sz="2400" dirty="0" err="1"/>
              <a:t>ayni</a:t>
            </a:r>
            <a:r>
              <a:rPr lang="en-US" sz="2400" dirty="0"/>
              <a:t> </a:t>
            </a:r>
            <a:r>
              <a:rPr lang="en-US" sz="2400" dirty="0" err="1"/>
              <a:t>korxonadagi</a:t>
            </a:r>
            <a:r>
              <a:rPr lang="en-US" sz="2400" dirty="0"/>
              <a:t> </a:t>
            </a:r>
            <a:r>
              <a:rPr lang="en-US" sz="2400" dirty="0" err="1"/>
              <a:t>asosiy</a:t>
            </a:r>
            <a:r>
              <a:rPr lang="en-US" sz="2400" dirty="0"/>
              <a:t> </a:t>
            </a:r>
            <a:r>
              <a:rPr lang="en-US" sz="2400" dirty="0" err="1"/>
              <a:t>lavozimda</a:t>
            </a:r>
            <a:r>
              <a:rPr lang="en-US" sz="2400" dirty="0"/>
              <a:t> </a:t>
            </a:r>
            <a:r>
              <a:rPr lang="en-US" sz="2400" dirty="0" err="1"/>
              <a:t>ishlovchi</a:t>
            </a:r>
            <a:r>
              <a:rPr lang="en-US" sz="2400" dirty="0"/>
              <a:t> </a:t>
            </a:r>
            <a:r>
              <a:rPr lang="en-US" sz="2400" dirty="0" err="1"/>
              <a:t>ishchining</a:t>
            </a:r>
            <a:r>
              <a:rPr lang="en-US" sz="2400" dirty="0"/>
              <a:t> </a:t>
            </a:r>
            <a:r>
              <a:rPr lang="en-US" sz="2400" dirty="0" err="1"/>
              <a:t>birinchi</a:t>
            </a:r>
            <a:r>
              <a:rPr lang="en-US" sz="2400" dirty="0"/>
              <a:t> </a:t>
            </a:r>
            <a:r>
              <a:rPr lang="en-US" sz="2400" dirty="0" err="1"/>
              <a:t>razryad</a:t>
            </a:r>
            <a:r>
              <a:rPr lang="en-US" sz="2400" dirty="0"/>
              <a:t> </a:t>
            </a:r>
            <a:r>
              <a:rPr lang="en-US" sz="2400" dirty="0" err="1"/>
              <a:t>tarif</a:t>
            </a:r>
            <a:r>
              <a:rPr lang="en-US" sz="2400" dirty="0"/>
              <a:t> </a:t>
            </a:r>
            <a:r>
              <a:rPr lang="en-US" sz="2400" dirty="0" err="1"/>
              <a:t>stavkasidan</a:t>
            </a:r>
            <a:r>
              <a:rPr lang="en-US" sz="2400" dirty="0"/>
              <a:t> </a:t>
            </a:r>
            <a:r>
              <a:rPr lang="en-US" sz="2400" dirty="0" err="1"/>
              <a:t>kelib</a:t>
            </a:r>
            <a:r>
              <a:rPr lang="en-US" sz="2400" dirty="0"/>
              <a:t> </a:t>
            </a:r>
            <a:r>
              <a:rPr lang="en-US" sz="2400" dirty="0" err="1"/>
              <a:t>chiqib</a:t>
            </a:r>
            <a:r>
              <a:rPr lang="en-US" sz="2400" dirty="0"/>
              <a:t> </a:t>
            </a:r>
            <a:r>
              <a:rPr lang="en-US" sz="2400" dirty="0" err="1"/>
              <a:t>jamoa</a:t>
            </a:r>
            <a:r>
              <a:rPr lang="en-US" sz="2400" dirty="0"/>
              <a:t> </a:t>
            </a:r>
            <a:r>
              <a:rPr lang="en-US" sz="2400" dirty="0" err="1"/>
              <a:t>shartnomasi</a:t>
            </a:r>
            <a:r>
              <a:rPr lang="en-US" sz="2400" dirty="0"/>
              <a:t> </a:t>
            </a:r>
            <a:r>
              <a:rPr lang="en-US" sz="2400" dirty="0" err="1"/>
              <a:t>asosida</a:t>
            </a:r>
            <a:r>
              <a:rPr lang="en-US" sz="2400" dirty="0"/>
              <a:t> </a:t>
            </a:r>
            <a:r>
              <a:rPr lang="en-US" sz="2400" dirty="0" err="1"/>
              <a:t>belgilanadi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moliyaviy</a:t>
            </a:r>
            <a:r>
              <a:rPr lang="en-US" sz="2400" dirty="0"/>
              <a:t> - </a:t>
            </a:r>
            <a:r>
              <a:rPr lang="en-US" sz="2400" dirty="0" err="1"/>
              <a:t>xo‘jalik</a:t>
            </a:r>
            <a:r>
              <a:rPr lang="en-US" sz="2400" dirty="0"/>
              <a:t> </a:t>
            </a:r>
            <a:r>
              <a:rPr lang="en-US" sz="2400" dirty="0" err="1"/>
              <a:t>faoliyati</a:t>
            </a:r>
            <a:r>
              <a:rPr lang="en-US" sz="2400" dirty="0"/>
              <a:t> </a:t>
            </a:r>
            <a:r>
              <a:rPr lang="en-US" sz="2400" dirty="0" err="1"/>
              <a:t>natijalari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rag‘batlantiruvchi</a:t>
            </a:r>
            <a:r>
              <a:rPr lang="en-US" sz="2400" dirty="0"/>
              <a:t> </a:t>
            </a:r>
            <a:r>
              <a:rPr lang="en-US" sz="2400" dirty="0" err="1"/>
              <a:t>mukofotlar</a:t>
            </a:r>
            <a:r>
              <a:rPr lang="en-US" sz="2400" dirty="0"/>
              <a:t> </a:t>
            </a:r>
            <a:r>
              <a:rPr lang="en-US" sz="2400" dirty="0" err="1"/>
              <a:t>korxona</a:t>
            </a:r>
            <a:r>
              <a:rPr lang="en-US" sz="2400" dirty="0"/>
              <a:t> </a:t>
            </a:r>
            <a:r>
              <a:rPr lang="en-US" sz="2400" dirty="0" err="1"/>
              <a:t>ixtiyorida</a:t>
            </a:r>
            <a:r>
              <a:rPr lang="en-US" sz="2400" dirty="0"/>
              <a:t> </a:t>
            </a:r>
            <a:r>
              <a:rPr lang="en-US" sz="2400" dirty="0" err="1"/>
              <a:t>qoldirilgan</a:t>
            </a:r>
            <a:r>
              <a:rPr lang="en-US" sz="2400" dirty="0"/>
              <a:t> </a:t>
            </a:r>
            <a:r>
              <a:rPr lang="en-US" sz="2400" dirty="0" err="1"/>
              <a:t>foydadan</a:t>
            </a:r>
            <a:r>
              <a:rPr lang="en-US" sz="2400" dirty="0"/>
              <a:t> </a:t>
            </a:r>
            <a:r>
              <a:rPr lang="en-US" sz="2400" dirty="0" err="1"/>
              <a:t>to‘lanadi</a:t>
            </a:r>
            <a:r>
              <a:rPr lang="en-US" sz="2400" dirty="0"/>
              <a:t>. </a:t>
            </a:r>
            <a:r>
              <a:rPr lang="en-US" sz="2400" dirty="0" err="1"/>
              <a:t>Mukofot</a:t>
            </a:r>
            <a:r>
              <a:rPr lang="en-US" sz="2400" dirty="0"/>
              <a:t> </a:t>
            </a:r>
            <a:r>
              <a:rPr lang="en-US" sz="2400" dirty="0" err="1"/>
              <a:t>miqdori</a:t>
            </a:r>
            <a:r>
              <a:rPr lang="en-US" sz="2400" dirty="0"/>
              <a:t> 12 </a:t>
            </a:r>
            <a:r>
              <a:rPr lang="en-US" sz="2400" dirty="0" err="1"/>
              <a:t>oylik</a:t>
            </a:r>
            <a:r>
              <a:rPr lang="en-US" sz="2400" dirty="0"/>
              <a:t> </a:t>
            </a:r>
            <a:r>
              <a:rPr lang="en-US" sz="2400" dirty="0" err="1"/>
              <a:t>mansab</a:t>
            </a:r>
            <a:r>
              <a:rPr lang="en-US" sz="2400" dirty="0"/>
              <a:t> </a:t>
            </a:r>
            <a:r>
              <a:rPr lang="en-US" sz="2400" dirty="0" err="1"/>
              <a:t>maoshi</a:t>
            </a:r>
            <a:r>
              <a:rPr lang="en-US" sz="2400" dirty="0"/>
              <a:t> </a:t>
            </a:r>
            <a:r>
              <a:rPr lang="en-US" sz="2400" dirty="0" err="1"/>
              <a:t>miqdorini</a:t>
            </a:r>
            <a:r>
              <a:rPr lang="en-US" sz="2400" dirty="0"/>
              <a:t> </a:t>
            </a:r>
            <a:r>
              <a:rPr lang="en-US" sz="2400" dirty="0" err="1"/>
              <a:t>kalendar</a:t>
            </a:r>
            <a:r>
              <a:rPr lang="en-US" sz="2400" dirty="0"/>
              <a:t> </a:t>
            </a:r>
            <a:r>
              <a:rPr lang="en-US" sz="2400" dirty="0" err="1"/>
              <a:t>yildagi</a:t>
            </a:r>
            <a:r>
              <a:rPr lang="en-US" sz="2400" dirty="0"/>
              <a:t> </a:t>
            </a:r>
            <a:r>
              <a:rPr lang="en-US" sz="2400" dirty="0" err="1"/>
              <a:t>foydaga</a:t>
            </a:r>
            <a:r>
              <a:rPr lang="en-US" sz="2400" dirty="0"/>
              <a:t> </a:t>
            </a:r>
            <a:r>
              <a:rPr lang="en-US" sz="2400" dirty="0" err="1"/>
              <a:t>nisbati</a:t>
            </a:r>
            <a:r>
              <a:rPr lang="en-US" sz="2400" dirty="0"/>
              <a:t> </a:t>
            </a:r>
            <a:r>
              <a:rPr lang="en-US" sz="2400" dirty="0" err="1"/>
              <a:t>orqali</a:t>
            </a:r>
            <a:r>
              <a:rPr lang="en-US" sz="2400" dirty="0"/>
              <a:t> </a:t>
            </a:r>
            <a:r>
              <a:rPr lang="en-US" sz="2400" dirty="0" err="1"/>
              <a:t>aniqlanadi</a:t>
            </a:r>
            <a:r>
              <a:rPr lang="en-US" sz="2400" dirty="0"/>
              <a:t>. </a:t>
            </a:r>
            <a:r>
              <a:rPr lang="en-US" sz="2400" dirty="0" err="1"/>
              <a:t>Mukofotlarni</a:t>
            </a:r>
            <a:r>
              <a:rPr lang="en-US" sz="2400" dirty="0"/>
              <a:t> </a:t>
            </a:r>
            <a:r>
              <a:rPr lang="en-US" sz="2400" dirty="0" err="1"/>
              <a:t>to‘lash</a:t>
            </a:r>
            <a:r>
              <a:rPr lang="en-US" sz="2400" dirty="0"/>
              <a:t> </a:t>
            </a:r>
            <a:r>
              <a:rPr lang="en-US" sz="2400" dirty="0" err="1"/>
              <a:t>muddatlarini</a:t>
            </a:r>
            <a:r>
              <a:rPr lang="en-US" sz="2400" dirty="0"/>
              <a:t> </a:t>
            </a:r>
            <a:endParaRPr lang="en-US" sz="2400" dirty="0" smtClean="0"/>
          </a:p>
          <a:p>
            <a:pPr algn="just"/>
            <a:r>
              <a:rPr lang="en-US" sz="2400" dirty="0" err="1" smtClean="0"/>
              <a:t>korxona</a:t>
            </a:r>
            <a:r>
              <a:rPr lang="en-US" sz="2400" dirty="0" smtClean="0"/>
              <a:t> </a:t>
            </a:r>
            <a:r>
              <a:rPr lang="en-US" sz="2400" dirty="0" err="1"/>
              <a:t>mustaqil</a:t>
            </a:r>
            <a:r>
              <a:rPr lang="en-US" sz="2400" dirty="0"/>
              <a:t> </a:t>
            </a:r>
            <a:r>
              <a:rPr lang="en-US" sz="2400" dirty="0" err="1"/>
              <a:t>belgilaydi</a:t>
            </a:r>
            <a:r>
              <a:rPr lang="en-US" sz="2400" dirty="0"/>
              <a:t>.</a:t>
            </a:r>
            <a:endParaRPr lang="ru-RU" sz="2400" dirty="0"/>
          </a:p>
          <a:p>
            <a:pPr algn="just"/>
            <a:endParaRPr lang="en-US" sz="2400" dirty="0" smtClean="0"/>
          </a:p>
          <a:p>
            <a:pPr algn="just"/>
            <a:r>
              <a:rPr lang="en-US" sz="2400" dirty="0"/>
              <a:t> </a:t>
            </a:r>
            <a:r>
              <a:rPr lang="en-US" sz="2400" dirty="0" smtClean="0"/>
              <a:t>         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23389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585300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52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2" name="Группа 21"/>
          <p:cNvGrpSpPr>
            <a:grpSpLocks/>
          </p:cNvGrpSpPr>
          <p:nvPr/>
        </p:nvGrpSpPr>
        <p:grpSpPr bwMode="auto">
          <a:xfrm>
            <a:off x="1357995" y="201852"/>
            <a:ext cx="7394767" cy="724932"/>
            <a:chOff x="1847" y="368"/>
            <a:chExt cx="9421" cy="872"/>
          </a:xfrm>
        </p:grpSpPr>
        <p:pic>
          <p:nvPicPr>
            <p:cNvPr id="23" name="Picture 49" descr="fizika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282" t="63757" r="27641" b="29128"/>
            <a:stretch>
              <a:fillRect/>
            </a:stretch>
          </p:blipFill>
          <p:spPr bwMode="auto">
            <a:xfrm>
              <a:off x="1881" y="529"/>
              <a:ext cx="651" cy="6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Oval 50"/>
            <p:cNvSpPr>
              <a:spLocks noChangeArrowheads="1"/>
            </p:cNvSpPr>
            <p:nvPr/>
          </p:nvSpPr>
          <p:spPr bwMode="auto">
            <a:xfrm>
              <a:off x="1847" y="520"/>
              <a:ext cx="720" cy="720"/>
            </a:xfrm>
            <a:prstGeom prst="ellipse">
              <a:avLst/>
            </a:prstGeom>
            <a:noFill/>
            <a:ln w="28575">
              <a:solidFill>
                <a:srgbClr val="00008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25" name="Group 51"/>
            <p:cNvGrpSpPr>
              <a:grpSpLocks/>
            </p:cNvGrpSpPr>
            <p:nvPr/>
          </p:nvGrpSpPr>
          <p:grpSpPr bwMode="auto">
            <a:xfrm>
              <a:off x="2389" y="529"/>
              <a:ext cx="8879" cy="684"/>
              <a:chOff x="3066" y="11345"/>
              <a:chExt cx="5232" cy="684"/>
            </a:xfrm>
          </p:grpSpPr>
          <p:cxnSp>
            <p:nvCxnSpPr>
              <p:cNvPr id="27" name="Line 52"/>
              <p:cNvCxnSpPr>
                <a:cxnSpLocks noChangeShapeType="1"/>
              </p:cNvCxnSpPr>
              <p:nvPr/>
            </p:nvCxnSpPr>
            <p:spPr bwMode="auto">
              <a:xfrm>
                <a:off x="3066" y="11345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8" name="Line 53"/>
              <p:cNvCxnSpPr>
                <a:cxnSpLocks noChangeShapeType="1"/>
              </p:cNvCxnSpPr>
              <p:nvPr/>
            </p:nvCxnSpPr>
            <p:spPr bwMode="auto">
              <a:xfrm>
                <a:off x="3066" y="12029"/>
                <a:ext cx="5220" cy="0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29" name="Line 54"/>
              <p:cNvCxnSpPr>
                <a:cxnSpLocks noChangeShapeType="1"/>
              </p:cNvCxnSpPr>
              <p:nvPr/>
            </p:nvCxnSpPr>
            <p:spPr bwMode="auto">
              <a:xfrm>
                <a:off x="8298" y="11345"/>
                <a:ext cx="0" cy="677"/>
              </a:xfrm>
              <a:prstGeom prst="line">
                <a:avLst/>
              </a:prstGeom>
              <a:noFill/>
              <a:ln w="28575">
                <a:solidFill>
                  <a:srgbClr val="00008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6" name="Text Box 55"/>
            <p:cNvSpPr txBox="1">
              <a:spLocks noChangeArrowheads="1"/>
            </p:cNvSpPr>
            <p:nvPr/>
          </p:nvSpPr>
          <p:spPr bwMode="auto">
            <a:xfrm>
              <a:off x="2601" y="368"/>
              <a:ext cx="8100" cy="7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marL="0" marR="0" lvl="0" indent="0" algn="l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buClrTx/>
                <a:buSzTx/>
                <a:buFontTx/>
                <a:buNone/>
                <a:tabLst/>
                <a:defRPr/>
              </a:pP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Nazorat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 </a:t>
              </a: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uchun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 </a:t>
              </a:r>
              <a:r>
                <a:rPr kumimoji="0" lang="de-DE" sz="2400" b="1" i="0" u="none" strike="noStrike" kern="0" cap="none" spc="0" normalizeH="0" baseline="0" noProof="0" dirty="0" err="1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savollar</a:t>
              </a:r>
              <a:r>
                <a:rPr kumimoji="0" lang="de-DE" sz="24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itchFamily="18" charset="0"/>
                  <a:ea typeface="Times New Roman"/>
                  <a:cs typeface="Times New Roman" pitchFamily="18" charset="0"/>
                </a:rPr>
                <a:t>:</a:t>
              </a:r>
              <a:endParaRPr kumimoji="0" lang="ru-RU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Times New Roman"/>
                <a:cs typeface="Times New Roman" pitchFamily="18" charset="0"/>
              </a:endParaRPr>
            </a:p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ru-RU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/>
                  <a:ea typeface="Times New Roman"/>
                </a:rPr>
                <a:t> </a:t>
              </a:r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09432" y="1217412"/>
            <a:ext cx="859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032364"/>
            <a:ext cx="8598089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1.Mehnatni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tushunasiz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2.Tashkil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3.Mehnatni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4.Mehnatni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5.Mehnatni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6.Yosh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7.Mehnatni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yo‘nalishlarini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xronometraj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kuzatiladi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9.Ish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10.O‘z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qilsa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11.Mehnatga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omillarga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12.«Ish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tushunchasini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13.Pul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natura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to‘lanadigan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59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09432" y="603985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53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09432" y="1217412"/>
            <a:ext cx="859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998420"/>
            <a:ext cx="8598089" cy="5624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14.Bozor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iqtisodiyoti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15.Shartnoma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haqining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tushunasiz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17.Yagona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ma’lumotnomasida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ettiriladi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18.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19.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20.Tarif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stavkasi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21.Mehnatga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22.Yagona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tarif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jadvali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23.Moddiy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rag‘batlantirish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deganda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tushunasiz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qo‘shimcha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ustamalar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miqdori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25.Kompensatsiya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to‘lovlari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bo‘linadi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655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трелка вправо с вырезом 8"/>
          <p:cNvSpPr/>
          <p:nvPr/>
        </p:nvSpPr>
        <p:spPr>
          <a:xfrm>
            <a:off x="17584" y="492371"/>
            <a:ext cx="1066799" cy="550984"/>
          </a:xfrm>
          <a:prstGeom prst="notched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423081" y="585300"/>
            <a:ext cx="529417" cy="365125"/>
          </a:xfrm>
        </p:spPr>
        <p:txBody>
          <a:bodyPr/>
          <a:lstStyle/>
          <a:p>
            <a:fld id="{1FE8DF1E-33BB-4377-9A26-35481BA06C7C}" type="slidenum">
              <a:rPr lang="en-US" sz="140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pPr/>
              <a:t>54</a:t>
            </a:fld>
            <a:endParaRPr lang="en-US" sz="14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409432" y="1217412"/>
            <a:ext cx="85980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228600" algn="l"/>
              </a:tabLst>
            </a:pPr>
            <a:endParaRPr lang="ru-RU" sz="2400" dirty="0">
              <a:effectLst/>
              <a:latin typeface="Times New Roman"/>
              <a:ea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7584" y="1197996"/>
            <a:ext cx="8598089" cy="32537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26.Rag‘batlantirish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yo‘nalishidagi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to‘lovlar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gapirib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27.Ish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mehnat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sharoitlari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kompensatsiya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to‘lovlariga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qaysilar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28.Ish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fondiga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ajratmalarni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izohlab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bering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29.Rahbarlar,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tushunti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-ring?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tabLst>
                <a:tab pos="457200" algn="l"/>
              </a:tabLs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30.Rahbarlar,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mutaxassislarni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rag‘batlantirish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263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4670</TotalTime>
  <Words>880</Words>
  <Application>Microsoft Office PowerPoint</Application>
  <PresentationFormat>Экран (4:3)</PresentationFormat>
  <Paragraphs>599</Paragraphs>
  <Slides>54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60" baseType="lpstr">
      <vt:lpstr>MS Gothic</vt:lpstr>
      <vt:lpstr>Arial</vt:lpstr>
      <vt:lpstr>Calibri</vt:lpstr>
      <vt:lpstr>Calibri Light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PJSC "New Engineering Technologies"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Пользователь Windows</cp:lastModifiedBy>
  <cp:revision>241</cp:revision>
  <dcterms:created xsi:type="dcterms:W3CDTF">2016-11-18T14:12:19Z</dcterms:created>
  <dcterms:modified xsi:type="dcterms:W3CDTF">2019-05-31T11:31:43Z</dcterms:modified>
</cp:coreProperties>
</file>