
<file path=[Content_Types].xml><?xml version="1.0" encoding="utf-8"?>
<Types xmlns="http://schemas.openxmlformats.org/package/2006/content-types">
  <Default Extension="bin" ContentType="application/vnd.openxmlformats-officedocument.oleObject"/>
  <Default Extension="fntdata" ContentType="application/x-fontdata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</p:sldMasterIdLst>
  <p:notesMasterIdLst>
    <p:notesMasterId r:id="rId5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308" r:id="rId15"/>
    <p:sldId id="309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301" r:id="rId46"/>
    <p:sldId id="311" r:id="rId47"/>
    <p:sldId id="305" r:id="rId48"/>
    <p:sldId id="306" r:id="rId49"/>
    <p:sldId id="307" r:id="rId5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52"/>
      <p:bold r:id="rId53"/>
      <p:italic r:id="rId54"/>
      <p:boldItalic r:id="rId55"/>
    </p:embeddedFont>
    <p:embeddedFont>
      <p:font typeface="Carme" panose="020B0604020202020204" charset="0"/>
      <p:regular r:id="rId56"/>
    </p:embeddedFont>
    <p:embeddedFont>
      <p:font typeface="Open Sans" panose="020B0606030504020204" pitchFamily="34" charset="0"/>
      <p:regular r:id="rId57"/>
      <p:bold r:id="rId58"/>
      <p:italic r:id="rId59"/>
      <p:boldItalic r:id="rId60"/>
    </p:embeddedFont>
    <p:embeddedFont>
      <p:font typeface="Roboto" panose="02000000000000000000" pitchFamily="2" charset="0"/>
      <p:regular r:id="rId61"/>
      <p:bold r:id="rId62"/>
      <p:italic r:id="rId63"/>
      <p:boldItalic r:id="rId6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Default Section" id="{648E7FB1-F507-4EE7-B2C1-7323E952DEFD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308"/>
            <p14:sldId id="309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</p14:sldIdLst>
        </p14:section>
        <p14:section name="Untitled Section" id="{AB1F1D92-7A45-48F8-9365-2F70EAB2ED9B}">
          <p14:sldIdLst>
            <p14:sldId id="284"/>
            <p14:sldId id="285"/>
            <p14:sldId id="286"/>
            <p14:sldId id="287"/>
            <p14:sldId id="288"/>
            <p14:sldId id="289"/>
            <p14:sldId id="290"/>
            <p14:sldId id="291"/>
            <p14:sldId id="292"/>
            <p14:sldId id="293"/>
            <p14:sldId id="294"/>
            <p14:sldId id="295"/>
            <p14:sldId id="296"/>
            <p14:sldId id="297"/>
            <p14:sldId id="301"/>
            <p14:sldId id="311"/>
            <p14:sldId id="305"/>
            <p14:sldId id="306"/>
            <p14:sldId id="30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5" roundtripDataSignature="AMtx7mh/YjZSKmThfYBNL88xey9Mg5Uz6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37A0701-1B3C-4E52-8656-A2A9E33AE582}">
  <a:tblStyle styleId="{337A0701-1B3C-4E52-8656-A2A9E33AE582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2894" autoAdjust="0"/>
  </p:normalViewPr>
  <p:slideViewPr>
    <p:cSldViewPr snapToGrid="0">
      <p:cViewPr varScale="1">
        <p:scale>
          <a:sx n="55" d="100"/>
          <a:sy n="55" d="100"/>
        </p:scale>
        <p:origin x="1752" y="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font" Target="fonts/font12.fntdata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2.fntdata"/><Relationship Id="rId58" Type="http://schemas.openxmlformats.org/officeDocument/2006/relationships/font" Target="fonts/font7.fntdata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font" Target="fonts/font10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5.fntdata"/><Relationship Id="rId64" Type="http://schemas.openxmlformats.org/officeDocument/2006/relationships/font" Target="fonts/font13.fntdata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8.fntdata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3.fntdata"/><Relationship Id="rId62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6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1.fntdata"/><Relationship Id="rId60" Type="http://schemas.openxmlformats.org/officeDocument/2006/relationships/font" Target="fonts/font9.fntdata"/><Relationship Id="rId65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7" name="Google Shape;11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3" name="Google Shape;12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0" name="Google Shape;17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4" name="Google Shape;184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2" name="Google Shape;192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Tx/>
              <a:buChar char="-"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0" name="Google Shape;200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7" name="Google Shape;207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16" name="Google Shape;21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25" name="Google Shape;22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3" name="Google Shape;233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400"/>
              <a:buNone/>
            </a:pPr>
            <a:endParaRPr sz="1150" dirty="0">
              <a:solidFill>
                <a:srgbClr val="181818"/>
              </a:solidFill>
            </a:endParaRPr>
          </a:p>
        </p:txBody>
      </p:sp>
      <p:sp>
        <p:nvSpPr>
          <p:cNvPr id="234" name="Google Shape;234;p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93131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0330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43" name="Google Shape;24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US" dirty="0"/>
          </a:p>
        </p:txBody>
      </p:sp>
      <p:sp>
        <p:nvSpPr>
          <p:cNvPr id="252" name="Google Shape;25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62" name="Google Shape;26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70" name="Google Shape;270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79" name="Google Shape;279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88" name="Google Shape;288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5" name="Google Shape;295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9" name="Google Shape;309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23" name="Google Shape;323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37" name="Google Shape;337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50" name="Google Shape;350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3" name="Google Shape;363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5" name="Google Shape;375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8" name="Google Shape;388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1" name="Google Shape;401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dirty="0"/>
              <a:t>Gates can be designed to accept three or more input values. A three-input AND gate, for example, produces an output of 1 only if all input values are 1. A three-input OR gate produces an output of 1 if any input value is 1. These definitions are consistent with the two-input versions of these gates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dirty="0"/>
              <a:t>There are 2 to the power of 3 , or 8, possible input combinations for a gate with three inputs, because 2 in power of 3 gives 8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1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same rules apply but now to </a:t>
            </a:r>
            <a:r>
              <a:rPr lang="en-US" sz="1100" b="0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three</a:t>
            </a:r>
            <a:r>
              <a:rPr lang="en-US" sz="11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inputs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16" name="Google Shape;416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6" name="Google Shape;426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" name="Google Shape;427;p3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32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36" name="Google Shape;436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45" name="Google Shape;445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82" name="Google Shape;482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7" name="Google Shape;507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20"/>
              <a:buFont typeface="Arial"/>
              <a:buChar char="•"/>
            </a:pPr>
            <a:endParaRPr lang="en-US" sz="2000" dirty="0"/>
          </a:p>
        </p:txBody>
      </p:sp>
      <p:sp>
        <p:nvSpPr>
          <p:cNvPr id="508" name="Google Shape;508;p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36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516" name="Google Shape;516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524" name="Google Shape;524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 dirty="0"/>
          </a:p>
        </p:txBody>
      </p:sp>
      <p:sp>
        <p:nvSpPr>
          <p:cNvPr id="533" name="Google Shape;533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540" name="Google Shape;540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p4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550" name="Google Shape;550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0" name="Google Shape;560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p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9" name="Google Shape;569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76" name="Google Shape;576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Google Shape;602;p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03" name="Google Shape;603;p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453728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2" name="Google Shape;632;p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" name="Google Shape;638;p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9" name="Google Shape;639;p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" name="Google Shape;645;p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46" name="Google Shape;646;p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4"/>
          <p:cNvSpPr/>
          <p:nvPr/>
        </p:nvSpPr>
        <p:spPr>
          <a:xfrm>
            <a:off x="-100" y="2809675"/>
            <a:ext cx="9144000" cy="840000"/>
          </a:xfrm>
          <a:prstGeom prst="rect">
            <a:avLst/>
          </a:prstGeom>
          <a:solidFill>
            <a:srgbClr val="0B5394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highlight>
                <a:srgbClr val="1155CC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6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2" name="Google Shape;12;p6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3" name="Google Shape;13;p6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65"/>
          <p:cNvSpPr/>
          <p:nvPr/>
        </p:nvSpPr>
        <p:spPr>
          <a:xfrm>
            <a:off x="-16950" y="-49075"/>
            <a:ext cx="9144000" cy="1107300"/>
          </a:xfrm>
          <a:prstGeom prst="rect">
            <a:avLst/>
          </a:prstGeom>
          <a:solidFill>
            <a:srgbClr val="0B5394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highlight>
                <a:srgbClr val="1155CC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16;p6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6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6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66"/>
          <p:cNvSpPr/>
          <p:nvPr/>
        </p:nvSpPr>
        <p:spPr>
          <a:xfrm>
            <a:off x="-100" y="2809675"/>
            <a:ext cx="9144000" cy="840000"/>
          </a:xfrm>
          <a:prstGeom prst="rect">
            <a:avLst/>
          </a:prstGeom>
          <a:solidFill>
            <a:srgbClr val="0B5394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highlight>
                <a:srgbClr val="1155CC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66"/>
          <p:cNvSpPr txBox="1">
            <a:spLocks noGrp="1"/>
          </p:cNvSpPr>
          <p:nvPr>
            <p:ph type="title"/>
          </p:nvPr>
        </p:nvSpPr>
        <p:spPr>
          <a:xfrm>
            <a:off x="311700" y="28366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2" name="Google Shape;22;p6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7"/>
          <p:cNvSpPr/>
          <p:nvPr/>
        </p:nvSpPr>
        <p:spPr>
          <a:xfrm>
            <a:off x="0" y="-125"/>
            <a:ext cx="4663500" cy="2803200"/>
          </a:xfrm>
          <a:prstGeom prst="rect">
            <a:avLst/>
          </a:prstGeom>
          <a:solidFill>
            <a:srgbClr val="0B5394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highlight>
                <a:srgbClr val="1155CC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" name="Google Shape;25;p67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" name="Google Shape;26;p67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27" name="Google Shape;27;p67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28" name="Google Shape;28;p67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9" name="Google Shape;29;p6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0"/>
          <p:cNvSpPr/>
          <p:nvPr/>
        </p:nvSpPr>
        <p:spPr>
          <a:xfrm>
            <a:off x="-16950" y="-49075"/>
            <a:ext cx="9144000" cy="1107300"/>
          </a:xfrm>
          <a:prstGeom prst="rect">
            <a:avLst/>
          </a:prstGeom>
          <a:solidFill>
            <a:srgbClr val="0B5394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highlight>
                <a:srgbClr val="1155CC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Google Shape;32;p7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7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4" name="Google Shape;34;p70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5" name="Google Shape;35;p7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1"/>
          <p:cNvSpPr/>
          <p:nvPr/>
        </p:nvSpPr>
        <p:spPr>
          <a:xfrm>
            <a:off x="-16950" y="-49075"/>
            <a:ext cx="9144000" cy="1107300"/>
          </a:xfrm>
          <a:prstGeom prst="rect">
            <a:avLst/>
          </a:prstGeom>
          <a:solidFill>
            <a:srgbClr val="0B5394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highlight>
                <a:srgbClr val="1155CC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38;p7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2"/>
          <p:cNvSpPr/>
          <p:nvPr/>
        </p:nvSpPr>
        <p:spPr>
          <a:xfrm>
            <a:off x="-16950" y="-49075"/>
            <a:ext cx="9144000" cy="1107300"/>
          </a:xfrm>
          <a:prstGeom prst="rect">
            <a:avLst/>
          </a:prstGeom>
          <a:solidFill>
            <a:srgbClr val="0B5394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highlight>
                <a:srgbClr val="1155CC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" name="Google Shape;42;p72"/>
          <p:cNvSpPr txBox="1">
            <a:spLocks noGrp="1"/>
          </p:cNvSpPr>
          <p:nvPr>
            <p:ph type="title"/>
          </p:nvPr>
        </p:nvSpPr>
        <p:spPr>
          <a:xfrm>
            <a:off x="311700" y="3270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43" name="Google Shape;43;p72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4" name="Google Shape;44;p7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3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47" name="Google Shape;47;p7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74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50" name="Google Shape;50;p7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75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3" name="Google Shape;53;p75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4" name="Google Shape;54;p7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7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Google Shape;59;p77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Google Shape;60;p77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" name="Google Shape;61;p77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77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78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Google Shape;65;p78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Google Shape;66;p78"/>
          <p:cNvSpPr txBox="1">
            <a:spLocks noGrp="1"/>
          </p:cNvSpPr>
          <p:nvPr>
            <p:ph type="body" idx="2"/>
          </p:nvPr>
        </p:nvSpPr>
        <p:spPr>
          <a:xfrm>
            <a:off x="4648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Google Shape;67;p78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78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78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6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6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Sc3lh3D4rCw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6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4oO7PT_nzQ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-p_8u_0GNZE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techxplore.com/news/2020-06-transistors-smaller-software-smarter.html" TargetMode="External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1I5ZMmrOfnA&amp;list=PL8dPuuaLjXtNlUrzyH5r6jN9ulIgZBpdo&amp;index=7" TargetMode="External"/><Relationship Id="rId4" Type="http://schemas.openxmlformats.org/officeDocument/2006/relationships/hyperlink" Target="https://www.youtube.com/watch?v=gI-qXk7XojA" TargetMode="Externa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qtD5dpn9C8" TargetMode="External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4oO7PT_nzQ" TargetMode="External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/>
              <a:t>Computer Science Fundamentals</a:t>
            </a:r>
            <a:endParaRPr/>
          </a:p>
        </p:txBody>
      </p:sp>
      <p:sp>
        <p:nvSpPr>
          <p:cNvPr id="120" name="Google Shape;120;p1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rgbClr val="FFFFFF"/>
                </a:solidFill>
              </a:rPr>
              <a:t>Lecture topic</a:t>
            </a:r>
            <a:r>
              <a:rPr lang="en-GB"/>
              <a:t>: </a:t>
            </a:r>
            <a:r>
              <a:rPr lang="en-GB">
                <a:solidFill>
                  <a:srgbClr val="FFFFFF"/>
                </a:solidFill>
              </a:rPr>
              <a:t>Gates and Circuits</a:t>
            </a:r>
            <a:endParaRPr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1800"/>
              <a:t>Lecturer: Olga Yugay</a:t>
            </a:r>
            <a:endParaRPr sz="18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Today’s focus</a:t>
            </a:r>
            <a:endParaRPr/>
          </a:p>
        </p:txBody>
      </p:sp>
      <p:sp>
        <p:nvSpPr>
          <p:cNvPr id="126" name="Google Shape;126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grpSp>
        <p:nvGrpSpPr>
          <p:cNvPr id="127" name="Google Shape;127;p3"/>
          <p:cNvGrpSpPr/>
          <p:nvPr/>
        </p:nvGrpSpPr>
        <p:grpSpPr>
          <a:xfrm>
            <a:off x="1341224" y="1152471"/>
            <a:ext cx="6707129" cy="3654167"/>
            <a:chOff x="530156" y="0"/>
            <a:chExt cx="8083800" cy="5184686"/>
          </a:xfrm>
        </p:grpSpPr>
        <p:sp>
          <p:nvSpPr>
            <p:cNvPr id="128" name="Google Shape;128;p3"/>
            <p:cNvSpPr/>
            <p:nvPr/>
          </p:nvSpPr>
          <p:spPr>
            <a:xfrm>
              <a:off x="530156" y="0"/>
              <a:ext cx="8083800" cy="5184600"/>
            </a:xfrm>
            <a:prstGeom prst="ellipse">
              <a:avLst/>
            </a:prstGeom>
            <a:solidFill>
              <a:srgbClr val="365E89"/>
            </a:solidFill>
            <a:ln w="254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" name="Google Shape;129;p3"/>
            <p:cNvSpPr txBox="1"/>
            <p:nvPr/>
          </p:nvSpPr>
          <p:spPr>
            <a:xfrm>
              <a:off x="3056308" y="259228"/>
              <a:ext cx="3031500" cy="518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8000" tIns="128000" rIns="128000" bIns="128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Communications</a:t>
              </a: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" name="Google Shape;130;p3"/>
            <p:cNvSpPr/>
            <p:nvPr/>
          </p:nvSpPr>
          <p:spPr>
            <a:xfrm>
              <a:off x="1519986" y="777686"/>
              <a:ext cx="6104100" cy="4407000"/>
            </a:xfrm>
            <a:prstGeom prst="ellipse">
              <a:avLst/>
            </a:prstGeom>
            <a:solidFill>
              <a:srgbClr val="527DB4"/>
            </a:solidFill>
            <a:ln w="254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" name="Google Shape;131;p3"/>
            <p:cNvSpPr txBox="1"/>
            <p:nvPr/>
          </p:nvSpPr>
          <p:spPr>
            <a:xfrm>
              <a:off x="3255819" y="1031082"/>
              <a:ext cx="2632500" cy="506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8000" tIns="128000" rIns="128000" bIns="128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Applications</a:t>
              </a: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2" name="Google Shape;132;p3"/>
            <p:cNvSpPr/>
            <p:nvPr/>
          </p:nvSpPr>
          <p:spPr>
            <a:xfrm>
              <a:off x="2179883" y="1555372"/>
              <a:ext cx="4784100" cy="3629100"/>
            </a:xfrm>
            <a:prstGeom prst="ellipse">
              <a:avLst/>
            </a:prstGeom>
            <a:solidFill>
              <a:srgbClr val="86A1C8"/>
            </a:solidFill>
            <a:ln w="254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" name="Google Shape;133;p3"/>
            <p:cNvSpPr txBox="1"/>
            <p:nvPr/>
          </p:nvSpPr>
          <p:spPr>
            <a:xfrm>
              <a:off x="3334079" y="1805787"/>
              <a:ext cx="2475900" cy="500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8000" tIns="128000" rIns="128000" bIns="128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Operating Systems</a:t>
              </a: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4" name="Google Shape;134;p3"/>
            <p:cNvSpPr/>
            <p:nvPr/>
          </p:nvSpPr>
          <p:spPr>
            <a:xfrm>
              <a:off x="2674814" y="2333059"/>
              <a:ext cx="3794400" cy="2851500"/>
            </a:xfrm>
            <a:prstGeom prst="ellipse">
              <a:avLst/>
            </a:prstGeom>
            <a:solidFill>
              <a:srgbClr val="B9C6DD"/>
            </a:solidFill>
            <a:ln w="254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" name="Google Shape;135;p3"/>
            <p:cNvSpPr txBox="1"/>
            <p:nvPr/>
          </p:nvSpPr>
          <p:spPr>
            <a:xfrm>
              <a:off x="3547519" y="2589695"/>
              <a:ext cx="2049000" cy="513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8000" tIns="128000" rIns="128000" bIns="128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Programming</a:t>
              </a: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6" name="Google Shape;136;p3"/>
            <p:cNvSpPr/>
            <p:nvPr/>
          </p:nvSpPr>
          <p:spPr>
            <a:xfrm>
              <a:off x="3087241" y="3110745"/>
              <a:ext cx="2969400" cy="2073900"/>
            </a:xfrm>
            <a:prstGeom prst="ellipse">
              <a:avLst/>
            </a:prstGeom>
            <a:solidFill>
              <a:srgbClr val="86A1C8"/>
            </a:solidFill>
            <a:ln w="254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" name="Google Shape;137;p3"/>
            <p:cNvSpPr txBox="1"/>
            <p:nvPr/>
          </p:nvSpPr>
          <p:spPr>
            <a:xfrm>
              <a:off x="3606906" y="3369974"/>
              <a:ext cx="1930200" cy="518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8000" tIns="128000" rIns="128000" bIns="128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Hardware</a:t>
              </a: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" name="Google Shape;138;p3"/>
            <p:cNvSpPr/>
            <p:nvPr/>
          </p:nvSpPr>
          <p:spPr>
            <a:xfrm>
              <a:off x="3334700" y="3888432"/>
              <a:ext cx="2474700" cy="1296000"/>
            </a:xfrm>
            <a:prstGeom prst="ellipse">
              <a:avLst/>
            </a:prstGeom>
            <a:solidFill>
              <a:srgbClr val="527DB4"/>
            </a:solidFill>
            <a:ln w="254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" name="Google Shape;139;p3"/>
            <p:cNvSpPr txBox="1"/>
            <p:nvPr/>
          </p:nvSpPr>
          <p:spPr>
            <a:xfrm>
              <a:off x="3697097" y="4212468"/>
              <a:ext cx="1749900" cy="648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8000" tIns="128000" rIns="128000" bIns="128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Information</a:t>
              </a: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0" name="Google Shape;140;p3"/>
          <p:cNvSpPr/>
          <p:nvPr/>
        </p:nvSpPr>
        <p:spPr>
          <a:xfrm>
            <a:off x="1007300" y="3699775"/>
            <a:ext cx="2619000" cy="7221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Today’s focus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endParaRPr/>
          </a:p>
        </p:txBody>
      </p:sp>
      <p:sp>
        <p:nvSpPr>
          <p:cNvPr id="146" name="Google Shape;146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endParaRPr/>
          </a:p>
        </p:txBody>
      </p:sp>
      <p:sp>
        <p:nvSpPr>
          <p:cNvPr id="147" name="Google Shape;147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sp>
        <p:nvSpPr>
          <p:cNvPr id="148" name="Google Shape;148;p4"/>
          <p:cNvSpPr txBox="1"/>
          <p:nvPr/>
        </p:nvSpPr>
        <p:spPr>
          <a:xfrm>
            <a:off x="3008313" y="2217738"/>
            <a:ext cx="1728900" cy="3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numbers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4"/>
          <p:cNvSpPr txBox="1"/>
          <p:nvPr/>
        </p:nvSpPr>
        <p:spPr>
          <a:xfrm>
            <a:off x="4716463" y="1884363"/>
            <a:ext cx="1727100" cy="3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text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4"/>
          <p:cNvSpPr txBox="1"/>
          <p:nvPr/>
        </p:nvSpPr>
        <p:spPr>
          <a:xfrm>
            <a:off x="2335213" y="2617788"/>
            <a:ext cx="1728900" cy="3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Images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4"/>
          <p:cNvSpPr txBox="1"/>
          <p:nvPr/>
        </p:nvSpPr>
        <p:spPr>
          <a:xfrm>
            <a:off x="4762500" y="2460625"/>
            <a:ext cx="1728900" cy="3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video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4"/>
          <p:cNvSpPr txBox="1"/>
          <p:nvPr/>
        </p:nvSpPr>
        <p:spPr>
          <a:xfrm>
            <a:off x="6061075" y="2516188"/>
            <a:ext cx="17289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audio</a:t>
            </a:r>
            <a:endParaRPr sz="2000" b="1" i="0" u="none" strike="noStrike" cap="none">
              <a:solidFill>
                <a:srgbClr val="DAFBF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p4"/>
          <p:cNvSpPr txBox="1"/>
          <p:nvPr/>
        </p:nvSpPr>
        <p:spPr>
          <a:xfrm>
            <a:off x="3222625" y="3711575"/>
            <a:ext cx="2879700" cy="4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400"/>
              <a:buFont typeface="Arial"/>
              <a:buNone/>
            </a:pPr>
            <a:r>
              <a:rPr lang="en-GB" sz="2400" b="1" i="0" u="none" strike="noStrike" cap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01001010101010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54" name="Google Shape;154;p4"/>
          <p:cNvGrpSpPr/>
          <p:nvPr/>
        </p:nvGrpSpPr>
        <p:grpSpPr>
          <a:xfrm>
            <a:off x="1630998" y="1040600"/>
            <a:ext cx="5749199" cy="4059023"/>
            <a:chOff x="530156" y="0"/>
            <a:chExt cx="8083800" cy="5184600"/>
          </a:xfrm>
        </p:grpSpPr>
        <p:sp>
          <p:nvSpPr>
            <p:cNvPr id="155" name="Google Shape;155;p4"/>
            <p:cNvSpPr/>
            <p:nvPr/>
          </p:nvSpPr>
          <p:spPr>
            <a:xfrm>
              <a:off x="530156" y="0"/>
              <a:ext cx="8083800" cy="5184600"/>
            </a:xfrm>
            <a:prstGeom prst="ellipse">
              <a:avLst/>
            </a:prstGeom>
            <a:solidFill>
              <a:srgbClr val="365E89"/>
            </a:solidFill>
            <a:ln w="254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6" name="Google Shape;156;p4"/>
            <p:cNvSpPr/>
            <p:nvPr/>
          </p:nvSpPr>
          <p:spPr>
            <a:xfrm>
              <a:off x="2895571" y="519092"/>
              <a:ext cx="3032100" cy="517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8000" tIns="128000" rIns="128000" bIns="128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800"/>
                <a:buFont typeface="Arial"/>
                <a:buNone/>
              </a:pPr>
              <a:r>
                <a:rPr lang="en-GB" sz="34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Hardware</a:t>
              </a:r>
              <a:endParaRPr sz="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57" name="Google Shape;157;p4" descr="http://upload.wikimedia.org/wikipedia/commons/thumb/5/5e/2N2222A_and_schema.jpg/200px-2N2222A_and_schema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08888" y="2533366"/>
            <a:ext cx="1354993" cy="14094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4" descr="http://i12.photobucket.com/albums/a243/pas_by/photogate/trinvert.gif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89079" y="2831670"/>
            <a:ext cx="2032490" cy="1677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4" descr="Digital Logic Ga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318874" y="1817435"/>
            <a:ext cx="1016244" cy="835253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4"/>
          <p:cNvSpPr/>
          <p:nvPr/>
        </p:nvSpPr>
        <p:spPr>
          <a:xfrm>
            <a:off x="3286384" y="1990202"/>
            <a:ext cx="2156700" cy="4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8000" tIns="128000" rIns="128000" bIns="1280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Logic gates</a:t>
            </a:r>
            <a:endParaRPr sz="2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Agenda</a:t>
            </a:r>
            <a:endParaRPr/>
          </a:p>
        </p:txBody>
      </p:sp>
      <p:sp>
        <p:nvSpPr>
          <p:cNvPr id="166" name="Google Shape;166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7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Char char="●"/>
            </a:pPr>
            <a:r>
              <a:rPr lang="en-GB" sz="2500" dirty="0">
                <a:solidFill>
                  <a:schemeClr val="dk1"/>
                </a:solidFill>
              </a:rPr>
              <a:t>Explore how computers use electric signals to represent and manipulate binary values</a:t>
            </a:r>
            <a:endParaRPr sz="2500" dirty="0">
              <a:solidFill>
                <a:schemeClr val="dk1"/>
              </a:solidFill>
            </a:endParaRPr>
          </a:p>
          <a:p>
            <a:pPr marL="914400" lvl="1" indent="-3873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500"/>
              <a:buChar char="○"/>
            </a:pPr>
            <a:r>
              <a:rPr lang="en-GB" sz="2500" dirty="0">
                <a:solidFill>
                  <a:schemeClr val="dk1"/>
                </a:solidFill>
              </a:rPr>
              <a:t>basic gates</a:t>
            </a:r>
          </a:p>
          <a:p>
            <a:pPr marL="914400" lvl="1" indent="-3873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500"/>
              <a:buChar char="○"/>
            </a:pPr>
            <a:r>
              <a:rPr lang="en-GB" sz="2500" dirty="0">
                <a:solidFill>
                  <a:schemeClr val="dk1"/>
                </a:solidFill>
              </a:rPr>
              <a:t>gates combined into circuits</a:t>
            </a:r>
            <a:endParaRPr sz="2500" dirty="0">
              <a:solidFill>
                <a:schemeClr val="dk1"/>
              </a:solidFill>
            </a:endParaRPr>
          </a:p>
          <a:p>
            <a:pPr marL="914400" lvl="1" indent="-3873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500"/>
              <a:buChar char="○"/>
            </a:pPr>
            <a:r>
              <a:rPr lang="en-US" sz="2500" dirty="0">
                <a:solidFill>
                  <a:schemeClr val="dk1"/>
                </a:solidFill>
              </a:rPr>
              <a:t>behavior gate using Boolean expressions, truth tables, and logic diagrams</a:t>
            </a:r>
          </a:p>
          <a:p>
            <a:pPr marL="914400" lvl="1" indent="-3873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500"/>
              <a:buChar char="○"/>
            </a:pPr>
            <a:r>
              <a:rPr lang="en-US" sz="2500" dirty="0">
                <a:solidFill>
                  <a:schemeClr val="dk1"/>
                </a:solidFill>
              </a:rPr>
              <a:t>compare and contrast a half adder and a full adder</a:t>
            </a:r>
            <a:endParaRPr sz="2500" dirty="0">
              <a:solidFill>
                <a:schemeClr val="dk1"/>
              </a:solidFill>
            </a:endParaRPr>
          </a:p>
          <a:p>
            <a:pPr marL="457200" lvl="0" indent="-3873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500"/>
              <a:buChar char="●"/>
            </a:pPr>
            <a:r>
              <a:rPr lang="en-GB" sz="2500" dirty="0">
                <a:solidFill>
                  <a:schemeClr val="dk1"/>
                </a:solidFill>
              </a:rPr>
              <a:t>Python</a:t>
            </a:r>
            <a:endParaRPr sz="25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SzPts val="1800"/>
              <a:buNone/>
            </a:pPr>
            <a:endParaRPr sz="2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u="sng" dirty="0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Khan Academy and Code.org | Circuits &amp; Logic</a:t>
            </a:r>
            <a:r>
              <a:rPr lang="en-GB" dirty="0"/>
              <a:t> </a:t>
            </a:r>
            <a:r>
              <a:rPr lang="en-GB" baseline="30000" dirty="0"/>
              <a:t>1</a:t>
            </a:r>
            <a:endParaRPr baseline="30000" dirty="0"/>
          </a:p>
        </p:txBody>
      </p:sp>
      <p:sp>
        <p:nvSpPr>
          <p:cNvPr id="173" name="Google Shape;173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dirty="0"/>
              <a:t>Why study about circuits? Inside the microchip </a:t>
            </a:r>
            <a:endParaRPr dirty="0"/>
          </a:p>
        </p:txBody>
      </p:sp>
      <p:sp>
        <p:nvSpPr>
          <p:cNvPr id="174" name="Google Shape;174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  <p:sp>
        <p:nvSpPr>
          <p:cNvPr id="175" name="Google Shape;175;p6"/>
          <p:cNvSpPr txBox="1"/>
          <p:nvPr/>
        </p:nvSpPr>
        <p:spPr>
          <a:xfrm>
            <a:off x="0" y="4743300"/>
            <a:ext cx="8832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1 </a:t>
            </a:r>
            <a:r>
              <a:rPr lang="en-GB" sz="1100" dirty="0">
                <a:solidFill>
                  <a:schemeClr val="dk2"/>
                </a:solidFill>
              </a:rPr>
              <a:t>Khan Academy and Code.org, 2018, Circuits &amp; Logic. [online] Available at: &lt; </a:t>
            </a:r>
            <a:r>
              <a:rPr lang="en-GB" sz="1100" u="sng" dirty="0">
                <a:solidFill>
                  <a:schemeClr val="hlink"/>
                </a:solidFill>
                <a:hlinkClick r:id="rId3"/>
              </a:rPr>
              <a:t>https://youtu.be/Sc3lh3D4rCw</a:t>
            </a:r>
            <a:r>
              <a:rPr lang="en-GB" sz="1100" dirty="0">
                <a:solidFill>
                  <a:schemeClr val="dk2"/>
                </a:solidFill>
              </a:rPr>
              <a:t> &gt;</a:t>
            </a:r>
            <a:endParaRPr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7"/>
          <p:cNvSpPr txBox="1">
            <a:spLocks noGrp="1"/>
          </p:cNvSpPr>
          <p:nvPr>
            <p:ph type="title"/>
          </p:nvPr>
        </p:nvSpPr>
        <p:spPr>
          <a:xfrm>
            <a:off x="311700" y="28366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GB"/>
              <a:t>Some background</a:t>
            </a:r>
            <a:endParaRPr/>
          </a:p>
        </p:txBody>
      </p:sp>
      <p:sp>
        <p:nvSpPr>
          <p:cNvPr id="181" name="Google Shape;18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Background</a:t>
            </a:r>
            <a:endParaRPr/>
          </a:p>
        </p:txBody>
      </p:sp>
      <p:sp>
        <p:nvSpPr>
          <p:cNvPr id="187" name="Google Shape;187;p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Char char="•"/>
            </a:pPr>
            <a:r>
              <a:rPr lang="en-GB"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Logic gates are the </a:t>
            </a:r>
            <a:r>
              <a:rPr lang="en-GB" sz="3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building blocks </a:t>
            </a:r>
            <a:endParaRPr sz="30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302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000"/>
              <a:buChar char="•"/>
            </a:pPr>
            <a:r>
              <a:rPr lang="en-GB"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Anything from small toys to supercomputers will have digital gates in them (phones, washing machines, lifts and etc.)</a:t>
            </a:r>
            <a:endParaRPr sz="3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302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000"/>
              <a:buChar char="•"/>
            </a:pPr>
            <a:r>
              <a:rPr lang="en-GB"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Whenever a decision needs to be taken based on some inputs, a logic gate can be designed and used</a:t>
            </a:r>
            <a:endParaRPr sz="3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endParaRPr sz="2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  <p:sp>
        <p:nvSpPr>
          <p:cNvPr id="189" name="Google Shape;189;p8"/>
          <p:cNvSpPr txBox="1"/>
          <p:nvPr/>
        </p:nvSpPr>
        <p:spPr>
          <a:xfrm>
            <a:off x="28675" y="4647000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>
                <a:solidFill>
                  <a:schemeClr val="dk1"/>
                </a:solidFill>
                <a:highlight>
                  <a:srgbClr val="FFFFFF"/>
                </a:highlight>
              </a:rPr>
              <a:t>2 </a:t>
            </a:r>
            <a:r>
              <a:rPr lang="en-GB" sz="120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42900" algn="l" rtl="0">
              <a:lnSpc>
                <a:spcPct val="80000"/>
              </a:lnSpc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Major computer components rely on logic gates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42950" lvl="1" indent="-311150" algn="l" rtl="0">
              <a:lnSpc>
                <a:spcPct val="80000"/>
              </a:lnSpc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ts val="3200"/>
              <a:buChar char="–"/>
            </a:pPr>
            <a:r>
              <a:rPr lang="en-GB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Arithmetic and Logic Unit 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42950" lvl="1" indent="-311150" algn="l" rtl="0">
              <a:lnSpc>
                <a:spcPct val="80000"/>
              </a:lnSpc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ts val="3200"/>
              <a:buChar char="–"/>
            </a:pPr>
            <a:r>
              <a:rPr lang="en-GB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Primary memory a.k.a RAM (Random Access Memory)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42950" lvl="1" indent="-311150" algn="l" rtl="0">
              <a:lnSpc>
                <a:spcPct val="80000"/>
              </a:lnSpc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ts val="3200"/>
              <a:buChar char="–"/>
            </a:pPr>
            <a:r>
              <a:rPr lang="en-GB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Even secondary memory is now switching to using integrated circuits -&gt; SSD (Solid State drives)</a:t>
            </a:r>
            <a:r>
              <a:rPr lang="en-GB" sz="3200" baseline="30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3200" baseline="30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185420" algn="l" rtl="0">
              <a:lnSpc>
                <a:spcPct val="80000"/>
              </a:lnSpc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ts val="2480"/>
              <a:buFont typeface="Arial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endParaRPr/>
          </a:p>
        </p:txBody>
      </p:sp>
      <p:sp>
        <p:nvSpPr>
          <p:cNvPr id="195" name="Google Shape;195;p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Background</a:t>
            </a:r>
            <a:endParaRPr/>
          </a:p>
        </p:txBody>
      </p:sp>
      <p:sp>
        <p:nvSpPr>
          <p:cNvPr id="196" name="Google Shape;196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  <p:sp>
        <p:nvSpPr>
          <p:cNvPr id="197" name="Google Shape;197;p9"/>
          <p:cNvSpPr txBox="1"/>
          <p:nvPr/>
        </p:nvSpPr>
        <p:spPr>
          <a:xfrm>
            <a:off x="28675" y="4647000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>
                <a:solidFill>
                  <a:schemeClr val="dk1"/>
                </a:solidFill>
                <a:highlight>
                  <a:srgbClr val="FFFFFF"/>
                </a:highlight>
              </a:rPr>
              <a:t>3 </a:t>
            </a:r>
            <a:r>
              <a:rPr lang="en-GB" sz="120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Char char="•"/>
            </a:pP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Computers?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42950" lvl="1" indent="-273050" algn="l" rtl="0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400"/>
              <a:buChar char="–"/>
            </a:pPr>
            <a:r>
              <a:rPr lang="en-GB" sz="3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electronic</a:t>
            </a:r>
            <a:r>
              <a:rPr lang="en-GB" sz="3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devices; 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42950" lvl="1" indent="-273050" algn="l" rtl="0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400"/>
              <a:buChar char="–"/>
            </a:pPr>
            <a:r>
              <a:rPr lang="en-GB" sz="3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most fundamental </a:t>
            </a:r>
            <a:r>
              <a:rPr lang="en-GB" sz="3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hardware elements </a:t>
            </a:r>
            <a:r>
              <a:rPr lang="en-GB" sz="3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 a computer </a:t>
            </a:r>
            <a:r>
              <a:rPr lang="en-GB" sz="3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control the flow of electricity</a:t>
            </a:r>
            <a:r>
              <a:rPr lang="en-GB" sz="3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en-GB" sz="2000" b="1">
                <a:solidFill>
                  <a:schemeClr val="lt1"/>
                </a:solidFill>
                <a:latin typeface="Carme"/>
                <a:ea typeface="Carme"/>
                <a:cs typeface="Carme"/>
                <a:sym typeface="Carme"/>
              </a:rPr>
              <a:t>87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42950" lvl="1" indent="-57150" algn="l" rtl="0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endParaRPr/>
          </a:p>
        </p:txBody>
      </p:sp>
      <p:sp>
        <p:nvSpPr>
          <p:cNvPr id="203" name="Google Shape;203;p1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Background</a:t>
            </a:r>
            <a:endParaRPr/>
          </a:p>
        </p:txBody>
      </p:sp>
      <p:sp>
        <p:nvSpPr>
          <p:cNvPr id="204" name="Google Shape;204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Any given electronic signal has a level of voltage. 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Signals in a computer are constrained to be within one range or the other.</a:t>
            </a:r>
            <a:r>
              <a:rPr lang="en-GB" sz="3200" baseline="30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3200" baseline="30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endParaRPr/>
          </a:p>
        </p:txBody>
      </p:sp>
      <p:sp>
        <p:nvSpPr>
          <p:cNvPr id="210" name="Google Shape;210;p1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Electronic signal, 0s and 1s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endParaRPr/>
          </a:p>
        </p:txBody>
      </p:sp>
      <p:sp>
        <p:nvSpPr>
          <p:cNvPr id="211" name="Google Shape;211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  <p:graphicFrame>
        <p:nvGraphicFramePr>
          <p:cNvPr id="212" name="Google Shape;212;p11"/>
          <p:cNvGraphicFramePr/>
          <p:nvPr>
            <p:extLst>
              <p:ext uri="{D42A27DB-BD31-4B8C-83A1-F6EECF244321}">
                <p14:modId xmlns:p14="http://schemas.microsoft.com/office/powerpoint/2010/main" val="3581460032"/>
              </p:ext>
            </p:extLst>
          </p:nvPr>
        </p:nvGraphicFramePr>
        <p:xfrm>
          <a:off x="788425" y="2231670"/>
          <a:ext cx="7772400" cy="1371630"/>
        </p:xfrm>
        <a:graphic>
          <a:graphicData uri="http://schemas.openxmlformats.org/drawingml/2006/table">
            <a:tbl>
              <a:tblPr>
                <a:noFill/>
                <a:tableStyleId>{337A0701-1B3C-4E52-8656-A2A9E33AE582}</a:tableStyleId>
              </a:tblPr>
              <a:tblGrid>
                <a:gridCol w="3962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2400"/>
                        <a:buFont typeface="Calibri"/>
                        <a:buNone/>
                      </a:pPr>
                      <a:r>
                        <a:rPr lang="en-GB" sz="2400" b="1" i="0" u="none" strike="noStrike" cap="non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voltage level  0 to 2 volts 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2400"/>
                        <a:buFont typeface="Calibri"/>
                        <a:buNone/>
                      </a:pPr>
                      <a:r>
                        <a:rPr lang="en-GB" sz="2400" b="1" i="0" u="none" strike="noStrike" cap="non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voltage level 2 to 5 volts 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4F81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Calibri"/>
                        <a:buNone/>
                      </a:pPr>
                      <a:r>
                        <a:rPr lang="en-GB" sz="2400" b="0" i="0" u="none" strike="noStrike" cap="none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“low” </a:t>
                      </a:r>
                      <a:endParaRPr sz="1400" u="none" strike="noStrike" cap="none" dirty="0"/>
                    </a:p>
                  </a:txBody>
                  <a:tcPr marL="91450" marR="91450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Calibri"/>
                        <a:buNone/>
                      </a:pPr>
                      <a:r>
                        <a:rPr lang="en-GB" sz="24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“high”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Calibri"/>
                        <a:buNone/>
                      </a:pPr>
                      <a:r>
                        <a:rPr lang="en-GB" sz="24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binary 0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Calibri"/>
                        <a:buNone/>
                      </a:pPr>
                      <a:r>
                        <a:rPr lang="en-GB" sz="2400" b="0" i="0" u="none" strike="noStrike" cap="none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binary 1</a:t>
                      </a:r>
                      <a:endParaRPr sz="1400" u="none" strike="noStrike" cap="none" dirty="0"/>
                    </a:p>
                  </a:txBody>
                  <a:tcPr marL="91450" marR="91450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13" name="Google Shape;213;p11"/>
          <p:cNvSpPr txBox="1"/>
          <p:nvPr/>
        </p:nvSpPr>
        <p:spPr>
          <a:xfrm>
            <a:off x="28675" y="4647000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>
                <a:solidFill>
                  <a:schemeClr val="dk1"/>
                </a:solidFill>
                <a:highlight>
                  <a:srgbClr val="FFFFFF"/>
                </a:highlight>
              </a:rPr>
              <a:t>4 </a:t>
            </a:r>
            <a:r>
              <a:rPr lang="en-GB" sz="120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2"/>
                </a:solidFill>
              </a:rPr>
              <a:t>Basic hardware</a:t>
            </a:r>
            <a:endParaRPr>
              <a:solidFill>
                <a:schemeClr val="lt2"/>
              </a:solidFill>
            </a:endParaRPr>
          </a:p>
        </p:txBody>
      </p:sp>
      <p:sp>
        <p:nvSpPr>
          <p:cNvPr id="219" name="Google Shape;219;p1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Gate </a:t>
            </a:r>
            <a:r>
              <a:rPr lang="en-GB" sz="2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A device that performs a basic operation on electrical signals, accepting one or more input signals and producing a single output signal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34925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Char char="–"/>
            </a:pPr>
            <a:r>
              <a:rPr lang="en-GB" sz="200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There are </a:t>
            </a:r>
            <a:r>
              <a:rPr lang="en-GB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six </a:t>
            </a:r>
            <a:r>
              <a:rPr lang="en-GB" sz="200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most fundamental types 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34925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Char char="–"/>
            </a:pPr>
            <a:r>
              <a:rPr lang="en-GB" sz="200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Each type of gate performs a </a:t>
            </a:r>
            <a:r>
              <a:rPr lang="en-GB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particular logical function.</a:t>
            </a:r>
            <a:r>
              <a:rPr lang="en-GB" sz="2000" b="1" i="0" u="none" strike="noStrike" cap="none" baseline="30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2000" b="1" i="0" u="none" strike="noStrike" cap="none" baseline="30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0" name="Google Shape;220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92275" y="3690619"/>
            <a:ext cx="1452563" cy="800100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  <p:sp>
        <p:nvSpPr>
          <p:cNvPr id="222" name="Google Shape;222;p12"/>
          <p:cNvSpPr txBox="1"/>
          <p:nvPr/>
        </p:nvSpPr>
        <p:spPr>
          <a:xfrm>
            <a:off x="28675" y="4647000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>
                <a:solidFill>
                  <a:schemeClr val="dk1"/>
                </a:solidFill>
                <a:highlight>
                  <a:srgbClr val="FFFFFF"/>
                </a:highlight>
              </a:rPr>
              <a:t>5 </a:t>
            </a:r>
            <a:r>
              <a:rPr lang="en-GB" sz="120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1"/>
                </a:solidFill>
              </a:rPr>
              <a:t>Basic hardware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28" name="Google Shape;228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Circuit</a:t>
            </a:r>
            <a:r>
              <a:rPr lang="en-GB" sz="280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A combination of </a:t>
            </a:r>
            <a:r>
              <a:rPr lang="en-GB" sz="2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interacting gates </a:t>
            </a:r>
            <a:r>
              <a:rPr lang="en-GB" sz="280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designed to accomplish a specific logical function</a:t>
            </a:r>
            <a:endParaRPr sz="1400" dirty="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603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–"/>
            </a:pPr>
            <a:r>
              <a:rPr lang="en-GB" sz="240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circuits can be designed to </a:t>
            </a:r>
            <a:r>
              <a:rPr lang="en-GB" sz="2400" b="1" i="0" u="none" strike="noStrike" cap="none" dirty="0">
                <a:solidFill>
                  <a:srgbClr val="000000"/>
                </a:solidFill>
              </a:rPr>
              <a:t>perform arithmetic</a:t>
            </a:r>
            <a:r>
              <a:rPr lang="en-GB" sz="240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and to </a:t>
            </a:r>
            <a:r>
              <a:rPr lang="en-GB" sz="2400" b="1" i="0" u="none" strike="noStrike" cap="none" dirty="0">
                <a:solidFill>
                  <a:srgbClr val="000000"/>
                </a:solidFill>
              </a:rPr>
              <a:t>store values</a:t>
            </a:r>
            <a:r>
              <a:rPr lang="en-GB" sz="240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000" dirty="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603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–"/>
            </a:pPr>
            <a:r>
              <a:rPr lang="en-GB" sz="240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output value of one gate often serves as an input value for one or more other gates.</a:t>
            </a:r>
            <a:endParaRPr sz="1000" dirty="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603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–"/>
            </a:pPr>
            <a:r>
              <a:rPr lang="en-GB" sz="240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flow of electricity through a circuit is controlled by the carefully designed logic of the interacting </a:t>
            </a:r>
            <a:r>
              <a:rPr lang="en-GB" sz="2400" dirty="0">
                <a:solidFill>
                  <a:srgbClr val="000000"/>
                </a:solidFill>
              </a:rPr>
              <a:t>gates. </a:t>
            </a:r>
            <a:r>
              <a:rPr lang="en-GB" sz="2400" baseline="30000" dirty="0">
                <a:solidFill>
                  <a:srgbClr val="000000"/>
                </a:solidFill>
              </a:rPr>
              <a:t>6</a:t>
            </a:r>
            <a:endParaRPr sz="240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  <p:sp>
        <p:nvSpPr>
          <p:cNvPr id="230" name="Google Shape;230;p13"/>
          <p:cNvSpPr txBox="1"/>
          <p:nvPr/>
        </p:nvSpPr>
        <p:spPr>
          <a:xfrm>
            <a:off x="28675" y="4647000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>
                <a:solidFill>
                  <a:schemeClr val="dk1"/>
                </a:solidFill>
                <a:highlight>
                  <a:srgbClr val="FFFFFF"/>
                </a:highlight>
              </a:rPr>
              <a:t>6 </a:t>
            </a:r>
            <a:r>
              <a:rPr lang="en-GB" sz="120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4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Transistor</a:t>
            </a:r>
            <a:endParaRPr/>
          </a:p>
        </p:txBody>
      </p:sp>
      <p:sp>
        <p:nvSpPr>
          <p:cNvPr id="237" name="Google Shape;237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  <p:sp>
        <p:nvSpPr>
          <p:cNvPr id="238" name="Google Shape;238;p14"/>
          <p:cNvSpPr txBox="1">
            <a:spLocks noGrp="1"/>
          </p:cNvSpPr>
          <p:nvPr>
            <p:ph type="subTitle" idx="1"/>
          </p:nvPr>
        </p:nvSpPr>
        <p:spPr>
          <a:xfrm>
            <a:off x="265500" y="2791625"/>
            <a:ext cx="43065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937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GB" sz="1600" dirty="0"/>
              <a:t>Transistor is basic hardware used to build the logic gates </a:t>
            </a:r>
            <a:endParaRPr sz="1600" dirty="0"/>
          </a:p>
          <a:p>
            <a:pPr marL="45720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100"/>
              <a:buNone/>
            </a:pPr>
            <a:r>
              <a:rPr lang="en-GB" sz="1800" dirty="0"/>
              <a:t>*</a:t>
            </a:r>
            <a:r>
              <a:rPr lang="en-GB" sz="1200" b="1" dirty="0">
                <a:solidFill>
                  <a:srgbClr val="222222"/>
                </a:solidFill>
                <a:highlight>
                  <a:srgbClr val="FFFFFF"/>
                </a:highlight>
              </a:rPr>
              <a:t>nm, </a:t>
            </a:r>
            <a:r>
              <a:rPr lang="en-GB" sz="1200" b="1" dirty="0" err="1">
                <a:solidFill>
                  <a:srgbClr val="222222"/>
                </a:solidFill>
                <a:highlight>
                  <a:srgbClr val="FFFFFF"/>
                </a:highlight>
              </a:rPr>
              <a:t>nanometer</a:t>
            </a:r>
            <a:r>
              <a:rPr lang="en-GB" sz="1200" dirty="0">
                <a:solidFill>
                  <a:srgbClr val="222222"/>
                </a:solidFill>
                <a:highlight>
                  <a:srgbClr val="FFFFFF"/>
                </a:highlight>
              </a:rPr>
              <a:t> is one millionth of a </a:t>
            </a:r>
            <a:r>
              <a:rPr lang="en-GB" sz="1200" dirty="0" err="1">
                <a:solidFill>
                  <a:srgbClr val="222222"/>
                </a:solidFill>
                <a:highlight>
                  <a:srgbClr val="FFFFFF"/>
                </a:highlight>
              </a:rPr>
              <a:t>milimeter</a:t>
            </a:r>
            <a:endParaRPr sz="1200" dirty="0">
              <a:solidFill>
                <a:srgbClr val="222222"/>
              </a:solidFill>
              <a:highlight>
                <a:srgbClr val="FFFFFF"/>
              </a:highlight>
            </a:endParaRPr>
          </a:p>
          <a:p>
            <a:pPr marL="457200" lvl="0" indent="-3175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222222"/>
              </a:buClr>
              <a:buSzPts val="1400"/>
              <a:buChar char="●"/>
            </a:pPr>
            <a:r>
              <a:rPr lang="en-GB" sz="1600" dirty="0"/>
              <a:t>In </a:t>
            </a:r>
            <a:r>
              <a:rPr lang="en-GB" sz="1600" b="1" dirty="0"/>
              <a:t>2012</a:t>
            </a:r>
            <a:r>
              <a:rPr lang="en-GB" sz="1600" dirty="0"/>
              <a:t> a team of researchers in Australia has managed to create a transistor that is the </a:t>
            </a:r>
            <a:r>
              <a:rPr lang="en-GB" sz="1600" b="1" dirty="0"/>
              <a:t>size of an atom</a:t>
            </a:r>
            <a:r>
              <a:rPr lang="en-GB" sz="1400" dirty="0">
                <a:solidFill>
                  <a:srgbClr val="222222"/>
                </a:solidFill>
                <a:highlight>
                  <a:srgbClr val="FFFFFF"/>
                </a:highlight>
              </a:rPr>
              <a:t>. </a:t>
            </a:r>
            <a:r>
              <a:rPr lang="en-GB" sz="1400" baseline="30000" dirty="0">
                <a:solidFill>
                  <a:srgbClr val="222222"/>
                </a:solidFill>
                <a:highlight>
                  <a:srgbClr val="FFFFFF"/>
                </a:highlight>
              </a:rPr>
              <a:t>7</a:t>
            </a:r>
            <a:endParaRPr sz="1400" baseline="30000" dirty="0">
              <a:solidFill>
                <a:srgbClr val="222222"/>
              </a:solidFill>
              <a:highlight>
                <a:srgbClr val="FFFFFF"/>
              </a:highlight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endParaRPr sz="1800" dirty="0"/>
          </a:p>
        </p:txBody>
      </p:sp>
      <p:pic>
        <p:nvPicPr>
          <p:cNvPr id="239" name="Google Shape;239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92625" y="112890"/>
            <a:ext cx="2879374" cy="4722732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14"/>
          <p:cNvSpPr txBox="1"/>
          <p:nvPr/>
        </p:nvSpPr>
        <p:spPr>
          <a:xfrm>
            <a:off x="28675" y="4516370"/>
            <a:ext cx="7857900" cy="9489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7 </a:t>
            </a:r>
            <a:r>
              <a:rPr lang="en-GB" sz="1000" dirty="0">
                <a:solidFill>
                  <a:schemeClr val="dk2"/>
                </a:solidFill>
              </a:rPr>
              <a:t>Pingdom, S., 2012. The single-atom transistor is here – the amazing evolution of microprocessors. [Blog] TECH MUSINGS, Available at: &lt;https://www.pingdom.com/blog/the-single-atom-transistor-is-here-the-amazing-evolution-of-microprocessors-infographic/ &gt;</a:t>
            </a:r>
            <a:endParaRPr sz="1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5040FD8-D9A0-34E4-9083-0DA9A61548A2}"/>
              </a:ext>
            </a:extLst>
          </p:cNvPr>
          <p:cNvSpPr txBox="1"/>
          <p:nvPr/>
        </p:nvSpPr>
        <p:spPr>
          <a:xfrm>
            <a:off x="-2408" y="461659"/>
            <a:ext cx="459613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0" i="1" dirty="0">
                <a:solidFill>
                  <a:schemeClr val="bg1"/>
                </a:solidFill>
                <a:effectLst/>
                <a:latin typeface="intel-clear"/>
              </a:rPr>
              <a:t>"The number of transistors incorporated in a chip </a:t>
            </a:r>
          </a:p>
          <a:p>
            <a:pPr algn="ctr"/>
            <a:r>
              <a:rPr lang="en-US" sz="1600" b="0" i="1" dirty="0">
                <a:solidFill>
                  <a:schemeClr val="bg1"/>
                </a:solidFill>
                <a:effectLst/>
                <a:latin typeface="intel-clear"/>
              </a:rPr>
              <a:t>will approximately double every 24 months.“</a:t>
            </a:r>
          </a:p>
          <a:p>
            <a:pPr algn="ctr"/>
            <a:r>
              <a:rPr lang="en-US" sz="1600" b="0" i="0" dirty="0">
                <a:solidFill>
                  <a:schemeClr val="bg1"/>
                </a:solidFill>
                <a:effectLst/>
                <a:latin typeface="intel-clear"/>
              </a:rPr>
              <a:t>—Gordon Moore, Intel co-founder</a:t>
            </a:r>
          </a:p>
          <a:p>
            <a:br>
              <a:rPr lang="en-US" sz="1600" b="0" i="0" dirty="0">
                <a:solidFill>
                  <a:schemeClr val="bg1"/>
                </a:solidFill>
                <a:effectLst/>
                <a:latin typeface="intel-clear"/>
              </a:rPr>
            </a:br>
            <a:endParaRPr lang="en-GB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20601D6-66D4-E0F0-D4BC-D99B6A05C8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Transistor - A device that acts either as a wire or a resistor, depending on the voltage level of an input signal</a:t>
            </a:r>
          </a:p>
          <a:p>
            <a:pPr lvl="1"/>
            <a:r>
              <a:rPr lang="en-US" sz="1800" dirty="0"/>
              <a:t>Semiconductor - material such as  silicon that is neither a good conductor nor a good insulator </a:t>
            </a:r>
            <a:r>
              <a:rPr lang="en-GB" sz="1800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8 </a:t>
            </a:r>
            <a:endParaRPr lang="en-US" sz="18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29908C7-718D-92F6-6D60-035528437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Transistor 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D4D312-566F-0DC2-DBD6-037A4FA7038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14</a:t>
            </a:fld>
            <a:endParaRPr lang="en-GB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06E3BE5A-00DA-18E7-60E5-59B5CBF607C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0667425"/>
              </p:ext>
            </p:extLst>
          </p:nvPr>
        </p:nvGraphicFramePr>
        <p:xfrm>
          <a:off x="979587" y="2804186"/>
          <a:ext cx="1136928" cy="18590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1409760" imgH="2305080" progId="Paint.Picture">
                  <p:embed/>
                </p:oleObj>
              </mc:Choice>
              <mc:Fallback>
                <p:oleObj name="Bitmap Image" r:id="rId3" imgW="1409760" imgH="230508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79587" y="2804186"/>
                        <a:ext cx="1136928" cy="18590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516E3E14-47F3-6D73-41A7-ADE13D4E4E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6709" y="2946087"/>
            <a:ext cx="1515291" cy="1784454"/>
          </a:xfrm>
          <a:prstGeom prst="rect">
            <a:avLst/>
          </a:prstGeom>
        </p:spPr>
      </p:pic>
      <p:sp>
        <p:nvSpPr>
          <p:cNvPr id="8" name="Google Shape;249;p15">
            <a:extLst>
              <a:ext uri="{FF2B5EF4-FFF2-40B4-BE49-F238E27FC236}">
                <a16:creationId xmlns:a16="http://schemas.microsoft.com/office/drawing/2014/main" id="{BCCD20CF-111C-6110-4582-C6B5DF5524E7}"/>
              </a:ext>
            </a:extLst>
          </p:cNvPr>
          <p:cNvSpPr txBox="1"/>
          <p:nvPr/>
        </p:nvSpPr>
        <p:spPr>
          <a:xfrm>
            <a:off x="28675" y="4647000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8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 dirty="0"/>
          </a:p>
        </p:txBody>
      </p:sp>
      <p:pic>
        <p:nvPicPr>
          <p:cNvPr id="10" name="Google Shape;158;p4" descr="http://i12.photobucket.com/albums/a243/pas_by/photogate/trinvert.gif">
            <a:extLst>
              <a:ext uri="{FF2B5EF4-FFF2-40B4-BE49-F238E27FC236}">
                <a16:creationId xmlns:a16="http://schemas.microsoft.com/office/drawing/2014/main" id="{4794A942-626B-101D-FEBD-2E5E806192C5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863888" y="2391509"/>
            <a:ext cx="2960264" cy="23566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4046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16B5C23-CEB9-360A-3392-C016C77AE8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Transistors Explained - How transistors work</a:t>
            </a:r>
            <a:r>
              <a:rPr lang="ru-RU" dirty="0"/>
              <a:t> </a:t>
            </a: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9</a:t>
            </a:r>
            <a:endParaRPr lang="ru-RU" baseline="30000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endParaRPr lang="en-GB" baseline="30000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114300" indent="0">
              <a:buNone/>
            </a:pPr>
            <a:r>
              <a:rPr lang="en-US" b="1" dirty="0"/>
              <a:t>Arduino</a:t>
            </a:r>
            <a:endParaRPr lang="en-US" dirty="0">
              <a:hlinkClick r:id="rId4"/>
            </a:endParaRPr>
          </a:p>
          <a:p>
            <a:r>
              <a:rPr lang="en-US" dirty="0">
                <a:hlinkClick r:id="rId4"/>
              </a:rPr>
              <a:t>Top 10 Arduino projects for beginners to advance</a:t>
            </a: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 </a:t>
            </a:r>
            <a:endParaRPr lang="ru-RU" baseline="30000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r>
              <a:rPr lang="en-US" dirty="0">
                <a:hlinkClick r:id="rId4"/>
              </a:rPr>
              <a:t>https://www.arduino.cc/en/Guide/Introduction</a:t>
            </a:r>
            <a:endParaRPr lang="ru-RU" dirty="0">
              <a:hlinkClick r:id="rId4"/>
            </a:endParaRPr>
          </a:p>
          <a:p>
            <a:pPr marL="114300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4374320-7B65-9EF9-428C-445857A9F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effectLst/>
                <a:latin typeface="Roboto" panose="02000000000000000000" pitchFamily="2" charset="0"/>
              </a:rPr>
              <a:t>Transistors Explained - How transistors work</a:t>
            </a:r>
            <a:br>
              <a:rPr lang="en-US" b="0" i="0" dirty="0">
                <a:effectLst/>
                <a:latin typeface="Roboto" panose="02000000000000000000" pitchFamily="2" charset="0"/>
              </a:rPr>
            </a:br>
            <a:br>
              <a:rPr lang="en-US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</a:b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AEB4A0-9ADE-F59D-08A4-CFFCC8369C9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15</a:t>
            </a:fld>
            <a:endParaRPr lang="en-GB"/>
          </a:p>
        </p:txBody>
      </p:sp>
      <p:sp>
        <p:nvSpPr>
          <p:cNvPr id="7" name="Google Shape;249;p15">
            <a:extLst>
              <a:ext uri="{FF2B5EF4-FFF2-40B4-BE49-F238E27FC236}">
                <a16:creationId xmlns:a16="http://schemas.microsoft.com/office/drawing/2014/main" id="{E241B89A-4F26-E79C-D09A-176FFEC2C634}"/>
              </a:ext>
            </a:extLst>
          </p:cNvPr>
          <p:cNvSpPr txBox="1"/>
          <p:nvPr/>
        </p:nvSpPr>
        <p:spPr>
          <a:xfrm>
            <a:off x="28674" y="4647000"/>
            <a:ext cx="8803625" cy="830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l"/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9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The Engineering </a:t>
            </a:r>
            <a:r>
              <a:rPr lang="en-US" dirty="0">
                <a:latin typeface="Calibri" panose="020F0502020204030204" pitchFamily="34" charset="0"/>
              </a:rPr>
              <a:t>Mindset, 2021, </a:t>
            </a:r>
            <a:r>
              <a:rPr lang="en-US" b="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Transistors Explained - How transistors work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 [online] Available at: &lt;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hlinkClick r:id="rId3"/>
              </a:rPr>
              <a:t>https://www.youtube.com/watch?v=J4oO7PT_nzQ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&gt;</a:t>
            </a:r>
          </a:p>
          <a:p>
            <a:pPr algn="l"/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‌</a:t>
            </a:r>
          </a:p>
        </p:txBody>
      </p:sp>
    </p:spTree>
    <p:extLst>
      <p:ext uri="{BB962C8B-B14F-4D97-AF65-F5344CB8AC3E}">
        <p14:creationId xmlns:p14="http://schemas.microsoft.com/office/powerpoint/2010/main" val="16670105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2"/>
                </a:solidFill>
              </a:rPr>
              <a:t>Gates and Circuits:</a:t>
            </a:r>
            <a:r>
              <a:rPr lang="en-GB">
                <a:solidFill>
                  <a:schemeClr val="lt2"/>
                </a:solidFill>
              </a:rPr>
              <a:t> </a:t>
            </a:r>
            <a:r>
              <a:rPr lang="en-GB" i="0" u="none" strike="noStrike" cap="none">
                <a:solidFill>
                  <a:schemeClr val="lt2"/>
                </a:solidFill>
              </a:rPr>
              <a:t>Notational methods</a:t>
            </a:r>
            <a:endParaRPr>
              <a:solidFill>
                <a:schemeClr val="lt2"/>
              </a:solidFill>
            </a:endParaRPr>
          </a:p>
        </p:txBody>
      </p:sp>
      <p:sp>
        <p:nvSpPr>
          <p:cNvPr id="246" name="Google Shape;246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are three different, but equally powerful, </a:t>
            </a:r>
            <a:r>
              <a:rPr lang="en-GB" sz="3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notational</a:t>
            </a: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methods for describing the behavior of gates and circuits:</a:t>
            </a:r>
            <a:endParaRPr/>
          </a:p>
          <a:p>
            <a:pPr marL="514350" marR="0" lvl="0" indent="-51435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Calibri"/>
              <a:buAutoNum type="arabicPeriod"/>
            </a:pPr>
            <a:r>
              <a:rPr lang="en-GB" sz="32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 Boolean expressions</a:t>
            </a:r>
            <a:endParaRPr/>
          </a:p>
          <a:p>
            <a:pPr marL="514350" marR="0" lvl="0" indent="-51435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50A14F"/>
              </a:buClr>
              <a:buSzPts val="3200"/>
              <a:buFont typeface="Calibri"/>
              <a:buAutoNum type="arabicPeriod"/>
            </a:pPr>
            <a:r>
              <a:rPr lang="en-GB" sz="3200" b="0" i="0" u="none" strike="noStrike" cap="none">
                <a:solidFill>
                  <a:srgbClr val="50A14F"/>
                </a:solidFill>
                <a:latin typeface="Calibri"/>
                <a:ea typeface="Calibri"/>
                <a:cs typeface="Calibri"/>
                <a:sym typeface="Calibri"/>
              </a:rPr>
              <a:t> Logic diagrams</a:t>
            </a:r>
            <a:endParaRPr>
              <a:solidFill>
                <a:srgbClr val="50A14F"/>
              </a:solidFill>
            </a:endParaRPr>
          </a:p>
          <a:p>
            <a:pPr marL="514350" marR="0" lvl="0" indent="-51435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Calibri"/>
              <a:buAutoNum type="arabicPeriod"/>
            </a:pPr>
            <a:r>
              <a:rPr lang="en-GB" sz="32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Truth tables </a:t>
            </a:r>
            <a:r>
              <a:rPr lang="en-GB" sz="3200" b="0" i="0" u="none" strike="noStrike" cap="none" baseline="30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baseline="30000">
              <a:solidFill>
                <a:srgbClr val="FF0000"/>
              </a:solidFill>
            </a:endParaRPr>
          </a:p>
        </p:txBody>
      </p:sp>
      <p:pic>
        <p:nvPicPr>
          <p:cNvPr id="247" name="Google Shape;247;p15" descr="http://upload.wikimedia.org/wikipedia/commons/thumb/5/5e/2N2222A_and_schema.jpg/200px-2N2222A_and_schema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91200" y="2628900"/>
            <a:ext cx="1852613" cy="1750219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16</a:t>
            </a:fld>
            <a:endParaRPr/>
          </a:p>
        </p:txBody>
      </p:sp>
      <p:sp>
        <p:nvSpPr>
          <p:cNvPr id="249" name="Google Shape;249;p15"/>
          <p:cNvSpPr txBox="1"/>
          <p:nvPr/>
        </p:nvSpPr>
        <p:spPr>
          <a:xfrm>
            <a:off x="28675" y="4647000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8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2"/>
                </a:solidFill>
              </a:rPr>
              <a:t>Example: </a:t>
            </a:r>
            <a:r>
              <a:rPr lang="en-GB" sz="4400" i="0" strike="noStrike" cap="none">
                <a:solidFill>
                  <a:schemeClr val="lt2"/>
                </a:solidFill>
              </a:rPr>
              <a:t>OR gate</a:t>
            </a:r>
            <a:r>
              <a:rPr lang="en-GB" sz="4400" i="0" strike="noStrike" cap="none" baseline="30000">
                <a:solidFill>
                  <a:schemeClr val="lt2"/>
                </a:solidFill>
              </a:rPr>
              <a:t>9</a:t>
            </a:r>
            <a:endParaRPr sz="4400" i="0" strike="noStrike" cap="none" baseline="30000">
              <a:solidFill>
                <a:schemeClr val="lt2"/>
              </a:solidFill>
            </a:endParaRPr>
          </a:p>
        </p:txBody>
      </p:sp>
      <p:sp>
        <p:nvSpPr>
          <p:cNvPr id="255" name="Google Shape;255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14350" marR="0" lvl="0" indent="-514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3200"/>
              <a:buFont typeface="Arial"/>
              <a:buAutoNum type="arabicPeriod"/>
            </a:pPr>
            <a:r>
              <a:rPr lang="en-GB" sz="3200" b="1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rPr>
              <a:t>X=A+B</a:t>
            </a:r>
            <a:endParaRPr/>
          </a:p>
          <a:p>
            <a:pPr marL="514350" marR="0" lvl="0" indent="-31115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538CD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00B050"/>
              </a:buClr>
              <a:buSzPts val="3200"/>
              <a:buFont typeface="Arial"/>
              <a:buNone/>
            </a:pPr>
            <a:r>
              <a:rPr lang="en-GB" sz="3200" b="1" i="0" u="none" strike="noStrike" cap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2.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538CD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538CD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C00000"/>
              </a:buClr>
              <a:buSzPts val="3200"/>
              <a:buFont typeface="Arial"/>
              <a:buNone/>
            </a:pPr>
            <a:r>
              <a:rPr lang="en-GB" sz="3200" b="1" i="0" u="none" strike="noStrike" cap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3.</a:t>
            </a:r>
            <a:endParaRPr/>
          </a:p>
          <a:p>
            <a:pPr marL="342900" marR="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538CD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6" name="Google Shape;256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8862" y="1762125"/>
            <a:ext cx="1878806" cy="97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7" name="Google Shape;257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1544" y="2870600"/>
            <a:ext cx="2329556" cy="1698275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17</a:t>
            </a:fld>
            <a:endParaRPr/>
          </a:p>
        </p:txBody>
      </p:sp>
      <p:sp>
        <p:nvSpPr>
          <p:cNvPr id="259" name="Google Shape;259;p16"/>
          <p:cNvSpPr txBox="1"/>
          <p:nvPr/>
        </p:nvSpPr>
        <p:spPr>
          <a:xfrm>
            <a:off x="28675" y="4647000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>
                <a:solidFill>
                  <a:schemeClr val="dk1"/>
                </a:solidFill>
                <a:highlight>
                  <a:srgbClr val="FFFFFF"/>
                </a:highlight>
              </a:rPr>
              <a:t>9 </a:t>
            </a:r>
            <a:r>
              <a:rPr lang="en-GB" sz="120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rgbClr val="FFFFFF"/>
                </a:solidFill>
              </a:rPr>
              <a:t>1. Boolean algebra</a:t>
            </a:r>
            <a:r>
              <a:rPr lang="en-GB">
                <a:solidFill>
                  <a:srgbClr val="FFFFFF"/>
                </a:solidFill>
              </a:rPr>
              <a:t>: </a:t>
            </a:r>
            <a:r>
              <a:rPr lang="en-GB" i="0" u="none" strike="noStrike" cap="none">
                <a:solidFill>
                  <a:srgbClr val="FFFFFF"/>
                </a:solidFill>
              </a:rPr>
              <a:t>Boolean expressions</a:t>
            </a:r>
            <a:r>
              <a:rPr lang="en-GB" i="0" u="none" strike="noStrike" cap="none" baseline="30000">
                <a:solidFill>
                  <a:srgbClr val="FFFFFF"/>
                </a:solidFill>
              </a:rPr>
              <a:t>10</a:t>
            </a:r>
            <a:endParaRPr baseline="30000">
              <a:solidFill>
                <a:srgbClr val="FFFFFF"/>
              </a:solidFill>
            </a:endParaRPr>
          </a:p>
        </p:txBody>
      </p:sp>
      <p:sp>
        <p:nvSpPr>
          <p:cNvPr id="265" name="Google Shape;265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•"/>
            </a:pPr>
            <a:r>
              <a:rPr lang="en-GB" sz="3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 English mathematician named George Boole invented a form of algebra in which variables and functions take on only one of two values (0 and 1). </a:t>
            </a:r>
            <a:endParaRPr sz="1600"/>
          </a:p>
          <a:p>
            <a:pPr marL="342900" marR="0" lvl="0" indent="-3302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•"/>
            </a:pPr>
            <a:r>
              <a:rPr lang="en-GB" sz="3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Specific operations and properties in Boolean algebra allow us to define and manipulate circuit logic using a mathematical notation.</a:t>
            </a:r>
            <a:endParaRPr sz="1600"/>
          </a:p>
          <a:p>
            <a:pPr marL="342900" marR="0" lvl="0" indent="-3302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•"/>
            </a:pPr>
            <a:r>
              <a:rPr lang="en-GB" sz="30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 gate boolean expression</a:t>
            </a:r>
            <a:r>
              <a:rPr lang="en-GB" sz="3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	</a:t>
            </a:r>
            <a:r>
              <a:rPr lang="en-GB" sz="3000" b="1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rPr>
              <a:t>X=A+B</a:t>
            </a:r>
            <a:endParaRPr sz="1600"/>
          </a:p>
        </p:txBody>
      </p:sp>
      <p:sp>
        <p:nvSpPr>
          <p:cNvPr id="266" name="Google Shape;266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18</a:t>
            </a:fld>
            <a:endParaRPr/>
          </a:p>
        </p:txBody>
      </p:sp>
      <p:sp>
        <p:nvSpPr>
          <p:cNvPr id="267" name="Google Shape;267;p17"/>
          <p:cNvSpPr txBox="1"/>
          <p:nvPr/>
        </p:nvSpPr>
        <p:spPr>
          <a:xfrm>
            <a:off x="28675" y="4647000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>
                <a:solidFill>
                  <a:schemeClr val="dk1"/>
                </a:solidFill>
                <a:highlight>
                  <a:srgbClr val="FFFFFF"/>
                </a:highlight>
              </a:rPr>
              <a:t>10 </a:t>
            </a:r>
            <a:r>
              <a:rPr lang="en-GB" sz="120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rgbClr val="FFFFFF"/>
                </a:solidFill>
              </a:rPr>
              <a:t>2. Logic diagram </a:t>
            </a:r>
            <a:r>
              <a:rPr lang="en-GB" i="0" u="none" strike="noStrike" cap="none" baseline="30000">
                <a:solidFill>
                  <a:srgbClr val="FFFFFF"/>
                </a:solidFill>
              </a:rPr>
              <a:t>11</a:t>
            </a:r>
            <a:r>
              <a:rPr lang="en-GB" i="0" u="none" strike="noStrike" cap="none">
                <a:solidFill>
                  <a:srgbClr val="FFFFFF"/>
                </a:solidFill>
              </a:rPr>
              <a:t> 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273" name="Google Shape;273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•"/>
            </a:pPr>
            <a:r>
              <a:rPr lang="en-GB" sz="3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…is a graphical representation of a circuit. Each type of gate is represented by a specific graphical symbol. </a:t>
            </a:r>
            <a:endParaRPr sz="1600"/>
          </a:p>
          <a:p>
            <a:pPr marL="342900" marR="0" lvl="0" indent="-3302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•"/>
            </a:pPr>
            <a:r>
              <a:rPr lang="en-GB" sz="3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By connecting those symbols in various ways we can visually represent the logic of an entire circuit.</a:t>
            </a:r>
            <a:endParaRPr sz="1600"/>
          </a:p>
          <a:p>
            <a:pPr marL="342900" marR="0" lvl="0" indent="-3302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•"/>
            </a:pPr>
            <a:r>
              <a:rPr lang="en-GB" sz="30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 gate logic diagram:</a:t>
            </a:r>
            <a:endParaRPr sz="1600"/>
          </a:p>
        </p:txBody>
      </p:sp>
      <p:pic>
        <p:nvPicPr>
          <p:cNvPr id="274" name="Google Shape;274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49700" y="3597325"/>
            <a:ext cx="1878806" cy="971550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19</a:t>
            </a:fld>
            <a:endParaRPr/>
          </a:p>
        </p:txBody>
      </p:sp>
      <p:sp>
        <p:nvSpPr>
          <p:cNvPr id="276" name="Google Shape;276;p18"/>
          <p:cNvSpPr txBox="1"/>
          <p:nvPr/>
        </p:nvSpPr>
        <p:spPr>
          <a:xfrm>
            <a:off x="28675" y="4647000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>
                <a:solidFill>
                  <a:schemeClr val="dk1"/>
                </a:solidFill>
                <a:highlight>
                  <a:srgbClr val="FFFFFF"/>
                </a:highlight>
              </a:rPr>
              <a:t>11 </a:t>
            </a:r>
            <a:r>
              <a:rPr lang="en-GB" sz="120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rgbClr val="FFFFFF"/>
                </a:solidFill>
              </a:rPr>
              <a:t>3. Truth table </a:t>
            </a:r>
            <a:r>
              <a:rPr lang="en-GB" i="0" u="none" strike="noStrike" cap="none" baseline="30000">
                <a:solidFill>
                  <a:srgbClr val="FFFFFF"/>
                </a:solidFill>
              </a:rPr>
              <a:t>12</a:t>
            </a:r>
            <a:endParaRPr baseline="30000">
              <a:solidFill>
                <a:srgbClr val="FFFFFF"/>
              </a:solidFill>
            </a:endParaRPr>
          </a:p>
        </p:txBody>
      </p:sp>
      <p:sp>
        <p:nvSpPr>
          <p:cNvPr id="282" name="Google Shape;282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</a:pPr>
            <a:r>
              <a:rPr lang="en-GB" sz="3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defines the function of a gate by listing all possible input combinations that the gate could encounter, and the corresponding output.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</a:pPr>
            <a:r>
              <a:rPr lang="en-GB" sz="3200" b="1" i="0" u="sng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OR gate truth table:</a:t>
            </a:r>
            <a:endParaRPr dirty="0"/>
          </a:p>
          <a:p>
            <a:pPr marL="342900" marR="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3" name="Google Shape;283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95800" y="2659675"/>
            <a:ext cx="2552700" cy="1860947"/>
          </a:xfrm>
          <a:prstGeom prst="rect">
            <a:avLst/>
          </a:prstGeom>
          <a:noFill/>
          <a:ln>
            <a:noFill/>
          </a:ln>
        </p:spPr>
      </p:pic>
      <p:sp>
        <p:nvSpPr>
          <p:cNvPr id="284" name="Google Shape;284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20</a:t>
            </a:fld>
            <a:endParaRPr/>
          </a:p>
        </p:txBody>
      </p:sp>
      <p:sp>
        <p:nvSpPr>
          <p:cNvPr id="285" name="Google Shape;285;p19"/>
          <p:cNvSpPr txBox="1"/>
          <p:nvPr/>
        </p:nvSpPr>
        <p:spPr>
          <a:xfrm>
            <a:off x="28675" y="4647000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>
                <a:solidFill>
                  <a:schemeClr val="dk1"/>
                </a:solidFill>
                <a:highlight>
                  <a:srgbClr val="FFFFFF"/>
                </a:highlight>
              </a:rPr>
              <a:t>12 </a:t>
            </a:r>
            <a:r>
              <a:rPr lang="en-GB" sz="120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1"/>
                </a:solidFill>
              </a:rPr>
              <a:t>6 most fundamental gate types</a:t>
            </a:r>
            <a:endParaRPr b="1" i="0" u="none" strike="noStrike" cap="none">
              <a:solidFill>
                <a:schemeClr val="lt1"/>
              </a:solidFill>
            </a:endParaRPr>
          </a:p>
        </p:txBody>
      </p:sp>
      <p:sp>
        <p:nvSpPr>
          <p:cNvPr id="291" name="Google Shape;291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NOT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XOR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NAND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NOR</a:t>
            </a:r>
            <a:endParaRPr/>
          </a:p>
        </p:txBody>
      </p:sp>
      <p:sp>
        <p:nvSpPr>
          <p:cNvPr id="292" name="Google Shape;292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21</a:t>
            </a:fld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1"/>
                </a:solidFill>
              </a:rPr>
              <a:t>6 most fundamental gate types</a:t>
            </a:r>
            <a:r>
              <a:rPr lang="en-GB" i="0" u="none" strike="noStrike" cap="none" baseline="30000">
                <a:solidFill>
                  <a:schemeClr val="lt1"/>
                </a:solidFill>
              </a:rPr>
              <a:t>13</a:t>
            </a:r>
            <a:endParaRPr i="0" u="none" strike="noStrike" cap="none" baseline="30000">
              <a:solidFill>
                <a:schemeClr val="lt1"/>
              </a:solidFill>
            </a:endParaRPr>
          </a:p>
        </p:txBody>
      </p:sp>
      <p:sp>
        <p:nvSpPr>
          <p:cNvPr id="298" name="Google Shape;298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None/>
            </a:pPr>
            <a:r>
              <a:rPr lang="en-GB" sz="26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NOT</a:t>
            </a:r>
            <a:r>
              <a:rPr lang="en-GB" sz="26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gate inverts its single input value.</a:t>
            </a:r>
            <a:endParaRPr sz="1200"/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b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None/>
            </a:pPr>
            <a:r>
              <a:rPr lang="en-GB" sz="2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AND</a:t>
            </a:r>
            <a:r>
              <a:rPr lang="en-GB" sz="28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gate produces 1 if both input values are 1.</a:t>
            </a:r>
            <a:endParaRPr sz="1400"/>
          </a:p>
        </p:txBody>
      </p:sp>
      <p:grpSp>
        <p:nvGrpSpPr>
          <p:cNvPr id="299" name="Google Shape;299;p21"/>
          <p:cNvGrpSpPr/>
          <p:nvPr/>
        </p:nvGrpSpPr>
        <p:grpSpPr>
          <a:xfrm>
            <a:off x="888630" y="1678639"/>
            <a:ext cx="6431094" cy="1098870"/>
            <a:chOff x="2281238" y="1539875"/>
            <a:chExt cx="6862761" cy="1725613"/>
          </a:xfrm>
        </p:grpSpPr>
        <p:pic>
          <p:nvPicPr>
            <p:cNvPr id="300" name="Google Shape;300;p2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281238" y="1539875"/>
              <a:ext cx="6862761" cy="172561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1" name="Google Shape;301;p21" descr="http://adamwsonu.files.wordpress.com/2010/03/booleqiv.png"/>
            <p:cNvPicPr preferRelativeResize="0"/>
            <p:nvPr/>
          </p:nvPicPr>
          <p:blipFill rotWithShape="1">
            <a:blip r:embed="rId4">
              <a:alphaModFix/>
            </a:blip>
            <a:srcRect l="44678" t="31099" r="23404" b="50605"/>
            <a:stretch/>
          </p:blipFill>
          <p:spPr>
            <a:xfrm>
              <a:off x="3581400" y="2057400"/>
              <a:ext cx="1143000" cy="762001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02" name="Google Shape;302;p21"/>
          <p:cNvGrpSpPr/>
          <p:nvPr/>
        </p:nvGrpSpPr>
        <p:grpSpPr>
          <a:xfrm>
            <a:off x="978182" y="3394575"/>
            <a:ext cx="6251977" cy="1239454"/>
            <a:chOff x="2514600" y="4038600"/>
            <a:chExt cx="6862763" cy="2120900"/>
          </a:xfrm>
        </p:grpSpPr>
        <p:pic>
          <p:nvPicPr>
            <p:cNvPr id="303" name="Google Shape;303;p21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2514600" y="4038600"/>
              <a:ext cx="6862763" cy="21209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4" name="Google Shape;304;p21" descr="http://adamwsonu.files.wordpress.com/2010/03/booleqiv.png"/>
            <p:cNvPicPr preferRelativeResize="0"/>
            <p:nvPr/>
          </p:nvPicPr>
          <p:blipFill rotWithShape="1">
            <a:blip r:embed="rId4">
              <a:alphaModFix/>
            </a:blip>
            <a:srcRect l="44678" t="-3658" r="23404" b="87192"/>
            <a:stretch/>
          </p:blipFill>
          <p:spPr>
            <a:xfrm>
              <a:off x="3200400" y="4572000"/>
              <a:ext cx="1143000" cy="6858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05" name="Google Shape;305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22</a:t>
            </a:fld>
            <a:endParaRPr/>
          </a:p>
        </p:txBody>
      </p:sp>
      <p:sp>
        <p:nvSpPr>
          <p:cNvPr id="306" name="Google Shape;306;p21"/>
          <p:cNvSpPr txBox="1"/>
          <p:nvPr/>
        </p:nvSpPr>
        <p:spPr>
          <a:xfrm>
            <a:off x="28675" y="4647000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>
                <a:solidFill>
                  <a:schemeClr val="dk1"/>
                </a:solidFill>
                <a:highlight>
                  <a:srgbClr val="FFFFFF"/>
                </a:highlight>
              </a:rPr>
              <a:t>13 </a:t>
            </a:r>
            <a:r>
              <a:rPr lang="en-GB" sz="120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1"/>
                </a:solidFill>
              </a:rPr>
              <a:t>6 most fundamental gate types </a:t>
            </a:r>
            <a:r>
              <a:rPr lang="en-GB" i="0" u="none" strike="noStrike" cap="none" baseline="30000">
                <a:solidFill>
                  <a:schemeClr val="lt1"/>
                </a:solidFill>
              </a:rPr>
              <a:t>14</a:t>
            </a:r>
            <a:endParaRPr i="0" u="none" strike="noStrike" cap="none" baseline="30000">
              <a:solidFill>
                <a:schemeClr val="lt1"/>
              </a:solidFill>
            </a:endParaRPr>
          </a:p>
        </p:txBody>
      </p:sp>
      <p:sp>
        <p:nvSpPr>
          <p:cNvPr id="312" name="Google Shape;312;p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OR</a:t>
            </a:r>
            <a:r>
              <a:rPr lang="en-GB" sz="28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gate produces 1 if one or the other or both input values are 1.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Arial"/>
              <a:buNone/>
            </a:pP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XOR</a:t>
            </a:r>
            <a:r>
              <a:rPr lang="en-GB" sz="28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gate produces 1 if one or the other (but not both) input values are 1.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13" name="Google Shape;313;p22"/>
          <p:cNvGrpSpPr/>
          <p:nvPr/>
        </p:nvGrpSpPr>
        <p:grpSpPr>
          <a:xfrm>
            <a:off x="3043922" y="1713666"/>
            <a:ext cx="5428523" cy="1153312"/>
            <a:chOff x="1960563" y="1644650"/>
            <a:chExt cx="7183437" cy="2317750"/>
          </a:xfrm>
        </p:grpSpPr>
        <p:pic>
          <p:nvPicPr>
            <p:cNvPr id="314" name="Google Shape;314;p2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960563" y="1644650"/>
              <a:ext cx="7183437" cy="23177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5" name="Google Shape;315;p22" descr="http://adamwsonu.files.wordpress.com/2010/03/booleqiv.png"/>
            <p:cNvPicPr preferRelativeResize="0"/>
            <p:nvPr/>
          </p:nvPicPr>
          <p:blipFill rotWithShape="1">
            <a:blip r:embed="rId4">
              <a:alphaModFix/>
            </a:blip>
            <a:srcRect l="34042" t="16465" r="23404" b="68899"/>
            <a:stretch/>
          </p:blipFill>
          <p:spPr>
            <a:xfrm>
              <a:off x="2819400" y="2362200"/>
              <a:ext cx="1524000" cy="6096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16" name="Google Shape;316;p22"/>
          <p:cNvGrpSpPr/>
          <p:nvPr/>
        </p:nvGrpSpPr>
        <p:grpSpPr>
          <a:xfrm>
            <a:off x="3107021" y="3417623"/>
            <a:ext cx="6036961" cy="1238372"/>
            <a:chOff x="1960563" y="4114800"/>
            <a:chExt cx="7183438" cy="2224088"/>
          </a:xfrm>
        </p:grpSpPr>
        <p:pic>
          <p:nvPicPr>
            <p:cNvPr id="317" name="Google Shape;317;p22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960563" y="4114800"/>
              <a:ext cx="7183438" cy="22240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8" name="Google Shape;318;p22" descr="http://adamwsonu.files.wordpress.com/2010/03/booleqiv.png"/>
            <p:cNvPicPr preferRelativeResize="0"/>
            <p:nvPr/>
          </p:nvPicPr>
          <p:blipFill rotWithShape="1">
            <a:blip r:embed="rId4">
              <a:alphaModFix/>
            </a:blip>
            <a:srcRect l="56523" t="84112" r="6519" b="-2803"/>
            <a:stretch/>
          </p:blipFill>
          <p:spPr>
            <a:xfrm>
              <a:off x="3212590" y="4724403"/>
              <a:ext cx="1207014" cy="76198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19" name="Google Shape;319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23</a:t>
            </a:fld>
            <a:endParaRPr/>
          </a:p>
        </p:txBody>
      </p:sp>
      <p:sp>
        <p:nvSpPr>
          <p:cNvPr id="320" name="Google Shape;320;p22"/>
          <p:cNvSpPr txBox="1"/>
          <p:nvPr/>
        </p:nvSpPr>
        <p:spPr>
          <a:xfrm>
            <a:off x="28675" y="4647000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>
                <a:solidFill>
                  <a:schemeClr val="dk1"/>
                </a:solidFill>
                <a:highlight>
                  <a:srgbClr val="FFFFFF"/>
                </a:highlight>
              </a:rPr>
              <a:t>14 </a:t>
            </a:r>
            <a:r>
              <a:rPr lang="en-GB" sz="120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rgbClr val="FFFFFF"/>
                </a:solidFill>
              </a:rPr>
              <a:t>6 most fundamental gate types </a:t>
            </a:r>
            <a:r>
              <a:rPr lang="en-GB" i="0" u="none" strike="noStrike" cap="none" baseline="30000">
                <a:solidFill>
                  <a:srgbClr val="FFFFFF"/>
                </a:solidFill>
              </a:rPr>
              <a:t>1</a:t>
            </a:r>
            <a:r>
              <a:rPr lang="en-GB" baseline="30000"/>
              <a:t>5</a:t>
            </a:r>
            <a:endParaRPr i="0" u="none" strike="noStrike" cap="none" baseline="30000">
              <a:solidFill>
                <a:srgbClr val="FFFFFF"/>
              </a:solidFill>
            </a:endParaRPr>
          </a:p>
        </p:txBody>
      </p:sp>
      <p:sp>
        <p:nvSpPr>
          <p:cNvPr id="326" name="Google Shape;326;p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None/>
            </a:pPr>
            <a:r>
              <a:rPr lang="en-GB" sz="32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NAND</a:t>
            </a:r>
            <a:r>
              <a:rPr lang="en-GB" sz="32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gate produces the opposite results of an AND gate.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None/>
            </a:pPr>
            <a:r>
              <a:rPr lang="en-GB" sz="32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NOR</a:t>
            </a: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gate produces the opposite results of an OR gate.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27" name="Google Shape;327;p23"/>
          <p:cNvGrpSpPr/>
          <p:nvPr/>
        </p:nvGrpSpPr>
        <p:grpSpPr>
          <a:xfrm>
            <a:off x="3244788" y="1716234"/>
            <a:ext cx="5776749" cy="1131130"/>
            <a:chOff x="2676525" y="2124075"/>
            <a:chExt cx="6467475" cy="1990725"/>
          </a:xfrm>
        </p:grpSpPr>
        <p:pic>
          <p:nvPicPr>
            <p:cNvPr id="328" name="Google Shape;328;p2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676525" y="2124075"/>
              <a:ext cx="6467475" cy="19907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9" name="Google Shape;329;p23" descr="http://adamwsonu.files.wordpress.com/2010/03/booleqiv.png"/>
            <p:cNvPicPr preferRelativeResize="0"/>
            <p:nvPr/>
          </p:nvPicPr>
          <p:blipFill rotWithShape="1">
            <a:blip r:embed="rId4">
              <a:alphaModFix/>
            </a:blip>
            <a:srcRect l="58696" t="69159" r="2170" b="14015"/>
            <a:stretch/>
          </p:blipFill>
          <p:spPr>
            <a:xfrm>
              <a:off x="3276600" y="2590800"/>
              <a:ext cx="1371600" cy="6858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30" name="Google Shape;330;p23"/>
          <p:cNvGrpSpPr/>
          <p:nvPr/>
        </p:nvGrpSpPr>
        <p:grpSpPr>
          <a:xfrm>
            <a:off x="3295192" y="3391031"/>
            <a:ext cx="5725719" cy="1433049"/>
            <a:chOff x="3200388" y="4525103"/>
            <a:chExt cx="6044889" cy="1940486"/>
          </a:xfrm>
        </p:grpSpPr>
        <p:pic>
          <p:nvPicPr>
            <p:cNvPr id="331" name="Google Shape;331;p2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3200388" y="4525103"/>
              <a:ext cx="6044889" cy="194048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32" name="Google Shape;332;p23" descr="http://adamwsonu.files.wordpress.com/2010/03/booleqiv.png"/>
            <p:cNvPicPr preferRelativeResize="0"/>
            <p:nvPr/>
          </p:nvPicPr>
          <p:blipFill rotWithShape="1">
            <a:blip r:embed="rId4">
              <a:alphaModFix/>
            </a:blip>
            <a:srcRect l="57490" t="50001" r="-3144" b="29436"/>
            <a:stretch/>
          </p:blipFill>
          <p:spPr>
            <a:xfrm>
              <a:off x="3776472" y="5105849"/>
              <a:ext cx="1333858" cy="69867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33" name="Google Shape;333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24</a:t>
            </a:fld>
            <a:endParaRPr/>
          </a:p>
        </p:txBody>
      </p:sp>
      <p:sp>
        <p:nvSpPr>
          <p:cNvPr id="334" name="Google Shape;334;p23"/>
          <p:cNvSpPr txBox="1"/>
          <p:nvPr/>
        </p:nvSpPr>
        <p:spPr>
          <a:xfrm>
            <a:off x="28675" y="4644177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15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1"/>
                </a:solidFill>
              </a:rPr>
              <a:t>Let’s practice!</a:t>
            </a:r>
            <a:endParaRPr i="0" u="none" strike="noStrike" cap="none">
              <a:solidFill>
                <a:schemeClr val="lt1"/>
              </a:solidFill>
            </a:endParaRPr>
          </a:p>
        </p:txBody>
      </p:sp>
      <p:graphicFrame>
        <p:nvGraphicFramePr>
          <p:cNvPr id="340" name="Google Shape;340;p24"/>
          <p:cNvGraphicFramePr/>
          <p:nvPr>
            <p:extLst>
              <p:ext uri="{D42A27DB-BD31-4B8C-83A1-F6EECF244321}">
                <p14:modId xmlns:p14="http://schemas.microsoft.com/office/powerpoint/2010/main" val="815499837"/>
              </p:ext>
            </p:extLst>
          </p:nvPr>
        </p:nvGraphicFramePr>
        <p:xfrm>
          <a:off x="1523998" y="1874401"/>
          <a:ext cx="5867400" cy="1893570"/>
        </p:xfrm>
        <a:graphic>
          <a:graphicData uri="http://schemas.openxmlformats.org/drawingml/2006/table">
            <a:tbl>
              <a:tblPr>
                <a:noFill/>
                <a:tableStyleId>{337A0701-1B3C-4E52-8656-A2A9E33AE582}</a:tableStyleId>
              </a:tblPr>
              <a:tblGrid>
                <a:gridCol w="3278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28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71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Symbol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3E0EA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Truth Table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3E0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450">
                <a:tc rowSpan="5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 dirty="0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b="0" u="none" strike="noStrike" cap="none"/>
                        <a:t>A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b="0" u="none" strike="noStrike" cap="none"/>
                        <a:t>B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b="0" u="none" strike="noStrike" cap="none" dirty="0"/>
                        <a:t>X</a:t>
                      </a:r>
                      <a:endParaRPr sz="1100" u="none" strike="noStrike" cap="none" dirty="0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Boolean Expression X = AB</a:t>
                      </a:r>
                      <a:endParaRPr sz="1100" u="none" strike="noStrike" cap="none" dirty="0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8E8E8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Read as A AND B gives x</a:t>
                      </a:r>
                      <a:endParaRPr sz="1100" u="none" strike="noStrike" cap="none" dirty="0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8E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341" name="Google Shape;341;p24" descr="boolean algebra AND gate truth table"/>
          <p:cNvPicPr preferRelativeResize="0"/>
          <p:nvPr/>
        </p:nvPicPr>
        <p:blipFill rotWithShape="1">
          <a:blip r:embed="rId3">
            <a:alphaModFix/>
          </a:blip>
          <a:srcRect r="7801"/>
          <a:stretch/>
        </p:blipFill>
        <p:spPr>
          <a:xfrm>
            <a:off x="2235201" y="2514600"/>
            <a:ext cx="1467556" cy="650081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24"/>
          <p:cNvSpPr txBox="1"/>
          <p:nvPr/>
        </p:nvSpPr>
        <p:spPr>
          <a:xfrm>
            <a:off x="6553200" y="2400300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24"/>
          <p:cNvSpPr txBox="1"/>
          <p:nvPr/>
        </p:nvSpPr>
        <p:spPr>
          <a:xfrm>
            <a:off x="6553200" y="2637651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24"/>
          <p:cNvSpPr txBox="1"/>
          <p:nvPr/>
        </p:nvSpPr>
        <p:spPr>
          <a:xfrm>
            <a:off x="6553200" y="2923401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24"/>
          <p:cNvSpPr txBox="1"/>
          <p:nvPr/>
        </p:nvSpPr>
        <p:spPr>
          <a:xfrm>
            <a:off x="6553200" y="3152001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25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1"/>
                </a:solidFill>
              </a:rPr>
              <a:t>Let’s practice!</a:t>
            </a:r>
            <a:endParaRPr i="0" u="none" strike="noStrike" cap="none">
              <a:solidFill>
                <a:schemeClr val="lt1"/>
              </a:solidFill>
            </a:endParaRPr>
          </a:p>
        </p:txBody>
      </p:sp>
      <p:graphicFrame>
        <p:nvGraphicFramePr>
          <p:cNvPr id="353" name="Google Shape;353;p25"/>
          <p:cNvGraphicFramePr/>
          <p:nvPr>
            <p:extLst>
              <p:ext uri="{D42A27DB-BD31-4B8C-83A1-F6EECF244321}">
                <p14:modId xmlns:p14="http://schemas.microsoft.com/office/powerpoint/2010/main" val="1610104286"/>
              </p:ext>
            </p:extLst>
          </p:nvPr>
        </p:nvGraphicFramePr>
        <p:xfrm>
          <a:off x="1295400" y="1874401"/>
          <a:ext cx="5705475" cy="1893570"/>
        </p:xfrm>
        <a:graphic>
          <a:graphicData uri="http://schemas.openxmlformats.org/drawingml/2006/table">
            <a:tbl>
              <a:tblPr>
                <a:noFill/>
                <a:tableStyleId>{337A0701-1B3C-4E52-8656-A2A9E33AE582}</a:tableStyleId>
              </a:tblPr>
              <a:tblGrid>
                <a:gridCol w="320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6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43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43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71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Symbol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3E0EA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Truth Table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3E0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450">
                <a:tc rowSpan="5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b="0" u="none" strike="noStrike" cap="none"/>
                        <a:t>A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b="0" u="none" strike="noStrike" cap="none"/>
                        <a:t>B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b="0" u="none" strike="noStrike" cap="none" dirty="0"/>
                        <a:t>X</a:t>
                      </a:r>
                      <a:endParaRPr sz="1100" u="none" strike="noStrike" cap="none" dirty="0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Boolean Expression X = A+B</a:t>
                      </a:r>
                      <a:endParaRPr sz="1100" u="none" strike="noStrike" cap="none" dirty="0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8E8E8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Read as A OR B gives x</a:t>
                      </a:r>
                      <a:endParaRPr sz="1100" u="none" strike="noStrike" cap="none" dirty="0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8E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354" name="Google Shape;354;p25" descr="boolean algebra OR gate truth table"/>
          <p:cNvPicPr preferRelativeResize="0"/>
          <p:nvPr/>
        </p:nvPicPr>
        <p:blipFill rotWithShape="1">
          <a:blip r:embed="rId3">
            <a:alphaModFix/>
          </a:blip>
          <a:srcRect r="9243"/>
          <a:stretch/>
        </p:blipFill>
        <p:spPr>
          <a:xfrm>
            <a:off x="2286000" y="2514600"/>
            <a:ext cx="1439333" cy="650081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p25"/>
          <p:cNvSpPr txBox="1"/>
          <p:nvPr/>
        </p:nvSpPr>
        <p:spPr>
          <a:xfrm>
            <a:off x="6324600" y="2400300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25"/>
          <p:cNvSpPr txBox="1"/>
          <p:nvPr/>
        </p:nvSpPr>
        <p:spPr>
          <a:xfrm>
            <a:off x="6324600" y="2637651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25"/>
          <p:cNvSpPr txBox="1"/>
          <p:nvPr/>
        </p:nvSpPr>
        <p:spPr>
          <a:xfrm>
            <a:off x="6324600" y="2923401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" name="Google Shape;358;p25"/>
          <p:cNvSpPr txBox="1"/>
          <p:nvPr/>
        </p:nvSpPr>
        <p:spPr>
          <a:xfrm>
            <a:off x="6324600" y="3152001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" name="Google Shape;360;p2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26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1"/>
                </a:solidFill>
              </a:rPr>
              <a:t>Let’s practice!</a:t>
            </a:r>
            <a:endParaRPr i="0" u="none" strike="noStrike" cap="none">
              <a:solidFill>
                <a:schemeClr val="lt1"/>
              </a:solidFill>
            </a:endParaRPr>
          </a:p>
        </p:txBody>
      </p:sp>
      <p:graphicFrame>
        <p:nvGraphicFramePr>
          <p:cNvPr id="366" name="Google Shape;366;p26"/>
          <p:cNvGraphicFramePr/>
          <p:nvPr>
            <p:extLst>
              <p:ext uri="{D42A27DB-BD31-4B8C-83A1-F6EECF244321}">
                <p14:modId xmlns:p14="http://schemas.microsoft.com/office/powerpoint/2010/main" val="2868087047"/>
              </p:ext>
            </p:extLst>
          </p:nvPr>
        </p:nvGraphicFramePr>
        <p:xfrm>
          <a:off x="457200" y="2137291"/>
          <a:ext cx="7848625" cy="1352550"/>
        </p:xfrm>
        <a:graphic>
          <a:graphicData uri="http://schemas.openxmlformats.org/drawingml/2006/table">
            <a:tbl>
              <a:tblPr>
                <a:noFill/>
                <a:tableStyleId>{337A0701-1B3C-4E52-8656-A2A9E33AE582}</a:tableStyleId>
              </a:tblPr>
              <a:tblGrid>
                <a:gridCol w="4015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0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1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Symbol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3E0E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Truth Table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3E0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450">
                <a:tc row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b="0" u="none" strike="noStrike" cap="none"/>
                        <a:t>A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b="0" u="none" strike="noStrike" cap="none" dirty="0"/>
                        <a:t>x</a:t>
                      </a:r>
                      <a:endParaRPr sz="1100" u="none" strike="noStrike" cap="none" dirty="0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Boolean Expression X =</a:t>
                      </a:r>
                      <a:r>
                        <a:rPr lang="en-GB" sz="1400" u="none" strike="noStrike" cap="none" dirty="0">
                          <a:solidFill>
                            <a:schemeClr val="tx1"/>
                          </a:solidFill>
                        </a:rPr>
                        <a:t> A’</a:t>
                      </a:r>
                      <a:endParaRPr sz="1400" u="none" strike="noStrike" cap="none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8E8E8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Read as inversion of A gives Not x</a:t>
                      </a:r>
                      <a:endParaRPr sz="1100" u="none" strike="noStrike" cap="none" dirty="0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8E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67" name="Google Shape;367;p26" descr="boolean algebra NOT gate truth table"/>
          <p:cNvPicPr preferRelativeResize="0"/>
          <p:nvPr/>
        </p:nvPicPr>
        <p:blipFill rotWithShape="1">
          <a:blip r:embed="rId3">
            <a:alphaModFix/>
          </a:blip>
          <a:srcRect r="9575" b="29606"/>
          <a:stretch/>
        </p:blipFill>
        <p:spPr>
          <a:xfrm>
            <a:off x="1524001" y="2436822"/>
            <a:ext cx="1162756" cy="477729"/>
          </a:xfrm>
          <a:prstGeom prst="rect">
            <a:avLst/>
          </a:prstGeom>
          <a:noFill/>
          <a:ln>
            <a:noFill/>
          </a:ln>
        </p:spPr>
      </p:pic>
      <p:sp>
        <p:nvSpPr>
          <p:cNvPr id="368" name="Google Shape;368;p26"/>
          <p:cNvSpPr/>
          <p:nvPr/>
        </p:nvSpPr>
        <p:spPr>
          <a:xfrm>
            <a:off x="2119313" y="2137172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b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p26"/>
          <p:cNvSpPr txBox="1"/>
          <p:nvPr/>
        </p:nvSpPr>
        <p:spPr>
          <a:xfrm>
            <a:off x="6934200" y="2637651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26"/>
          <p:cNvSpPr txBox="1"/>
          <p:nvPr/>
        </p:nvSpPr>
        <p:spPr>
          <a:xfrm>
            <a:off x="6934200" y="2923401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2" name="Google Shape;372;p2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27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1"/>
                </a:solidFill>
              </a:rPr>
              <a:t>Let’s practice!</a:t>
            </a:r>
            <a:endParaRPr i="0" u="none" strike="noStrike" cap="none">
              <a:solidFill>
                <a:schemeClr val="lt1"/>
              </a:solidFill>
            </a:endParaRPr>
          </a:p>
        </p:txBody>
      </p:sp>
      <p:graphicFrame>
        <p:nvGraphicFramePr>
          <p:cNvPr id="378" name="Google Shape;378;p27"/>
          <p:cNvGraphicFramePr/>
          <p:nvPr>
            <p:extLst>
              <p:ext uri="{D42A27DB-BD31-4B8C-83A1-F6EECF244321}">
                <p14:modId xmlns:p14="http://schemas.microsoft.com/office/powerpoint/2010/main" val="3884249597"/>
              </p:ext>
            </p:extLst>
          </p:nvPr>
        </p:nvGraphicFramePr>
        <p:xfrm>
          <a:off x="1143000" y="1874401"/>
          <a:ext cx="7391425" cy="1893570"/>
        </p:xfrm>
        <a:graphic>
          <a:graphicData uri="http://schemas.openxmlformats.org/drawingml/2006/table">
            <a:tbl>
              <a:tblPr>
                <a:noFill/>
                <a:tableStyleId>{337A0701-1B3C-4E52-8656-A2A9E33AE582}</a:tableStyleId>
              </a:tblPr>
              <a:tblGrid>
                <a:gridCol w="381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8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71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Symbol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3E0EA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Truth Table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3E0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450">
                <a:tc rowSpan="5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b="0" u="none" strike="noStrike" cap="none"/>
                        <a:t>A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b="0" u="none" strike="noStrike" cap="none"/>
                        <a:t>B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b="0" u="none" strike="noStrike" cap="none" dirty="0"/>
                        <a:t>x</a:t>
                      </a:r>
                      <a:endParaRPr sz="1100" u="none" strike="noStrike" cap="none" dirty="0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Boolean Expression Q = </a:t>
                      </a:r>
                      <a:r>
                        <a:rPr lang="en-GB" sz="1400" u="none" strike="noStrike" cap="none" dirty="0">
                          <a:solidFill>
                            <a:schemeClr val="tx1"/>
                          </a:solidFill>
                        </a:rPr>
                        <a:t>(AB)’</a:t>
                      </a:r>
                      <a:endParaRPr sz="1400" u="none" strike="noStrike" cap="none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8E8E8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Read as A AND B gives NOT-x</a:t>
                      </a:r>
                      <a:endParaRPr sz="1100" u="none" strike="noStrike" cap="none" dirty="0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8E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379" name="Google Shape;379;p27" descr="NAND gate truth table"/>
          <p:cNvPicPr preferRelativeResize="0"/>
          <p:nvPr/>
        </p:nvPicPr>
        <p:blipFill rotWithShape="1">
          <a:blip r:embed="rId3">
            <a:alphaModFix/>
          </a:blip>
          <a:srcRect r="8099"/>
          <a:stretch/>
        </p:blipFill>
        <p:spPr>
          <a:xfrm>
            <a:off x="2448485" y="2457450"/>
            <a:ext cx="1457471" cy="650081"/>
          </a:xfrm>
          <a:prstGeom prst="rect">
            <a:avLst/>
          </a:prstGeom>
          <a:noFill/>
          <a:ln>
            <a:noFill/>
          </a:ln>
        </p:spPr>
      </p:pic>
      <p:sp>
        <p:nvSpPr>
          <p:cNvPr id="380" name="Google Shape;380;p27"/>
          <p:cNvSpPr txBox="1"/>
          <p:nvPr/>
        </p:nvSpPr>
        <p:spPr>
          <a:xfrm>
            <a:off x="7696200" y="2400300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" name="Google Shape;381;p27"/>
          <p:cNvSpPr txBox="1"/>
          <p:nvPr/>
        </p:nvSpPr>
        <p:spPr>
          <a:xfrm>
            <a:off x="7696200" y="2637651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27"/>
          <p:cNvSpPr txBox="1"/>
          <p:nvPr/>
        </p:nvSpPr>
        <p:spPr>
          <a:xfrm>
            <a:off x="7696200" y="2923401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27"/>
          <p:cNvSpPr txBox="1"/>
          <p:nvPr/>
        </p:nvSpPr>
        <p:spPr>
          <a:xfrm>
            <a:off x="7696200" y="3152001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p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28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1"/>
                </a:solidFill>
              </a:rPr>
              <a:t>Let’s practice!</a:t>
            </a:r>
            <a:endParaRPr i="0" u="none" strike="noStrike" cap="none">
              <a:solidFill>
                <a:schemeClr val="lt1"/>
              </a:solidFill>
            </a:endParaRPr>
          </a:p>
        </p:txBody>
      </p:sp>
      <p:graphicFrame>
        <p:nvGraphicFramePr>
          <p:cNvPr id="391" name="Google Shape;391;p28"/>
          <p:cNvGraphicFramePr/>
          <p:nvPr>
            <p:extLst>
              <p:ext uri="{D42A27DB-BD31-4B8C-83A1-F6EECF244321}">
                <p14:modId xmlns:p14="http://schemas.microsoft.com/office/powerpoint/2010/main" val="2674594612"/>
              </p:ext>
            </p:extLst>
          </p:nvPr>
        </p:nvGraphicFramePr>
        <p:xfrm>
          <a:off x="761998" y="1874401"/>
          <a:ext cx="7467600" cy="1893570"/>
        </p:xfrm>
        <a:graphic>
          <a:graphicData uri="http://schemas.openxmlformats.org/drawingml/2006/table">
            <a:tbl>
              <a:tblPr>
                <a:noFill/>
                <a:tableStyleId>{337A0701-1B3C-4E52-8656-A2A9E33AE582}</a:tableStyleId>
              </a:tblPr>
              <a:tblGrid>
                <a:gridCol w="4173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8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8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8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71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Symbol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3E0EA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Truth Table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3E0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450">
                <a:tc rowSpan="5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b="0" u="none" strike="noStrike" cap="none"/>
                        <a:t>A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b="0" u="none" strike="noStrike" cap="none"/>
                        <a:t>B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b="0" u="none" strike="noStrike" cap="none" dirty="0"/>
                        <a:t>x</a:t>
                      </a:r>
                      <a:endParaRPr sz="1100" u="none" strike="noStrike" cap="none" dirty="0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Boolean Expression x </a:t>
                      </a:r>
                      <a:r>
                        <a:rPr lang="en-GB" sz="1400" u="none" strike="noStrike" cap="none" dirty="0">
                          <a:solidFill>
                            <a:schemeClr val="tx1"/>
                          </a:solidFill>
                        </a:rPr>
                        <a:t>= (A+B)’</a:t>
                      </a:r>
                      <a:endParaRPr sz="1400" u="none" strike="noStrike" cap="none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8E8E8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Read as A OR B gives NOT-x</a:t>
                      </a:r>
                      <a:endParaRPr sz="1100" u="none" strike="noStrike" cap="none" dirty="0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8E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392" name="Google Shape;392;p28" descr="NOR gate truth table"/>
          <p:cNvPicPr preferRelativeResize="0"/>
          <p:nvPr/>
        </p:nvPicPr>
        <p:blipFill rotWithShape="1">
          <a:blip r:embed="rId3">
            <a:alphaModFix/>
          </a:blip>
          <a:srcRect r="7953"/>
          <a:stretch/>
        </p:blipFill>
        <p:spPr>
          <a:xfrm>
            <a:off x="2457451" y="2457450"/>
            <a:ext cx="1459794" cy="650081"/>
          </a:xfrm>
          <a:prstGeom prst="rect">
            <a:avLst/>
          </a:prstGeom>
          <a:noFill/>
          <a:ln>
            <a:noFill/>
          </a:ln>
        </p:spPr>
      </p:pic>
      <p:sp>
        <p:nvSpPr>
          <p:cNvPr id="393" name="Google Shape;393;p28"/>
          <p:cNvSpPr txBox="1"/>
          <p:nvPr/>
        </p:nvSpPr>
        <p:spPr>
          <a:xfrm>
            <a:off x="7162800" y="2400300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28"/>
          <p:cNvSpPr txBox="1"/>
          <p:nvPr/>
        </p:nvSpPr>
        <p:spPr>
          <a:xfrm>
            <a:off x="7162800" y="2637651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28"/>
          <p:cNvSpPr txBox="1"/>
          <p:nvPr/>
        </p:nvSpPr>
        <p:spPr>
          <a:xfrm>
            <a:off x="7162800" y="2923401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28"/>
          <p:cNvSpPr txBox="1"/>
          <p:nvPr/>
        </p:nvSpPr>
        <p:spPr>
          <a:xfrm>
            <a:off x="7162800" y="3152001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29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1"/>
                </a:solidFill>
              </a:rPr>
              <a:t>Let’s practice!</a:t>
            </a:r>
            <a:endParaRPr i="0" u="none" strike="noStrike" cap="none">
              <a:solidFill>
                <a:schemeClr val="lt1"/>
              </a:solidFill>
            </a:endParaRPr>
          </a:p>
        </p:txBody>
      </p:sp>
      <p:graphicFrame>
        <p:nvGraphicFramePr>
          <p:cNvPr id="404" name="Google Shape;404;p29"/>
          <p:cNvGraphicFramePr/>
          <p:nvPr>
            <p:extLst>
              <p:ext uri="{D42A27DB-BD31-4B8C-83A1-F6EECF244321}">
                <p14:modId xmlns:p14="http://schemas.microsoft.com/office/powerpoint/2010/main" val="3711543249"/>
              </p:ext>
            </p:extLst>
          </p:nvPr>
        </p:nvGraphicFramePr>
        <p:xfrm>
          <a:off x="990601" y="1874401"/>
          <a:ext cx="7315200" cy="1893570"/>
        </p:xfrm>
        <a:graphic>
          <a:graphicData uri="http://schemas.openxmlformats.org/drawingml/2006/table">
            <a:tbl>
              <a:tblPr>
                <a:noFill/>
                <a:tableStyleId>{337A0701-1B3C-4E52-8656-A2A9E33AE582}</a:tableStyleId>
              </a:tblPr>
              <a:tblGrid>
                <a:gridCol w="4706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9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9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94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71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Symbol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3E0EA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Truth Table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3E0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450">
                <a:tc rowSpan="5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b="0" u="none" strike="noStrike" cap="none"/>
                        <a:t>A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b="0" u="none" strike="noStrike" cap="none"/>
                        <a:t>B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b="0" u="none" strike="noStrike" cap="none" dirty="0"/>
                        <a:t>x</a:t>
                      </a:r>
                      <a:endParaRPr sz="1100" u="none" strike="noStrike" cap="none" dirty="0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1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0</a:t>
                      </a:r>
                      <a:endParaRPr sz="1100" u="none" strike="noStrike" cap="none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Boolean Expression Q = A</a:t>
                      </a:r>
                      <a:r>
                        <a:rPr lang="en-US" sz="14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⊕</a:t>
                      </a:r>
                      <a:r>
                        <a:rPr lang="en-GB" sz="1400" u="none" strike="noStrike" cap="none" dirty="0"/>
                        <a:t>B</a:t>
                      </a:r>
                      <a:endParaRPr sz="1100" u="none" strike="noStrike" cap="none" dirty="0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8E8E8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/>
                        <a:t> </a:t>
                      </a:r>
                      <a:endParaRPr sz="1100" u="none" strike="noStrike" cap="none" dirty="0"/>
                    </a:p>
                  </a:txBody>
                  <a:tcPr marL="91450" marR="91450" marT="28575" marB="28575" anchor="ctr">
                    <a:lnL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5078B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8E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405" name="Google Shape;405;p29" descr="Ex-OR gate truth table"/>
          <p:cNvPicPr preferRelativeResize="0"/>
          <p:nvPr/>
        </p:nvPicPr>
        <p:blipFill rotWithShape="1">
          <a:blip r:embed="rId3">
            <a:alphaModFix/>
          </a:blip>
          <a:srcRect r="7241"/>
          <a:stretch/>
        </p:blipFill>
        <p:spPr>
          <a:xfrm>
            <a:off x="2457450" y="2514600"/>
            <a:ext cx="1471083" cy="650081"/>
          </a:xfrm>
          <a:prstGeom prst="rect">
            <a:avLst/>
          </a:prstGeom>
          <a:noFill/>
          <a:ln>
            <a:noFill/>
          </a:ln>
        </p:spPr>
      </p:pic>
      <p:sp>
        <p:nvSpPr>
          <p:cNvPr id="406" name="Google Shape;406;p29"/>
          <p:cNvSpPr/>
          <p:nvPr/>
        </p:nvSpPr>
        <p:spPr>
          <a:xfrm>
            <a:off x="2143125" y="1874044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b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" name="Google Shape;407;p29"/>
          <p:cNvSpPr txBox="1"/>
          <p:nvPr/>
        </p:nvSpPr>
        <p:spPr>
          <a:xfrm>
            <a:off x="7467600" y="2400300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" name="Google Shape;408;p29"/>
          <p:cNvSpPr txBox="1"/>
          <p:nvPr/>
        </p:nvSpPr>
        <p:spPr>
          <a:xfrm>
            <a:off x="7467600" y="2637651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29"/>
          <p:cNvSpPr txBox="1"/>
          <p:nvPr/>
        </p:nvSpPr>
        <p:spPr>
          <a:xfrm>
            <a:off x="7467600" y="2923401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" name="Google Shape;410;p29"/>
          <p:cNvSpPr txBox="1"/>
          <p:nvPr/>
        </p:nvSpPr>
        <p:spPr>
          <a:xfrm>
            <a:off x="7467600" y="3152001"/>
            <a:ext cx="457200" cy="276900"/>
          </a:xfrm>
          <a:prstGeom prst="rect">
            <a:avLst/>
          </a:prstGeom>
          <a:solidFill>
            <a:srgbClr val="FBD4B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" name="Google Shape;413;p2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30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1"/>
                </a:solidFill>
              </a:rPr>
              <a:t>Gates with more inputs</a:t>
            </a:r>
            <a:r>
              <a:rPr lang="en-GB" i="0" u="none" strike="noStrike" cap="none" baseline="30000">
                <a:solidFill>
                  <a:schemeClr val="lt1"/>
                </a:solidFill>
              </a:rPr>
              <a:t>16</a:t>
            </a:r>
            <a:endParaRPr baseline="30000">
              <a:solidFill>
                <a:schemeClr val="lt1"/>
              </a:solidFill>
            </a:endParaRPr>
          </a:p>
        </p:txBody>
      </p:sp>
      <p:sp>
        <p:nvSpPr>
          <p:cNvPr id="419" name="Google Shape;419;p3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Same rules apply but now to </a:t>
            </a:r>
            <a:r>
              <a:rPr lang="en-GB" sz="3200" b="0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three</a:t>
            </a:r>
            <a:r>
              <a:rPr lang="en-GB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inputs </a:t>
            </a:r>
            <a:endParaRPr sz="3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0" name="Google Shape;420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13017" y="1912878"/>
            <a:ext cx="6639719" cy="2750344"/>
          </a:xfrm>
          <a:prstGeom prst="rect">
            <a:avLst/>
          </a:prstGeom>
          <a:noFill/>
          <a:ln>
            <a:noFill/>
          </a:ln>
        </p:spPr>
      </p:pic>
      <p:sp>
        <p:nvSpPr>
          <p:cNvPr id="421" name="Google Shape;421;p30"/>
          <p:cNvSpPr txBox="1"/>
          <p:nvPr/>
        </p:nvSpPr>
        <p:spPr>
          <a:xfrm>
            <a:off x="1066800" y="2514600"/>
            <a:ext cx="1676400" cy="484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GB" sz="3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ABC</a:t>
            </a:r>
            <a:endParaRPr sz="36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" name="Google Shape;422;p3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31</a:t>
            </a:fld>
            <a:endParaRPr/>
          </a:p>
        </p:txBody>
      </p:sp>
      <p:sp>
        <p:nvSpPr>
          <p:cNvPr id="423" name="Google Shape;423;p30"/>
          <p:cNvSpPr txBox="1"/>
          <p:nvPr/>
        </p:nvSpPr>
        <p:spPr>
          <a:xfrm>
            <a:off x="28675" y="4647000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>
                <a:solidFill>
                  <a:schemeClr val="dk1"/>
                </a:solidFill>
                <a:highlight>
                  <a:srgbClr val="FFFFFF"/>
                </a:highlight>
              </a:rPr>
              <a:t>16 </a:t>
            </a:r>
            <a:r>
              <a:rPr lang="en-GB" sz="120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1"/>
                </a:solidFill>
              </a:rPr>
              <a:t>Circuits</a:t>
            </a:r>
            <a:r>
              <a:rPr lang="en-GB" i="0" u="none" strike="noStrike" cap="none" baseline="30000">
                <a:solidFill>
                  <a:schemeClr val="lt1"/>
                </a:solidFill>
              </a:rPr>
              <a:t>17</a:t>
            </a:r>
            <a:endParaRPr baseline="30000">
              <a:solidFill>
                <a:schemeClr val="lt1"/>
              </a:solidFill>
            </a:endParaRPr>
          </a:p>
        </p:txBody>
      </p:sp>
      <p:sp>
        <p:nvSpPr>
          <p:cNvPr id="430" name="Google Shape;430;p3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60"/>
              <a:buFont typeface="Arial"/>
              <a:buChar char="•"/>
            </a:pPr>
            <a:r>
              <a:rPr lang="en-GB" sz="296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Combinational circuit </a:t>
            </a:r>
            <a:r>
              <a:rPr lang="en-GB" sz="296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A circuit whose output is solely determined by its </a:t>
            </a:r>
            <a:r>
              <a:rPr lang="en-GB" sz="2960" b="0" i="0" u="none" strike="noStrike" cap="none" dirty="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input values</a:t>
            </a:r>
            <a:endParaRPr sz="2960" b="0" i="0" u="none" strike="noStrike" cap="none" dirty="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2960" dirty="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2960" dirty="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2960"/>
              <a:buFont typeface="Arial"/>
              <a:buChar char="•"/>
            </a:pPr>
            <a:r>
              <a:rPr lang="en-GB" sz="296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Sequential circuit </a:t>
            </a:r>
            <a:r>
              <a:rPr lang="en-GB" sz="296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A circuit whose output is a function of </a:t>
            </a:r>
            <a:r>
              <a:rPr lang="en-GB" sz="2960" b="0" i="0" u="none" strike="noStrike" cap="none" dirty="0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rPr>
              <a:t>input values </a:t>
            </a:r>
            <a:r>
              <a:rPr lang="en-GB" sz="2960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</a:t>
            </a:r>
            <a:r>
              <a:rPr lang="en-GB" sz="296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the </a:t>
            </a:r>
            <a:r>
              <a:rPr lang="en-GB" sz="2960" b="0" i="0" u="none" strike="noStrike" cap="none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current state of the circuit (usually depend on clock c</a:t>
            </a:r>
            <a:r>
              <a:rPr lang="en-GB" sz="2960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ycles)</a:t>
            </a:r>
            <a:endParaRPr dirty="0"/>
          </a:p>
          <a:p>
            <a:pPr marL="742950" marR="0" lvl="1" indent="-285750" algn="l" rtl="0">
              <a:lnSpc>
                <a:spcPct val="90000"/>
              </a:lnSpc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ts val="2590"/>
              <a:buFont typeface="Arial"/>
              <a:buChar char="–"/>
            </a:pPr>
            <a:r>
              <a:rPr lang="en-GB" sz="259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Normally used for storage</a:t>
            </a:r>
            <a:endParaRPr dirty="0"/>
          </a:p>
          <a:p>
            <a:pPr marL="742950" marR="0" lvl="1" indent="-121283" algn="l" rtl="0">
              <a:lnSpc>
                <a:spcPct val="90000"/>
              </a:lnSpc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ts val="2590"/>
              <a:buFont typeface="Arial"/>
              <a:buNone/>
            </a:pPr>
            <a:endParaRPr sz="2590" b="0" i="0" u="none" strike="noStrike" cap="none" dirty="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1" name="Google Shape;431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16650" y="1553225"/>
            <a:ext cx="2345400" cy="1412575"/>
          </a:xfrm>
          <a:prstGeom prst="rect">
            <a:avLst/>
          </a:prstGeom>
          <a:noFill/>
          <a:ln>
            <a:noFill/>
          </a:ln>
        </p:spPr>
      </p:pic>
      <p:sp>
        <p:nvSpPr>
          <p:cNvPr id="432" name="Google Shape;432;p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32</a:t>
            </a:fld>
            <a:endParaRPr/>
          </a:p>
        </p:txBody>
      </p:sp>
      <p:sp>
        <p:nvSpPr>
          <p:cNvPr id="433" name="Google Shape;433;p31"/>
          <p:cNvSpPr txBox="1"/>
          <p:nvPr/>
        </p:nvSpPr>
        <p:spPr>
          <a:xfrm>
            <a:off x="28675" y="4647000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>
                <a:solidFill>
                  <a:schemeClr val="dk1"/>
                </a:solidFill>
                <a:highlight>
                  <a:srgbClr val="FFFFFF"/>
                </a:highlight>
              </a:rPr>
              <a:t>17 </a:t>
            </a:r>
            <a:r>
              <a:rPr lang="en-GB" sz="120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3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1"/>
                </a:solidFill>
              </a:rPr>
              <a:t>Combinatorial circuit </a:t>
            </a:r>
            <a:r>
              <a:rPr lang="en-GB" i="0" u="none" strike="noStrike" cap="none" baseline="30000">
                <a:solidFill>
                  <a:schemeClr val="lt1"/>
                </a:solidFill>
              </a:rPr>
              <a:t>18</a:t>
            </a:r>
            <a:endParaRPr baseline="30000">
              <a:solidFill>
                <a:schemeClr val="lt1"/>
              </a:solidFill>
            </a:endParaRPr>
          </a:p>
        </p:txBody>
      </p:sp>
      <p:sp>
        <p:nvSpPr>
          <p:cNvPr id="439" name="Google Shape;439;p3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Gates are combined into circuits by using gate output as an input to another gate</a:t>
            </a:r>
            <a:endParaRPr dirty="0"/>
          </a:p>
          <a:p>
            <a:pPr marL="342900" marR="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0" name="Google Shape;440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46744" y="2407075"/>
            <a:ext cx="2874309" cy="1731118"/>
          </a:xfrm>
          <a:prstGeom prst="rect">
            <a:avLst/>
          </a:prstGeom>
          <a:noFill/>
          <a:ln>
            <a:noFill/>
          </a:ln>
        </p:spPr>
      </p:pic>
      <p:sp>
        <p:nvSpPr>
          <p:cNvPr id="441" name="Google Shape;441;p3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33</a:t>
            </a:fld>
            <a:endParaRPr/>
          </a:p>
        </p:txBody>
      </p:sp>
      <p:sp>
        <p:nvSpPr>
          <p:cNvPr id="442" name="Google Shape;442;p32"/>
          <p:cNvSpPr txBox="1"/>
          <p:nvPr/>
        </p:nvSpPr>
        <p:spPr>
          <a:xfrm>
            <a:off x="28675" y="4647000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>
                <a:solidFill>
                  <a:schemeClr val="dk1"/>
                </a:solidFill>
                <a:highlight>
                  <a:srgbClr val="FFFFFF"/>
                </a:highlight>
              </a:rPr>
              <a:t>18 </a:t>
            </a:r>
            <a:r>
              <a:rPr lang="en-GB" sz="120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3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1"/>
                </a:solidFill>
              </a:rPr>
              <a:t>Combinatorial circuit: Example 1</a:t>
            </a:r>
            <a:endParaRPr i="0" u="none" strike="noStrike" cap="none">
              <a:solidFill>
                <a:schemeClr val="lt1"/>
              </a:solidFill>
            </a:endParaRPr>
          </a:p>
        </p:txBody>
      </p:sp>
      <p:sp>
        <p:nvSpPr>
          <p:cNvPr id="448" name="Google Shape;448;p3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32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Logic diagram			 Truth table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32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Boolean expression  </a:t>
            </a:r>
            <a:endParaRPr sz="32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9" name="Google Shape;449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76599" y="1671027"/>
            <a:ext cx="4400550" cy="2276147"/>
          </a:xfrm>
          <a:prstGeom prst="rect">
            <a:avLst/>
          </a:prstGeom>
          <a:noFill/>
          <a:ln>
            <a:noFill/>
          </a:ln>
        </p:spPr>
      </p:pic>
      <p:sp>
        <p:nvSpPr>
          <p:cNvPr id="450" name="Google Shape;450;p33"/>
          <p:cNvSpPr txBox="1"/>
          <p:nvPr/>
        </p:nvSpPr>
        <p:spPr>
          <a:xfrm>
            <a:off x="1066800" y="4195938"/>
            <a:ext cx="38100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GB"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X = (AB + AC)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1" name="Google Shape;451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2412" y="1684931"/>
            <a:ext cx="2516249" cy="1515469"/>
          </a:xfrm>
          <a:prstGeom prst="rect">
            <a:avLst/>
          </a:prstGeom>
          <a:noFill/>
          <a:ln>
            <a:noFill/>
          </a:ln>
        </p:spPr>
      </p:pic>
      <p:sp>
        <p:nvSpPr>
          <p:cNvPr id="452" name="Google Shape;452;p33"/>
          <p:cNvSpPr txBox="1"/>
          <p:nvPr/>
        </p:nvSpPr>
        <p:spPr>
          <a:xfrm>
            <a:off x="5486400" y="205740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" name="Google Shape;453;p33"/>
          <p:cNvSpPr txBox="1"/>
          <p:nvPr/>
        </p:nvSpPr>
        <p:spPr>
          <a:xfrm>
            <a:off x="5486400" y="228600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" name="Google Shape;454;p33"/>
          <p:cNvSpPr txBox="1"/>
          <p:nvPr/>
        </p:nvSpPr>
        <p:spPr>
          <a:xfrm>
            <a:off x="5486400" y="251460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33"/>
          <p:cNvSpPr txBox="1"/>
          <p:nvPr/>
        </p:nvSpPr>
        <p:spPr>
          <a:xfrm>
            <a:off x="5486400" y="274320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" name="Google Shape;456;p33"/>
          <p:cNvSpPr txBox="1"/>
          <p:nvPr/>
        </p:nvSpPr>
        <p:spPr>
          <a:xfrm>
            <a:off x="5486400" y="2981721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" name="Google Shape;457;p33"/>
          <p:cNvSpPr txBox="1"/>
          <p:nvPr/>
        </p:nvSpPr>
        <p:spPr>
          <a:xfrm>
            <a:off x="5486400" y="321679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" name="Google Shape;458;p33"/>
          <p:cNvSpPr txBox="1"/>
          <p:nvPr/>
        </p:nvSpPr>
        <p:spPr>
          <a:xfrm>
            <a:off x="5486400" y="342900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" name="Google Shape;459;p33"/>
          <p:cNvSpPr txBox="1"/>
          <p:nvPr/>
        </p:nvSpPr>
        <p:spPr>
          <a:xfrm>
            <a:off x="5486400" y="365760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" name="Google Shape;460;p33"/>
          <p:cNvSpPr txBox="1"/>
          <p:nvPr/>
        </p:nvSpPr>
        <p:spPr>
          <a:xfrm>
            <a:off x="6400800" y="205740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33"/>
          <p:cNvSpPr txBox="1"/>
          <p:nvPr/>
        </p:nvSpPr>
        <p:spPr>
          <a:xfrm>
            <a:off x="6400800" y="228600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" name="Google Shape;462;p33"/>
          <p:cNvSpPr txBox="1"/>
          <p:nvPr/>
        </p:nvSpPr>
        <p:spPr>
          <a:xfrm>
            <a:off x="6400800" y="251460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33"/>
          <p:cNvSpPr txBox="1"/>
          <p:nvPr/>
        </p:nvSpPr>
        <p:spPr>
          <a:xfrm>
            <a:off x="6400800" y="274320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" name="Google Shape;464;p33"/>
          <p:cNvSpPr txBox="1"/>
          <p:nvPr/>
        </p:nvSpPr>
        <p:spPr>
          <a:xfrm>
            <a:off x="6400800" y="2981721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" name="Google Shape;465;p33"/>
          <p:cNvSpPr txBox="1"/>
          <p:nvPr/>
        </p:nvSpPr>
        <p:spPr>
          <a:xfrm>
            <a:off x="6400800" y="321679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" name="Google Shape;466;p33"/>
          <p:cNvSpPr txBox="1"/>
          <p:nvPr/>
        </p:nvSpPr>
        <p:spPr>
          <a:xfrm>
            <a:off x="6400800" y="342900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" name="Google Shape;467;p33"/>
          <p:cNvSpPr txBox="1"/>
          <p:nvPr/>
        </p:nvSpPr>
        <p:spPr>
          <a:xfrm>
            <a:off x="6400800" y="365760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" name="Google Shape;468;p33"/>
          <p:cNvSpPr txBox="1"/>
          <p:nvPr/>
        </p:nvSpPr>
        <p:spPr>
          <a:xfrm>
            <a:off x="7086600" y="205740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" name="Google Shape;469;p33"/>
          <p:cNvSpPr txBox="1"/>
          <p:nvPr/>
        </p:nvSpPr>
        <p:spPr>
          <a:xfrm>
            <a:off x="7086600" y="228600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" name="Google Shape;470;p33"/>
          <p:cNvSpPr txBox="1"/>
          <p:nvPr/>
        </p:nvSpPr>
        <p:spPr>
          <a:xfrm>
            <a:off x="7086600" y="251460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" name="Google Shape;471;p33"/>
          <p:cNvSpPr txBox="1"/>
          <p:nvPr/>
        </p:nvSpPr>
        <p:spPr>
          <a:xfrm>
            <a:off x="7086600" y="274320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" name="Google Shape;472;p33"/>
          <p:cNvSpPr txBox="1"/>
          <p:nvPr/>
        </p:nvSpPr>
        <p:spPr>
          <a:xfrm>
            <a:off x="7086600" y="2981721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" name="Google Shape;473;p33"/>
          <p:cNvSpPr txBox="1"/>
          <p:nvPr/>
        </p:nvSpPr>
        <p:spPr>
          <a:xfrm>
            <a:off x="7086600" y="321679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" name="Google Shape;474;p33"/>
          <p:cNvSpPr txBox="1"/>
          <p:nvPr/>
        </p:nvSpPr>
        <p:spPr>
          <a:xfrm>
            <a:off x="7086600" y="342900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" name="Google Shape;475;p33"/>
          <p:cNvSpPr txBox="1"/>
          <p:nvPr/>
        </p:nvSpPr>
        <p:spPr>
          <a:xfrm>
            <a:off x="7086600" y="365760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76" name="Google Shape;476;p33"/>
          <p:cNvCxnSpPr/>
          <p:nvPr/>
        </p:nvCxnSpPr>
        <p:spPr>
          <a:xfrm rot="10800000">
            <a:off x="1238187" y="2286075"/>
            <a:ext cx="1005900" cy="2085900"/>
          </a:xfrm>
          <a:prstGeom prst="straightConnector1">
            <a:avLst/>
          </a:prstGeom>
          <a:noFill/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77" name="Google Shape;477;p33"/>
          <p:cNvCxnSpPr/>
          <p:nvPr/>
        </p:nvCxnSpPr>
        <p:spPr>
          <a:xfrm rot="10800000">
            <a:off x="1224000" y="2981775"/>
            <a:ext cx="1900200" cy="1390200"/>
          </a:xfrm>
          <a:prstGeom prst="straightConnector1">
            <a:avLst/>
          </a:prstGeom>
          <a:noFill/>
          <a:ln w="9525" cap="flat" cmpd="sng">
            <a:solidFill>
              <a:srgbClr val="BD4B48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78" name="Google Shape;478;p33"/>
          <p:cNvCxnSpPr/>
          <p:nvPr/>
        </p:nvCxnSpPr>
        <p:spPr>
          <a:xfrm rot="10800000">
            <a:off x="2358296" y="2667075"/>
            <a:ext cx="337800" cy="1704900"/>
          </a:xfrm>
          <a:prstGeom prst="straightConnector1">
            <a:avLst/>
          </a:prstGeom>
          <a:noFill/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479" name="Google Shape;479;p3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34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4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4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4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4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4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4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4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4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4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4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4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4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3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1"/>
                </a:solidFill>
              </a:rPr>
              <a:t>Combinatorial circuit: Example 2</a:t>
            </a:r>
            <a:endParaRPr i="0" u="none" strike="noStrike" cap="none">
              <a:solidFill>
                <a:schemeClr val="lt1"/>
              </a:solidFill>
            </a:endParaRPr>
          </a:p>
        </p:txBody>
      </p:sp>
      <p:sp>
        <p:nvSpPr>
          <p:cNvPr id="485" name="Google Shape;485;p3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Represent </a:t>
            </a:r>
            <a:endParaRPr dirty="0"/>
          </a:p>
          <a:p>
            <a:pPr marL="457200" marR="0" lvl="1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A(B + C) using logic diagram and truth table</a:t>
            </a:r>
            <a:endParaRPr dirty="0"/>
          </a:p>
        </p:txBody>
      </p:sp>
      <p:pic>
        <p:nvPicPr>
          <p:cNvPr id="486" name="Google Shape;486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0713" y="2743200"/>
            <a:ext cx="2750344" cy="1150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487" name="Google Shape;487;p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38600" y="2343150"/>
            <a:ext cx="3629025" cy="2278856"/>
          </a:xfrm>
          <a:prstGeom prst="rect">
            <a:avLst/>
          </a:prstGeom>
          <a:noFill/>
          <a:ln>
            <a:noFill/>
          </a:ln>
        </p:spPr>
      </p:pic>
      <p:sp>
        <p:nvSpPr>
          <p:cNvPr id="488" name="Google Shape;488;p34"/>
          <p:cNvSpPr txBox="1"/>
          <p:nvPr/>
        </p:nvSpPr>
        <p:spPr>
          <a:xfrm>
            <a:off x="6248400" y="2769507"/>
            <a:ext cx="457200" cy="2076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baseline="-25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34"/>
          <p:cNvSpPr txBox="1"/>
          <p:nvPr/>
        </p:nvSpPr>
        <p:spPr>
          <a:xfrm>
            <a:off x="6248400" y="2999014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" name="Google Shape;490;p34"/>
          <p:cNvSpPr txBox="1"/>
          <p:nvPr/>
        </p:nvSpPr>
        <p:spPr>
          <a:xfrm>
            <a:off x="6248400" y="3222171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34"/>
          <p:cNvSpPr txBox="1"/>
          <p:nvPr/>
        </p:nvSpPr>
        <p:spPr>
          <a:xfrm>
            <a:off x="6248400" y="3448232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" name="Google Shape;492;p34"/>
          <p:cNvSpPr txBox="1"/>
          <p:nvPr/>
        </p:nvSpPr>
        <p:spPr>
          <a:xfrm>
            <a:off x="6248400" y="3657600"/>
            <a:ext cx="457200" cy="2076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baseline="-25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34"/>
          <p:cNvSpPr txBox="1"/>
          <p:nvPr/>
        </p:nvSpPr>
        <p:spPr>
          <a:xfrm>
            <a:off x="6248400" y="3887107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" name="Google Shape;494;p34"/>
          <p:cNvSpPr txBox="1"/>
          <p:nvPr/>
        </p:nvSpPr>
        <p:spPr>
          <a:xfrm>
            <a:off x="6248400" y="4110264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34"/>
          <p:cNvSpPr txBox="1"/>
          <p:nvPr/>
        </p:nvSpPr>
        <p:spPr>
          <a:xfrm>
            <a:off x="6248400" y="4336325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" name="Google Shape;496;p34"/>
          <p:cNvSpPr txBox="1"/>
          <p:nvPr/>
        </p:nvSpPr>
        <p:spPr>
          <a:xfrm>
            <a:off x="7162800" y="2778971"/>
            <a:ext cx="457200" cy="2076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baseline="-25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" name="Google Shape;497;p34"/>
          <p:cNvSpPr txBox="1"/>
          <p:nvPr/>
        </p:nvSpPr>
        <p:spPr>
          <a:xfrm>
            <a:off x="7162800" y="3008477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" name="Google Shape;498;p34"/>
          <p:cNvSpPr txBox="1"/>
          <p:nvPr/>
        </p:nvSpPr>
        <p:spPr>
          <a:xfrm>
            <a:off x="7162800" y="3231635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" name="Google Shape;499;p34"/>
          <p:cNvSpPr txBox="1"/>
          <p:nvPr/>
        </p:nvSpPr>
        <p:spPr>
          <a:xfrm>
            <a:off x="7162800" y="3457695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" name="Google Shape;500;p34"/>
          <p:cNvSpPr txBox="1"/>
          <p:nvPr/>
        </p:nvSpPr>
        <p:spPr>
          <a:xfrm>
            <a:off x="7162800" y="3667063"/>
            <a:ext cx="457200" cy="2076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baseline="-25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34"/>
          <p:cNvSpPr txBox="1"/>
          <p:nvPr/>
        </p:nvSpPr>
        <p:spPr>
          <a:xfrm>
            <a:off x="7162800" y="3896570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Google Shape;502;p34"/>
          <p:cNvSpPr txBox="1"/>
          <p:nvPr/>
        </p:nvSpPr>
        <p:spPr>
          <a:xfrm>
            <a:off x="7162800" y="4119727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34"/>
          <p:cNvSpPr txBox="1"/>
          <p:nvPr/>
        </p:nvSpPr>
        <p:spPr>
          <a:xfrm>
            <a:off x="7162800" y="4345788"/>
            <a:ext cx="457200" cy="205500"/>
          </a:xfrm>
          <a:prstGeom prst="rect">
            <a:avLst/>
          </a:prstGeom>
          <a:solidFill>
            <a:srgbClr val="D6E3B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3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35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4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4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4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5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5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5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5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3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1" u="none" strike="noStrike" cap="none">
                <a:solidFill>
                  <a:schemeClr val="lt1"/>
                </a:solidFill>
              </a:rPr>
              <a:t>as good as possible…</a:t>
            </a:r>
            <a:r>
              <a:rPr lang="en-GB" i="1" u="none" strike="noStrike" cap="none" baseline="30000">
                <a:solidFill>
                  <a:schemeClr val="lt1"/>
                </a:solidFill>
              </a:rPr>
              <a:t>19</a:t>
            </a:r>
            <a:endParaRPr i="0" u="none" strike="noStrike" cap="none" baseline="30000">
              <a:solidFill>
                <a:schemeClr val="lt1"/>
              </a:solidFill>
            </a:endParaRPr>
          </a:p>
        </p:txBody>
      </p:sp>
      <p:sp>
        <p:nvSpPr>
          <p:cNvPr id="511" name="Google Shape;511;p3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20"/>
              <a:buFont typeface="Arial"/>
              <a:buChar char="•"/>
            </a:pPr>
            <a:r>
              <a:rPr lang="en-GB" sz="272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When we build a combinatorial circuit from some kind of specification, we always try to make it </a:t>
            </a:r>
            <a:r>
              <a:rPr lang="en-GB" sz="2720" b="1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 good as possible</a:t>
            </a:r>
            <a:r>
              <a:rPr lang="en-GB" sz="272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272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800100" lvl="1" indent="-342900">
              <a:lnSpc>
                <a:spcPct val="90000"/>
              </a:lnSpc>
              <a:spcBef>
                <a:spcPts val="544"/>
              </a:spcBef>
              <a:buClr>
                <a:schemeClr val="dk1"/>
              </a:buClr>
              <a:buSzPts val="2720"/>
              <a:buFont typeface="Arial"/>
              <a:buChar char="•"/>
            </a:pPr>
            <a:r>
              <a:rPr lang="en-GB" sz="232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some applications, </a:t>
            </a:r>
            <a:r>
              <a:rPr lang="en-GB" sz="232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minimize the number of gates</a:t>
            </a:r>
            <a:r>
              <a:rPr lang="en-GB" sz="232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(or the number of transistors). </a:t>
            </a:r>
            <a:endParaRPr sz="232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800100" lvl="1" indent="-342900">
              <a:lnSpc>
                <a:spcPct val="90000"/>
              </a:lnSpc>
              <a:spcBef>
                <a:spcPts val="544"/>
              </a:spcBef>
              <a:buClr>
                <a:schemeClr val="dk1"/>
              </a:buClr>
              <a:buSzPts val="2720"/>
              <a:buFont typeface="Arial"/>
              <a:buChar char="•"/>
            </a:pPr>
            <a:r>
              <a:rPr lang="en-GB" sz="232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other, </a:t>
            </a:r>
            <a:r>
              <a:rPr lang="en-GB" sz="232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optimize</a:t>
            </a:r>
            <a:r>
              <a:rPr lang="en-GB" sz="232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lang="en-GB" sz="232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 </a:t>
            </a:r>
            <a:r>
              <a:rPr lang="en-GB" sz="2320" b="1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delay</a:t>
            </a:r>
            <a:r>
              <a:rPr lang="en-GB" sz="232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(the time it takes a signal to traverse the circuit) , or  </a:t>
            </a:r>
            <a:r>
              <a:rPr lang="en-GB" sz="232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low</a:t>
            </a:r>
            <a:r>
              <a:rPr lang="en-GB" sz="232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en-GB" sz="2320" b="1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power consumption</a:t>
            </a:r>
            <a:r>
              <a:rPr lang="en-GB" sz="232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232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ts val="2720"/>
              <a:buFont typeface="Arial"/>
              <a:buChar char="•"/>
            </a:pPr>
            <a:r>
              <a:rPr lang="en-GB" sz="272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general, a mixture of such criteria must be applied.</a:t>
            </a:r>
            <a:endParaRPr dirty="0"/>
          </a:p>
        </p:txBody>
      </p:sp>
      <p:sp>
        <p:nvSpPr>
          <p:cNvPr id="512" name="Google Shape;512;p3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36</a:t>
            </a:fld>
            <a:endParaRPr/>
          </a:p>
        </p:txBody>
      </p:sp>
      <p:sp>
        <p:nvSpPr>
          <p:cNvPr id="513" name="Google Shape;513;p35"/>
          <p:cNvSpPr txBox="1"/>
          <p:nvPr/>
        </p:nvSpPr>
        <p:spPr>
          <a:xfrm>
            <a:off x="28675" y="4644177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19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3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1"/>
                </a:solidFill>
              </a:rPr>
              <a:t>Circuit equivalence </a:t>
            </a:r>
            <a:r>
              <a:rPr lang="en-GB" i="0" u="none" strike="noStrike" cap="none" baseline="30000">
                <a:solidFill>
                  <a:schemeClr val="lt1"/>
                </a:solidFill>
              </a:rPr>
              <a:t>20</a:t>
            </a:r>
            <a:endParaRPr baseline="30000">
              <a:solidFill>
                <a:schemeClr val="lt1"/>
              </a:solidFill>
            </a:endParaRPr>
          </a:p>
        </p:txBody>
      </p:sp>
      <p:sp>
        <p:nvSpPr>
          <p:cNvPr id="519" name="Google Shape;519;p3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Circuit equivalence </a:t>
            </a:r>
            <a:r>
              <a:rPr lang="en-GB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The same output for each corresponding input value combination for two circuits</a:t>
            </a:r>
            <a:endParaRPr dirty="0"/>
          </a:p>
          <a:p>
            <a:pPr marL="342900" marR="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A(B+C) = AB + AC</a:t>
            </a:r>
            <a:endParaRPr sz="32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" name="Google Shape;520;p3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37</a:t>
            </a:fld>
            <a:endParaRPr/>
          </a:p>
        </p:txBody>
      </p:sp>
      <p:sp>
        <p:nvSpPr>
          <p:cNvPr id="521" name="Google Shape;521;p36"/>
          <p:cNvSpPr txBox="1"/>
          <p:nvPr/>
        </p:nvSpPr>
        <p:spPr>
          <a:xfrm>
            <a:off x="28675" y="4647000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>
                <a:solidFill>
                  <a:schemeClr val="dk1"/>
                </a:solidFill>
                <a:highlight>
                  <a:srgbClr val="FFFFFF"/>
                </a:highlight>
              </a:rPr>
              <a:t>20 </a:t>
            </a:r>
            <a:r>
              <a:rPr lang="en-GB" sz="120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3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Few </a:t>
            </a:r>
            <a:r>
              <a:rPr lang="en-GB" i="0" u="none" strike="noStrike" cap="none">
                <a:solidFill>
                  <a:schemeClr val="lt1"/>
                </a:solidFill>
              </a:rPr>
              <a:t>properties of Boolean algebra </a:t>
            </a:r>
            <a:r>
              <a:rPr lang="en-GB" i="0" u="none" strike="noStrike" cap="none" baseline="30000">
                <a:solidFill>
                  <a:schemeClr val="lt1"/>
                </a:solidFill>
              </a:rPr>
              <a:t>21</a:t>
            </a:r>
            <a:endParaRPr baseline="30000">
              <a:solidFill>
                <a:schemeClr val="lt1"/>
              </a:solidFill>
            </a:endParaRPr>
          </a:p>
        </p:txBody>
      </p:sp>
      <p:sp>
        <p:nvSpPr>
          <p:cNvPr id="527" name="Google Shape;527;p3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3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38</a:t>
            </a:fld>
            <a:endParaRPr/>
          </a:p>
        </p:txBody>
      </p:sp>
      <p:pic>
        <p:nvPicPr>
          <p:cNvPr id="529" name="Google Shape;529;p37"/>
          <p:cNvPicPr preferRelativeResize="0"/>
          <p:nvPr/>
        </p:nvPicPr>
        <p:blipFill rotWithShape="1">
          <a:blip r:embed="rId3">
            <a:alphaModFix/>
          </a:blip>
          <a:srcRect l="26563" t="29526" r="43223" b="43691"/>
          <a:stretch/>
        </p:blipFill>
        <p:spPr>
          <a:xfrm>
            <a:off x="1267150" y="1152475"/>
            <a:ext cx="6380402" cy="3179800"/>
          </a:xfrm>
          <a:prstGeom prst="rect">
            <a:avLst/>
          </a:prstGeom>
          <a:noFill/>
          <a:ln>
            <a:noFill/>
          </a:ln>
        </p:spPr>
      </p:pic>
      <p:sp>
        <p:nvSpPr>
          <p:cNvPr id="530" name="Google Shape;530;p37"/>
          <p:cNvSpPr txBox="1"/>
          <p:nvPr/>
        </p:nvSpPr>
        <p:spPr>
          <a:xfrm>
            <a:off x="28675" y="4644177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21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3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>
                <a:solidFill>
                  <a:schemeClr val="lt1"/>
                </a:solidFill>
              </a:rPr>
              <a:t>What is the most basic operation of a computer</a:t>
            </a:r>
            <a:r>
              <a:rPr lang="en-GB" i="0" u="none" strike="noStrike" cap="none" dirty="0">
                <a:solidFill>
                  <a:schemeClr val="lt1"/>
                </a:solidFill>
              </a:rPr>
              <a:t>?</a:t>
            </a:r>
            <a:endParaRPr i="0" u="none" strike="noStrike" cap="none" dirty="0">
              <a:solidFill>
                <a:schemeClr val="lt1"/>
              </a:solidFill>
            </a:endParaRPr>
          </a:p>
        </p:txBody>
      </p:sp>
      <p:sp>
        <p:nvSpPr>
          <p:cNvPr id="536" name="Google Shape;536;p3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most basic operation of a computer?</a:t>
            </a:r>
            <a:endParaRPr sz="3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3200" b="0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	Add two numbers! </a:t>
            </a:r>
            <a:endParaRPr sz="3200" b="0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At digital logic level the addition is performed in binary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Special circuits are used to carry out this operation - </a:t>
            </a:r>
            <a:r>
              <a:rPr lang="en-GB" sz="32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adders</a:t>
            </a:r>
            <a:endParaRPr sz="32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3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39</a:t>
            </a:fld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p3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1"/>
                </a:solidFill>
              </a:rPr>
              <a:t>Half Adders </a:t>
            </a:r>
            <a:r>
              <a:rPr lang="en-GB" i="0" u="none" strike="noStrike" cap="none" baseline="30000">
                <a:solidFill>
                  <a:schemeClr val="lt1"/>
                </a:solidFill>
              </a:rPr>
              <a:t>22</a:t>
            </a:r>
            <a:endParaRPr i="0" u="none" strike="noStrike" cap="none" baseline="30000">
              <a:solidFill>
                <a:schemeClr val="lt1"/>
              </a:solidFill>
            </a:endParaRPr>
          </a:p>
        </p:txBody>
      </p:sp>
      <p:sp>
        <p:nvSpPr>
          <p:cNvPr id="543" name="Google Shape;543;p3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23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Char char="•"/>
            </a:pPr>
            <a:r>
              <a:rPr lang="en-GB" sz="29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Half adder </a:t>
            </a:r>
            <a:r>
              <a:rPr lang="en-GB"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A circuit that computes the sum of two bits and produces the correct carry bit</a:t>
            </a:r>
            <a:endParaRPr sz="1500"/>
          </a:p>
          <a:p>
            <a:pPr marL="742950" marR="0" lvl="1" indent="-2667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–"/>
            </a:pPr>
            <a:r>
              <a:rPr lang="en-GB" sz="2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Half adder is fine for adding two single digits, but it </a:t>
            </a:r>
            <a:r>
              <a:rPr lang="en-GB" sz="2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cannot</a:t>
            </a:r>
            <a:r>
              <a:rPr lang="en-GB" sz="2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be used as is to compute the sum of two binary values with </a:t>
            </a:r>
            <a:r>
              <a:rPr lang="en-GB" sz="25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multiple digits </a:t>
            </a:r>
            <a:r>
              <a:rPr lang="en-GB" sz="2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each</a:t>
            </a:r>
            <a:endParaRPr sz="2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42950" marR="0" lvl="1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4" name="Google Shape;544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79948" y="3196525"/>
            <a:ext cx="1609050" cy="127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45" name="Google Shape;545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2000" y="3303825"/>
            <a:ext cx="2850655" cy="1630125"/>
          </a:xfrm>
          <a:prstGeom prst="rect">
            <a:avLst/>
          </a:prstGeom>
          <a:noFill/>
          <a:ln>
            <a:noFill/>
          </a:ln>
        </p:spPr>
      </p:pic>
      <p:sp>
        <p:nvSpPr>
          <p:cNvPr id="546" name="Google Shape;546;p3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40</a:t>
            </a:fld>
            <a:endParaRPr/>
          </a:p>
        </p:txBody>
      </p:sp>
      <p:sp>
        <p:nvSpPr>
          <p:cNvPr id="547" name="Google Shape;547;p39"/>
          <p:cNvSpPr txBox="1"/>
          <p:nvPr/>
        </p:nvSpPr>
        <p:spPr>
          <a:xfrm>
            <a:off x="28675" y="4644177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22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4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 dirty="0">
                <a:solidFill>
                  <a:schemeClr val="lt1"/>
                </a:solidFill>
              </a:rPr>
              <a:t>Full Adders </a:t>
            </a:r>
            <a:r>
              <a:rPr lang="en-GB" i="0" u="none" strike="noStrike" cap="none" baseline="30000" dirty="0">
                <a:solidFill>
                  <a:schemeClr val="lt1"/>
                </a:solidFill>
              </a:rPr>
              <a:t>23</a:t>
            </a:r>
            <a:endParaRPr i="0" u="none" strike="noStrike" cap="none" baseline="30000" dirty="0">
              <a:solidFill>
                <a:schemeClr val="lt1"/>
              </a:solidFill>
            </a:endParaRPr>
          </a:p>
        </p:txBody>
      </p:sp>
      <p:sp>
        <p:nvSpPr>
          <p:cNvPr id="553" name="Google Shape;553;p4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•"/>
            </a:pPr>
            <a:r>
              <a:rPr lang="en-GB" sz="3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circuit called </a:t>
            </a:r>
            <a:r>
              <a:rPr lang="en-GB" sz="3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full adder </a:t>
            </a:r>
            <a:r>
              <a:rPr lang="en-GB" sz="3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takes the carry-in value into account.</a:t>
            </a:r>
            <a:endParaRPr sz="1600" dirty="0"/>
          </a:p>
          <a:p>
            <a:pPr marL="742950" marR="0" lvl="1" indent="-2730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–"/>
            </a:pPr>
            <a:r>
              <a:rPr lang="en-GB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two half adders to make a full adder</a:t>
            </a:r>
            <a:endParaRPr sz="26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1800"/>
              <a:buNone/>
            </a:pPr>
            <a:r>
              <a:rPr lang="en-GB" sz="2200" dirty="0"/>
              <a:t>Homework: review how full adder works (Dale, Ch. 4)</a:t>
            </a:r>
            <a:endParaRPr sz="2200" dirty="0"/>
          </a:p>
        </p:txBody>
      </p:sp>
      <p:pic>
        <p:nvPicPr>
          <p:cNvPr id="554" name="Google Shape;554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3074" y="2988499"/>
            <a:ext cx="2723675" cy="18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5" name="Google Shape;555;p4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42150" y="2931349"/>
            <a:ext cx="2098870" cy="1857350"/>
          </a:xfrm>
          <a:prstGeom prst="rect">
            <a:avLst/>
          </a:prstGeom>
          <a:noFill/>
          <a:ln>
            <a:noFill/>
          </a:ln>
        </p:spPr>
      </p:pic>
      <p:sp>
        <p:nvSpPr>
          <p:cNvPr id="556" name="Google Shape;556;p4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41</a:t>
            </a:fld>
            <a:endParaRPr/>
          </a:p>
        </p:txBody>
      </p:sp>
      <p:sp>
        <p:nvSpPr>
          <p:cNvPr id="557" name="Google Shape;557;p40"/>
          <p:cNvSpPr txBox="1"/>
          <p:nvPr/>
        </p:nvSpPr>
        <p:spPr>
          <a:xfrm>
            <a:off x="28675" y="4644177"/>
            <a:ext cx="7562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23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4</a:t>
            </a:r>
            <a:endParaRPr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4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i="0" u="none" strike="noStrike" cap="none">
                <a:solidFill>
                  <a:schemeClr val="lt1"/>
                </a:solidFill>
              </a:rPr>
              <a:t>CPU chips</a:t>
            </a:r>
            <a:endParaRPr i="0" u="none" strike="noStrike" cap="none">
              <a:solidFill>
                <a:schemeClr val="lt1"/>
              </a:solidFill>
            </a:endParaRPr>
          </a:p>
        </p:txBody>
      </p:sp>
      <p:sp>
        <p:nvSpPr>
          <p:cNvPr id="563" name="Google Shape;563;p4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CPU is an advanced circuit with input and output lines</a:t>
            </a: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4" name="Google Shape;564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3197575"/>
            <a:ext cx="2457450" cy="2045828"/>
          </a:xfrm>
          <a:prstGeom prst="rect">
            <a:avLst/>
          </a:prstGeom>
          <a:noFill/>
          <a:ln>
            <a:noFill/>
          </a:ln>
        </p:spPr>
      </p:pic>
      <p:pic>
        <p:nvPicPr>
          <p:cNvPr id="565" name="Google Shape;565;p4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95600" y="2377752"/>
            <a:ext cx="4458351" cy="2541260"/>
          </a:xfrm>
          <a:prstGeom prst="rect">
            <a:avLst/>
          </a:prstGeom>
          <a:noFill/>
          <a:ln>
            <a:noFill/>
          </a:ln>
        </p:spPr>
      </p:pic>
      <p:sp>
        <p:nvSpPr>
          <p:cNvPr id="566" name="Google Shape;566;p4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42</a:t>
            </a:fld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4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lt1"/>
                </a:solidFill>
              </a:rPr>
              <a:t>Recommended reading and videos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572" name="Google Shape;572;p4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AutoNum type="arabicPeriod"/>
            </a:pPr>
            <a:r>
              <a:rPr lang="en-GB" sz="1600"/>
              <a:t>Dale, N., &amp; Lewis, J. (2020). Computer Science Illuminated (7th ed.). Jones &amp; Bartlett Learning, Chapter 4, end of the chapter exercises</a:t>
            </a:r>
            <a:endParaRPr sz="1600"/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SzPts val="1600"/>
              <a:buAutoNum type="arabicPeriod"/>
            </a:pPr>
            <a:r>
              <a:rPr lang="en-GB" sz="1600"/>
              <a:t>MIT (2020, June 5). If transistors can't get smaller, then software developers have to get smarter. Tech Xplore - Technology and Engineering news. Retrieved May 31, 2022, from </a:t>
            </a:r>
            <a:r>
              <a:rPr lang="en-GB" sz="1600" u="sng">
                <a:solidFill>
                  <a:schemeClr val="hlink"/>
                </a:solidFill>
                <a:hlinkClick r:id="rId3"/>
              </a:rPr>
              <a:t>https://techxplore.com/news/2020-06-transistors-smaller-software-smarter.html</a:t>
            </a:r>
            <a:r>
              <a:rPr lang="en-GB" sz="1600"/>
              <a:t> </a:t>
            </a:r>
            <a:endParaRPr sz="1600"/>
          </a:p>
          <a:p>
            <a:pPr marL="45720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AutoNum type="arabicPeriod"/>
            </a:pPr>
            <a:r>
              <a:rPr lang="en-GB" sz="1600"/>
              <a:t>Youtube.com. 2017. Boolean Logic &amp; Logic Gates: Crash Course Computer Science #3. [online] Available at: &lt;</a:t>
            </a:r>
            <a:r>
              <a:rPr lang="en-GB" sz="1600" u="sng">
                <a:solidFill>
                  <a:schemeClr val="hlink"/>
                </a:solidFill>
                <a:hlinkClick r:id="rId4"/>
              </a:rPr>
              <a:t>https://www.youtube.com/watch?v=gI-qXk7XojA</a:t>
            </a:r>
            <a:r>
              <a:rPr lang="en-GB" sz="1600"/>
              <a:t> &gt; [Accessed 29 May 2022].</a:t>
            </a:r>
            <a:endParaRPr sz="1600"/>
          </a:p>
          <a:p>
            <a:pPr marL="45720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AutoNum type="arabicPeriod"/>
            </a:pPr>
            <a:r>
              <a:rPr lang="en-GB" sz="1600"/>
              <a:t>Youtube.com. 2017. How Computers Calculate - the ALU: Crash Course Computer Science #5 [online] Available at: &lt;</a:t>
            </a:r>
            <a:r>
              <a:rPr lang="en-GB" sz="1600" u="sng">
                <a:solidFill>
                  <a:schemeClr val="hlink"/>
                </a:solidFill>
                <a:hlinkClick r:id="rId5"/>
              </a:rPr>
              <a:t>https://www.youtube.com/watch?v=1I5ZMmrOfnA&amp;list=PL8dPuuaLjXtNlUrzyH5r6jN9ulIgZBpdo&amp;index=7</a:t>
            </a:r>
            <a:r>
              <a:rPr lang="en-GB" sz="1600"/>
              <a:t> &gt; [Accessed 29 May 2022].</a:t>
            </a:r>
            <a:endParaRPr sz="1600"/>
          </a:p>
        </p:txBody>
      </p:sp>
      <p:sp>
        <p:nvSpPr>
          <p:cNvPr id="573" name="Google Shape;573;p4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43</a:t>
            </a:fld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Google Shape;578;p43"/>
          <p:cNvSpPr txBox="1">
            <a:spLocks noGrp="1"/>
          </p:cNvSpPr>
          <p:nvPr>
            <p:ph type="title"/>
          </p:nvPr>
        </p:nvSpPr>
        <p:spPr>
          <a:xfrm>
            <a:off x="311700" y="28366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GB"/>
              <a:t>Python</a:t>
            </a:r>
            <a:endParaRPr/>
          </a:p>
        </p:txBody>
      </p:sp>
      <p:sp>
        <p:nvSpPr>
          <p:cNvPr id="579" name="Google Shape;579;p4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44</a:t>
            </a:fld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" name="Google Shape;605;p5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8031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/>
              <a:t>Recall countdown function, that prints the numbers from 10 to 0 and prints “</a:t>
            </a:r>
            <a:r>
              <a:rPr lang="en-GB" dirty="0" err="1"/>
              <a:t>Blastoff</a:t>
            </a:r>
            <a:r>
              <a:rPr lang="en-GB" dirty="0"/>
              <a:t>!”</a:t>
            </a:r>
            <a:endParaRPr dirty="0">
              <a:solidFill>
                <a:srgbClr val="E69138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>
                <a:solidFill>
                  <a:srgbClr val="CC4125"/>
                </a:solidFill>
                <a:latin typeface="Calibri"/>
                <a:ea typeface="Calibri"/>
                <a:cs typeface="Calibri"/>
                <a:sym typeface="Calibri"/>
              </a:rPr>
              <a:t>def countdown(n): </a:t>
            </a:r>
            <a:endParaRPr dirty="0">
              <a:solidFill>
                <a:srgbClr val="CC412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>
                <a:solidFill>
                  <a:srgbClr val="CC4125"/>
                </a:solidFill>
                <a:latin typeface="Calibri"/>
                <a:ea typeface="Calibri"/>
                <a:cs typeface="Calibri"/>
                <a:sym typeface="Calibri"/>
              </a:rPr>
              <a:t>if n &lt;= 0: </a:t>
            </a:r>
            <a:endParaRPr dirty="0">
              <a:solidFill>
                <a:srgbClr val="CC412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>
                <a:solidFill>
                  <a:srgbClr val="CC4125"/>
                </a:solidFill>
                <a:latin typeface="Calibri"/>
                <a:ea typeface="Calibri"/>
                <a:cs typeface="Calibri"/>
                <a:sym typeface="Calibri"/>
              </a:rPr>
              <a:t>print('</a:t>
            </a:r>
            <a:r>
              <a:rPr lang="en-GB" dirty="0" err="1">
                <a:solidFill>
                  <a:srgbClr val="CC4125"/>
                </a:solidFill>
                <a:latin typeface="Calibri"/>
                <a:ea typeface="Calibri"/>
                <a:cs typeface="Calibri"/>
                <a:sym typeface="Calibri"/>
              </a:rPr>
              <a:t>Blastoff</a:t>
            </a:r>
            <a:r>
              <a:rPr lang="en-GB" dirty="0">
                <a:solidFill>
                  <a:srgbClr val="CC4125"/>
                </a:solidFill>
                <a:latin typeface="Calibri"/>
                <a:ea typeface="Calibri"/>
                <a:cs typeface="Calibri"/>
                <a:sym typeface="Calibri"/>
              </a:rPr>
              <a:t>!') </a:t>
            </a:r>
            <a:endParaRPr dirty="0">
              <a:solidFill>
                <a:srgbClr val="CC412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>
                <a:solidFill>
                  <a:srgbClr val="CC4125"/>
                </a:solidFill>
                <a:latin typeface="Calibri"/>
                <a:ea typeface="Calibri"/>
                <a:cs typeface="Calibri"/>
                <a:sym typeface="Calibri"/>
              </a:rPr>
              <a:t>else: </a:t>
            </a:r>
            <a:endParaRPr dirty="0">
              <a:solidFill>
                <a:srgbClr val="CC412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>
                <a:solidFill>
                  <a:srgbClr val="CC4125"/>
                </a:solidFill>
                <a:latin typeface="Calibri"/>
                <a:ea typeface="Calibri"/>
                <a:cs typeface="Calibri"/>
                <a:sym typeface="Calibri"/>
              </a:rPr>
              <a:t>print(n) </a:t>
            </a:r>
            <a:endParaRPr dirty="0">
              <a:solidFill>
                <a:srgbClr val="CC412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>
                <a:solidFill>
                  <a:srgbClr val="CC4125"/>
                </a:solidFill>
                <a:latin typeface="Calibri"/>
                <a:ea typeface="Calibri"/>
                <a:cs typeface="Calibri"/>
                <a:sym typeface="Calibri"/>
              </a:rPr>
              <a:t>countdown(n -1)</a:t>
            </a:r>
            <a:endParaRPr dirty="0">
              <a:solidFill>
                <a:srgbClr val="CC412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>
                <a:solidFill>
                  <a:srgbClr val="CC4125"/>
                </a:solidFill>
                <a:latin typeface="Calibri"/>
                <a:ea typeface="Calibri"/>
                <a:cs typeface="Calibri"/>
                <a:sym typeface="Calibri"/>
              </a:rPr>
              <a:t>countdown(10)</a:t>
            </a:r>
            <a:endParaRPr dirty="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16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600" dirty="0"/>
              <a:t>*You were asked on write a </a:t>
            </a:r>
            <a:r>
              <a:rPr lang="en-GB" sz="1600" dirty="0" err="1"/>
              <a:t>countup</a:t>
            </a:r>
            <a:r>
              <a:rPr lang="en-GB" sz="1600" dirty="0"/>
              <a:t> function. Solution is on the right</a:t>
            </a:r>
            <a:endParaRPr sz="16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1600" dirty="0"/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800"/>
              <a:buNone/>
            </a:pPr>
            <a:endParaRPr dirty="0"/>
          </a:p>
        </p:txBody>
      </p:sp>
      <p:sp>
        <p:nvSpPr>
          <p:cNvPr id="606" name="Google Shape;606;p5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 dirty="0"/>
              <a:t>Solutions to previous seminars</a:t>
            </a:r>
            <a:endParaRPr dirty="0"/>
          </a:p>
        </p:txBody>
      </p:sp>
      <p:sp>
        <p:nvSpPr>
          <p:cNvPr id="607" name="Google Shape;607;p5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45</a:t>
            </a:fld>
            <a:endParaRPr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391CABBB-44C9-E754-07A5-30BE4EB41A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39160" y="1425142"/>
            <a:ext cx="2305439" cy="2554545"/>
          </a:xfrm>
          <a:prstGeom prst="rect">
            <a:avLst/>
          </a:prstGeom>
          <a:solidFill>
            <a:srgbClr val="2B2B2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spcFirstLastPara="1"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000" dirty="0">
                <a:solidFill>
                  <a:srgbClr val="CC7832"/>
                </a:solidFill>
                <a:latin typeface="JetBrains Mono"/>
              </a:rPr>
              <a:t>def </a:t>
            </a:r>
            <a:r>
              <a:rPr lang="en-US" altLang="en-US" sz="2000" dirty="0" err="1">
                <a:solidFill>
                  <a:srgbClr val="FFC66D"/>
                </a:solidFill>
                <a:latin typeface="JetBrains Mono"/>
              </a:rPr>
              <a:t>countup</a:t>
            </a:r>
            <a:r>
              <a:rPr lang="en-US" altLang="en-US" sz="2000" dirty="0">
                <a:solidFill>
                  <a:srgbClr val="A9B7C6"/>
                </a:solidFill>
                <a:latin typeface="JetBrains Mono"/>
              </a:rPr>
              <a:t>(n):</a:t>
            </a:r>
            <a:br>
              <a:rPr lang="en-US" altLang="en-US" sz="2000" dirty="0">
                <a:solidFill>
                  <a:srgbClr val="A9B7C6"/>
                </a:solidFill>
                <a:latin typeface="JetBrains Mono"/>
              </a:rPr>
            </a:br>
            <a:r>
              <a:rPr lang="en-US" altLang="en-US" sz="2000" dirty="0">
                <a:solidFill>
                  <a:srgbClr val="A9B7C6"/>
                </a:solidFill>
                <a:latin typeface="JetBrains Mono"/>
              </a:rPr>
              <a:t>    </a:t>
            </a:r>
            <a:r>
              <a:rPr lang="en-US" altLang="en-US" sz="2000" dirty="0">
                <a:solidFill>
                  <a:srgbClr val="CC7832"/>
                </a:solidFill>
                <a:latin typeface="JetBrains Mono"/>
              </a:rPr>
              <a:t>if </a:t>
            </a:r>
            <a:r>
              <a:rPr lang="en-US" altLang="en-US" sz="2000" dirty="0">
                <a:solidFill>
                  <a:srgbClr val="A9B7C6"/>
                </a:solidFill>
                <a:latin typeface="JetBrains Mono"/>
              </a:rPr>
              <a:t>n &gt;= </a:t>
            </a:r>
            <a:r>
              <a:rPr lang="en-US" altLang="en-US" sz="2000" dirty="0">
                <a:solidFill>
                  <a:srgbClr val="6897BB"/>
                </a:solidFill>
                <a:latin typeface="JetBrains Mono"/>
              </a:rPr>
              <a:t>0</a:t>
            </a:r>
            <a:r>
              <a:rPr lang="en-US" altLang="en-US" sz="2000" dirty="0">
                <a:solidFill>
                  <a:srgbClr val="A9B7C6"/>
                </a:solidFill>
                <a:latin typeface="JetBrains Mono"/>
              </a:rPr>
              <a:t>:</a:t>
            </a:r>
            <a:br>
              <a:rPr lang="en-US" altLang="en-US" sz="2000" dirty="0">
                <a:solidFill>
                  <a:srgbClr val="A9B7C6"/>
                </a:solidFill>
                <a:latin typeface="JetBrains Mono"/>
              </a:rPr>
            </a:br>
            <a:r>
              <a:rPr lang="en-US" altLang="en-US" sz="2000" dirty="0">
                <a:solidFill>
                  <a:srgbClr val="A9B7C6"/>
                </a:solidFill>
                <a:latin typeface="JetBrains Mono"/>
              </a:rPr>
              <a:t>        </a:t>
            </a:r>
            <a:r>
              <a:rPr lang="en-US" altLang="en-US" sz="2000" dirty="0">
                <a:solidFill>
                  <a:srgbClr val="8888C6"/>
                </a:solidFill>
                <a:latin typeface="JetBrains Mono"/>
              </a:rPr>
              <a:t>print</a:t>
            </a:r>
            <a:r>
              <a:rPr lang="en-US" altLang="en-US" sz="2000" dirty="0">
                <a:solidFill>
                  <a:srgbClr val="A9B7C6"/>
                </a:solidFill>
                <a:latin typeface="JetBrains Mono"/>
              </a:rPr>
              <a:t>(</a:t>
            </a:r>
            <a:r>
              <a:rPr lang="en-US" altLang="en-US" sz="2000" dirty="0">
                <a:solidFill>
                  <a:srgbClr val="6A8759"/>
                </a:solidFill>
                <a:latin typeface="JetBrains Mono"/>
              </a:rPr>
              <a:t>'Blastoff!'</a:t>
            </a:r>
            <a:r>
              <a:rPr lang="en-US" altLang="en-US" sz="2000" dirty="0">
                <a:solidFill>
                  <a:srgbClr val="A9B7C6"/>
                </a:solidFill>
                <a:latin typeface="JetBrains Mono"/>
              </a:rPr>
              <a:t>)</a:t>
            </a:r>
            <a:br>
              <a:rPr lang="en-US" altLang="en-US" sz="2000" dirty="0">
                <a:solidFill>
                  <a:srgbClr val="A9B7C6"/>
                </a:solidFill>
                <a:latin typeface="JetBrains Mono"/>
              </a:rPr>
            </a:br>
            <a:r>
              <a:rPr lang="en-US" altLang="en-US" sz="2000" dirty="0">
                <a:solidFill>
                  <a:srgbClr val="A9B7C6"/>
                </a:solidFill>
                <a:latin typeface="JetBrains Mono"/>
              </a:rPr>
              <a:t>    </a:t>
            </a:r>
            <a:r>
              <a:rPr lang="en-US" altLang="en-US" sz="2000" dirty="0">
                <a:solidFill>
                  <a:srgbClr val="CC7832"/>
                </a:solidFill>
                <a:latin typeface="JetBrains Mono"/>
              </a:rPr>
              <a:t>else</a:t>
            </a:r>
            <a:r>
              <a:rPr lang="en-US" altLang="en-US" sz="2000" dirty="0">
                <a:solidFill>
                  <a:srgbClr val="A9B7C6"/>
                </a:solidFill>
                <a:latin typeface="JetBrains Mono"/>
              </a:rPr>
              <a:t>:</a:t>
            </a:r>
            <a:br>
              <a:rPr lang="en-US" altLang="en-US" sz="2000" dirty="0">
                <a:solidFill>
                  <a:srgbClr val="A9B7C6"/>
                </a:solidFill>
                <a:latin typeface="JetBrains Mono"/>
              </a:rPr>
            </a:br>
            <a:r>
              <a:rPr lang="en-US" altLang="en-US" sz="2000" dirty="0">
                <a:solidFill>
                  <a:srgbClr val="A9B7C6"/>
                </a:solidFill>
                <a:latin typeface="JetBrains Mono"/>
              </a:rPr>
              <a:t>        </a:t>
            </a:r>
            <a:r>
              <a:rPr lang="en-US" altLang="en-US" sz="2000" dirty="0">
                <a:solidFill>
                  <a:srgbClr val="8888C6"/>
                </a:solidFill>
                <a:latin typeface="JetBrains Mono"/>
              </a:rPr>
              <a:t>print</a:t>
            </a:r>
            <a:r>
              <a:rPr lang="en-US" altLang="en-US" sz="2000" dirty="0">
                <a:solidFill>
                  <a:srgbClr val="A9B7C6"/>
                </a:solidFill>
                <a:latin typeface="JetBrains Mono"/>
              </a:rPr>
              <a:t>(n)</a:t>
            </a:r>
            <a:br>
              <a:rPr lang="en-US" altLang="en-US" sz="2000" dirty="0">
                <a:solidFill>
                  <a:srgbClr val="A9B7C6"/>
                </a:solidFill>
                <a:latin typeface="JetBrains Mono"/>
              </a:rPr>
            </a:br>
            <a:r>
              <a:rPr lang="en-US" altLang="en-US" sz="2000" dirty="0">
                <a:solidFill>
                  <a:srgbClr val="A9B7C6"/>
                </a:solidFill>
                <a:latin typeface="JetBrains Mono"/>
              </a:rPr>
              <a:t>        </a:t>
            </a:r>
            <a:r>
              <a:rPr lang="en-US" altLang="en-US" sz="2000" dirty="0" err="1">
                <a:solidFill>
                  <a:srgbClr val="A9B7C6"/>
                </a:solidFill>
                <a:latin typeface="JetBrains Mono"/>
              </a:rPr>
              <a:t>countup</a:t>
            </a:r>
            <a:r>
              <a:rPr lang="en-US" altLang="en-US" sz="2000" dirty="0">
                <a:solidFill>
                  <a:srgbClr val="A9B7C6"/>
                </a:solidFill>
                <a:latin typeface="JetBrains Mono"/>
              </a:rPr>
              <a:t>(n+</a:t>
            </a:r>
            <a:r>
              <a:rPr lang="en-US" altLang="en-US" sz="2000" dirty="0">
                <a:solidFill>
                  <a:srgbClr val="6897BB"/>
                </a:solidFill>
                <a:latin typeface="JetBrains Mono"/>
              </a:rPr>
              <a:t>1</a:t>
            </a:r>
            <a:r>
              <a:rPr lang="en-US" altLang="en-US" sz="2000" dirty="0">
                <a:solidFill>
                  <a:srgbClr val="A9B7C6"/>
                </a:solidFill>
                <a:latin typeface="JetBrains Mono"/>
              </a:rPr>
              <a:t>)</a:t>
            </a:r>
            <a:br>
              <a:rPr lang="en-US" altLang="en-US" sz="2000" dirty="0">
                <a:solidFill>
                  <a:srgbClr val="A9B7C6"/>
                </a:solidFill>
                <a:latin typeface="JetBrains Mono"/>
              </a:rPr>
            </a:br>
            <a:br>
              <a:rPr lang="en-US" altLang="en-US" sz="2000" dirty="0">
                <a:solidFill>
                  <a:srgbClr val="A9B7C6"/>
                </a:solidFill>
                <a:latin typeface="JetBrains Mono"/>
              </a:rPr>
            </a:br>
            <a:r>
              <a:rPr lang="en-US" altLang="en-US" sz="2000" dirty="0" err="1">
                <a:solidFill>
                  <a:srgbClr val="A9B7C6"/>
                </a:solidFill>
                <a:latin typeface="JetBrains Mono"/>
              </a:rPr>
              <a:t>countup</a:t>
            </a:r>
            <a:r>
              <a:rPr lang="en-US" altLang="en-US" sz="2000" dirty="0">
                <a:solidFill>
                  <a:srgbClr val="A9B7C6"/>
                </a:solidFill>
                <a:latin typeface="JetBrains Mono"/>
              </a:rPr>
              <a:t>(-</a:t>
            </a:r>
            <a:r>
              <a:rPr lang="en-US" altLang="en-US" sz="2000" dirty="0">
                <a:solidFill>
                  <a:srgbClr val="6897BB"/>
                </a:solidFill>
                <a:latin typeface="JetBrains Mono"/>
              </a:rPr>
              <a:t>4</a:t>
            </a:r>
            <a:r>
              <a:rPr lang="en-US" altLang="en-US" sz="2000" dirty="0">
                <a:solidFill>
                  <a:srgbClr val="A9B7C6"/>
                </a:solidFill>
                <a:latin typeface="JetBrains Mono"/>
              </a:rPr>
              <a:t>)</a:t>
            </a:r>
            <a:endParaRPr lang="en-US" altLang="en-US" sz="4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666F3F3-52DC-444C-5E3D-121FCB6B5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Solutions to previous seminars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832576-7770-795A-796C-025E677F29F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46</a:t>
            </a:fld>
            <a:endParaRPr lang="en-GB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235B6E64-CB02-F5DF-4659-59156BDE5F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09954" y="1143716"/>
            <a:ext cx="8056214" cy="3539430"/>
          </a:xfrm>
          <a:prstGeom prst="rect">
            <a:avLst/>
          </a:prstGeom>
          <a:solidFill>
            <a:srgbClr val="2B2B2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808080"/>
                </a:solidFill>
                <a:effectLst/>
                <a:latin typeface="JetBrains Mono"/>
              </a:rPr>
              <a:t># Code #1 – simple iteration</a:t>
            </a:r>
            <a:b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808080"/>
                </a:solidFill>
                <a:effectLst/>
                <a:latin typeface="JetBrains Mono"/>
              </a:rPr>
            </a:b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string_name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 =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6A8759"/>
                </a:solidFill>
                <a:effectLst/>
                <a:latin typeface="JetBrains Mono"/>
              </a:rPr>
              <a:t>"homework"</a:t>
            </a:r>
            <a:b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6A8759"/>
                </a:solidFill>
                <a:effectLst/>
                <a:latin typeface="JetBrains Mono"/>
              </a:rPr>
            </a:br>
            <a:b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6A8759"/>
                </a:solidFill>
                <a:effectLst/>
                <a:latin typeface="JetBrains Mono"/>
              </a:rPr>
            </a:b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808080"/>
                </a:solidFill>
                <a:effectLst/>
                <a:latin typeface="JetBrains Mono"/>
              </a:rPr>
              <a:t># Iterate over the string</a:t>
            </a:r>
            <a:b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808080"/>
                </a:solidFill>
                <a:effectLst/>
                <a:latin typeface="JetBrains Mono"/>
              </a:rPr>
            </a:b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CC7832"/>
                </a:solidFill>
                <a:effectLst/>
                <a:latin typeface="JetBrains Mono"/>
              </a:rPr>
              <a:t>for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element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CC7832"/>
                </a:solidFill>
                <a:effectLst/>
                <a:latin typeface="JetBrains Mono"/>
              </a:rPr>
              <a:t>in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string_name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:</a:t>
            </a:r>
            <a:b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</a:b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   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8888C6"/>
                </a:solidFill>
                <a:effectLst/>
                <a:latin typeface="JetBrains Mono"/>
              </a:rPr>
              <a:t>print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(element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CC7832"/>
                </a:solidFill>
                <a:effectLst/>
                <a:latin typeface="JetBrains Mono"/>
              </a:rPr>
              <a:t>,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A4926"/>
                </a:solidFill>
                <a:effectLst/>
                <a:latin typeface="JetBrains Mono"/>
              </a:rPr>
              <a:t>end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=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6A8759"/>
                </a:solidFill>
                <a:effectLst/>
                <a:latin typeface="JetBrains Mono"/>
              </a:rPr>
              <a:t>' '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)</a:t>
            </a:r>
            <a:b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</a:b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8888C6"/>
                </a:solidFill>
                <a:effectLst/>
                <a:latin typeface="JetBrains Mono"/>
              </a:rPr>
              <a:t>print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(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6A8759"/>
                </a:solidFill>
                <a:effectLst/>
                <a:latin typeface="JetBrains Mono"/>
              </a:rPr>
              <a:t>"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CC7832"/>
                </a:solidFill>
                <a:effectLst/>
                <a:latin typeface="JetBrains Mono"/>
              </a:rPr>
              <a:t>\n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6A8759"/>
                </a:solidFill>
                <a:effectLst/>
                <a:latin typeface="JetBrains Mono"/>
              </a:rPr>
              <a:t>"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)</a:t>
            </a:r>
            <a:b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</a:br>
            <a:b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</a:b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808080"/>
                </a:solidFill>
                <a:effectLst/>
                <a:latin typeface="JetBrains Mono"/>
              </a:rPr>
              <a:t># Code #2 – range () function</a:t>
            </a:r>
            <a:b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808080"/>
                </a:solidFill>
                <a:effectLst/>
                <a:latin typeface="JetBrains Mono"/>
              </a:rPr>
            </a:b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string_name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 =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6A8759"/>
                </a:solidFill>
                <a:effectLst/>
                <a:latin typeface="JetBrains Mono"/>
              </a:rPr>
              <a:t>"HOMEWORK"</a:t>
            </a:r>
            <a:b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6A8759"/>
                </a:solidFill>
                <a:effectLst/>
                <a:latin typeface="JetBrains Mono"/>
              </a:rPr>
            </a:br>
            <a:b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6A8759"/>
                </a:solidFill>
                <a:effectLst/>
                <a:latin typeface="JetBrains Mono"/>
              </a:rPr>
            </a:b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808080"/>
                </a:solidFill>
                <a:effectLst/>
                <a:latin typeface="JetBrains Mono"/>
              </a:rPr>
              <a:t># Iterate over index</a:t>
            </a:r>
            <a:b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808080"/>
                </a:solidFill>
                <a:effectLst/>
                <a:latin typeface="JetBrains Mono"/>
              </a:rPr>
            </a:b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CC7832"/>
                </a:solidFill>
                <a:effectLst/>
                <a:latin typeface="JetBrains Mono"/>
              </a:rPr>
              <a:t>for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element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CC7832"/>
                </a:solidFill>
                <a:effectLst/>
                <a:latin typeface="JetBrains Mono"/>
              </a:rPr>
              <a:t>in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8888C6"/>
                </a:solidFill>
                <a:effectLst/>
                <a:latin typeface="JetBrains Mono"/>
              </a:rPr>
              <a:t>range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(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6897BB"/>
                </a:solidFill>
                <a:effectLst/>
                <a:latin typeface="JetBrains Mono"/>
              </a:rPr>
              <a:t>0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CC7832"/>
                </a:solidFill>
                <a:effectLst/>
                <a:latin typeface="JetBrains Mono"/>
              </a:rPr>
              <a:t>,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8888C6"/>
                </a:solidFill>
                <a:effectLst/>
                <a:latin typeface="JetBrains Mono"/>
              </a:rPr>
              <a:t>len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(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string_name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)):</a:t>
            </a:r>
            <a:b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</a:b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   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8888C6"/>
                </a:solidFill>
                <a:effectLst/>
                <a:latin typeface="JetBrains Mono"/>
              </a:rPr>
              <a:t>print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(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string_name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A9B7C6"/>
                </a:solidFill>
                <a:effectLst/>
                <a:latin typeface="JetBrains Mono"/>
              </a:rPr>
              <a:t>[element])</a:t>
            </a: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001517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6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dirty="0"/>
              <a:t>Reminder: </a:t>
            </a:r>
            <a:r>
              <a:rPr lang="en-GB" dirty="0" err="1"/>
              <a:t>MyMark</a:t>
            </a:r>
            <a:r>
              <a:rPr lang="en-GB" dirty="0"/>
              <a:t> (homework from TW3)</a:t>
            </a:r>
            <a:endParaRPr dirty="0"/>
          </a:p>
        </p:txBody>
      </p:sp>
      <p:sp>
        <p:nvSpPr>
          <p:cNvPr id="635" name="Google Shape;635;p6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600"/>
              <a:t>Write a program that will ask to input the module name and number of components on the module with corresponding weighting. For example:</a:t>
            </a:r>
            <a:endParaRPr sz="160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400" i="1"/>
              <a:t>Module name: Computer science fundamentals</a:t>
            </a:r>
            <a:endParaRPr sz="1400" i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400" i="1"/>
              <a:t>Number of components: 2</a:t>
            </a:r>
            <a:endParaRPr sz="1400" i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400" i="1"/>
              <a:t>Component 1 weighting: 40%, Component 2 weighting: 60%</a:t>
            </a:r>
            <a:endParaRPr sz="1400" i="1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400" i="1"/>
              <a:t>Enter mark 1: 70, Enter mark 2: 60</a:t>
            </a:r>
            <a:endParaRPr sz="1400" i="1"/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r>
              <a:rPr lang="en-GB" sz="1500"/>
              <a:t>It should also ask to enter mark for the components and show you the final mark. </a:t>
            </a:r>
            <a:endParaRPr sz="1500"/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r>
              <a:rPr lang="en-GB" sz="1500"/>
              <a:t>Additionally you may include a feature, where user can input the desired overall mark for the module and program outputs the required marks for the components.</a:t>
            </a:r>
            <a:endParaRPr sz="1500"/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r>
              <a:rPr lang="en-GB" sz="1500"/>
              <a:t>Save it it in TW4/ folder</a:t>
            </a:r>
            <a:endParaRPr sz="1500"/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800"/>
              <a:buNone/>
            </a:pPr>
            <a:r>
              <a:rPr lang="en-GB" sz="1500"/>
              <a:t>Push your updates to Github repository.</a:t>
            </a:r>
            <a:endParaRPr sz="1500"/>
          </a:p>
        </p:txBody>
      </p:sp>
      <p:sp>
        <p:nvSpPr>
          <p:cNvPr id="636" name="Google Shape;636;p6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47</a:t>
            </a:fld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p6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spcAft>
                <a:spcPts val="1600"/>
              </a:spcAft>
              <a:buNone/>
            </a:pPr>
            <a:r>
              <a:rPr lang="en-US" u="sng" dirty="0">
                <a:solidFill>
                  <a:schemeClr val="hlink"/>
                </a:solidFill>
                <a:hlinkClick r:id="rId3"/>
              </a:rPr>
              <a:t>Python for Beginners - Learn Python in 1 Hour.</a:t>
            </a:r>
            <a:r>
              <a:rPr lang="en-US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24</a:t>
            </a:r>
            <a:endParaRPr lang="en-GB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endParaRPr dirty="0"/>
          </a:p>
        </p:txBody>
      </p:sp>
      <p:sp>
        <p:nvSpPr>
          <p:cNvPr id="642" name="Google Shape;642;p6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Python for beginners in one hour</a:t>
            </a:r>
            <a:endParaRPr/>
          </a:p>
        </p:txBody>
      </p:sp>
      <p:sp>
        <p:nvSpPr>
          <p:cNvPr id="643" name="Google Shape;643;p6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48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927CFFC-D9DE-2456-578D-75E6F6D7A2B7}"/>
              </a:ext>
            </a:extLst>
          </p:cNvPr>
          <p:cNvSpPr txBox="1"/>
          <p:nvPr/>
        </p:nvSpPr>
        <p:spPr>
          <a:xfrm>
            <a:off x="0" y="4533597"/>
            <a:ext cx="852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24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Hamedani</a:t>
            </a:r>
            <a:r>
              <a:rPr lang="en-U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, M., 2020. </a:t>
            </a:r>
            <a:r>
              <a:rPr lang="en-US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Python for Beginners - Learn Python in 1 Hour</a:t>
            </a:r>
            <a:r>
              <a:rPr lang="en-U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Youtube.com. Available at: &lt;https://www.youtube.com/watch?v=kqtD5dpn9C8&gt; [Accessed 5 June 2022].</a:t>
            </a:r>
            <a:endParaRPr lang="en-US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" name="Google Shape;648;p6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8260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en-GB" sz="1400" dirty="0">
                <a:latin typeface="+mj-lt"/>
              </a:rPr>
              <a:t>Khan Academy and Code.org, 2018, Circuits &amp; Logic. [online] Available at: &lt;https://youtu.be/Sc3lh3D4rCw&gt; [Accessed 30 May 2022]. </a:t>
            </a:r>
            <a:endParaRPr sz="1400" dirty="0">
              <a:latin typeface="+mj-lt"/>
            </a:endParaRPr>
          </a:p>
          <a:p>
            <a:pPr marL="48260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en-GB" sz="1400" dirty="0">
                <a:latin typeface="+mj-lt"/>
              </a:rPr>
              <a:t>Dale, N., &amp; Lewis, J. (2020). Computer Science Illuminated (7th ed.). Jones &amp; Bartlett Learning, Chapter 4</a:t>
            </a:r>
            <a:endParaRPr sz="1400" dirty="0">
              <a:latin typeface="+mj-lt"/>
            </a:endParaRPr>
          </a:p>
          <a:p>
            <a:pPr marL="47625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Font typeface="+mj-lt"/>
              <a:buAutoNum type="arabicPeriod"/>
            </a:pPr>
            <a:r>
              <a:rPr lang="en-GB" sz="1400" dirty="0">
                <a:latin typeface="+mj-lt"/>
              </a:rPr>
              <a:t>Pingdom, S., 2012. The single-atom transistor is here – the amazing evolution of microprocessors. [Blog] TECH MUSINGS, Available at: &lt;https://www.pingdom.com/blog/the-single-atom-transistor-is-here-the-amazing-evolution-of-microprocessors-infographic/&gt; [Accessed 30 May 2022].</a:t>
            </a:r>
            <a:endParaRPr sz="1400" dirty="0">
              <a:latin typeface="+mj-lt"/>
            </a:endParaRPr>
          </a:p>
          <a:p>
            <a:pPr marL="48260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en-GB" sz="1400" dirty="0">
                <a:latin typeface="+mj-lt"/>
              </a:rPr>
              <a:t>Downey, A. (2015). Think python. O'Reilly. Chapter 1, 2</a:t>
            </a:r>
            <a:endParaRPr sz="1400" dirty="0">
              <a:latin typeface="+mj-lt"/>
            </a:endParaRPr>
          </a:p>
          <a:p>
            <a:pPr marL="48260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en-GB" sz="1400" dirty="0" err="1">
                <a:latin typeface="+mj-lt"/>
              </a:rPr>
              <a:t>Hamedani</a:t>
            </a:r>
            <a:r>
              <a:rPr lang="en-GB" sz="1400" dirty="0">
                <a:latin typeface="+mj-lt"/>
              </a:rPr>
              <a:t>, M., 2020. Python for Beginners - Learn Python in 1 Hour. [online] Youtube.com. Available at: &lt;https://www.youtube.com/watch?v=kqtD5dpn9C8&gt; [Accessed 29 May 2022].</a:t>
            </a:r>
            <a:endParaRPr sz="1400" dirty="0">
              <a:latin typeface="+mj-lt"/>
            </a:endParaRPr>
          </a:p>
          <a:p>
            <a:pPr marL="48260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en-GB" sz="1400" dirty="0">
                <a:latin typeface="+mj-lt"/>
              </a:rPr>
              <a:t>Youtube.com. 2017. Boolean Logic &amp; Logic Gates: Crash Course Computer Science #3. [online] Available at: &lt;https://www.youtube.com/watch?v=gI-qXk7XojA&gt; [Accessed 29 May 2022].</a:t>
            </a:r>
            <a:endParaRPr sz="1400" dirty="0">
              <a:latin typeface="+mj-lt"/>
            </a:endParaRPr>
          </a:p>
          <a:p>
            <a:pPr marL="48260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en-GB" sz="1400" dirty="0">
                <a:latin typeface="+mj-lt"/>
              </a:rPr>
              <a:t>Youtube.com. 2017. How Computers Calculate - the ALU: Crash Course Computer Science #5 [online] Available at: &lt;https://www.youtube.com/watch?v=1I5ZMmrOfnA&amp;list=PL8dPuuaLjXtNlUrzyH5r6jN9ulIgZBpdo&amp;index=7&gt; [Accessed 29 May 2022].</a:t>
            </a:r>
          </a:p>
          <a:p>
            <a:pPr indent="-317500">
              <a:lnSpc>
                <a:spcPct val="100000"/>
              </a:lnSpc>
              <a:buSzPts val="1400"/>
              <a:buFont typeface="+mj-lt"/>
              <a:buAutoNum type="arabicPeriod"/>
            </a:pPr>
            <a:r>
              <a:rPr lang="en-US" sz="1400" b="0" i="0" dirty="0">
                <a:solidFill>
                  <a:srgbClr val="000000"/>
                </a:solidFill>
                <a:effectLst/>
                <a:latin typeface="+mj-lt"/>
              </a:rPr>
              <a:t>The Engineering </a:t>
            </a:r>
            <a:r>
              <a:rPr lang="en-US" sz="1400" dirty="0">
                <a:latin typeface="+mj-lt"/>
              </a:rPr>
              <a:t>Mindset, 2021, </a:t>
            </a:r>
            <a:r>
              <a:rPr lang="en-US" sz="1400" b="0" i="1" dirty="0">
                <a:solidFill>
                  <a:srgbClr val="000000"/>
                </a:solidFill>
                <a:effectLst/>
                <a:latin typeface="+mj-lt"/>
              </a:rPr>
              <a:t>Transistors Explained - How transistors work</a:t>
            </a:r>
            <a:r>
              <a:rPr lang="en-US" sz="1400" b="0" i="0" dirty="0">
                <a:solidFill>
                  <a:srgbClr val="000000"/>
                </a:solidFill>
                <a:effectLst/>
                <a:latin typeface="+mj-lt"/>
              </a:rPr>
              <a:t>. [online] Available at: </a:t>
            </a:r>
            <a:r>
              <a:rPr lang="en-US" sz="1400" b="0" i="0" dirty="0">
                <a:solidFill>
                  <a:srgbClr val="000000"/>
                </a:solidFill>
                <a:effectLst/>
                <a:latin typeface="+mj-lt"/>
                <a:hlinkClick r:id="rId3"/>
              </a:rPr>
              <a:t>https://www.youtube.com/watch?v=J4oO7PT_nzQ </a:t>
            </a:r>
            <a:endParaRPr sz="1400" dirty="0">
              <a:latin typeface="+mj-lt"/>
            </a:endParaRPr>
          </a:p>
          <a:p>
            <a:pPr marL="34290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sz="1400" dirty="0">
              <a:latin typeface="+mj-lt"/>
            </a:endParaRPr>
          </a:p>
        </p:txBody>
      </p:sp>
      <p:sp>
        <p:nvSpPr>
          <p:cNvPr id="649" name="Google Shape;649;p6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References</a:t>
            </a:r>
            <a:endParaRPr/>
          </a:p>
        </p:txBody>
      </p:sp>
      <p:sp>
        <p:nvSpPr>
          <p:cNvPr id="650" name="Google Shape;650;p6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49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4995</TotalTime>
  <Words>3135</Words>
  <Application>Microsoft Office PowerPoint</Application>
  <PresentationFormat>On-screen Show (16:9)</PresentationFormat>
  <Paragraphs>407</Paragraphs>
  <Slides>49</Slides>
  <Notes>49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8" baseType="lpstr">
      <vt:lpstr>Arial</vt:lpstr>
      <vt:lpstr>JetBrains Mono</vt:lpstr>
      <vt:lpstr>Carme</vt:lpstr>
      <vt:lpstr>Calibri</vt:lpstr>
      <vt:lpstr>Roboto</vt:lpstr>
      <vt:lpstr>intel-clear</vt:lpstr>
      <vt:lpstr>Open Sans</vt:lpstr>
      <vt:lpstr>Simple Light</vt:lpstr>
      <vt:lpstr>Bitmap Image</vt:lpstr>
      <vt:lpstr>Computer Science Fundamentals</vt:lpstr>
      <vt:lpstr>Today’s focus</vt:lpstr>
      <vt:lpstr>Today’s focus </vt:lpstr>
      <vt:lpstr>Agenda</vt:lpstr>
      <vt:lpstr>Why study about circuits? Inside the microchip </vt:lpstr>
      <vt:lpstr>Some background</vt:lpstr>
      <vt:lpstr>Background</vt:lpstr>
      <vt:lpstr>Background</vt:lpstr>
      <vt:lpstr>Background</vt:lpstr>
      <vt:lpstr>Electronic signal, 0s and 1s </vt:lpstr>
      <vt:lpstr>Basic hardware</vt:lpstr>
      <vt:lpstr>Basic hardware</vt:lpstr>
      <vt:lpstr>Transistor</vt:lpstr>
      <vt:lpstr>Transistor </vt:lpstr>
      <vt:lpstr>Transistors Explained - How transistors work  </vt:lpstr>
      <vt:lpstr>Gates and Circuits: Notational methods</vt:lpstr>
      <vt:lpstr>Example: OR gate9</vt:lpstr>
      <vt:lpstr>1. Boolean algebra: Boolean expressions10</vt:lpstr>
      <vt:lpstr>2. Logic diagram 11 </vt:lpstr>
      <vt:lpstr>3. Truth table 12</vt:lpstr>
      <vt:lpstr>6 most fundamental gate types</vt:lpstr>
      <vt:lpstr>6 most fundamental gate types13</vt:lpstr>
      <vt:lpstr>6 most fundamental gate types 14</vt:lpstr>
      <vt:lpstr>6 most fundamental gate types 15</vt:lpstr>
      <vt:lpstr>Let’s practice!</vt:lpstr>
      <vt:lpstr>Let’s practice!</vt:lpstr>
      <vt:lpstr>Let’s practice!</vt:lpstr>
      <vt:lpstr>Let’s practice!</vt:lpstr>
      <vt:lpstr>Let’s practice!</vt:lpstr>
      <vt:lpstr>Let’s practice!</vt:lpstr>
      <vt:lpstr>Gates with more inputs16</vt:lpstr>
      <vt:lpstr>Circuits17</vt:lpstr>
      <vt:lpstr>Combinatorial circuit 18</vt:lpstr>
      <vt:lpstr>Combinatorial circuit: Example 1</vt:lpstr>
      <vt:lpstr>Combinatorial circuit: Example 2</vt:lpstr>
      <vt:lpstr>as good as possible…19</vt:lpstr>
      <vt:lpstr>Circuit equivalence 20</vt:lpstr>
      <vt:lpstr>Few properties of Boolean algebra 21</vt:lpstr>
      <vt:lpstr>What is the most basic operation of a computer?</vt:lpstr>
      <vt:lpstr>Half Adders 22</vt:lpstr>
      <vt:lpstr>Full Adders 23</vt:lpstr>
      <vt:lpstr>CPU chips</vt:lpstr>
      <vt:lpstr>Recommended reading and videos</vt:lpstr>
      <vt:lpstr>Python</vt:lpstr>
      <vt:lpstr>Solutions to previous seminars</vt:lpstr>
      <vt:lpstr>Solutions to previous seminars</vt:lpstr>
      <vt:lpstr>Reminder: MyMark (homework from TW3)</vt:lpstr>
      <vt:lpstr>Python for beginners in one hour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Computer Science Fundamentals</dc:title>
  <dc:creator>Olga</dc:creator>
  <cp:lastModifiedBy>Olga Yugay</cp:lastModifiedBy>
  <cp:revision>6</cp:revision>
  <dcterms:modified xsi:type="dcterms:W3CDTF">2022-06-07T05:21:49Z</dcterms:modified>
</cp:coreProperties>
</file>