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72" r:id="rId1"/>
    <p:sldMasterId id="2147483673" r:id="rId2"/>
  </p:sldMasterIdLst>
  <p:notesMasterIdLst>
    <p:notesMasterId r:id="rId36"/>
  </p:notesMasterIdLst>
  <p:sldIdLst>
    <p:sldId id="31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94" r:id="rId13"/>
    <p:sldId id="270" r:id="rId14"/>
    <p:sldId id="274" r:id="rId15"/>
    <p:sldId id="275" r:id="rId16"/>
    <p:sldId id="276" r:id="rId17"/>
    <p:sldId id="277" r:id="rId18"/>
    <p:sldId id="278" r:id="rId19"/>
    <p:sldId id="28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291" r:id="rId32"/>
    <p:sldId id="292" r:id="rId33"/>
    <p:sldId id="293" r:id="rId34"/>
    <p:sldId id="317" r:id="rId3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onsolas" panose="020B0609020204030204" pitchFamily="49" charset="0"/>
      <p:regular r:id="rId41"/>
      <p:bold r:id="rId42"/>
      <p:italic r:id="rId43"/>
      <p:boldItalic r:id="rId44"/>
    </p:embeddedFont>
    <p:embeddedFont>
      <p:font typeface="Open Sans" panose="020B0606030504020204" pitchFamily="3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F6BEA63-5E4A-468A-B5B2-2A15976F16C1}">
  <a:tblStyle styleId="{CF6BEA63-5E4A-468A-B5B2-2A15976F16C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048" autoAdjust="0"/>
  </p:normalViewPr>
  <p:slideViewPr>
    <p:cSldViewPr snapToGrid="0">
      <p:cViewPr varScale="1">
        <p:scale>
          <a:sx n="58" d="100"/>
          <a:sy n="58" d="100"/>
        </p:scale>
        <p:origin x="166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8.fntdata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0" Type="http://schemas.openxmlformats.org/officeDocument/2006/relationships/slide" Target="slides/slide1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503acbd42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503acbd42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9c62fda1c5_0_1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9c62fda1c5_0_1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4ebd3877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a4ebd3877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a4ebd38773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a4ebd38773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a4ebd38773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a4ebd38773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30bdf7946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30bdf79468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a4ebd38773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a4ebd38773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a4ebd38773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a4ebd38773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130f4015feb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130f4015feb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7356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9c62fda1c5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9c62fda1c5_0_1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9ea773125f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Google Shape;271;g9ea773125f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9c62fda1c5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9c62fda1c5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9ea773125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9ea773125f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9ea773125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9ea773125f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9ea773125f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9ea773125f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a4febaa7f9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Google Shape;375;ga4febaa7f9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9ea773125f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9ea773125f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f34d5abeb1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f34d5abeb1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f34d5abeb1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f34d5abeb1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f34d5abeb1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f34d5abeb1_0_1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9ea773125f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9ea773125f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9ea773125f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9ea773125f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f631e1352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f631e1352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9ea773125f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9ea773125f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a4febaa7f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a4febaa7f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9ea773125f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9ea773125f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5489265a42213b5e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5489265a42213b5e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5489265a42213b5e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5489265a42213b5e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9ea773125f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9ea773125f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a4ebd38773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a4ebd38773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2400"/>
            </a:lvl1pPr>
            <a:lvl2pPr lvl="1">
              <a:buNone/>
              <a:defRPr sz="2400"/>
            </a:lvl2pPr>
            <a:lvl3pPr lvl="2">
              <a:buNone/>
              <a:defRPr sz="2400"/>
            </a:lvl3pPr>
            <a:lvl4pPr lvl="3">
              <a:buNone/>
              <a:defRPr sz="2400"/>
            </a:lvl4pPr>
            <a:lvl5pPr lvl="4">
              <a:buNone/>
              <a:defRPr sz="2400"/>
            </a:lvl5pPr>
            <a:lvl6pPr lvl="5">
              <a:buNone/>
              <a:defRPr sz="2400"/>
            </a:lvl6pPr>
            <a:lvl7pPr lvl="6">
              <a:buNone/>
              <a:defRPr sz="2400"/>
            </a:lvl7pPr>
            <a:lvl8pPr lvl="7">
              <a:buNone/>
              <a:defRPr sz="2400"/>
            </a:lvl8pPr>
            <a:lvl9pPr lvl="8">
              <a:buNone/>
              <a:defRPr sz="2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5" name="Google Shape;65;p16"/>
          <p:cNvCxnSpPr/>
          <p:nvPr/>
        </p:nvCxnSpPr>
        <p:spPr>
          <a:xfrm rot="10800000" flipH="1">
            <a:off x="10590" y="1017725"/>
            <a:ext cx="9143700" cy="7200"/>
          </a:xfrm>
          <a:prstGeom prst="straightConnector1">
            <a:avLst/>
          </a:prstGeom>
          <a:noFill/>
          <a:ln w="9525" cap="flat" cmpd="sng">
            <a:solidFill>
              <a:srgbClr val="087D8A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80" name="Google Shape;80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6" name="Google Shape;86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9" name="Google Shape;8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2" name="Google Shape;92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3" name="Google Shape;9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9pPr>
          </a:lstStyle>
          <a:p>
            <a:endParaRPr/>
          </a:p>
        </p:txBody>
      </p:sp>
      <p:sp>
        <p:nvSpPr>
          <p:cNvPr id="98" name="Google Shape;98;p2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2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000" b="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_HEADER_1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6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9pPr>
          </a:lstStyle>
          <a:p>
            <a:endParaRPr/>
          </a:p>
        </p:txBody>
      </p:sp>
      <p:sp>
        <p:nvSpPr>
          <p:cNvPr id="104" name="Google Shape;104;p26"/>
          <p:cNvSpPr txBox="1">
            <a:spLocks noGrp="1"/>
          </p:cNvSpPr>
          <p:nvPr>
            <p:ph type="body" idx="1"/>
          </p:nvPr>
        </p:nvSpPr>
        <p:spPr>
          <a:xfrm>
            <a:off x="623888" y="3442098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000" b="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ntranet.wiut.uz/Uploads/ModuleMaterialAttachments/ab3ac2e3-7b9b-4967-95e6-3e77b416478f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o.org/demos/logic-gate-simulator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o.org/demos/logic-gate-simulato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qhaPnJGe7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youtu.be/Sc3lh3D4rCw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python/ref_func_range.asp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ction.io/engineering-education/run-length-encoding-algorithm-in-python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9LgyKiq_hU0" TargetMode="External"/><Relationship Id="rId3" Type="http://schemas.openxmlformats.org/officeDocument/2006/relationships/hyperlink" Target="https://intranet.wiut.uz/Uploads/ModuleMaterialAttachments/ab3ac2e3-7b9b-4967-95e6-3e77b416478f.mp4" TargetMode="External"/><Relationship Id="rId7" Type="http://schemas.openxmlformats.org/officeDocument/2006/relationships/hyperlink" Target="http://intranet.wiut.uz/Uploads/ModuleMaterialAttachments/26cac48b-be96-452a-bcc7-0443a01d2a71.pdf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intranet.wiut.uz/Uploads/ModuleMaterialAttachments/cce94748-41b2-472b-99cc-1ed6559b5c0b.pdf" TargetMode="External"/><Relationship Id="rId5" Type="http://schemas.openxmlformats.org/officeDocument/2006/relationships/hyperlink" Target="https://intranet.wiut.uz/Uploads/ModuleMaterialAttachments/a52d56eb-2839-4c81-a4ed-02e1a66c7f09.mp4" TargetMode="External"/><Relationship Id="rId10" Type="http://schemas.openxmlformats.org/officeDocument/2006/relationships/hyperlink" Target="https://www.jetbrains.com/help/pycharm/using-git-integration.html" TargetMode="External"/><Relationship Id="rId4" Type="http://schemas.openxmlformats.org/officeDocument/2006/relationships/hyperlink" Target="http://intranet.wiut.uz/Uploads/ModuleMaterialAttachments/44cb2aea-958b-48d4-b1e8-0a5e6f42cd05.mp4" TargetMode="External"/><Relationship Id="rId9" Type="http://schemas.openxmlformats.org/officeDocument/2006/relationships/hyperlink" Target="https://youtu.be/D0Nb2Fs3Q8c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7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Computer Science Fundamentals</a:t>
            </a:r>
            <a:endParaRPr dirty="0"/>
          </a:p>
        </p:txBody>
      </p:sp>
      <p:sp>
        <p:nvSpPr>
          <p:cNvPr id="113" name="Google Shape;113;p27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</a:rPr>
              <a:t>Seminar </a:t>
            </a:r>
            <a:r>
              <a:rPr lang="en-US" dirty="0">
                <a:solidFill>
                  <a:schemeClr val="accent4"/>
                </a:solidFill>
              </a:rPr>
              <a:t>4: Logic gates | Python: Lists, Loops</a:t>
            </a:r>
            <a:endParaRPr lang="en-GB" dirty="0">
              <a:solidFill>
                <a:schemeClr val="accent4"/>
              </a:solidFill>
            </a:endParaRPr>
          </a:p>
          <a:p>
            <a:pPr marL="0" indent="0" algn="l"/>
            <a:r>
              <a:rPr lang="en-GB" dirty="0">
                <a:solidFill>
                  <a:schemeClr val="accent4"/>
                </a:solidFill>
              </a:rPr>
              <a:t>Lecturer: Olga Yugay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Seminar objectives</a:t>
            </a:r>
            <a:endParaRPr dirty="0"/>
          </a:p>
        </p:txBody>
      </p:sp>
      <p:sp>
        <p:nvSpPr>
          <p:cNvPr id="119" name="Google Shape;119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b="1" dirty="0"/>
              <a:t>Part A</a:t>
            </a: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dirty="0"/>
              <a:t>Lecture based Q&amp;A</a:t>
            </a:r>
            <a:endParaRPr dirty="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dirty="0"/>
              <a:t>Logic gates exercises (Boolean expressions, logic diagrams, truth tables)</a:t>
            </a:r>
            <a:endParaRPr dirty="0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 dirty="0"/>
              <a:t>Part B</a:t>
            </a:r>
            <a:endParaRPr b="1" dirty="0"/>
          </a:p>
          <a:p>
            <a:pPr indent="-317500">
              <a:lnSpc>
                <a:spcPct val="100000"/>
              </a:lnSpc>
              <a:buSzPts val="1400"/>
            </a:pPr>
            <a:r>
              <a:rPr lang="en-GB" dirty="0"/>
              <a:t>PyCharm and GitHub</a:t>
            </a: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dirty="0"/>
              <a:t>Python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har char="●"/>
            </a:pPr>
            <a:r>
              <a:rPr lang="en-GB" sz="1800" dirty="0"/>
              <a:t>Lists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har char="●"/>
            </a:pPr>
            <a:r>
              <a:rPr lang="en-GB" sz="1800" dirty="0"/>
              <a:t>While loop 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Char char="●"/>
            </a:pPr>
            <a:r>
              <a:rPr lang="en-GB" sz="1800" dirty="0"/>
              <a:t>For loop</a:t>
            </a:r>
            <a:endParaRPr sz="1800" dirty="0">
              <a:solidFill>
                <a:srgbClr val="F92672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0" name="Google Shape;120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Part A: Logic gates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sp>
        <p:nvSpPr>
          <p:cNvPr id="126" name="Google Shape;126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Lecture recap</a:t>
            </a:r>
            <a:endParaRPr/>
          </a:p>
        </p:txBody>
      </p:sp>
      <p:sp>
        <p:nvSpPr>
          <p:cNvPr id="132" name="Google Shape;132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Watch </a:t>
            </a:r>
            <a:r>
              <a:rPr lang="en-GB" u="sng" dirty="0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Boolean Logic &amp; Logic Gates Crash Course Computer Science</a:t>
            </a:r>
            <a:r>
              <a:rPr lang="en-GB" dirty="0"/>
              <a:t>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33" name="Google Shape;133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purpose of gates</a:t>
            </a:r>
            <a:endParaRPr/>
          </a:p>
        </p:txBody>
      </p:sp>
      <p:sp>
        <p:nvSpPr>
          <p:cNvPr id="139" name="Google Shape;139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With different combinations of logic gates, a computer performs </a:t>
            </a:r>
            <a:endParaRPr lang="en-GB" dirty="0">
              <a:solidFill>
                <a:schemeClr val="accent4"/>
              </a:solidFill>
            </a:endParaRPr>
          </a:p>
          <a:p>
            <a:pPr marL="285750" indent="-285750">
              <a:lnSpc>
                <a:spcPct val="200000"/>
              </a:lnSpc>
              <a:tabLst>
                <a:tab pos="3608388" algn="l"/>
              </a:tabLst>
            </a:pPr>
            <a:r>
              <a:rPr lang="en-US" dirty="0"/>
              <a:t>the math (that is foundation of all computer operations) </a:t>
            </a:r>
          </a:p>
          <a:p>
            <a:pPr marL="285750" indent="-285750">
              <a:lnSpc>
                <a:spcPct val="200000"/>
              </a:lnSpc>
              <a:tabLst>
                <a:tab pos="3608388" algn="l"/>
              </a:tabLst>
            </a:pPr>
            <a:r>
              <a:rPr lang="en-US" dirty="0"/>
              <a:t>data storage</a:t>
            </a:r>
          </a:p>
          <a:p>
            <a:pPr marL="457200" lvl="1" indent="0">
              <a:spcAft>
                <a:spcPts val="1600"/>
              </a:spcAft>
              <a:buNone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40" name="Google Shape;140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Lecture recap</a:t>
            </a:r>
            <a:endParaRPr/>
          </a:p>
        </p:txBody>
      </p:sp>
      <p:sp>
        <p:nvSpPr>
          <p:cNvPr id="146" name="Google Shape;146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Distinguish between a gate and a circuit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What are the three notational methods for describing the behavior of gates and circuits?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many input signals can a gate receive and how many output signals can a gate produce?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For the following questions answer </a:t>
            </a:r>
            <a:r>
              <a:rPr lang="en-GB">
                <a:solidFill>
                  <a:schemeClr val="accent4"/>
                </a:solidFill>
              </a:rPr>
              <a:t>true </a:t>
            </a:r>
            <a:r>
              <a:rPr lang="en-GB"/>
              <a:t>or </a:t>
            </a:r>
            <a:r>
              <a:rPr lang="en-GB">
                <a:solidFill>
                  <a:schemeClr val="accent4"/>
                </a:solidFill>
              </a:rPr>
              <a:t>false</a:t>
            </a:r>
            <a:endParaRPr>
              <a:solidFill>
                <a:schemeClr val="accent4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 startAt="3"/>
            </a:pPr>
            <a:r>
              <a:rPr lang="en-GB"/>
              <a:t>Boolean expressions are more powerful than logic diagrams in expressing the processing of gates and circuits.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 startAt="3"/>
            </a:pPr>
            <a:r>
              <a:rPr lang="en-GB"/>
              <a:t>Logic diagrams and truth tables are equally powerful in expressing the processing of gates and circuits.</a:t>
            </a:r>
            <a:endParaRPr b="1"/>
          </a:p>
        </p:txBody>
      </p:sp>
      <p:sp>
        <p:nvSpPr>
          <p:cNvPr id="147" name="Google Shape;147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1</a:t>
            </a:r>
            <a:endParaRPr/>
          </a:p>
        </p:txBody>
      </p:sp>
      <p:sp>
        <p:nvSpPr>
          <p:cNvPr id="153" name="Google Shape;153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964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Name and explain the following gates. Provide corresponding boolean expressions: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a)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b)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c)</a:t>
            </a:r>
            <a:endParaRPr sz="1700"/>
          </a:p>
        </p:txBody>
      </p:sp>
      <p:sp>
        <p:nvSpPr>
          <p:cNvPr id="154" name="Google Shape;154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pic>
        <p:nvPicPr>
          <p:cNvPr id="155" name="Google Shape;155;p33"/>
          <p:cNvPicPr preferRelativeResize="0"/>
          <p:nvPr/>
        </p:nvPicPr>
        <p:blipFill rotWithShape="1">
          <a:blip r:embed="rId3">
            <a:alphaModFix/>
          </a:blip>
          <a:srcRect l="32781" t="10282" r="2084" b="12174"/>
          <a:stretch/>
        </p:blipFill>
        <p:spPr>
          <a:xfrm>
            <a:off x="682250" y="1859375"/>
            <a:ext cx="3770424" cy="85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33"/>
          <p:cNvPicPr preferRelativeResize="0"/>
          <p:nvPr/>
        </p:nvPicPr>
        <p:blipFill rotWithShape="1">
          <a:blip r:embed="rId4">
            <a:alphaModFix/>
          </a:blip>
          <a:srcRect l="31113" t="8713" r="2617" b="7583"/>
          <a:stretch/>
        </p:blipFill>
        <p:spPr>
          <a:xfrm>
            <a:off x="5379772" y="594975"/>
            <a:ext cx="3599979" cy="140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33"/>
          <p:cNvPicPr preferRelativeResize="0"/>
          <p:nvPr/>
        </p:nvPicPr>
        <p:blipFill rotWithShape="1">
          <a:blip r:embed="rId5">
            <a:alphaModFix/>
          </a:blip>
          <a:srcRect l="31894" t="6314" r="3212" b="11244"/>
          <a:stretch/>
        </p:blipFill>
        <p:spPr>
          <a:xfrm>
            <a:off x="5400475" y="3578975"/>
            <a:ext cx="3559099" cy="10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33"/>
          <p:cNvPicPr preferRelativeResize="0"/>
          <p:nvPr/>
        </p:nvPicPr>
        <p:blipFill rotWithShape="1">
          <a:blip r:embed="rId6">
            <a:alphaModFix/>
          </a:blip>
          <a:srcRect l="31861" t="6178" r="1231" b="9759"/>
          <a:stretch/>
        </p:blipFill>
        <p:spPr>
          <a:xfrm>
            <a:off x="682250" y="2833438"/>
            <a:ext cx="3770425" cy="1126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33"/>
          <p:cNvPicPr preferRelativeResize="0"/>
          <p:nvPr/>
        </p:nvPicPr>
        <p:blipFill rotWithShape="1">
          <a:blip r:embed="rId7">
            <a:alphaModFix/>
          </a:blip>
          <a:srcRect l="30781" t="9760" r="1476" b="5879"/>
          <a:stretch/>
        </p:blipFill>
        <p:spPr>
          <a:xfrm>
            <a:off x="682246" y="4028400"/>
            <a:ext cx="3770429" cy="10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33"/>
          <p:cNvPicPr preferRelativeResize="0"/>
          <p:nvPr/>
        </p:nvPicPr>
        <p:blipFill rotWithShape="1">
          <a:blip r:embed="rId8">
            <a:alphaModFix/>
          </a:blip>
          <a:srcRect l="32734" t="11325" r="2661" b="9195"/>
          <a:stretch/>
        </p:blipFill>
        <p:spPr>
          <a:xfrm>
            <a:off x="5352460" y="2228700"/>
            <a:ext cx="3621340" cy="109155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33"/>
          <p:cNvSpPr txBox="1">
            <a:spLocks noGrp="1"/>
          </p:cNvSpPr>
          <p:nvPr>
            <p:ph type="body" idx="1"/>
          </p:nvPr>
        </p:nvSpPr>
        <p:spPr>
          <a:xfrm>
            <a:off x="5036100" y="161875"/>
            <a:ext cx="825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d)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e)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f)</a:t>
            </a:r>
            <a:endParaRPr sz="17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1: answers</a:t>
            </a:r>
            <a:endParaRPr/>
          </a:p>
        </p:txBody>
      </p:sp>
      <p:sp>
        <p:nvSpPr>
          <p:cNvPr id="167" name="Google Shape;167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964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Name and explain the following gates. Provide corresponding boolean expressions: 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a)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b)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c)</a:t>
            </a:r>
            <a:endParaRPr sz="1700"/>
          </a:p>
        </p:txBody>
      </p:sp>
      <p:sp>
        <p:nvSpPr>
          <p:cNvPr id="168" name="Google Shape;168;p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pic>
        <p:nvPicPr>
          <p:cNvPr id="169" name="Google Shape;169;p34"/>
          <p:cNvPicPr preferRelativeResize="0"/>
          <p:nvPr/>
        </p:nvPicPr>
        <p:blipFill rotWithShape="1">
          <a:blip r:embed="rId3">
            <a:alphaModFix/>
          </a:blip>
          <a:srcRect l="32781" t="10282" r="2084" b="12174"/>
          <a:stretch/>
        </p:blipFill>
        <p:spPr>
          <a:xfrm>
            <a:off x="682250" y="1859375"/>
            <a:ext cx="3770424" cy="852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34"/>
          <p:cNvPicPr preferRelativeResize="0"/>
          <p:nvPr/>
        </p:nvPicPr>
        <p:blipFill rotWithShape="1">
          <a:blip r:embed="rId4">
            <a:alphaModFix/>
          </a:blip>
          <a:srcRect l="31113" t="8713" r="2617" b="7583"/>
          <a:stretch/>
        </p:blipFill>
        <p:spPr>
          <a:xfrm>
            <a:off x="5379772" y="594975"/>
            <a:ext cx="3599979" cy="140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34"/>
          <p:cNvPicPr preferRelativeResize="0"/>
          <p:nvPr/>
        </p:nvPicPr>
        <p:blipFill rotWithShape="1">
          <a:blip r:embed="rId5">
            <a:alphaModFix/>
          </a:blip>
          <a:srcRect l="31894" t="6314" r="3212" b="11244"/>
          <a:stretch/>
        </p:blipFill>
        <p:spPr>
          <a:xfrm>
            <a:off x="5400475" y="3578975"/>
            <a:ext cx="3559099" cy="10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34"/>
          <p:cNvPicPr preferRelativeResize="0"/>
          <p:nvPr/>
        </p:nvPicPr>
        <p:blipFill rotWithShape="1">
          <a:blip r:embed="rId6">
            <a:alphaModFix/>
          </a:blip>
          <a:srcRect l="31861" t="6178" r="1231" b="9759"/>
          <a:stretch/>
        </p:blipFill>
        <p:spPr>
          <a:xfrm>
            <a:off x="682250" y="2833438"/>
            <a:ext cx="3770425" cy="1126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34"/>
          <p:cNvPicPr preferRelativeResize="0"/>
          <p:nvPr/>
        </p:nvPicPr>
        <p:blipFill rotWithShape="1">
          <a:blip r:embed="rId7">
            <a:alphaModFix/>
          </a:blip>
          <a:srcRect l="30781" t="9760" r="1476" b="5879"/>
          <a:stretch/>
        </p:blipFill>
        <p:spPr>
          <a:xfrm>
            <a:off x="682246" y="4028400"/>
            <a:ext cx="3770429" cy="10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4"/>
          <p:cNvPicPr preferRelativeResize="0"/>
          <p:nvPr/>
        </p:nvPicPr>
        <p:blipFill rotWithShape="1">
          <a:blip r:embed="rId8">
            <a:alphaModFix/>
          </a:blip>
          <a:srcRect l="32734" t="11325" r="2661" b="9195"/>
          <a:stretch/>
        </p:blipFill>
        <p:spPr>
          <a:xfrm>
            <a:off x="5352460" y="2228700"/>
            <a:ext cx="3621340" cy="10915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34"/>
          <p:cNvSpPr txBox="1">
            <a:spLocks noGrp="1"/>
          </p:cNvSpPr>
          <p:nvPr>
            <p:ph type="body" idx="1"/>
          </p:nvPr>
        </p:nvSpPr>
        <p:spPr>
          <a:xfrm>
            <a:off x="5036100" y="161875"/>
            <a:ext cx="825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d)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e)</a:t>
            </a: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/>
              <a:t>f)</a:t>
            </a:r>
            <a:endParaRPr sz="1700"/>
          </a:p>
        </p:txBody>
      </p:sp>
      <p:sp>
        <p:nvSpPr>
          <p:cNvPr id="176" name="Google Shape;176;p34"/>
          <p:cNvSpPr txBox="1"/>
          <p:nvPr/>
        </p:nvSpPr>
        <p:spPr>
          <a:xfrm>
            <a:off x="2401475" y="2149950"/>
            <a:ext cx="659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x=A’</a:t>
            </a:r>
            <a:endParaRPr b="1">
              <a:solidFill>
                <a:srgbClr val="F92672"/>
              </a:solidFill>
            </a:endParaRPr>
          </a:p>
        </p:txBody>
      </p:sp>
      <p:sp>
        <p:nvSpPr>
          <p:cNvPr id="177" name="Google Shape;177;p34"/>
          <p:cNvSpPr txBox="1"/>
          <p:nvPr/>
        </p:nvSpPr>
        <p:spPr>
          <a:xfrm>
            <a:off x="1844425" y="3477375"/>
            <a:ext cx="659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F92672"/>
              </a:solidFill>
            </a:endParaRPr>
          </a:p>
        </p:txBody>
      </p:sp>
      <p:sp>
        <p:nvSpPr>
          <p:cNvPr id="178" name="Google Shape;178;p34"/>
          <p:cNvSpPr txBox="1"/>
          <p:nvPr/>
        </p:nvSpPr>
        <p:spPr>
          <a:xfrm>
            <a:off x="1615825" y="3477375"/>
            <a:ext cx="92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x=A⊕ B</a:t>
            </a:r>
            <a:endParaRPr b="1">
              <a:solidFill>
                <a:srgbClr val="F92672"/>
              </a:solidFill>
            </a:endParaRPr>
          </a:p>
        </p:txBody>
      </p:sp>
      <p:sp>
        <p:nvSpPr>
          <p:cNvPr id="179" name="Google Shape;179;p34"/>
          <p:cNvSpPr txBox="1"/>
          <p:nvPr/>
        </p:nvSpPr>
        <p:spPr>
          <a:xfrm>
            <a:off x="1615825" y="4544175"/>
            <a:ext cx="92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x=(AB)’</a:t>
            </a:r>
            <a:endParaRPr b="1">
              <a:solidFill>
                <a:srgbClr val="F92672"/>
              </a:solidFill>
            </a:endParaRPr>
          </a:p>
        </p:txBody>
      </p:sp>
      <p:sp>
        <p:nvSpPr>
          <p:cNvPr id="180" name="Google Shape;180;p34"/>
          <p:cNvSpPr txBox="1"/>
          <p:nvPr/>
        </p:nvSpPr>
        <p:spPr>
          <a:xfrm>
            <a:off x="5736700" y="1423113"/>
            <a:ext cx="92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x=AB</a:t>
            </a:r>
            <a:endParaRPr b="1">
              <a:solidFill>
                <a:srgbClr val="F92672"/>
              </a:solidFill>
            </a:endParaRPr>
          </a:p>
        </p:txBody>
      </p:sp>
      <p:sp>
        <p:nvSpPr>
          <p:cNvPr id="181" name="Google Shape;181;p34"/>
          <p:cNvSpPr txBox="1"/>
          <p:nvPr/>
        </p:nvSpPr>
        <p:spPr>
          <a:xfrm>
            <a:off x="5861100" y="2899375"/>
            <a:ext cx="92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x=(A+B)’</a:t>
            </a:r>
            <a:endParaRPr b="1">
              <a:solidFill>
                <a:srgbClr val="F92672"/>
              </a:solidFill>
            </a:endParaRPr>
          </a:p>
        </p:txBody>
      </p:sp>
      <p:sp>
        <p:nvSpPr>
          <p:cNvPr id="182" name="Google Shape;182;p34"/>
          <p:cNvSpPr txBox="1"/>
          <p:nvPr/>
        </p:nvSpPr>
        <p:spPr>
          <a:xfrm>
            <a:off x="5861100" y="4270325"/>
            <a:ext cx="924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92672"/>
                </a:solidFill>
              </a:rPr>
              <a:t>x=A+B</a:t>
            </a:r>
            <a:endParaRPr b="1">
              <a:solidFill>
                <a:srgbClr val="F9267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3</a:t>
            </a:r>
            <a:endParaRPr/>
          </a:p>
        </p:txBody>
      </p:sp>
      <p:sp>
        <p:nvSpPr>
          <p:cNvPr id="188" name="Google Shape;188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/>
              <a:t>Write a </a:t>
            </a:r>
            <a:r>
              <a:rPr lang="en-GB" sz="2400" dirty="0" err="1"/>
              <a:t>boolean</a:t>
            </a:r>
            <a:r>
              <a:rPr lang="en-GB" sz="2400" dirty="0"/>
              <a:t> algebra expression and show the </a:t>
            </a:r>
            <a:r>
              <a:rPr lang="en-GB" sz="2400" dirty="0" err="1"/>
              <a:t>behavior</a:t>
            </a:r>
            <a:r>
              <a:rPr lang="en-GB" sz="2400" dirty="0"/>
              <a:t> of the following circuit with a truth table:</a:t>
            </a:r>
            <a:endParaRPr sz="2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br>
              <a:rPr lang="en-GB" sz="2400" dirty="0"/>
            </a:br>
            <a:endParaRPr sz="24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30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/>
              <a:t>You may then check the answer using the simulator</a:t>
            </a:r>
            <a:endParaRPr sz="24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u="sng" dirty="0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https://academo.org/demos/logic-gate-simulator/</a:t>
            </a:r>
            <a:r>
              <a:rPr lang="en-GB" dirty="0"/>
              <a:t> </a:t>
            </a:r>
            <a:endParaRPr sz="2400" dirty="0"/>
          </a:p>
        </p:txBody>
      </p:sp>
      <p:sp>
        <p:nvSpPr>
          <p:cNvPr id="189" name="Google Shape;189;p3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pic>
        <p:nvPicPr>
          <p:cNvPr id="190" name="Google Shape;190;p35"/>
          <p:cNvPicPr preferRelativeResize="0"/>
          <p:nvPr/>
        </p:nvPicPr>
        <p:blipFill rotWithShape="1">
          <a:blip r:embed="rId4">
            <a:alphaModFix/>
          </a:blip>
          <a:srcRect l="46166" t="11752" r="29577" b="72222"/>
          <a:stretch/>
        </p:blipFill>
        <p:spPr>
          <a:xfrm>
            <a:off x="863900" y="2215400"/>
            <a:ext cx="2926925" cy="145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3 answers</a:t>
            </a:r>
            <a:endParaRPr/>
          </a:p>
        </p:txBody>
      </p:sp>
      <p:sp>
        <p:nvSpPr>
          <p:cNvPr id="196" name="Google Shape;196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Write a boolean algebra expression and show the behavior of the following circuit with a truth table: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br>
              <a:rPr lang="en-GB" sz="2400"/>
            </a:b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You may then check the answer using the simulator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https://academo.org/demos/logic-gate-simulator/</a:t>
            </a:r>
            <a:r>
              <a:rPr lang="en-GB"/>
              <a:t> </a:t>
            </a:r>
            <a:endParaRPr sz="2400"/>
          </a:p>
        </p:txBody>
      </p:sp>
      <p:sp>
        <p:nvSpPr>
          <p:cNvPr id="197" name="Google Shape;197;p3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pic>
        <p:nvPicPr>
          <p:cNvPr id="198" name="Google Shape;198;p36"/>
          <p:cNvPicPr preferRelativeResize="0"/>
          <p:nvPr/>
        </p:nvPicPr>
        <p:blipFill rotWithShape="1">
          <a:blip r:embed="rId4">
            <a:alphaModFix/>
          </a:blip>
          <a:srcRect l="46166" t="11752" r="29577" b="72222"/>
          <a:stretch/>
        </p:blipFill>
        <p:spPr>
          <a:xfrm>
            <a:off x="863900" y="2215400"/>
            <a:ext cx="2926925" cy="145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94525" y="2408180"/>
            <a:ext cx="3393475" cy="1198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5EA2D-4786-2B3E-4CF8-BAB80894F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Boolean algebra simplification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1F9FED-2B1D-1983-53C7-772BE046D1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Boolean Algebra Logic Circuit Simplification</a:t>
            </a:r>
            <a:r>
              <a:rPr lang="en-GB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2A2176-3279-6C59-136E-C4B2828DBE4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11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9A2597-456C-C415-C907-1A399F4D648F}"/>
              </a:ext>
            </a:extLst>
          </p:cNvPr>
          <p:cNvSpPr txBox="1"/>
          <p:nvPr/>
        </p:nvSpPr>
        <p:spPr>
          <a:xfrm>
            <a:off x="27707" y="4580087"/>
            <a:ext cx="79663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>
                <a:solidFill>
                  <a:schemeClr val="accent2"/>
                </a:solidFill>
                <a:highlight>
                  <a:srgbClr val="FFFFFF"/>
                </a:highlight>
              </a:rPr>
              <a:t>1 </a:t>
            </a:r>
            <a:r>
              <a:rPr lang="en-US" sz="1400" dirty="0">
                <a:solidFill>
                  <a:schemeClr val="accent2"/>
                </a:solidFill>
              </a:rPr>
              <a:t>Khan Academy and Code.org, 2018, Circuits &amp; Logic. [online] Available at: &lt;</a:t>
            </a:r>
            <a:r>
              <a:rPr lang="en-US" sz="1400" u="sng" dirty="0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https://youtu.be/Sc3lh3D4rCw</a:t>
            </a:r>
            <a:r>
              <a:rPr lang="en-US" sz="1400" dirty="0">
                <a:solidFill>
                  <a:schemeClr val="accent2"/>
                </a:solidFill>
              </a:rPr>
              <a:t> &gt;</a:t>
            </a:r>
          </a:p>
          <a:p>
            <a:endParaRPr lang="en-GB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62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1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Part B: Python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  <p:sp>
        <p:nvSpPr>
          <p:cNvPr id="237" name="Google Shape;237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Topics to cover</a:t>
            </a:r>
            <a:endParaRPr/>
          </a:p>
        </p:txBody>
      </p:sp>
      <p:sp>
        <p:nvSpPr>
          <p:cNvPr id="274" name="Google Shape;274;p4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Lists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For loop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While loop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275" name="Google Shape;275;p4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Lists</a:t>
            </a:r>
            <a:endParaRPr/>
          </a:p>
        </p:txBody>
      </p:sp>
      <p:sp>
        <p:nvSpPr>
          <p:cNvPr id="281" name="Google Shape;281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 is a sequence of values. In a string, the values are characters; in a list, they can be any type. The values in a list are called elements or sometimes items.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[10, 20, 30, 40]</a:t>
            </a:r>
            <a:endParaRPr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['crunchy frog', 'ram bladder', 'lark vomit']</a:t>
            </a:r>
            <a:endParaRPr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['spam', 2.0, 5, [10, 20]]</a:t>
            </a:r>
            <a:endParaRPr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83" name="Google Shape;283;p46"/>
          <p:cNvSpPr/>
          <p:nvPr/>
        </p:nvSpPr>
        <p:spPr>
          <a:xfrm>
            <a:off x="4245325" y="3024650"/>
            <a:ext cx="1274400" cy="572700"/>
          </a:xfrm>
          <a:prstGeom prst="wedgeRectCallout">
            <a:avLst>
              <a:gd name="adj1" fmla="val -179516"/>
              <a:gd name="adj2" fmla="val 2283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Nested list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 examples</a:t>
            </a:r>
            <a:endParaRPr/>
          </a:p>
        </p:txBody>
      </p:sp>
      <p:sp>
        <p:nvSpPr>
          <p:cNvPr id="289" name="Google Shape;289;p4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cheeses = ['Cheddar', 'Edam', 'Gouda']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numbers = [42, 123]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empty = []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print(cheeses, numbers, empty)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['Cheddar', 'Edam', 'Gouda'] [42, 123] []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290" name="Google Shape;290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 examples</a:t>
            </a:r>
            <a:endParaRPr sz="1800">
              <a:solidFill>
                <a:schemeClr val="lt2"/>
              </a:solidFill>
            </a:endParaRPr>
          </a:p>
        </p:txBody>
      </p:sp>
      <p:sp>
        <p:nvSpPr>
          <p:cNvPr id="296" name="Google Shape;296;p4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 expression inside the brackets specifies the index. Remember that the indices start at 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planets = [‘mercury’, ‘</a:t>
            </a:r>
            <a:r>
              <a:rPr lang="en-GB" dirty="0" err="1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venus</a:t>
            </a: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’, ‘earth']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&gt;&gt;&gt; planets[0]</a:t>
            </a:r>
            <a:endParaRPr dirty="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‘mercury'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Unlike strings, lists are </a:t>
            </a:r>
            <a:r>
              <a:rPr lang="en-GB" u="sng" dirty="0"/>
              <a:t>mutable</a:t>
            </a:r>
            <a:r>
              <a:rPr lang="en-GB" dirty="0"/>
              <a:t>. When the bracket operator appears on the left side of an assignment, it identifies the element of the list that will be assigned.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&gt;&gt;&gt; numbers = [42, 123] </a:t>
            </a:r>
            <a:endParaRPr dirty="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&gt;&gt;&gt; numbers</a:t>
            </a:r>
            <a:r>
              <a:rPr lang="en-GB" b="1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[1]</a:t>
            </a:r>
            <a:r>
              <a:rPr lang="en-GB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 = 5</a:t>
            </a:r>
            <a:endParaRPr dirty="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alibri"/>
                <a:ea typeface="Calibri"/>
                <a:cs typeface="Calibri"/>
                <a:sym typeface="Calibri"/>
              </a:rPr>
              <a:t>&gt;&gt;&gt; numbers [42, 5] </a:t>
            </a:r>
            <a:endParaRPr dirty="0">
              <a:solidFill>
                <a:schemeClr val="accent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 examples</a:t>
            </a:r>
            <a:endParaRPr/>
          </a:p>
        </p:txBody>
      </p:sp>
      <p:sp>
        <p:nvSpPr>
          <p:cNvPr id="303" name="Google Shape;303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 </a:t>
            </a:r>
            <a:r>
              <a:rPr lang="en-GB" dirty="0">
                <a:solidFill>
                  <a:schemeClr val="accent4"/>
                </a:solidFill>
              </a:rPr>
              <a:t>in</a:t>
            </a:r>
            <a:r>
              <a:rPr lang="en-GB" dirty="0"/>
              <a:t> operator also works on lists.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cheeses = ['Cheddar', 'Edam', 'Gouda']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'Edam' in cheeses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True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&gt;&gt;&gt; 'Brie' in cheeses 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False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04" name="Google Shape;304;p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5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Task 5 </a:t>
            </a:r>
            <a:endParaRPr dirty="0"/>
          </a:p>
        </p:txBody>
      </p:sp>
      <p:sp>
        <p:nvSpPr>
          <p:cNvPr id="378" name="Google Shape;378;p5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Write a Python program to display the </a:t>
            </a:r>
            <a:r>
              <a:rPr lang="en-GB" b="1" dirty="0">
                <a:solidFill>
                  <a:schemeClr val="accent4"/>
                </a:solidFill>
              </a:rPr>
              <a:t>first</a:t>
            </a:r>
            <a:r>
              <a:rPr lang="en-GB" dirty="0"/>
              <a:t> and </a:t>
            </a:r>
            <a:r>
              <a:rPr lang="en-GB" b="1" dirty="0">
                <a:solidFill>
                  <a:schemeClr val="accent4"/>
                </a:solidFill>
              </a:rPr>
              <a:t>last</a:t>
            </a:r>
            <a:r>
              <a:rPr lang="en-GB" dirty="0"/>
              <a:t> </a:t>
            </a:r>
            <a:r>
              <a:rPr lang="en-GB" dirty="0" err="1"/>
              <a:t>colors</a:t>
            </a:r>
            <a:r>
              <a:rPr lang="en-GB" dirty="0"/>
              <a:t> from the following list.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 err="1"/>
              <a:t>color_list</a:t>
            </a:r>
            <a:r>
              <a:rPr lang="en-GB" dirty="0"/>
              <a:t> = ["</a:t>
            </a:r>
            <a:r>
              <a:rPr lang="en-GB" dirty="0" err="1"/>
              <a:t>Red","Green","White</a:t>
            </a:r>
            <a:r>
              <a:rPr lang="en-GB" dirty="0"/>
              <a:t>" ,"Black"]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Commit with message task 5 and push to </a:t>
            </a:r>
            <a:r>
              <a:rPr lang="en-GB" dirty="0" err="1"/>
              <a:t>Github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79" name="Google Shape;379;p5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Iteration</a:t>
            </a:r>
            <a:endParaRPr/>
          </a:p>
        </p:txBody>
      </p:sp>
      <p:sp>
        <p:nvSpPr>
          <p:cNvPr id="310" name="Google Shape;310;p5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Iteration is the ability to run a block of statements repeatedly.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While loop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For loop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11" name="Google Shape;311;p5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while loop</a:t>
            </a:r>
            <a:endParaRPr/>
          </a:p>
        </p:txBody>
      </p:sp>
      <p:sp>
        <p:nvSpPr>
          <p:cNvPr id="317" name="Google Shape;317;p5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With the while loop we can execute a set of statements as long as a condition is true.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 err="1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i</a:t>
            </a: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= 1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while </a:t>
            </a:r>
            <a:r>
              <a:rPr lang="en-GB" dirty="0" err="1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i</a:t>
            </a: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&lt;=10: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   print (</a:t>
            </a:r>
            <a:r>
              <a:rPr lang="en-GB" dirty="0" err="1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i</a:t>
            </a: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)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   </a:t>
            </a:r>
            <a:r>
              <a:rPr lang="en-GB" dirty="0" err="1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i</a:t>
            </a:r>
            <a:r>
              <a:rPr lang="en-GB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+= 1</a:t>
            </a:r>
            <a:endParaRPr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18" name="Google Shape;318;p5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Task 6</a:t>
            </a:r>
            <a:endParaRPr dirty="0"/>
          </a:p>
        </p:txBody>
      </p:sp>
      <p:sp>
        <p:nvSpPr>
          <p:cNvPr id="324" name="Google Shape;324;p5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Update the previous while loop to display 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300"/>
              <a:t>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**********</a:t>
            </a:r>
            <a:endParaRPr sz="1300"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Commit with message task 5 and push to Github</a:t>
            </a:r>
            <a:endParaRPr/>
          </a:p>
        </p:txBody>
      </p:sp>
      <p:sp>
        <p:nvSpPr>
          <p:cNvPr id="325" name="Google Shape;325;p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5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Task 7</a:t>
            </a:r>
            <a:endParaRPr dirty="0"/>
          </a:p>
        </p:txBody>
      </p:sp>
      <p:sp>
        <p:nvSpPr>
          <p:cNvPr id="331" name="Google Shape;331;p5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Update the code to display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300"/>
              <a:t>**********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/>
              <a:t>*</a:t>
            </a:r>
            <a:endParaRPr sz="13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Commit with message task 6 and push to Github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1300"/>
          </a:p>
        </p:txBody>
      </p:sp>
      <p:sp>
        <p:nvSpPr>
          <p:cNvPr id="332" name="Google Shape;332;p5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while</a:t>
            </a:r>
            <a:endParaRPr/>
          </a:p>
        </p:txBody>
      </p:sp>
      <p:sp>
        <p:nvSpPr>
          <p:cNvPr id="338" name="Google Shape;338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With the while loop we can execute a set of statements as long as a condition is true.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def countdown(n):</a:t>
            </a:r>
            <a:endParaRPr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while n &gt; 0:</a:t>
            </a:r>
            <a:endParaRPr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print(n)</a:t>
            </a:r>
            <a:endParaRPr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n = n - 1</a:t>
            </a:r>
            <a:endParaRPr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45720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print('Blastoff!')</a:t>
            </a:r>
            <a:endParaRPr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39" name="Google Shape;339;p5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5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break</a:t>
            </a:r>
            <a:endParaRPr/>
          </a:p>
        </p:txBody>
      </p:sp>
      <p:sp>
        <p:nvSpPr>
          <p:cNvPr id="345" name="Google Shape;345;p5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Sometimes you don’t know it’s time to end a loop until you get halfway through the body. In that case you can use the break statement to jump out of the loop.</a:t>
            </a: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/>
              <a:t>For example, suppose you want to take input from the user until they type done. You could write:  </a:t>
            </a:r>
            <a:endParaRPr sz="1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while True: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line = input('&gt; ')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if line == 'done':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break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print(line)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print('Done!')</a:t>
            </a:r>
            <a:endParaRPr sz="14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46" name="Google Shape;346;p5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5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Task 8</a:t>
            </a:r>
            <a:endParaRPr dirty="0"/>
          </a:p>
        </p:txBody>
      </p:sp>
      <p:sp>
        <p:nvSpPr>
          <p:cNvPr id="352" name="Google Shape;352;p5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Update previous code to guess the secret number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Commit with message “ task 7 Guess secret number” and push to </a:t>
            </a:r>
            <a:r>
              <a:rPr lang="en-GB" dirty="0" err="1"/>
              <a:t>Github</a:t>
            </a:r>
            <a:endParaRPr dirty="0"/>
          </a:p>
        </p:txBody>
      </p:sp>
      <p:sp>
        <p:nvSpPr>
          <p:cNvPr id="353" name="Google Shape;353;p5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5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For loop</a:t>
            </a:r>
            <a:endParaRPr/>
          </a:p>
        </p:txBody>
      </p:sp>
      <p:sp>
        <p:nvSpPr>
          <p:cNvPr id="359" name="Google Shape;359;p5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 for loop is used for iterating over a sequence (that is either a list, a tuple, a dictionary, a set, or a string).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#Example 1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subjects= ["CSF", "</a:t>
            </a:r>
            <a:r>
              <a:rPr lang="en-GB" dirty="0" err="1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FunPro</a:t>
            </a: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", "WT"]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for x in subjects: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  print(x)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#Example 2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for x in range(6):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9900"/>
                </a:solidFill>
                <a:latin typeface="Consolas"/>
                <a:ea typeface="Consolas"/>
                <a:cs typeface="Consolas"/>
                <a:sym typeface="Consolas"/>
              </a:rPr>
              <a:t>  print(x)</a:t>
            </a:r>
            <a:endParaRPr dirty="0">
              <a:solidFill>
                <a:srgbClr val="FF9900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>
              <a:solidFill>
                <a:srgbClr val="FF99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5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  <p:sp>
        <p:nvSpPr>
          <p:cNvPr id="361" name="Google Shape;361;p57"/>
          <p:cNvSpPr/>
          <p:nvPr/>
        </p:nvSpPr>
        <p:spPr>
          <a:xfrm>
            <a:off x="3296400" y="3367425"/>
            <a:ext cx="5115000" cy="838200"/>
          </a:xfrm>
          <a:prstGeom prst="wedgeRoundRectCallout">
            <a:avLst>
              <a:gd name="adj1" fmla="val -58899"/>
              <a:gd name="adj2" fmla="val 2797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range() is a function. More about it </a:t>
            </a:r>
            <a:r>
              <a:rPr lang="en-GB" u="sng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  <a:endParaRPr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range function</a:t>
            </a:r>
            <a:endParaRPr/>
          </a:p>
        </p:txBody>
      </p:sp>
      <p:sp>
        <p:nvSpPr>
          <p:cNvPr id="367" name="Google Shape;367;p5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236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range(start, stop, step)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68" name="Google Shape;368;p5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  <p:graphicFrame>
        <p:nvGraphicFramePr>
          <p:cNvPr id="369" name="Google Shape;369;p58"/>
          <p:cNvGraphicFramePr/>
          <p:nvPr/>
        </p:nvGraphicFramePr>
        <p:xfrm>
          <a:off x="437000" y="1739475"/>
          <a:ext cx="7239000" cy="1691640"/>
        </p:xfrm>
        <a:graphic>
          <a:graphicData uri="http://schemas.openxmlformats.org/drawingml/2006/table">
            <a:tbl>
              <a:tblPr>
                <a:noFill/>
                <a:tableStyleId>{CF6BEA63-5E4A-468A-B5B2-2A15976F16C1}</a:tableStyleId>
              </a:tblPr>
              <a:tblGrid>
                <a:gridCol w="1077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61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rgbClr val="FCFCFA"/>
                          </a:solidFill>
                        </a:rPr>
                        <a:t>Parameter</a:t>
                      </a:r>
                      <a:endParaRPr sz="1300" b="1">
                        <a:solidFill>
                          <a:srgbClr val="FCFCFA"/>
                        </a:solidFill>
                      </a:endParaRP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1">
                          <a:solidFill>
                            <a:srgbClr val="FCFCFA"/>
                          </a:solidFill>
                        </a:rPr>
                        <a:t>Description</a:t>
                      </a:r>
                      <a:endParaRPr sz="1300" b="1">
                        <a:solidFill>
                          <a:srgbClr val="FCFCFA"/>
                        </a:solidFill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i="1">
                          <a:solidFill>
                            <a:srgbClr val="FCFCFA"/>
                          </a:solidFill>
                        </a:rPr>
                        <a:t>start</a:t>
                      </a:r>
                      <a:endParaRPr sz="1300" i="1">
                        <a:solidFill>
                          <a:srgbClr val="FCFCFA"/>
                        </a:solidFill>
                      </a:endParaRP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solidFill>
                            <a:srgbClr val="FCFCFA"/>
                          </a:solidFill>
                        </a:rPr>
                        <a:t>Optional. An integer number specifying at which position to start. Default is 0</a:t>
                      </a:r>
                      <a:endParaRPr sz="1300">
                        <a:solidFill>
                          <a:srgbClr val="FCFCFA"/>
                        </a:solidFill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i="1">
                          <a:solidFill>
                            <a:srgbClr val="FCFCFA"/>
                          </a:solidFill>
                        </a:rPr>
                        <a:t>stop</a:t>
                      </a:r>
                      <a:endParaRPr sz="1300" i="1">
                        <a:solidFill>
                          <a:srgbClr val="FCFCFA"/>
                        </a:solidFill>
                      </a:endParaRP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solidFill>
                            <a:srgbClr val="FCFCFA"/>
                          </a:solidFill>
                        </a:rPr>
                        <a:t>Required. An integer number specifying at which position to stop (not included).</a:t>
                      </a:r>
                      <a:endParaRPr sz="1300">
                        <a:solidFill>
                          <a:srgbClr val="FCFCFA"/>
                        </a:solidFill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850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i="1">
                          <a:solidFill>
                            <a:srgbClr val="FCFCFA"/>
                          </a:solidFill>
                        </a:rPr>
                        <a:t>step</a:t>
                      </a:r>
                      <a:endParaRPr sz="1300" i="1">
                        <a:solidFill>
                          <a:srgbClr val="FCFCFA"/>
                        </a:solidFill>
                      </a:endParaRPr>
                    </a:p>
                  </a:txBody>
                  <a:tcPr marL="152400" marR="76200" marT="76200" marB="76200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>
                          <a:solidFill>
                            <a:srgbClr val="FCFCFA"/>
                          </a:solidFill>
                        </a:rPr>
                        <a:t>Optional. An integer number specifying the incrementation. Default is 1</a:t>
                      </a:r>
                      <a:endParaRPr sz="1300">
                        <a:solidFill>
                          <a:srgbClr val="FCFCFA"/>
                        </a:solidFill>
                      </a:endParaRPr>
                    </a:p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>
                        <a:solidFill>
                          <a:srgbClr val="FCFCFA"/>
                        </a:solidFill>
                      </a:endParaRPr>
                    </a:p>
                  </a:txBody>
                  <a:tcPr marL="76200" marR="76200" marT="76200" marB="762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70" name="Google Shape;370;p58"/>
          <p:cNvSpPr txBox="1"/>
          <p:nvPr/>
        </p:nvSpPr>
        <p:spPr>
          <a:xfrm>
            <a:off x="3099450" y="3694775"/>
            <a:ext cx="26244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#Example 2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x = range(3, 6)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for n in x: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 print(n)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71" name="Google Shape;371;p58"/>
          <p:cNvSpPr txBox="1"/>
          <p:nvPr/>
        </p:nvSpPr>
        <p:spPr>
          <a:xfrm>
            <a:off x="5916250" y="3700675"/>
            <a:ext cx="26244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#Example 3</a:t>
            </a:r>
            <a:endParaRPr sz="17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x = range(3, 20, 2)</a:t>
            </a:r>
            <a:endParaRPr sz="17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for n in x:</a:t>
            </a:r>
            <a:endParaRPr sz="17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 print(n)</a:t>
            </a:r>
            <a:endParaRPr sz="170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72" name="Google Shape;372;p58"/>
          <p:cNvSpPr txBox="1"/>
          <p:nvPr/>
        </p:nvSpPr>
        <p:spPr>
          <a:xfrm>
            <a:off x="432450" y="3694775"/>
            <a:ext cx="26244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#Example 1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x = range(6)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for n in x: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solidFill>
                  <a:schemeClr val="accent4"/>
                </a:solidFill>
                <a:latin typeface="Consolas"/>
                <a:ea typeface="Consolas"/>
                <a:cs typeface="Consolas"/>
                <a:sym typeface="Consolas"/>
              </a:rPr>
              <a:t>  print(n)</a:t>
            </a:r>
            <a:endParaRPr sz="1700" dirty="0">
              <a:solidFill>
                <a:schemeClr val="accent4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0"/>
          <p:cNvSpPr txBox="1">
            <a:spLocks noGrp="1"/>
          </p:cNvSpPr>
          <p:nvPr>
            <p:ph type="title"/>
          </p:nvPr>
        </p:nvSpPr>
        <p:spPr>
          <a:xfrm>
            <a:off x="311700" y="45270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9 </a:t>
            </a:r>
            <a:endParaRPr/>
          </a:p>
        </p:txBody>
      </p:sp>
      <p:sp>
        <p:nvSpPr>
          <p:cNvPr id="385" name="Google Shape;385;p6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Write a Python program to construct the following pattern, using a nested for loop.</a:t>
            </a:r>
            <a:endParaRPr sz="9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* 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 * 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dirty="0"/>
              <a:t>*</a:t>
            </a:r>
            <a:endParaRPr sz="16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Commit with message task 8 and push to </a:t>
            </a:r>
            <a:r>
              <a:rPr lang="en-GB" dirty="0" err="1"/>
              <a:t>Github</a:t>
            </a:r>
            <a:endParaRPr dirty="0"/>
          </a:p>
        </p:txBody>
      </p:sp>
      <p:sp>
        <p:nvSpPr>
          <p:cNvPr id="386" name="Google Shape;386;p6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28</a:t>
            </a:fld>
            <a:endParaRPr/>
          </a:p>
        </p:txBody>
      </p:sp>
      <p:sp>
        <p:nvSpPr>
          <p:cNvPr id="387" name="Google Shape;387;p60"/>
          <p:cNvSpPr txBox="1"/>
          <p:nvPr/>
        </p:nvSpPr>
        <p:spPr>
          <a:xfrm>
            <a:off x="3406475" y="1819800"/>
            <a:ext cx="3570600" cy="15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2"/>
                </a:solidFill>
              </a:rPr>
              <a:t>Part of the code is given below: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n=</a:t>
            </a:r>
            <a:r>
              <a:rPr lang="en-GB" sz="13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10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;</a:t>
            </a:r>
            <a:endParaRPr sz="13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for </a:t>
            </a:r>
            <a:r>
              <a:rPr lang="en-GB" sz="13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lang="en-GB" sz="13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in </a:t>
            </a:r>
            <a:r>
              <a:rPr lang="en-GB" sz="13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range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(n):</a:t>
            </a:r>
            <a:endParaRPr sz="13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3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for 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j </a:t>
            </a:r>
            <a:r>
              <a:rPr lang="en-GB" sz="13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in </a:t>
            </a:r>
            <a:r>
              <a:rPr lang="en-GB" sz="13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range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3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):</a:t>
            </a:r>
            <a:endParaRPr sz="13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3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 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3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'* '</a:t>
            </a:r>
            <a:r>
              <a:rPr lang="en-GB" sz="13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lang="en-GB" sz="1300" dirty="0">
                <a:solidFill>
                  <a:srgbClr val="AA492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end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=</a:t>
            </a:r>
            <a:r>
              <a:rPr lang="en-GB" sz="13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""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3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3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3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''</a:t>
            </a:r>
            <a:r>
              <a:rPr lang="en-GB" sz="13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3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</p:txBody>
      </p:sp>
      <p:sp>
        <p:nvSpPr>
          <p:cNvPr id="388" name="Google Shape;388;p60"/>
          <p:cNvSpPr/>
          <p:nvPr/>
        </p:nvSpPr>
        <p:spPr>
          <a:xfrm>
            <a:off x="6695500" y="2209875"/>
            <a:ext cx="1737000" cy="829800"/>
          </a:xfrm>
          <a:prstGeom prst="wedgeRoundRectCallout">
            <a:avLst>
              <a:gd name="adj1" fmla="val -74348"/>
              <a:gd name="adj2" fmla="val 36057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parameter to end line, by default it is \n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61"/>
          <p:cNvSpPr txBox="1">
            <a:spLocks noGrp="1"/>
          </p:cNvSpPr>
          <p:nvPr>
            <p:ph type="title"/>
          </p:nvPr>
        </p:nvSpPr>
        <p:spPr>
          <a:xfrm>
            <a:off x="311700" y="36189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Review Run-length encoding given last seminar</a:t>
            </a:r>
            <a:endParaRPr dirty="0"/>
          </a:p>
        </p:txBody>
      </p:sp>
      <p:sp>
        <p:nvSpPr>
          <p:cNvPr id="394" name="Google Shape;394;p61"/>
          <p:cNvSpPr txBox="1">
            <a:spLocks noGrp="1"/>
          </p:cNvSpPr>
          <p:nvPr>
            <p:ph type="body" idx="1"/>
          </p:nvPr>
        </p:nvSpPr>
        <p:spPr>
          <a:xfrm>
            <a:off x="311700" y="830685"/>
            <a:ext cx="8520600" cy="35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def </a:t>
            </a:r>
            <a:r>
              <a:rPr lang="en-GB" sz="1000" dirty="0">
                <a:solidFill>
                  <a:srgbClr val="FFC66D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(message):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encoded_string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""</a:t>
            </a:r>
            <a:endParaRPr sz="1000" dirty="0">
              <a:solidFill>
                <a:srgbClr val="6A8759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0</a:t>
            </a:r>
            <a:endParaRPr sz="1000" dirty="0">
              <a:solidFill>
                <a:srgbClr val="6897BB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while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&lt;= </a:t>
            </a:r>
            <a:r>
              <a:rPr lang="en-GB" sz="1000" dirty="0" err="1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len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(message)-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):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'''first while loop is for going through each letter'''</a:t>
            </a:r>
            <a:endParaRPr sz="1000" dirty="0">
              <a:solidFill>
                <a:srgbClr val="6A8759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count =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endParaRPr sz="1000" dirty="0">
              <a:solidFill>
                <a:srgbClr val="6897BB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ch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message[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]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j =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</a:t>
            </a:r>
            <a:r>
              <a:rPr lang="en-GB" sz="1000" dirty="0">
                <a:solidFill>
                  <a:srgbClr val="808080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#assign current letter index to j in order to count the occurrence of letters</a:t>
            </a:r>
            <a:endParaRPr sz="1000" dirty="0">
              <a:solidFill>
                <a:srgbClr val="808080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808080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ch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'this is j'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j)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'this is </a:t>
            </a:r>
            <a:r>
              <a:rPr lang="en-GB" sz="1000" dirty="0" err="1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'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,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while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(j &lt; </a:t>
            </a:r>
            <a:r>
              <a:rPr lang="en-GB" sz="1000" dirty="0" err="1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len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(message)-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): </a:t>
            </a:r>
            <a:r>
              <a:rPr lang="en-GB" sz="1000" dirty="0">
                <a:solidFill>
                  <a:srgbClr val="808080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# to loop from particular letter till the end</a:t>
            </a:r>
            <a:endParaRPr sz="1000" dirty="0">
              <a:solidFill>
                <a:srgbClr val="808080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'''if char at the current index is the same as char at next index, the count is incremented by 1'''</a:t>
            </a:r>
            <a:endParaRPr sz="1000" dirty="0">
              <a:solidFill>
                <a:srgbClr val="6A8759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 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if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(message[j] == message[j +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]): </a:t>
            </a:r>
            <a:r>
              <a:rPr lang="en-GB" sz="1000" dirty="0">
                <a:solidFill>
                  <a:srgbClr val="808080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#if letters are equal to each other, keep looping, else break</a:t>
            </a:r>
            <a:endParaRPr sz="1000" dirty="0">
              <a:solidFill>
                <a:srgbClr val="808080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808080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       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count = count +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endParaRPr sz="1000" dirty="0">
              <a:solidFill>
                <a:srgbClr val="6897BB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        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j = j +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endParaRPr sz="1000" dirty="0">
              <a:solidFill>
                <a:srgbClr val="6897BB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 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else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: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     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break</a:t>
            </a:r>
            <a:endParaRPr sz="1000" dirty="0">
              <a:solidFill>
                <a:srgbClr val="CC7832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'''the count and the character is concatenated to the encoded string'''</a:t>
            </a:r>
            <a:endParaRPr sz="1000" dirty="0">
              <a:solidFill>
                <a:srgbClr val="6A8759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encoded_string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encoded_string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+ </a:t>
            </a:r>
            <a:r>
              <a:rPr lang="en-GB" sz="10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str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(count) +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ch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   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i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j + </a:t>
            </a: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1</a:t>
            </a:r>
            <a:endParaRPr sz="1000" dirty="0">
              <a:solidFill>
                <a:srgbClr val="6897BB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897BB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  </a:t>
            </a:r>
            <a:r>
              <a:rPr lang="en-GB" sz="1000" dirty="0">
                <a:solidFill>
                  <a:srgbClr val="CC7832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return 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encoded_string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encoded_message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 = encode(</a:t>
            </a:r>
            <a:r>
              <a:rPr lang="en-GB" sz="1000" dirty="0">
                <a:solidFill>
                  <a:srgbClr val="6A8759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"ABBBBCCCCCCCCAB"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8888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print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(</a:t>
            </a:r>
            <a:r>
              <a:rPr lang="en-GB" sz="1000" dirty="0" err="1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encoded_message</a:t>
            </a:r>
            <a:r>
              <a:rPr lang="en-GB" sz="1000" dirty="0">
                <a:solidFill>
                  <a:srgbClr val="A9B7C6"/>
                </a:solidFill>
                <a:highlight>
                  <a:srgbClr val="2B2B2B"/>
                </a:highlight>
                <a:latin typeface="Courier New"/>
                <a:ea typeface="Courier New"/>
                <a:cs typeface="Courier New"/>
                <a:sym typeface="Courier New"/>
              </a:rPr>
              <a:t>)</a:t>
            </a:r>
            <a:endParaRPr sz="1000" dirty="0">
              <a:solidFill>
                <a:srgbClr val="A9B7C6"/>
              </a:solidFill>
              <a:highlight>
                <a:srgbClr val="2B2B2B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CC7832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395" name="Google Shape;395;p6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29</a:t>
            </a:fld>
            <a:endParaRPr/>
          </a:p>
        </p:txBody>
      </p:sp>
      <p:sp>
        <p:nvSpPr>
          <p:cNvPr id="396" name="Google Shape;396;p61"/>
          <p:cNvSpPr/>
          <p:nvPr/>
        </p:nvSpPr>
        <p:spPr>
          <a:xfrm>
            <a:off x="5469375" y="1080550"/>
            <a:ext cx="2945700" cy="955500"/>
          </a:xfrm>
          <a:prstGeom prst="wedgeRectCallout">
            <a:avLst>
              <a:gd name="adj1" fmla="val -120358"/>
              <a:gd name="adj2" fmla="val -3361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Think of </a:t>
            </a:r>
            <a:r>
              <a:rPr lang="en-GB" b="1"/>
              <a:t>decode </a:t>
            </a:r>
            <a:r>
              <a:rPr lang="en-GB"/>
              <a:t>function logic and push to /TW5 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6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Think of </a:t>
            </a:r>
            <a:r>
              <a:rPr lang="en-GB" b="1" dirty="0"/>
              <a:t>run length decode function </a:t>
            </a:r>
            <a:r>
              <a:rPr lang="en-GB" dirty="0"/>
              <a:t>logic and write the code.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Commit with message “Run-length decode task” and push to </a:t>
            </a:r>
            <a:r>
              <a:rPr lang="en-GB" dirty="0" err="1"/>
              <a:t>Github</a:t>
            </a:r>
            <a:endParaRPr lang="en-GB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Once done compare solution with </a:t>
            </a:r>
            <a:r>
              <a:rPr lang="en-US" dirty="0" err="1"/>
              <a:t>Aluda</a:t>
            </a:r>
            <a:r>
              <a:rPr lang="en-US" dirty="0"/>
              <a:t>, T., 2021. Run Length Encoding (RLE) Compression Algorithm in Python. [online] Engineering Education (</a:t>
            </a:r>
            <a:r>
              <a:rPr lang="en-US" dirty="0" err="1"/>
              <a:t>EngEd</a:t>
            </a:r>
            <a:r>
              <a:rPr lang="en-US" dirty="0"/>
              <a:t>) Program | Section. Available at: </a:t>
            </a:r>
            <a:r>
              <a:rPr lang="en-US" dirty="0">
                <a:hlinkClick r:id="rId3"/>
              </a:rPr>
              <a:t>https://www.section.io/engineering-education/run-length-encoding-algorithm-in-python</a:t>
            </a:r>
            <a:r>
              <a:rPr lang="en-US" dirty="0">
                <a:solidFill>
                  <a:srgbClr val="000000"/>
                </a:solidFill>
                <a:latin typeface="Open Sans" panose="020B0606030504020204" pitchFamily="34" charset="0"/>
              </a:rPr>
              <a:t> 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 </a:t>
            </a:r>
            <a:endParaRPr lang="en-GB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402" name="Google Shape;402;p6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Challenge task: </a:t>
            </a:r>
            <a:endParaRPr dirty="0"/>
          </a:p>
        </p:txBody>
      </p:sp>
      <p:sp>
        <p:nvSpPr>
          <p:cNvPr id="403" name="Google Shape;403;p6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30</a:t>
            </a:fld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6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Homework</a:t>
            </a:r>
            <a:endParaRPr/>
          </a:p>
        </p:txBody>
      </p:sp>
      <p:sp>
        <p:nvSpPr>
          <p:cNvPr id="409" name="Google Shape;409;p6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Write a Python program to print alphabet pattern 'D'.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Expected Output: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 **** 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   *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   *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   *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   *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   *                                                                 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****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Push code to your repository (for example seminar5/) on Github.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6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31</a:t>
            </a:fld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6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Homework</a:t>
            </a:r>
            <a:endParaRPr/>
          </a:p>
        </p:txBody>
      </p:sp>
      <p:sp>
        <p:nvSpPr>
          <p:cNvPr id="416" name="Google Shape;416;p6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Dale, Computer Science Illuminated,</a:t>
            </a:r>
            <a:r>
              <a:rPr lang="en-GB" sz="1400" b="1"/>
              <a:t> Chapter 4, end of the book exercises</a:t>
            </a:r>
            <a:endParaRPr sz="1400" b="1"/>
          </a:p>
          <a:p>
            <a: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Watch</a:t>
            </a:r>
            <a:endParaRPr sz="1400"/>
          </a:p>
          <a:p>
            <a:pPr marL="914400" marR="0" lvl="1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</a:pPr>
            <a:r>
              <a:rPr lang="en-GB" sz="1000" u="sng">
                <a:solidFill>
                  <a:schemeClr val="hlink"/>
                </a:solidFill>
                <a:hlinkClick r:id="rId3"/>
              </a:rPr>
              <a:t>Boolean Logic &amp; Logic Gates Crash Course Computer Science #3</a:t>
            </a:r>
            <a:endParaRPr sz="1000"/>
          </a:p>
          <a:p>
            <a:pPr marL="914400" marR="0" lvl="1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</a:pPr>
            <a:r>
              <a:rPr lang="en-GB" sz="1000" u="sng">
                <a:solidFill>
                  <a:schemeClr val="hlink"/>
                </a:solidFill>
                <a:hlinkClick r:id="rId4"/>
              </a:rPr>
              <a:t>How Computers Calculate - the ALU: Crash Course Computer Science</a:t>
            </a:r>
            <a:endParaRPr sz="1000"/>
          </a:p>
          <a:p>
            <a:pPr marL="914400" marR="0" lvl="1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Char char="○"/>
            </a:pPr>
            <a:r>
              <a:rPr lang="en-GB" sz="1000" u="sng">
                <a:solidFill>
                  <a:schemeClr val="hlink"/>
                </a:solidFill>
                <a:hlinkClick r:id="rId5"/>
              </a:rPr>
              <a:t>Registers and RAM Crash Course Computer Science</a:t>
            </a:r>
            <a:endParaRPr sz="1000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Read </a:t>
            </a:r>
            <a:r>
              <a:rPr lang="en-GB" sz="1400" u="sng">
                <a:solidFill>
                  <a:schemeClr val="accent5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Ron White, How Computers Work</a:t>
            </a:r>
            <a:r>
              <a:rPr lang="en-GB" sz="1400"/>
              <a:t>, pp 34-35 and try to understand how Processor does the math</a:t>
            </a:r>
            <a:endParaRPr sz="1400"/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-GB" sz="1400"/>
              <a:t>Explore how truth tables can be used to analyze a problem, </a:t>
            </a:r>
            <a:r>
              <a:rPr lang="en-GB" sz="1400" u="sng">
                <a:solidFill>
                  <a:schemeClr val="accent5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Computer Science Distilled</a:t>
            </a:r>
            <a:r>
              <a:rPr lang="en-GB" sz="1400"/>
              <a:t>, Filho pp.10-12 </a:t>
            </a:r>
            <a:endParaRPr sz="1400"/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-GB" sz="1400" u="sng">
                <a:solidFill>
                  <a:schemeClr val="hlink"/>
                </a:solidFill>
                <a:hlinkClick r:id="rId8"/>
              </a:rPr>
              <a:t>Khan Academy. (2011, June 30). For loops in Python. [Video]. YouTube. </a:t>
            </a:r>
            <a:endParaRPr sz="1400"/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-GB" sz="1400" u="sng">
                <a:solidFill>
                  <a:schemeClr val="hlink"/>
                </a:solidFill>
                <a:hlinkClick r:id="rId9"/>
              </a:rPr>
              <a:t>Khan Academy. (2011, June 30). While loops in Python. [Video]. YouTube. </a:t>
            </a:r>
            <a:endParaRPr sz="1400"/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-GB" sz="1200"/>
              <a:t>Downey, Think Python, Chapter 10, end of the Chapter exercises </a:t>
            </a:r>
            <a:endParaRPr sz="1200"/>
          </a:p>
          <a:p>
            <a:pPr marL="457200" lvl="0" indent="-304800" algn="l" rtl="0">
              <a:spcBef>
                <a:spcPts val="1600"/>
              </a:spcBef>
              <a:spcAft>
                <a:spcPts val="1600"/>
              </a:spcAft>
              <a:buSzPts val="1200"/>
              <a:buChar char="●"/>
            </a:pPr>
            <a:r>
              <a:rPr lang="en-GB" sz="1200" u="sng">
                <a:solidFill>
                  <a:schemeClr val="hlink"/>
                </a:solidFill>
                <a:hlinkClick r:id="rId10"/>
              </a:rPr>
              <a:t>https://www.jetbrains.com/help/pycharm/using-git-integration.html</a:t>
            </a:r>
            <a:r>
              <a:rPr lang="en-GB" sz="1200"/>
              <a:t> </a:t>
            </a:r>
            <a:endParaRPr sz="1200"/>
          </a:p>
        </p:txBody>
      </p:sp>
      <p:sp>
        <p:nvSpPr>
          <p:cNvPr id="417" name="Google Shape;417;p6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32</a:t>
            </a:fld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AE5FF-0117-65CC-E671-C4F74CAB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and recommended sources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9BACE-412D-4226-F88C-49729BF695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sz="1800" dirty="0">
                <a:latin typeface="+mj-lt"/>
              </a:rPr>
              <a:t>Dale, N., &amp; Lewis, J. (2020). Computer Science Illuminated (7th ed.). Jones &amp; Bartlett Learning, Chapter 4</a:t>
            </a: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GB" sz="1800" dirty="0">
                <a:latin typeface="+mj-lt"/>
              </a:rPr>
              <a:t>Downey, A. (2015). Think python. O'Reilly. Chapter 1, 2</a:t>
            </a:r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dirty="0" err="1"/>
              <a:t>Hamedani</a:t>
            </a:r>
            <a:r>
              <a:rPr lang="en-US" dirty="0"/>
              <a:t>, M., 2020. Python for Beginners - Learn Python in 1 Hour. [online] Youtube.com. Available at: &lt;https://www.youtube.com/watch?v=kqtD5dpn9C8&gt; [Accessed 5 June 2022].</a:t>
            </a:r>
            <a:endParaRPr lang="en-GB" dirty="0"/>
          </a:p>
          <a:p>
            <a:pPr marL="48260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en-US" dirty="0" err="1"/>
              <a:t>Aluda</a:t>
            </a:r>
            <a:r>
              <a:rPr lang="en-US" dirty="0"/>
              <a:t>, T., 2021. Run Length Encoding (RLE) Compression Algorithm in Python. [online] Engineering Education (</a:t>
            </a:r>
            <a:r>
              <a:rPr lang="en-US" dirty="0" err="1"/>
              <a:t>EngEd</a:t>
            </a:r>
            <a:r>
              <a:rPr lang="en-US" dirty="0"/>
              <a:t>) Program | Section. Available at: &lt;https://www.section.io/engineering-education/run-length-encoding-algorithm-in-python/&gt; [Accessed 6 June 2022].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B75AB2-AB1B-05DC-551A-E9297A70276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626779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1960</TotalTime>
  <Words>1923</Words>
  <Application>Microsoft Office PowerPoint</Application>
  <PresentationFormat>On-screen Show (16:9)</PresentationFormat>
  <Paragraphs>333</Paragraphs>
  <Slides>33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Courier New</vt:lpstr>
      <vt:lpstr>Calibri</vt:lpstr>
      <vt:lpstr>Consolas</vt:lpstr>
      <vt:lpstr>Open Sans</vt:lpstr>
      <vt:lpstr>Simple Dark</vt:lpstr>
      <vt:lpstr>Simple Light</vt:lpstr>
      <vt:lpstr>Computer Science Fundamentals</vt:lpstr>
      <vt:lpstr>Seminar objectives</vt:lpstr>
      <vt:lpstr>PowerPoint Presentation</vt:lpstr>
      <vt:lpstr>Lecture recap</vt:lpstr>
      <vt:lpstr>The purpose of gates</vt:lpstr>
      <vt:lpstr>Lecture recap</vt:lpstr>
      <vt:lpstr>Task 1</vt:lpstr>
      <vt:lpstr>Task 1: answers</vt:lpstr>
      <vt:lpstr>Task 3</vt:lpstr>
      <vt:lpstr>Task 3 answers</vt:lpstr>
      <vt:lpstr>Boolean algebra simplification</vt:lpstr>
      <vt:lpstr>PowerPoint Presentation</vt:lpstr>
      <vt:lpstr>Topics to cover</vt:lpstr>
      <vt:lpstr>Lists</vt:lpstr>
      <vt:lpstr>List examples</vt:lpstr>
      <vt:lpstr>List examples</vt:lpstr>
      <vt:lpstr>List examples</vt:lpstr>
      <vt:lpstr>Task 5 </vt:lpstr>
      <vt:lpstr>Iteration</vt:lpstr>
      <vt:lpstr>while loop</vt:lpstr>
      <vt:lpstr>Task 6</vt:lpstr>
      <vt:lpstr>Task 7</vt:lpstr>
      <vt:lpstr>while</vt:lpstr>
      <vt:lpstr>break</vt:lpstr>
      <vt:lpstr>Task 8</vt:lpstr>
      <vt:lpstr>For loop</vt:lpstr>
      <vt:lpstr>range function</vt:lpstr>
      <vt:lpstr>Task 9 </vt:lpstr>
      <vt:lpstr>Review Run-length encoding given last seminar</vt:lpstr>
      <vt:lpstr>Challenge task: </vt:lpstr>
      <vt:lpstr>Homework</vt:lpstr>
      <vt:lpstr>Homework</vt:lpstr>
      <vt:lpstr>References and recommended 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Science Fundamentals</dc:title>
  <dc:creator>Olga</dc:creator>
  <cp:lastModifiedBy>Olga Yugay</cp:lastModifiedBy>
  <cp:revision>11</cp:revision>
  <dcterms:modified xsi:type="dcterms:W3CDTF">2022-06-07T05:30:44Z</dcterms:modified>
</cp:coreProperties>
</file>