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1"/>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6" r:id="rId39"/>
    <p:sldId id="297" r:id="rId4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72">
          <p15:clr>
            <a:srgbClr val="9AA0A6"/>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B5B673-53C1-4E22-9B9F-A34BD6981C5B}">
  <a:tblStyle styleId="{59B5B673-53C1-4E22-9B9F-A34BD6981C5B}"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623" autoAdjust="0"/>
  </p:normalViewPr>
  <p:slideViewPr>
    <p:cSldViewPr snapToGrid="0">
      <p:cViewPr varScale="1">
        <p:scale>
          <a:sx n="50" d="100"/>
          <a:sy n="50" d="100"/>
        </p:scale>
        <p:origin x="1392" y="48"/>
      </p:cViewPr>
      <p:guideLst>
        <p:guide orient="horz" pos="7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51c11e1d65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51c11e1d65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524fcb8fd4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524fcb8fd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51c11e1d65_1_19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51c11e1d65_1_1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9efd68ee12_1_3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9efd68ee12_1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7" name="Google Shape;13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51c11e1d65_1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51c11e1d65_1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9efd68ee12_1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9efd68ee12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9efd68ee12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9efd68ee12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f9d04a4188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f9d04a4188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a69fc9b5bb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a69fc9b5bb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6" name="Google Shape;19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3" name="Google Shape;203;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0" name="Google Shape;210;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51c11e1d65_1_2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51c11e1d65_1_2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5234f5227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g5234f52278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7" name="Google Shape;24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9" name="Google Shape;25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7e3c298036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g7e3c298036_0_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8" name="Google Shape;27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9efd68ee12_1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9efd68ee12_1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1" name="Google Shape;291;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7e3c298036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7" name="Google Shape;297;g7e3c298036_0_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0" name="Google Shape;310;p3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3" name="Google Shape;323;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4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569" name="Google Shape;56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43934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15000" y="3677233"/>
            <a:ext cx="12222000" cy="1158300"/>
          </a:xfrm>
          <a:prstGeom prst="rect">
            <a:avLst/>
          </a:prstGeom>
          <a:solidFill>
            <a:srgbClr val="1C458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Autofit/>
          </a:bodyPr>
          <a:lstStyle>
            <a:lvl1pPr lvl="0" rtl="0">
              <a:spcBef>
                <a:spcPts val="0"/>
              </a:spcBef>
              <a:spcAft>
                <a:spcPts val="0"/>
              </a:spcAft>
              <a:buSzPts val="6900"/>
              <a:buNone/>
              <a:defRPr sz="6900"/>
            </a:lvl1pPr>
            <a:lvl2pPr lvl="1" algn="ctr" rtl="0">
              <a:spcBef>
                <a:spcPts val="0"/>
              </a:spcBef>
              <a:spcAft>
                <a:spcPts val="0"/>
              </a:spcAft>
              <a:buSzPts val="6900"/>
              <a:buNone/>
              <a:defRPr sz="6900"/>
            </a:lvl2pPr>
            <a:lvl3pPr lvl="2" algn="ctr" rtl="0">
              <a:spcBef>
                <a:spcPts val="0"/>
              </a:spcBef>
              <a:spcAft>
                <a:spcPts val="0"/>
              </a:spcAft>
              <a:buSzPts val="6900"/>
              <a:buNone/>
              <a:defRPr sz="6900"/>
            </a:lvl3pPr>
            <a:lvl4pPr lvl="3" algn="ctr" rtl="0">
              <a:spcBef>
                <a:spcPts val="0"/>
              </a:spcBef>
              <a:spcAft>
                <a:spcPts val="0"/>
              </a:spcAft>
              <a:buSzPts val="6900"/>
              <a:buNone/>
              <a:defRPr sz="6900"/>
            </a:lvl4pPr>
            <a:lvl5pPr lvl="4" algn="ctr" rtl="0">
              <a:spcBef>
                <a:spcPts val="0"/>
              </a:spcBef>
              <a:spcAft>
                <a:spcPts val="0"/>
              </a:spcAft>
              <a:buSzPts val="6900"/>
              <a:buNone/>
              <a:defRPr sz="6900"/>
            </a:lvl5pPr>
            <a:lvl6pPr lvl="5" algn="ctr" rtl="0">
              <a:spcBef>
                <a:spcPts val="0"/>
              </a:spcBef>
              <a:spcAft>
                <a:spcPts val="0"/>
              </a:spcAft>
              <a:buSzPts val="6900"/>
              <a:buNone/>
              <a:defRPr sz="6900"/>
            </a:lvl6pPr>
            <a:lvl7pPr lvl="6" algn="ctr" rtl="0">
              <a:spcBef>
                <a:spcPts val="0"/>
              </a:spcBef>
              <a:spcAft>
                <a:spcPts val="0"/>
              </a:spcAft>
              <a:buSzPts val="6900"/>
              <a:buNone/>
              <a:defRPr sz="6900"/>
            </a:lvl7pPr>
            <a:lvl8pPr lvl="7" algn="ctr" rtl="0">
              <a:spcBef>
                <a:spcPts val="0"/>
              </a:spcBef>
              <a:spcAft>
                <a:spcPts val="0"/>
              </a:spcAft>
              <a:buSzPts val="6900"/>
              <a:buNone/>
              <a:defRPr sz="6900"/>
            </a:lvl8pPr>
            <a:lvl9pPr lvl="8" algn="ctr" rtl="0">
              <a:spcBef>
                <a:spcPts val="0"/>
              </a:spcBef>
              <a:spcAft>
                <a:spcPts val="0"/>
              </a:spcAft>
              <a:buSzPts val="6900"/>
              <a:buNone/>
              <a:defRPr sz="6900"/>
            </a:lvl9pPr>
          </a:lstStyle>
          <a:p>
            <a:endParaRPr/>
          </a:p>
        </p:txBody>
      </p:sp>
      <p:sp>
        <p:nvSpPr>
          <p:cNvPr id="12" name="Google Shape;12;p2"/>
          <p:cNvSpPr txBox="1">
            <a:spLocks noGrp="1"/>
          </p:cNvSpPr>
          <p:nvPr>
            <p:ph type="subTitle" idx="1"/>
          </p:nvPr>
        </p:nvSpPr>
        <p:spPr>
          <a:xfrm>
            <a:off x="415600" y="3778833"/>
            <a:ext cx="11360700" cy="1056900"/>
          </a:xfrm>
          <a:prstGeom prst="rect">
            <a:avLst/>
          </a:prstGeom>
          <a:noFill/>
        </p:spPr>
        <p:txBody>
          <a:bodyPr spcFirstLastPara="1" wrap="square" lIns="121900" tIns="121900" rIns="121900" bIns="121900" anchor="t" anchorCtr="0">
            <a:noAutofit/>
          </a:bodyPr>
          <a:lstStyle>
            <a:lvl1pPr lvl="0" rtl="0">
              <a:lnSpc>
                <a:spcPct val="100000"/>
              </a:lnSpc>
              <a:spcBef>
                <a:spcPts val="0"/>
              </a:spcBef>
              <a:spcAft>
                <a:spcPts val="0"/>
              </a:spcAft>
              <a:buClr>
                <a:srgbClr val="FFFFFF"/>
              </a:buClr>
              <a:buSzPts val="4000"/>
              <a:buNone/>
              <a:defRPr sz="3200">
                <a:solidFill>
                  <a:schemeClr val="lt1"/>
                </a:solidFill>
              </a:defRPr>
            </a:lvl1pPr>
            <a:lvl2pPr lvl="1" algn="ctr" rtl="0">
              <a:lnSpc>
                <a:spcPct val="100000"/>
              </a:lnSpc>
              <a:spcBef>
                <a:spcPts val="0"/>
              </a:spcBef>
              <a:spcAft>
                <a:spcPts val="0"/>
              </a:spcAft>
              <a:buSzPts val="3700"/>
              <a:buNone/>
              <a:defRPr sz="3700"/>
            </a:lvl2pPr>
            <a:lvl3pPr lvl="2" algn="ctr" rtl="0">
              <a:lnSpc>
                <a:spcPct val="100000"/>
              </a:lnSpc>
              <a:spcBef>
                <a:spcPts val="0"/>
              </a:spcBef>
              <a:spcAft>
                <a:spcPts val="0"/>
              </a:spcAft>
              <a:buSzPts val="3700"/>
              <a:buNone/>
              <a:defRPr sz="3700"/>
            </a:lvl3pPr>
            <a:lvl4pPr lvl="3" algn="ctr" rtl="0">
              <a:lnSpc>
                <a:spcPct val="100000"/>
              </a:lnSpc>
              <a:spcBef>
                <a:spcPts val="0"/>
              </a:spcBef>
              <a:spcAft>
                <a:spcPts val="0"/>
              </a:spcAft>
              <a:buSzPts val="3700"/>
              <a:buNone/>
              <a:defRPr sz="3700"/>
            </a:lvl4pPr>
            <a:lvl5pPr lvl="4" algn="ctr" rtl="0">
              <a:lnSpc>
                <a:spcPct val="100000"/>
              </a:lnSpc>
              <a:spcBef>
                <a:spcPts val="0"/>
              </a:spcBef>
              <a:spcAft>
                <a:spcPts val="0"/>
              </a:spcAft>
              <a:buSzPts val="3700"/>
              <a:buNone/>
              <a:defRPr sz="3700"/>
            </a:lvl5pPr>
            <a:lvl6pPr lvl="5" algn="ctr" rtl="0">
              <a:lnSpc>
                <a:spcPct val="100000"/>
              </a:lnSpc>
              <a:spcBef>
                <a:spcPts val="0"/>
              </a:spcBef>
              <a:spcAft>
                <a:spcPts val="0"/>
              </a:spcAft>
              <a:buSzPts val="3700"/>
              <a:buNone/>
              <a:defRPr sz="3700"/>
            </a:lvl6pPr>
            <a:lvl7pPr lvl="6" algn="ctr" rtl="0">
              <a:lnSpc>
                <a:spcPct val="100000"/>
              </a:lnSpc>
              <a:spcBef>
                <a:spcPts val="0"/>
              </a:spcBef>
              <a:spcAft>
                <a:spcPts val="0"/>
              </a:spcAft>
              <a:buSzPts val="3700"/>
              <a:buNone/>
              <a:defRPr sz="3700"/>
            </a:lvl7pPr>
            <a:lvl8pPr lvl="7" algn="ctr" rtl="0">
              <a:lnSpc>
                <a:spcPct val="100000"/>
              </a:lnSpc>
              <a:spcBef>
                <a:spcPts val="0"/>
              </a:spcBef>
              <a:spcAft>
                <a:spcPts val="0"/>
              </a:spcAft>
              <a:buSzPts val="3700"/>
              <a:buNone/>
              <a:defRPr sz="3700"/>
            </a:lvl8pPr>
            <a:lvl9pPr lvl="8" algn="ctr" rtl="0">
              <a:lnSpc>
                <a:spcPct val="100000"/>
              </a:lnSpc>
              <a:spcBef>
                <a:spcPts val="0"/>
              </a:spcBef>
              <a:spcAft>
                <a:spcPts val="0"/>
              </a:spcAft>
              <a:buSzPts val="3700"/>
              <a:buNone/>
              <a:defRPr sz="3700"/>
            </a:lvl9pPr>
          </a:lstStyle>
          <a:p>
            <a:endParaRPr/>
          </a:p>
        </p:txBody>
      </p:sp>
      <p:sp>
        <p:nvSpPr>
          <p:cNvPr id="13" name="Google Shape;13;p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p:nvPr/>
        </p:nvSpPr>
        <p:spPr>
          <a:xfrm>
            <a:off x="9400" y="3274200"/>
            <a:ext cx="12222000" cy="1122300"/>
          </a:xfrm>
          <a:prstGeom prst="rect">
            <a:avLst/>
          </a:prstGeom>
          <a:solidFill>
            <a:srgbClr val="1C458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6" name="Google Shape;16;p3"/>
          <p:cNvSpPr txBox="1">
            <a:spLocks noGrp="1"/>
          </p:cNvSpPr>
          <p:nvPr>
            <p:ph type="title"/>
          </p:nvPr>
        </p:nvSpPr>
        <p:spPr>
          <a:xfrm>
            <a:off x="415600" y="3274200"/>
            <a:ext cx="11360700" cy="1122300"/>
          </a:xfrm>
          <a:prstGeom prst="rect">
            <a:avLst/>
          </a:prstGeom>
          <a:noFill/>
        </p:spPr>
        <p:txBody>
          <a:bodyPr spcFirstLastPara="1" wrap="square" lIns="121900" tIns="121900" rIns="121900" bIns="121900" anchor="ctr" anchorCtr="0">
            <a:noAutofit/>
          </a:bodyPr>
          <a:lstStyle>
            <a:lvl1pPr lvl="0" rtl="0">
              <a:spcBef>
                <a:spcPts val="0"/>
              </a:spcBef>
              <a:spcAft>
                <a:spcPts val="0"/>
              </a:spcAft>
              <a:buClr>
                <a:srgbClr val="FFFFFF"/>
              </a:buClr>
              <a:buSzPts val="4800"/>
              <a:buNone/>
              <a:defRPr sz="4800">
                <a:solidFill>
                  <a:srgbClr val="FFFFFF"/>
                </a:solidFill>
              </a:defRPr>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7" name="Google Shape;17;p3"/>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29867" y="-34133"/>
            <a:ext cx="12222000" cy="1391100"/>
          </a:xfrm>
          <a:prstGeom prst="rect">
            <a:avLst/>
          </a:prstGeom>
          <a:solidFill>
            <a:srgbClr val="1C458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lnSpc>
                <a:spcPct val="90000"/>
              </a:lnSpc>
              <a:spcBef>
                <a:spcPts val="0"/>
              </a:spcBef>
              <a:spcAft>
                <a:spcPts val="0"/>
              </a:spcAft>
              <a:buClr>
                <a:srgbClr val="666666"/>
              </a:buClr>
              <a:buSzPts val="3700"/>
              <a:buNone/>
              <a:defRPr>
                <a:solidFill>
                  <a:srgbClr val="666666"/>
                </a:solidFill>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21" name="Google Shape;21;p4"/>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lvl1pPr marL="457200" lvl="0" indent="-381000" rtl="0">
              <a:spcBef>
                <a:spcPts val="0"/>
              </a:spcBef>
              <a:spcAft>
                <a:spcPts val="0"/>
              </a:spcAft>
              <a:buClr>
                <a:srgbClr val="ADADAD"/>
              </a:buClr>
              <a:buSzPts val="2400"/>
              <a:buAutoNum type="arabicPeriod"/>
              <a:defRPr/>
            </a:lvl1pPr>
            <a:lvl2pPr marL="914400" lvl="1" indent="-349250" rtl="0">
              <a:spcBef>
                <a:spcPts val="2100"/>
              </a:spcBef>
              <a:spcAft>
                <a:spcPts val="0"/>
              </a:spcAft>
              <a:buClr>
                <a:srgbClr val="ADADAD"/>
              </a:buClr>
              <a:buSzPts val="1900"/>
              <a:buAutoNum type="alphaLcPeriod"/>
              <a:defRPr/>
            </a:lvl2pPr>
            <a:lvl3pPr marL="1371600" lvl="2" indent="-349250" rtl="0">
              <a:spcBef>
                <a:spcPts val="2100"/>
              </a:spcBef>
              <a:spcAft>
                <a:spcPts val="0"/>
              </a:spcAft>
              <a:buClr>
                <a:srgbClr val="ADADAD"/>
              </a:buClr>
              <a:buSzPts val="1900"/>
              <a:buAutoNum type="romanLcPeriod"/>
              <a:defRPr/>
            </a:lvl3pPr>
            <a:lvl4pPr marL="1828800" lvl="3" indent="-349250" rtl="0">
              <a:spcBef>
                <a:spcPts val="2100"/>
              </a:spcBef>
              <a:spcAft>
                <a:spcPts val="0"/>
              </a:spcAft>
              <a:buClr>
                <a:srgbClr val="ADADAD"/>
              </a:buClr>
              <a:buSzPts val="1900"/>
              <a:buAutoNum type="arabicPeriod"/>
              <a:defRPr/>
            </a:lvl4pPr>
            <a:lvl5pPr marL="2286000" lvl="4" indent="-349250" rtl="0">
              <a:spcBef>
                <a:spcPts val="2100"/>
              </a:spcBef>
              <a:spcAft>
                <a:spcPts val="0"/>
              </a:spcAft>
              <a:buClr>
                <a:srgbClr val="ADADAD"/>
              </a:buClr>
              <a:buSzPts val="1900"/>
              <a:buAutoNum type="alphaLcPeriod"/>
              <a:defRPr/>
            </a:lvl5pPr>
            <a:lvl6pPr marL="2743200" lvl="5" indent="-349250" rtl="0">
              <a:spcBef>
                <a:spcPts val="2100"/>
              </a:spcBef>
              <a:spcAft>
                <a:spcPts val="0"/>
              </a:spcAft>
              <a:buClr>
                <a:srgbClr val="ADADAD"/>
              </a:buClr>
              <a:buSzPts val="1900"/>
              <a:buAutoNum type="romanLcPeriod"/>
              <a:defRPr/>
            </a:lvl6pPr>
            <a:lvl7pPr marL="3200400" lvl="6" indent="-349250" rtl="0">
              <a:spcBef>
                <a:spcPts val="2100"/>
              </a:spcBef>
              <a:spcAft>
                <a:spcPts val="0"/>
              </a:spcAft>
              <a:buClr>
                <a:srgbClr val="ADADAD"/>
              </a:buClr>
              <a:buSzPts val="1900"/>
              <a:buAutoNum type="arabicPeriod"/>
              <a:defRPr/>
            </a:lvl7pPr>
            <a:lvl8pPr marL="3657600" lvl="7" indent="-349250" rtl="0">
              <a:spcBef>
                <a:spcPts val="2100"/>
              </a:spcBef>
              <a:spcAft>
                <a:spcPts val="0"/>
              </a:spcAft>
              <a:buClr>
                <a:srgbClr val="ADADAD"/>
              </a:buClr>
              <a:buSzPts val="1900"/>
              <a:buAutoNum type="alphaLcPeriod"/>
              <a:defRPr/>
            </a:lvl8pPr>
            <a:lvl9pPr marL="4114800" lvl="8" indent="-349250" rtl="0">
              <a:spcBef>
                <a:spcPts val="2100"/>
              </a:spcBef>
              <a:spcAft>
                <a:spcPts val="2100"/>
              </a:spcAft>
              <a:buClr>
                <a:srgbClr val="ADADAD"/>
              </a:buClr>
              <a:buSzPts val="1900"/>
              <a:buAutoNum type="romanLcPeriod"/>
              <a:defRPr/>
            </a:lvl9pPr>
          </a:lstStyle>
          <a:p>
            <a:endParaRPr/>
          </a:p>
        </p:txBody>
      </p:sp>
      <p:sp>
        <p:nvSpPr>
          <p:cNvPr id="22" name="Google Shape;22;p4"/>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p:nvPr/>
        </p:nvSpPr>
        <p:spPr>
          <a:xfrm>
            <a:off x="-29867" y="-34133"/>
            <a:ext cx="12222000" cy="1391100"/>
          </a:xfrm>
          <a:prstGeom prst="rect">
            <a:avLst/>
          </a:prstGeom>
          <a:solidFill>
            <a:srgbClr val="1C458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5" name="Google Shape;25;p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Clr>
                <a:srgbClr val="FFFFFF"/>
              </a:buClr>
              <a:buSzPts val="3700"/>
              <a:buNone/>
              <a:defRPr>
                <a:solidFill>
                  <a:srgbClr val="FFFFFF"/>
                </a:solidFill>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26" name="Google Shape;26;p5"/>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27" name="Google Shape;27;p5"/>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28" name="Google Shape;28;p5"/>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p:nvPr/>
        </p:nvSpPr>
        <p:spPr>
          <a:xfrm>
            <a:off x="-29867" y="-34133"/>
            <a:ext cx="12222000" cy="1391100"/>
          </a:xfrm>
          <a:prstGeom prst="rect">
            <a:avLst/>
          </a:prstGeom>
          <a:solidFill>
            <a:srgbClr val="1C458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1" name="Google Shape;31;p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Clr>
                <a:srgbClr val="FFFFFF"/>
              </a:buClr>
              <a:buSzPts val="3700"/>
              <a:buNone/>
              <a:defRPr>
                <a:solidFill>
                  <a:srgbClr val="FFFFFF"/>
                </a:solidFill>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32" name="Google Shape;32;p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3"/>
        <p:cNvGrpSpPr/>
        <p:nvPr/>
      </p:nvGrpSpPr>
      <p:grpSpPr>
        <a:xfrm>
          <a:off x="0" y="0"/>
          <a:ext cx="0" cy="0"/>
          <a:chOff x="0" y="0"/>
          <a:chExt cx="0" cy="0"/>
        </a:xfrm>
      </p:grpSpPr>
      <p:sp>
        <p:nvSpPr>
          <p:cNvPr id="34" name="Google Shape;34;p7"/>
          <p:cNvSpPr/>
          <p:nvPr/>
        </p:nvSpPr>
        <p:spPr>
          <a:xfrm>
            <a:off x="-29867" y="-34133"/>
            <a:ext cx="12222000" cy="1381200"/>
          </a:xfrm>
          <a:prstGeom prst="rect">
            <a:avLst/>
          </a:prstGeom>
          <a:solidFill>
            <a:srgbClr val="1C458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5" name="Google Shape;35;p7"/>
          <p:cNvSpPr txBox="1">
            <a:spLocks noGrp="1"/>
          </p:cNvSpPr>
          <p:nvPr>
            <p:ph type="title"/>
          </p:nvPr>
        </p:nvSpPr>
        <p:spPr>
          <a:xfrm>
            <a:off x="415600" y="475775"/>
            <a:ext cx="11449200" cy="871200"/>
          </a:xfrm>
          <a:prstGeom prst="rect">
            <a:avLst/>
          </a:prstGeom>
        </p:spPr>
        <p:txBody>
          <a:bodyPr spcFirstLastPara="1" wrap="square" lIns="121900" tIns="121900" rIns="121900" bIns="121900" anchor="b" anchorCtr="0">
            <a:noAutofit/>
          </a:bodyPr>
          <a:lstStyle>
            <a:lvl1pPr lvl="0" rtl="0">
              <a:spcBef>
                <a:spcPts val="0"/>
              </a:spcBef>
              <a:spcAft>
                <a:spcPts val="0"/>
              </a:spcAft>
              <a:buClr>
                <a:srgbClr val="FFFFFF"/>
              </a:buClr>
              <a:buSzPts val="3200"/>
              <a:buNone/>
              <a:defRPr sz="3200">
                <a:solidFill>
                  <a:srgbClr val="FFFFFF"/>
                </a:solidFill>
              </a:defRPr>
            </a:lvl1pPr>
            <a:lvl2pPr lvl="1" rtl="0">
              <a:spcBef>
                <a:spcPts val="0"/>
              </a:spcBef>
              <a:spcAft>
                <a:spcPts val="0"/>
              </a:spcAft>
              <a:buSzPts val="3200"/>
              <a:buNone/>
              <a:defRPr sz="3200"/>
            </a:lvl2pPr>
            <a:lvl3pPr lvl="2" rtl="0">
              <a:spcBef>
                <a:spcPts val="0"/>
              </a:spcBef>
              <a:spcAft>
                <a:spcPts val="0"/>
              </a:spcAft>
              <a:buSzPts val="3200"/>
              <a:buNone/>
              <a:defRPr sz="3200"/>
            </a:lvl3pPr>
            <a:lvl4pPr lvl="3" rtl="0">
              <a:spcBef>
                <a:spcPts val="0"/>
              </a:spcBef>
              <a:spcAft>
                <a:spcPts val="0"/>
              </a:spcAft>
              <a:buSzPts val="3200"/>
              <a:buNone/>
              <a:defRPr sz="3200"/>
            </a:lvl4pPr>
            <a:lvl5pPr lvl="4" rtl="0">
              <a:spcBef>
                <a:spcPts val="0"/>
              </a:spcBef>
              <a:spcAft>
                <a:spcPts val="0"/>
              </a:spcAft>
              <a:buSzPts val="3200"/>
              <a:buNone/>
              <a:defRPr sz="3200"/>
            </a:lvl5pPr>
            <a:lvl6pPr lvl="5" rtl="0">
              <a:spcBef>
                <a:spcPts val="0"/>
              </a:spcBef>
              <a:spcAft>
                <a:spcPts val="0"/>
              </a:spcAft>
              <a:buSzPts val="3200"/>
              <a:buNone/>
              <a:defRPr sz="3200"/>
            </a:lvl6pPr>
            <a:lvl7pPr lvl="6" rtl="0">
              <a:spcBef>
                <a:spcPts val="0"/>
              </a:spcBef>
              <a:spcAft>
                <a:spcPts val="0"/>
              </a:spcAft>
              <a:buSzPts val="3200"/>
              <a:buNone/>
              <a:defRPr sz="3200"/>
            </a:lvl7pPr>
            <a:lvl8pPr lvl="7" rtl="0">
              <a:spcBef>
                <a:spcPts val="0"/>
              </a:spcBef>
              <a:spcAft>
                <a:spcPts val="0"/>
              </a:spcAft>
              <a:buSzPts val="3200"/>
              <a:buNone/>
              <a:defRPr sz="3200"/>
            </a:lvl8pPr>
            <a:lvl9pPr lvl="8" rtl="0">
              <a:spcBef>
                <a:spcPts val="0"/>
              </a:spcBef>
              <a:spcAft>
                <a:spcPts val="0"/>
              </a:spcAft>
              <a:buSzPts val="3200"/>
              <a:buNone/>
              <a:defRPr sz="3200"/>
            </a:lvl9pPr>
          </a:lstStyle>
          <a:p>
            <a:endParaRPr/>
          </a:p>
        </p:txBody>
      </p:sp>
      <p:sp>
        <p:nvSpPr>
          <p:cNvPr id="36" name="Google Shape;36;p7"/>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37" name="Google Shape;37;p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653667" y="600200"/>
            <a:ext cx="8490300" cy="5454300"/>
          </a:xfrm>
          <a:prstGeom prst="rect">
            <a:avLst/>
          </a:prstGeom>
        </p:spPr>
        <p:txBody>
          <a:bodyPr spcFirstLastPara="1" wrap="square" lIns="121900" tIns="121900" rIns="121900" bIns="121900" anchor="ctr" anchorCtr="0">
            <a:noAutofit/>
          </a:bodyPr>
          <a:lstStyle>
            <a:lvl1pPr lvl="0" rtl="0">
              <a:spcBef>
                <a:spcPts val="0"/>
              </a:spcBef>
              <a:spcAft>
                <a:spcPts val="0"/>
              </a:spcAft>
              <a:buSzPts val="6400"/>
              <a:buNone/>
              <a:defRPr sz="6400"/>
            </a:lvl1pPr>
            <a:lvl2pPr lvl="1" rtl="0">
              <a:spcBef>
                <a:spcPts val="0"/>
              </a:spcBef>
              <a:spcAft>
                <a:spcPts val="0"/>
              </a:spcAft>
              <a:buSzPts val="6400"/>
              <a:buNone/>
              <a:defRPr sz="6400"/>
            </a:lvl2pPr>
            <a:lvl3pPr lvl="2" rtl="0">
              <a:spcBef>
                <a:spcPts val="0"/>
              </a:spcBef>
              <a:spcAft>
                <a:spcPts val="0"/>
              </a:spcAft>
              <a:buSzPts val="6400"/>
              <a:buNone/>
              <a:defRPr sz="6400"/>
            </a:lvl3pPr>
            <a:lvl4pPr lvl="3" rtl="0">
              <a:spcBef>
                <a:spcPts val="0"/>
              </a:spcBef>
              <a:spcAft>
                <a:spcPts val="0"/>
              </a:spcAft>
              <a:buSzPts val="6400"/>
              <a:buNone/>
              <a:defRPr sz="6400"/>
            </a:lvl4pPr>
            <a:lvl5pPr lvl="4" rtl="0">
              <a:spcBef>
                <a:spcPts val="0"/>
              </a:spcBef>
              <a:spcAft>
                <a:spcPts val="0"/>
              </a:spcAft>
              <a:buSzPts val="6400"/>
              <a:buNone/>
              <a:defRPr sz="6400"/>
            </a:lvl5pPr>
            <a:lvl6pPr lvl="5" rtl="0">
              <a:spcBef>
                <a:spcPts val="0"/>
              </a:spcBef>
              <a:spcAft>
                <a:spcPts val="0"/>
              </a:spcAft>
              <a:buSzPts val="6400"/>
              <a:buNone/>
              <a:defRPr sz="6400"/>
            </a:lvl6pPr>
            <a:lvl7pPr lvl="6" rtl="0">
              <a:spcBef>
                <a:spcPts val="0"/>
              </a:spcBef>
              <a:spcAft>
                <a:spcPts val="0"/>
              </a:spcAft>
              <a:buSzPts val="6400"/>
              <a:buNone/>
              <a:defRPr sz="6400"/>
            </a:lvl7pPr>
            <a:lvl8pPr lvl="7" rtl="0">
              <a:spcBef>
                <a:spcPts val="0"/>
              </a:spcBef>
              <a:spcAft>
                <a:spcPts val="0"/>
              </a:spcAft>
              <a:buSzPts val="6400"/>
              <a:buNone/>
              <a:defRPr sz="6400"/>
            </a:lvl8pPr>
            <a:lvl9pPr lvl="8" rtl="0">
              <a:spcBef>
                <a:spcPts val="0"/>
              </a:spcBef>
              <a:spcAft>
                <a:spcPts val="0"/>
              </a:spcAft>
              <a:buSzPts val="6400"/>
              <a:buNone/>
              <a:defRPr sz="6400"/>
            </a:lvl9pPr>
          </a:lstStyle>
          <a:p>
            <a:endParaRPr/>
          </a:p>
        </p:txBody>
      </p:sp>
      <p:sp>
        <p:nvSpPr>
          <p:cNvPr id="40" name="Google Shape;40;p8"/>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3" name="Google Shape;43;p9"/>
          <p:cNvSpPr txBox="1">
            <a:spLocks noGrp="1"/>
          </p:cNvSpPr>
          <p:nvPr>
            <p:ph type="title"/>
          </p:nvPr>
        </p:nvSpPr>
        <p:spPr>
          <a:xfrm>
            <a:off x="354000" y="1644233"/>
            <a:ext cx="5393700" cy="19764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5600"/>
              <a:buNone/>
              <a:defRPr sz="5600"/>
            </a:lvl1pPr>
            <a:lvl2pPr lvl="1" algn="ctr" rtl="0">
              <a:spcBef>
                <a:spcPts val="0"/>
              </a:spcBef>
              <a:spcAft>
                <a:spcPts val="0"/>
              </a:spcAft>
              <a:buSzPts val="5600"/>
              <a:buNone/>
              <a:defRPr sz="5600"/>
            </a:lvl2pPr>
            <a:lvl3pPr lvl="2" algn="ctr" rtl="0">
              <a:spcBef>
                <a:spcPts val="0"/>
              </a:spcBef>
              <a:spcAft>
                <a:spcPts val="0"/>
              </a:spcAft>
              <a:buSzPts val="5600"/>
              <a:buNone/>
              <a:defRPr sz="5600"/>
            </a:lvl3pPr>
            <a:lvl4pPr lvl="3" algn="ctr" rtl="0">
              <a:spcBef>
                <a:spcPts val="0"/>
              </a:spcBef>
              <a:spcAft>
                <a:spcPts val="0"/>
              </a:spcAft>
              <a:buSzPts val="5600"/>
              <a:buNone/>
              <a:defRPr sz="5600"/>
            </a:lvl4pPr>
            <a:lvl5pPr lvl="4" algn="ctr" rtl="0">
              <a:spcBef>
                <a:spcPts val="0"/>
              </a:spcBef>
              <a:spcAft>
                <a:spcPts val="0"/>
              </a:spcAft>
              <a:buSzPts val="5600"/>
              <a:buNone/>
              <a:defRPr sz="5600"/>
            </a:lvl5pPr>
            <a:lvl6pPr lvl="5" algn="ctr" rtl="0">
              <a:spcBef>
                <a:spcPts val="0"/>
              </a:spcBef>
              <a:spcAft>
                <a:spcPts val="0"/>
              </a:spcAft>
              <a:buSzPts val="5600"/>
              <a:buNone/>
              <a:defRPr sz="5600"/>
            </a:lvl6pPr>
            <a:lvl7pPr lvl="6" algn="ctr" rtl="0">
              <a:spcBef>
                <a:spcPts val="0"/>
              </a:spcBef>
              <a:spcAft>
                <a:spcPts val="0"/>
              </a:spcAft>
              <a:buSzPts val="5600"/>
              <a:buNone/>
              <a:defRPr sz="5600"/>
            </a:lvl7pPr>
            <a:lvl8pPr lvl="7" algn="ctr" rtl="0">
              <a:spcBef>
                <a:spcPts val="0"/>
              </a:spcBef>
              <a:spcAft>
                <a:spcPts val="0"/>
              </a:spcAft>
              <a:buSzPts val="5600"/>
              <a:buNone/>
              <a:defRPr sz="5600"/>
            </a:lvl8pPr>
            <a:lvl9pPr lvl="8" algn="ctr" rtl="0">
              <a:spcBef>
                <a:spcPts val="0"/>
              </a:spcBef>
              <a:spcAft>
                <a:spcPts val="0"/>
              </a:spcAft>
              <a:buSzPts val="5600"/>
              <a:buNone/>
              <a:defRPr sz="5600"/>
            </a:lvl9pPr>
          </a:lstStyle>
          <a:p>
            <a:endParaRPr/>
          </a:p>
        </p:txBody>
      </p:sp>
      <p:sp>
        <p:nvSpPr>
          <p:cNvPr id="44" name="Google Shape;44;p9"/>
          <p:cNvSpPr txBox="1">
            <a:spLocks noGrp="1"/>
          </p:cNvSpPr>
          <p:nvPr>
            <p:ph type="subTitle" idx="1"/>
          </p:nvPr>
        </p:nvSpPr>
        <p:spPr>
          <a:xfrm>
            <a:off x="354000" y="3737433"/>
            <a:ext cx="5393700" cy="1646700"/>
          </a:xfrm>
          <a:prstGeom prst="rect">
            <a:avLst/>
          </a:prstGeom>
        </p:spPr>
        <p:txBody>
          <a:bodyPr spcFirstLastPara="1" wrap="square" lIns="121900" tIns="121900" rIns="121900" bIns="121900"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45" name="Google Shape;45;p9"/>
          <p:cNvSpPr txBox="1">
            <a:spLocks noGrp="1"/>
          </p:cNvSpPr>
          <p:nvPr>
            <p:ph type="body" idx="2"/>
          </p:nvPr>
        </p:nvSpPr>
        <p:spPr>
          <a:xfrm>
            <a:off x="6586000" y="965433"/>
            <a:ext cx="5115900" cy="4926900"/>
          </a:xfrm>
          <a:prstGeom prst="rect">
            <a:avLst/>
          </a:prstGeom>
        </p:spPr>
        <p:txBody>
          <a:bodyPr spcFirstLastPara="1" wrap="square" lIns="121900" tIns="121900" rIns="121900" bIns="121900" anchor="ctr"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46" name="Google Shape;46;p9"/>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0"/>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Autofit/>
          </a:bodyPr>
          <a:lstStyle>
            <a:lvl1pPr marL="457200" lvl="0" indent="-228600" rtl="0">
              <a:lnSpc>
                <a:spcPct val="100000"/>
              </a:lnSpc>
              <a:spcBef>
                <a:spcPts val="0"/>
              </a:spcBef>
              <a:spcAft>
                <a:spcPts val="0"/>
              </a:spcAft>
              <a:buSzPts val="2400"/>
              <a:buNone/>
              <a:defRPr/>
            </a:lvl1pPr>
          </a:lstStyle>
          <a:p>
            <a:endParaRPr/>
          </a:p>
        </p:txBody>
      </p:sp>
      <p:sp>
        <p:nvSpPr>
          <p:cNvPr id="49" name="Google Shape;49;p10"/>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1"/>
          <p:cNvSpPr txBox="1">
            <a:spLocks noGrp="1"/>
          </p:cNvSpPr>
          <p:nvPr>
            <p:ph type="title" hasCustomPrompt="1"/>
          </p:nvPr>
        </p:nvSpPr>
        <p:spPr>
          <a:xfrm>
            <a:off x="415600" y="1474833"/>
            <a:ext cx="11360700" cy="26181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16000"/>
              <a:buNone/>
              <a:defRPr sz="16000"/>
            </a:lvl1pPr>
            <a:lvl2pPr lvl="1" algn="ctr" rtl="0">
              <a:spcBef>
                <a:spcPts val="0"/>
              </a:spcBef>
              <a:spcAft>
                <a:spcPts val="0"/>
              </a:spcAft>
              <a:buSzPts val="16000"/>
              <a:buNone/>
              <a:defRPr sz="16000"/>
            </a:lvl2pPr>
            <a:lvl3pPr lvl="2" algn="ctr" rtl="0">
              <a:spcBef>
                <a:spcPts val="0"/>
              </a:spcBef>
              <a:spcAft>
                <a:spcPts val="0"/>
              </a:spcAft>
              <a:buSzPts val="16000"/>
              <a:buNone/>
              <a:defRPr sz="16000"/>
            </a:lvl3pPr>
            <a:lvl4pPr lvl="3" algn="ctr" rtl="0">
              <a:spcBef>
                <a:spcPts val="0"/>
              </a:spcBef>
              <a:spcAft>
                <a:spcPts val="0"/>
              </a:spcAft>
              <a:buSzPts val="16000"/>
              <a:buNone/>
              <a:defRPr sz="16000"/>
            </a:lvl4pPr>
            <a:lvl5pPr lvl="4" algn="ctr" rtl="0">
              <a:spcBef>
                <a:spcPts val="0"/>
              </a:spcBef>
              <a:spcAft>
                <a:spcPts val="0"/>
              </a:spcAft>
              <a:buSzPts val="16000"/>
              <a:buNone/>
              <a:defRPr sz="16000"/>
            </a:lvl5pPr>
            <a:lvl6pPr lvl="5" algn="ctr" rtl="0">
              <a:spcBef>
                <a:spcPts val="0"/>
              </a:spcBef>
              <a:spcAft>
                <a:spcPts val="0"/>
              </a:spcAft>
              <a:buSzPts val="16000"/>
              <a:buNone/>
              <a:defRPr sz="16000"/>
            </a:lvl6pPr>
            <a:lvl7pPr lvl="6" algn="ctr" rtl="0">
              <a:spcBef>
                <a:spcPts val="0"/>
              </a:spcBef>
              <a:spcAft>
                <a:spcPts val="0"/>
              </a:spcAft>
              <a:buSzPts val="16000"/>
              <a:buNone/>
              <a:defRPr sz="16000"/>
            </a:lvl7pPr>
            <a:lvl8pPr lvl="7" algn="ctr" rtl="0">
              <a:spcBef>
                <a:spcPts val="0"/>
              </a:spcBef>
              <a:spcAft>
                <a:spcPts val="0"/>
              </a:spcAft>
              <a:buSzPts val="16000"/>
              <a:buNone/>
              <a:defRPr sz="16000"/>
            </a:lvl8pPr>
            <a:lvl9pPr lvl="8" algn="ctr" rtl="0">
              <a:spcBef>
                <a:spcPts val="0"/>
              </a:spcBef>
              <a:spcAft>
                <a:spcPts val="0"/>
              </a:spcAft>
              <a:buSzPts val="16000"/>
              <a:buNone/>
              <a:defRPr sz="16000"/>
            </a:lvl9pPr>
          </a:lstStyle>
          <a:p>
            <a:r>
              <a:t>xx%</a:t>
            </a:r>
          </a:p>
        </p:txBody>
      </p:sp>
      <p:sp>
        <p:nvSpPr>
          <p:cNvPr id="52" name="Google Shape;52;p11"/>
          <p:cNvSpPr txBox="1">
            <a:spLocks noGrp="1"/>
          </p:cNvSpPr>
          <p:nvPr>
            <p:ph type="body" idx="1"/>
          </p:nvPr>
        </p:nvSpPr>
        <p:spPr>
          <a:xfrm>
            <a:off x="415600" y="4202967"/>
            <a:ext cx="11360700" cy="1734300"/>
          </a:xfrm>
          <a:prstGeom prst="rect">
            <a:avLst/>
          </a:prstGeom>
        </p:spPr>
        <p:txBody>
          <a:bodyPr spcFirstLastPara="1" wrap="square" lIns="121900" tIns="121900" rIns="121900" bIns="121900" anchor="t" anchorCtr="0">
            <a:noAutofit/>
          </a:bodyPr>
          <a:lstStyle>
            <a:lvl1pPr marL="457200" lvl="0" indent="-381000" algn="ctr" rtl="0">
              <a:spcBef>
                <a:spcPts val="0"/>
              </a:spcBef>
              <a:spcAft>
                <a:spcPts val="0"/>
              </a:spcAft>
              <a:buSzPts val="2400"/>
              <a:buChar char="●"/>
              <a:defRPr/>
            </a:lvl1pPr>
            <a:lvl2pPr marL="914400" lvl="1" indent="-349250" algn="ctr" rtl="0">
              <a:spcBef>
                <a:spcPts val="2100"/>
              </a:spcBef>
              <a:spcAft>
                <a:spcPts val="0"/>
              </a:spcAft>
              <a:buSzPts val="1900"/>
              <a:buChar char="○"/>
              <a:defRPr/>
            </a:lvl2pPr>
            <a:lvl3pPr marL="1371600" lvl="2" indent="-349250" algn="ctr" rtl="0">
              <a:spcBef>
                <a:spcPts val="2100"/>
              </a:spcBef>
              <a:spcAft>
                <a:spcPts val="0"/>
              </a:spcAft>
              <a:buSzPts val="1900"/>
              <a:buChar char="■"/>
              <a:defRPr/>
            </a:lvl3pPr>
            <a:lvl4pPr marL="1828800" lvl="3" indent="-349250" algn="ctr" rtl="0">
              <a:spcBef>
                <a:spcPts val="2100"/>
              </a:spcBef>
              <a:spcAft>
                <a:spcPts val="0"/>
              </a:spcAft>
              <a:buSzPts val="1900"/>
              <a:buChar char="●"/>
              <a:defRPr/>
            </a:lvl4pPr>
            <a:lvl5pPr marL="2286000" lvl="4" indent="-349250" algn="ctr" rtl="0">
              <a:spcBef>
                <a:spcPts val="2100"/>
              </a:spcBef>
              <a:spcAft>
                <a:spcPts val="0"/>
              </a:spcAft>
              <a:buSzPts val="1900"/>
              <a:buChar char="○"/>
              <a:defRPr/>
            </a:lvl5pPr>
            <a:lvl6pPr marL="2743200" lvl="5" indent="-349250" algn="ctr" rtl="0">
              <a:spcBef>
                <a:spcPts val="2100"/>
              </a:spcBef>
              <a:spcAft>
                <a:spcPts val="0"/>
              </a:spcAft>
              <a:buSzPts val="1900"/>
              <a:buChar char="■"/>
              <a:defRPr/>
            </a:lvl6pPr>
            <a:lvl7pPr marL="3200400" lvl="6" indent="-349250" algn="ctr" rtl="0">
              <a:spcBef>
                <a:spcPts val="2100"/>
              </a:spcBef>
              <a:spcAft>
                <a:spcPts val="0"/>
              </a:spcAft>
              <a:buSzPts val="1900"/>
              <a:buChar char="●"/>
              <a:defRPr/>
            </a:lvl7pPr>
            <a:lvl8pPr marL="3657600" lvl="7" indent="-349250" algn="ctr" rtl="0">
              <a:spcBef>
                <a:spcPts val="2100"/>
              </a:spcBef>
              <a:spcAft>
                <a:spcPts val="0"/>
              </a:spcAft>
              <a:buSzPts val="1900"/>
              <a:buChar char="○"/>
              <a:defRPr/>
            </a:lvl8pPr>
            <a:lvl9pPr marL="4114800" lvl="8" indent="-349250" algn="ctr" rtl="0">
              <a:spcBef>
                <a:spcPts val="2100"/>
              </a:spcBef>
              <a:spcAft>
                <a:spcPts val="2100"/>
              </a:spcAft>
              <a:buSzPts val="1900"/>
              <a:buChar char="■"/>
              <a:defRPr/>
            </a:lvl9pPr>
          </a:lstStyle>
          <a:p>
            <a:endParaRPr/>
          </a:p>
        </p:txBody>
      </p:sp>
      <p:sp>
        <p:nvSpPr>
          <p:cNvPr id="53" name="Google Shape;53;p11"/>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56"/>
        <p:cNvGrpSpPr/>
        <p:nvPr/>
      </p:nvGrpSpPr>
      <p:grpSpPr>
        <a:xfrm>
          <a:off x="0" y="0"/>
          <a:ext cx="0" cy="0"/>
          <a:chOff x="0" y="0"/>
          <a:chExt cx="0" cy="0"/>
        </a:xfrm>
      </p:grpSpPr>
      <p:sp>
        <p:nvSpPr>
          <p:cNvPr id="57" name="Google Shape;57;p1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3700"/>
              <a:buNone/>
              <a:defRPr sz="1900"/>
            </a:lvl2pPr>
            <a:lvl3pPr lvl="2" rtl="0">
              <a:spcBef>
                <a:spcPts val="0"/>
              </a:spcBef>
              <a:spcAft>
                <a:spcPts val="0"/>
              </a:spcAft>
              <a:buSzPts val="3700"/>
              <a:buNone/>
              <a:defRPr sz="1900"/>
            </a:lvl3pPr>
            <a:lvl4pPr lvl="3" rtl="0">
              <a:spcBef>
                <a:spcPts val="0"/>
              </a:spcBef>
              <a:spcAft>
                <a:spcPts val="0"/>
              </a:spcAft>
              <a:buSzPts val="3700"/>
              <a:buNone/>
              <a:defRPr sz="1900"/>
            </a:lvl4pPr>
            <a:lvl5pPr lvl="4" rtl="0">
              <a:spcBef>
                <a:spcPts val="0"/>
              </a:spcBef>
              <a:spcAft>
                <a:spcPts val="0"/>
              </a:spcAft>
              <a:buSzPts val="3700"/>
              <a:buNone/>
              <a:defRPr sz="1900"/>
            </a:lvl5pPr>
            <a:lvl6pPr lvl="5" rtl="0">
              <a:spcBef>
                <a:spcPts val="0"/>
              </a:spcBef>
              <a:spcAft>
                <a:spcPts val="0"/>
              </a:spcAft>
              <a:buSzPts val="3700"/>
              <a:buNone/>
              <a:defRPr sz="1900"/>
            </a:lvl6pPr>
            <a:lvl7pPr lvl="6" rtl="0">
              <a:spcBef>
                <a:spcPts val="0"/>
              </a:spcBef>
              <a:spcAft>
                <a:spcPts val="0"/>
              </a:spcAft>
              <a:buSzPts val="3700"/>
              <a:buNone/>
              <a:defRPr sz="1900"/>
            </a:lvl7pPr>
            <a:lvl8pPr lvl="7" rtl="0">
              <a:spcBef>
                <a:spcPts val="0"/>
              </a:spcBef>
              <a:spcAft>
                <a:spcPts val="0"/>
              </a:spcAft>
              <a:buSzPts val="3700"/>
              <a:buNone/>
              <a:defRPr sz="1900"/>
            </a:lvl8pPr>
            <a:lvl9pPr lvl="8" rtl="0">
              <a:spcBef>
                <a:spcPts val="0"/>
              </a:spcBef>
              <a:spcAft>
                <a:spcPts val="0"/>
              </a:spcAft>
              <a:buSzPts val="3700"/>
              <a:buNone/>
              <a:defRPr sz="1900"/>
            </a:lvl9pPr>
          </a:lstStyle>
          <a:p>
            <a:endParaRPr/>
          </a:p>
        </p:txBody>
      </p:sp>
      <p:sp>
        <p:nvSpPr>
          <p:cNvPr id="58" name="Google Shape;58;p13"/>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1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21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21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4pPr>
            <a:lvl5pPr marL="2286000" marR="0" lvl="4"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5pPr>
            <a:lvl6pPr marL="2743200" marR="0" lvl="5"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6pPr>
            <a:lvl7pPr marL="3200400" marR="0" lvl="6"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7pPr>
            <a:lvl8pPr marL="3657600" marR="0" lvl="7"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8pPr>
            <a:lvl9pPr marL="4114800" marR="0" lvl="8" indent="-349250" algn="l" rtl="0">
              <a:lnSpc>
                <a:spcPct val="90000"/>
              </a:lnSpc>
              <a:spcBef>
                <a:spcPts val="2100"/>
              </a:spcBef>
              <a:spcAft>
                <a:spcPts val="210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9pPr>
          </a:lstStyle>
          <a:p>
            <a:endParaRPr/>
          </a:p>
        </p:txBody>
      </p:sp>
      <p:sp>
        <p:nvSpPr>
          <p:cNvPr id="59" name="Google Shape;59;p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9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9pPr>
          </a:lstStyle>
          <a:p>
            <a:endParaRPr/>
          </a:p>
        </p:txBody>
      </p:sp>
      <p:sp>
        <p:nvSpPr>
          <p:cNvPr id="60" name="Google Shape;60;p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9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9pPr>
          </a:lstStyle>
          <a:p>
            <a:endParaRPr/>
          </a:p>
        </p:txBody>
      </p:sp>
      <p:sp>
        <p:nvSpPr>
          <p:cNvPr id="61" name="Google Shape;61;p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rtl="0">
              <a:spcBef>
                <a:spcPts val="0"/>
              </a:spcBef>
              <a:spcAft>
                <a:spcPts val="0"/>
              </a:spcAft>
              <a:buClr>
                <a:schemeClr val="dk1"/>
              </a:buClr>
              <a:buSzPts val="3700"/>
              <a:buNone/>
              <a:defRPr sz="3700">
                <a:solidFill>
                  <a:schemeClr val="dk1"/>
                </a:solidFill>
              </a:defRPr>
            </a:lvl1pPr>
            <a:lvl2pPr lvl="1" rtl="0">
              <a:spcBef>
                <a:spcPts val="0"/>
              </a:spcBef>
              <a:spcAft>
                <a:spcPts val="0"/>
              </a:spcAft>
              <a:buClr>
                <a:schemeClr val="dk1"/>
              </a:buClr>
              <a:buSzPts val="3700"/>
              <a:buNone/>
              <a:defRPr sz="3700">
                <a:solidFill>
                  <a:schemeClr val="dk1"/>
                </a:solidFill>
              </a:defRPr>
            </a:lvl2pPr>
            <a:lvl3pPr lvl="2" rtl="0">
              <a:spcBef>
                <a:spcPts val="0"/>
              </a:spcBef>
              <a:spcAft>
                <a:spcPts val="0"/>
              </a:spcAft>
              <a:buClr>
                <a:schemeClr val="dk1"/>
              </a:buClr>
              <a:buSzPts val="3700"/>
              <a:buNone/>
              <a:defRPr sz="3700">
                <a:solidFill>
                  <a:schemeClr val="dk1"/>
                </a:solidFill>
              </a:defRPr>
            </a:lvl3pPr>
            <a:lvl4pPr lvl="3" rtl="0">
              <a:spcBef>
                <a:spcPts val="0"/>
              </a:spcBef>
              <a:spcAft>
                <a:spcPts val="0"/>
              </a:spcAft>
              <a:buClr>
                <a:schemeClr val="dk1"/>
              </a:buClr>
              <a:buSzPts val="3700"/>
              <a:buNone/>
              <a:defRPr sz="3700">
                <a:solidFill>
                  <a:schemeClr val="dk1"/>
                </a:solidFill>
              </a:defRPr>
            </a:lvl4pPr>
            <a:lvl5pPr lvl="4" rtl="0">
              <a:spcBef>
                <a:spcPts val="0"/>
              </a:spcBef>
              <a:spcAft>
                <a:spcPts val="0"/>
              </a:spcAft>
              <a:buClr>
                <a:schemeClr val="dk1"/>
              </a:buClr>
              <a:buSzPts val="3700"/>
              <a:buNone/>
              <a:defRPr sz="3700">
                <a:solidFill>
                  <a:schemeClr val="dk1"/>
                </a:solidFill>
              </a:defRPr>
            </a:lvl5pPr>
            <a:lvl6pPr lvl="5" rtl="0">
              <a:spcBef>
                <a:spcPts val="0"/>
              </a:spcBef>
              <a:spcAft>
                <a:spcPts val="0"/>
              </a:spcAft>
              <a:buClr>
                <a:schemeClr val="dk1"/>
              </a:buClr>
              <a:buSzPts val="3700"/>
              <a:buNone/>
              <a:defRPr sz="3700">
                <a:solidFill>
                  <a:schemeClr val="dk1"/>
                </a:solidFill>
              </a:defRPr>
            </a:lvl6pPr>
            <a:lvl7pPr lvl="6" rtl="0">
              <a:spcBef>
                <a:spcPts val="0"/>
              </a:spcBef>
              <a:spcAft>
                <a:spcPts val="0"/>
              </a:spcAft>
              <a:buClr>
                <a:schemeClr val="dk1"/>
              </a:buClr>
              <a:buSzPts val="3700"/>
              <a:buNone/>
              <a:defRPr sz="3700">
                <a:solidFill>
                  <a:schemeClr val="dk1"/>
                </a:solidFill>
              </a:defRPr>
            </a:lvl7pPr>
            <a:lvl8pPr lvl="7" rtl="0">
              <a:spcBef>
                <a:spcPts val="0"/>
              </a:spcBef>
              <a:spcAft>
                <a:spcPts val="0"/>
              </a:spcAft>
              <a:buClr>
                <a:schemeClr val="dk1"/>
              </a:buClr>
              <a:buSzPts val="3700"/>
              <a:buNone/>
              <a:defRPr sz="3700">
                <a:solidFill>
                  <a:schemeClr val="dk1"/>
                </a:solidFill>
              </a:defRPr>
            </a:lvl8pPr>
            <a:lvl9pPr lvl="8" rtl="0">
              <a:spcBef>
                <a:spcPts val="0"/>
              </a:spcBef>
              <a:spcAft>
                <a:spcPts val="0"/>
              </a:spcAft>
              <a:buClr>
                <a:schemeClr val="dk1"/>
              </a:buClr>
              <a:buSzPts val="3700"/>
              <a:buNone/>
              <a:defRPr sz="3700">
                <a:solidFill>
                  <a:schemeClr val="dk1"/>
                </a:solidFill>
              </a:defRPr>
            </a:lvl9pPr>
          </a:lstStyle>
          <a:p>
            <a:endParaRPr/>
          </a:p>
        </p:txBody>
      </p:sp>
      <p:sp>
        <p:nvSpPr>
          <p:cNvPr id="7" name="Google Shape;7;p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81000" rtl="0">
              <a:lnSpc>
                <a:spcPct val="115000"/>
              </a:lnSpc>
              <a:spcBef>
                <a:spcPts val="0"/>
              </a:spcBef>
              <a:spcAft>
                <a:spcPts val="0"/>
              </a:spcAft>
              <a:buClr>
                <a:schemeClr val="dk2"/>
              </a:buClr>
              <a:buSzPts val="2400"/>
              <a:buChar char="●"/>
              <a:defRPr sz="2400">
                <a:solidFill>
                  <a:schemeClr val="dk2"/>
                </a:solidFill>
              </a:defRPr>
            </a:lvl1pPr>
            <a:lvl2pPr marL="914400" lvl="1" indent="-349250" rtl="0">
              <a:lnSpc>
                <a:spcPct val="115000"/>
              </a:lnSpc>
              <a:spcBef>
                <a:spcPts val="2100"/>
              </a:spcBef>
              <a:spcAft>
                <a:spcPts val="0"/>
              </a:spcAft>
              <a:buClr>
                <a:schemeClr val="dk2"/>
              </a:buClr>
              <a:buSzPts val="1900"/>
              <a:buChar char="○"/>
              <a:defRPr sz="1900">
                <a:solidFill>
                  <a:schemeClr val="dk2"/>
                </a:solidFill>
              </a:defRPr>
            </a:lvl2pPr>
            <a:lvl3pPr marL="1371600" lvl="2" indent="-349250" rtl="0">
              <a:lnSpc>
                <a:spcPct val="115000"/>
              </a:lnSpc>
              <a:spcBef>
                <a:spcPts val="2100"/>
              </a:spcBef>
              <a:spcAft>
                <a:spcPts val="0"/>
              </a:spcAft>
              <a:buClr>
                <a:schemeClr val="dk2"/>
              </a:buClr>
              <a:buSzPts val="1900"/>
              <a:buChar char="■"/>
              <a:defRPr sz="1900">
                <a:solidFill>
                  <a:schemeClr val="dk2"/>
                </a:solidFill>
              </a:defRPr>
            </a:lvl3pPr>
            <a:lvl4pPr marL="1828800" lvl="3" indent="-349250" rtl="0">
              <a:lnSpc>
                <a:spcPct val="115000"/>
              </a:lnSpc>
              <a:spcBef>
                <a:spcPts val="2100"/>
              </a:spcBef>
              <a:spcAft>
                <a:spcPts val="0"/>
              </a:spcAft>
              <a:buClr>
                <a:schemeClr val="dk2"/>
              </a:buClr>
              <a:buSzPts val="1900"/>
              <a:buChar char="●"/>
              <a:defRPr sz="1900">
                <a:solidFill>
                  <a:schemeClr val="dk2"/>
                </a:solidFill>
              </a:defRPr>
            </a:lvl4pPr>
            <a:lvl5pPr marL="2286000" lvl="4" indent="-349250" rtl="0">
              <a:lnSpc>
                <a:spcPct val="115000"/>
              </a:lnSpc>
              <a:spcBef>
                <a:spcPts val="2100"/>
              </a:spcBef>
              <a:spcAft>
                <a:spcPts val="0"/>
              </a:spcAft>
              <a:buClr>
                <a:schemeClr val="dk2"/>
              </a:buClr>
              <a:buSzPts val="1900"/>
              <a:buChar char="○"/>
              <a:defRPr sz="1900">
                <a:solidFill>
                  <a:schemeClr val="dk2"/>
                </a:solidFill>
              </a:defRPr>
            </a:lvl5pPr>
            <a:lvl6pPr marL="2743200" lvl="5" indent="-349250" rtl="0">
              <a:lnSpc>
                <a:spcPct val="115000"/>
              </a:lnSpc>
              <a:spcBef>
                <a:spcPts val="2100"/>
              </a:spcBef>
              <a:spcAft>
                <a:spcPts val="0"/>
              </a:spcAft>
              <a:buClr>
                <a:schemeClr val="dk2"/>
              </a:buClr>
              <a:buSzPts val="1900"/>
              <a:buChar char="■"/>
              <a:defRPr sz="1900">
                <a:solidFill>
                  <a:schemeClr val="dk2"/>
                </a:solidFill>
              </a:defRPr>
            </a:lvl6pPr>
            <a:lvl7pPr marL="3200400" lvl="6" indent="-349250" rtl="0">
              <a:lnSpc>
                <a:spcPct val="115000"/>
              </a:lnSpc>
              <a:spcBef>
                <a:spcPts val="2100"/>
              </a:spcBef>
              <a:spcAft>
                <a:spcPts val="0"/>
              </a:spcAft>
              <a:buClr>
                <a:schemeClr val="dk2"/>
              </a:buClr>
              <a:buSzPts val="1900"/>
              <a:buChar char="●"/>
              <a:defRPr sz="1900">
                <a:solidFill>
                  <a:schemeClr val="dk2"/>
                </a:solidFill>
              </a:defRPr>
            </a:lvl7pPr>
            <a:lvl8pPr marL="3657600" lvl="7" indent="-349250" rtl="0">
              <a:lnSpc>
                <a:spcPct val="115000"/>
              </a:lnSpc>
              <a:spcBef>
                <a:spcPts val="2100"/>
              </a:spcBef>
              <a:spcAft>
                <a:spcPts val="0"/>
              </a:spcAft>
              <a:buClr>
                <a:schemeClr val="dk2"/>
              </a:buClr>
              <a:buSzPts val="1900"/>
              <a:buChar char="○"/>
              <a:defRPr sz="1900">
                <a:solidFill>
                  <a:schemeClr val="dk2"/>
                </a:solidFill>
              </a:defRPr>
            </a:lvl8pPr>
            <a:lvl9pPr marL="4114800" lvl="8" indent="-349250" rtl="0">
              <a:lnSpc>
                <a:spcPct val="115000"/>
              </a:lnSpc>
              <a:spcBef>
                <a:spcPts val="2100"/>
              </a:spcBef>
              <a:spcAft>
                <a:spcPts val="2100"/>
              </a:spcAft>
              <a:buClr>
                <a:schemeClr val="dk2"/>
              </a:buClr>
              <a:buSzPts val="1900"/>
              <a:buChar char="■"/>
              <a:defRPr sz="1900">
                <a:solidFill>
                  <a:schemeClr val="dk2"/>
                </a:solidFill>
              </a:defRPr>
            </a:lvl9pPr>
          </a:lstStyle>
          <a:p>
            <a:endParaRPr/>
          </a:p>
        </p:txBody>
      </p:sp>
      <p:sp>
        <p:nvSpPr>
          <p:cNvPr id="8" name="Google Shape;8;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youtube.com/watch?v=MMzdKTtUIFM"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VzVSt6jxiqw"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s://intranet.wiut.uz/Uploads/ModuleMaterialAttachments/9cdb9f90-f16b-4bed-a00a-14ab642bf158.mp4"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searchmobilecomputing.techtarget.com/definition/RAM" TargetMode="External"/><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8" Type="http://schemas.openxmlformats.org/officeDocument/2006/relationships/hyperlink" Target="https://www.youtube.com/watch?v=zltgXvg6r3k&amp;t=205s" TargetMode="External"/><Relationship Id="rId3" Type="http://schemas.openxmlformats.org/officeDocument/2006/relationships/hyperlink" Target="https://people.freebsd.org/~lstewart/articles/cpumemory.pdf" TargetMode="External"/><Relationship Id="rId7" Type="http://schemas.openxmlformats.org/officeDocument/2006/relationships/hyperlink" Target="https://www.youtube.com/watch?v=FZGugFqdr60&amp;t=52s" TargetMode="External"/><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hyperlink" Target="https://www.youtube.com/watch?v=fpnE6UAfbtU&amp;t=539s" TargetMode="External"/><Relationship Id="rId5" Type="http://schemas.openxmlformats.org/officeDocument/2006/relationships/hyperlink" Target="https://www.youtube.com/watch?v=1I5ZMmrOfnA" TargetMode="External"/><Relationship Id="rId4" Type="http://schemas.openxmlformats.org/officeDocument/2006/relationships/hyperlink" Target="https://www.youtube.com/watch?v=yOa0WpMwzWk" TargetMode="External"/><Relationship Id="rId9" Type="http://schemas.openxmlformats.org/officeDocument/2006/relationships/hyperlink" Target="https://www.youtube.com/watch?v=cNN_tTXABUA&amp;t=88s"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FZGugFqdr60&amp;t=52s" TargetMode="External"/><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hyperlink" Target="https://www.youtube.com/watch?v=zltgXvg6r3k&amp;t=205s"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1I5ZMmrOfnA&amp;list=PL8dPuuaLjXtNlUrzyH5r6jN9ulIgZBpdo&amp;index=7" TargetMode="External"/><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4"/>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Autofit/>
          </a:bodyPr>
          <a:lstStyle/>
          <a:p>
            <a:pPr marL="0" lvl="0" indent="0" algn="l" rtl="0">
              <a:spcBef>
                <a:spcPts val="0"/>
              </a:spcBef>
              <a:spcAft>
                <a:spcPts val="0"/>
              </a:spcAft>
              <a:buNone/>
            </a:pPr>
            <a:r>
              <a:rPr lang="en-US" dirty="0"/>
              <a:t>Computer Science Fundamentals</a:t>
            </a:r>
            <a:endParaRPr dirty="0"/>
          </a:p>
        </p:txBody>
      </p:sp>
      <p:sp>
        <p:nvSpPr>
          <p:cNvPr id="67" name="Google Shape;67;p14"/>
          <p:cNvSpPr txBox="1">
            <a:spLocks noGrp="1"/>
          </p:cNvSpPr>
          <p:nvPr>
            <p:ph type="subTitle" idx="1"/>
          </p:nvPr>
        </p:nvSpPr>
        <p:spPr>
          <a:xfrm>
            <a:off x="415600" y="3778833"/>
            <a:ext cx="11360700" cy="10569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500"/>
              <a:buFont typeface="Arial"/>
              <a:buNone/>
            </a:pPr>
            <a:r>
              <a:rPr lang="en-US" dirty="0">
                <a:solidFill>
                  <a:srgbClr val="FFFFFF"/>
                </a:solidFill>
              </a:rPr>
              <a:t>Lecture 5: Computer systems architecture </a:t>
            </a:r>
          </a:p>
          <a:p>
            <a:pPr marL="0" lvl="0" indent="0" algn="l" rtl="0">
              <a:spcBef>
                <a:spcPts val="0"/>
              </a:spcBef>
              <a:spcAft>
                <a:spcPts val="0"/>
              </a:spcAft>
              <a:buClr>
                <a:schemeClr val="dk1"/>
              </a:buClr>
              <a:buSzPts val="1500"/>
              <a:buFont typeface="Arial"/>
              <a:buNone/>
            </a:pPr>
            <a:r>
              <a:rPr lang="en-US" sz="2000" dirty="0">
                <a:solidFill>
                  <a:srgbClr val="FFFFFF"/>
                </a:solidFill>
              </a:rPr>
              <a:t>Lecturer: Olga </a:t>
            </a:r>
            <a:r>
              <a:rPr lang="en-US" sz="2000" dirty="0" err="1">
                <a:solidFill>
                  <a:srgbClr val="FFFFFF"/>
                </a:solidFill>
              </a:rPr>
              <a:t>Yugay</a:t>
            </a:r>
            <a:endParaRPr sz="2000" dirty="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a:solidFill>
                  <a:srgbClr val="FFFFFF"/>
                </a:solidFill>
              </a:rPr>
              <a:t>Today’s focus</a:t>
            </a:r>
            <a:endParaRPr>
              <a:solidFill>
                <a:srgbClr val="FFFFFF"/>
              </a:solidFill>
            </a:endParaRPr>
          </a:p>
          <a:p>
            <a:pPr marL="0" lvl="0" indent="0" algn="l" rtl="0">
              <a:spcBef>
                <a:spcPts val="0"/>
              </a:spcBef>
              <a:spcAft>
                <a:spcPts val="0"/>
              </a:spcAft>
              <a:buNone/>
            </a:pPr>
            <a:endParaRPr>
              <a:solidFill>
                <a:srgbClr val="FFFFFF"/>
              </a:solidFill>
            </a:endParaRPr>
          </a:p>
        </p:txBody>
      </p:sp>
      <p:sp>
        <p:nvSpPr>
          <p:cNvPr id="79" name="Google Shape;79;p16"/>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endParaRPr/>
          </a:p>
        </p:txBody>
      </p:sp>
      <p:grpSp>
        <p:nvGrpSpPr>
          <p:cNvPr id="80" name="Google Shape;80;p16"/>
          <p:cNvGrpSpPr/>
          <p:nvPr/>
        </p:nvGrpSpPr>
        <p:grpSpPr>
          <a:xfrm>
            <a:off x="2130356" y="1505744"/>
            <a:ext cx="8083800" cy="5184686"/>
            <a:chOff x="530156" y="0"/>
            <a:chExt cx="8083800" cy="5184686"/>
          </a:xfrm>
        </p:grpSpPr>
        <p:sp>
          <p:nvSpPr>
            <p:cNvPr id="81" name="Google Shape;81;p16"/>
            <p:cNvSpPr/>
            <p:nvPr/>
          </p:nvSpPr>
          <p:spPr>
            <a:xfrm>
              <a:off x="530156" y="0"/>
              <a:ext cx="8083800" cy="5184600"/>
            </a:xfrm>
            <a:prstGeom prst="ellipse">
              <a:avLst/>
            </a:prstGeom>
            <a:solidFill>
              <a:srgbClr val="365E89"/>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6"/>
            <p:cNvSpPr txBox="1"/>
            <p:nvPr/>
          </p:nvSpPr>
          <p:spPr>
            <a:xfrm>
              <a:off x="3056308" y="259228"/>
              <a:ext cx="3031500" cy="5184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Communications</a:t>
              </a:r>
              <a:endParaRPr sz="1800" b="0" i="0" u="none" strike="noStrike" cap="none">
                <a:solidFill>
                  <a:srgbClr val="FFFFFF"/>
                </a:solidFill>
                <a:latin typeface="Calibri"/>
                <a:ea typeface="Calibri"/>
                <a:cs typeface="Calibri"/>
                <a:sym typeface="Calibri"/>
              </a:endParaRPr>
            </a:p>
          </p:txBody>
        </p:sp>
        <p:sp>
          <p:nvSpPr>
            <p:cNvPr id="83" name="Google Shape;83;p16"/>
            <p:cNvSpPr/>
            <p:nvPr/>
          </p:nvSpPr>
          <p:spPr>
            <a:xfrm>
              <a:off x="1519986" y="777686"/>
              <a:ext cx="6104100" cy="4407000"/>
            </a:xfrm>
            <a:prstGeom prst="ellipse">
              <a:avLst/>
            </a:prstGeom>
            <a:solidFill>
              <a:srgbClr val="527DB4"/>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16"/>
            <p:cNvSpPr txBox="1"/>
            <p:nvPr/>
          </p:nvSpPr>
          <p:spPr>
            <a:xfrm>
              <a:off x="3255819" y="1031082"/>
              <a:ext cx="2632500" cy="5067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Applications</a:t>
              </a:r>
              <a:endParaRPr sz="1800" b="0" i="0" u="none" strike="noStrike" cap="none">
                <a:solidFill>
                  <a:srgbClr val="FFFFFF"/>
                </a:solidFill>
                <a:latin typeface="Calibri"/>
                <a:ea typeface="Calibri"/>
                <a:cs typeface="Calibri"/>
                <a:sym typeface="Calibri"/>
              </a:endParaRPr>
            </a:p>
          </p:txBody>
        </p:sp>
        <p:sp>
          <p:nvSpPr>
            <p:cNvPr id="85" name="Google Shape;85;p16"/>
            <p:cNvSpPr/>
            <p:nvPr/>
          </p:nvSpPr>
          <p:spPr>
            <a:xfrm>
              <a:off x="2179883" y="1555372"/>
              <a:ext cx="4784100" cy="3629100"/>
            </a:xfrm>
            <a:prstGeom prst="ellipse">
              <a:avLst/>
            </a:prstGeom>
            <a:solidFill>
              <a:srgbClr val="86A1C8"/>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6"/>
            <p:cNvSpPr txBox="1"/>
            <p:nvPr/>
          </p:nvSpPr>
          <p:spPr>
            <a:xfrm>
              <a:off x="3334079" y="1805787"/>
              <a:ext cx="2475900" cy="5007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Operating Systems</a:t>
              </a:r>
              <a:endParaRPr sz="1800" b="0" i="0" u="none" strike="noStrike" cap="none">
                <a:solidFill>
                  <a:srgbClr val="FFFFFF"/>
                </a:solidFill>
                <a:latin typeface="Calibri"/>
                <a:ea typeface="Calibri"/>
                <a:cs typeface="Calibri"/>
                <a:sym typeface="Calibri"/>
              </a:endParaRPr>
            </a:p>
          </p:txBody>
        </p:sp>
        <p:sp>
          <p:nvSpPr>
            <p:cNvPr id="87" name="Google Shape;87;p16"/>
            <p:cNvSpPr/>
            <p:nvPr/>
          </p:nvSpPr>
          <p:spPr>
            <a:xfrm>
              <a:off x="2674814" y="2333059"/>
              <a:ext cx="3794400" cy="2851500"/>
            </a:xfrm>
            <a:prstGeom prst="ellipse">
              <a:avLst/>
            </a:prstGeom>
            <a:solidFill>
              <a:srgbClr val="B9C6DD"/>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16"/>
            <p:cNvSpPr txBox="1"/>
            <p:nvPr/>
          </p:nvSpPr>
          <p:spPr>
            <a:xfrm>
              <a:off x="3547519" y="2589695"/>
              <a:ext cx="2049000" cy="5133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Programming</a:t>
              </a:r>
              <a:endParaRPr sz="1800" b="0" i="0" u="none" strike="noStrike" cap="none">
                <a:solidFill>
                  <a:srgbClr val="FFFFFF"/>
                </a:solidFill>
                <a:latin typeface="Calibri"/>
                <a:ea typeface="Calibri"/>
                <a:cs typeface="Calibri"/>
                <a:sym typeface="Calibri"/>
              </a:endParaRPr>
            </a:p>
          </p:txBody>
        </p:sp>
        <p:sp>
          <p:nvSpPr>
            <p:cNvPr id="89" name="Google Shape;89;p16"/>
            <p:cNvSpPr/>
            <p:nvPr/>
          </p:nvSpPr>
          <p:spPr>
            <a:xfrm>
              <a:off x="3087241" y="3110745"/>
              <a:ext cx="2969400" cy="2073900"/>
            </a:xfrm>
            <a:prstGeom prst="ellipse">
              <a:avLst/>
            </a:prstGeom>
            <a:solidFill>
              <a:srgbClr val="073763"/>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6"/>
            <p:cNvSpPr txBox="1"/>
            <p:nvPr/>
          </p:nvSpPr>
          <p:spPr>
            <a:xfrm>
              <a:off x="3606906" y="3369974"/>
              <a:ext cx="1930200" cy="5184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2400" b="1" i="0" u="none" strike="noStrike" cap="none">
                  <a:solidFill>
                    <a:srgbClr val="FFFFFF"/>
                  </a:solidFill>
                  <a:latin typeface="Calibri"/>
                  <a:ea typeface="Calibri"/>
                  <a:cs typeface="Calibri"/>
                  <a:sym typeface="Calibri"/>
                </a:rPr>
                <a:t>Hardware</a:t>
              </a:r>
              <a:endParaRPr sz="2400" b="1" i="0" u="none" strike="noStrike" cap="none">
                <a:solidFill>
                  <a:srgbClr val="FFFFFF"/>
                </a:solidFill>
                <a:latin typeface="Calibri"/>
                <a:ea typeface="Calibri"/>
                <a:cs typeface="Calibri"/>
                <a:sym typeface="Calibri"/>
              </a:endParaRPr>
            </a:p>
          </p:txBody>
        </p:sp>
        <p:sp>
          <p:nvSpPr>
            <p:cNvPr id="91" name="Google Shape;91;p16"/>
            <p:cNvSpPr/>
            <p:nvPr/>
          </p:nvSpPr>
          <p:spPr>
            <a:xfrm>
              <a:off x="3334700" y="3888432"/>
              <a:ext cx="2474700" cy="1296000"/>
            </a:xfrm>
            <a:prstGeom prst="ellipse">
              <a:avLst/>
            </a:prstGeom>
            <a:solidFill>
              <a:srgbClr val="527DB4"/>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16"/>
            <p:cNvSpPr txBox="1"/>
            <p:nvPr/>
          </p:nvSpPr>
          <p:spPr>
            <a:xfrm>
              <a:off x="3697097" y="4212468"/>
              <a:ext cx="1749900" cy="6480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Information</a:t>
              </a:r>
              <a:endParaRPr sz="1800" b="0" i="0" u="none" strike="noStrike" cap="none">
                <a:solidFill>
                  <a:srgbClr val="FFFFFF"/>
                </a:solidFill>
                <a:latin typeface="Calibri"/>
                <a:ea typeface="Calibri"/>
                <a:cs typeface="Calibri"/>
                <a:sym typeface="Calibri"/>
              </a:endParaRPr>
            </a:p>
          </p:txBody>
        </p:sp>
      </p:grpSp>
      <p:sp>
        <p:nvSpPr>
          <p:cNvPr id="93" name="Google Shape;93;p16"/>
          <p:cNvSpPr/>
          <p:nvPr/>
        </p:nvSpPr>
        <p:spPr>
          <a:xfrm>
            <a:off x="955000" y="4841025"/>
            <a:ext cx="3934500" cy="962700"/>
          </a:xfrm>
          <a:prstGeom prst="rightArrow">
            <a:avLst>
              <a:gd name="adj1" fmla="val 50000"/>
              <a:gd name="adj2" fmla="val 50000"/>
            </a:avLst>
          </a:prstGeom>
          <a:solidFill>
            <a:srgbClr val="CC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4400" b="0" i="0" u="none" strike="noStrike" cap="none">
                <a:solidFill>
                  <a:schemeClr val="dk1"/>
                </a:solidFill>
                <a:latin typeface="Calibri"/>
                <a:ea typeface="Calibri"/>
                <a:cs typeface="Calibri"/>
                <a:sym typeface="Calibri"/>
              </a:rPr>
              <a:t>Something familiar...</a:t>
            </a:r>
            <a:endParaRPr sz="4400" b="0" i="0" u="none" strike="noStrike" cap="none">
              <a:solidFill>
                <a:schemeClr val="dk1"/>
              </a:solidFill>
              <a:latin typeface="Calibri"/>
              <a:ea typeface="Calibri"/>
              <a:cs typeface="Calibri"/>
              <a:sym typeface="Calibri"/>
            </a:endParaRPr>
          </a:p>
        </p:txBody>
      </p:sp>
      <p:grpSp>
        <p:nvGrpSpPr>
          <p:cNvPr id="99" name="Google Shape;99;p17"/>
          <p:cNvGrpSpPr/>
          <p:nvPr/>
        </p:nvGrpSpPr>
        <p:grpSpPr>
          <a:xfrm>
            <a:off x="2054225" y="1484586"/>
            <a:ext cx="8083550" cy="5184775"/>
            <a:chOff x="530156" y="0"/>
            <a:chExt cx="8083687" cy="5184576"/>
          </a:xfrm>
        </p:grpSpPr>
        <p:sp>
          <p:nvSpPr>
            <p:cNvPr id="100" name="Google Shape;100;p17"/>
            <p:cNvSpPr/>
            <p:nvPr/>
          </p:nvSpPr>
          <p:spPr>
            <a:xfrm>
              <a:off x="530156" y="0"/>
              <a:ext cx="8083687" cy="5184576"/>
            </a:xfrm>
            <a:prstGeom prst="ellipse">
              <a:avLst/>
            </a:prstGeom>
            <a:solidFill>
              <a:srgbClr val="41709B"/>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7"/>
            <p:cNvSpPr/>
            <p:nvPr/>
          </p:nvSpPr>
          <p:spPr>
            <a:xfrm>
              <a:off x="2895571" y="519092"/>
              <a:ext cx="3032176" cy="517505"/>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4800" b="0" i="0" u="none" strike="noStrike" cap="none">
                  <a:solidFill>
                    <a:schemeClr val="lt1"/>
                  </a:solidFill>
                  <a:latin typeface="Calibri"/>
                  <a:ea typeface="Calibri"/>
                  <a:cs typeface="Calibri"/>
                  <a:sym typeface="Calibri"/>
                </a:rPr>
                <a:t>Hardware</a:t>
              </a:r>
              <a:endParaRPr/>
            </a:p>
          </p:txBody>
        </p:sp>
      </p:grpSp>
      <p:pic>
        <p:nvPicPr>
          <p:cNvPr id="102" name="Google Shape;102;p17"/>
          <p:cNvPicPr preferRelativeResize="0"/>
          <p:nvPr/>
        </p:nvPicPr>
        <p:blipFill rotWithShape="1">
          <a:blip r:embed="rId3">
            <a:alphaModFix/>
          </a:blip>
          <a:srcRect/>
          <a:stretch/>
        </p:blipFill>
        <p:spPr>
          <a:xfrm>
            <a:off x="3811814" y="2708820"/>
            <a:ext cx="4228402" cy="338437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rgbClr val="FFFFFF"/>
                </a:solidFill>
              </a:rPr>
              <a:t>Agenda</a:t>
            </a:r>
            <a:endParaRPr>
              <a:solidFill>
                <a:srgbClr val="FFFFFF"/>
              </a:solidFill>
            </a:endParaRPr>
          </a:p>
        </p:txBody>
      </p:sp>
      <p:sp>
        <p:nvSpPr>
          <p:cNvPr id="108" name="Google Shape;108;p18"/>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228600" lvl="0" indent="-228600" algn="l" rtl="0">
              <a:lnSpc>
                <a:spcPct val="90000"/>
              </a:lnSpc>
              <a:spcBef>
                <a:spcPts val="0"/>
              </a:spcBef>
              <a:spcAft>
                <a:spcPts val="0"/>
              </a:spcAft>
              <a:buClr>
                <a:schemeClr val="dk1"/>
              </a:buClr>
              <a:buSzPts val="2800"/>
              <a:buChar char="•"/>
            </a:pPr>
            <a:r>
              <a:rPr lang="en-US" sz="2800">
                <a:solidFill>
                  <a:schemeClr val="dk1"/>
                </a:solidFill>
              </a:rPr>
              <a:t>Logical structure of Computer System</a:t>
            </a:r>
            <a:endParaRPr sz="2800">
              <a:solidFill>
                <a:schemeClr val="dk1"/>
              </a:solidFill>
            </a:endParaRPr>
          </a:p>
          <a:p>
            <a:pPr marL="228600" lvl="0" indent="-228600" algn="l" rtl="0">
              <a:lnSpc>
                <a:spcPct val="90000"/>
              </a:lnSpc>
              <a:spcBef>
                <a:spcPts val="1000"/>
              </a:spcBef>
              <a:spcAft>
                <a:spcPts val="0"/>
              </a:spcAft>
              <a:buClr>
                <a:schemeClr val="dk1"/>
              </a:buClr>
              <a:buSzPts val="2800"/>
              <a:buChar char="•"/>
            </a:pPr>
            <a:r>
              <a:rPr lang="en-US" sz="2800">
                <a:solidFill>
                  <a:schemeClr val="dk1"/>
                </a:solidFill>
              </a:rPr>
              <a:t>Computer Architecture</a:t>
            </a:r>
            <a:endParaRPr sz="2800">
              <a:solidFill>
                <a:schemeClr val="dk1"/>
              </a:solidFill>
            </a:endParaRPr>
          </a:p>
          <a:p>
            <a:pPr marL="685800" lvl="1" indent="-228600" algn="l" rtl="0">
              <a:lnSpc>
                <a:spcPct val="90000"/>
              </a:lnSpc>
              <a:spcBef>
                <a:spcPts val="500"/>
              </a:spcBef>
              <a:spcAft>
                <a:spcPts val="0"/>
              </a:spcAft>
              <a:buClr>
                <a:schemeClr val="dk1"/>
              </a:buClr>
              <a:buSzPts val="2400"/>
              <a:buChar char="•"/>
            </a:pPr>
            <a:r>
              <a:rPr lang="en-US" sz="2400">
                <a:solidFill>
                  <a:schemeClr val="dk1"/>
                </a:solidFill>
              </a:rPr>
              <a:t>Levels within computer architecture</a:t>
            </a:r>
            <a:endParaRPr sz="2400">
              <a:solidFill>
                <a:schemeClr val="dk1"/>
              </a:solidFill>
            </a:endParaRPr>
          </a:p>
          <a:p>
            <a:pPr marL="685800" lvl="1" indent="-228600" algn="l" rtl="0">
              <a:lnSpc>
                <a:spcPct val="90000"/>
              </a:lnSpc>
              <a:spcBef>
                <a:spcPts val="500"/>
              </a:spcBef>
              <a:spcAft>
                <a:spcPts val="0"/>
              </a:spcAft>
              <a:buClr>
                <a:schemeClr val="dk1"/>
              </a:buClr>
              <a:buSzPts val="2400"/>
              <a:buChar char="•"/>
            </a:pPr>
            <a:r>
              <a:rPr lang="en-US" sz="2400">
                <a:solidFill>
                  <a:schemeClr val="dk1"/>
                </a:solidFill>
              </a:rPr>
              <a:t>Physical organization of the computer</a:t>
            </a:r>
            <a:endParaRPr sz="2400">
              <a:solidFill>
                <a:schemeClr val="dk1"/>
              </a:solidFill>
            </a:endParaRPr>
          </a:p>
          <a:p>
            <a:pPr marL="685800" lvl="1" indent="-228600" algn="l" rtl="0">
              <a:lnSpc>
                <a:spcPct val="90000"/>
              </a:lnSpc>
              <a:spcBef>
                <a:spcPts val="500"/>
              </a:spcBef>
              <a:spcAft>
                <a:spcPts val="0"/>
              </a:spcAft>
              <a:buClr>
                <a:schemeClr val="dk1"/>
              </a:buClr>
              <a:buSzPts val="2400"/>
              <a:buChar char="•"/>
            </a:pPr>
            <a:r>
              <a:rPr lang="en-US" sz="2400">
                <a:solidFill>
                  <a:schemeClr val="dk1"/>
                </a:solidFill>
              </a:rPr>
              <a:t>Main components of digital logic layer</a:t>
            </a:r>
            <a:endParaRPr sz="2400">
              <a:solidFill>
                <a:schemeClr val="dk1"/>
              </a:solidFill>
            </a:endParaRPr>
          </a:p>
          <a:p>
            <a:pPr marL="685800" lvl="1" indent="-228600" algn="l" rtl="0">
              <a:lnSpc>
                <a:spcPct val="90000"/>
              </a:lnSpc>
              <a:spcBef>
                <a:spcPts val="500"/>
              </a:spcBef>
              <a:spcAft>
                <a:spcPts val="0"/>
              </a:spcAft>
              <a:buClr>
                <a:schemeClr val="dk1"/>
              </a:buClr>
              <a:buSzPts val="2400"/>
              <a:buChar char="•"/>
            </a:pPr>
            <a:r>
              <a:rPr lang="en-US" sz="2400">
                <a:solidFill>
                  <a:schemeClr val="dk1"/>
                </a:solidFill>
              </a:rPr>
              <a:t>Processor</a:t>
            </a:r>
            <a:endParaRPr sz="2400">
              <a:solidFill>
                <a:schemeClr val="dk1"/>
              </a:solidFill>
            </a:endParaRPr>
          </a:p>
          <a:p>
            <a:pPr marL="685800" lvl="1" indent="-228600" algn="l" rtl="0">
              <a:lnSpc>
                <a:spcPct val="90000"/>
              </a:lnSpc>
              <a:spcBef>
                <a:spcPts val="500"/>
              </a:spcBef>
              <a:spcAft>
                <a:spcPts val="0"/>
              </a:spcAft>
              <a:buClr>
                <a:schemeClr val="dk1"/>
              </a:buClr>
              <a:buSzPts val="2400"/>
              <a:buChar char="•"/>
            </a:pPr>
            <a:r>
              <a:rPr lang="en-US" sz="2400">
                <a:solidFill>
                  <a:schemeClr val="dk1"/>
                </a:solidFill>
              </a:rPr>
              <a:t>Control unit</a:t>
            </a:r>
            <a:endParaRPr sz="2400">
              <a:solidFill>
                <a:schemeClr val="dk1"/>
              </a:solidFill>
            </a:endParaRPr>
          </a:p>
          <a:p>
            <a:pPr marL="685800" lvl="1" indent="-228600" algn="l" rtl="0">
              <a:lnSpc>
                <a:spcPct val="90000"/>
              </a:lnSpc>
              <a:spcBef>
                <a:spcPts val="500"/>
              </a:spcBef>
              <a:spcAft>
                <a:spcPts val="0"/>
              </a:spcAft>
              <a:buClr>
                <a:schemeClr val="dk1"/>
              </a:buClr>
              <a:buSzPts val="2400"/>
              <a:buChar char="•"/>
            </a:pPr>
            <a:r>
              <a:rPr lang="en-US" sz="2400">
                <a:solidFill>
                  <a:schemeClr val="dk1"/>
                </a:solidFill>
              </a:rPr>
              <a:t>ALU</a:t>
            </a:r>
            <a:endParaRPr sz="2400">
              <a:solidFill>
                <a:schemeClr val="dk1"/>
              </a:solidFill>
            </a:endParaRPr>
          </a:p>
          <a:p>
            <a:pPr marL="0" lvl="0" indent="0" algn="l" rtl="0">
              <a:spcBef>
                <a:spcPts val="2100"/>
              </a:spcBef>
              <a:spcAft>
                <a:spcPts val="210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9"/>
          <p:cNvSpPr txBox="1">
            <a:spLocks noGrp="1"/>
          </p:cNvSpPr>
          <p:nvPr>
            <p:ph type="title"/>
          </p:nvPr>
        </p:nvSpPr>
        <p:spPr>
          <a:xfrm>
            <a:off x="415600" y="669567"/>
            <a:ext cx="11360700" cy="7635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Computer Architecture:  Basic Levels</a:t>
            </a:r>
            <a:endParaRPr>
              <a:solidFill>
                <a:srgbClr val="FFFFFF"/>
              </a:solidFill>
            </a:endParaRPr>
          </a:p>
        </p:txBody>
      </p:sp>
      <p:graphicFrame>
        <p:nvGraphicFramePr>
          <p:cNvPr id="114" name="Google Shape;114;p19"/>
          <p:cNvGraphicFramePr/>
          <p:nvPr/>
        </p:nvGraphicFramePr>
        <p:xfrm>
          <a:off x="838200" y="1825625"/>
          <a:ext cx="5059275" cy="2703575"/>
        </p:xfrm>
        <a:graphic>
          <a:graphicData uri="http://schemas.openxmlformats.org/drawingml/2006/table">
            <a:tbl>
              <a:tblPr>
                <a:noFill/>
                <a:tableStyleId>{59B5B673-53C1-4E22-9B9F-A34BD6981C5B}</a:tableStyleId>
              </a:tblPr>
              <a:tblGrid>
                <a:gridCol w="459925">
                  <a:extLst>
                    <a:ext uri="{9D8B030D-6E8A-4147-A177-3AD203B41FA5}">
                      <a16:colId xmlns:a16="http://schemas.microsoft.com/office/drawing/2014/main" val="20000"/>
                    </a:ext>
                  </a:extLst>
                </a:gridCol>
                <a:gridCol w="4599350">
                  <a:extLst>
                    <a:ext uri="{9D8B030D-6E8A-4147-A177-3AD203B41FA5}">
                      <a16:colId xmlns:a16="http://schemas.microsoft.com/office/drawing/2014/main" val="20001"/>
                    </a:ext>
                  </a:extLst>
                </a:gridCol>
              </a:tblGrid>
              <a:tr h="38622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7</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rowSpan="3">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SOFTWARE LEVEL</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extLst>
                  <a:ext uri="{0D108BD9-81ED-4DB2-BD59-A6C34878D82A}">
                    <a16:rowId xmlns:a16="http://schemas.microsoft.com/office/drawing/2014/main" val="10000"/>
                  </a:ext>
                </a:extLst>
              </a:tr>
              <a:tr h="38622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6</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1"/>
                  </a:ext>
                </a:extLst>
              </a:tr>
              <a:tr h="38622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5</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vMerge="1">
                  <a:txBody>
                    <a:bodyPr/>
                    <a:lstStyle/>
                    <a:p>
                      <a:endParaRPr lang="en-US"/>
                    </a:p>
                  </a:txBody>
                  <a:tcPr/>
                </a:tc>
                <a:extLst>
                  <a:ext uri="{0D108BD9-81ED-4DB2-BD59-A6C34878D82A}">
                    <a16:rowId xmlns:a16="http://schemas.microsoft.com/office/drawing/2014/main" val="10002"/>
                  </a:ext>
                </a:extLst>
              </a:tr>
              <a:tr h="38622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4</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rowSpan="4">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HARDWARE LEVEL</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38622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3</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vMerge="1">
                  <a:txBody>
                    <a:bodyPr/>
                    <a:lstStyle/>
                    <a:p>
                      <a:endParaRPr lang="en-US"/>
                    </a:p>
                  </a:txBody>
                  <a:tcPr/>
                </a:tc>
                <a:extLst>
                  <a:ext uri="{0D108BD9-81ED-4DB2-BD59-A6C34878D82A}">
                    <a16:rowId xmlns:a16="http://schemas.microsoft.com/office/drawing/2014/main" val="10004"/>
                  </a:ext>
                </a:extLst>
              </a:tr>
              <a:tr h="38622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2</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5"/>
                  </a:ext>
                </a:extLst>
              </a:tr>
              <a:tr h="38622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1</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vMerge="1">
                  <a:txBody>
                    <a:bodyPr/>
                    <a:lstStyle/>
                    <a:p>
                      <a:endParaRPr lang="en-US"/>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0"/>
          <p:cNvSpPr txBox="1">
            <a:spLocks noGrp="1"/>
          </p:cNvSpPr>
          <p:nvPr>
            <p:ph type="title"/>
          </p:nvPr>
        </p:nvSpPr>
        <p:spPr>
          <a:xfrm>
            <a:off x="415600" y="669567"/>
            <a:ext cx="11360700" cy="7635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Computer Architecture: Levels in detail</a:t>
            </a:r>
            <a:endParaRPr>
              <a:solidFill>
                <a:srgbClr val="FFFFFF"/>
              </a:solidFill>
            </a:endParaRPr>
          </a:p>
        </p:txBody>
      </p:sp>
      <p:graphicFrame>
        <p:nvGraphicFramePr>
          <p:cNvPr id="120" name="Google Shape;120;p20"/>
          <p:cNvGraphicFramePr/>
          <p:nvPr/>
        </p:nvGraphicFramePr>
        <p:xfrm>
          <a:off x="838200" y="1825625"/>
          <a:ext cx="8229600" cy="4772065"/>
        </p:xfrm>
        <a:graphic>
          <a:graphicData uri="http://schemas.openxmlformats.org/drawingml/2006/table">
            <a:tbl>
              <a:tblPr>
                <a:noFill/>
                <a:tableStyleId>{59B5B673-53C1-4E22-9B9F-A34BD6981C5B}</a:tableStyleId>
              </a:tblPr>
              <a:tblGrid>
                <a:gridCol w="400050">
                  <a:extLst>
                    <a:ext uri="{9D8B030D-6E8A-4147-A177-3AD203B41FA5}">
                      <a16:colId xmlns:a16="http://schemas.microsoft.com/office/drawing/2014/main" val="20000"/>
                    </a:ext>
                  </a:extLst>
                </a:gridCol>
                <a:gridCol w="2457475">
                  <a:extLst>
                    <a:ext uri="{9D8B030D-6E8A-4147-A177-3AD203B41FA5}">
                      <a16:colId xmlns:a16="http://schemas.microsoft.com/office/drawing/2014/main" val="20001"/>
                    </a:ext>
                  </a:extLst>
                </a:gridCol>
                <a:gridCol w="5372075">
                  <a:extLst>
                    <a:ext uri="{9D8B030D-6E8A-4147-A177-3AD203B41FA5}">
                      <a16:colId xmlns:a16="http://schemas.microsoft.com/office/drawing/2014/main" val="20002"/>
                    </a:ext>
                  </a:extLst>
                </a:gridCol>
              </a:tblGrid>
              <a:tr h="37147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7</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rowSpan="3">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SOFTWARE LEVEL</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a:txBody>
                    <a:bodyPr/>
                    <a:lstStyle/>
                    <a:p>
                      <a:pPr marL="0" marR="0" lvl="0" indent="0" algn="l" rtl="0">
                        <a:lnSpc>
                          <a:spcPct val="100000"/>
                        </a:lnSpc>
                        <a:spcBef>
                          <a:spcPts val="0"/>
                        </a:spcBef>
                        <a:spcAft>
                          <a:spcPts val="0"/>
                        </a:spcAft>
                        <a:buClr>
                          <a:schemeClr val="dk1"/>
                        </a:buClr>
                        <a:buSzPts val="1800"/>
                        <a:buFont typeface="Gulim"/>
                        <a:buNone/>
                      </a:pPr>
                      <a:r>
                        <a:rPr lang="en-US" sz="1800" b="1" i="0" u="none" strike="noStrike" cap="none">
                          <a:solidFill>
                            <a:schemeClr val="dk1"/>
                          </a:solidFill>
                          <a:latin typeface="Gulim"/>
                          <a:ea typeface="Gulim"/>
                          <a:cs typeface="Gulim"/>
                          <a:sym typeface="Gulim"/>
                        </a:rPr>
                        <a:t>Application Layer</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extLst>
                  <a:ext uri="{0D108BD9-81ED-4DB2-BD59-A6C34878D82A}">
                    <a16:rowId xmlns:a16="http://schemas.microsoft.com/office/drawing/2014/main" val="10000"/>
                  </a:ext>
                </a:extLst>
              </a:tr>
              <a:tr h="37147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6</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800"/>
                        <a:buFont typeface="Gulim"/>
                        <a:buNone/>
                      </a:pPr>
                      <a:r>
                        <a:rPr lang="en-US" sz="1800" b="1" i="0" u="none" strike="noStrike" cap="none">
                          <a:solidFill>
                            <a:schemeClr val="dk1"/>
                          </a:solidFill>
                          <a:latin typeface="Gulim"/>
                          <a:ea typeface="Gulim"/>
                          <a:cs typeface="Gulim"/>
                          <a:sym typeface="Gulim"/>
                        </a:rPr>
                        <a:t>Higher-Order Software Layer</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37147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5</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800"/>
                        <a:buFont typeface="Gulim"/>
                        <a:buNone/>
                      </a:pPr>
                      <a:r>
                        <a:rPr lang="en-US" sz="1800" b="1" i="0" u="none" strike="noStrike" cap="none">
                          <a:solidFill>
                            <a:schemeClr val="dk1"/>
                          </a:solidFill>
                          <a:latin typeface="Gulim"/>
                          <a:ea typeface="Gulim"/>
                          <a:cs typeface="Gulim"/>
                          <a:sym typeface="Gulim"/>
                        </a:rPr>
                        <a:t>Operating System Layer </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extLst>
                  <a:ext uri="{0D108BD9-81ED-4DB2-BD59-A6C34878D82A}">
                    <a16:rowId xmlns:a16="http://schemas.microsoft.com/office/drawing/2014/main" val="10002"/>
                  </a:ext>
                </a:extLst>
              </a:tr>
              <a:tr h="37147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4</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rowSpan="4">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HARDWARE LEVEL</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800"/>
                        <a:buFont typeface="Gulim"/>
                        <a:buNone/>
                      </a:pPr>
                      <a:r>
                        <a:rPr lang="en-US" sz="1800" b="1" i="0" u="none" strike="noStrike" cap="none">
                          <a:solidFill>
                            <a:schemeClr val="dk1"/>
                          </a:solidFill>
                          <a:latin typeface="Gulim"/>
                          <a:ea typeface="Gulim"/>
                          <a:cs typeface="Gulim"/>
                          <a:sym typeface="Gulim"/>
                        </a:rPr>
                        <a:t>Machine Layer</a:t>
                      </a:r>
                      <a:endParaRPr/>
                    </a:p>
                    <a:p>
                      <a:pPr marL="0" marR="0" lvl="0" indent="-1143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Gulim"/>
                          <a:ea typeface="Gulim"/>
                          <a:cs typeface="Gulim"/>
                          <a:sym typeface="Gulim"/>
                        </a:rPr>
                        <a:t>Machine language instructions</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37147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3</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800"/>
                        <a:buFont typeface="Gulim"/>
                        <a:buNone/>
                      </a:pPr>
                      <a:r>
                        <a:rPr lang="en-US" sz="1800" b="1" i="0" u="none" strike="noStrike" cap="none">
                          <a:solidFill>
                            <a:schemeClr val="dk1"/>
                          </a:solidFill>
                          <a:latin typeface="Gulim"/>
                          <a:ea typeface="Gulim"/>
                          <a:cs typeface="Gulim"/>
                          <a:sym typeface="Gulim"/>
                        </a:rPr>
                        <a:t>Microprogrammed Layer</a:t>
                      </a:r>
                      <a:endParaRPr/>
                    </a:p>
                    <a:p>
                      <a:pPr marL="0" marR="0" lvl="0" indent="-1143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Gulim"/>
                          <a:ea typeface="Gulim"/>
                          <a:cs typeface="Gulim"/>
                          <a:sym typeface="Gulim"/>
                        </a:rPr>
                        <a:t>Interprets the machine language instructions and directly causes the digital logic elements to perform operations</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extLst>
                  <a:ext uri="{0D108BD9-81ED-4DB2-BD59-A6C34878D82A}">
                    <a16:rowId xmlns:a16="http://schemas.microsoft.com/office/drawing/2014/main" val="10004"/>
                  </a:ext>
                </a:extLst>
              </a:tr>
              <a:tr h="37147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2</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800"/>
                        <a:buFont typeface="Gulim"/>
                        <a:buNone/>
                      </a:pPr>
                      <a:r>
                        <a:rPr lang="en-US" sz="1800" b="1" i="0" u="none" strike="noStrike" cap="none">
                          <a:solidFill>
                            <a:schemeClr val="dk1"/>
                          </a:solidFill>
                          <a:latin typeface="Gulim"/>
                          <a:ea typeface="Gulim"/>
                          <a:cs typeface="Gulim"/>
                          <a:sym typeface="Gulim"/>
                        </a:rPr>
                        <a:t>Digital Logic Layer</a:t>
                      </a:r>
                      <a:endParaRPr/>
                    </a:p>
                    <a:p>
                      <a:pPr marL="0" marR="0" lvl="0" indent="-1143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Gulim"/>
                          <a:ea typeface="Gulim"/>
                          <a:cs typeface="Gulim"/>
                          <a:sym typeface="Gulim"/>
                        </a:rPr>
                        <a:t>Gates that are combined onto a single chip</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371475">
                <a:tc>
                  <a:txBody>
                    <a:bodyPr/>
                    <a:lstStyle/>
                    <a:p>
                      <a:pPr marL="0" marR="0" lvl="0" indent="0" algn="l" rtl="0">
                        <a:lnSpc>
                          <a:spcPct val="100000"/>
                        </a:lnSpc>
                        <a:spcBef>
                          <a:spcPts val="0"/>
                        </a:spcBef>
                        <a:spcAft>
                          <a:spcPts val="0"/>
                        </a:spcAft>
                        <a:buClr>
                          <a:schemeClr val="dk1"/>
                        </a:buClr>
                        <a:buSzPts val="1800"/>
                        <a:buFont typeface="Gulim"/>
                        <a:buNone/>
                      </a:pPr>
                      <a:r>
                        <a:rPr lang="en-US" sz="1800" b="0" i="0" u="none" strike="noStrike" cap="none">
                          <a:solidFill>
                            <a:schemeClr val="dk1"/>
                          </a:solidFill>
                          <a:latin typeface="Gulim"/>
                          <a:ea typeface="Gulim"/>
                          <a:cs typeface="Gulim"/>
                          <a:sym typeface="Gulim"/>
                        </a:rPr>
                        <a:t>1</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800"/>
                        <a:buFont typeface="Gulim"/>
                        <a:buNone/>
                      </a:pPr>
                      <a:r>
                        <a:rPr lang="en-US" sz="1800" b="1" i="0" u="none" strike="noStrike" cap="none">
                          <a:solidFill>
                            <a:schemeClr val="dk1"/>
                          </a:solidFill>
                          <a:latin typeface="Gulim"/>
                          <a:ea typeface="Gulim"/>
                          <a:cs typeface="Gulim"/>
                          <a:sym typeface="Gulim"/>
                        </a:rPr>
                        <a:t>Physical Device Layer</a:t>
                      </a:r>
                      <a:endParaRPr/>
                    </a:p>
                    <a:p>
                      <a:pPr marL="0" marR="0" lvl="0" indent="-1143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Gulim"/>
                          <a:ea typeface="Gulim"/>
                          <a:cs typeface="Gulim"/>
                          <a:sym typeface="Gulim"/>
                        </a:rPr>
                        <a:t>Transistors</a:t>
                      </a:r>
                      <a:endParaRPr/>
                    </a:p>
                    <a:p>
                      <a:pPr marL="0" marR="0" lvl="0" indent="-1143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Gulim"/>
                          <a:ea typeface="Gulim"/>
                          <a:cs typeface="Gulim"/>
                          <a:sym typeface="Gulim"/>
                        </a:rPr>
                        <a:t>Capacitors</a:t>
                      </a:r>
                      <a:endParaRPr/>
                    </a:p>
                    <a:p>
                      <a:pPr marL="0" marR="0" lvl="0" indent="-1143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Gulim"/>
                          <a:ea typeface="Gulim"/>
                          <a:cs typeface="Gulim"/>
                          <a:sym typeface="Gulim"/>
                        </a:rPr>
                        <a:t>Resistors</a:t>
                      </a:r>
                      <a:endParaRPr/>
                    </a:p>
                  </a:txBody>
                  <a:tcPr marL="91450" marR="91450" marT="45725" marB="45725">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alpha val="20000"/>
                      </a:schemeClr>
                    </a:solidFill>
                  </a:tcPr>
                </a:tc>
                <a:extLst>
                  <a:ext uri="{0D108BD9-81ED-4DB2-BD59-A6C34878D82A}">
                    <a16:rowId xmlns:a16="http://schemas.microsoft.com/office/drawing/2014/main" val="10006"/>
                  </a:ext>
                </a:extLst>
              </a:tr>
            </a:tbl>
          </a:graphicData>
        </a:graphic>
      </p:graphicFrame>
      <p:cxnSp>
        <p:nvCxnSpPr>
          <p:cNvPr id="121" name="Google Shape;121;p20"/>
          <p:cNvCxnSpPr/>
          <p:nvPr/>
        </p:nvCxnSpPr>
        <p:spPr>
          <a:xfrm rot="-5400000">
            <a:off x="1334153" y="4222034"/>
            <a:ext cx="4714875" cy="3175"/>
          </a:xfrm>
          <a:prstGeom prst="straightConnector1">
            <a:avLst/>
          </a:prstGeom>
          <a:noFill/>
          <a:ln w="50800" cap="flat" cmpd="sng">
            <a:solidFill>
              <a:schemeClr val="dk1"/>
            </a:solidFill>
            <a:prstDash val="solid"/>
            <a:round/>
            <a:headEnd type="none" w="med" len="med"/>
            <a:tailEnd type="stealth"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1"/>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The von Neumann architecture</a:t>
            </a:r>
            <a:endParaRPr i="0" u="none" strike="noStrike" cap="none">
              <a:solidFill>
                <a:srgbClr val="FFFFFF"/>
              </a:solidFill>
            </a:endParaRPr>
          </a:p>
        </p:txBody>
      </p:sp>
      <p:sp>
        <p:nvSpPr>
          <p:cNvPr id="127" name="Google Shape;127;p21"/>
          <p:cNvSpPr txBox="1">
            <a:spLocks noGrp="1"/>
          </p:cNvSpPr>
          <p:nvPr>
            <p:ph type="body" idx="1"/>
          </p:nvPr>
        </p:nvSpPr>
        <p:spPr>
          <a:xfrm>
            <a:off x="415600" y="1536630"/>
            <a:ext cx="11360700" cy="18987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2400"/>
              <a:buFont typeface="Arial"/>
              <a:buChar char="•"/>
            </a:pPr>
            <a:r>
              <a:rPr lang="en-US" sz="2400" b="0" i="0" u="none" strike="noStrike" cap="none">
                <a:solidFill>
                  <a:schemeClr val="dk1"/>
                </a:solidFill>
                <a:latin typeface="Calibri"/>
                <a:ea typeface="Calibri"/>
                <a:cs typeface="Calibri"/>
                <a:sym typeface="Calibri"/>
              </a:rPr>
              <a:t>Is the computer design principle</a:t>
            </a:r>
            <a:endParaRPr/>
          </a:p>
          <a:p>
            <a:pPr marL="228600" marR="0" lvl="0" indent="-228600" algn="l" rtl="0">
              <a:lnSpc>
                <a:spcPct val="90000"/>
              </a:lnSpc>
              <a:spcBef>
                <a:spcPts val="1000"/>
              </a:spcBef>
              <a:spcAft>
                <a:spcPts val="0"/>
              </a:spcAft>
              <a:buClr>
                <a:schemeClr val="dk1"/>
              </a:buClr>
              <a:buSzPts val="2400"/>
              <a:buFont typeface="Arial"/>
              <a:buChar char="•"/>
            </a:pPr>
            <a:r>
              <a:rPr lang="en-US" sz="2400" b="0" i="0" u="none" strike="noStrike" cap="none">
                <a:solidFill>
                  <a:schemeClr val="dk1"/>
                </a:solidFill>
                <a:latin typeface="Calibri"/>
                <a:ea typeface="Calibri"/>
                <a:cs typeface="Calibri"/>
                <a:sym typeface="Calibri"/>
              </a:rPr>
              <a:t>The basis for computers even today</a:t>
            </a:r>
            <a:endParaRPr/>
          </a:p>
          <a:p>
            <a:pPr marL="228600" marR="0" lvl="0" indent="-228600" algn="l" rtl="0">
              <a:lnSpc>
                <a:spcPct val="90000"/>
              </a:lnSpc>
              <a:spcBef>
                <a:spcPts val="1000"/>
              </a:spcBef>
              <a:spcAft>
                <a:spcPts val="0"/>
              </a:spcAft>
              <a:buClr>
                <a:schemeClr val="dk1"/>
              </a:buClr>
              <a:buSzPts val="2400"/>
              <a:buFont typeface="Arial"/>
              <a:buChar char="•"/>
            </a:pPr>
            <a:r>
              <a:rPr lang="en-US" sz="2400" b="0" i="0" u="none" strike="noStrike" cap="none">
                <a:solidFill>
                  <a:schemeClr val="dk1"/>
                </a:solidFill>
                <a:latin typeface="Calibri"/>
                <a:ea typeface="Calibri"/>
                <a:cs typeface="Calibri"/>
                <a:sym typeface="Calibri"/>
              </a:rPr>
              <a:t>Main characteristic:</a:t>
            </a:r>
            <a:endParaRPr/>
          </a:p>
          <a:p>
            <a:pPr marL="685800" marR="0" lvl="1" indent="-228600" algn="l" rtl="0">
              <a:lnSpc>
                <a:spcPct val="90000"/>
              </a:lnSpc>
              <a:spcBef>
                <a:spcPts val="500"/>
              </a:spcBef>
              <a:spcAft>
                <a:spcPts val="0"/>
              </a:spcAft>
              <a:buClr>
                <a:schemeClr val="dk1"/>
              </a:buClr>
              <a:buSzPts val="2000"/>
              <a:buFont typeface="Arial"/>
              <a:buChar char="•"/>
            </a:pPr>
            <a:r>
              <a:rPr lang="en-US" sz="2000" b="0" i="0" u="none" strike="noStrike" cap="none">
                <a:solidFill>
                  <a:schemeClr val="dk1"/>
                </a:solidFill>
                <a:latin typeface="Calibri"/>
                <a:ea typeface="Calibri"/>
                <a:cs typeface="Calibri"/>
                <a:sym typeface="Calibri"/>
              </a:rPr>
              <a:t>Units that </a:t>
            </a:r>
            <a:r>
              <a:rPr lang="en-US" sz="2000" b="1" i="0" u="none" strike="noStrike" cap="none">
                <a:solidFill>
                  <a:schemeClr val="dk1"/>
                </a:solidFill>
                <a:latin typeface="Calibri"/>
                <a:ea typeface="Calibri"/>
                <a:cs typeface="Calibri"/>
                <a:sym typeface="Calibri"/>
              </a:rPr>
              <a:t>process</a:t>
            </a:r>
            <a:r>
              <a:rPr lang="en-US" sz="2000" b="0" i="0" u="none" strike="noStrike" cap="none">
                <a:solidFill>
                  <a:schemeClr val="dk1"/>
                </a:solidFill>
                <a:latin typeface="Calibri"/>
                <a:ea typeface="Calibri"/>
                <a:cs typeface="Calibri"/>
                <a:sym typeface="Calibri"/>
              </a:rPr>
              <a:t> information are </a:t>
            </a:r>
            <a:r>
              <a:rPr lang="en-US" sz="2000" b="1" i="0" u="none" strike="noStrike" cap="none">
                <a:solidFill>
                  <a:schemeClr val="dk1"/>
                </a:solidFill>
                <a:latin typeface="Calibri"/>
                <a:ea typeface="Calibri"/>
                <a:cs typeface="Calibri"/>
                <a:sym typeface="Calibri"/>
              </a:rPr>
              <a:t>separate</a:t>
            </a:r>
            <a:r>
              <a:rPr lang="en-US" sz="2000" b="0" i="0" u="none" strike="noStrike" cap="none">
                <a:solidFill>
                  <a:schemeClr val="dk1"/>
                </a:solidFill>
                <a:latin typeface="Calibri"/>
                <a:ea typeface="Calibri"/>
                <a:cs typeface="Calibri"/>
                <a:sym typeface="Calibri"/>
              </a:rPr>
              <a:t> from the units that </a:t>
            </a:r>
            <a:r>
              <a:rPr lang="en-US" sz="2000" b="1" i="0" u="none" strike="noStrike" cap="none">
                <a:solidFill>
                  <a:schemeClr val="dk1"/>
                </a:solidFill>
                <a:latin typeface="Calibri"/>
                <a:ea typeface="Calibri"/>
                <a:cs typeface="Calibri"/>
                <a:sym typeface="Calibri"/>
              </a:rPr>
              <a:t>store</a:t>
            </a:r>
            <a:r>
              <a:rPr lang="en-US" sz="2000" b="0" i="0" u="none" strike="noStrike" cap="none">
                <a:solidFill>
                  <a:schemeClr val="dk1"/>
                </a:solidFill>
                <a:latin typeface="Calibri"/>
                <a:ea typeface="Calibri"/>
                <a:cs typeface="Calibri"/>
                <a:sym typeface="Calibri"/>
              </a:rPr>
              <a:t> information.</a:t>
            </a:r>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a:solidFill>
                <a:schemeClr val="dk1"/>
              </a:solidFill>
              <a:latin typeface="Calibri"/>
              <a:ea typeface="Calibri"/>
              <a:cs typeface="Calibri"/>
              <a:sym typeface="Calibri"/>
            </a:endParaRPr>
          </a:p>
          <a:p>
            <a:pPr marL="228600" marR="0" lvl="0" indent="-76200" algn="l" rtl="0">
              <a:lnSpc>
                <a:spcPct val="90000"/>
              </a:lnSpc>
              <a:spcBef>
                <a:spcPts val="1000"/>
              </a:spcBef>
              <a:spcAft>
                <a:spcPts val="2100"/>
              </a:spcAft>
              <a:buClr>
                <a:schemeClr val="dk1"/>
              </a:buClr>
              <a:buSzPts val="2400"/>
              <a:buFont typeface="Arial"/>
              <a:buNone/>
            </a:pPr>
            <a:endParaRPr sz="2400" b="0" i="0" u="none" strike="noStrike" cap="none">
              <a:solidFill>
                <a:schemeClr val="dk1"/>
              </a:solidFill>
              <a:latin typeface="Calibri"/>
              <a:ea typeface="Calibri"/>
              <a:cs typeface="Calibri"/>
              <a:sym typeface="Calibri"/>
            </a:endParaRPr>
          </a:p>
        </p:txBody>
      </p:sp>
      <p:pic>
        <p:nvPicPr>
          <p:cNvPr id="128" name="Google Shape;128;p21"/>
          <p:cNvPicPr preferRelativeResize="0"/>
          <p:nvPr/>
        </p:nvPicPr>
        <p:blipFill rotWithShape="1">
          <a:blip r:embed="rId3">
            <a:alphaModFix/>
          </a:blip>
          <a:srcRect/>
          <a:stretch/>
        </p:blipFill>
        <p:spPr>
          <a:xfrm>
            <a:off x="2075854" y="3295600"/>
            <a:ext cx="6318071" cy="35624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2"/>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chemeClr val="lt1"/>
                </a:solidFill>
              </a:rPr>
              <a:t>Data flow through a von Neumann machine</a:t>
            </a:r>
            <a:endParaRPr>
              <a:solidFill>
                <a:schemeClr val="lt1"/>
              </a:solidFill>
            </a:endParaRPr>
          </a:p>
        </p:txBody>
      </p:sp>
      <p:pic>
        <p:nvPicPr>
          <p:cNvPr id="134" name="Google Shape;134;p22"/>
          <p:cNvPicPr preferRelativeResize="0"/>
          <p:nvPr/>
        </p:nvPicPr>
        <p:blipFill rotWithShape="1">
          <a:blip r:embed="rId3">
            <a:alphaModFix/>
          </a:blip>
          <a:srcRect l="24074" t="36679" r="14242" b="21524"/>
          <a:stretch/>
        </p:blipFill>
        <p:spPr>
          <a:xfrm>
            <a:off x="1008249" y="2331575"/>
            <a:ext cx="9870699" cy="37602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3"/>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The von Neumann architecture </a:t>
            </a:r>
            <a:r>
              <a:rPr lang="en-GB" baseline="30000" dirty="0">
                <a:solidFill>
                  <a:schemeClr val="bg1"/>
                </a:solidFill>
              </a:rPr>
              <a:t>1</a:t>
            </a:r>
            <a:endParaRPr i="0" u="none" strike="noStrike" cap="none" dirty="0">
              <a:solidFill>
                <a:schemeClr val="bg1"/>
              </a:solidFill>
            </a:endParaRPr>
          </a:p>
        </p:txBody>
      </p:sp>
      <p:sp>
        <p:nvSpPr>
          <p:cNvPr id="140" name="Google Shape;140;p23"/>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47650" algn="l" rtl="0">
              <a:lnSpc>
                <a:spcPct val="90000"/>
              </a:lnSpc>
              <a:spcBef>
                <a:spcPts val="0"/>
              </a:spcBef>
              <a:spcAft>
                <a:spcPts val="0"/>
              </a:spcAft>
              <a:buClr>
                <a:schemeClr val="dk1"/>
              </a:buClr>
              <a:buSzPts val="2700"/>
              <a:buFont typeface="Arial"/>
              <a:buChar char="•"/>
            </a:pPr>
            <a:r>
              <a:rPr lang="en-US" sz="2700" b="1" i="0" u="none" strike="noStrike" cap="none" dirty="0">
                <a:solidFill>
                  <a:schemeClr val="dk1"/>
                </a:solidFill>
                <a:latin typeface="Calibri"/>
                <a:ea typeface="Calibri"/>
                <a:cs typeface="Calibri"/>
                <a:sym typeface="Calibri"/>
              </a:rPr>
              <a:t>memory unit </a:t>
            </a:r>
            <a:r>
              <a:rPr lang="en-US" sz="2700" b="0" i="0" u="none" strike="noStrike" cap="none" dirty="0">
                <a:solidFill>
                  <a:schemeClr val="dk1"/>
                </a:solidFill>
                <a:latin typeface="Calibri"/>
                <a:ea typeface="Calibri"/>
                <a:cs typeface="Calibri"/>
                <a:sym typeface="Calibri"/>
              </a:rPr>
              <a:t>holds both data and instructions</a:t>
            </a:r>
            <a:endParaRPr sz="2700" dirty="0"/>
          </a:p>
          <a:p>
            <a:pPr marL="228600" marR="0" lvl="0" indent="-247650" algn="l" rtl="0">
              <a:lnSpc>
                <a:spcPct val="90000"/>
              </a:lnSpc>
              <a:spcBef>
                <a:spcPts val="1000"/>
              </a:spcBef>
              <a:spcAft>
                <a:spcPts val="0"/>
              </a:spcAft>
              <a:buClr>
                <a:schemeClr val="dk1"/>
              </a:buClr>
              <a:buSzPts val="2700"/>
              <a:buFont typeface="Arial"/>
              <a:buChar char="•"/>
            </a:pPr>
            <a:r>
              <a:rPr lang="en-US" sz="2700" b="1" i="0" u="none" strike="noStrike" cap="none" dirty="0">
                <a:solidFill>
                  <a:schemeClr val="dk1"/>
                </a:solidFill>
                <a:latin typeface="Calibri"/>
                <a:ea typeface="Calibri"/>
                <a:cs typeface="Calibri"/>
                <a:sym typeface="Calibri"/>
              </a:rPr>
              <a:t>arithmetic/logic unit</a:t>
            </a:r>
            <a:r>
              <a:rPr lang="en-US" sz="2700" b="0" i="0" u="none" strike="noStrike" cap="none" dirty="0">
                <a:solidFill>
                  <a:schemeClr val="dk1"/>
                </a:solidFill>
                <a:latin typeface="Calibri"/>
                <a:ea typeface="Calibri"/>
                <a:cs typeface="Calibri"/>
                <a:sym typeface="Calibri"/>
              </a:rPr>
              <a:t> is capable of performing arithmetic and logic operations on data</a:t>
            </a:r>
            <a:endParaRPr sz="2700" dirty="0"/>
          </a:p>
          <a:p>
            <a:pPr marL="228600" marR="0" lvl="0" indent="-247650" algn="l" rtl="0">
              <a:lnSpc>
                <a:spcPct val="90000"/>
              </a:lnSpc>
              <a:spcBef>
                <a:spcPts val="1000"/>
              </a:spcBef>
              <a:spcAft>
                <a:spcPts val="0"/>
              </a:spcAft>
              <a:buClr>
                <a:schemeClr val="dk1"/>
              </a:buClr>
              <a:buSzPts val="2700"/>
              <a:buFont typeface="Arial"/>
              <a:buChar char="•"/>
            </a:pPr>
            <a:r>
              <a:rPr lang="en-US" sz="2700" b="1" i="0" u="none" strike="noStrike" cap="none" dirty="0">
                <a:solidFill>
                  <a:schemeClr val="dk1"/>
                </a:solidFill>
                <a:latin typeface="Calibri"/>
                <a:ea typeface="Calibri"/>
                <a:cs typeface="Calibri"/>
                <a:sym typeface="Calibri"/>
              </a:rPr>
              <a:t>input unit</a:t>
            </a:r>
            <a:r>
              <a:rPr lang="en-US" sz="2700" b="0" i="0" u="none" strike="noStrike" cap="none" dirty="0">
                <a:solidFill>
                  <a:schemeClr val="dk1"/>
                </a:solidFill>
                <a:latin typeface="Calibri"/>
                <a:ea typeface="Calibri"/>
                <a:cs typeface="Calibri"/>
                <a:sym typeface="Calibri"/>
              </a:rPr>
              <a:t> moves data from the outside world into the computer</a:t>
            </a:r>
            <a:endParaRPr sz="2700" dirty="0"/>
          </a:p>
          <a:p>
            <a:pPr marL="228600" marR="0" lvl="0" indent="-247650" algn="l" rtl="0">
              <a:lnSpc>
                <a:spcPct val="90000"/>
              </a:lnSpc>
              <a:spcBef>
                <a:spcPts val="1000"/>
              </a:spcBef>
              <a:spcAft>
                <a:spcPts val="0"/>
              </a:spcAft>
              <a:buClr>
                <a:schemeClr val="dk1"/>
              </a:buClr>
              <a:buSzPts val="2700"/>
              <a:buFont typeface="Arial"/>
              <a:buChar char="•"/>
            </a:pPr>
            <a:r>
              <a:rPr lang="en-US" sz="2700" b="1" i="0" u="none" strike="noStrike" cap="none" dirty="0">
                <a:solidFill>
                  <a:schemeClr val="dk1"/>
                </a:solidFill>
                <a:latin typeface="Calibri"/>
                <a:ea typeface="Calibri"/>
                <a:cs typeface="Calibri"/>
                <a:sym typeface="Calibri"/>
              </a:rPr>
              <a:t>output unit</a:t>
            </a:r>
            <a:r>
              <a:rPr lang="en-US" sz="2700" b="0" i="0" u="none" strike="noStrike" cap="none" dirty="0">
                <a:solidFill>
                  <a:schemeClr val="dk1"/>
                </a:solidFill>
                <a:latin typeface="Calibri"/>
                <a:ea typeface="Calibri"/>
                <a:cs typeface="Calibri"/>
                <a:sym typeface="Calibri"/>
              </a:rPr>
              <a:t> moves results from inside the computer to the outside world</a:t>
            </a:r>
            <a:endParaRPr sz="2700" dirty="0"/>
          </a:p>
          <a:p>
            <a:pPr marL="228600" marR="0" lvl="0" indent="-247650" algn="l" rtl="0">
              <a:lnSpc>
                <a:spcPct val="90000"/>
              </a:lnSpc>
              <a:spcBef>
                <a:spcPts val="1000"/>
              </a:spcBef>
              <a:spcAft>
                <a:spcPts val="0"/>
              </a:spcAft>
              <a:buClr>
                <a:schemeClr val="dk1"/>
              </a:buClr>
              <a:buSzPts val="2700"/>
              <a:buFont typeface="Arial"/>
              <a:buChar char="•"/>
            </a:pPr>
            <a:r>
              <a:rPr lang="en-US" sz="2700" b="1" i="0" u="none" strike="noStrike" cap="none" dirty="0">
                <a:solidFill>
                  <a:schemeClr val="dk1"/>
                </a:solidFill>
                <a:latin typeface="Calibri"/>
                <a:ea typeface="Calibri"/>
                <a:cs typeface="Calibri"/>
                <a:sym typeface="Calibri"/>
              </a:rPr>
              <a:t>control unit</a:t>
            </a:r>
            <a:r>
              <a:rPr lang="en-US" sz="2700" b="0" i="0" u="none" strike="noStrike" cap="none" dirty="0">
                <a:solidFill>
                  <a:schemeClr val="dk1"/>
                </a:solidFill>
                <a:latin typeface="Calibri"/>
                <a:ea typeface="Calibri"/>
                <a:cs typeface="Calibri"/>
                <a:sym typeface="Calibri"/>
              </a:rPr>
              <a:t> acts as the stage manager to ensure that all the other components act in concert</a:t>
            </a:r>
            <a:endParaRPr sz="2700" dirty="0"/>
          </a:p>
          <a:p>
            <a:pPr marL="228600" marR="0" lvl="0" indent="-76200" algn="l" rtl="0">
              <a:lnSpc>
                <a:spcPct val="90000"/>
              </a:lnSpc>
              <a:spcBef>
                <a:spcPts val="1000"/>
              </a:spcBef>
              <a:spcAft>
                <a:spcPts val="0"/>
              </a:spcAft>
              <a:buClr>
                <a:schemeClr val="dk1"/>
              </a:buClr>
              <a:buSzPts val="2400"/>
              <a:buFont typeface="Arial"/>
              <a:buNone/>
            </a:pPr>
            <a:endParaRPr sz="2700" b="0" i="0" u="none" strike="noStrike" cap="none" dirty="0">
              <a:solidFill>
                <a:schemeClr val="dk1"/>
              </a:solidFill>
              <a:latin typeface="Calibri"/>
              <a:ea typeface="Calibri"/>
              <a:cs typeface="Calibri"/>
              <a:sym typeface="Calibri"/>
            </a:endParaRPr>
          </a:p>
          <a:p>
            <a:pPr marL="228600" marR="0" lvl="0" indent="-76200" algn="l" rtl="0">
              <a:lnSpc>
                <a:spcPct val="90000"/>
              </a:lnSpc>
              <a:spcBef>
                <a:spcPts val="1000"/>
              </a:spcBef>
              <a:spcAft>
                <a:spcPts val="2100"/>
              </a:spcAft>
              <a:buClr>
                <a:schemeClr val="dk1"/>
              </a:buClr>
              <a:buSzPts val="2400"/>
              <a:buFont typeface="Arial"/>
              <a:buNone/>
            </a:pPr>
            <a:endParaRPr sz="2700" b="0" i="0" u="none" strike="noStrike" cap="none" dirty="0">
              <a:solidFill>
                <a:schemeClr val="dk1"/>
              </a:solidFill>
              <a:latin typeface="Calibri"/>
              <a:ea typeface="Calibri"/>
              <a:cs typeface="Calibri"/>
              <a:sym typeface="Calibri"/>
            </a:endParaRPr>
          </a:p>
        </p:txBody>
      </p:sp>
      <p:sp>
        <p:nvSpPr>
          <p:cNvPr id="4" name="Google Shape;189;p8">
            <a:extLst>
              <a:ext uri="{FF2B5EF4-FFF2-40B4-BE49-F238E27FC236}">
                <a16:creationId xmlns:a16="http://schemas.microsoft.com/office/drawing/2014/main" id="{00947B8B-5929-47C6-ABE6-29E0C62B12CB}"/>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4"/>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rgbClr val="FFFFFF"/>
                </a:solidFill>
              </a:rPr>
              <a:t>Video</a:t>
            </a:r>
            <a:endParaRPr>
              <a:solidFill>
                <a:srgbClr val="FFFFFF"/>
              </a:solidFill>
            </a:endParaRPr>
          </a:p>
        </p:txBody>
      </p:sp>
      <p:sp>
        <p:nvSpPr>
          <p:cNvPr id="146" name="Google Shape;146;p24"/>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u="sng" dirty="0">
                <a:solidFill>
                  <a:schemeClr val="hlink"/>
                </a:solidFill>
                <a:hlinkClick r:id="rId3"/>
              </a:rPr>
              <a:t>Khan Academy and Code.org | CPU, Memory, Input &amp; Output</a:t>
            </a:r>
            <a:r>
              <a:rPr lang="en-US" u="sng" dirty="0">
                <a:solidFill>
                  <a:schemeClr val="hlink"/>
                </a:solidFill>
              </a:rPr>
              <a:t> </a:t>
            </a:r>
            <a:r>
              <a:rPr lang="en-GB" baseline="30000" dirty="0">
                <a:solidFill>
                  <a:schemeClr val="tx1"/>
                </a:solidFill>
              </a:rPr>
              <a:t>2</a:t>
            </a:r>
            <a:endParaRPr dirty="0">
              <a:solidFill>
                <a:schemeClr val="tx1"/>
              </a:solidFill>
            </a:endParaRPr>
          </a:p>
          <a:p>
            <a:pPr marL="0" lvl="0" indent="0" algn="l" rtl="0">
              <a:spcBef>
                <a:spcPts val="2100"/>
              </a:spcBef>
              <a:spcAft>
                <a:spcPts val="2100"/>
              </a:spcAft>
              <a:buNone/>
            </a:pPr>
            <a:endParaRPr dirty="0"/>
          </a:p>
        </p:txBody>
      </p:sp>
      <p:sp>
        <p:nvSpPr>
          <p:cNvPr id="4" name="Google Shape;189;p8">
            <a:extLst>
              <a:ext uri="{FF2B5EF4-FFF2-40B4-BE49-F238E27FC236}">
                <a16:creationId xmlns:a16="http://schemas.microsoft.com/office/drawing/2014/main" id="{C9F37E4D-579B-46C4-A21E-5D04E4C18127}"/>
              </a:ext>
            </a:extLst>
          </p:cNvPr>
          <p:cNvSpPr txBox="1"/>
          <p:nvPr/>
        </p:nvSpPr>
        <p:spPr>
          <a:xfrm>
            <a:off x="174734" y="6091833"/>
            <a:ext cx="11601565" cy="1273652"/>
          </a:xfrm>
          <a:prstGeom prst="rect">
            <a:avLst/>
          </a:prstGeom>
          <a:noFill/>
          <a:ln>
            <a:noFill/>
          </a:ln>
        </p:spPr>
        <p:txBody>
          <a:bodyPr spcFirstLastPara="1" wrap="square" lIns="91425" tIns="91425" rIns="91425" bIns="91425" anchor="t" anchorCtr="0">
            <a:spAutoFit/>
          </a:bodyPr>
          <a:lstStyle/>
          <a:p>
            <a:pPr marL="169329">
              <a:buClr>
                <a:schemeClr val="dk1"/>
              </a:buClr>
              <a:buSzPts val="1600"/>
            </a:pPr>
            <a:r>
              <a:rPr lang="en-GB" baseline="30000" dirty="0">
                <a:solidFill>
                  <a:schemeClr val="dk1"/>
                </a:solidFill>
                <a:highlight>
                  <a:srgbClr val="FFFFFF"/>
                </a:highlight>
              </a:rPr>
              <a:t>2 </a:t>
            </a:r>
            <a:r>
              <a:rPr lang="en-GB" sz="1400" dirty="0">
                <a:solidFill>
                  <a:schemeClr val="bg2"/>
                </a:solidFill>
                <a:latin typeface="+mj-lt"/>
              </a:rPr>
              <a:t>Youtube.com. 2018. Khan Academy and Code.org | CPU, Memory, Input &amp; Output. [online] Available at: &lt;http://youtube.com/watch?v=MMzdKTtUIFM&gt; [Accessed 7 June 2022].</a:t>
            </a:r>
          </a:p>
          <a:p>
            <a:pPr marL="0" lvl="0" indent="0" algn="l" rtl="0">
              <a:lnSpc>
                <a:spcPct val="115000"/>
              </a:lnSpc>
              <a:spcBef>
                <a:spcPts val="1600"/>
              </a:spcBef>
              <a:spcAft>
                <a:spcPts val="1600"/>
              </a:spcAft>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chemeClr val="lt1"/>
                </a:solidFill>
              </a:rPr>
              <a:t>Computer configuration</a:t>
            </a:r>
            <a:endParaRPr>
              <a:solidFill>
                <a:schemeClr val="lt1"/>
              </a:solidFill>
            </a:endParaRPr>
          </a:p>
        </p:txBody>
      </p:sp>
      <p:pic>
        <p:nvPicPr>
          <p:cNvPr id="152" name="Google Shape;152;p25"/>
          <p:cNvPicPr preferRelativeResize="0"/>
          <p:nvPr/>
        </p:nvPicPr>
        <p:blipFill rotWithShape="1">
          <a:blip r:embed="rId3">
            <a:alphaModFix/>
          </a:blip>
          <a:srcRect l="38114" t="21128" r="6822" b="48032"/>
          <a:stretch/>
        </p:blipFill>
        <p:spPr>
          <a:xfrm>
            <a:off x="1685700" y="3431725"/>
            <a:ext cx="10855100" cy="3417900"/>
          </a:xfrm>
          <a:prstGeom prst="rect">
            <a:avLst/>
          </a:prstGeom>
          <a:noFill/>
          <a:ln>
            <a:noFill/>
          </a:ln>
        </p:spPr>
      </p:pic>
      <p:sp>
        <p:nvSpPr>
          <p:cNvPr id="153" name="Google Shape;153;p25"/>
          <p:cNvSpPr/>
          <p:nvPr/>
        </p:nvSpPr>
        <p:spPr>
          <a:xfrm>
            <a:off x="990600" y="1382675"/>
            <a:ext cx="2153700" cy="1123500"/>
          </a:xfrm>
          <a:prstGeom prst="wedgeRectCallout">
            <a:avLst>
              <a:gd name="adj1" fmla="val 11295"/>
              <a:gd name="adj2" fmla="val 5025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US" sz="1600"/>
              <a:t>CoreTM i5 is a type of processor, which runs at a speed of 2.5 GHz</a:t>
            </a:r>
            <a:endParaRPr sz="1600"/>
          </a:p>
        </p:txBody>
      </p:sp>
      <p:sp>
        <p:nvSpPr>
          <p:cNvPr id="154" name="Google Shape;154;p25"/>
          <p:cNvSpPr/>
          <p:nvPr/>
        </p:nvSpPr>
        <p:spPr>
          <a:xfrm>
            <a:off x="3303550" y="1306475"/>
            <a:ext cx="4065900" cy="1123500"/>
          </a:xfrm>
          <a:prstGeom prst="wedgeRectCallout">
            <a:avLst>
              <a:gd name="adj1" fmla="val 13781"/>
              <a:gd name="adj2" fmla="val 51068"/>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1600" b="1">
                <a:solidFill>
                  <a:schemeClr val="dk1"/>
                </a:solidFill>
              </a:rPr>
              <a:t>FSB </a:t>
            </a:r>
            <a:r>
              <a:rPr lang="en-US" sz="1600">
                <a:solidFill>
                  <a:schemeClr val="dk1"/>
                </a:solidFill>
              </a:rPr>
              <a:t>- bus between the processor and the outside world is called the </a:t>
            </a:r>
            <a:r>
              <a:rPr lang="en-US" sz="1600" u="sng">
                <a:solidFill>
                  <a:schemeClr val="dk1"/>
                </a:solidFill>
              </a:rPr>
              <a:t>front-side bus</a:t>
            </a:r>
            <a:r>
              <a:rPr lang="en-US" sz="1600">
                <a:solidFill>
                  <a:schemeClr val="dk1"/>
                </a:solidFill>
              </a:rPr>
              <a:t>.</a:t>
            </a:r>
            <a:endParaRPr sz="1600" b="1">
              <a:solidFill>
                <a:schemeClr val="dk1"/>
              </a:solidFill>
            </a:endParaRPr>
          </a:p>
          <a:p>
            <a:pPr marL="0" lvl="0" indent="0" algn="l" rtl="0">
              <a:spcBef>
                <a:spcPts val="0"/>
              </a:spcBef>
              <a:spcAft>
                <a:spcPts val="0"/>
              </a:spcAft>
              <a:buClr>
                <a:schemeClr val="dk1"/>
              </a:buClr>
              <a:buSzPts val="1100"/>
              <a:buFont typeface="Arial"/>
              <a:buNone/>
            </a:pPr>
            <a:r>
              <a:rPr lang="en-US" sz="1600">
                <a:solidFill>
                  <a:schemeClr val="dk1"/>
                </a:solidFill>
              </a:rPr>
              <a:t>FSB is pulsing 1066 million (or just over a billion) times per second.</a:t>
            </a:r>
            <a:endParaRPr sz="1600"/>
          </a:p>
        </p:txBody>
      </p:sp>
      <p:sp>
        <p:nvSpPr>
          <p:cNvPr id="155" name="Google Shape;155;p25"/>
          <p:cNvSpPr/>
          <p:nvPr/>
        </p:nvSpPr>
        <p:spPr>
          <a:xfrm flipH="1">
            <a:off x="2718000" y="2506175"/>
            <a:ext cx="426300" cy="2108100"/>
          </a:xfrm>
          <a:prstGeom prst="downArrow">
            <a:avLst>
              <a:gd name="adj1" fmla="val 59324"/>
              <a:gd name="adj2" fmla="val 50000"/>
            </a:avLst>
          </a:prstGeom>
          <a:solidFill>
            <a:srgbClr val="FF5500">
              <a:alpha val="64800"/>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5"/>
          <p:cNvSpPr/>
          <p:nvPr/>
        </p:nvSpPr>
        <p:spPr>
          <a:xfrm>
            <a:off x="4446550" y="2429975"/>
            <a:ext cx="5333400" cy="1123500"/>
          </a:xfrm>
          <a:prstGeom prst="wedgeRectCallout">
            <a:avLst>
              <a:gd name="adj1" fmla="val 11295"/>
              <a:gd name="adj2" fmla="val 5025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US" sz="1600" b="1">
                <a:solidFill>
                  <a:schemeClr val="dk1"/>
                </a:solidFill>
              </a:rPr>
              <a:t>Cache </a:t>
            </a:r>
            <a:r>
              <a:rPr lang="en-US" sz="1600">
                <a:solidFill>
                  <a:schemeClr val="dk1"/>
                </a:solidFill>
              </a:rPr>
              <a:t>is small, fast memory that is usually built into the processor chip. </a:t>
            </a:r>
            <a:endParaRPr sz="1600">
              <a:solidFill>
                <a:schemeClr val="dk1"/>
              </a:solidFill>
            </a:endParaRPr>
          </a:p>
          <a:p>
            <a:pPr marL="0" lvl="0" indent="0" algn="l" rtl="0">
              <a:spcBef>
                <a:spcPts val="0"/>
              </a:spcBef>
              <a:spcAft>
                <a:spcPts val="0"/>
              </a:spcAft>
              <a:buClr>
                <a:schemeClr val="dk1"/>
              </a:buClr>
              <a:buSzPts val="1100"/>
              <a:buFont typeface="Arial"/>
              <a:buNone/>
            </a:pPr>
            <a:r>
              <a:rPr lang="en-US" sz="1600">
                <a:solidFill>
                  <a:schemeClr val="dk1"/>
                </a:solidFill>
              </a:rPr>
              <a:t>Processor</a:t>
            </a:r>
            <a:r>
              <a:rPr lang="en-US" sz="1600" b="1">
                <a:solidFill>
                  <a:schemeClr val="dk1"/>
                </a:solidFill>
              </a:rPr>
              <a:t> </a:t>
            </a:r>
            <a:r>
              <a:rPr lang="en-US" sz="1600">
                <a:solidFill>
                  <a:schemeClr val="dk1"/>
                </a:solidFill>
              </a:rPr>
              <a:t>have direct access to 6 MB of memory without using the FSB</a:t>
            </a:r>
            <a:endParaRPr sz="1600">
              <a:solidFill>
                <a:schemeClr val="dk1"/>
              </a:solidFill>
            </a:endParaRPr>
          </a:p>
        </p:txBody>
      </p:sp>
      <p:sp>
        <p:nvSpPr>
          <p:cNvPr id="157" name="Google Shape;157;p25"/>
          <p:cNvSpPr/>
          <p:nvPr/>
        </p:nvSpPr>
        <p:spPr>
          <a:xfrm flipH="1">
            <a:off x="3784800" y="2429975"/>
            <a:ext cx="426300" cy="2472900"/>
          </a:xfrm>
          <a:prstGeom prst="downArrow">
            <a:avLst>
              <a:gd name="adj1" fmla="val 59324"/>
              <a:gd name="adj2" fmla="val 50000"/>
            </a:avLst>
          </a:prstGeom>
          <a:solidFill>
            <a:srgbClr val="FF5500">
              <a:alpha val="64800"/>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5"/>
          <p:cNvSpPr/>
          <p:nvPr/>
        </p:nvSpPr>
        <p:spPr>
          <a:xfrm flipH="1">
            <a:off x="4582250" y="3553475"/>
            <a:ext cx="426300" cy="1349400"/>
          </a:xfrm>
          <a:prstGeom prst="downArrow">
            <a:avLst>
              <a:gd name="adj1" fmla="val 59324"/>
              <a:gd name="adj2" fmla="val 50000"/>
            </a:avLst>
          </a:prstGeom>
          <a:solidFill>
            <a:srgbClr val="FF5500">
              <a:alpha val="64800"/>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5"/>
          <p:cNvSpPr/>
          <p:nvPr/>
        </p:nvSpPr>
        <p:spPr>
          <a:xfrm>
            <a:off x="0" y="4741525"/>
            <a:ext cx="1948200" cy="2108100"/>
          </a:xfrm>
          <a:prstGeom prst="wedgeRectCallout">
            <a:avLst>
              <a:gd name="adj1" fmla="val 11295"/>
              <a:gd name="adj2" fmla="val 5025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US" sz="1600" b="1"/>
              <a:t>Graphics processor unit</a:t>
            </a:r>
            <a:endParaRPr sz="1600" b="1"/>
          </a:p>
          <a:p>
            <a:pPr marL="0" lvl="0" indent="0" algn="l" rtl="0">
              <a:spcBef>
                <a:spcPts val="0"/>
              </a:spcBef>
              <a:spcAft>
                <a:spcPts val="0"/>
              </a:spcAft>
              <a:buClr>
                <a:schemeClr val="dk1"/>
              </a:buClr>
              <a:buSzPts val="1100"/>
              <a:buFont typeface="Arial"/>
              <a:buNone/>
            </a:pPr>
            <a:r>
              <a:rPr lang="en-US" sz="1600"/>
              <a:t>Games and other graphics software interact with GPU =&gt;faster image manipulation</a:t>
            </a:r>
            <a:endParaRPr sz="1600"/>
          </a:p>
        </p:txBody>
      </p:sp>
      <p:sp>
        <p:nvSpPr>
          <p:cNvPr id="160" name="Google Shape;160;p25"/>
          <p:cNvSpPr/>
          <p:nvPr/>
        </p:nvSpPr>
        <p:spPr>
          <a:xfrm>
            <a:off x="0" y="3269700"/>
            <a:ext cx="1948200" cy="1420800"/>
          </a:xfrm>
          <a:prstGeom prst="wedgeRectCallout">
            <a:avLst>
              <a:gd name="adj1" fmla="val 11295"/>
              <a:gd name="adj2" fmla="val 5025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US" sz="1600"/>
              <a:t>Synchronous, dynamic </a:t>
            </a:r>
            <a:r>
              <a:rPr lang="en-US" sz="1600" b="1"/>
              <a:t>RAM</a:t>
            </a:r>
            <a:endParaRPr sz="1600" b="1"/>
          </a:p>
          <a:p>
            <a:pPr marL="0" lvl="0" indent="0" algn="l" rtl="0">
              <a:spcBef>
                <a:spcPts val="0"/>
              </a:spcBef>
              <a:spcAft>
                <a:spcPts val="0"/>
              </a:spcAft>
              <a:buClr>
                <a:schemeClr val="dk1"/>
              </a:buClr>
              <a:buSzPts val="1100"/>
              <a:buFont typeface="Arial"/>
              <a:buNone/>
            </a:pPr>
            <a:r>
              <a:rPr lang="en-US" sz="1600" b="1"/>
              <a:t>DD3 </a:t>
            </a:r>
            <a:r>
              <a:rPr lang="en-US" sz="1600"/>
              <a:t>- Double Data Rate 3, type of memory</a:t>
            </a:r>
            <a:endParaRPr sz="1600"/>
          </a:p>
        </p:txBody>
      </p:sp>
      <p:sp>
        <p:nvSpPr>
          <p:cNvPr id="161" name="Google Shape;161;p25"/>
          <p:cNvSpPr/>
          <p:nvPr/>
        </p:nvSpPr>
        <p:spPr>
          <a:xfrm>
            <a:off x="1808800" y="5569125"/>
            <a:ext cx="426300" cy="509400"/>
          </a:xfrm>
          <a:prstGeom prst="rightArrow">
            <a:avLst>
              <a:gd name="adj1" fmla="val 50000"/>
              <a:gd name="adj2" fmla="val 50000"/>
            </a:avLst>
          </a:prstGeom>
          <a:solidFill>
            <a:srgbClr val="FF5500">
              <a:alpha val="64800"/>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5"/>
          <p:cNvSpPr/>
          <p:nvPr/>
        </p:nvSpPr>
        <p:spPr>
          <a:xfrm rot="2700000">
            <a:off x="1578345" y="4914317"/>
            <a:ext cx="1099268" cy="439113"/>
          </a:xfrm>
          <a:prstGeom prst="rightArrow">
            <a:avLst>
              <a:gd name="adj1" fmla="val 50000"/>
              <a:gd name="adj2" fmla="val 50000"/>
            </a:avLst>
          </a:prstGeom>
          <a:solidFill>
            <a:srgbClr val="FF5500">
              <a:alpha val="64800"/>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solidFill>
                  <a:schemeClr val="lt1"/>
                </a:solidFill>
              </a:rPr>
              <a:t>Computer configuration </a:t>
            </a:r>
            <a:r>
              <a:rPr lang="en-GB" baseline="30000" dirty="0">
                <a:solidFill>
                  <a:schemeClr val="bg1"/>
                </a:solidFill>
              </a:rPr>
              <a:t>3</a:t>
            </a:r>
            <a:r>
              <a:rPr lang="en-US" dirty="0">
                <a:solidFill>
                  <a:schemeClr val="lt1"/>
                </a:solidFill>
              </a:rPr>
              <a:t> </a:t>
            </a:r>
            <a:endParaRPr dirty="0">
              <a:solidFill>
                <a:schemeClr val="lt1"/>
              </a:solidFill>
            </a:endParaRPr>
          </a:p>
        </p:txBody>
      </p:sp>
      <p:sp>
        <p:nvSpPr>
          <p:cNvPr id="168" name="Google Shape;168;p26"/>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dirty="0">
                <a:solidFill>
                  <a:schemeClr val="dk1"/>
                </a:solidFill>
              </a:rPr>
              <a:t>In general, a faster clock, faster FSB, and more cache would seem to make for a more powerful computer.</a:t>
            </a:r>
            <a:endParaRPr dirty="0">
              <a:solidFill>
                <a:schemeClr val="dk1"/>
              </a:solidFill>
            </a:endParaRPr>
          </a:p>
          <a:p>
            <a:pPr marL="0" lvl="0" indent="0" algn="l" rtl="0">
              <a:spcBef>
                <a:spcPts val="2100"/>
              </a:spcBef>
              <a:spcAft>
                <a:spcPts val="0"/>
              </a:spcAft>
              <a:buNone/>
            </a:pPr>
            <a:r>
              <a:rPr lang="en-US" b="1" dirty="0">
                <a:solidFill>
                  <a:schemeClr val="dk1"/>
                </a:solidFill>
              </a:rPr>
              <a:t>But</a:t>
            </a:r>
            <a:r>
              <a:rPr lang="en-US" dirty="0">
                <a:solidFill>
                  <a:schemeClr val="dk1"/>
                </a:solidFill>
              </a:rPr>
              <a:t> as in all areas of engineering, there are tradeoffs. </a:t>
            </a:r>
            <a:endParaRPr dirty="0">
              <a:solidFill>
                <a:schemeClr val="dk1"/>
              </a:solidFill>
            </a:endParaRPr>
          </a:p>
          <a:p>
            <a:pPr marL="457200" lvl="0" indent="-381000" algn="l" rtl="0">
              <a:spcBef>
                <a:spcPts val="2100"/>
              </a:spcBef>
              <a:spcAft>
                <a:spcPts val="0"/>
              </a:spcAft>
              <a:buClr>
                <a:schemeClr val="dk1"/>
              </a:buClr>
              <a:buSzPts val="2400"/>
              <a:buChar char="●"/>
            </a:pPr>
            <a:r>
              <a:rPr lang="en-US" dirty="0">
                <a:solidFill>
                  <a:schemeClr val="dk1"/>
                </a:solidFill>
              </a:rPr>
              <a:t>Faster processor =&gt; it consumes more power =&gt; the circuitry may overheat and shut down.</a:t>
            </a:r>
            <a:endParaRPr dirty="0">
              <a:solidFill>
                <a:schemeClr val="dk1"/>
              </a:solidFill>
            </a:endParaRPr>
          </a:p>
          <a:p>
            <a:pPr marL="457200" lvl="0" indent="-381000" algn="l" rtl="0">
              <a:spcBef>
                <a:spcPts val="0"/>
              </a:spcBef>
              <a:spcAft>
                <a:spcPts val="0"/>
              </a:spcAft>
              <a:buClr>
                <a:schemeClr val="dk1"/>
              </a:buClr>
              <a:buSzPts val="2400"/>
              <a:buChar char="●"/>
            </a:pPr>
            <a:r>
              <a:rPr lang="en-US" dirty="0">
                <a:solidFill>
                  <a:schemeClr val="dk1"/>
                </a:solidFill>
              </a:rPr>
              <a:t>Faster FSB =&gt; requires faster devices in the outside world =&gt; their circuitry is more expensive. </a:t>
            </a:r>
            <a:endParaRPr dirty="0">
              <a:solidFill>
                <a:schemeClr val="dk1"/>
              </a:solidFill>
            </a:endParaRPr>
          </a:p>
          <a:p>
            <a:pPr marL="457200" lvl="0" indent="-381000" algn="l" rtl="0">
              <a:spcBef>
                <a:spcPts val="0"/>
              </a:spcBef>
              <a:spcAft>
                <a:spcPts val="0"/>
              </a:spcAft>
              <a:buClr>
                <a:schemeClr val="dk1"/>
              </a:buClr>
              <a:buSzPts val="2400"/>
              <a:buChar char="●"/>
            </a:pPr>
            <a:r>
              <a:rPr lang="en-US" dirty="0">
                <a:solidFill>
                  <a:schemeClr val="dk1"/>
                </a:solidFill>
              </a:rPr>
              <a:t>Cache gets bigger =&gt; access to its data becomes slower =&gt; slows down the processors.</a:t>
            </a:r>
            <a:endParaRPr dirty="0">
              <a:solidFill>
                <a:schemeClr val="dk1"/>
              </a:solidFill>
            </a:endParaRPr>
          </a:p>
          <a:p>
            <a:pPr marL="0" lvl="0" indent="0" algn="l" rtl="0">
              <a:spcBef>
                <a:spcPts val="2100"/>
              </a:spcBef>
              <a:spcAft>
                <a:spcPts val="2100"/>
              </a:spcAft>
              <a:buNone/>
            </a:pPr>
            <a:endParaRPr dirty="0">
              <a:solidFill>
                <a:schemeClr val="dk1"/>
              </a:solidFill>
            </a:endParaRPr>
          </a:p>
        </p:txBody>
      </p:sp>
      <p:sp>
        <p:nvSpPr>
          <p:cNvPr id="4" name="Google Shape;189;p8">
            <a:extLst>
              <a:ext uri="{FF2B5EF4-FFF2-40B4-BE49-F238E27FC236}">
                <a16:creationId xmlns:a16="http://schemas.microsoft.com/office/drawing/2014/main" id="{3A2204AD-75A5-4C47-B6F0-4F9D85A8A034}"/>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3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7"/>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solidFill>
                  <a:schemeClr val="lt1"/>
                </a:solidFill>
              </a:rPr>
              <a:t>Hardware and Software</a:t>
            </a:r>
            <a:endParaRPr dirty="0">
              <a:solidFill>
                <a:schemeClr val="lt1"/>
              </a:solidFill>
            </a:endParaRPr>
          </a:p>
        </p:txBody>
      </p:sp>
      <p:sp>
        <p:nvSpPr>
          <p:cNvPr id="174" name="Google Shape;174;p27"/>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US" u="sng" dirty="0">
                <a:solidFill>
                  <a:schemeClr val="hlink"/>
                </a:solidFill>
                <a:hlinkClick r:id="rId3"/>
              </a:rPr>
              <a:t>Khan Academy and Code.org | Hardware and Software</a:t>
            </a:r>
            <a:r>
              <a:rPr lang="en-US" u="sng" dirty="0">
                <a:solidFill>
                  <a:schemeClr val="hlink"/>
                </a:solidFill>
              </a:rPr>
              <a:t> </a:t>
            </a:r>
            <a:r>
              <a:rPr lang="en-GB" baseline="30000" dirty="0">
                <a:solidFill>
                  <a:schemeClr val="dk1"/>
                </a:solidFill>
                <a:highlight>
                  <a:srgbClr val="FFFFFF"/>
                </a:highlight>
              </a:rPr>
              <a:t>4</a:t>
            </a:r>
            <a:endParaRPr dirty="0"/>
          </a:p>
        </p:txBody>
      </p:sp>
      <p:sp>
        <p:nvSpPr>
          <p:cNvPr id="5" name="TextBox 4">
            <a:extLst>
              <a:ext uri="{FF2B5EF4-FFF2-40B4-BE49-F238E27FC236}">
                <a16:creationId xmlns:a16="http://schemas.microsoft.com/office/drawing/2014/main" id="{3C77F94F-FF55-4D45-83A4-0FBDBB7214D2}"/>
              </a:ext>
            </a:extLst>
          </p:cNvPr>
          <p:cNvSpPr txBox="1"/>
          <p:nvPr/>
        </p:nvSpPr>
        <p:spPr>
          <a:xfrm>
            <a:off x="197964" y="6264633"/>
            <a:ext cx="11436934" cy="523220"/>
          </a:xfrm>
          <a:prstGeom prst="rect">
            <a:avLst/>
          </a:prstGeom>
          <a:noFill/>
        </p:spPr>
        <p:txBody>
          <a:bodyPr wrap="square">
            <a:spAutoFit/>
          </a:bodyPr>
          <a:lstStyle/>
          <a:p>
            <a:r>
              <a:rPr lang="en-GB" baseline="30000" dirty="0">
                <a:solidFill>
                  <a:schemeClr val="dk1"/>
                </a:solidFill>
                <a:highlight>
                  <a:srgbClr val="FFFFFF"/>
                </a:highlight>
              </a:rPr>
              <a:t>4</a:t>
            </a:r>
            <a:r>
              <a:rPr lang="en-GB" sz="1400" dirty="0">
                <a:solidFill>
                  <a:schemeClr val="bg2"/>
                </a:solidFill>
                <a:latin typeface="+mj-lt"/>
              </a:rPr>
              <a:t>Youtube.com. 2022. Khan Academy and Code.org | Hardware and Software. [online] Available at: &lt;https://www.youtube.com/watch?v=VzVSt6jxiqw&gt; [Accessed 7 June 2022].</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solidFill>
                  <a:schemeClr val="lt1"/>
                </a:solidFill>
              </a:rPr>
              <a:t>Motherboard </a:t>
            </a:r>
            <a:r>
              <a:rPr lang="en-GB" baseline="30000" dirty="0">
                <a:solidFill>
                  <a:schemeClr val="bg1"/>
                </a:solidFill>
              </a:rPr>
              <a:t>5</a:t>
            </a:r>
            <a:endParaRPr dirty="0">
              <a:solidFill>
                <a:schemeClr val="lt1"/>
              </a:solidFill>
            </a:endParaRPr>
          </a:p>
        </p:txBody>
      </p:sp>
      <p:sp>
        <p:nvSpPr>
          <p:cNvPr id="180" name="Google Shape;180;p28"/>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rgbClr val="000000"/>
                </a:solidFill>
              </a:rPr>
              <a:t>In a PC the components in a von Neumann machine are physically located in a printed circuit board called the </a:t>
            </a:r>
            <a:r>
              <a:rPr lang="en-US" b="1">
                <a:solidFill>
                  <a:srgbClr val="000000"/>
                </a:solidFill>
              </a:rPr>
              <a:t>motherboard</a:t>
            </a:r>
            <a:r>
              <a:rPr lang="en-US">
                <a:solidFill>
                  <a:srgbClr val="000000"/>
                </a:solidFill>
              </a:rPr>
              <a:t>.</a:t>
            </a:r>
            <a:endParaRPr>
              <a:solidFill>
                <a:srgbClr val="000000"/>
              </a:solidFill>
            </a:endParaRPr>
          </a:p>
          <a:p>
            <a:pPr marL="0" lvl="0" indent="0" algn="l" rtl="0">
              <a:spcBef>
                <a:spcPts val="2100"/>
              </a:spcBef>
              <a:spcAft>
                <a:spcPts val="0"/>
              </a:spcAft>
              <a:buNone/>
            </a:pPr>
            <a:r>
              <a:rPr lang="en-US">
                <a:solidFill>
                  <a:srgbClr val="000000"/>
                </a:solidFill>
              </a:rPr>
              <a:t>Motherboard is the main circuit board of PC </a:t>
            </a:r>
            <a:endParaRPr>
              <a:solidFill>
                <a:srgbClr val="000000"/>
              </a:solidFill>
            </a:endParaRPr>
          </a:p>
          <a:p>
            <a:pPr marL="0" lvl="0" indent="0" algn="l" rtl="0">
              <a:spcBef>
                <a:spcPts val="2100"/>
              </a:spcBef>
              <a:spcAft>
                <a:spcPts val="0"/>
              </a:spcAft>
              <a:buNone/>
            </a:pPr>
            <a:r>
              <a:rPr lang="en-US">
                <a:solidFill>
                  <a:srgbClr val="000000"/>
                </a:solidFill>
              </a:rPr>
              <a:t>The motherboard also has connections for attaching other devices to the bus:</a:t>
            </a:r>
            <a:endParaRPr>
              <a:solidFill>
                <a:srgbClr val="000000"/>
              </a:solidFill>
            </a:endParaRPr>
          </a:p>
          <a:p>
            <a:pPr marL="457200" lvl="0" indent="-381000" algn="l" rtl="0">
              <a:spcBef>
                <a:spcPts val="2100"/>
              </a:spcBef>
              <a:spcAft>
                <a:spcPts val="0"/>
              </a:spcAft>
              <a:buClr>
                <a:srgbClr val="000000"/>
              </a:buClr>
              <a:buSzPts val="2400"/>
              <a:buChar char="●"/>
            </a:pPr>
            <a:r>
              <a:rPr lang="en-US">
                <a:solidFill>
                  <a:srgbClr val="000000"/>
                </a:solidFill>
              </a:rPr>
              <a:t>a mouse</a:t>
            </a:r>
            <a:endParaRPr>
              <a:solidFill>
                <a:srgbClr val="000000"/>
              </a:solidFill>
            </a:endParaRPr>
          </a:p>
          <a:p>
            <a:pPr marL="457200" lvl="0" indent="-381000" algn="l" rtl="0">
              <a:spcBef>
                <a:spcPts val="0"/>
              </a:spcBef>
              <a:spcAft>
                <a:spcPts val="0"/>
              </a:spcAft>
              <a:buClr>
                <a:srgbClr val="000000"/>
              </a:buClr>
              <a:buSzPts val="2400"/>
              <a:buChar char="●"/>
            </a:pPr>
            <a:r>
              <a:rPr lang="en-US">
                <a:solidFill>
                  <a:srgbClr val="000000"/>
                </a:solidFill>
              </a:rPr>
              <a:t>a keyboard</a:t>
            </a:r>
            <a:endParaRPr>
              <a:solidFill>
                <a:srgbClr val="000000"/>
              </a:solidFill>
            </a:endParaRPr>
          </a:p>
          <a:p>
            <a:pPr marL="457200" lvl="0" indent="-381000" algn="l" rtl="0">
              <a:spcBef>
                <a:spcPts val="0"/>
              </a:spcBef>
              <a:spcAft>
                <a:spcPts val="0"/>
              </a:spcAft>
              <a:buClr>
                <a:srgbClr val="000000"/>
              </a:buClr>
              <a:buSzPts val="2400"/>
              <a:buChar char="●"/>
            </a:pPr>
            <a:r>
              <a:rPr lang="en-US">
                <a:solidFill>
                  <a:srgbClr val="000000"/>
                </a:solidFill>
              </a:rPr>
              <a:t>or additional storage devices</a:t>
            </a:r>
            <a:endParaRPr>
              <a:solidFill>
                <a:srgbClr val="000000"/>
              </a:solidFill>
            </a:endParaRPr>
          </a:p>
          <a:p>
            <a:pPr marL="0" lvl="0" indent="0" algn="l" rtl="0">
              <a:spcBef>
                <a:spcPts val="2100"/>
              </a:spcBef>
              <a:spcAft>
                <a:spcPts val="2100"/>
              </a:spcAft>
              <a:buNone/>
            </a:pPr>
            <a:endParaRPr>
              <a:solidFill>
                <a:srgbClr val="000000"/>
              </a:solidFill>
            </a:endParaRPr>
          </a:p>
        </p:txBody>
      </p:sp>
      <p:sp>
        <p:nvSpPr>
          <p:cNvPr id="4" name="Google Shape;189;p8">
            <a:extLst>
              <a:ext uri="{FF2B5EF4-FFF2-40B4-BE49-F238E27FC236}">
                <a16:creationId xmlns:a16="http://schemas.microsoft.com/office/drawing/2014/main" id="{2658E411-72D0-42A8-8D55-B39B561AE2C5}"/>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5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9"/>
          <p:cNvSpPr txBox="1">
            <a:spLocks noGrp="1"/>
          </p:cNvSpPr>
          <p:nvPr>
            <p:ph type="title"/>
          </p:nvPr>
        </p:nvSpPr>
        <p:spPr>
          <a:xfrm>
            <a:off x="415600" y="517167"/>
            <a:ext cx="11360700" cy="7635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Physical organisation of the computer</a:t>
            </a:r>
            <a:endParaRPr i="0" u="none" strike="noStrike" cap="none">
              <a:solidFill>
                <a:srgbClr val="FFFFFF"/>
              </a:solidFill>
            </a:endParaRPr>
          </a:p>
        </p:txBody>
      </p:sp>
      <p:pic>
        <p:nvPicPr>
          <p:cNvPr id="186" name="Google Shape;186;p29" descr="http://s.hswstatic.com/gif/motherboard-busses.jpg"/>
          <p:cNvPicPr preferRelativeResize="0"/>
          <p:nvPr/>
        </p:nvPicPr>
        <p:blipFill rotWithShape="1">
          <a:blip r:embed="rId3">
            <a:alphaModFix/>
          </a:blip>
          <a:srcRect/>
          <a:stretch/>
        </p:blipFill>
        <p:spPr>
          <a:xfrm>
            <a:off x="1201002" y="1558123"/>
            <a:ext cx="4924000" cy="5367150"/>
          </a:xfrm>
          <a:prstGeom prst="rect">
            <a:avLst/>
          </a:prstGeom>
          <a:noFill/>
          <a:ln>
            <a:noFill/>
          </a:ln>
        </p:spPr>
      </p:pic>
      <p:pic>
        <p:nvPicPr>
          <p:cNvPr id="187" name="Google Shape;187;p29" descr="http://www.kids-online.net/learn/click/details/mother.jpg"/>
          <p:cNvPicPr preferRelativeResize="0"/>
          <p:nvPr/>
        </p:nvPicPr>
        <p:blipFill rotWithShape="1">
          <a:blip r:embed="rId4">
            <a:alphaModFix/>
          </a:blip>
          <a:srcRect/>
          <a:stretch/>
        </p:blipFill>
        <p:spPr>
          <a:xfrm>
            <a:off x="6729850" y="1414650"/>
            <a:ext cx="4529643" cy="53671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0"/>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Physical </a:t>
            </a:r>
            <a:r>
              <a:rPr lang="en-US" i="0" u="none" strike="noStrike" cap="none" dirty="0" err="1">
                <a:solidFill>
                  <a:srgbClr val="FFFFFF"/>
                </a:solidFill>
              </a:rPr>
              <a:t>organisation</a:t>
            </a:r>
            <a:r>
              <a:rPr lang="en-US" i="0" u="none" strike="noStrike" cap="none" dirty="0">
                <a:solidFill>
                  <a:srgbClr val="FFFFFF"/>
                </a:solidFill>
              </a:rPr>
              <a:t> of the computer </a:t>
            </a:r>
            <a:r>
              <a:rPr lang="en-GB" baseline="30000" dirty="0">
                <a:solidFill>
                  <a:schemeClr val="bg1"/>
                </a:solidFill>
              </a:rPr>
              <a:t>6</a:t>
            </a:r>
            <a:endParaRPr dirty="0">
              <a:solidFill>
                <a:srgbClr val="FFFFFF"/>
              </a:solidFill>
            </a:endParaRPr>
          </a:p>
        </p:txBody>
      </p:sp>
      <p:sp>
        <p:nvSpPr>
          <p:cNvPr id="193" name="Google Shape;193;p30"/>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2800"/>
              <a:buFont typeface="Arial"/>
              <a:buChar char="•"/>
            </a:pPr>
            <a:r>
              <a:rPr lang="en-US" sz="2800" b="0" i="0" u="none" strike="noStrike" cap="none">
                <a:solidFill>
                  <a:schemeClr val="dk1"/>
                </a:solidFill>
                <a:latin typeface="Calibri"/>
                <a:ea typeface="Calibri"/>
                <a:cs typeface="Calibri"/>
                <a:sym typeface="Calibri"/>
              </a:rPr>
              <a:t>Modular construction</a:t>
            </a:r>
            <a:endParaRPr/>
          </a:p>
          <a:p>
            <a:pPr marL="742950" marR="0" lvl="2" indent="-342900" algn="l" rtl="0">
              <a:lnSpc>
                <a:spcPct val="90000"/>
              </a:lnSpc>
              <a:spcBef>
                <a:spcPts val="500"/>
              </a:spcBef>
              <a:spcAft>
                <a:spcPts val="0"/>
              </a:spcAft>
              <a:buClr>
                <a:schemeClr val="dk1"/>
              </a:buClr>
              <a:buSzPts val="2000"/>
              <a:buFont typeface="Arial"/>
              <a:buChar char="•"/>
            </a:pPr>
            <a:r>
              <a:rPr lang="en-US" sz="2000" b="0" i="0" u="none" strike="noStrike" cap="none">
                <a:solidFill>
                  <a:schemeClr val="dk1"/>
                </a:solidFill>
                <a:latin typeface="Calibri"/>
                <a:ea typeface="Calibri"/>
                <a:cs typeface="Calibri"/>
                <a:sym typeface="Calibri"/>
              </a:rPr>
              <a:t>Many different microcomputers contain the same microprocessors</a:t>
            </a:r>
            <a:endParaRPr/>
          </a:p>
          <a:p>
            <a:pPr marL="228600" marR="0" lvl="0" indent="-228600" algn="l" rtl="0">
              <a:lnSpc>
                <a:spcPct val="90000"/>
              </a:lnSpc>
              <a:spcBef>
                <a:spcPts val="1000"/>
              </a:spcBef>
              <a:spcAft>
                <a:spcPts val="0"/>
              </a:spcAft>
              <a:buClr>
                <a:schemeClr val="dk1"/>
              </a:buClr>
              <a:buSzPts val="2800"/>
              <a:buFont typeface="Arial"/>
              <a:buChar char="•"/>
            </a:pPr>
            <a:r>
              <a:rPr lang="en-US" sz="2800" b="0" i="0" u="none" strike="noStrike" cap="none">
                <a:solidFill>
                  <a:schemeClr val="dk1"/>
                </a:solidFill>
                <a:latin typeface="Calibri"/>
                <a:ea typeface="Calibri"/>
                <a:cs typeface="Calibri"/>
                <a:sym typeface="Calibri"/>
              </a:rPr>
              <a:t>Bus – collection of parallel electrical conductors called “lines” onto which a number of components may be connected</a:t>
            </a:r>
            <a:endParaRPr/>
          </a:p>
          <a:p>
            <a:pPr marL="685800" marR="0" lvl="1" indent="-228600" algn="l" rtl="0">
              <a:lnSpc>
                <a:spcPct val="90000"/>
              </a:lnSpc>
              <a:spcBef>
                <a:spcPts val="500"/>
              </a:spcBef>
              <a:spcAft>
                <a:spcPts val="0"/>
              </a:spcAft>
              <a:buClr>
                <a:schemeClr val="dk1"/>
              </a:buClr>
              <a:buSzPts val="2400"/>
              <a:buFont typeface="Arial"/>
              <a:buChar char="•"/>
            </a:pPr>
            <a:r>
              <a:rPr lang="en-US" sz="2400" b="0" i="0" u="none" strike="noStrike" cap="none">
                <a:solidFill>
                  <a:schemeClr val="dk1"/>
                </a:solidFill>
                <a:latin typeface="Calibri"/>
                <a:ea typeface="Calibri"/>
                <a:cs typeface="Calibri"/>
                <a:sym typeface="Calibri"/>
              </a:rPr>
              <a:t>Internal buses</a:t>
            </a:r>
            <a:endParaRPr/>
          </a:p>
          <a:p>
            <a:pPr marL="685800" marR="0" lvl="1" indent="-228600" algn="l" rtl="0">
              <a:lnSpc>
                <a:spcPct val="90000"/>
              </a:lnSpc>
              <a:spcBef>
                <a:spcPts val="500"/>
              </a:spcBef>
              <a:spcAft>
                <a:spcPts val="0"/>
              </a:spcAft>
              <a:buClr>
                <a:schemeClr val="dk1"/>
              </a:buClr>
              <a:buSzPts val="2400"/>
              <a:buFont typeface="Arial"/>
              <a:buChar char="•"/>
            </a:pPr>
            <a:r>
              <a:rPr lang="en-US" sz="2400" b="0" i="0" u="none" strike="noStrike" cap="none">
                <a:solidFill>
                  <a:schemeClr val="dk1"/>
                </a:solidFill>
                <a:latin typeface="Calibri"/>
                <a:ea typeface="Calibri"/>
                <a:cs typeface="Calibri"/>
                <a:sym typeface="Calibri"/>
              </a:rPr>
              <a:t>External buses</a:t>
            </a:r>
            <a:endParaRPr/>
          </a:p>
          <a:p>
            <a:pPr marL="228600" marR="0" lvl="0" indent="-50800" algn="l" rtl="0">
              <a:lnSpc>
                <a:spcPct val="90000"/>
              </a:lnSpc>
              <a:spcBef>
                <a:spcPts val="1000"/>
              </a:spcBef>
              <a:spcAft>
                <a:spcPts val="2100"/>
              </a:spcAft>
              <a:buClr>
                <a:schemeClr val="dk1"/>
              </a:buClr>
              <a:buSzPts val="2800"/>
              <a:buFont typeface="Arial"/>
              <a:buNone/>
            </a:pPr>
            <a:endParaRPr sz="2800" b="0" i="0" u="none" strike="noStrike" cap="none">
              <a:solidFill>
                <a:schemeClr val="dk1"/>
              </a:solidFill>
              <a:latin typeface="Calibri"/>
              <a:ea typeface="Calibri"/>
              <a:cs typeface="Calibri"/>
              <a:sym typeface="Calibri"/>
            </a:endParaRPr>
          </a:p>
        </p:txBody>
      </p:sp>
      <p:sp>
        <p:nvSpPr>
          <p:cNvPr id="4" name="Google Shape;189;p8">
            <a:extLst>
              <a:ext uri="{FF2B5EF4-FFF2-40B4-BE49-F238E27FC236}">
                <a16:creationId xmlns:a16="http://schemas.microsoft.com/office/drawing/2014/main" id="{ED461C3E-F570-48CD-BA96-2AC4DA7E039A}"/>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6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1"/>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Physical </a:t>
            </a:r>
            <a:r>
              <a:rPr lang="en-US" i="0" u="none" strike="noStrike" cap="none" dirty="0" err="1">
                <a:solidFill>
                  <a:srgbClr val="FFFFFF"/>
                </a:solidFill>
              </a:rPr>
              <a:t>organisation</a:t>
            </a:r>
            <a:r>
              <a:rPr lang="en-US" i="0" u="none" strike="noStrike" cap="none" dirty="0">
                <a:solidFill>
                  <a:srgbClr val="FFFFFF"/>
                </a:solidFill>
              </a:rPr>
              <a:t> of the computer </a:t>
            </a:r>
            <a:r>
              <a:rPr lang="en-GB" i="0" u="none" strike="noStrike" cap="none" baseline="30000" dirty="0">
                <a:solidFill>
                  <a:schemeClr val="bg1"/>
                </a:solidFill>
              </a:rPr>
              <a:t>7</a:t>
            </a:r>
            <a:endParaRPr dirty="0">
              <a:solidFill>
                <a:srgbClr val="FFFFFF"/>
              </a:solidFill>
            </a:endParaRPr>
          </a:p>
        </p:txBody>
      </p:sp>
      <p:sp>
        <p:nvSpPr>
          <p:cNvPr id="199" name="Google Shape;199;p31"/>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80000"/>
              </a:lnSpc>
              <a:spcBef>
                <a:spcPts val="0"/>
              </a:spcBef>
              <a:spcAft>
                <a:spcPts val="0"/>
              </a:spcAft>
              <a:buClr>
                <a:schemeClr val="dk1"/>
              </a:buClr>
              <a:buSzPts val="3000"/>
              <a:buFont typeface="Arial"/>
              <a:buChar char="•"/>
            </a:pPr>
            <a:r>
              <a:rPr lang="en-US" sz="3000" b="0" i="0" u="none" strike="noStrike" cap="none" dirty="0">
                <a:solidFill>
                  <a:schemeClr val="dk1"/>
                </a:solidFill>
                <a:latin typeface="Calibri"/>
                <a:ea typeface="Calibri"/>
                <a:cs typeface="Calibri"/>
                <a:sym typeface="Calibri"/>
              </a:rPr>
              <a:t>Buses convey:</a:t>
            </a:r>
            <a:endParaRPr dirty="0"/>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dirty="0">
                <a:solidFill>
                  <a:schemeClr val="dk1"/>
                </a:solidFill>
                <a:latin typeface="Calibri"/>
                <a:ea typeface="Calibri"/>
                <a:cs typeface="Calibri"/>
                <a:sym typeface="Calibri"/>
              </a:rPr>
              <a:t>Data signals</a:t>
            </a:r>
            <a:endParaRPr dirty="0"/>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dirty="0">
                <a:solidFill>
                  <a:schemeClr val="dk1"/>
                </a:solidFill>
                <a:latin typeface="Calibri"/>
                <a:ea typeface="Calibri"/>
                <a:cs typeface="Calibri"/>
                <a:sym typeface="Calibri"/>
              </a:rPr>
              <a:t>Data address signals</a:t>
            </a:r>
            <a:endParaRPr dirty="0"/>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dirty="0">
                <a:solidFill>
                  <a:schemeClr val="dk1"/>
                </a:solidFill>
                <a:latin typeface="Calibri"/>
                <a:ea typeface="Calibri"/>
                <a:cs typeface="Calibri"/>
                <a:sym typeface="Calibri"/>
              </a:rPr>
              <a:t>Control signals</a:t>
            </a:r>
            <a:endParaRPr dirty="0"/>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dirty="0">
                <a:solidFill>
                  <a:schemeClr val="dk1"/>
                </a:solidFill>
                <a:latin typeface="Calibri"/>
                <a:ea typeface="Calibri"/>
                <a:cs typeface="Calibri"/>
                <a:sym typeface="Calibri"/>
              </a:rPr>
              <a:t>Power</a:t>
            </a:r>
            <a:endParaRPr dirty="0"/>
          </a:p>
          <a:p>
            <a:pPr marL="228600" marR="0" lvl="0" indent="-228600" algn="l" rtl="0">
              <a:lnSpc>
                <a:spcPct val="80000"/>
              </a:lnSpc>
              <a:spcBef>
                <a:spcPts val="1000"/>
              </a:spcBef>
              <a:spcAft>
                <a:spcPts val="0"/>
              </a:spcAft>
              <a:buClr>
                <a:schemeClr val="dk1"/>
              </a:buClr>
              <a:buSzPts val="3000"/>
              <a:buFont typeface="Arial"/>
              <a:buChar char="•"/>
            </a:pPr>
            <a:r>
              <a:rPr lang="en-US" sz="3000" b="0" i="0" u="none" strike="noStrike" cap="none" dirty="0">
                <a:solidFill>
                  <a:schemeClr val="dk1"/>
                </a:solidFill>
                <a:latin typeface="Calibri"/>
                <a:ea typeface="Calibri"/>
                <a:cs typeface="Calibri"/>
                <a:sym typeface="Calibri"/>
              </a:rPr>
              <a:t>Bus lines</a:t>
            </a:r>
            <a:endParaRPr dirty="0"/>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dirty="0">
                <a:solidFill>
                  <a:schemeClr val="dk1"/>
                </a:solidFill>
                <a:latin typeface="Calibri"/>
                <a:ea typeface="Calibri"/>
                <a:cs typeface="Calibri"/>
                <a:sym typeface="Calibri"/>
              </a:rPr>
              <a:t>Data lines (Data bus)</a:t>
            </a:r>
            <a:endParaRPr dirty="0"/>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dirty="0">
                <a:solidFill>
                  <a:schemeClr val="dk1"/>
                </a:solidFill>
                <a:latin typeface="Calibri"/>
                <a:ea typeface="Calibri"/>
                <a:cs typeface="Calibri"/>
                <a:sym typeface="Calibri"/>
              </a:rPr>
              <a:t>Address lines (Address bus)</a:t>
            </a:r>
            <a:endParaRPr dirty="0"/>
          </a:p>
          <a:p>
            <a:pPr marL="685800" marR="0" lvl="1" indent="-228600" algn="l" rtl="0">
              <a:lnSpc>
                <a:spcPct val="80000"/>
              </a:lnSpc>
              <a:spcBef>
                <a:spcPts val="500"/>
              </a:spcBef>
              <a:spcAft>
                <a:spcPts val="2100"/>
              </a:spcAft>
              <a:buClr>
                <a:schemeClr val="dk1"/>
              </a:buClr>
              <a:buSzPts val="2600"/>
              <a:buFont typeface="Arial"/>
              <a:buChar char="•"/>
            </a:pPr>
            <a:r>
              <a:rPr lang="en-US" sz="2600" b="0" i="0" u="none" strike="noStrike" cap="none" dirty="0">
                <a:solidFill>
                  <a:schemeClr val="dk1"/>
                </a:solidFill>
                <a:latin typeface="Calibri"/>
                <a:ea typeface="Calibri"/>
                <a:cs typeface="Calibri"/>
                <a:sym typeface="Calibri"/>
              </a:rPr>
              <a:t>Control lines (Control bus)</a:t>
            </a:r>
            <a:endParaRPr dirty="0"/>
          </a:p>
        </p:txBody>
      </p:sp>
      <p:pic>
        <p:nvPicPr>
          <p:cNvPr id="200" name="Google Shape;200;p31" descr="http://dl.uncw.edu/digilib/chemistry/computer%20applications/hardware/chpt01a/bus.gif"/>
          <p:cNvPicPr preferRelativeResize="0"/>
          <p:nvPr/>
        </p:nvPicPr>
        <p:blipFill rotWithShape="1">
          <a:blip r:embed="rId3">
            <a:alphaModFix/>
          </a:blip>
          <a:srcRect/>
          <a:stretch/>
        </p:blipFill>
        <p:spPr>
          <a:xfrm>
            <a:off x="6797017" y="2084101"/>
            <a:ext cx="5112516" cy="3834387"/>
          </a:xfrm>
          <a:prstGeom prst="rect">
            <a:avLst/>
          </a:prstGeom>
          <a:noFill/>
          <a:ln>
            <a:noFill/>
          </a:ln>
        </p:spPr>
      </p:pic>
      <p:sp>
        <p:nvSpPr>
          <p:cNvPr id="5" name="Google Shape;189;p8">
            <a:extLst>
              <a:ext uri="{FF2B5EF4-FFF2-40B4-BE49-F238E27FC236}">
                <a16:creationId xmlns:a16="http://schemas.microsoft.com/office/drawing/2014/main" id="{FD16C237-5BCF-4E70-A1A9-4A20FB7A10D7}"/>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7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2"/>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Example of Bus connections</a:t>
            </a:r>
            <a:endParaRPr>
              <a:solidFill>
                <a:srgbClr val="FFFFFF"/>
              </a:solidFill>
            </a:endParaRPr>
          </a:p>
        </p:txBody>
      </p:sp>
      <p:pic>
        <p:nvPicPr>
          <p:cNvPr id="206" name="Google Shape;206;p32" descr="13.6.jpg"/>
          <p:cNvPicPr preferRelativeResize="0">
            <a:picLocks noGrp="1"/>
          </p:cNvPicPr>
          <p:nvPr>
            <p:ph type="body" idx="1"/>
          </p:nvPr>
        </p:nvPicPr>
        <p:blipFill rotWithShape="1">
          <a:blip r:embed="rId3">
            <a:alphaModFix/>
          </a:blip>
          <a:srcRect/>
          <a:stretch/>
        </p:blipFill>
        <p:spPr>
          <a:xfrm>
            <a:off x="415600" y="1536625"/>
            <a:ext cx="6683400" cy="4686600"/>
          </a:xfrm>
          <a:prstGeom prst="rect">
            <a:avLst/>
          </a:prstGeom>
          <a:noFill/>
          <a:ln>
            <a:noFill/>
          </a:ln>
        </p:spPr>
      </p:pic>
      <p:sp>
        <p:nvSpPr>
          <p:cNvPr id="207" name="Google Shape;207;p32"/>
          <p:cNvSpPr txBox="1"/>
          <p:nvPr/>
        </p:nvSpPr>
        <p:spPr>
          <a:xfrm>
            <a:off x="7953375" y="1643063"/>
            <a:ext cx="2357438" cy="304641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MDR – Memory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Data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Register</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endParaRPr sz="2400" b="1">
              <a:solidFill>
                <a:srgbClr val="CC0000"/>
              </a:solidFil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MAR – Memory Address Register</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endParaRPr sz="2400" b="1">
              <a:solidFill>
                <a:srgbClr val="CC0000"/>
              </a:solidFil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MBR -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Memory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Buffer Reg</a:t>
            </a:r>
            <a:r>
              <a:rPr lang="en-US" sz="2400" b="1">
                <a:solidFill>
                  <a:srgbClr val="CC0000"/>
                </a:solidFill>
              </a:rPr>
              <a:t>ister</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3"/>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sz="3700" i="0" u="none" strike="noStrike" cap="none">
                <a:solidFill>
                  <a:srgbClr val="FFFFFF"/>
                </a:solidFill>
                <a:latin typeface="Arial"/>
                <a:ea typeface="Arial"/>
                <a:cs typeface="Arial"/>
                <a:sym typeface="Arial"/>
              </a:rPr>
              <a:t>Example of Bus connections</a:t>
            </a:r>
            <a:endParaRPr sz="3700">
              <a:solidFill>
                <a:srgbClr val="FFFFFF"/>
              </a:solidFill>
              <a:latin typeface="Arial"/>
              <a:ea typeface="Arial"/>
              <a:cs typeface="Arial"/>
              <a:sym typeface="Arial"/>
            </a:endParaRPr>
          </a:p>
        </p:txBody>
      </p:sp>
      <p:pic>
        <p:nvPicPr>
          <p:cNvPr id="213" name="Google Shape;213;p33" descr="13.32.jpg"/>
          <p:cNvPicPr preferRelativeResize="0">
            <a:picLocks noGrp="1"/>
          </p:cNvPicPr>
          <p:nvPr>
            <p:ph type="body" idx="1"/>
          </p:nvPr>
        </p:nvPicPr>
        <p:blipFill rotWithShape="1">
          <a:blip r:embed="rId3">
            <a:alphaModFix/>
          </a:blip>
          <a:srcRect/>
          <a:stretch/>
        </p:blipFill>
        <p:spPr>
          <a:xfrm>
            <a:off x="1998725" y="1900574"/>
            <a:ext cx="7967400" cy="40497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4"/>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Example of Bus connections</a:t>
            </a:r>
            <a:endParaRPr>
              <a:solidFill>
                <a:srgbClr val="FFFFFF"/>
              </a:solidFill>
            </a:endParaRPr>
          </a:p>
        </p:txBody>
      </p:sp>
      <p:pic>
        <p:nvPicPr>
          <p:cNvPr id="219" name="Google Shape;219;p34" descr="13.4.jpg"/>
          <p:cNvPicPr preferRelativeResize="0">
            <a:picLocks noGrp="1"/>
          </p:cNvPicPr>
          <p:nvPr>
            <p:ph type="body" idx="1"/>
          </p:nvPr>
        </p:nvPicPr>
        <p:blipFill rotWithShape="1">
          <a:blip r:embed="rId3">
            <a:alphaModFix/>
          </a:blip>
          <a:srcRect/>
          <a:stretch/>
        </p:blipFill>
        <p:spPr>
          <a:xfrm>
            <a:off x="1772550" y="1510350"/>
            <a:ext cx="7964400" cy="48747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rgbClr val="FFFFFF"/>
                </a:solidFill>
              </a:rPr>
              <a:t>Memory</a:t>
            </a:r>
            <a:endParaRPr>
              <a:solidFill>
                <a:srgbClr val="FFFFFF"/>
              </a:solidFill>
            </a:endParaRPr>
          </a:p>
        </p:txBody>
      </p:sp>
      <p:sp>
        <p:nvSpPr>
          <p:cNvPr id="225" name="Google Shape;225;p35"/>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US" u="sng" dirty="0">
                <a:solidFill>
                  <a:schemeClr val="hlink"/>
                </a:solidFill>
                <a:hlinkClick r:id="rId3"/>
              </a:rPr>
              <a:t>How your computer memory works</a:t>
            </a:r>
            <a:r>
              <a:rPr lang="en-US" dirty="0"/>
              <a:t> </a:t>
            </a:r>
            <a:r>
              <a:rPr lang="en-GB" baseline="30000" dirty="0">
                <a:solidFill>
                  <a:schemeClr val="dk1"/>
                </a:solidFill>
                <a:highlight>
                  <a:srgbClr val="FFFFFF"/>
                </a:highlight>
              </a:rPr>
              <a:t> 8</a:t>
            </a:r>
            <a:endParaRPr dirty="0"/>
          </a:p>
        </p:txBody>
      </p:sp>
      <p:sp>
        <p:nvSpPr>
          <p:cNvPr id="7" name="TextBox 6">
            <a:extLst>
              <a:ext uri="{FF2B5EF4-FFF2-40B4-BE49-F238E27FC236}">
                <a16:creationId xmlns:a16="http://schemas.microsoft.com/office/drawing/2014/main" id="{EC9877E2-4A4F-40E0-9F32-951E7E6BACD9}"/>
              </a:ext>
            </a:extLst>
          </p:cNvPr>
          <p:cNvSpPr txBox="1"/>
          <p:nvPr/>
        </p:nvSpPr>
        <p:spPr>
          <a:xfrm>
            <a:off x="226243" y="6271599"/>
            <a:ext cx="11114201" cy="523220"/>
          </a:xfrm>
          <a:prstGeom prst="rect">
            <a:avLst/>
          </a:prstGeom>
          <a:noFill/>
        </p:spPr>
        <p:txBody>
          <a:bodyPr wrap="square">
            <a:spAutoFit/>
          </a:bodyPr>
          <a:lstStyle/>
          <a:p>
            <a:pPr marL="169329">
              <a:buClr>
                <a:schemeClr val="dk1"/>
              </a:buClr>
              <a:buSzPts val="1600"/>
            </a:pPr>
            <a:r>
              <a:rPr lang="en-GB" baseline="30000" dirty="0">
                <a:solidFill>
                  <a:schemeClr val="dk1"/>
                </a:solidFill>
                <a:highlight>
                  <a:srgbClr val="FFFFFF"/>
                </a:highlight>
              </a:rPr>
              <a:t>8 </a:t>
            </a:r>
            <a:r>
              <a:rPr lang="en-US" sz="1400" dirty="0" err="1">
                <a:solidFill>
                  <a:schemeClr val="bg2"/>
                </a:solidFill>
                <a:latin typeface="+mj-lt"/>
              </a:rPr>
              <a:t>Senanan</a:t>
            </a:r>
            <a:r>
              <a:rPr lang="en-US" sz="1400" dirty="0">
                <a:solidFill>
                  <a:schemeClr val="bg2"/>
                </a:solidFill>
                <a:latin typeface="+mj-lt"/>
              </a:rPr>
              <a:t>, K., 2016. How computer memory works. [online] Youtube.com. Available at: &lt;https://www.youtube.com/watch?v=p3q5zWCw8J4&gt; [Accessed 7 June 2022].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6"/>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Processor </a:t>
            </a:r>
            <a:r>
              <a:rPr lang="en-GB" baseline="30000" dirty="0">
                <a:solidFill>
                  <a:schemeClr val="bg1"/>
                </a:solidFill>
              </a:rPr>
              <a:t>9</a:t>
            </a:r>
            <a:endParaRPr dirty="0">
              <a:solidFill>
                <a:srgbClr val="FFFFFF"/>
              </a:solidFill>
            </a:endParaRPr>
          </a:p>
        </p:txBody>
      </p:sp>
      <p:sp>
        <p:nvSpPr>
          <p:cNvPr id="231" name="Google Shape;231;p36"/>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80000"/>
              </a:lnSpc>
              <a:spcBef>
                <a:spcPts val="0"/>
              </a:spcBef>
              <a:spcAft>
                <a:spcPts val="0"/>
              </a:spcAft>
              <a:buClr>
                <a:schemeClr val="dk1"/>
              </a:buClr>
              <a:buSzPts val="3000"/>
              <a:buFont typeface="Arial"/>
              <a:buChar char="•"/>
            </a:pPr>
            <a:r>
              <a:rPr lang="en-US" sz="3000" b="0" i="0" u="none" strike="noStrike" cap="none">
                <a:solidFill>
                  <a:schemeClr val="dk1"/>
                </a:solidFill>
                <a:latin typeface="Calibri"/>
                <a:ea typeface="Calibri"/>
                <a:cs typeface="Calibri"/>
                <a:sym typeface="Calibri"/>
              </a:rPr>
              <a:t>Functions</a:t>
            </a:r>
            <a:endParaRPr/>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a:solidFill>
                  <a:schemeClr val="dk1"/>
                </a:solidFill>
                <a:latin typeface="Calibri"/>
                <a:ea typeface="Calibri"/>
                <a:cs typeface="Calibri"/>
                <a:sym typeface="Calibri"/>
              </a:rPr>
              <a:t>To control the use of main storage to store data and instructions</a:t>
            </a:r>
            <a:endParaRPr/>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a:solidFill>
                  <a:schemeClr val="dk1"/>
                </a:solidFill>
                <a:latin typeface="Calibri"/>
                <a:ea typeface="Calibri"/>
                <a:cs typeface="Calibri"/>
                <a:sym typeface="Calibri"/>
              </a:rPr>
              <a:t>To control the sequence of operations</a:t>
            </a:r>
            <a:endParaRPr/>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a:solidFill>
                  <a:schemeClr val="dk1"/>
                </a:solidFill>
                <a:latin typeface="Calibri"/>
                <a:ea typeface="Calibri"/>
                <a:cs typeface="Calibri"/>
                <a:sym typeface="Calibri"/>
              </a:rPr>
              <a:t>To give commands to all parts of the computer system</a:t>
            </a:r>
            <a:endParaRPr/>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a:solidFill>
                  <a:schemeClr val="dk1"/>
                </a:solidFill>
                <a:latin typeface="Calibri"/>
                <a:ea typeface="Calibri"/>
                <a:cs typeface="Calibri"/>
                <a:sym typeface="Calibri"/>
              </a:rPr>
              <a:t>To carry out processing</a:t>
            </a:r>
            <a:endParaRPr/>
          </a:p>
          <a:p>
            <a:pPr marL="228600" marR="0" lvl="0" indent="-228600" algn="l" rtl="0">
              <a:lnSpc>
                <a:spcPct val="80000"/>
              </a:lnSpc>
              <a:spcBef>
                <a:spcPts val="1000"/>
              </a:spcBef>
              <a:spcAft>
                <a:spcPts val="0"/>
              </a:spcAft>
              <a:buClr>
                <a:schemeClr val="dk1"/>
              </a:buClr>
              <a:buSzPts val="3000"/>
              <a:buFont typeface="Arial"/>
              <a:buChar char="•"/>
            </a:pPr>
            <a:r>
              <a:rPr lang="en-US" sz="3000" b="0" i="0" u="none" strike="noStrike" cap="none">
                <a:solidFill>
                  <a:schemeClr val="dk1"/>
                </a:solidFill>
                <a:latin typeface="Calibri"/>
                <a:ea typeface="Calibri"/>
                <a:cs typeface="Calibri"/>
                <a:sym typeface="Calibri"/>
              </a:rPr>
              <a:t>Consists of two primary elements</a:t>
            </a:r>
            <a:endParaRPr/>
          </a:p>
          <a:p>
            <a:pPr marL="685800" marR="0" lvl="1" indent="-228600" algn="l" rtl="0">
              <a:lnSpc>
                <a:spcPct val="80000"/>
              </a:lnSpc>
              <a:spcBef>
                <a:spcPts val="500"/>
              </a:spcBef>
              <a:spcAft>
                <a:spcPts val="0"/>
              </a:spcAft>
              <a:buClr>
                <a:schemeClr val="dk1"/>
              </a:buClr>
              <a:buSzPts val="2600"/>
              <a:buFont typeface="Arial"/>
              <a:buChar char="•"/>
            </a:pPr>
            <a:r>
              <a:rPr lang="en-US" sz="2600" b="0" i="0" u="none" strike="noStrike" cap="none">
                <a:solidFill>
                  <a:schemeClr val="dk1"/>
                </a:solidFill>
                <a:latin typeface="Calibri"/>
                <a:ea typeface="Calibri"/>
                <a:cs typeface="Calibri"/>
                <a:sym typeface="Calibri"/>
              </a:rPr>
              <a:t>Control Unit (CU)</a:t>
            </a:r>
            <a:endParaRPr/>
          </a:p>
          <a:p>
            <a:pPr marL="685800" marR="0" lvl="1" indent="-228600" algn="l" rtl="0">
              <a:lnSpc>
                <a:spcPct val="80000"/>
              </a:lnSpc>
              <a:spcBef>
                <a:spcPts val="500"/>
              </a:spcBef>
              <a:spcAft>
                <a:spcPts val="2100"/>
              </a:spcAft>
              <a:buClr>
                <a:schemeClr val="dk1"/>
              </a:buClr>
              <a:buSzPts val="2600"/>
              <a:buFont typeface="Arial"/>
              <a:buChar char="•"/>
            </a:pPr>
            <a:r>
              <a:rPr lang="en-US" sz="2600" b="0" i="0" u="none" strike="noStrike" cap="none">
                <a:solidFill>
                  <a:schemeClr val="dk1"/>
                </a:solidFill>
                <a:latin typeface="Calibri"/>
                <a:ea typeface="Calibri"/>
                <a:cs typeface="Calibri"/>
                <a:sym typeface="Calibri"/>
              </a:rPr>
              <a:t>Arithmetic and Logic Unit (ALU)</a:t>
            </a:r>
            <a:endParaRPr/>
          </a:p>
        </p:txBody>
      </p:sp>
      <p:sp>
        <p:nvSpPr>
          <p:cNvPr id="8" name="Google Shape;189;p8">
            <a:extLst>
              <a:ext uri="{FF2B5EF4-FFF2-40B4-BE49-F238E27FC236}">
                <a16:creationId xmlns:a16="http://schemas.microsoft.com/office/drawing/2014/main" id="{D36A4346-5FC2-4F0B-8BBA-D78951A31D89}"/>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9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7"/>
          <p:cNvSpPr txBox="1">
            <a:spLocks noGrp="1"/>
          </p:cNvSpPr>
          <p:nvPr>
            <p:ph type="title"/>
          </p:nvPr>
        </p:nvSpPr>
        <p:spPr>
          <a:xfrm>
            <a:off x="415600" y="593367"/>
            <a:ext cx="11360700" cy="7635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4400"/>
              <a:buFont typeface="Calibri"/>
              <a:buNone/>
            </a:pPr>
            <a:r>
              <a:rPr lang="en-US" dirty="0">
                <a:solidFill>
                  <a:srgbClr val="FFFFFF"/>
                </a:solidFill>
              </a:rPr>
              <a:t>Processor </a:t>
            </a:r>
            <a:r>
              <a:rPr lang="en-GB" baseline="30000" dirty="0">
                <a:solidFill>
                  <a:schemeClr val="bg1"/>
                </a:solidFill>
              </a:rPr>
              <a:t>10</a:t>
            </a:r>
            <a:endParaRPr dirty="0">
              <a:solidFill>
                <a:srgbClr val="FFFFFF"/>
              </a:solidFill>
            </a:endParaRPr>
          </a:p>
        </p:txBody>
      </p:sp>
      <p:sp>
        <p:nvSpPr>
          <p:cNvPr id="237" name="Google Shape;237;p37"/>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2800"/>
              <a:buFont typeface="Arial"/>
              <a:buChar char="•"/>
            </a:pPr>
            <a:r>
              <a:rPr lang="en-US" sz="2800" b="0" i="0" u="none" strike="noStrike" cap="none" dirty="0">
                <a:solidFill>
                  <a:schemeClr val="dk1"/>
                </a:solidFill>
                <a:latin typeface="Calibri"/>
                <a:ea typeface="Calibri"/>
                <a:cs typeface="Calibri"/>
                <a:sym typeface="Calibri"/>
              </a:rPr>
              <a:t>Registers – special-purpose temporary-storage locations within the processor or other devices</a:t>
            </a:r>
            <a:endParaRPr dirty="0"/>
          </a:p>
          <a:p>
            <a:pPr marL="0" marR="0" lvl="0" indent="0" algn="l" rtl="0">
              <a:lnSpc>
                <a:spcPct val="90000"/>
              </a:lnSpc>
              <a:spcBef>
                <a:spcPts val="1000"/>
              </a:spcBef>
              <a:spcAft>
                <a:spcPts val="0"/>
              </a:spcAft>
              <a:buNone/>
            </a:pPr>
            <a:r>
              <a:rPr lang="en-US" sz="2800" b="1" i="0" u="none" strike="noStrike" cap="none" dirty="0">
                <a:solidFill>
                  <a:schemeClr val="dk1"/>
                </a:solidFill>
                <a:latin typeface="Calibri"/>
                <a:ea typeface="Calibri"/>
                <a:cs typeface="Calibri"/>
                <a:sym typeface="Calibri"/>
              </a:rPr>
              <a:t>Types of registers</a:t>
            </a:r>
            <a:endParaRPr b="1" dirty="0"/>
          </a:p>
          <a:p>
            <a:pPr marL="228600" lvl="0" indent="-228600" algn="l" rtl="0">
              <a:lnSpc>
                <a:spcPct val="80000"/>
              </a:lnSpc>
              <a:spcBef>
                <a:spcPts val="0"/>
              </a:spcBef>
              <a:spcAft>
                <a:spcPts val="0"/>
              </a:spcAft>
              <a:buClr>
                <a:schemeClr val="dk1"/>
              </a:buClr>
              <a:buSzPts val="2500"/>
              <a:buChar char="•"/>
            </a:pPr>
            <a:r>
              <a:rPr lang="en-US" sz="2500" dirty="0">
                <a:solidFill>
                  <a:schemeClr val="dk1"/>
                </a:solidFill>
                <a:latin typeface="Calibri"/>
                <a:ea typeface="Calibri"/>
                <a:cs typeface="Calibri"/>
                <a:sym typeface="Calibri"/>
              </a:rPr>
              <a:t>Memory Data Register (MDR)</a:t>
            </a:r>
            <a:endParaRPr dirty="0"/>
          </a:p>
          <a:p>
            <a:pPr marL="685800" lvl="1" indent="-228600" algn="l" rtl="0">
              <a:lnSpc>
                <a:spcPct val="80000"/>
              </a:lnSpc>
              <a:spcBef>
                <a:spcPts val="500"/>
              </a:spcBef>
              <a:spcAft>
                <a:spcPts val="0"/>
              </a:spcAft>
              <a:buClr>
                <a:schemeClr val="dk1"/>
              </a:buClr>
              <a:buSzPts val="2200"/>
              <a:buChar char="•"/>
            </a:pPr>
            <a:r>
              <a:rPr lang="en-US" sz="2200" dirty="0">
                <a:solidFill>
                  <a:schemeClr val="dk1"/>
                </a:solidFill>
                <a:latin typeface="Calibri"/>
                <a:ea typeface="Calibri"/>
                <a:cs typeface="Calibri"/>
                <a:sym typeface="Calibri"/>
              </a:rPr>
              <a:t>Handles all data and instructions passing in and out of the </a:t>
            </a:r>
            <a:r>
              <a:rPr lang="en-US" sz="2200" b="1" dirty="0">
                <a:solidFill>
                  <a:schemeClr val="dk1"/>
                </a:solidFill>
                <a:latin typeface="Calibri"/>
                <a:ea typeface="Calibri"/>
                <a:cs typeface="Calibri"/>
                <a:sym typeface="Calibri"/>
              </a:rPr>
              <a:t>processor </a:t>
            </a:r>
            <a:endParaRPr dirty="0"/>
          </a:p>
          <a:p>
            <a:pPr marL="228600" lvl="0" indent="-228600" algn="l" rtl="0">
              <a:lnSpc>
                <a:spcPct val="80000"/>
              </a:lnSpc>
              <a:spcBef>
                <a:spcPts val="1000"/>
              </a:spcBef>
              <a:spcAft>
                <a:spcPts val="0"/>
              </a:spcAft>
              <a:buClr>
                <a:schemeClr val="dk1"/>
              </a:buClr>
              <a:buSzPts val="2500"/>
              <a:buChar char="•"/>
            </a:pPr>
            <a:r>
              <a:rPr lang="en-US" sz="2500" dirty="0">
                <a:solidFill>
                  <a:schemeClr val="dk1"/>
                </a:solidFill>
                <a:latin typeface="Calibri"/>
                <a:ea typeface="Calibri"/>
                <a:cs typeface="Calibri"/>
                <a:sym typeface="Calibri"/>
              </a:rPr>
              <a:t>Memory Buffer Register (MBR)</a:t>
            </a:r>
            <a:endParaRPr dirty="0"/>
          </a:p>
          <a:p>
            <a:pPr marL="685800" lvl="1" indent="-228600" algn="l" rtl="0">
              <a:lnSpc>
                <a:spcPct val="80000"/>
              </a:lnSpc>
              <a:spcBef>
                <a:spcPts val="500"/>
              </a:spcBef>
              <a:spcAft>
                <a:spcPts val="0"/>
              </a:spcAft>
              <a:buClr>
                <a:schemeClr val="dk1"/>
              </a:buClr>
              <a:buSzPts val="2200"/>
              <a:buChar char="•"/>
            </a:pPr>
            <a:r>
              <a:rPr lang="en-US" sz="2200" dirty="0">
                <a:solidFill>
                  <a:schemeClr val="dk1"/>
                </a:solidFill>
                <a:latin typeface="Calibri"/>
                <a:ea typeface="Calibri"/>
                <a:cs typeface="Calibri"/>
                <a:sym typeface="Calibri"/>
              </a:rPr>
              <a:t>Handles all data and instructions passing in and out of </a:t>
            </a:r>
            <a:r>
              <a:rPr lang="en-US" sz="2200" b="1" dirty="0">
                <a:solidFill>
                  <a:schemeClr val="dk1"/>
                </a:solidFill>
                <a:latin typeface="Calibri"/>
                <a:ea typeface="Calibri"/>
                <a:cs typeface="Calibri"/>
                <a:sym typeface="Calibri"/>
              </a:rPr>
              <a:t>main storage</a:t>
            </a:r>
            <a:endParaRPr dirty="0"/>
          </a:p>
          <a:p>
            <a:pPr marL="228600" lvl="0" indent="-228600" algn="l" rtl="0">
              <a:lnSpc>
                <a:spcPct val="80000"/>
              </a:lnSpc>
              <a:spcBef>
                <a:spcPts val="1000"/>
              </a:spcBef>
              <a:spcAft>
                <a:spcPts val="0"/>
              </a:spcAft>
              <a:buClr>
                <a:schemeClr val="dk1"/>
              </a:buClr>
              <a:buSzPts val="2500"/>
              <a:buChar char="•"/>
            </a:pPr>
            <a:r>
              <a:rPr lang="en-US" sz="2500" dirty="0">
                <a:solidFill>
                  <a:schemeClr val="dk1"/>
                </a:solidFill>
                <a:latin typeface="Calibri"/>
                <a:ea typeface="Calibri"/>
                <a:cs typeface="Calibri"/>
                <a:sym typeface="Calibri"/>
              </a:rPr>
              <a:t>Memory Address Register (MAR)</a:t>
            </a:r>
            <a:endParaRPr dirty="0"/>
          </a:p>
          <a:p>
            <a:pPr marL="685800" lvl="1" indent="-228600" algn="l" rtl="0">
              <a:lnSpc>
                <a:spcPct val="80000"/>
              </a:lnSpc>
              <a:spcBef>
                <a:spcPts val="500"/>
              </a:spcBef>
              <a:spcAft>
                <a:spcPts val="0"/>
              </a:spcAft>
              <a:buClr>
                <a:schemeClr val="dk1"/>
              </a:buClr>
              <a:buSzPts val="2200"/>
              <a:buChar char="•"/>
            </a:pPr>
            <a:r>
              <a:rPr lang="en-US" sz="2200" dirty="0">
                <a:solidFill>
                  <a:schemeClr val="dk1"/>
                </a:solidFill>
                <a:latin typeface="Calibri"/>
                <a:ea typeface="Calibri"/>
                <a:cs typeface="Calibri"/>
                <a:sym typeface="Calibri"/>
              </a:rPr>
              <a:t>Handles location addresses (source/destination) during transfer </a:t>
            </a:r>
            <a:r>
              <a:rPr lang="en-US" sz="2200" b="1" dirty="0">
                <a:solidFill>
                  <a:schemeClr val="dk1"/>
                </a:solidFill>
                <a:latin typeface="Calibri"/>
                <a:ea typeface="Calibri"/>
                <a:cs typeface="Calibri"/>
                <a:sym typeface="Calibri"/>
              </a:rPr>
              <a:t>between the MDR and MBR</a:t>
            </a:r>
            <a:endParaRPr dirty="0"/>
          </a:p>
          <a:p>
            <a:pPr marL="228600" lvl="0" indent="-228600" algn="l" rtl="0">
              <a:lnSpc>
                <a:spcPct val="80000"/>
              </a:lnSpc>
              <a:spcBef>
                <a:spcPts val="1000"/>
              </a:spcBef>
              <a:spcAft>
                <a:spcPts val="0"/>
              </a:spcAft>
              <a:buClr>
                <a:schemeClr val="dk1"/>
              </a:buClr>
              <a:buSzPts val="2500"/>
              <a:buChar char="•"/>
            </a:pPr>
            <a:r>
              <a:rPr lang="en-US" sz="2500" dirty="0">
                <a:solidFill>
                  <a:schemeClr val="dk1"/>
                </a:solidFill>
                <a:latin typeface="Calibri"/>
                <a:ea typeface="Calibri"/>
                <a:cs typeface="Calibri"/>
                <a:sym typeface="Calibri"/>
              </a:rPr>
              <a:t>Data Buffer Registers</a:t>
            </a:r>
            <a:endParaRPr dirty="0"/>
          </a:p>
          <a:p>
            <a:pPr marL="685800" lvl="1" indent="-228600" algn="l" rtl="0">
              <a:lnSpc>
                <a:spcPct val="80000"/>
              </a:lnSpc>
              <a:spcBef>
                <a:spcPts val="500"/>
              </a:spcBef>
              <a:spcAft>
                <a:spcPts val="0"/>
              </a:spcAft>
              <a:buClr>
                <a:schemeClr val="dk1"/>
              </a:buClr>
              <a:buSzPts val="2200"/>
              <a:buChar char="•"/>
            </a:pPr>
            <a:r>
              <a:rPr lang="en-US" sz="2200" dirty="0">
                <a:solidFill>
                  <a:schemeClr val="dk1"/>
                </a:solidFill>
                <a:latin typeface="Calibri"/>
                <a:ea typeface="Calibri"/>
                <a:cs typeface="Calibri"/>
                <a:sym typeface="Calibri"/>
              </a:rPr>
              <a:t>Exists in I/O units connected to the processor and have similar purpose to the MBR</a:t>
            </a:r>
            <a:endParaRPr dirty="0"/>
          </a:p>
          <a:p>
            <a:pPr marL="228600" marR="0" lvl="0" indent="-50800" algn="l" rtl="0">
              <a:lnSpc>
                <a:spcPct val="90000"/>
              </a:lnSpc>
              <a:spcBef>
                <a:spcPts val="1000"/>
              </a:spcBef>
              <a:spcAft>
                <a:spcPts val="2100"/>
              </a:spcAft>
              <a:buClr>
                <a:schemeClr val="dk1"/>
              </a:buClr>
              <a:buSzPts val="2800"/>
              <a:buFont typeface="Arial"/>
              <a:buNone/>
            </a:pPr>
            <a:endParaRPr sz="2800" b="0" i="0" u="none" strike="noStrike" cap="none" dirty="0">
              <a:solidFill>
                <a:schemeClr val="dk1"/>
              </a:solidFill>
              <a:latin typeface="Calibri"/>
              <a:ea typeface="Calibri"/>
              <a:cs typeface="Calibri"/>
              <a:sym typeface="Calibri"/>
            </a:endParaRPr>
          </a:p>
        </p:txBody>
      </p:sp>
      <p:sp>
        <p:nvSpPr>
          <p:cNvPr id="4" name="Google Shape;189;p8">
            <a:extLst>
              <a:ext uri="{FF2B5EF4-FFF2-40B4-BE49-F238E27FC236}">
                <a16:creationId xmlns:a16="http://schemas.microsoft.com/office/drawing/2014/main" id="{4B068B82-3E11-489B-906D-685F4DB9ECA2}"/>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10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38"/>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Example of </a:t>
            </a:r>
            <a:r>
              <a:rPr lang="en-US">
                <a:solidFill>
                  <a:srgbClr val="FFFFFF"/>
                </a:solidFill>
              </a:rPr>
              <a:t>b</a:t>
            </a:r>
            <a:r>
              <a:rPr lang="en-US" i="0" u="none" strike="noStrike" cap="none">
                <a:solidFill>
                  <a:srgbClr val="FFFFFF"/>
                </a:solidFill>
              </a:rPr>
              <a:t>us connections </a:t>
            </a:r>
            <a:r>
              <a:rPr lang="en-US">
                <a:solidFill>
                  <a:srgbClr val="FFFFFF"/>
                </a:solidFill>
              </a:rPr>
              <a:t>related to processor</a:t>
            </a:r>
            <a:endParaRPr>
              <a:solidFill>
                <a:srgbClr val="FFFFFF"/>
              </a:solidFill>
            </a:endParaRPr>
          </a:p>
        </p:txBody>
      </p:sp>
      <p:pic>
        <p:nvPicPr>
          <p:cNvPr id="243" name="Google Shape;243;p38" descr="13.6.jpg"/>
          <p:cNvPicPr preferRelativeResize="0">
            <a:picLocks noGrp="1"/>
          </p:cNvPicPr>
          <p:nvPr>
            <p:ph type="body" idx="1"/>
          </p:nvPr>
        </p:nvPicPr>
        <p:blipFill rotWithShape="1">
          <a:blip r:embed="rId3">
            <a:alphaModFix/>
          </a:blip>
          <a:srcRect/>
          <a:stretch/>
        </p:blipFill>
        <p:spPr>
          <a:xfrm>
            <a:off x="415600" y="1536625"/>
            <a:ext cx="6683400" cy="4686600"/>
          </a:xfrm>
          <a:prstGeom prst="rect">
            <a:avLst/>
          </a:prstGeom>
          <a:noFill/>
          <a:ln>
            <a:noFill/>
          </a:ln>
        </p:spPr>
      </p:pic>
      <p:sp>
        <p:nvSpPr>
          <p:cNvPr id="244" name="Google Shape;244;p38"/>
          <p:cNvSpPr txBox="1"/>
          <p:nvPr/>
        </p:nvSpPr>
        <p:spPr>
          <a:xfrm>
            <a:off x="7953375" y="1643063"/>
            <a:ext cx="2357400" cy="3046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MDR – Memory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Data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Register</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endParaRPr sz="2400" b="1">
              <a:solidFill>
                <a:srgbClr val="CC0000"/>
              </a:solidFil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MAR – Memory Address Register</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endParaRPr sz="2400" b="1">
              <a:solidFill>
                <a:srgbClr val="CC0000"/>
              </a:solidFil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MBR -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Memory </a:t>
            </a:r>
            <a:endParaRPr sz="2400" b="1" i="0" u="none" strike="noStrike" cap="none">
              <a:solidFill>
                <a:srgbClr val="CC0000"/>
              </a:solidFill>
              <a:latin typeface="Arial"/>
              <a:ea typeface="Arial"/>
              <a:cs typeface="Arial"/>
              <a:sym typeface="Arial"/>
            </a:endParaRPr>
          </a:p>
          <a:p>
            <a:pPr marL="0" marR="0" lvl="0" indent="0" algn="l" rtl="0">
              <a:spcBef>
                <a:spcPts val="0"/>
              </a:spcBef>
              <a:spcAft>
                <a:spcPts val="0"/>
              </a:spcAft>
              <a:buNone/>
            </a:pPr>
            <a:r>
              <a:rPr lang="en-US" sz="2400" b="1" i="0" u="none" strike="noStrike" cap="none">
                <a:solidFill>
                  <a:srgbClr val="CC0000"/>
                </a:solidFill>
                <a:latin typeface="Arial"/>
                <a:ea typeface="Arial"/>
                <a:cs typeface="Arial"/>
                <a:sym typeface="Arial"/>
              </a:rPr>
              <a:t>Buffer Reg</a:t>
            </a:r>
            <a:r>
              <a:rPr lang="en-US" sz="2400" b="1">
                <a:solidFill>
                  <a:srgbClr val="CC0000"/>
                </a:solidFill>
              </a:rPr>
              <a:t>ister</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9"/>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Processor registers 11</a:t>
            </a:r>
            <a:endParaRPr dirty="0">
              <a:solidFill>
                <a:srgbClr val="FFFFFF"/>
              </a:solidFill>
            </a:endParaRPr>
          </a:p>
        </p:txBody>
      </p:sp>
      <p:sp>
        <p:nvSpPr>
          <p:cNvPr id="250" name="Google Shape;250;p39"/>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3200"/>
              <a:buFont typeface="Arial"/>
              <a:buChar char="•"/>
            </a:pPr>
            <a:r>
              <a:rPr lang="en-US" sz="3200" b="0" i="0" u="none" strike="noStrike" cap="none">
                <a:solidFill>
                  <a:schemeClr val="dk1"/>
                </a:solidFill>
                <a:latin typeface="Calibri"/>
                <a:ea typeface="Calibri"/>
                <a:cs typeface="Calibri"/>
                <a:sym typeface="Calibri"/>
              </a:rPr>
              <a:t>Registers in the processor are constructed so that their contents can be accessed and altered </a:t>
            </a:r>
            <a:r>
              <a:rPr lang="en-US" sz="3200" b="1" i="0" u="none" strike="noStrike" cap="none">
                <a:solidFill>
                  <a:schemeClr val="dk1"/>
                </a:solidFill>
                <a:latin typeface="Calibri"/>
                <a:ea typeface="Calibri"/>
                <a:cs typeface="Calibri"/>
                <a:sym typeface="Calibri"/>
              </a:rPr>
              <a:t>much faster </a:t>
            </a:r>
            <a:r>
              <a:rPr lang="en-US" sz="3200" b="0" i="0" u="none" strike="noStrike" cap="none">
                <a:solidFill>
                  <a:schemeClr val="dk1"/>
                </a:solidFill>
                <a:latin typeface="Calibri"/>
                <a:ea typeface="Calibri"/>
                <a:cs typeface="Calibri"/>
                <a:sym typeface="Calibri"/>
              </a:rPr>
              <a:t>than the contents of locations of main storage</a:t>
            </a:r>
            <a:endParaRPr/>
          </a:p>
          <a:p>
            <a:pPr marL="228600" marR="0" lvl="0" indent="-25400" algn="l" rtl="0">
              <a:lnSpc>
                <a:spcPct val="90000"/>
              </a:lnSpc>
              <a:spcBef>
                <a:spcPts val="1000"/>
              </a:spcBef>
              <a:spcAft>
                <a:spcPts val="0"/>
              </a:spcAft>
              <a:buClr>
                <a:schemeClr val="dk1"/>
              </a:buClr>
              <a:buSzPts val="3200"/>
              <a:buFont typeface="Arial"/>
              <a:buNone/>
            </a:pPr>
            <a:endParaRPr sz="3200" b="0" i="0" u="none" strike="noStrike" cap="none">
              <a:solidFill>
                <a:schemeClr val="dk1"/>
              </a:solidFill>
              <a:latin typeface="Calibri"/>
              <a:ea typeface="Calibri"/>
              <a:cs typeface="Calibri"/>
              <a:sym typeface="Calibri"/>
            </a:endParaRPr>
          </a:p>
          <a:p>
            <a:pPr marL="228600" marR="0" lvl="0" indent="-25400" algn="l" rtl="0">
              <a:lnSpc>
                <a:spcPct val="90000"/>
              </a:lnSpc>
              <a:spcBef>
                <a:spcPts val="1000"/>
              </a:spcBef>
              <a:spcAft>
                <a:spcPts val="0"/>
              </a:spcAft>
              <a:buClr>
                <a:schemeClr val="dk1"/>
              </a:buClr>
              <a:buSzPts val="3200"/>
              <a:buFont typeface="Arial"/>
              <a:buNone/>
            </a:pPr>
            <a:endParaRPr sz="3200" b="0" i="0" u="none" strike="noStrike" cap="none">
              <a:solidFill>
                <a:schemeClr val="dk1"/>
              </a:solidFill>
              <a:latin typeface="Calibri"/>
              <a:ea typeface="Calibri"/>
              <a:cs typeface="Calibri"/>
              <a:sym typeface="Calibri"/>
            </a:endParaRPr>
          </a:p>
          <a:p>
            <a:pPr marL="228600" marR="0" lvl="0" indent="-25400" algn="l" rtl="0">
              <a:lnSpc>
                <a:spcPct val="90000"/>
              </a:lnSpc>
              <a:spcBef>
                <a:spcPts val="1000"/>
              </a:spcBef>
              <a:spcAft>
                <a:spcPts val="2100"/>
              </a:spcAft>
              <a:buClr>
                <a:schemeClr val="dk1"/>
              </a:buClr>
              <a:buSzPts val="3200"/>
              <a:buFont typeface="Arial"/>
              <a:buNone/>
            </a:pPr>
            <a:endParaRPr sz="3200" b="0" i="0" u="none" strike="noStrike" cap="none">
              <a:solidFill>
                <a:schemeClr val="dk1"/>
              </a:solidFill>
              <a:latin typeface="Calibri"/>
              <a:ea typeface="Calibri"/>
              <a:cs typeface="Calibri"/>
              <a:sym typeface="Calibri"/>
            </a:endParaRPr>
          </a:p>
        </p:txBody>
      </p:sp>
      <p:sp>
        <p:nvSpPr>
          <p:cNvPr id="4" name="Google Shape;189;p8">
            <a:extLst>
              <a:ext uri="{FF2B5EF4-FFF2-40B4-BE49-F238E27FC236}">
                <a16:creationId xmlns:a16="http://schemas.microsoft.com/office/drawing/2014/main" id="{12E49818-54F0-431F-B319-A7EED8076981}"/>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11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40"/>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000"/>
              <a:buFont typeface="Calibri"/>
              <a:buNone/>
            </a:pPr>
            <a:r>
              <a:rPr lang="en-US" i="0" u="none" strike="noStrike" cap="none" dirty="0">
                <a:solidFill>
                  <a:srgbClr val="FFFFFF"/>
                </a:solidFill>
              </a:rPr>
              <a:t>Details of a processor </a:t>
            </a:r>
            <a:endParaRPr dirty="0">
              <a:solidFill>
                <a:srgbClr val="FFFFFF"/>
              </a:solidFill>
            </a:endParaRPr>
          </a:p>
        </p:txBody>
      </p:sp>
      <p:pic>
        <p:nvPicPr>
          <p:cNvPr id="256" name="Google Shape;256;p40" descr="13.7.jpg"/>
          <p:cNvPicPr preferRelativeResize="0">
            <a:picLocks noGrp="1"/>
          </p:cNvPicPr>
          <p:nvPr>
            <p:ph type="body" idx="1"/>
          </p:nvPr>
        </p:nvPicPr>
        <p:blipFill rotWithShape="1">
          <a:blip r:embed="rId3">
            <a:alphaModFix/>
          </a:blip>
          <a:srcRect/>
          <a:stretch/>
        </p:blipFill>
        <p:spPr>
          <a:xfrm>
            <a:off x="1265896" y="1356875"/>
            <a:ext cx="8894700" cy="55011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41"/>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Processor registers </a:t>
            </a:r>
            <a:r>
              <a:rPr lang="en-GB" baseline="30000" dirty="0">
                <a:solidFill>
                  <a:schemeClr val="bg1"/>
                </a:solidFill>
              </a:rPr>
              <a:t>12</a:t>
            </a:r>
            <a:endParaRPr dirty="0">
              <a:solidFill>
                <a:srgbClr val="FFFFFF"/>
              </a:solidFill>
            </a:endParaRPr>
          </a:p>
        </p:txBody>
      </p:sp>
      <p:sp>
        <p:nvSpPr>
          <p:cNvPr id="262" name="Google Shape;262;p41"/>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80000"/>
              </a:lnSpc>
              <a:spcBef>
                <a:spcPts val="0"/>
              </a:spcBef>
              <a:spcAft>
                <a:spcPts val="0"/>
              </a:spcAft>
              <a:buClr>
                <a:schemeClr val="dk1"/>
              </a:buClr>
              <a:buSzPts val="2400"/>
              <a:buFont typeface="Arial"/>
              <a:buChar char="•"/>
            </a:pPr>
            <a:r>
              <a:rPr lang="en-US" sz="2400" b="1" i="0" u="none" strike="noStrike" cap="none" dirty="0">
                <a:solidFill>
                  <a:schemeClr val="dk1"/>
                </a:solidFill>
                <a:latin typeface="Calibri"/>
                <a:ea typeface="Calibri"/>
                <a:cs typeface="Calibri"/>
                <a:sym typeface="Calibri"/>
              </a:rPr>
              <a:t>IR (Instruction Register)</a:t>
            </a:r>
            <a:endParaRPr dirty="0"/>
          </a:p>
          <a:p>
            <a:pPr marL="685800" marR="0" lvl="1" indent="-228600" algn="l" rtl="0">
              <a:lnSpc>
                <a:spcPct val="80000"/>
              </a:lnSpc>
              <a:spcBef>
                <a:spcPts val="500"/>
              </a:spcBef>
              <a:spcAft>
                <a:spcPts val="0"/>
              </a:spcAft>
              <a:buClr>
                <a:schemeClr val="dk1"/>
              </a:buClr>
              <a:buSzPts val="2000"/>
              <a:buFont typeface="Arial"/>
              <a:buChar char="•"/>
            </a:pPr>
            <a:r>
              <a:rPr lang="en-US" sz="2000" b="0" i="0" u="none" strike="noStrike" cap="none" dirty="0">
                <a:solidFill>
                  <a:schemeClr val="dk1"/>
                </a:solidFill>
                <a:latin typeface="Calibri"/>
                <a:ea typeface="Calibri"/>
                <a:cs typeface="Calibri"/>
                <a:sym typeface="Calibri"/>
              </a:rPr>
              <a:t>Holds an </a:t>
            </a:r>
            <a:r>
              <a:rPr lang="en-US" sz="2000" b="0" i="0" u="sng" strike="noStrike" cap="none" dirty="0">
                <a:solidFill>
                  <a:schemeClr val="dk1"/>
                </a:solidFill>
                <a:latin typeface="Calibri"/>
                <a:ea typeface="Calibri"/>
                <a:cs typeface="Calibri"/>
                <a:sym typeface="Calibri"/>
              </a:rPr>
              <a:t>instruction to be executed</a:t>
            </a:r>
            <a:r>
              <a:rPr lang="en-US" sz="2000" b="0" i="0" u="none" strike="noStrike" cap="none" dirty="0">
                <a:solidFill>
                  <a:schemeClr val="dk1"/>
                </a:solidFill>
                <a:latin typeface="Calibri"/>
                <a:ea typeface="Calibri"/>
                <a:cs typeface="Calibri"/>
                <a:sym typeface="Calibri"/>
              </a:rPr>
              <a:t> which was first taken from main storage via the MDR and placed in). There it is rapidly decoded and performed</a:t>
            </a:r>
            <a:endParaRPr dirty="0"/>
          </a:p>
          <a:p>
            <a:pPr marL="228600" marR="0" lvl="0" indent="-228600" algn="l" rtl="0">
              <a:lnSpc>
                <a:spcPct val="80000"/>
              </a:lnSpc>
              <a:spcBef>
                <a:spcPts val="1000"/>
              </a:spcBef>
              <a:spcAft>
                <a:spcPts val="0"/>
              </a:spcAft>
              <a:buClr>
                <a:schemeClr val="dk1"/>
              </a:buClr>
              <a:buSzPts val="2400"/>
              <a:buFont typeface="Arial"/>
              <a:buChar char="•"/>
            </a:pPr>
            <a:r>
              <a:rPr lang="en-US" sz="2400" b="1" i="0" u="none" strike="noStrike" cap="none" dirty="0">
                <a:solidFill>
                  <a:schemeClr val="dk1"/>
                </a:solidFill>
                <a:latin typeface="Calibri"/>
                <a:ea typeface="Calibri"/>
                <a:cs typeface="Calibri"/>
                <a:sym typeface="Calibri"/>
              </a:rPr>
              <a:t>DR (Data Registers) within ALU </a:t>
            </a:r>
            <a:endParaRPr dirty="0"/>
          </a:p>
          <a:p>
            <a:pPr marL="685800" marR="0" lvl="1" indent="-228600" algn="l" rtl="0">
              <a:lnSpc>
                <a:spcPct val="80000"/>
              </a:lnSpc>
              <a:spcBef>
                <a:spcPts val="500"/>
              </a:spcBef>
              <a:spcAft>
                <a:spcPts val="0"/>
              </a:spcAft>
              <a:buClr>
                <a:schemeClr val="dk1"/>
              </a:buClr>
              <a:buSzPts val="2000"/>
              <a:buFont typeface="Arial"/>
              <a:buChar char="•"/>
            </a:pPr>
            <a:r>
              <a:rPr lang="en-US" sz="2000" b="0" i="0" u="none" strike="noStrike" cap="none" dirty="0">
                <a:solidFill>
                  <a:schemeClr val="dk1"/>
                </a:solidFill>
                <a:latin typeface="Calibri"/>
                <a:ea typeface="Calibri"/>
                <a:cs typeface="Calibri"/>
                <a:sym typeface="Calibri"/>
              </a:rPr>
              <a:t>Hold data to be processed that was taken from main memory via MDR. The required arithmetic or logic operation is rapidly performed. ALU provides result in one DR from which it is taken and stored in main storage</a:t>
            </a:r>
            <a:endParaRPr dirty="0"/>
          </a:p>
          <a:p>
            <a:pPr marL="228600" marR="0" lvl="0" indent="-228600" algn="l" rtl="0">
              <a:lnSpc>
                <a:spcPct val="80000"/>
              </a:lnSpc>
              <a:spcBef>
                <a:spcPts val="1000"/>
              </a:spcBef>
              <a:spcAft>
                <a:spcPts val="0"/>
              </a:spcAft>
              <a:buClr>
                <a:schemeClr val="dk1"/>
              </a:buClr>
              <a:buSzPts val="2400"/>
              <a:buFont typeface="Arial"/>
              <a:buChar char="•"/>
            </a:pPr>
            <a:r>
              <a:rPr lang="en-US" sz="2400" b="1" i="0" u="none" strike="noStrike" cap="none" dirty="0">
                <a:solidFill>
                  <a:schemeClr val="dk1"/>
                </a:solidFill>
                <a:latin typeface="Calibri"/>
                <a:ea typeface="Calibri"/>
                <a:cs typeface="Calibri"/>
                <a:sym typeface="Calibri"/>
              </a:rPr>
              <a:t>AR (address registers) </a:t>
            </a:r>
            <a:endParaRPr dirty="0"/>
          </a:p>
          <a:p>
            <a:pPr marL="685800" marR="0" lvl="1" indent="-228600" algn="l" rtl="0">
              <a:lnSpc>
                <a:spcPct val="80000"/>
              </a:lnSpc>
              <a:spcBef>
                <a:spcPts val="500"/>
              </a:spcBef>
              <a:spcAft>
                <a:spcPts val="0"/>
              </a:spcAft>
              <a:buClr>
                <a:schemeClr val="dk1"/>
              </a:buClr>
              <a:buSzPts val="2000"/>
              <a:buFont typeface="Arial"/>
              <a:buChar char="•"/>
            </a:pPr>
            <a:r>
              <a:rPr lang="en-US" sz="2000" b="0" i="0" u="none" strike="noStrike" cap="none" dirty="0">
                <a:solidFill>
                  <a:schemeClr val="dk1"/>
                </a:solidFill>
                <a:latin typeface="Calibri"/>
                <a:ea typeface="Calibri"/>
                <a:cs typeface="Calibri"/>
                <a:sym typeface="Calibri"/>
              </a:rPr>
              <a:t>hold addresses from Memory Address Register (MAR), either stores the memory address from which data will be fetched to the CPU, or the address to which data will be sent and stored.</a:t>
            </a:r>
            <a:endParaRPr dirty="0"/>
          </a:p>
          <a:p>
            <a:pPr marL="228600" marR="0" lvl="0" indent="-228600" algn="l" rtl="0">
              <a:lnSpc>
                <a:spcPct val="80000"/>
              </a:lnSpc>
              <a:spcBef>
                <a:spcPts val="1000"/>
              </a:spcBef>
              <a:spcAft>
                <a:spcPts val="0"/>
              </a:spcAft>
              <a:buClr>
                <a:schemeClr val="dk1"/>
              </a:buClr>
              <a:buSzPts val="2400"/>
              <a:buFont typeface="Arial"/>
              <a:buChar char="•"/>
            </a:pPr>
            <a:r>
              <a:rPr lang="en-US" sz="2400" b="1" i="0" u="none" strike="noStrike" cap="none" dirty="0">
                <a:solidFill>
                  <a:schemeClr val="dk1"/>
                </a:solidFill>
                <a:latin typeface="Calibri"/>
                <a:ea typeface="Calibri"/>
                <a:cs typeface="Calibri"/>
                <a:sym typeface="Calibri"/>
              </a:rPr>
              <a:t>STATUS register</a:t>
            </a:r>
            <a:endParaRPr dirty="0"/>
          </a:p>
          <a:p>
            <a:pPr marL="685800" marR="0" lvl="1" indent="-228600" algn="l" rtl="0">
              <a:lnSpc>
                <a:spcPct val="80000"/>
              </a:lnSpc>
              <a:spcBef>
                <a:spcPts val="500"/>
              </a:spcBef>
              <a:spcAft>
                <a:spcPts val="0"/>
              </a:spcAft>
              <a:buClr>
                <a:schemeClr val="dk1"/>
              </a:buClr>
              <a:buSzPts val="2000"/>
              <a:buFont typeface="Arial"/>
              <a:buChar char="•"/>
            </a:pPr>
            <a:r>
              <a:rPr lang="en-US" sz="2000" b="0" i="0" u="none" strike="noStrike" cap="none" dirty="0">
                <a:solidFill>
                  <a:schemeClr val="dk1"/>
                </a:solidFill>
                <a:latin typeface="Calibri"/>
                <a:ea typeface="Calibri"/>
                <a:cs typeface="Calibri"/>
                <a:sym typeface="Calibri"/>
              </a:rPr>
              <a:t>is used by the control unit as a means of detecting conditions which have occurred such as the ALU detecting the arithmetic error of division by zero.</a:t>
            </a:r>
            <a:endParaRPr dirty="0"/>
          </a:p>
          <a:p>
            <a:pPr marL="228600" marR="0" lvl="0" indent="-76200" algn="l" rtl="0">
              <a:lnSpc>
                <a:spcPct val="8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a:p>
            <a:pPr marL="228600" marR="0" lvl="0" indent="-76200" algn="l" rtl="0">
              <a:lnSpc>
                <a:spcPct val="8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a:p>
            <a:pPr marL="228600" marR="0" lvl="0" indent="-76200" algn="l" rtl="0">
              <a:lnSpc>
                <a:spcPct val="80000"/>
              </a:lnSpc>
              <a:spcBef>
                <a:spcPts val="1000"/>
              </a:spcBef>
              <a:spcAft>
                <a:spcPts val="210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4" name="Google Shape;189;p8">
            <a:extLst>
              <a:ext uri="{FF2B5EF4-FFF2-40B4-BE49-F238E27FC236}">
                <a16:creationId xmlns:a16="http://schemas.microsoft.com/office/drawing/2014/main" id="{DE17CD0B-D23E-4A15-94A4-F5FB8704BAF3}"/>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12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42"/>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000"/>
              <a:buFont typeface="Calibri"/>
              <a:buNone/>
            </a:pPr>
            <a:r>
              <a:rPr lang="en-US" i="0" u="none" strike="noStrike" cap="none">
                <a:solidFill>
                  <a:srgbClr val="FFFFFF"/>
                </a:solidFill>
              </a:rPr>
              <a:t>Details of a processor</a:t>
            </a:r>
            <a:endParaRPr>
              <a:solidFill>
                <a:srgbClr val="FFFFFF"/>
              </a:solidFill>
            </a:endParaRPr>
          </a:p>
        </p:txBody>
      </p:sp>
      <p:pic>
        <p:nvPicPr>
          <p:cNvPr id="268" name="Google Shape;268;p42" descr="13.7.jpg"/>
          <p:cNvPicPr preferRelativeResize="0">
            <a:picLocks noGrp="1"/>
          </p:cNvPicPr>
          <p:nvPr>
            <p:ph type="body" idx="1"/>
          </p:nvPr>
        </p:nvPicPr>
        <p:blipFill rotWithShape="1">
          <a:blip r:embed="rId3">
            <a:alphaModFix/>
          </a:blip>
          <a:srcRect/>
          <a:stretch/>
        </p:blipFill>
        <p:spPr>
          <a:xfrm>
            <a:off x="1265896" y="1356875"/>
            <a:ext cx="8894700" cy="5501100"/>
          </a:xfrm>
          <a:prstGeom prst="rect">
            <a:avLst/>
          </a:prstGeom>
          <a:noFill/>
          <a:ln>
            <a:noFill/>
          </a:ln>
        </p:spPr>
      </p:pic>
      <p:sp>
        <p:nvSpPr>
          <p:cNvPr id="269" name="Google Shape;269;p42"/>
          <p:cNvSpPr/>
          <p:nvPr/>
        </p:nvSpPr>
        <p:spPr>
          <a:xfrm>
            <a:off x="7735250" y="4422600"/>
            <a:ext cx="1127100" cy="580500"/>
          </a:xfrm>
          <a:prstGeom prst="leftArrow">
            <a:avLst>
              <a:gd name="adj1" fmla="val 50000"/>
              <a:gd name="adj2"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3"/>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dirty="0">
                <a:solidFill>
                  <a:srgbClr val="FFFFFF"/>
                </a:solidFill>
              </a:rPr>
              <a:t>Processor: </a:t>
            </a:r>
            <a:r>
              <a:rPr lang="en-US" i="0" u="none" strike="noStrike" cap="none" dirty="0">
                <a:solidFill>
                  <a:srgbClr val="FFFFFF"/>
                </a:solidFill>
              </a:rPr>
              <a:t>Control Unit </a:t>
            </a:r>
            <a:r>
              <a:rPr lang="en-GB" i="0" u="none" strike="noStrike" cap="none" baseline="30000" dirty="0">
                <a:solidFill>
                  <a:schemeClr val="bg1"/>
                </a:solidFill>
              </a:rPr>
              <a:t>1</a:t>
            </a:r>
            <a:r>
              <a:rPr lang="en-GB" baseline="30000" dirty="0">
                <a:solidFill>
                  <a:schemeClr val="bg1"/>
                </a:solidFill>
              </a:rPr>
              <a:t>3</a:t>
            </a:r>
            <a:endParaRPr dirty="0">
              <a:solidFill>
                <a:srgbClr val="FFFFFF"/>
              </a:solidFill>
            </a:endParaRPr>
          </a:p>
        </p:txBody>
      </p:sp>
      <p:sp>
        <p:nvSpPr>
          <p:cNvPr id="275" name="Google Shape;275;p43"/>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3200"/>
              <a:buFont typeface="Arial"/>
              <a:buChar char="•"/>
            </a:pPr>
            <a:r>
              <a:rPr lang="en-US" sz="3200">
                <a:solidFill>
                  <a:schemeClr val="dk1"/>
                </a:solidFill>
                <a:latin typeface="Calibri"/>
                <a:ea typeface="Calibri"/>
                <a:cs typeface="Calibri"/>
                <a:sym typeface="Calibri"/>
              </a:rPr>
              <a:t>component of a computer's central processing unit (CPU) that directs the operation of the processor.</a:t>
            </a:r>
            <a:endParaRPr sz="3200">
              <a:solidFill>
                <a:schemeClr val="dk1"/>
              </a:solidFill>
              <a:latin typeface="Calibri"/>
              <a:ea typeface="Calibri"/>
              <a:cs typeface="Calibri"/>
              <a:sym typeface="Calibri"/>
            </a:endParaRPr>
          </a:p>
          <a:p>
            <a:pPr marL="228600" marR="0" lvl="0" indent="-228600" algn="l" rtl="0">
              <a:lnSpc>
                <a:spcPct val="90000"/>
              </a:lnSpc>
              <a:spcBef>
                <a:spcPts val="0"/>
              </a:spcBef>
              <a:spcAft>
                <a:spcPts val="0"/>
              </a:spcAft>
              <a:buClr>
                <a:schemeClr val="dk1"/>
              </a:buClr>
              <a:buSzPts val="3200"/>
              <a:buFont typeface="Arial"/>
              <a:buChar char="•"/>
            </a:pPr>
            <a:r>
              <a:rPr lang="en-US" sz="3200" b="0" i="0" u="none" strike="noStrike" cap="none">
                <a:solidFill>
                  <a:schemeClr val="dk1"/>
                </a:solidFill>
                <a:latin typeface="Calibri"/>
                <a:ea typeface="Calibri"/>
                <a:cs typeface="Calibri"/>
                <a:sym typeface="Calibri"/>
              </a:rPr>
              <a:t>Is a nerve centre of the computer</a:t>
            </a:r>
            <a:endParaRPr/>
          </a:p>
          <a:p>
            <a:pPr marL="685800" marR="0" lvl="1" indent="-228600" algn="l" rtl="0">
              <a:lnSpc>
                <a:spcPct val="90000"/>
              </a:lnSpc>
              <a:spcBef>
                <a:spcPts val="500"/>
              </a:spcBef>
              <a:spcAft>
                <a:spcPts val="2100"/>
              </a:spcAft>
              <a:buClr>
                <a:schemeClr val="dk1"/>
              </a:buClr>
              <a:buSzPts val="2800"/>
              <a:buFont typeface="Arial"/>
              <a:buChar char="•"/>
            </a:pPr>
            <a:r>
              <a:rPr lang="en-US" sz="2800" b="0" i="0" u="none" strike="noStrike" cap="none">
                <a:solidFill>
                  <a:schemeClr val="dk1"/>
                </a:solidFill>
                <a:latin typeface="Calibri"/>
                <a:ea typeface="Calibri"/>
                <a:cs typeface="Calibri"/>
                <a:sym typeface="Calibri"/>
              </a:rPr>
              <a:t>Coordinates and controls all-hardware operations (ie, those of peripheral units, main memory and the processor itself)</a:t>
            </a:r>
            <a:endParaRPr/>
          </a:p>
        </p:txBody>
      </p:sp>
      <p:sp>
        <p:nvSpPr>
          <p:cNvPr id="4" name="Google Shape;189;p8">
            <a:extLst>
              <a:ext uri="{FF2B5EF4-FFF2-40B4-BE49-F238E27FC236}">
                <a16:creationId xmlns:a16="http://schemas.microsoft.com/office/drawing/2014/main" id="{CE6BB7EB-9E31-4132-84BF-F103F5B470A6}"/>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13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44"/>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Control Unit operation </a:t>
            </a:r>
            <a:r>
              <a:rPr lang="en-GB" i="0" u="none" strike="noStrike" cap="none" baseline="30000" dirty="0">
                <a:solidFill>
                  <a:schemeClr val="bg1"/>
                </a:solidFill>
              </a:rPr>
              <a:t>1</a:t>
            </a:r>
            <a:r>
              <a:rPr lang="en-GB" baseline="30000" dirty="0">
                <a:solidFill>
                  <a:schemeClr val="bg1"/>
                </a:solidFill>
              </a:rPr>
              <a:t>4</a:t>
            </a:r>
            <a:endParaRPr dirty="0">
              <a:solidFill>
                <a:srgbClr val="FFFFFF"/>
              </a:solidFill>
            </a:endParaRPr>
          </a:p>
        </p:txBody>
      </p:sp>
      <p:sp>
        <p:nvSpPr>
          <p:cNvPr id="281" name="Google Shape;281;p44"/>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3200"/>
              <a:buFont typeface="Arial"/>
              <a:buChar char="•"/>
            </a:pPr>
            <a:r>
              <a:rPr lang="en-US" sz="3200" b="1" i="0" u="none" strike="noStrike" cap="none">
                <a:solidFill>
                  <a:schemeClr val="dk1"/>
                </a:solidFill>
                <a:latin typeface="Calibri"/>
                <a:ea typeface="Calibri"/>
                <a:cs typeface="Calibri"/>
                <a:sym typeface="Calibri"/>
              </a:rPr>
              <a:t>Fetch-execute cycle</a:t>
            </a:r>
            <a:endParaRPr/>
          </a:p>
          <a:p>
            <a:pPr marL="685800" marR="0" lvl="1" indent="-228600" algn="l" rtl="0">
              <a:lnSpc>
                <a:spcPct val="90000"/>
              </a:lnSpc>
              <a:spcBef>
                <a:spcPts val="500"/>
              </a:spcBef>
              <a:spcAft>
                <a:spcPts val="0"/>
              </a:spcAft>
              <a:buClr>
                <a:schemeClr val="dk1"/>
              </a:buClr>
              <a:buSzPts val="2800"/>
              <a:buFont typeface="Arial"/>
              <a:buChar char="•"/>
            </a:pPr>
            <a:r>
              <a:rPr lang="en-US" sz="2800" b="0" i="0" u="none" strike="noStrike" cap="none">
                <a:solidFill>
                  <a:schemeClr val="dk1"/>
                </a:solidFill>
                <a:latin typeface="Calibri"/>
                <a:ea typeface="Calibri"/>
                <a:cs typeface="Calibri"/>
                <a:sym typeface="Calibri"/>
              </a:rPr>
              <a:t>Control unit causes the requisite instruction to be  </a:t>
            </a:r>
            <a:r>
              <a:rPr lang="en-US" sz="2800" b="1" i="0" u="none" strike="noStrike" cap="none">
                <a:solidFill>
                  <a:schemeClr val="dk1"/>
                </a:solidFill>
                <a:latin typeface="Calibri"/>
                <a:ea typeface="Calibri"/>
                <a:cs typeface="Calibri"/>
                <a:sym typeface="Calibri"/>
              </a:rPr>
              <a:t>fetched</a:t>
            </a:r>
            <a:r>
              <a:rPr lang="en-US" sz="2800" b="0" i="0" u="none" strike="noStrike" cap="none">
                <a:solidFill>
                  <a:schemeClr val="dk1"/>
                </a:solidFill>
                <a:latin typeface="Calibri"/>
                <a:ea typeface="Calibri"/>
                <a:cs typeface="Calibri"/>
                <a:sym typeface="Calibri"/>
              </a:rPr>
              <a:t> from main storage via the MDR and placed in IR. When main storage receives an appropriate signal from the control unit it transfers the instruction, whose address is specified in the MAR, into the processor’s MDR via the data bus</a:t>
            </a:r>
            <a:endParaRPr/>
          </a:p>
          <a:p>
            <a:pPr marL="685800" marR="0" lvl="1" indent="-228600" algn="l" rtl="0">
              <a:lnSpc>
                <a:spcPct val="90000"/>
              </a:lnSpc>
              <a:spcBef>
                <a:spcPts val="500"/>
              </a:spcBef>
              <a:spcAft>
                <a:spcPts val="2100"/>
              </a:spcAft>
              <a:buClr>
                <a:schemeClr val="dk1"/>
              </a:buClr>
              <a:buSzPts val="2800"/>
              <a:buFont typeface="Arial"/>
              <a:buChar char="•"/>
            </a:pPr>
            <a:r>
              <a:rPr lang="en-US" sz="2800" b="0" i="0" u="none" strike="noStrike" cap="none">
                <a:solidFill>
                  <a:schemeClr val="dk1"/>
                </a:solidFill>
                <a:latin typeface="Calibri"/>
                <a:ea typeface="Calibri"/>
                <a:cs typeface="Calibri"/>
                <a:sym typeface="Calibri"/>
              </a:rPr>
              <a:t>The control unit interprets the instruction in the IR and causes the instruction to be </a:t>
            </a:r>
            <a:r>
              <a:rPr lang="en-US" sz="2800" b="1" i="0" u="none" strike="noStrike" cap="none">
                <a:solidFill>
                  <a:schemeClr val="dk1"/>
                </a:solidFill>
                <a:latin typeface="Calibri"/>
                <a:ea typeface="Calibri"/>
                <a:cs typeface="Calibri"/>
                <a:sym typeface="Calibri"/>
              </a:rPr>
              <a:t>executed</a:t>
            </a:r>
            <a:r>
              <a:rPr lang="en-US" sz="2800" b="0" i="0" u="none" strike="noStrike" cap="none">
                <a:solidFill>
                  <a:schemeClr val="dk1"/>
                </a:solidFill>
                <a:latin typeface="Calibri"/>
                <a:ea typeface="Calibri"/>
                <a:cs typeface="Calibri"/>
                <a:sym typeface="Calibri"/>
              </a:rPr>
              <a:t> by sending command signals to the appropriate hardware devices.</a:t>
            </a:r>
            <a:endParaRPr/>
          </a:p>
        </p:txBody>
      </p:sp>
      <p:sp>
        <p:nvSpPr>
          <p:cNvPr id="4" name="Google Shape;189;p8">
            <a:extLst>
              <a:ext uri="{FF2B5EF4-FFF2-40B4-BE49-F238E27FC236}">
                <a16:creationId xmlns:a16="http://schemas.microsoft.com/office/drawing/2014/main" id="{081179DF-6080-4DA4-842C-471186516926}"/>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14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4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solidFill>
                  <a:srgbClr val="FFFFFF"/>
                </a:solidFill>
              </a:rPr>
              <a:t>Fetch-execute cycle </a:t>
            </a:r>
            <a:endParaRPr dirty="0">
              <a:solidFill>
                <a:srgbClr val="FFFFFF"/>
              </a:solidFill>
            </a:endParaRPr>
          </a:p>
        </p:txBody>
      </p:sp>
      <p:sp>
        <p:nvSpPr>
          <p:cNvPr id="287" name="Google Shape;287;p45"/>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endParaRPr/>
          </a:p>
        </p:txBody>
      </p:sp>
      <p:pic>
        <p:nvPicPr>
          <p:cNvPr id="288" name="Google Shape;288;p45"/>
          <p:cNvPicPr preferRelativeResize="0"/>
          <p:nvPr/>
        </p:nvPicPr>
        <p:blipFill rotWithShape="1">
          <a:blip r:embed="rId3">
            <a:alphaModFix/>
          </a:blip>
          <a:srcRect l="35087" t="26234" r="6820" b="17601"/>
          <a:stretch/>
        </p:blipFill>
        <p:spPr>
          <a:xfrm>
            <a:off x="1111100" y="1495000"/>
            <a:ext cx="9487601" cy="5156924"/>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46"/>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3F3F3"/>
                </a:solidFill>
              </a:rPr>
              <a:t>Control Unit – Control of sequence of instructions </a:t>
            </a:r>
            <a:r>
              <a:rPr lang="en-GB" i="0" u="none" strike="noStrike" cap="none" baseline="30000" dirty="0">
                <a:solidFill>
                  <a:schemeClr val="bg1"/>
                </a:solidFill>
              </a:rPr>
              <a:t>1</a:t>
            </a:r>
            <a:r>
              <a:rPr lang="en-GB" baseline="30000" dirty="0">
                <a:solidFill>
                  <a:schemeClr val="bg1"/>
                </a:solidFill>
              </a:rPr>
              <a:t>5</a:t>
            </a:r>
            <a:endParaRPr dirty="0">
              <a:solidFill>
                <a:srgbClr val="F3F3F3"/>
              </a:solidFill>
            </a:endParaRPr>
          </a:p>
        </p:txBody>
      </p:sp>
      <p:sp>
        <p:nvSpPr>
          <p:cNvPr id="294" name="Google Shape;294;p46"/>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3600"/>
              <a:buFont typeface="Arial"/>
              <a:buChar char="•"/>
            </a:pPr>
            <a:r>
              <a:rPr lang="en-US" sz="3600" b="0" i="0" u="none" strike="noStrike" cap="none">
                <a:solidFill>
                  <a:schemeClr val="dk1"/>
                </a:solidFill>
                <a:latin typeface="Calibri"/>
                <a:ea typeface="Calibri"/>
                <a:cs typeface="Calibri"/>
                <a:sym typeface="Calibri"/>
              </a:rPr>
              <a:t>PC (Program Counter) or SCR (Sequence Control Register) registers </a:t>
            </a:r>
            <a:endParaRPr/>
          </a:p>
          <a:p>
            <a:pPr marL="685800" marR="0" lvl="1" indent="-228600" algn="l" rtl="0">
              <a:lnSpc>
                <a:spcPct val="90000"/>
              </a:lnSpc>
              <a:spcBef>
                <a:spcPts val="500"/>
              </a:spcBef>
              <a:spcAft>
                <a:spcPts val="2100"/>
              </a:spcAft>
              <a:buClr>
                <a:schemeClr val="dk1"/>
              </a:buClr>
              <a:buSzPts val="3200"/>
              <a:buFont typeface="Arial"/>
              <a:buChar char="•"/>
            </a:pPr>
            <a:r>
              <a:rPr lang="en-US" sz="3200" b="0" i="0" u="none" strike="noStrike" cap="none">
                <a:solidFill>
                  <a:schemeClr val="dk1"/>
                </a:solidFill>
                <a:latin typeface="Calibri"/>
                <a:ea typeface="Calibri"/>
                <a:cs typeface="Calibri"/>
                <a:sym typeface="Calibri"/>
              </a:rPr>
              <a:t>Hold the location address of the next instruction to be performed</a:t>
            </a:r>
            <a:endParaRPr/>
          </a:p>
        </p:txBody>
      </p:sp>
      <p:sp>
        <p:nvSpPr>
          <p:cNvPr id="4" name="Google Shape;189;p8">
            <a:extLst>
              <a:ext uri="{FF2B5EF4-FFF2-40B4-BE49-F238E27FC236}">
                <a16:creationId xmlns:a16="http://schemas.microsoft.com/office/drawing/2014/main" id="{D902A2D7-CC6B-4E59-B8DA-A00429A63578}"/>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15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47"/>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000"/>
              <a:buFont typeface="Calibri"/>
              <a:buNone/>
            </a:pPr>
            <a:r>
              <a:rPr lang="en-US" i="0" u="none" strike="noStrike" cap="none">
                <a:solidFill>
                  <a:srgbClr val="FFFFFF"/>
                </a:solidFill>
              </a:rPr>
              <a:t>Details of a processor</a:t>
            </a:r>
            <a:endParaRPr>
              <a:solidFill>
                <a:srgbClr val="FFFFFF"/>
              </a:solidFill>
            </a:endParaRPr>
          </a:p>
        </p:txBody>
      </p:sp>
      <p:pic>
        <p:nvPicPr>
          <p:cNvPr id="300" name="Google Shape;300;p47" descr="13.7.jpg"/>
          <p:cNvPicPr preferRelativeResize="0">
            <a:picLocks noGrp="1"/>
          </p:cNvPicPr>
          <p:nvPr>
            <p:ph type="body" idx="1"/>
          </p:nvPr>
        </p:nvPicPr>
        <p:blipFill rotWithShape="1">
          <a:blip r:embed="rId3">
            <a:alphaModFix/>
          </a:blip>
          <a:srcRect/>
          <a:stretch/>
        </p:blipFill>
        <p:spPr>
          <a:xfrm>
            <a:off x="1265896" y="1356875"/>
            <a:ext cx="8894700" cy="5501100"/>
          </a:xfrm>
          <a:prstGeom prst="rect">
            <a:avLst/>
          </a:prstGeom>
          <a:noFill/>
          <a:ln>
            <a:noFill/>
          </a:ln>
        </p:spPr>
      </p:pic>
      <p:sp>
        <p:nvSpPr>
          <p:cNvPr id="301" name="Google Shape;301;p47"/>
          <p:cNvSpPr/>
          <p:nvPr/>
        </p:nvSpPr>
        <p:spPr>
          <a:xfrm>
            <a:off x="7649875" y="2544275"/>
            <a:ext cx="1127100" cy="580500"/>
          </a:xfrm>
          <a:prstGeom prst="leftArrow">
            <a:avLst>
              <a:gd name="adj1" fmla="val 50000"/>
              <a:gd name="adj2"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48"/>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dirty="0">
                <a:solidFill>
                  <a:srgbClr val="FFFFFF"/>
                </a:solidFill>
              </a:rPr>
              <a:t>Processor: </a:t>
            </a:r>
            <a:r>
              <a:rPr lang="en-US" i="0" u="none" strike="noStrike" cap="none" dirty="0">
                <a:solidFill>
                  <a:srgbClr val="FFFFFF"/>
                </a:solidFill>
              </a:rPr>
              <a:t>Arithmetic and logic unit (ALU) </a:t>
            </a:r>
            <a:r>
              <a:rPr lang="en-GB" i="0" u="none" strike="noStrike" cap="none" baseline="30000" dirty="0">
                <a:solidFill>
                  <a:schemeClr val="bg1"/>
                </a:solidFill>
              </a:rPr>
              <a:t>1</a:t>
            </a:r>
            <a:r>
              <a:rPr lang="en-GB" baseline="30000" dirty="0">
                <a:solidFill>
                  <a:schemeClr val="bg1"/>
                </a:solidFill>
              </a:rPr>
              <a:t>6</a:t>
            </a:r>
            <a:endParaRPr dirty="0">
              <a:solidFill>
                <a:srgbClr val="FFFFFF"/>
              </a:solidFill>
            </a:endParaRPr>
          </a:p>
        </p:txBody>
      </p:sp>
      <p:sp>
        <p:nvSpPr>
          <p:cNvPr id="307" name="Google Shape;307;p48"/>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3200"/>
              <a:buFont typeface="Arial"/>
              <a:buChar char="•"/>
            </a:pPr>
            <a:r>
              <a:rPr lang="en-US" sz="3200" b="0" i="0" u="none" strike="noStrike" cap="none">
                <a:solidFill>
                  <a:schemeClr val="dk1"/>
                </a:solidFill>
                <a:latin typeface="Calibri"/>
                <a:ea typeface="Calibri"/>
                <a:cs typeface="Calibri"/>
                <a:sym typeface="Calibri"/>
              </a:rPr>
              <a:t>Functions</a:t>
            </a:r>
            <a:endParaRPr/>
          </a:p>
          <a:p>
            <a:pPr marL="685800" marR="0" lvl="1" indent="-228600" algn="l" rtl="0">
              <a:lnSpc>
                <a:spcPct val="90000"/>
              </a:lnSpc>
              <a:spcBef>
                <a:spcPts val="500"/>
              </a:spcBef>
              <a:spcAft>
                <a:spcPts val="0"/>
              </a:spcAft>
              <a:buClr>
                <a:schemeClr val="dk1"/>
              </a:buClr>
              <a:buSzPts val="2800"/>
              <a:buFont typeface="Arial"/>
              <a:buChar char="•"/>
            </a:pPr>
            <a:r>
              <a:rPr lang="en-US" sz="2800" b="0" i="0" u="none" strike="noStrike" cap="none">
                <a:solidFill>
                  <a:schemeClr val="dk1"/>
                </a:solidFill>
                <a:latin typeface="Calibri"/>
                <a:ea typeface="Calibri"/>
                <a:cs typeface="Calibri"/>
                <a:sym typeface="Calibri"/>
              </a:rPr>
              <a:t>Carries out the arithmetic (add, substract, multiply and divide)</a:t>
            </a:r>
            <a:endParaRPr/>
          </a:p>
          <a:p>
            <a:pPr marL="685800" marR="0" lvl="1" indent="-228600" algn="l" rtl="0">
              <a:lnSpc>
                <a:spcPct val="90000"/>
              </a:lnSpc>
              <a:spcBef>
                <a:spcPts val="500"/>
              </a:spcBef>
              <a:spcAft>
                <a:spcPts val="0"/>
              </a:spcAft>
              <a:buClr>
                <a:schemeClr val="dk1"/>
              </a:buClr>
              <a:buSzPts val="2800"/>
              <a:buFont typeface="Arial"/>
              <a:buChar char="•"/>
            </a:pPr>
            <a:r>
              <a:rPr lang="en-US" sz="2800" b="0" i="0" u="none" strike="noStrike" cap="none">
                <a:solidFill>
                  <a:schemeClr val="dk1"/>
                </a:solidFill>
                <a:latin typeface="Calibri"/>
                <a:ea typeface="Calibri"/>
                <a:cs typeface="Calibri"/>
                <a:sym typeface="Calibri"/>
              </a:rPr>
              <a:t>Performs certain “logical operations” (testing whether two data items match)</a:t>
            </a:r>
            <a:endParaRPr/>
          </a:p>
          <a:p>
            <a:pPr marL="685800" marR="0" lvl="1" indent="-228600" algn="l" rtl="0">
              <a:lnSpc>
                <a:spcPct val="90000"/>
              </a:lnSpc>
              <a:spcBef>
                <a:spcPts val="500"/>
              </a:spcBef>
              <a:spcAft>
                <a:spcPts val="2100"/>
              </a:spcAft>
              <a:buClr>
                <a:schemeClr val="dk1"/>
              </a:buClr>
              <a:buSzPts val="2800"/>
              <a:buFont typeface="Arial"/>
              <a:buNone/>
            </a:pPr>
            <a:endParaRPr sz="2800" b="0" i="0" u="none" strike="noStrike" cap="none">
              <a:solidFill>
                <a:schemeClr val="dk1"/>
              </a:solidFill>
              <a:latin typeface="Calibri"/>
              <a:ea typeface="Calibri"/>
              <a:cs typeface="Calibri"/>
              <a:sym typeface="Calibri"/>
            </a:endParaRPr>
          </a:p>
        </p:txBody>
      </p:sp>
      <p:sp>
        <p:nvSpPr>
          <p:cNvPr id="4" name="Google Shape;189;p8">
            <a:extLst>
              <a:ext uri="{FF2B5EF4-FFF2-40B4-BE49-F238E27FC236}">
                <a16:creationId xmlns:a16="http://schemas.microsoft.com/office/drawing/2014/main" id="{5584D0E8-5BC1-46F7-875B-242A10457C95}"/>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16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49"/>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a:solidFill>
                  <a:srgbClr val="FFFFFF"/>
                </a:solidFill>
              </a:rPr>
              <a:t>Performance and cost</a:t>
            </a:r>
            <a:endParaRPr>
              <a:solidFill>
                <a:srgbClr val="FFFFFF"/>
              </a:solidFill>
            </a:endParaRPr>
          </a:p>
        </p:txBody>
      </p:sp>
      <p:sp>
        <p:nvSpPr>
          <p:cNvPr id="313" name="Google Shape;313;p49"/>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50800" algn="l" rtl="0">
              <a:lnSpc>
                <a:spcPct val="90000"/>
              </a:lnSpc>
              <a:spcBef>
                <a:spcPts val="0"/>
              </a:spcBef>
              <a:spcAft>
                <a:spcPts val="2100"/>
              </a:spcAft>
              <a:buClr>
                <a:schemeClr val="dk1"/>
              </a:buClr>
              <a:buSzPts val="2800"/>
              <a:buFont typeface="Arial"/>
              <a:buNone/>
            </a:pPr>
            <a:endParaRPr sz="2800" b="0" i="0" u="none" strike="noStrike" cap="none">
              <a:solidFill>
                <a:schemeClr val="dk1"/>
              </a:solidFill>
              <a:latin typeface="Calibri"/>
              <a:ea typeface="Calibri"/>
              <a:cs typeface="Calibri"/>
              <a:sym typeface="Calibri"/>
            </a:endParaRPr>
          </a:p>
        </p:txBody>
      </p:sp>
      <p:pic>
        <p:nvPicPr>
          <p:cNvPr id="314" name="Google Shape;314;p49" descr="MemChar"/>
          <p:cNvPicPr preferRelativeResize="0"/>
          <p:nvPr/>
        </p:nvPicPr>
        <p:blipFill rotWithShape="1">
          <a:blip r:embed="rId3">
            <a:alphaModFix/>
          </a:blip>
          <a:srcRect/>
          <a:stretch/>
        </p:blipFill>
        <p:spPr>
          <a:xfrm>
            <a:off x="3095625" y="1714501"/>
            <a:ext cx="6186488" cy="42767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50"/>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i="0" u="none" strike="noStrike" cap="none" dirty="0">
                <a:solidFill>
                  <a:srgbClr val="FFFFFF"/>
                </a:solidFill>
              </a:rPr>
              <a:t>Cache </a:t>
            </a:r>
            <a:r>
              <a:rPr lang="en-GB" i="0" u="none" strike="noStrike" cap="none" baseline="30000" dirty="0">
                <a:solidFill>
                  <a:schemeClr val="bg1"/>
                </a:solidFill>
              </a:rPr>
              <a:t>1</a:t>
            </a:r>
            <a:r>
              <a:rPr lang="en-GB" baseline="30000" dirty="0">
                <a:solidFill>
                  <a:schemeClr val="bg1"/>
                </a:solidFill>
              </a:rPr>
              <a:t>7</a:t>
            </a:r>
            <a:r>
              <a:rPr lang="en-US" i="0" u="none" strike="noStrike" cap="none" dirty="0">
                <a:solidFill>
                  <a:srgbClr val="FFFFFF"/>
                </a:solidFill>
              </a:rPr>
              <a:t> </a:t>
            </a:r>
            <a:endParaRPr i="0" u="none" strike="noStrike" cap="none" dirty="0">
              <a:solidFill>
                <a:srgbClr val="FFFFFF"/>
              </a:solidFill>
            </a:endParaRPr>
          </a:p>
        </p:txBody>
      </p:sp>
      <p:sp>
        <p:nvSpPr>
          <p:cNvPr id="320" name="Google Shape;320;p50"/>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2800"/>
              <a:buFont typeface="Arial"/>
              <a:buChar char="•"/>
            </a:pPr>
            <a:r>
              <a:rPr lang="en-US" sz="2800" b="0" i="0" u="none" strike="noStrike" cap="none" dirty="0">
                <a:solidFill>
                  <a:schemeClr val="dk1"/>
                </a:solidFill>
                <a:latin typeface="Calibri"/>
                <a:ea typeface="Calibri"/>
                <a:cs typeface="Calibri"/>
                <a:sym typeface="Calibri"/>
              </a:rPr>
              <a:t>is random access memory (</a:t>
            </a:r>
            <a:r>
              <a:rPr lang="en-US" sz="2800" b="0" i="0" u="sng" strike="noStrike" cap="none" dirty="0">
                <a:solidFill>
                  <a:schemeClr val="hlink"/>
                </a:solidFill>
                <a:latin typeface="Calibri"/>
                <a:ea typeface="Calibri"/>
                <a:cs typeface="Calibri"/>
                <a:sym typeface="Calibri"/>
                <a:hlinkClick r:id="rId3"/>
              </a:rPr>
              <a:t>RAM</a:t>
            </a:r>
            <a:r>
              <a:rPr lang="en-US" sz="2800" b="0" i="0" u="none" strike="noStrike" cap="none" dirty="0">
                <a:solidFill>
                  <a:schemeClr val="dk1"/>
                </a:solidFill>
                <a:latin typeface="Calibri"/>
                <a:ea typeface="Calibri"/>
                <a:cs typeface="Calibri"/>
                <a:sym typeface="Calibri"/>
              </a:rPr>
              <a:t>) that a computer microprocessor can access more quickly than it can access regular RAM. </a:t>
            </a:r>
            <a:endParaRPr sz="2800" b="0" i="0" u="none" strike="noStrike" cap="none" dirty="0">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ts val="2800"/>
              <a:buFont typeface="Arial"/>
              <a:buChar char="•"/>
            </a:pPr>
            <a:r>
              <a:rPr lang="en-US" sz="2800" b="0" i="0" u="none" strike="noStrike" cap="none" dirty="0">
                <a:solidFill>
                  <a:schemeClr val="dk1"/>
                </a:solidFill>
                <a:latin typeface="Calibri"/>
                <a:ea typeface="Calibri"/>
                <a:cs typeface="Calibri"/>
                <a:sym typeface="Calibri"/>
              </a:rPr>
              <a:t>Cache management algorithms</a:t>
            </a:r>
            <a:endParaRPr sz="2800" b="0" i="0" u="none" strike="noStrike" cap="none" dirty="0">
              <a:solidFill>
                <a:schemeClr val="dk1"/>
              </a:solidFill>
              <a:latin typeface="Calibri"/>
              <a:ea typeface="Calibri"/>
              <a:cs typeface="Calibri"/>
              <a:sym typeface="Calibri"/>
            </a:endParaRPr>
          </a:p>
          <a:p>
            <a:pPr marL="685800" marR="0" lvl="1" indent="-228600" algn="l" rtl="0">
              <a:lnSpc>
                <a:spcPct val="90000"/>
              </a:lnSpc>
              <a:spcBef>
                <a:spcPts val="500"/>
              </a:spcBef>
              <a:spcAft>
                <a:spcPts val="0"/>
              </a:spcAft>
              <a:buClr>
                <a:schemeClr val="dk1"/>
              </a:buClr>
              <a:buSzPts val="2400"/>
              <a:buFont typeface="Arial"/>
              <a:buChar char="•"/>
            </a:pPr>
            <a:r>
              <a:rPr lang="en-US" sz="2400" b="0" i="0" u="none" strike="noStrike" cap="none" dirty="0">
                <a:solidFill>
                  <a:schemeClr val="dk1"/>
                </a:solidFill>
                <a:latin typeface="Calibri"/>
                <a:ea typeface="Calibri"/>
                <a:cs typeface="Calibri"/>
                <a:sym typeface="Calibri"/>
              </a:rPr>
              <a:t>LFU (Least Frequently Used)  and LRU (Least Recently Used) </a:t>
            </a:r>
            <a:endParaRPr sz="2400" b="0" i="0" u="none" strike="noStrike" cap="none" dirty="0">
              <a:solidFill>
                <a:schemeClr val="dk1"/>
              </a:solidFill>
              <a:latin typeface="Calibri"/>
              <a:ea typeface="Calibri"/>
              <a:cs typeface="Calibri"/>
              <a:sym typeface="Calibri"/>
            </a:endParaRPr>
          </a:p>
          <a:p>
            <a:pPr marL="685800" marR="0" lvl="1" indent="-228600" algn="l" rtl="0">
              <a:lnSpc>
                <a:spcPct val="90000"/>
              </a:lnSpc>
              <a:spcBef>
                <a:spcPts val="500"/>
              </a:spcBef>
              <a:spcAft>
                <a:spcPts val="0"/>
              </a:spcAft>
              <a:buClr>
                <a:schemeClr val="dk1"/>
              </a:buClr>
              <a:buSzPts val="2400"/>
              <a:buFont typeface="Arial"/>
              <a:buChar char="•"/>
            </a:pPr>
            <a:r>
              <a:rPr lang="en-US" sz="2400" b="0" i="0" u="none" strike="noStrike" cap="none" dirty="0">
                <a:solidFill>
                  <a:schemeClr val="dk1"/>
                </a:solidFill>
                <a:latin typeface="Calibri"/>
                <a:ea typeface="Calibri"/>
                <a:cs typeface="Calibri"/>
                <a:sym typeface="Calibri"/>
              </a:rPr>
              <a:t>The difference is that determining which data items to overwrite. </a:t>
            </a:r>
            <a:endParaRPr sz="2400" b="0" i="0" u="none" strike="noStrike" cap="none" dirty="0">
              <a:solidFill>
                <a:schemeClr val="dk1"/>
              </a:solidFill>
              <a:latin typeface="Calibri"/>
              <a:ea typeface="Calibri"/>
              <a:cs typeface="Calibri"/>
              <a:sym typeface="Calibri"/>
            </a:endParaRPr>
          </a:p>
          <a:p>
            <a:pPr marL="0" marR="0" lvl="0" indent="0" algn="l" rtl="0">
              <a:lnSpc>
                <a:spcPct val="90000"/>
              </a:lnSpc>
              <a:spcBef>
                <a:spcPts val="1000"/>
              </a:spcBef>
              <a:spcAft>
                <a:spcPts val="2100"/>
              </a:spcAft>
              <a:buClr>
                <a:schemeClr val="dk1"/>
              </a:buClr>
              <a:buSzPts val="2800"/>
              <a:buFont typeface="Arial"/>
              <a:buNone/>
            </a:pPr>
            <a:endParaRPr sz="2800" b="0" i="0" u="none" strike="noStrike" cap="none" dirty="0">
              <a:solidFill>
                <a:schemeClr val="dk1"/>
              </a:solidFill>
              <a:latin typeface="Calibri"/>
              <a:ea typeface="Calibri"/>
              <a:cs typeface="Calibri"/>
              <a:sym typeface="Calibri"/>
            </a:endParaRPr>
          </a:p>
        </p:txBody>
      </p:sp>
      <p:sp>
        <p:nvSpPr>
          <p:cNvPr id="4" name="Google Shape;189;p8">
            <a:extLst>
              <a:ext uri="{FF2B5EF4-FFF2-40B4-BE49-F238E27FC236}">
                <a16:creationId xmlns:a16="http://schemas.microsoft.com/office/drawing/2014/main" id="{69D33760-E2F2-4799-8878-551D542F56CC}"/>
              </a:ext>
            </a:extLst>
          </p:cNvPr>
          <p:cNvSpPr txBox="1"/>
          <p:nvPr/>
        </p:nvSpPr>
        <p:spPr>
          <a:xfrm>
            <a:off x="174735" y="6091833"/>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17 </a:t>
            </a:r>
            <a:r>
              <a:rPr lang="en-GB" sz="1200" dirty="0">
                <a:solidFill>
                  <a:schemeClr val="dk2"/>
                </a:solidFill>
              </a:rPr>
              <a:t>Dale, N., &amp; Lewis, J. (2020). Computer Science Illuminated (7th ed.). Jones &amp; Bartlett Learning, Ch 5</a:t>
            </a:r>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51"/>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a:solidFill>
                  <a:srgbClr val="FFFFFF"/>
                </a:solidFill>
              </a:rPr>
              <a:t>Recommended sources:</a:t>
            </a:r>
            <a:endParaRPr>
              <a:solidFill>
                <a:srgbClr val="FFFFFF"/>
              </a:solidFill>
            </a:endParaRPr>
          </a:p>
        </p:txBody>
      </p:sp>
      <p:sp>
        <p:nvSpPr>
          <p:cNvPr id="326" name="Google Shape;326;p51"/>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None/>
            </a:pPr>
            <a:r>
              <a:rPr lang="en-US" dirty="0"/>
              <a:t>Essential material</a:t>
            </a:r>
            <a:endParaRPr dirty="0"/>
          </a:p>
          <a:p>
            <a:pPr marL="228600" marR="0" lvl="0" indent="-228600" algn="l" rtl="0">
              <a:lnSpc>
                <a:spcPct val="90000"/>
              </a:lnSpc>
              <a:spcBef>
                <a:spcPts val="1000"/>
              </a:spcBef>
              <a:spcAft>
                <a:spcPts val="0"/>
              </a:spcAft>
              <a:buClr>
                <a:schemeClr val="dk1"/>
              </a:buClr>
              <a:buSzPts val="2800"/>
              <a:buFont typeface="Arial"/>
              <a:buChar char="•"/>
            </a:pPr>
            <a:r>
              <a:rPr lang="en-US" sz="2800" b="0" i="0" u="none" strike="noStrike" cap="none" dirty="0">
                <a:solidFill>
                  <a:schemeClr val="dk1"/>
                </a:solidFill>
                <a:latin typeface="Calibri"/>
                <a:ea typeface="Calibri"/>
                <a:cs typeface="Calibri"/>
                <a:sym typeface="Calibri"/>
              </a:rPr>
              <a:t>Dale, “Computer Science Illuminated”, Chapter 5</a:t>
            </a:r>
            <a:endParaRPr dirty="0"/>
          </a:p>
          <a:p>
            <a:pPr marL="228600" marR="0" lvl="0" indent="-228600" algn="l" rtl="0">
              <a:lnSpc>
                <a:spcPct val="90000"/>
              </a:lnSpc>
              <a:spcBef>
                <a:spcPts val="1000"/>
              </a:spcBef>
              <a:spcAft>
                <a:spcPts val="0"/>
              </a:spcAft>
              <a:buClr>
                <a:schemeClr val="dk1"/>
              </a:buClr>
              <a:buSzPts val="2800"/>
              <a:buFont typeface="Arial"/>
              <a:buChar char="•"/>
            </a:pPr>
            <a:r>
              <a:rPr lang="en-US" sz="2800" b="0" i="0" u="none" strike="noStrike" cap="none" dirty="0">
                <a:solidFill>
                  <a:schemeClr val="dk1"/>
                </a:solidFill>
                <a:latin typeface="Calibri"/>
                <a:ea typeface="Calibri"/>
                <a:cs typeface="Calibri"/>
                <a:sym typeface="Calibri"/>
              </a:rPr>
              <a:t>R. White, “How computers work”, Chapters 2, 3, 4</a:t>
            </a:r>
            <a:endParaRPr sz="2800" b="0" i="0" u="none" strike="noStrike" cap="none" dirty="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None/>
            </a:pPr>
            <a:r>
              <a:rPr lang="en-US" dirty="0"/>
              <a:t>Advanced material related to the topic:</a:t>
            </a:r>
            <a:endParaRPr dirty="0"/>
          </a:p>
          <a:p>
            <a:pPr marL="685800" marR="0" lvl="1" indent="-196850" algn="l" rtl="0">
              <a:lnSpc>
                <a:spcPct val="90000"/>
              </a:lnSpc>
              <a:spcBef>
                <a:spcPts val="1000"/>
              </a:spcBef>
              <a:spcAft>
                <a:spcPts val="0"/>
              </a:spcAft>
              <a:buSzPts val="1900"/>
              <a:buAutoNum type="alphaLcPeriod"/>
            </a:pPr>
            <a:r>
              <a:rPr lang="en-US" u="sng" dirty="0">
                <a:solidFill>
                  <a:schemeClr val="hlink"/>
                </a:solidFill>
                <a:hlinkClick r:id="rId3"/>
              </a:rPr>
              <a:t>What Every Programmer Should Know About Memory</a:t>
            </a:r>
            <a:endParaRPr dirty="0"/>
          </a:p>
          <a:p>
            <a:pPr marL="685800" marR="0" lvl="1" indent="-196850" algn="l" rtl="0">
              <a:lnSpc>
                <a:spcPct val="90000"/>
              </a:lnSpc>
              <a:spcBef>
                <a:spcPts val="1000"/>
              </a:spcBef>
              <a:spcAft>
                <a:spcPts val="0"/>
              </a:spcAft>
              <a:buSzPts val="1900"/>
              <a:buAutoNum type="alphaLcPeriod"/>
            </a:pPr>
            <a:r>
              <a:rPr lang="en-US" u="sng" dirty="0">
                <a:solidFill>
                  <a:schemeClr val="hlink"/>
                </a:solidFill>
                <a:hlinkClick r:id="rId4"/>
              </a:rPr>
              <a:t>Computer Architecture Essentials | James Reinders, former Intel Director</a:t>
            </a:r>
            <a:r>
              <a:rPr lang="en-US" dirty="0"/>
              <a:t> </a:t>
            </a:r>
            <a:endParaRPr dirty="0"/>
          </a:p>
          <a:p>
            <a:pPr marL="685800" lvl="1" indent="-196850" algn="l" rtl="0">
              <a:lnSpc>
                <a:spcPct val="115000"/>
              </a:lnSpc>
              <a:spcBef>
                <a:spcPts val="0"/>
              </a:spcBef>
              <a:spcAft>
                <a:spcPts val="0"/>
              </a:spcAft>
              <a:buSzPts val="1900"/>
              <a:buAutoNum type="alphaLcPeriod"/>
            </a:pPr>
            <a:r>
              <a:rPr lang="en-US" u="sng" dirty="0">
                <a:solidFill>
                  <a:schemeClr val="hlink"/>
                </a:solidFill>
                <a:highlight>
                  <a:srgbClr val="FFFFFF"/>
                </a:highlight>
                <a:hlinkClick r:id="rId5"/>
              </a:rPr>
              <a:t>How Computers Calculate - the ALU: Crash Course Computer Science #5</a:t>
            </a:r>
            <a:endParaRPr dirty="0"/>
          </a:p>
          <a:p>
            <a:pPr marL="685800" lvl="1" indent="-196850" algn="l" rtl="0">
              <a:lnSpc>
                <a:spcPct val="115000"/>
              </a:lnSpc>
              <a:spcBef>
                <a:spcPts val="0"/>
              </a:spcBef>
              <a:spcAft>
                <a:spcPts val="0"/>
              </a:spcAft>
              <a:buSzPts val="1900"/>
              <a:buAutoNum type="alphaLcPeriod"/>
            </a:pPr>
            <a:r>
              <a:rPr lang="en-US" u="sng" dirty="0">
                <a:solidFill>
                  <a:schemeClr val="hlink"/>
                </a:solidFill>
                <a:highlight>
                  <a:srgbClr val="FFFFFF"/>
                </a:highlight>
                <a:hlinkClick r:id="rId6"/>
              </a:rPr>
              <a:t>Registers and RAM: Crash Course Computer Science #6</a:t>
            </a:r>
            <a:endParaRPr dirty="0"/>
          </a:p>
          <a:p>
            <a:pPr marL="685800" marR="0" lvl="1" indent="-196850" algn="l" rtl="0">
              <a:lnSpc>
                <a:spcPct val="90000"/>
              </a:lnSpc>
              <a:spcBef>
                <a:spcPts val="1000"/>
              </a:spcBef>
              <a:spcAft>
                <a:spcPts val="0"/>
              </a:spcAft>
              <a:buSzPts val="1900"/>
              <a:buAutoNum type="alphaLcPeriod"/>
            </a:pPr>
            <a:r>
              <a:rPr lang="en-US" u="sng" dirty="0">
                <a:solidFill>
                  <a:schemeClr val="hlink"/>
                </a:solidFill>
                <a:hlinkClick r:id="rId7"/>
              </a:rPr>
              <a:t>The Central Processing Unit (CPU): Crash Course Computer Science #7</a:t>
            </a:r>
            <a:endParaRPr dirty="0"/>
          </a:p>
          <a:p>
            <a:pPr marL="685800" marR="0" lvl="1" indent="-196850" algn="l" rtl="0">
              <a:lnSpc>
                <a:spcPct val="90000"/>
              </a:lnSpc>
              <a:spcBef>
                <a:spcPts val="1000"/>
              </a:spcBef>
              <a:spcAft>
                <a:spcPts val="0"/>
              </a:spcAft>
              <a:buSzPts val="1900"/>
              <a:buAutoNum type="alphaLcPeriod"/>
            </a:pPr>
            <a:r>
              <a:rPr lang="en-US" u="sng" dirty="0">
                <a:solidFill>
                  <a:schemeClr val="hlink"/>
                </a:solidFill>
                <a:hlinkClick r:id="rId8"/>
              </a:rPr>
              <a:t>Instructions &amp; Programs: Crash Course Computer Science</a:t>
            </a:r>
            <a:endParaRPr dirty="0"/>
          </a:p>
          <a:p>
            <a:pPr marL="685800" marR="0" lvl="1" indent="-196850" algn="l" rtl="0">
              <a:lnSpc>
                <a:spcPct val="90000"/>
              </a:lnSpc>
              <a:spcBef>
                <a:spcPts val="1000"/>
              </a:spcBef>
              <a:spcAft>
                <a:spcPts val="0"/>
              </a:spcAft>
              <a:buSzPts val="1900"/>
              <a:buAutoNum type="alphaLcPeriod"/>
            </a:pPr>
            <a:r>
              <a:rPr lang="en-US" u="sng" dirty="0">
                <a:solidFill>
                  <a:schemeClr val="hlink"/>
                </a:solidFill>
                <a:hlinkClick r:id="rId9"/>
              </a:rPr>
              <a:t>How A CPU Works</a:t>
            </a:r>
            <a:endParaRPr dirty="0">
              <a:solidFill>
                <a:srgbClr val="CC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sp>
        <p:nvSpPr>
          <p:cNvPr id="571" name="Google Shape;571;p42"/>
          <p:cNvSpPr txBox="1">
            <a:spLocks noGrp="1"/>
          </p:cNvSpPr>
          <p:nvPr>
            <p:ph type="title"/>
          </p:nvPr>
        </p:nvSpPr>
        <p:spPr>
          <a:xfrm>
            <a:off x="415600" y="593367"/>
            <a:ext cx="11360800" cy="763600"/>
          </a:xfrm>
          <a:prstGeom prst="rect">
            <a:avLst/>
          </a:prstGeom>
          <a:noFill/>
          <a:ln>
            <a:noFill/>
          </a:ln>
        </p:spPr>
        <p:txBody>
          <a:bodyPr spcFirstLastPara="1" wrap="square" lIns="121900" tIns="60933" rIns="121900" bIns="60933" anchor="ctr" anchorCtr="0">
            <a:noAutofit/>
          </a:bodyPr>
          <a:lstStyle/>
          <a:p>
            <a:pPr>
              <a:lnSpc>
                <a:spcPct val="100000"/>
              </a:lnSpc>
              <a:buSzPts val="1400"/>
            </a:pPr>
            <a:r>
              <a:rPr lang="en-GB" dirty="0">
                <a:solidFill>
                  <a:schemeClr val="lt1"/>
                </a:solidFill>
              </a:rPr>
              <a:t>References</a:t>
            </a:r>
            <a:endParaRPr dirty="0">
              <a:solidFill>
                <a:schemeClr val="lt1"/>
              </a:solidFill>
            </a:endParaRPr>
          </a:p>
        </p:txBody>
      </p:sp>
      <p:sp>
        <p:nvSpPr>
          <p:cNvPr id="572" name="Google Shape;572;p42"/>
          <p:cNvSpPr txBox="1">
            <a:spLocks noGrp="1"/>
          </p:cNvSpPr>
          <p:nvPr>
            <p:ph type="body" idx="1"/>
          </p:nvPr>
        </p:nvSpPr>
        <p:spPr>
          <a:xfrm>
            <a:off x="415600" y="1536633"/>
            <a:ext cx="11360800" cy="4555200"/>
          </a:xfrm>
          <a:prstGeom prst="rect">
            <a:avLst/>
          </a:prstGeom>
          <a:noFill/>
          <a:ln>
            <a:noFill/>
          </a:ln>
        </p:spPr>
        <p:txBody>
          <a:bodyPr spcFirstLastPara="1" wrap="square" lIns="121900" tIns="60933" rIns="121900" bIns="60933" anchor="t" anchorCtr="0">
            <a:noAutofit/>
          </a:bodyPr>
          <a:lstStyle/>
          <a:p>
            <a:pPr marL="609585" indent="-440256">
              <a:buClr>
                <a:schemeClr val="dk1"/>
              </a:buClr>
              <a:buSzPts val="1600"/>
            </a:pPr>
            <a:r>
              <a:rPr lang="en-US" sz="1800" dirty="0">
                <a:solidFill>
                  <a:schemeClr val="bg2"/>
                </a:solidFill>
                <a:latin typeface="+mj-lt"/>
              </a:rPr>
              <a:t>Dale, N., &amp; Lewis, J. (2020). Computer Science Illuminated (7th ed.). Jones &amp; Bartlett Learning, Chapter 5, end of the chapter exercises</a:t>
            </a:r>
            <a:endParaRPr lang="en-US" sz="1800" b="0" i="0" dirty="0">
              <a:solidFill>
                <a:schemeClr val="bg2"/>
              </a:solidFill>
              <a:effectLst/>
              <a:latin typeface="+mj-lt"/>
            </a:endParaRPr>
          </a:p>
          <a:p>
            <a:pPr marL="609585" indent="-440256">
              <a:buClr>
                <a:schemeClr val="dk1"/>
              </a:buClr>
              <a:buSzPts val="1600"/>
            </a:pPr>
            <a:r>
              <a:rPr lang="en-US" sz="1800" b="0" i="0" dirty="0" err="1">
                <a:solidFill>
                  <a:schemeClr val="bg2"/>
                </a:solidFill>
                <a:effectLst/>
                <a:latin typeface="+mj-lt"/>
              </a:rPr>
              <a:t>Drepper</a:t>
            </a:r>
            <a:r>
              <a:rPr lang="en-US" sz="1800" b="0" i="0" dirty="0">
                <a:solidFill>
                  <a:schemeClr val="bg2"/>
                </a:solidFill>
                <a:effectLst/>
                <a:latin typeface="+mj-lt"/>
              </a:rPr>
              <a:t>, U., 2007. [online] People.freebsd.org. Available at: &lt;https://people.freebsd.org/~lstewart/articles/cpumemory.pdf&gt; [Accessed 7 June 2022].</a:t>
            </a:r>
          </a:p>
          <a:p>
            <a:pPr marL="609585" indent="-440256">
              <a:buClr>
                <a:schemeClr val="dk1"/>
              </a:buClr>
              <a:buSzPts val="1600"/>
            </a:pPr>
            <a:r>
              <a:rPr lang="en-US" sz="1800" b="0" i="0" dirty="0">
                <a:solidFill>
                  <a:schemeClr val="bg2"/>
                </a:solidFill>
                <a:effectLst/>
                <a:latin typeface="+mj-lt"/>
              </a:rPr>
              <a:t>Reinders, J., 2016. </a:t>
            </a:r>
            <a:r>
              <a:rPr lang="en-US" sz="1800" b="0" i="1" dirty="0">
                <a:solidFill>
                  <a:schemeClr val="bg2"/>
                </a:solidFill>
                <a:effectLst/>
                <a:latin typeface="+mj-lt"/>
              </a:rPr>
              <a:t>Computer Architecture Essentials</a:t>
            </a:r>
            <a:r>
              <a:rPr lang="en-US" sz="1800" b="0" i="0" dirty="0">
                <a:solidFill>
                  <a:schemeClr val="bg2"/>
                </a:solidFill>
                <a:effectLst/>
                <a:latin typeface="+mj-lt"/>
              </a:rPr>
              <a:t>. [online] Youtube.com. Available at: &lt;https://www.youtube.com/watch?v=yOa0WpMwzWk&gt; [Accessed 7 June 2022].</a:t>
            </a:r>
          </a:p>
          <a:p>
            <a:pPr marL="609585" indent="-440256">
              <a:buClr>
                <a:schemeClr val="dk1"/>
              </a:buClr>
              <a:buSzPts val="1600"/>
            </a:pPr>
            <a:r>
              <a:rPr lang="en-US" sz="1800" dirty="0">
                <a:solidFill>
                  <a:schemeClr val="bg2"/>
                </a:solidFill>
                <a:latin typeface="+mj-lt"/>
              </a:rPr>
              <a:t>Youtube.com. 2017. Registers and RAM: Crash Course Computer Science #6 [online] Available at: &lt;</a:t>
            </a:r>
            <a:r>
              <a:rPr lang="en-US" sz="1800" u="sng" dirty="0">
                <a:solidFill>
                  <a:schemeClr val="bg2"/>
                </a:solidFill>
                <a:latin typeface="+mj-lt"/>
              </a:rPr>
              <a:t>https://www.youtube.com/watch?v=fpnE6UAfbtU&amp;t=539s</a:t>
            </a:r>
            <a:r>
              <a:rPr lang="en-US" sz="1800" dirty="0">
                <a:solidFill>
                  <a:schemeClr val="bg2"/>
                </a:solidFill>
                <a:latin typeface="+mj-lt"/>
              </a:rPr>
              <a:t>&gt; [Accessed 29 May 2022].</a:t>
            </a:r>
          </a:p>
          <a:p>
            <a:pPr marL="609585" indent="-440256">
              <a:buClr>
                <a:schemeClr val="dk1"/>
              </a:buClr>
              <a:buSzPts val="1600"/>
            </a:pPr>
            <a:r>
              <a:rPr lang="en-US" sz="1800" dirty="0">
                <a:solidFill>
                  <a:schemeClr val="bg2"/>
                </a:solidFill>
                <a:latin typeface="+mj-lt"/>
              </a:rPr>
              <a:t>Youtube.com. 2017. The Central Processing Unit (CPU): Crash Course Computer Science #7 [online] Available at: &lt;</a:t>
            </a:r>
            <a:r>
              <a:rPr lang="en-US" sz="1800" dirty="0">
                <a:solidFill>
                  <a:schemeClr val="bg2"/>
                </a:solidFill>
                <a:latin typeface="+mj-lt"/>
                <a:hlinkClick r:id="rId3">
                  <a:extLst>
                    <a:ext uri="{A12FA001-AC4F-418D-AE19-62706E023703}">
                      <ahyp:hlinkClr xmlns:ahyp="http://schemas.microsoft.com/office/drawing/2018/hyperlinkcolor" val="tx"/>
                    </a:ext>
                  </a:extLst>
                </a:hlinkClick>
              </a:rPr>
              <a:t>https://www.youtube.com/watch?v=FZGugFqdr60&amp;t=52s</a:t>
            </a:r>
            <a:r>
              <a:rPr lang="en-US" sz="1800" dirty="0">
                <a:solidFill>
                  <a:schemeClr val="bg2"/>
                </a:solidFill>
                <a:latin typeface="+mj-lt"/>
              </a:rPr>
              <a:t>&gt; [Accessed 29 May 2022].</a:t>
            </a:r>
          </a:p>
          <a:p>
            <a:pPr marL="609585" indent="-440256">
              <a:buClr>
                <a:schemeClr val="dk1"/>
              </a:buClr>
              <a:buSzPts val="1600"/>
            </a:pPr>
            <a:r>
              <a:rPr lang="en-US" sz="1800" dirty="0">
                <a:solidFill>
                  <a:schemeClr val="bg2"/>
                </a:solidFill>
                <a:latin typeface="+mj-lt"/>
              </a:rPr>
              <a:t>Youtube.com. 2017. </a:t>
            </a:r>
            <a:r>
              <a:rPr lang="en-US" sz="1800" u="sng" dirty="0">
                <a:solidFill>
                  <a:schemeClr val="bg2"/>
                </a:solidFill>
                <a:latin typeface="+mj-lt"/>
                <a:hlinkClick r:id="rId4">
                  <a:extLst>
                    <a:ext uri="{A12FA001-AC4F-418D-AE19-62706E023703}">
                      <ahyp:hlinkClr xmlns:ahyp="http://schemas.microsoft.com/office/drawing/2018/hyperlinkcolor" val="tx"/>
                    </a:ext>
                  </a:extLst>
                </a:hlinkClick>
              </a:rPr>
              <a:t>Instructions &amp; Programs: Crash Course Computer Science</a:t>
            </a:r>
            <a:r>
              <a:rPr lang="en-US" sz="1800" dirty="0">
                <a:solidFill>
                  <a:schemeClr val="bg2"/>
                </a:solidFill>
                <a:latin typeface="+mj-lt"/>
              </a:rPr>
              <a:t> [online] Available at: &lt;</a:t>
            </a:r>
            <a:r>
              <a:rPr lang="en-US" sz="1800" dirty="0">
                <a:solidFill>
                  <a:schemeClr val="bg2"/>
                </a:solidFill>
                <a:latin typeface="+mj-lt"/>
                <a:hlinkClick r:id="rId4">
                  <a:extLst>
                    <a:ext uri="{A12FA001-AC4F-418D-AE19-62706E023703}">
                      <ahyp:hlinkClr xmlns:ahyp="http://schemas.microsoft.com/office/drawing/2018/hyperlinkcolor" val="tx"/>
                    </a:ext>
                  </a:extLst>
                </a:hlinkClick>
              </a:rPr>
              <a:t>https://www.youtube.com/watch?v=zltgXvg6r3k&amp;t=205s</a:t>
            </a:r>
            <a:r>
              <a:rPr lang="en-US" sz="1800" dirty="0">
                <a:solidFill>
                  <a:schemeClr val="bg2"/>
                </a:solidFill>
                <a:latin typeface="+mj-lt"/>
              </a:rPr>
              <a:t>&gt; [Accessed 29 May 2022].</a:t>
            </a:r>
          </a:p>
          <a:p>
            <a:pPr marL="609585" indent="-440256">
              <a:buClr>
                <a:schemeClr val="dk1"/>
              </a:buClr>
              <a:buSzPts val="1600"/>
            </a:pPr>
            <a:r>
              <a:rPr lang="en-US" sz="1800" b="0" i="0" dirty="0">
                <a:solidFill>
                  <a:schemeClr val="bg2"/>
                </a:solidFill>
                <a:effectLst/>
                <a:latin typeface="+mj-lt"/>
              </a:rPr>
              <a:t>Youtube.com. 2013. </a:t>
            </a:r>
            <a:r>
              <a:rPr lang="en-US" sz="1800" b="0" i="1" dirty="0">
                <a:solidFill>
                  <a:schemeClr val="bg2"/>
                </a:solidFill>
                <a:effectLst/>
                <a:latin typeface="+mj-lt"/>
              </a:rPr>
              <a:t>In One Lesson</a:t>
            </a:r>
            <a:r>
              <a:rPr lang="en-US" sz="1800" b="0" i="0" dirty="0">
                <a:solidFill>
                  <a:schemeClr val="bg2"/>
                </a:solidFill>
                <a:effectLst/>
                <a:latin typeface="+mj-lt"/>
              </a:rPr>
              <a:t>. [online] Available at: &lt;https://www.youtube.com/watch?v=cNN_tTXABUA&gt; [Accessed 7 June 2022].</a:t>
            </a:r>
            <a:endParaRPr lang="en-GB" sz="1800" b="0" i="0" dirty="0">
              <a:solidFill>
                <a:schemeClr val="bg2"/>
              </a:solidFill>
              <a:effectLst/>
              <a:latin typeface="+mj-lt"/>
            </a:endParaRPr>
          </a:p>
        </p:txBody>
      </p:sp>
      <p:sp>
        <p:nvSpPr>
          <p:cNvPr id="573" name="Google Shape;573;p42"/>
          <p:cNvSpPr txBox="1">
            <a:spLocks noGrp="1"/>
          </p:cNvSpPr>
          <p:nvPr>
            <p:ph type="sldNum" idx="12"/>
          </p:nvPr>
        </p:nvSpPr>
        <p:spPr>
          <a:xfrm>
            <a:off x="11296611" y="6217623"/>
            <a:ext cx="731600" cy="524800"/>
          </a:xfrm>
          <a:prstGeom prst="rect">
            <a:avLst/>
          </a:prstGeom>
          <a:noFill/>
          <a:ln>
            <a:noFill/>
          </a:ln>
        </p:spPr>
        <p:txBody>
          <a:bodyPr spcFirstLastPara="1" wrap="square" lIns="121900" tIns="121900" rIns="121900" bIns="121900" anchor="ctr" anchorCtr="0">
            <a:noAutofit/>
          </a:bodyPr>
          <a:lstStyle/>
          <a:p>
            <a:pPr>
              <a:buSzPts val="1000"/>
            </a:pPr>
            <a:fld id="{00000000-1234-1234-1234-123412341234}" type="slidenum">
              <a:rPr lang="en-GB"/>
              <a:pPr>
                <a:buSzPts val="1000"/>
              </a:pPr>
              <a:t>38</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36D1F-5429-4B37-9DD5-0F312BCD4404}"/>
              </a:ext>
            </a:extLst>
          </p:cNvPr>
          <p:cNvSpPr>
            <a:spLocks noGrp="1"/>
          </p:cNvSpPr>
          <p:nvPr>
            <p:ph type="title"/>
          </p:nvPr>
        </p:nvSpPr>
        <p:spPr/>
        <p:txBody>
          <a:bodyPr/>
          <a:lstStyle/>
          <a:p>
            <a:r>
              <a:rPr lang="en-GB" dirty="0">
                <a:solidFill>
                  <a:schemeClr val="lt1"/>
                </a:solidFill>
              </a:rPr>
              <a:t>References</a:t>
            </a:r>
            <a:endParaRPr lang="en-US" dirty="0"/>
          </a:p>
        </p:txBody>
      </p:sp>
      <p:sp>
        <p:nvSpPr>
          <p:cNvPr id="3" name="Text Placeholder 2">
            <a:extLst>
              <a:ext uri="{FF2B5EF4-FFF2-40B4-BE49-F238E27FC236}">
                <a16:creationId xmlns:a16="http://schemas.microsoft.com/office/drawing/2014/main" id="{B439602A-4F12-4D55-BE7E-1F09CEBC8166}"/>
              </a:ext>
            </a:extLst>
          </p:cNvPr>
          <p:cNvSpPr>
            <a:spLocks noGrp="1"/>
          </p:cNvSpPr>
          <p:nvPr>
            <p:ph type="body" idx="1"/>
          </p:nvPr>
        </p:nvSpPr>
        <p:spPr/>
        <p:txBody>
          <a:bodyPr/>
          <a:lstStyle/>
          <a:p>
            <a:pPr marL="609585" indent="-440256">
              <a:buClr>
                <a:schemeClr val="dk1"/>
              </a:buClr>
              <a:buSzPts val="1600"/>
              <a:buFont typeface="+mj-lt"/>
              <a:buAutoNum type="arabicPeriod" startAt="8"/>
            </a:pPr>
            <a:r>
              <a:rPr lang="en-GB" sz="1800" dirty="0">
                <a:solidFill>
                  <a:schemeClr val="bg2"/>
                </a:solidFill>
                <a:latin typeface="+mj-lt"/>
              </a:rPr>
              <a:t>Youtube.com. 2017. How Computers Calculate - the ALU: Crash Course Computer Science #5 [online] Available at: &lt;</a:t>
            </a:r>
            <a:r>
              <a:rPr lang="en-GB" sz="1800" dirty="0">
                <a:solidFill>
                  <a:schemeClr val="bg2"/>
                </a:solidFill>
                <a:latin typeface="+mj-lt"/>
                <a:hlinkClick r:id="rId3">
                  <a:extLst>
                    <a:ext uri="{A12FA001-AC4F-418D-AE19-62706E023703}">
                      <ahyp:hlinkClr xmlns:ahyp="http://schemas.microsoft.com/office/drawing/2018/hyperlinkcolor" val="tx"/>
                    </a:ext>
                  </a:extLst>
                </a:hlinkClick>
              </a:rPr>
              <a:t>https://www.youtube.com/watch?v=1I5ZMmrOfnA&amp;list=PL8dPuuaLjXtNlUrzyH5r6jN9ulIgZBpdo&amp;index=7</a:t>
            </a:r>
            <a:r>
              <a:rPr lang="en-GB" sz="1800" dirty="0">
                <a:solidFill>
                  <a:schemeClr val="bg2"/>
                </a:solidFill>
                <a:latin typeface="+mj-lt"/>
              </a:rPr>
              <a:t> &gt; [Accessed 29 May 2022].</a:t>
            </a:r>
          </a:p>
          <a:p>
            <a:pPr marL="609585" indent="-440256">
              <a:buClr>
                <a:schemeClr val="dk1"/>
              </a:buClr>
              <a:buSzPts val="1600"/>
              <a:buAutoNum type="arabicPeriod" startAt="8"/>
            </a:pPr>
            <a:r>
              <a:rPr lang="en-GB" sz="1800" dirty="0">
                <a:solidFill>
                  <a:schemeClr val="bg2"/>
                </a:solidFill>
                <a:latin typeface="+mj-lt"/>
              </a:rPr>
              <a:t>Youtube.com. 2018. Khan Academy and Code.org | CPU, Memory, Input &amp; Output. [online] Available at: &lt;http://youtube.com/watch?v=MMzdKTtUIFM&gt; [Accessed 7 June 2022].</a:t>
            </a:r>
          </a:p>
          <a:p>
            <a:pPr marL="609585" indent="-440256">
              <a:buClr>
                <a:schemeClr val="dk1"/>
              </a:buClr>
              <a:buSzPts val="1600"/>
              <a:buAutoNum type="arabicPeriod" startAt="8"/>
            </a:pPr>
            <a:r>
              <a:rPr lang="en-GB" sz="1800" dirty="0">
                <a:solidFill>
                  <a:schemeClr val="bg2"/>
                </a:solidFill>
                <a:latin typeface="+mj-lt"/>
              </a:rPr>
              <a:t>Youtube.com. 2022. Khan Academy and Code.org | Hardware and Software. [online] Available at: &lt;https://www.youtube.com/watch?v=VzVSt6jxiqw&gt; [Accessed 7 June 2022].</a:t>
            </a:r>
          </a:p>
          <a:p>
            <a:pPr marL="609585" indent="-440256">
              <a:buClr>
                <a:schemeClr val="dk1"/>
              </a:buClr>
              <a:buSzPts val="1600"/>
              <a:buAutoNum type="arabicPeriod" startAt="8"/>
            </a:pPr>
            <a:r>
              <a:rPr lang="en-US" sz="1800" dirty="0" err="1">
                <a:solidFill>
                  <a:schemeClr val="bg2"/>
                </a:solidFill>
                <a:latin typeface="+mj-lt"/>
              </a:rPr>
              <a:t>Senanan</a:t>
            </a:r>
            <a:r>
              <a:rPr lang="en-US" sz="1800" dirty="0">
                <a:solidFill>
                  <a:schemeClr val="bg2"/>
                </a:solidFill>
                <a:latin typeface="+mj-lt"/>
              </a:rPr>
              <a:t>, K., 2016. How computer memory works. [online] Youtube.com. Available at: &lt;https://www.youtube.com/watch?v=p3q5zWCw8J4&gt; [Accessed 7 June 2022].</a:t>
            </a:r>
          </a:p>
        </p:txBody>
      </p:sp>
    </p:spTree>
    <p:extLst>
      <p:ext uri="{BB962C8B-B14F-4D97-AF65-F5344CB8AC3E}">
        <p14:creationId xmlns:p14="http://schemas.microsoft.com/office/powerpoint/2010/main" val="4029040636"/>
      </p:ext>
    </p:extLst>
  </p:cSld>
  <p:clrMapOvr>
    <a:masterClrMapping/>
  </p:clrMapOvr>
</p:sld>
</file>

<file path=ppt/theme/theme1.xml><?xml version="1.0" encoding="utf-8"?>
<a:theme xmlns:a="http://schemas.openxmlformats.org/drawingml/2006/main" name="Blue_olga">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TotalTime>
  <Words>2347</Words>
  <Application>Microsoft Office PowerPoint</Application>
  <PresentationFormat>Widescreen</PresentationFormat>
  <Paragraphs>235</Paragraphs>
  <Slides>39</Slides>
  <Notes>39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Gulim</vt:lpstr>
      <vt:lpstr>Arial</vt:lpstr>
      <vt:lpstr>Calibri</vt:lpstr>
      <vt:lpstr>Blue_olga</vt:lpstr>
      <vt:lpstr>Computer Science Fundamentals</vt:lpstr>
      <vt:lpstr>Today’s focus </vt:lpstr>
      <vt:lpstr>Something familiar...</vt:lpstr>
      <vt:lpstr>Agenda</vt:lpstr>
      <vt:lpstr>Computer Architecture:  Basic Levels</vt:lpstr>
      <vt:lpstr>Computer Architecture: Levels in detail</vt:lpstr>
      <vt:lpstr>The von Neumann architecture</vt:lpstr>
      <vt:lpstr>Data flow through a von Neumann machine</vt:lpstr>
      <vt:lpstr>The von Neumann architecture 1</vt:lpstr>
      <vt:lpstr>Video</vt:lpstr>
      <vt:lpstr>Computer configuration</vt:lpstr>
      <vt:lpstr>Computer configuration 3 </vt:lpstr>
      <vt:lpstr>Hardware and Software</vt:lpstr>
      <vt:lpstr>Motherboard 5</vt:lpstr>
      <vt:lpstr>Physical organisation of the computer</vt:lpstr>
      <vt:lpstr>Physical organisation of the computer 6</vt:lpstr>
      <vt:lpstr>Physical organisation of the computer 7</vt:lpstr>
      <vt:lpstr>Example of Bus connections</vt:lpstr>
      <vt:lpstr>Example of Bus connections</vt:lpstr>
      <vt:lpstr>Example of Bus connections</vt:lpstr>
      <vt:lpstr>Memory</vt:lpstr>
      <vt:lpstr>Processor 9</vt:lpstr>
      <vt:lpstr>Processor 10</vt:lpstr>
      <vt:lpstr>Example of bus connections related to processor</vt:lpstr>
      <vt:lpstr>Processor registers 11</vt:lpstr>
      <vt:lpstr>Details of a processor </vt:lpstr>
      <vt:lpstr>Processor registers 12</vt:lpstr>
      <vt:lpstr>Details of a processor</vt:lpstr>
      <vt:lpstr>Processor: Control Unit 13</vt:lpstr>
      <vt:lpstr>Control Unit operation 14</vt:lpstr>
      <vt:lpstr>Fetch-execute cycle </vt:lpstr>
      <vt:lpstr>Control Unit – Control of sequence of instructions 15</vt:lpstr>
      <vt:lpstr>Details of a processor</vt:lpstr>
      <vt:lpstr>Processor: Arithmetic and logic unit (ALU) 16</vt:lpstr>
      <vt:lpstr>Performance and cost</vt:lpstr>
      <vt:lpstr>Cache 17 </vt:lpstr>
      <vt:lpstr>Recommended sources: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UK Guest</dc:creator>
  <cp:lastModifiedBy>Olga Yugay</cp:lastModifiedBy>
  <cp:revision>14</cp:revision>
  <dcterms:modified xsi:type="dcterms:W3CDTF">2022-06-07T16:04:55Z</dcterms:modified>
</cp:coreProperties>
</file>