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2" r:id="rId1"/>
    <p:sldMasterId id="2147483673" r:id="rId2"/>
  </p:sldMasterIdLst>
  <p:notesMasterIdLst>
    <p:notesMasterId r:id="rId45"/>
  </p:notesMasterIdLst>
  <p:sldIdLst>
    <p:sldId id="314" r:id="rId3"/>
    <p:sldId id="258" r:id="rId4"/>
    <p:sldId id="259" r:id="rId5"/>
    <p:sldId id="260" r:id="rId6"/>
    <p:sldId id="263" r:id="rId7"/>
    <p:sldId id="261" r:id="rId8"/>
    <p:sldId id="316" r:id="rId9"/>
    <p:sldId id="317" r:id="rId10"/>
    <p:sldId id="318" r:id="rId11"/>
    <p:sldId id="319" r:id="rId12"/>
    <p:sldId id="321" r:id="rId13"/>
    <p:sldId id="320" r:id="rId14"/>
    <p:sldId id="322"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1" r:id="rId31"/>
    <p:sldId id="282" r:id="rId32"/>
    <p:sldId id="283" r:id="rId33"/>
    <p:sldId id="284" r:id="rId34"/>
    <p:sldId id="285" r:id="rId35"/>
    <p:sldId id="286" r:id="rId36"/>
    <p:sldId id="287" r:id="rId37"/>
    <p:sldId id="288" r:id="rId38"/>
    <p:sldId id="290" r:id="rId39"/>
    <p:sldId id="291" r:id="rId40"/>
    <p:sldId id="292" r:id="rId41"/>
    <p:sldId id="293" r:id="rId42"/>
    <p:sldId id="294" r:id="rId43"/>
    <p:sldId id="315" r:id="rId4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838" autoAdjust="0"/>
    <p:restoredTop sz="74954" autoAdjust="0"/>
  </p:normalViewPr>
  <p:slideViewPr>
    <p:cSldViewPr snapToGrid="0">
      <p:cViewPr varScale="1">
        <p:scale>
          <a:sx n="85" d="100"/>
          <a:sy n="85" d="100"/>
        </p:scale>
        <p:origin x="797"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503acbd42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503acbd42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a6ee84e6b3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a6ee84e6b3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b="1"/>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9fb74c0c0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9fb74c0c0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9fb74c0c09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9fb74c0c09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600"/>
              </a:spcBef>
              <a:spcAft>
                <a:spcPts val="0"/>
              </a:spcAft>
              <a:buNone/>
            </a:pPr>
            <a:endParaRPr sz="14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9fb74c0c09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9fb74c0c09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747850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940622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29420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9c62fda1c5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9c62fda1c5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b="1"/>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9ea773125f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9ea773125f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a6f1363cf4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a6f1363cf4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fae7f67093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fae7f67093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fae7f67093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fae7f67093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a6f1363cf4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a6f1363cf4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a6f1363cf4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a6f1363cf4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a6f1363cf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a6f1363cf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fae7f67093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fae7f67093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a6f1363cf4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a6f1363cf4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fae7f67093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6" name="Google Shape;246;gfae7f67093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a6aeff73bf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a6aeff73bf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a6aeff73bf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a6aeff73bf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a6aeff73bf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a6aeff73bf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a6aeff73bf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6" name="Google Shape;276;ga6aeff73bf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ga6aeff73bf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3" name="Google Shape;293;ga6aeff73bf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a6aeff73bf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0" name="Google Shape;300;ga6aeff73bf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a6aeff73bf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a6aeff73bf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a6aeff73bf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4" name="Google Shape;314;ga6aeff73bf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a6f1363cf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 name="Google Shape;321;ga6f1363cf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050" dirty="0">
              <a:solidFill>
                <a:schemeClr val="dk1"/>
              </a:solidFill>
              <a:highlight>
                <a:srgbClr val="FFFFFE"/>
              </a:highlight>
              <a:latin typeface="Consolas"/>
              <a:ea typeface="Consolas"/>
              <a:cs typeface="Consolas"/>
              <a:sym typeface="Consola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a6aeff73bf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a6aeff73bf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a6aeff73bf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5" name="Google Shape;335;ga6aeff73bf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a6aeff73bf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ga6aeff73bf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a6ee84e6b3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a6ee84e6b3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fae7f67093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5" name="Google Shape;365;gfae7f67093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fae7f67093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fae7f67093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ga4ebd38773_0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9" name="Google Shape;379;ga4ebd38773_0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9fb74c0c09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6" name="Google Shape;386;g9fb74c0c09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48574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sz="2400"/>
            </a:lvl1pPr>
            <a:lvl2pPr lvl="1">
              <a:buNone/>
              <a:defRPr sz="2400"/>
            </a:lvl2pPr>
            <a:lvl3pPr lvl="2">
              <a:buNone/>
              <a:defRPr sz="2400"/>
            </a:lvl3pPr>
            <a:lvl4pPr lvl="3">
              <a:buNone/>
              <a:defRPr sz="2400"/>
            </a:lvl4pPr>
            <a:lvl5pPr lvl="4">
              <a:buNone/>
              <a:defRPr sz="2400"/>
            </a:lvl5pPr>
            <a:lvl6pPr lvl="5">
              <a:buNone/>
              <a:defRPr sz="2400"/>
            </a:lvl6pPr>
            <a:lvl7pPr lvl="6">
              <a:buNone/>
              <a:defRPr sz="2400"/>
            </a:lvl7pPr>
            <a:lvl8pPr lvl="7">
              <a:buNone/>
              <a:defRPr sz="2400"/>
            </a:lvl8pPr>
            <a:lvl9pPr lvl="8">
              <a:buNone/>
              <a:defRPr sz="2400"/>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1600"/>
              </a:spcBef>
              <a:spcAft>
                <a:spcPts val="0"/>
              </a:spcAft>
              <a:buClr>
                <a:schemeClr val="dk1"/>
              </a:buClr>
              <a:buSzPts val="1400"/>
              <a:buChar char="○"/>
              <a:defRPr>
                <a:solidFill>
                  <a:schemeClr val="dk1"/>
                </a:solidFill>
              </a:defRPr>
            </a:lvl2pPr>
            <a:lvl3pPr marL="1371600" lvl="2" indent="-317500">
              <a:spcBef>
                <a:spcPts val="1600"/>
              </a:spcBef>
              <a:spcAft>
                <a:spcPts val="0"/>
              </a:spcAft>
              <a:buClr>
                <a:schemeClr val="dk1"/>
              </a:buClr>
              <a:buSzPts val="1400"/>
              <a:buChar char="■"/>
              <a:defRPr>
                <a:solidFill>
                  <a:schemeClr val="dk1"/>
                </a:solidFill>
              </a:defRPr>
            </a:lvl3pPr>
            <a:lvl4pPr marL="1828800" lvl="3" indent="-317500">
              <a:spcBef>
                <a:spcPts val="1600"/>
              </a:spcBef>
              <a:spcAft>
                <a:spcPts val="0"/>
              </a:spcAft>
              <a:buClr>
                <a:schemeClr val="dk1"/>
              </a:buClr>
              <a:buSzPts val="1400"/>
              <a:buChar char="●"/>
              <a:defRPr>
                <a:solidFill>
                  <a:schemeClr val="dk1"/>
                </a:solidFill>
              </a:defRPr>
            </a:lvl4pPr>
            <a:lvl5pPr marL="2286000" lvl="4" indent="-317500">
              <a:spcBef>
                <a:spcPts val="1600"/>
              </a:spcBef>
              <a:spcAft>
                <a:spcPts val="0"/>
              </a:spcAft>
              <a:buClr>
                <a:schemeClr val="dk1"/>
              </a:buClr>
              <a:buSzPts val="1400"/>
              <a:buChar char="○"/>
              <a:defRPr>
                <a:solidFill>
                  <a:schemeClr val="dk1"/>
                </a:solidFill>
              </a:defRPr>
            </a:lvl5pPr>
            <a:lvl6pPr marL="2743200" lvl="5" indent="-317500">
              <a:spcBef>
                <a:spcPts val="1600"/>
              </a:spcBef>
              <a:spcAft>
                <a:spcPts val="0"/>
              </a:spcAft>
              <a:buClr>
                <a:schemeClr val="dk1"/>
              </a:buClr>
              <a:buSzPts val="1400"/>
              <a:buChar char="■"/>
              <a:defRPr>
                <a:solidFill>
                  <a:schemeClr val="dk1"/>
                </a:solidFill>
              </a:defRPr>
            </a:lvl6pPr>
            <a:lvl7pPr marL="3200400" lvl="6" indent="-317500">
              <a:spcBef>
                <a:spcPts val="1600"/>
              </a:spcBef>
              <a:spcAft>
                <a:spcPts val="0"/>
              </a:spcAft>
              <a:buClr>
                <a:schemeClr val="dk1"/>
              </a:buClr>
              <a:buSzPts val="1400"/>
              <a:buChar char="●"/>
              <a:defRPr>
                <a:solidFill>
                  <a:schemeClr val="dk1"/>
                </a:solidFill>
              </a:defRPr>
            </a:lvl7pPr>
            <a:lvl8pPr marL="3657600" lvl="7" indent="-317500">
              <a:spcBef>
                <a:spcPts val="1600"/>
              </a:spcBef>
              <a:spcAft>
                <a:spcPts val="0"/>
              </a:spcAft>
              <a:buClr>
                <a:schemeClr val="dk1"/>
              </a:buClr>
              <a:buSzPts val="1400"/>
              <a:buChar char="○"/>
              <a:defRPr>
                <a:solidFill>
                  <a:schemeClr val="dk1"/>
                </a:solidFill>
              </a:defRPr>
            </a:lvl8pPr>
            <a:lvl9pPr marL="4114800" lvl="8" indent="-317500">
              <a:spcBef>
                <a:spcPts val="1600"/>
              </a:spcBef>
              <a:spcAft>
                <a:spcPts val="160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60" name="Google Shape;60;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3" name="Google Shape;6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64" name="Google Shape;64;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cxnSp>
        <p:nvCxnSpPr>
          <p:cNvPr id="65" name="Google Shape;65;p16"/>
          <p:cNvCxnSpPr/>
          <p:nvPr/>
        </p:nvCxnSpPr>
        <p:spPr>
          <a:xfrm rot="10800000" flipH="1">
            <a:off x="10590" y="1017725"/>
            <a:ext cx="9143700" cy="7200"/>
          </a:xfrm>
          <a:prstGeom prst="straightConnector1">
            <a:avLst/>
          </a:prstGeom>
          <a:noFill/>
          <a:ln w="9525" cap="flat" cmpd="sng">
            <a:solidFill>
              <a:srgbClr val="087D8A"/>
            </a:solidFill>
            <a:prstDash val="solid"/>
            <a:round/>
            <a:headEnd type="none" w="med" len="med"/>
            <a:tailEnd type="none" w="med" len="med"/>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69" name="Google Shape;69;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0" name="Google Shape;70;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6" name="Google Shape;76;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7" name="Google Shape;77;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8"/>
        <p:cNvGrpSpPr/>
        <p:nvPr/>
      </p:nvGrpSpPr>
      <p:grpSpPr>
        <a:xfrm>
          <a:off x="0" y="0"/>
          <a:ext cx="0" cy="0"/>
          <a:chOff x="0" y="0"/>
          <a:chExt cx="0" cy="0"/>
        </a:xfrm>
      </p:grpSpPr>
      <p:sp>
        <p:nvSpPr>
          <p:cNvPr id="79" name="Google Shape;79;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1"/>
        <p:cNvGrpSpPr/>
        <p:nvPr/>
      </p:nvGrpSpPr>
      <p:grpSpPr>
        <a:xfrm>
          <a:off x="0" y="0"/>
          <a:ext cx="0" cy="0"/>
          <a:chOff x="0" y="0"/>
          <a:chExt cx="0" cy="0"/>
        </a:xfrm>
      </p:grpSpPr>
      <p:sp>
        <p:nvSpPr>
          <p:cNvPr id="82" name="Google Shape;82;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4" name="Google Shape;84;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5" name="Google Shape;85;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86" name="Google Shape;86;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7"/>
        <p:cNvGrpSpPr/>
        <p:nvPr/>
      </p:nvGrpSpPr>
      <p:grpSpPr>
        <a:xfrm>
          <a:off x="0" y="0"/>
          <a:ext cx="0" cy="0"/>
          <a:chOff x="0" y="0"/>
          <a:chExt cx="0" cy="0"/>
        </a:xfrm>
      </p:grpSpPr>
      <p:sp>
        <p:nvSpPr>
          <p:cNvPr id="88" name="Google Shape;88;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89" name="Google Shape;89;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0"/>
        <p:cNvGrpSpPr/>
        <p:nvPr/>
      </p:nvGrpSpPr>
      <p:grpSpPr>
        <a:xfrm>
          <a:off x="0" y="0"/>
          <a:ext cx="0" cy="0"/>
          <a:chOff x="0" y="0"/>
          <a:chExt cx="0" cy="0"/>
        </a:xfrm>
      </p:grpSpPr>
      <p:sp>
        <p:nvSpPr>
          <p:cNvPr id="91" name="Google Shape;91;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2" name="Google Shape;92;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93" name="Google Shape;93;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6"/>
        <p:cNvGrpSpPr/>
        <p:nvPr/>
      </p:nvGrpSpPr>
      <p:grpSpPr>
        <a:xfrm>
          <a:off x="0" y="0"/>
          <a:ext cx="0" cy="0"/>
          <a:chOff x="0" y="0"/>
          <a:chExt cx="0" cy="0"/>
        </a:xfrm>
      </p:grpSpPr>
      <p:sp>
        <p:nvSpPr>
          <p:cNvPr id="97" name="Google Shape;97;p25"/>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98" name="Google Shape;98;p25"/>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16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16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1600"/>
              </a:spcBef>
              <a:spcAft>
                <a:spcPts val="160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99" name="Google Shape;99;p2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0" name="Google Shape;100;p2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1" name="Google Shape;101;p2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102"/>
        <p:cNvGrpSpPr/>
        <p:nvPr/>
      </p:nvGrpSpPr>
      <p:grpSpPr>
        <a:xfrm>
          <a:off x="0" y="0"/>
          <a:ext cx="0" cy="0"/>
          <a:chOff x="0" y="0"/>
          <a:chExt cx="0" cy="0"/>
        </a:xfrm>
      </p:grpSpPr>
      <p:sp>
        <p:nvSpPr>
          <p:cNvPr id="103" name="Google Shape;103;p26"/>
          <p:cNvSpPr txBox="1">
            <a:spLocks noGrp="1"/>
          </p:cNvSpPr>
          <p:nvPr>
            <p:ph type="title"/>
          </p:nvPr>
        </p:nvSpPr>
        <p:spPr>
          <a:xfrm>
            <a:off x="623888" y="1282304"/>
            <a:ext cx="7886700" cy="21396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4500"/>
              <a:buFont typeface="Calibri"/>
              <a:buNone/>
              <a:defRPr sz="45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104" name="Google Shape;104;p26"/>
          <p:cNvSpPr txBox="1">
            <a:spLocks noGrp="1"/>
          </p:cNvSpPr>
          <p:nvPr>
            <p:ph type="body" idx="1"/>
          </p:nvPr>
        </p:nvSpPr>
        <p:spPr>
          <a:xfrm>
            <a:off x="623888" y="3442098"/>
            <a:ext cx="7886700" cy="11253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750"/>
              </a:spcBef>
              <a:spcAft>
                <a:spcPts val="0"/>
              </a:spcAft>
              <a:buClr>
                <a:srgbClr val="888888"/>
              </a:buClr>
              <a:buSzPts val="1800"/>
              <a:buFont typeface="Arial"/>
              <a:buNone/>
              <a:defRPr sz="1800">
                <a:solidFill>
                  <a:srgbClr val="888888"/>
                </a:solidFill>
                <a:latin typeface="Calibri"/>
                <a:ea typeface="Calibri"/>
                <a:cs typeface="Calibri"/>
                <a:sym typeface="Calibri"/>
              </a:defRPr>
            </a:lvl1pPr>
            <a:lvl2pPr marL="914400" marR="0" lvl="1" indent="-228600" algn="l" rtl="0">
              <a:lnSpc>
                <a:spcPct val="90000"/>
              </a:lnSpc>
              <a:spcBef>
                <a:spcPts val="1600"/>
              </a:spcBef>
              <a:spcAft>
                <a:spcPts val="0"/>
              </a:spcAft>
              <a:buClr>
                <a:srgbClr val="888888"/>
              </a:buClr>
              <a:buSzPts val="1500"/>
              <a:buFont typeface="Arial"/>
              <a:buNone/>
              <a:defRPr sz="15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1600"/>
              </a:spcBef>
              <a:spcAft>
                <a:spcPts val="0"/>
              </a:spcAft>
              <a:buClr>
                <a:srgbClr val="888888"/>
              </a:buClr>
              <a:buSzPts val="1350"/>
              <a:buFont typeface="Arial"/>
              <a:buNone/>
              <a:defRPr sz="135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1600"/>
              </a:spcBef>
              <a:spcAft>
                <a:spcPts val="1600"/>
              </a:spcAft>
              <a:buClr>
                <a:srgbClr val="888888"/>
              </a:buClr>
              <a:buSzPts val="1200"/>
              <a:buFont typeface="Arial"/>
              <a:buNone/>
              <a:defRPr sz="1200" b="0" i="0" u="none" strike="noStrike" cap="none">
                <a:solidFill>
                  <a:srgbClr val="888888"/>
                </a:solidFill>
                <a:latin typeface="Calibri"/>
                <a:ea typeface="Calibri"/>
                <a:cs typeface="Calibri"/>
                <a:sym typeface="Calibri"/>
              </a:defRPr>
            </a:lvl9pPr>
          </a:lstStyle>
          <a:p>
            <a:endParaRPr/>
          </a:p>
        </p:txBody>
      </p:sp>
      <p:sp>
        <p:nvSpPr>
          <p:cNvPr id="105" name="Google Shape;105;p26"/>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6" name="Google Shape;106;p26"/>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7" name="Google Shape;107;p26"/>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1600"/>
              </a:spcBef>
              <a:spcAft>
                <a:spcPts val="0"/>
              </a:spcAft>
              <a:buClr>
                <a:schemeClr val="lt2"/>
              </a:buClr>
              <a:buSzPts val="1400"/>
              <a:buChar char="○"/>
              <a:defRPr>
                <a:solidFill>
                  <a:schemeClr val="lt2"/>
                </a:solidFill>
              </a:defRPr>
            </a:lvl2pPr>
            <a:lvl3pPr marL="1371600" lvl="2" indent="-317500">
              <a:lnSpc>
                <a:spcPct val="115000"/>
              </a:lnSpc>
              <a:spcBef>
                <a:spcPts val="1600"/>
              </a:spcBef>
              <a:spcAft>
                <a:spcPts val="0"/>
              </a:spcAft>
              <a:buClr>
                <a:schemeClr val="lt2"/>
              </a:buClr>
              <a:buSzPts val="1400"/>
              <a:buChar char="■"/>
              <a:defRPr>
                <a:solidFill>
                  <a:schemeClr val="lt2"/>
                </a:solidFill>
              </a:defRPr>
            </a:lvl3pPr>
            <a:lvl4pPr marL="1828800" lvl="3" indent="-317500">
              <a:lnSpc>
                <a:spcPct val="115000"/>
              </a:lnSpc>
              <a:spcBef>
                <a:spcPts val="1600"/>
              </a:spcBef>
              <a:spcAft>
                <a:spcPts val="0"/>
              </a:spcAft>
              <a:buClr>
                <a:schemeClr val="lt2"/>
              </a:buClr>
              <a:buSzPts val="1400"/>
              <a:buChar char="●"/>
              <a:defRPr>
                <a:solidFill>
                  <a:schemeClr val="lt2"/>
                </a:solidFill>
              </a:defRPr>
            </a:lvl4pPr>
            <a:lvl5pPr marL="2286000" lvl="4" indent="-317500">
              <a:lnSpc>
                <a:spcPct val="115000"/>
              </a:lnSpc>
              <a:spcBef>
                <a:spcPts val="1600"/>
              </a:spcBef>
              <a:spcAft>
                <a:spcPts val="0"/>
              </a:spcAft>
              <a:buClr>
                <a:schemeClr val="lt2"/>
              </a:buClr>
              <a:buSzPts val="1400"/>
              <a:buChar char="○"/>
              <a:defRPr>
                <a:solidFill>
                  <a:schemeClr val="lt2"/>
                </a:solidFill>
              </a:defRPr>
            </a:lvl5pPr>
            <a:lvl6pPr marL="2743200" lvl="5" indent="-317500">
              <a:lnSpc>
                <a:spcPct val="115000"/>
              </a:lnSpc>
              <a:spcBef>
                <a:spcPts val="1600"/>
              </a:spcBef>
              <a:spcAft>
                <a:spcPts val="0"/>
              </a:spcAft>
              <a:buClr>
                <a:schemeClr val="lt2"/>
              </a:buClr>
              <a:buSzPts val="1400"/>
              <a:buChar char="■"/>
              <a:defRPr>
                <a:solidFill>
                  <a:schemeClr val="lt2"/>
                </a:solidFill>
              </a:defRPr>
            </a:lvl6pPr>
            <a:lvl7pPr marL="3200400" lvl="6" indent="-317500">
              <a:lnSpc>
                <a:spcPct val="115000"/>
              </a:lnSpc>
              <a:spcBef>
                <a:spcPts val="1600"/>
              </a:spcBef>
              <a:spcAft>
                <a:spcPts val="0"/>
              </a:spcAft>
              <a:buClr>
                <a:schemeClr val="lt2"/>
              </a:buClr>
              <a:buSzPts val="1400"/>
              <a:buChar char="●"/>
              <a:defRPr>
                <a:solidFill>
                  <a:schemeClr val="lt2"/>
                </a:solidFill>
              </a:defRPr>
            </a:lvl7pPr>
            <a:lvl8pPr marL="3657600" lvl="7" indent="-317500">
              <a:lnSpc>
                <a:spcPct val="115000"/>
              </a:lnSpc>
              <a:spcBef>
                <a:spcPts val="1600"/>
              </a:spcBef>
              <a:spcAft>
                <a:spcPts val="0"/>
              </a:spcAft>
              <a:buClr>
                <a:schemeClr val="lt2"/>
              </a:buClr>
              <a:buSzPts val="1400"/>
              <a:buChar char="○"/>
              <a:defRPr>
                <a:solidFill>
                  <a:schemeClr val="lt2"/>
                </a:solidFill>
              </a:defRPr>
            </a:lvl8pPr>
            <a:lvl9pPr marL="4114800" lvl="8" indent="-317500">
              <a:lnSpc>
                <a:spcPct val="115000"/>
              </a:lnSpc>
              <a:spcBef>
                <a:spcPts val="1600"/>
              </a:spcBef>
              <a:spcAft>
                <a:spcPts val="160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intranet.wiut.uz/Uploads/ModuleMaterialAttachments/e46b87fb-3e71-45f0-9c03-2365a0262c0c.mp4"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XQq_1yaVDpM"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hyperlink" Target="https://www.w3schools.com/python/ref_func_isinstance.asp"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s://classroom.github.com/a/U8MfQwDD"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hyperlink" Target="https://intranet.wiut.uz/Uploads/ModuleMaterialAttachments/f5198fe2-97af-4803-b2a0-f635636f4df1.pdf" TargetMode="External"/><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hyperlink" Target="https://intranet.wiut.uz/Uploads/ModuleMaterialAttachments/848cb904-402b-4ffb-bbb6-1d6eb63250e6.pdf" TargetMode="External"/><Relationship Id="rId5" Type="http://schemas.openxmlformats.org/officeDocument/2006/relationships/hyperlink" Target="https://intranet.wiut.uz/Uploads/ModuleMaterialAttachments/983f639b-8fa9-4130-ba08-17547ce309f9.pdf" TargetMode="External"/><Relationship Id="rId4" Type="http://schemas.openxmlformats.org/officeDocument/2006/relationships/hyperlink" Target="https://github.community/t/the-difference-between-forking-and-cloning-a-repository/10189"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w3resource.com/python-exercises/python-conditional-exercise-4.php" TargetMode="External"/><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dirty="0"/>
              <a:t>Computer Science Fundamentals</a:t>
            </a:r>
            <a:endParaRPr dirty="0"/>
          </a:p>
        </p:txBody>
      </p:sp>
      <p:sp>
        <p:nvSpPr>
          <p:cNvPr id="113" name="Google Shape;113;p2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4"/>
                </a:solidFill>
              </a:rPr>
              <a:t>Seminar </a:t>
            </a:r>
            <a:r>
              <a:rPr lang="en-US" dirty="0">
                <a:solidFill>
                  <a:schemeClr val="accent4"/>
                </a:solidFill>
              </a:rPr>
              <a:t>5: Inside your computer| Python: String</a:t>
            </a:r>
            <a:endParaRPr lang="en-GB" dirty="0">
              <a:solidFill>
                <a:schemeClr val="accent4"/>
              </a:solidFill>
            </a:endParaRPr>
          </a:p>
          <a:p>
            <a:pPr marL="0" indent="0" algn="l"/>
            <a:r>
              <a:rPr lang="en-GB" dirty="0">
                <a:solidFill>
                  <a:schemeClr val="accent4"/>
                </a:solidFill>
              </a:rPr>
              <a:t>Lecturer: Olga Yugay</a:t>
            </a:r>
          </a:p>
          <a:p>
            <a:pPr marL="0" lvl="0" indent="0" algn="ctr" rtl="0">
              <a:spcBef>
                <a:spcPts val="0"/>
              </a:spcBef>
              <a:spcAft>
                <a:spcPts val="0"/>
              </a:spcAft>
              <a:buNone/>
            </a:pPr>
            <a:endParaRPr lang="en-US" dirty="0">
              <a:solidFill>
                <a:schemeClr val="accent4"/>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Agenda</a:t>
            </a:r>
            <a:endParaRPr/>
          </a:p>
        </p:txBody>
      </p:sp>
      <p:sp>
        <p:nvSpPr>
          <p:cNvPr id="126" name="Google Shape;126;p2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sz="2100" dirty="0"/>
              <a:t>Part A</a:t>
            </a:r>
            <a:endParaRPr sz="2100" dirty="0"/>
          </a:p>
          <a:p>
            <a:pPr marL="457200" lvl="0" indent="-361950" algn="l" rtl="0">
              <a:lnSpc>
                <a:spcPct val="100000"/>
              </a:lnSpc>
              <a:spcBef>
                <a:spcPts val="0"/>
              </a:spcBef>
              <a:spcAft>
                <a:spcPts val="0"/>
              </a:spcAft>
              <a:buSzPts val="2100"/>
              <a:buChar char="●"/>
            </a:pPr>
            <a:r>
              <a:rPr lang="en-GB" sz="2100" dirty="0"/>
              <a:t>Lecture based Q&amp;A</a:t>
            </a:r>
          </a:p>
          <a:p>
            <a:pPr marL="457200" lvl="0" indent="-361950" algn="l" rtl="0">
              <a:lnSpc>
                <a:spcPct val="100000"/>
              </a:lnSpc>
              <a:spcBef>
                <a:spcPts val="0"/>
              </a:spcBef>
              <a:spcAft>
                <a:spcPts val="0"/>
              </a:spcAft>
              <a:buSzPts val="2100"/>
              <a:buChar char="●"/>
            </a:pPr>
            <a:r>
              <a:rPr lang="en-GB" sz="2100" dirty="0"/>
              <a:t>Inside your computer</a:t>
            </a:r>
          </a:p>
          <a:p>
            <a:pPr marL="457200" lvl="0" indent="-361950" algn="l" rtl="0">
              <a:lnSpc>
                <a:spcPct val="100000"/>
              </a:lnSpc>
              <a:spcBef>
                <a:spcPts val="0"/>
              </a:spcBef>
              <a:spcAft>
                <a:spcPts val="0"/>
              </a:spcAft>
              <a:buSzPts val="2100"/>
              <a:buChar char="●"/>
            </a:pPr>
            <a:r>
              <a:rPr lang="en-GB" sz="2100" dirty="0"/>
              <a:t>Chipset architecture</a:t>
            </a:r>
          </a:p>
          <a:p>
            <a:pPr marL="457200" lvl="0" indent="-361950" algn="l" rtl="0">
              <a:lnSpc>
                <a:spcPct val="100000"/>
              </a:lnSpc>
              <a:spcBef>
                <a:spcPts val="0"/>
              </a:spcBef>
              <a:spcAft>
                <a:spcPts val="0"/>
              </a:spcAft>
              <a:buSzPts val="2100"/>
              <a:buChar char="●"/>
            </a:pPr>
            <a:r>
              <a:rPr lang="en-GB" sz="2100" dirty="0"/>
              <a:t>How CPU works</a:t>
            </a:r>
          </a:p>
          <a:p>
            <a:pPr marL="0" lvl="0" indent="0" algn="l" rtl="0">
              <a:lnSpc>
                <a:spcPct val="100000"/>
              </a:lnSpc>
              <a:spcBef>
                <a:spcPts val="0"/>
              </a:spcBef>
              <a:spcAft>
                <a:spcPts val="0"/>
              </a:spcAft>
              <a:buNone/>
            </a:pPr>
            <a:endParaRPr sz="2100" dirty="0"/>
          </a:p>
          <a:p>
            <a:pPr marL="0" lvl="0" indent="0" algn="l" rtl="0">
              <a:lnSpc>
                <a:spcPct val="100000"/>
              </a:lnSpc>
              <a:spcBef>
                <a:spcPts val="0"/>
              </a:spcBef>
              <a:spcAft>
                <a:spcPts val="0"/>
              </a:spcAft>
              <a:buNone/>
            </a:pPr>
            <a:r>
              <a:rPr lang="en-GB" sz="2100" dirty="0"/>
              <a:t>Part B: Python</a:t>
            </a:r>
            <a:endParaRPr sz="2100" dirty="0"/>
          </a:p>
          <a:p>
            <a:pPr marL="457200" indent="-361950">
              <a:lnSpc>
                <a:spcPct val="100000"/>
              </a:lnSpc>
              <a:buSzPts val="2100"/>
              <a:buFont typeface="Arial"/>
              <a:buChar char="●"/>
            </a:pPr>
            <a:r>
              <a:rPr lang="en-GB" sz="2100" dirty="0"/>
              <a:t>String with for loop and break</a:t>
            </a:r>
            <a:endParaRPr sz="2100" dirty="0"/>
          </a:p>
          <a:p>
            <a:pPr marL="457200" indent="-361950">
              <a:lnSpc>
                <a:spcPct val="100000"/>
              </a:lnSpc>
              <a:buSzPts val="2100"/>
              <a:buFont typeface="Arial"/>
              <a:buChar char="●"/>
            </a:pPr>
            <a:r>
              <a:rPr lang="en-GB" sz="2100" dirty="0"/>
              <a:t>Value returning functions a.k.a. fruitful functions</a:t>
            </a:r>
            <a:endParaRPr sz="2100" dirty="0"/>
          </a:p>
          <a:p>
            <a:pPr marL="0" lvl="0" indent="0" algn="l" rtl="0">
              <a:lnSpc>
                <a:spcPct val="100000"/>
              </a:lnSpc>
              <a:spcBef>
                <a:spcPts val="0"/>
              </a:spcBef>
              <a:spcAft>
                <a:spcPts val="0"/>
              </a:spcAft>
              <a:buNone/>
            </a:pPr>
            <a:endParaRPr sz="2100" dirty="0"/>
          </a:p>
        </p:txBody>
      </p:sp>
      <p:sp>
        <p:nvSpPr>
          <p:cNvPr id="127" name="Google Shape;127;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31"/>
        <p:cNvGrpSpPr/>
        <p:nvPr/>
      </p:nvGrpSpPr>
      <p:grpSpPr>
        <a:xfrm>
          <a:off x="0" y="0"/>
          <a:ext cx="0" cy="0"/>
          <a:chOff x="0" y="0"/>
          <a:chExt cx="0" cy="0"/>
        </a:xfrm>
      </p:grpSpPr>
      <p:sp>
        <p:nvSpPr>
          <p:cNvPr id="132" name="Google Shape;132;p30"/>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a:solidFill>
                  <a:schemeClr val="lt1"/>
                </a:solidFill>
              </a:rPr>
              <a:t>Part A:</a:t>
            </a: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p:txBody>
      </p:sp>
      <p:sp>
        <p:nvSpPr>
          <p:cNvPr id="133" name="Google Shape;133;p3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Lecture recap</a:t>
            </a:r>
            <a:endParaRPr/>
          </a:p>
        </p:txBody>
      </p:sp>
      <p:sp>
        <p:nvSpPr>
          <p:cNvPr id="139" name="Google Shape;139;p31"/>
          <p:cNvSpPr txBox="1">
            <a:spLocks noGrp="1"/>
          </p:cNvSpPr>
          <p:nvPr>
            <p:ph type="body" idx="1"/>
          </p:nvPr>
        </p:nvSpPr>
        <p:spPr>
          <a:xfrm>
            <a:off x="311700" y="1152475"/>
            <a:ext cx="39021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What is main characteristic of von Neumann architecture? </a:t>
            </a:r>
            <a:endParaRPr/>
          </a:p>
          <a:p>
            <a:pPr marL="0" lvl="0" indent="0" algn="l" rtl="0">
              <a:spcBef>
                <a:spcPts val="1600"/>
              </a:spcBef>
              <a:spcAft>
                <a:spcPts val="1600"/>
              </a:spcAft>
              <a:buNone/>
            </a:pPr>
            <a:r>
              <a:rPr lang="en-GB"/>
              <a:t>Explain it on the diagram</a:t>
            </a:r>
            <a:endParaRPr/>
          </a:p>
        </p:txBody>
      </p:sp>
      <p:sp>
        <p:nvSpPr>
          <p:cNvPr id="140" name="Google Shape;140;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a:p>
        </p:txBody>
      </p:sp>
      <p:pic>
        <p:nvPicPr>
          <p:cNvPr id="141" name="Google Shape;141;p31"/>
          <p:cNvPicPr preferRelativeResize="0"/>
          <p:nvPr/>
        </p:nvPicPr>
        <p:blipFill rotWithShape="1">
          <a:blip r:embed="rId3">
            <a:alphaModFix/>
          </a:blip>
          <a:srcRect/>
          <a:stretch/>
        </p:blipFill>
        <p:spPr>
          <a:xfrm>
            <a:off x="4737049" y="1493275"/>
            <a:ext cx="4406951" cy="248482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Lecture recap</a:t>
            </a:r>
            <a:endParaRPr dirty="0"/>
          </a:p>
        </p:txBody>
      </p:sp>
      <p:sp>
        <p:nvSpPr>
          <p:cNvPr id="162" name="Google Shape;162;p3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What does it mean to say that a processor is 1.4 GHz? </a:t>
            </a:r>
            <a:endParaRPr/>
          </a:p>
          <a:p>
            <a:pPr marL="457200" lvl="0" indent="-342900" algn="l" rtl="0">
              <a:spcBef>
                <a:spcPts val="0"/>
              </a:spcBef>
              <a:spcAft>
                <a:spcPts val="0"/>
              </a:spcAft>
              <a:buSzPts val="1800"/>
              <a:buAutoNum type="arabicPeriod"/>
            </a:pPr>
            <a:r>
              <a:rPr lang="en-GB"/>
              <a:t>What does it mean to say that memory is 133MHz? </a:t>
            </a:r>
            <a:endParaRPr/>
          </a:p>
          <a:p>
            <a:pPr marL="457200" lvl="0" indent="-342900" algn="l" rtl="0">
              <a:spcBef>
                <a:spcPts val="0"/>
              </a:spcBef>
              <a:spcAft>
                <a:spcPts val="0"/>
              </a:spcAft>
              <a:buSzPts val="1800"/>
              <a:buAutoNum type="arabicPeriod"/>
            </a:pPr>
            <a:r>
              <a:rPr lang="en-GB"/>
              <a:t>Compare and contrast RAM and ROM memory. </a:t>
            </a:r>
            <a:endParaRPr/>
          </a:p>
          <a:p>
            <a:pPr marL="457200" lvl="0" indent="-342900" algn="l" rtl="0">
              <a:spcBef>
                <a:spcPts val="0"/>
              </a:spcBef>
              <a:spcAft>
                <a:spcPts val="0"/>
              </a:spcAft>
              <a:buSzPts val="1800"/>
              <a:buAutoNum type="arabicPeriod"/>
            </a:pPr>
            <a:r>
              <a:rPr lang="en-GB"/>
              <a:t>What is a secondary storage device, and why are such devices important?</a:t>
            </a:r>
            <a:endParaRPr/>
          </a:p>
          <a:p>
            <a:pPr marL="0" lvl="0" indent="0" algn="l" rtl="0">
              <a:spcBef>
                <a:spcPts val="1600"/>
              </a:spcBef>
              <a:spcAft>
                <a:spcPts val="1600"/>
              </a:spcAft>
              <a:buNone/>
            </a:pPr>
            <a:endParaRPr/>
          </a:p>
        </p:txBody>
      </p:sp>
      <p:sp>
        <p:nvSpPr>
          <p:cNvPr id="163" name="Google Shape;163;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Inside your computer</a:t>
            </a:r>
            <a:endParaRPr dirty="0"/>
          </a:p>
        </p:txBody>
      </p:sp>
      <p:sp>
        <p:nvSpPr>
          <p:cNvPr id="147" name="Google Shape;147;p32"/>
          <p:cNvSpPr txBox="1">
            <a:spLocks noGrp="1"/>
          </p:cNvSpPr>
          <p:nvPr>
            <p:ph type="body" idx="1"/>
          </p:nvPr>
        </p:nvSpPr>
        <p:spPr>
          <a:xfrm>
            <a:off x="311700" y="1152475"/>
            <a:ext cx="39021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SzPts val="1100"/>
              <a:buFont typeface="Arial"/>
              <a:buNone/>
            </a:pPr>
            <a:r>
              <a:rPr lang="en-GB" dirty="0"/>
              <a:t>Watch </a:t>
            </a:r>
            <a:r>
              <a:rPr lang="en-GB" u="sng" dirty="0">
                <a:solidFill>
                  <a:schemeClr val="accent5"/>
                </a:solidFill>
                <a:hlinkClick r:id="rId3">
                  <a:extLst>
                    <a:ext uri="{A12FA001-AC4F-418D-AE19-62706E023703}">
                      <ahyp:hlinkClr xmlns:ahyp="http://schemas.microsoft.com/office/drawing/2018/hyperlinkcolor" val="tx"/>
                    </a:ext>
                  </a:extLst>
                </a:hlinkClick>
              </a:rPr>
              <a:t>Computer Parts</a:t>
            </a:r>
            <a:r>
              <a:rPr lang="en-GB" dirty="0"/>
              <a:t> </a:t>
            </a:r>
            <a:endParaRPr dirty="0"/>
          </a:p>
          <a:p>
            <a:pPr marL="0" lvl="0" indent="0" algn="l" rtl="0">
              <a:spcBef>
                <a:spcPts val="1600"/>
              </a:spcBef>
              <a:spcAft>
                <a:spcPts val="0"/>
              </a:spcAft>
              <a:buClr>
                <a:srgbClr val="000000"/>
              </a:buClr>
              <a:buSzPts val="1100"/>
              <a:buFont typeface="Arial"/>
              <a:buNone/>
            </a:pPr>
            <a:r>
              <a:rPr lang="en-GB" dirty="0"/>
              <a:t>Map the computer parts from the video to the Neumann architecture</a:t>
            </a:r>
            <a:endParaRPr dirty="0"/>
          </a:p>
          <a:p>
            <a:pPr marL="0" lvl="0" indent="0" algn="l" rtl="0">
              <a:spcBef>
                <a:spcPts val="1600"/>
              </a:spcBef>
              <a:spcAft>
                <a:spcPts val="1600"/>
              </a:spcAft>
              <a:buNone/>
            </a:pPr>
            <a:endParaRPr dirty="0"/>
          </a:p>
        </p:txBody>
      </p:sp>
      <p:sp>
        <p:nvSpPr>
          <p:cNvPr id="148" name="Google Shape;148;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a:p>
        </p:txBody>
      </p:sp>
      <p:pic>
        <p:nvPicPr>
          <p:cNvPr id="149" name="Google Shape;149;p32"/>
          <p:cNvPicPr preferRelativeResize="0"/>
          <p:nvPr/>
        </p:nvPicPr>
        <p:blipFill rotWithShape="1">
          <a:blip r:embed="rId4">
            <a:alphaModFix/>
          </a:blip>
          <a:srcRect/>
          <a:stretch/>
        </p:blipFill>
        <p:spPr>
          <a:xfrm>
            <a:off x="4737049" y="1493275"/>
            <a:ext cx="4406951" cy="248482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3BD80-75DD-EA9A-F412-F9C608DC42D1}"/>
              </a:ext>
            </a:extLst>
          </p:cNvPr>
          <p:cNvSpPr>
            <a:spLocks noGrp="1"/>
          </p:cNvSpPr>
          <p:nvPr>
            <p:ph type="title"/>
          </p:nvPr>
        </p:nvSpPr>
        <p:spPr/>
        <p:txBody>
          <a:bodyPr/>
          <a:lstStyle/>
          <a:p>
            <a:r>
              <a:rPr lang="en-GB" dirty="0"/>
              <a:t>Chipset architecture until 2008 </a:t>
            </a:r>
            <a:r>
              <a:rPr lang="en-GB" baseline="30000" dirty="0">
                <a:solidFill>
                  <a:schemeClr val="tx1"/>
                </a:solidFill>
              </a:rPr>
              <a:t>1</a:t>
            </a:r>
            <a:endParaRPr lang="en-GB" dirty="0">
              <a:solidFill>
                <a:schemeClr val="tx1"/>
              </a:solidFill>
            </a:endParaRPr>
          </a:p>
        </p:txBody>
      </p:sp>
      <p:sp>
        <p:nvSpPr>
          <p:cNvPr id="3" name="Text Placeholder 2">
            <a:extLst>
              <a:ext uri="{FF2B5EF4-FFF2-40B4-BE49-F238E27FC236}">
                <a16:creationId xmlns:a16="http://schemas.microsoft.com/office/drawing/2014/main" id="{E0FA7DEE-4115-E9A3-9E3F-F2C6230D0206}"/>
              </a:ext>
            </a:extLst>
          </p:cNvPr>
          <p:cNvSpPr>
            <a:spLocks noGrp="1"/>
          </p:cNvSpPr>
          <p:nvPr>
            <p:ph type="body" idx="1"/>
          </p:nvPr>
        </p:nvSpPr>
        <p:spPr/>
        <p:txBody>
          <a:bodyPr/>
          <a:lstStyle/>
          <a:p>
            <a:r>
              <a:rPr lang="en-GB" dirty="0"/>
              <a:t>Buses = data channels</a:t>
            </a:r>
          </a:p>
          <a:p>
            <a:r>
              <a:rPr lang="en-GB" dirty="0"/>
              <a:t>Some handle small transfers</a:t>
            </a:r>
          </a:p>
          <a:p>
            <a:pPr lvl="1"/>
            <a:r>
              <a:rPr lang="en-GB" dirty="0"/>
              <a:t>E.g. keyboard (bytes per second)</a:t>
            </a:r>
          </a:p>
          <a:p>
            <a:r>
              <a:rPr lang="en-GB" dirty="0"/>
              <a:t>Some handle large transfers</a:t>
            </a:r>
          </a:p>
          <a:p>
            <a:pPr lvl="1"/>
            <a:r>
              <a:rPr lang="en-GB" dirty="0"/>
              <a:t>E.g. RAM (GB per second) </a:t>
            </a:r>
          </a:p>
        </p:txBody>
      </p:sp>
      <p:sp>
        <p:nvSpPr>
          <p:cNvPr id="4" name="Slide Number Placeholder 3">
            <a:extLst>
              <a:ext uri="{FF2B5EF4-FFF2-40B4-BE49-F238E27FC236}">
                <a16:creationId xmlns:a16="http://schemas.microsoft.com/office/drawing/2014/main" id="{C8276FCA-7F42-B2E9-F87D-07D8C7803976}"/>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7</a:t>
            </a:fld>
            <a:endParaRPr lang="en-GB"/>
          </a:p>
        </p:txBody>
      </p:sp>
      <p:pic>
        <p:nvPicPr>
          <p:cNvPr id="6" name="Picture 5">
            <a:extLst>
              <a:ext uri="{FF2B5EF4-FFF2-40B4-BE49-F238E27FC236}">
                <a16:creationId xmlns:a16="http://schemas.microsoft.com/office/drawing/2014/main" id="{18B4AC3A-5F6B-A5CD-2468-D86F16BCA6E7}"/>
              </a:ext>
            </a:extLst>
          </p:cNvPr>
          <p:cNvPicPr>
            <a:picLocks noChangeAspect="1"/>
          </p:cNvPicPr>
          <p:nvPr/>
        </p:nvPicPr>
        <p:blipFill>
          <a:blip r:embed="rId3"/>
          <a:stretch>
            <a:fillRect/>
          </a:stretch>
        </p:blipFill>
        <p:spPr>
          <a:xfrm>
            <a:off x="4281941" y="1058133"/>
            <a:ext cx="4295775" cy="3114675"/>
          </a:xfrm>
          <a:prstGeom prst="rect">
            <a:avLst/>
          </a:prstGeom>
        </p:spPr>
      </p:pic>
      <p:sp>
        <p:nvSpPr>
          <p:cNvPr id="7" name="TextBox 6">
            <a:extLst>
              <a:ext uri="{FF2B5EF4-FFF2-40B4-BE49-F238E27FC236}">
                <a16:creationId xmlns:a16="http://schemas.microsoft.com/office/drawing/2014/main" id="{53B7939B-EE45-3FD7-B0A5-3FFD91CE7422}"/>
              </a:ext>
            </a:extLst>
          </p:cNvPr>
          <p:cNvSpPr txBox="1"/>
          <p:nvPr/>
        </p:nvSpPr>
        <p:spPr>
          <a:xfrm>
            <a:off x="27707" y="4580087"/>
            <a:ext cx="7966364" cy="738664"/>
          </a:xfrm>
          <a:prstGeom prst="rect">
            <a:avLst/>
          </a:prstGeom>
          <a:noFill/>
        </p:spPr>
        <p:txBody>
          <a:bodyPr wrap="square" rtlCol="0">
            <a:spAutoFit/>
          </a:bodyPr>
          <a:lstStyle/>
          <a:p>
            <a:r>
              <a:rPr lang="en-GB" baseline="30000" dirty="0">
                <a:solidFill>
                  <a:schemeClr val="dk1"/>
                </a:solidFill>
              </a:rPr>
              <a:t>1 </a:t>
            </a:r>
            <a:r>
              <a:rPr lang="en-US" sz="1400" dirty="0">
                <a:solidFill>
                  <a:schemeClr val="accent2"/>
                </a:solidFill>
              </a:rPr>
              <a:t>book.huihoo.com. (n.d.). PC Architecture. A book by Michael B. </a:t>
            </a:r>
            <a:r>
              <a:rPr lang="en-US" sz="1400" dirty="0" err="1">
                <a:solidFill>
                  <a:schemeClr val="accent2"/>
                </a:solidFill>
              </a:rPr>
              <a:t>Karbo</a:t>
            </a:r>
            <a:r>
              <a:rPr lang="en-US" sz="1400" dirty="0">
                <a:solidFill>
                  <a:schemeClr val="accent2"/>
                </a:solidFill>
              </a:rPr>
              <a:t>. [online] Available at: https://book.huihoo.com/pc-architecture/ [Accessed 8 Jun. 2022].</a:t>
            </a:r>
          </a:p>
          <a:p>
            <a:endParaRPr lang="en-US" sz="1400" dirty="0">
              <a:solidFill>
                <a:schemeClr val="accent2"/>
              </a:solidFill>
            </a:endParaRPr>
          </a:p>
        </p:txBody>
      </p:sp>
    </p:spTree>
    <p:extLst>
      <p:ext uri="{BB962C8B-B14F-4D97-AF65-F5344CB8AC3E}">
        <p14:creationId xmlns:p14="http://schemas.microsoft.com/office/powerpoint/2010/main" val="2612217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97181-977E-3561-566F-73EE53721E2F}"/>
              </a:ext>
            </a:extLst>
          </p:cNvPr>
          <p:cNvSpPr>
            <a:spLocks noGrp="1"/>
          </p:cNvSpPr>
          <p:nvPr>
            <p:ph type="title"/>
          </p:nvPr>
        </p:nvSpPr>
        <p:spPr/>
        <p:txBody>
          <a:bodyPr/>
          <a:lstStyle/>
          <a:p>
            <a:r>
              <a:rPr lang="en-GB" dirty="0"/>
              <a:t>Bridge </a:t>
            </a:r>
            <a:r>
              <a:rPr lang="en-GB" baseline="30000" dirty="0">
                <a:solidFill>
                  <a:schemeClr val="dk1"/>
                </a:solidFill>
              </a:rPr>
              <a:t>2 </a:t>
            </a:r>
            <a:endParaRPr lang="en-GB" dirty="0"/>
          </a:p>
        </p:txBody>
      </p:sp>
      <p:sp>
        <p:nvSpPr>
          <p:cNvPr id="3" name="Text Placeholder 2">
            <a:extLst>
              <a:ext uri="{FF2B5EF4-FFF2-40B4-BE49-F238E27FC236}">
                <a16:creationId xmlns:a16="http://schemas.microsoft.com/office/drawing/2014/main" id="{58203C60-B730-F0E7-4C93-D9389FDA488E}"/>
              </a:ext>
            </a:extLst>
          </p:cNvPr>
          <p:cNvSpPr>
            <a:spLocks noGrp="1"/>
          </p:cNvSpPr>
          <p:nvPr>
            <p:ph type="body" idx="1"/>
          </p:nvPr>
        </p:nvSpPr>
        <p:spPr>
          <a:xfrm>
            <a:off x="311700" y="1152475"/>
            <a:ext cx="3737786" cy="3416400"/>
          </a:xfrm>
        </p:spPr>
        <p:txBody>
          <a:bodyPr/>
          <a:lstStyle/>
          <a:p>
            <a:r>
              <a:rPr lang="en-GB" dirty="0"/>
              <a:t>Bridge – controller between buses with different capacities </a:t>
            </a:r>
          </a:p>
        </p:txBody>
      </p:sp>
      <p:sp>
        <p:nvSpPr>
          <p:cNvPr id="4" name="Slide Number Placeholder 3">
            <a:extLst>
              <a:ext uri="{FF2B5EF4-FFF2-40B4-BE49-F238E27FC236}">
                <a16:creationId xmlns:a16="http://schemas.microsoft.com/office/drawing/2014/main" id="{6F5644E2-A493-D247-A574-8439AB8AD114}"/>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8</a:t>
            </a:fld>
            <a:endParaRPr lang="en-GB"/>
          </a:p>
        </p:txBody>
      </p:sp>
      <p:sp>
        <p:nvSpPr>
          <p:cNvPr id="5" name="TextBox 4">
            <a:extLst>
              <a:ext uri="{FF2B5EF4-FFF2-40B4-BE49-F238E27FC236}">
                <a16:creationId xmlns:a16="http://schemas.microsoft.com/office/drawing/2014/main" id="{00E7D2E4-8B96-33F0-8D5F-DA2279647D91}"/>
              </a:ext>
            </a:extLst>
          </p:cNvPr>
          <p:cNvSpPr txBox="1"/>
          <p:nvPr/>
        </p:nvSpPr>
        <p:spPr>
          <a:xfrm>
            <a:off x="27707" y="4580087"/>
            <a:ext cx="7966364" cy="738664"/>
          </a:xfrm>
          <a:prstGeom prst="rect">
            <a:avLst/>
          </a:prstGeom>
          <a:noFill/>
        </p:spPr>
        <p:txBody>
          <a:bodyPr wrap="square" rtlCol="0">
            <a:spAutoFit/>
          </a:bodyPr>
          <a:lstStyle/>
          <a:p>
            <a:r>
              <a:rPr lang="en-GB" baseline="30000" dirty="0">
                <a:solidFill>
                  <a:schemeClr val="dk1"/>
                </a:solidFill>
              </a:rPr>
              <a:t>2 </a:t>
            </a:r>
            <a:r>
              <a:rPr lang="en-US" sz="1400" dirty="0">
                <a:solidFill>
                  <a:schemeClr val="accent2"/>
                </a:solidFill>
              </a:rPr>
              <a:t>book.huihoo.com. (n.d.). PC Architecture. A book by Michael B. </a:t>
            </a:r>
            <a:r>
              <a:rPr lang="en-US" sz="1400" dirty="0" err="1">
                <a:solidFill>
                  <a:schemeClr val="accent2"/>
                </a:solidFill>
              </a:rPr>
              <a:t>Karbo</a:t>
            </a:r>
            <a:r>
              <a:rPr lang="en-US" sz="1400" dirty="0">
                <a:solidFill>
                  <a:schemeClr val="accent2"/>
                </a:solidFill>
              </a:rPr>
              <a:t>. [online] Available at: https://book.huihoo.com/pc-architecture/ [Accessed 8 Jun. 2022].</a:t>
            </a:r>
          </a:p>
          <a:p>
            <a:endParaRPr lang="en-US" sz="1400" dirty="0">
              <a:solidFill>
                <a:schemeClr val="accent2"/>
              </a:solidFill>
            </a:endParaRPr>
          </a:p>
        </p:txBody>
      </p:sp>
      <p:pic>
        <p:nvPicPr>
          <p:cNvPr id="1026" name="Picture 2">
            <a:extLst>
              <a:ext uri="{FF2B5EF4-FFF2-40B4-BE49-F238E27FC236}">
                <a16:creationId xmlns:a16="http://schemas.microsoft.com/office/drawing/2014/main" id="{8CFE509A-9B54-CCD6-6F28-7F11AB63F9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2694" y="1366691"/>
            <a:ext cx="4679606" cy="210222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04011D98-011D-4C9D-946C-E88DE066BD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19125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620A9C95-6D7D-4CDC-A7A7-C0DF2AF682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6191250" cy="21526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a:extLst>
              <a:ext uri="{FF2B5EF4-FFF2-40B4-BE49-F238E27FC236}">
                <a16:creationId xmlns:a16="http://schemas.microsoft.com/office/drawing/2014/main" id="{22C164AE-ED8E-4916-8744-55F3222EC5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6191250" cy="33528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11CA430-92B3-41A2-B4BD-5C6C78BF78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6191250" cy="552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02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97181-977E-3561-566F-73EE53721E2F}"/>
              </a:ext>
            </a:extLst>
          </p:cNvPr>
          <p:cNvSpPr>
            <a:spLocks noGrp="1"/>
          </p:cNvSpPr>
          <p:nvPr>
            <p:ph type="title"/>
          </p:nvPr>
        </p:nvSpPr>
        <p:spPr/>
        <p:txBody>
          <a:bodyPr/>
          <a:lstStyle/>
          <a:p>
            <a:r>
              <a:rPr lang="en-GB" dirty="0"/>
              <a:t>Bridge</a:t>
            </a:r>
            <a:r>
              <a:rPr lang="en-GB" baseline="30000" dirty="0">
                <a:solidFill>
                  <a:schemeClr val="dk1"/>
                </a:solidFill>
              </a:rPr>
              <a:t> 3</a:t>
            </a:r>
            <a:endParaRPr lang="en-GB" dirty="0"/>
          </a:p>
        </p:txBody>
      </p:sp>
      <p:sp>
        <p:nvSpPr>
          <p:cNvPr id="3" name="Text Placeholder 2">
            <a:extLst>
              <a:ext uri="{FF2B5EF4-FFF2-40B4-BE49-F238E27FC236}">
                <a16:creationId xmlns:a16="http://schemas.microsoft.com/office/drawing/2014/main" id="{58203C60-B730-F0E7-4C93-D9389FDA488E}"/>
              </a:ext>
            </a:extLst>
          </p:cNvPr>
          <p:cNvSpPr>
            <a:spLocks noGrp="1"/>
          </p:cNvSpPr>
          <p:nvPr>
            <p:ph type="body" idx="1"/>
          </p:nvPr>
        </p:nvSpPr>
        <p:spPr>
          <a:xfrm>
            <a:off x="311700" y="1152475"/>
            <a:ext cx="3737786" cy="3416400"/>
          </a:xfrm>
        </p:spPr>
        <p:txBody>
          <a:bodyPr/>
          <a:lstStyle/>
          <a:p>
            <a:r>
              <a:rPr lang="en-US" dirty="0"/>
              <a:t>Until 2008 the most widespread chipset architecture consists of two chips, usually called the north and south bridges. </a:t>
            </a:r>
          </a:p>
        </p:txBody>
      </p:sp>
      <p:sp>
        <p:nvSpPr>
          <p:cNvPr id="4" name="Slide Number Placeholder 3">
            <a:extLst>
              <a:ext uri="{FF2B5EF4-FFF2-40B4-BE49-F238E27FC236}">
                <a16:creationId xmlns:a16="http://schemas.microsoft.com/office/drawing/2014/main" id="{6F5644E2-A493-D247-A574-8439AB8AD114}"/>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9</a:t>
            </a:fld>
            <a:endParaRPr lang="en-GB"/>
          </a:p>
        </p:txBody>
      </p:sp>
      <p:sp>
        <p:nvSpPr>
          <p:cNvPr id="5" name="TextBox 4">
            <a:extLst>
              <a:ext uri="{FF2B5EF4-FFF2-40B4-BE49-F238E27FC236}">
                <a16:creationId xmlns:a16="http://schemas.microsoft.com/office/drawing/2014/main" id="{00E7D2E4-8B96-33F0-8D5F-DA2279647D91}"/>
              </a:ext>
            </a:extLst>
          </p:cNvPr>
          <p:cNvSpPr txBox="1"/>
          <p:nvPr/>
        </p:nvSpPr>
        <p:spPr>
          <a:xfrm>
            <a:off x="27707" y="4580087"/>
            <a:ext cx="7966364" cy="738664"/>
          </a:xfrm>
          <a:prstGeom prst="rect">
            <a:avLst/>
          </a:prstGeom>
          <a:noFill/>
        </p:spPr>
        <p:txBody>
          <a:bodyPr wrap="square" rtlCol="0">
            <a:spAutoFit/>
          </a:bodyPr>
          <a:lstStyle/>
          <a:p>
            <a:r>
              <a:rPr lang="en-GB" baseline="30000" dirty="0">
                <a:solidFill>
                  <a:schemeClr val="dk1"/>
                </a:solidFill>
              </a:rPr>
              <a:t>3</a:t>
            </a:r>
            <a:r>
              <a:rPr lang="en-US" sz="1400" dirty="0">
                <a:solidFill>
                  <a:schemeClr val="accent2"/>
                </a:solidFill>
              </a:rPr>
              <a:t>book.huihoo.com. (n.d.). PC Architecture. A book by Michael B. </a:t>
            </a:r>
            <a:r>
              <a:rPr lang="en-US" sz="1400" dirty="0" err="1">
                <a:solidFill>
                  <a:schemeClr val="accent2"/>
                </a:solidFill>
              </a:rPr>
              <a:t>Karbo</a:t>
            </a:r>
            <a:r>
              <a:rPr lang="en-US" sz="1400" dirty="0">
                <a:solidFill>
                  <a:schemeClr val="accent2"/>
                </a:solidFill>
              </a:rPr>
              <a:t>. [online] Available at: https://book.huihoo.com/pc-architecture/ [Accessed 8 Jun. 2022].</a:t>
            </a:r>
          </a:p>
          <a:p>
            <a:endParaRPr lang="en-US" sz="1400" dirty="0">
              <a:solidFill>
                <a:schemeClr val="accent2"/>
              </a:solidFill>
            </a:endParaRPr>
          </a:p>
        </p:txBody>
      </p:sp>
      <p:pic>
        <p:nvPicPr>
          <p:cNvPr id="1026" name="Picture 2">
            <a:extLst>
              <a:ext uri="{FF2B5EF4-FFF2-40B4-BE49-F238E27FC236}">
                <a16:creationId xmlns:a16="http://schemas.microsoft.com/office/drawing/2014/main" id="{8CFE509A-9B54-CCD6-6F28-7F11AB63F9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2694" y="1366691"/>
            <a:ext cx="4679606" cy="2102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153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E877A-201C-73B3-BF93-32BA5E500BA8}"/>
              </a:ext>
            </a:extLst>
          </p:cNvPr>
          <p:cNvSpPr>
            <a:spLocks noGrp="1"/>
          </p:cNvSpPr>
          <p:nvPr>
            <p:ph type="title"/>
          </p:nvPr>
        </p:nvSpPr>
        <p:spPr/>
        <p:txBody>
          <a:bodyPr/>
          <a:lstStyle/>
          <a:p>
            <a:r>
              <a:rPr lang="en-GB" dirty="0"/>
              <a:t>Bridge </a:t>
            </a:r>
            <a:r>
              <a:rPr lang="en-GB" sz="2800" baseline="30000" dirty="0">
                <a:solidFill>
                  <a:schemeClr val="dk1"/>
                </a:solidFill>
              </a:rPr>
              <a:t>4</a:t>
            </a:r>
            <a:endParaRPr lang="en-GB" dirty="0"/>
          </a:p>
        </p:txBody>
      </p:sp>
      <p:sp>
        <p:nvSpPr>
          <p:cNvPr id="3" name="Text Placeholder 2">
            <a:extLst>
              <a:ext uri="{FF2B5EF4-FFF2-40B4-BE49-F238E27FC236}">
                <a16:creationId xmlns:a16="http://schemas.microsoft.com/office/drawing/2014/main" id="{D79258F1-7C2C-0D54-13E3-AEC310288394}"/>
              </a:ext>
            </a:extLst>
          </p:cNvPr>
          <p:cNvSpPr>
            <a:spLocks noGrp="1"/>
          </p:cNvSpPr>
          <p:nvPr>
            <p:ph type="body" idx="1"/>
          </p:nvPr>
        </p:nvSpPr>
        <p:spPr>
          <a:xfrm>
            <a:off x="311700" y="1152475"/>
            <a:ext cx="4154815" cy="3416400"/>
          </a:xfrm>
        </p:spPr>
        <p:txBody>
          <a:bodyPr/>
          <a:lstStyle/>
          <a:p>
            <a:r>
              <a:rPr lang="en-US"/>
              <a:t>This division applies to the most popular chipsets from VIA and Intel. </a:t>
            </a:r>
          </a:p>
          <a:p>
            <a:r>
              <a:rPr lang="en-US"/>
              <a:t>The </a:t>
            </a:r>
            <a:r>
              <a:rPr lang="en-US" b="1"/>
              <a:t>north bridge</a:t>
            </a:r>
            <a:r>
              <a:rPr lang="en-US"/>
              <a:t> and </a:t>
            </a:r>
            <a:r>
              <a:rPr lang="en-US" b="1"/>
              <a:t>south bridge</a:t>
            </a:r>
            <a:r>
              <a:rPr lang="en-US"/>
              <a:t> are connected by a powerful bus, which sometimes is called a link channel</a:t>
            </a:r>
            <a:endParaRPr lang="en-GB"/>
          </a:p>
          <a:p>
            <a:endParaRPr lang="en-GB" dirty="0"/>
          </a:p>
        </p:txBody>
      </p:sp>
      <p:sp>
        <p:nvSpPr>
          <p:cNvPr id="4" name="Slide Number Placeholder 3">
            <a:extLst>
              <a:ext uri="{FF2B5EF4-FFF2-40B4-BE49-F238E27FC236}">
                <a16:creationId xmlns:a16="http://schemas.microsoft.com/office/drawing/2014/main" id="{7BBC8E71-F9EA-7268-4868-A1DF491DCE0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10</a:t>
            </a:fld>
            <a:endParaRPr lang="en-GB"/>
          </a:p>
        </p:txBody>
      </p:sp>
      <p:pic>
        <p:nvPicPr>
          <p:cNvPr id="5" name="Picture 6">
            <a:extLst>
              <a:ext uri="{FF2B5EF4-FFF2-40B4-BE49-F238E27FC236}">
                <a16:creationId xmlns:a16="http://schemas.microsoft.com/office/drawing/2014/main" id="{7C53C48C-7757-9D22-9518-866A460399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6357" y="1088683"/>
            <a:ext cx="4005943" cy="357453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1CA670AB-B9F2-3DD6-2873-657EC0DA5856}"/>
              </a:ext>
            </a:extLst>
          </p:cNvPr>
          <p:cNvSpPr txBox="1"/>
          <p:nvPr/>
        </p:nvSpPr>
        <p:spPr>
          <a:xfrm>
            <a:off x="27707" y="4580087"/>
            <a:ext cx="7966364" cy="738664"/>
          </a:xfrm>
          <a:prstGeom prst="rect">
            <a:avLst/>
          </a:prstGeom>
          <a:noFill/>
        </p:spPr>
        <p:txBody>
          <a:bodyPr wrap="square" rtlCol="0">
            <a:spAutoFit/>
          </a:bodyPr>
          <a:lstStyle/>
          <a:p>
            <a:r>
              <a:rPr lang="en-GB" sz="1400" baseline="30000" dirty="0">
                <a:solidFill>
                  <a:schemeClr val="dk1"/>
                </a:solidFill>
              </a:rPr>
              <a:t>4</a:t>
            </a:r>
            <a:r>
              <a:rPr lang="en-US" sz="1400" dirty="0">
                <a:solidFill>
                  <a:schemeClr val="accent2"/>
                </a:solidFill>
              </a:rPr>
              <a:t>book.huihoo.com. (n.d.). PC Architecture. A book by Michael B. </a:t>
            </a:r>
            <a:r>
              <a:rPr lang="en-US" sz="1400" dirty="0" err="1">
                <a:solidFill>
                  <a:schemeClr val="accent2"/>
                </a:solidFill>
              </a:rPr>
              <a:t>Karbo</a:t>
            </a:r>
            <a:r>
              <a:rPr lang="en-US" sz="1400" dirty="0">
                <a:solidFill>
                  <a:schemeClr val="accent2"/>
                </a:solidFill>
              </a:rPr>
              <a:t>. [online] Available at: https://book.huihoo.com/pc-architecture/ [Accessed 8 Jun. 2022].</a:t>
            </a:r>
          </a:p>
          <a:p>
            <a:endParaRPr lang="en-US" sz="1400" dirty="0">
              <a:solidFill>
                <a:schemeClr val="accent2"/>
              </a:solidFill>
            </a:endParaRPr>
          </a:p>
        </p:txBody>
      </p:sp>
    </p:spTree>
    <p:extLst>
      <p:ext uri="{BB962C8B-B14F-4D97-AF65-F5344CB8AC3E}">
        <p14:creationId xmlns:p14="http://schemas.microsoft.com/office/powerpoint/2010/main" val="972476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6F405-46C0-7B54-5001-F561A75D9371}"/>
              </a:ext>
            </a:extLst>
          </p:cNvPr>
          <p:cNvSpPr>
            <a:spLocks noGrp="1"/>
          </p:cNvSpPr>
          <p:nvPr>
            <p:ph type="title"/>
          </p:nvPr>
        </p:nvSpPr>
        <p:spPr/>
        <p:txBody>
          <a:bodyPr/>
          <a:lstStyle/>
          <a:p>
            <a:r>
              <a:rPr lang="en-GB" dirty="0"/>
              <a:t>Chipset architecture nowadays… </a:t>
            </a:r>
            <a:r>
              <a:rPr lang="en-GB" baseline="30000" dirty="0"/>
              <a:t>5</a:t>
            </a:r>
            <a:endParaRPr lang="en-GB" dirty="0"/>
          </a:p>
        </p:txBody>
      </p:sp>
      <p:sp>
        <p:nvSpPr>
          <p:cNvPr id="3" name="Text Placeholder 2">
            <a:extLst>
              <a:ext uri="{FF2B5EF4-FFF2-40B4-BE49-F238E27FC236}">
                <a16:creationId xmlns:a16="http://schemas.microsoft.com/office/drawing/2014/main" id="{AB99C7A6-A4D8-EC6D-2998-DDF63DBE54A7}"/>
              </a:ext>
            </a:extLst>
          </p:cNvPr>
          <p:cNvSpPr>
            <a:spLocks noGrp="1"/>
          </p:cNvSpPr>
          <p:nvPr>
            <p:ph type="body" idx="1"/>
          </p:nvPr>
        </p:nvSpPr>
        <p:spPr>
          <a:xfrm>
            <a:off x="311700" y="1152475"/>
            <a:ext cx="4681214" cy="3416400"/>
          </a:xfrm>
        </p:spPr>
        <p:txBody>
          <a:bodyPr/>
          <a:lstStyle/>
          <a:p>
            <a:r>
              <a:rPr lang="en-GB" dirty="0"/>
              <a:t>More modern designs use point-to-point connections </a:t>
            </a:r>
          </a:p>
          <a:p>
            <a:r>
              <a:rPr lang="en-GB" dirty="0"/>
              <a:t>E.g.: AMD's </a:t>
            </a:r>
            <a:r>
              <a:rPr lang="en-GB" dirty="0" err="1"/>
              <a:t>HyperTransport</a:t>
            </a:r>
            <a:r>
              <a:rPr lang="en-GB" dirty="0"/>
              <a:t>, Intel's DMI 2.0 or </a:t>
            </a:r>
            <a:r>
              <a:rPr lang="en-GB" dirty="0" err="1"/>
              <a:t>QuickPath</a:t>
            </a:r>
            <a:r>
              <a:rPr lang="en-GB" dirty="0"/>
              <a:t> Interconnect (QPI). </a:t>
            </a:r>
          </a:p>
          <a:p>
            <a:r>
              <a:rPr lang="en-GB" dirty="0"/>
              <a:t>These implementations remove the traditional northbridge in </a:t>
            </a:r>
            <a:r>
              <a:rPr lang="en-GB" dirty="0" err="1"/>
              <a:t>favor</a:t>
            </a:r>
            <a:r>
              <a:rPr lang="en-GB" dirty="0"/>
              <a:t> of a direct link from the CPU to the Platform Controller Hub, southbridge or I/O controller.</a:t>
            </a:r>
          </a:p>
          <a:p>
            <a:endParaRPr lang="en-GB" dirty="0"/>
          </a:p>
          <a:p>
            <a:endParaRPr lang="en-GB" dirty="0"/>
          </a:p>
        </p:txBody>
      </p:sp>
      <p:sp>
        <p:nvSpPr>
          <p:cNvPr id="4" name="Slide Number Placeholder 3">
            <a:extLst>
              <a:ext uri="{FF2B5EF4-FFF2-40B4-BE49-F238E27FC236}">
                <a16:creationId xmlns:a16="http://schemas.microsoft.com/office/drawing/2014/main" id="{41521B91-49B5-0A9A-4020-9C0C12E6DD5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11</a:t>
            </a:fld>
            <a:endParaRPr lang="en-GB"/>
          </a:p>
        </p:txBody>
      </p:sp>
      <p:pic>
        <p:nvPicPr>
          <p:cNvPr id="7170" name="Picture 2">
            <a:extLst>
              <a:ext uri="{FF2B5EF4-FFF2-40B4-BE49-F238E27FC236}">
                <a16:creationId xmlns:a16="http://schemas.microsoft.com/office/drawing/2014/main" id="{79DDBB4D-034B-E443-5392-565EF2CB3E7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365" t="39783" r="53175" b="22388"/>
          <a:stretch/>
        </p:blipFill>
        <p:spPr bwMode="auto">
          <a:xfrm>
            <a:off x="5617028" y="1583816"/>
            <a:ext cx="3033486" cy="234915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DAF67276-90A5-36BA-4390-146F59787F66}"/>
              </a:ext>
            </a:extLst>
          </p:cNvPr>
          <p:cNvSpPr txBox="1"/>
          <p:nvPr/>
        </p:nvSpPr>
        <p:spPr>
          <a:xfrm>
            <a:off x="27707" y="4408681"/>
            <a:ext cx="7966364" cy="738664"/>
          </a:xfrm>
          <a:prstGeom prst="rect">
            <a:avLst/>
          </a:prstGeom>
          <a:noFill/>
        </p:spPr>
        <p:txBody>
          <a:bodyPr wrap="square" rtlCol="0">
            <a:spAutoFit/>
          </a:bodyPr>
          <a:lstStyle/>
          <a:p>
            <a:r>
              <a:rPr lang="en-GB" sz="1400" baseline="30000" dirty="0">
                <a:solidFill>
                  <a:schemeClr val="dk1"/>
                </a:solidFill>
              </a:rPr>
              <a:t>5 </a:t>
            </a:r>
            <a:r>
              <a:rPr lang="en-US" b="0" i="0" dirty="0">
                <a:solidFill>
                  <a:schemeClr val="accent2"/>
                </a:solidFill>
                <a:effectLst/>
                <a:latin typeface="Calibri" panose="020F0502020204030204" pitchFamily="34" charset="0"/>
              </a:rPr>
              <a:t>Intel. (n.d.). </a:t>
            </a:r>
            <a:r>
              <a:rPr lang="en-US" b="0" i="1" dirty="0">
                <a:solidFill>
                  <a:schemeClr val="accent2"/>
                </a:solidFill>
                <a:effectLst/>
                <a:latin typeface="Calibri" panose="020F0502020204030204" pitchFamily="34" charset="0"/>
              </a:rPr>
              <a:t>Intel | Data Center Solutions, IoT, and PC Innovation</a:t>
            </a:r>
            <a:r>
              <a:rPr lang="en-US" b="0" i="0" dirty="0">
                <a:solidFill>
                  <a:schemeClr val="accent2"/>
                </a:solidFill>
                <a:effectLst/>
                <a:latin typeface="Calibri" panose="020F0502020204030204" pitchFamily="34" charset="0"/>
              </a:rPr>
              <a:t>. [online] Available at: https://www.intel.com/content/www/us/en/homepage.html?ref=https://www.intel.com/content/www/us/en/quick-path-interconnect-introduction-paper.html [Accessed 8 Jun. 2017].</a:t>
            </a:r>
          </a:p>
        </p:txBody>
      </p:sp>
    </p:spTree>
    <p:extLst>
      <p:ext uri="{BB962C8B-B14F-4D97-AF65-F5344CB8AC3E}">
        <p14:creationId xmlns:p14="http://schemas.microsoft.com/office/powerpoint/2010/main" val="1370327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5B48-5AB8-85BC-F321-43D41DA41BBF}"/>
              </a:ext>
            </a:extLst>
          </p:cNvPr>
          <p:cNvSpPr>
            <a:spLocks noGrp="1"/>
          </p:cNvSpPr>
          <p:nvPr>
            <p:ph type="title"/>
          </p:nvPr>
        </p:nvSpPr>
        <p:spPr/>
        <p:txBody>
          <a:bodyPr/>
          <a:lstStyle/>
          <a:p>
            <a:r>
              <a:rPr lang="en-GB" dirty="0"/>
              <a:t>Chipset architecture nowadays…</a:t>
            </a:r>
            <a:r>
              <a:rPr lang="en-GB" sz="2800" baseline="30000" dirty="0">
                <a:solidFill>
                  <a:schemeClr val="dk1"/>
                </a:solidFill>
              </a:rPr>
              <a:t> 6</a:t>
            </a:r>
            <a:endParaRPr lang="en-GB" dirty="0"/>
          </a:p>
        </p:txBody>
      </p:sp>
      <p:sp>
        <p:nvSpPr>
          <p:cNvPr id="3" name="Text Placeholder 2">
            <a:extLst>
              <a:ext uri="{FF2B5EF4-FFF2-40B4-BE49-F238E27FC236}">
                <a16:creationId xmlns:a16="http://schemas.microsoft.com/office/drawing/2014/main" id="{F7EC4331-D6E8-848C-9978-544AB4AA58BB}"/>
              </a:ext>
            </a:extLst>
          </p:cNvPr>
          <p:cNvSpPr>
            <a:spLocks noGrp="1"/>
          </p:cNvSpPr>
          <p:nvPr>
            <p:ph type="body" idx="1"/>
          </p:nvPr>
        </p:nvSpPr>
        <p:spPr>
          <a:xfrm>
            <a:off x="311700" y="1152475"/>
            <a:ext cx="4100643" cy="3416400"/>
          </a:xfrm>
        </p:spPr>
        <p:txBody>
          <a:bodyPr/>
          <a:lstStyle/>
          <a:p>
            <a:r>
              <a:rPr lang="en-US" dirty="0"/>
              <a:t>memory controllers integrated  into the microprocessors, which are connected  together with a high-speed, point-to-point  interconnect. </a:t>
            </a:r>
          </a:p>
          <a:p>
            <a:r>
              <a:rPr lang="en-US" b="1" dirty="0"/>
              <a:t>Result</a:t>
            </a:r>
            <a:r>
              <a:rPr lang="en-US" dirty="0"/>
              <a:t>: </a:t>
            </a:r>
            <a:r>
              <a:rPr lang="en-US" dirty="0">
                <a:solidFill>
                  <a:srgbClr val="FFC000"/>
                </a:solidFill>
              </a:rPr>
              <a:t>high bandwidth and low  latency =&gt; faster performance</a:t>
            </a:r>
          </a:p>
          <a:p>
            <a:endParaRPr lang="en-GB" dirty="0"/>
          </a:p>
        </p:txBody>
      </p:sp>
      <p:sp>
        <p:nvSpPr>
          <p:cNvPr id="4" name="Slide Number Placeholder 3">
            <a:extLst>
              <a:ext uri="{FF2B5EF4-FFF2-40B4-BE49-F238E27FC236}">
                <a16:creationId xmlns:a16="http://schemas.microsoft.com/office/drawing/2014/main" id="{39D8A19A-1946-91B2-A2B1-632DF4C6F220}"/>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12</a:t>
            </a:fld>
            <a:endParaRPr lang="en-GB"/>
          </a:p>
        </p:txBody>
      </p:sp>
      <p:pic>
        <p:nvPicPr>
          <p:cNvPr id="5122" name="Picture 2">
            <a:extLst>
              <a:ext uri="{FF2B5EF4-FFF2-40B4-BE49-F238E27FC236}">
                <a16:creationId xmlns:a16="http://schemas.microsoft.com/office/drawing/2014/main" id="{2F257006-5B70-9F34-2CBA-B76D2C528D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666" t="31030" r="53969" b="14757"/>
          <a:stretch/>
        </p:blipFill>
        <p:spPr bwMode="auto">
          <a:xfrm>
            <a:off x="5285744" y="1082450"/>
            <a:ext cx="3546556" cy="36807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CF40EF7A-FB8D-B9D9-6FBA-F2DCE2331590}"/>
              </a:ext>
            </a:extLst>
          </p:cNvPr>
          <p:cNvSpPr txBox="1"/>
          <p:nvPr/>
        </p:nvSpPr>
        <p:spPr>
          <a:xfrm>
            <a:off x="27707" y="4408681"/>
            <a:ext cx="7966364" cy="738664"/>
          </a:xfrm>
          <a:prstGeom prst="rect">
            <a:avLst/>
          </a:prstGeom>
          <a:noFill/>
        </p:spPr>
        <p:txBody>
          <a:bodyPr wrap="square" rtlCol="0">
            <a:spAutoFit/>
          </a:bodyPr>
          <a:lstStyle/>
          <a:p>
            <a:r>
              <a:rPr lang="en-GB" sz="1400" baseline="30000" dirty="0">
                <a:solidFill>
                  <a:schemeClr val="dk1"/>
                </a:solidFill>
              </a:rPr>
              <a:t>6 </a:t>
            </a:r>
            <a:r>
              <a:rPr lang="en-US" b="0" i="0" dirty="0">
                <a:solidFill>
                  <a:schemeClr val="accent2"/>
                </a:solidFill>
                <a:effectLst/>
                <a:latin typeface="Calibri" panose="020F0502020204030204" pitchFamily="34" charset="0"/>
              </a:rPr>
              <a:t>Intel. (n.d.). </a:t>
            </a:r>
            <a:r>
              <a:rPr lang="en-US" b="0" i="1" dirty="0">
                <a:solidFill>
                  <a:schemeClr val="accent2"/>
                </a:solidFill>
                <a:effectLst/>
                <a:latin typeface="Calibri" panose="020F0502020204030204" pitchFamily="34" charset="0"/>
              </a:rPr>
              <a:t>Intel | Data Center Solutions, IoT, and PC Innovation</a:t>
            </a:r>
            <a:r>
              <a:rPr lang="en-US" b="0" i="0" dirty="0">
                <a:solidFill>
                  <a:schemeClr val="accent2"/>
                </a:solidFill>
                <a:effectLst/>
                <a:latin typeface="Calibri" panose="020F0502020204030204" pitchFamily="34" charset="0"/>
              </a:rPr>
              <a:t>. [online] Available at: https://www.intel.com/content/www/us/en/homepage.html?ref=https://www.intel.com/content/www/us/en/quick-path-interconnect-introduction-paper.html [Accessed 8 Jun. 2017].</a:t>
            </a:r>
          </a:p>
        </p:txBody>
      </p:sp>
    </p:spTree>
    <p:extLst>
      <p:ext uri="{BB962C8B-B14F-4D97-AF65-F5344CB8AC3E}">
        <p14:creationId xmlns:p14="http://schemas.microsoft.com/office/powerpoint/2010/main" val="4028912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36EEF-B18A-1B41-51B3-C3260DD5D525}"/>
              </a:ext>
            </a:extLst>
          </p:cNvPr>
          <p:cNvSpPr>
            <a:spLocks noGrp="1"/>
          </p:cNvSpPr>
          <p:nvPr>
            <p:ph type="title"/>
          </p:nvPr>
        </p:nvSpPr>
        <p:spPr/>
        <p:txBody>
          <a:bodyPr/>
          <a:lstStyle/>
          <a:p>
            <a:r>
              <a:rPr lang="en-GB" dirty="0"/>
              <a:t>How a CPU works?</a:t>
            </a:r>
          </a:p>
        </p:txBody>
      </p:sp>
      <p:sp>
        <p:nvSpPr>
          <p:cNvPr id="3" name="Text Placeholder 2">
            <a:extLst>
              <a:ext uri="{FF2B5EF4-FFF2-40B4-BE49-F238E27FC236}">
                <a16:creationId xmlns:a16="http://schemas.microsoft.com/office/drawing/2014/main" id="{0927D954-8A8E-036A-0707-AB417E5A7CD8}"/>
              </a:ext>
            </a:extLst>
          </p:cNvPr>
          <p:cNvSpPr>
            <a:spLocks noGrp="1"/>
          </p:cNvSpPr>
          <p:nvPr>
            <p:ph type="body" idx="1"/>
          </p:nvPr>
        </p:nvSpPr>
        <p:spPr/>
        <p:txBody>
          <a:bodyPr/>
          <a:lstStyle/>
          <a:p>
            <a:r>
              <a:rPr lang="en-GB" dirty="0">
                <a:hlinkClick r:id="rId3"/>
              </a:rPr>
              <a:t>How a CPU works?</a:t>
            </a:r>
            <a:r>
              <a:rPr lang="en-GB" dirty="0"/>
              <a:t> </a:t>
            </a:r>
            <a:r>
              <a:rPr lang="en-GB" sz="1800" baseline="30000" dirty="0">
                <a:solidFill>
                  <a:schemeClr val="dk1"/>
                </a:solidFill>
              </a:rPr>
              <a:t>7</a:t>
            </a:r>
            <a:endParaRPr lang="en-GB" dirty="0"/>
          </a:p>
        </p:txBody>
      </p:sp>
      <p:sp>
        <p:nvSpPr>
          <p:cNvPr id="4" name="Slide Number Placeholder 3">
            <a:extLst>
              <a:ext uri="{FF2B5EF4-FFF2-40B4-BE49-F238E27FC236}">
                <a16:creationId xmlns:a16="http://schemas.microsoft.com/office/drawing/2014/main" id="{1A35CB10-40D5-4E0F-C4B7-57D9DDE5182D}"/>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13</a:t>
            </a:fld>
            <a:endParaRPr lang="en-GB"/>
          </a:p>
        </p:txBody>
      </p:sp>
      <p:sp>
        <p:nvSpPr>
          <p:cNvPr id="5" name="TextBox 4">
            <a:extLst>
              <a:ext uri="{FF2B5EF4-FFF2-40B4-BE49-F238E27FC236}">
                <a16:creationId xmlns:a16="http://schemas.microsoft.com/office/drawing/2014/main" id="{85E7E675-955D-7A79-0626-B98FC659C1F5}"/>
              </a:ext>
            </a:extLst>
          </p:cNvPr>
          <p:cNvSpPr txBox="1"/>
          <p:nvPr/>
        </p:nvSpPr>
        <p:spPr>
          <a:xfrm>
            <a:off x="27707" y="4408681"/>
            <a:ext cx="7966364" cy="954107"/>
          </a:xfrm>
          <a:prstGeom prst="rect">
            <a:avLst/>
          </a:prstGeom>
          <a:noFill/>
        </p:spPr>
        <p:txBody>
          <a:bodyPr wrap="square" rtlCol="0">
            <a:spAutoFit/>
          </a:bodyPr>
          <a:lstStyle/>
          <a:p>
            <a:r>
              <a:rPr lang="en-GB" sz="1400" baseline="30000" dirty="0">
                <a:solidFill>
                  <a:schemeClr val="dk1"/>
                </a:solidFill>
              </a:rPr>
              <a:t>7 </a:t>
            </a:r>
            <a:r>
              <a:rPr lang="en-US" b="0" i="0" dirty="0">
                <a:solidFill>
                  <a:schemeClr val="accent2"/>
                </a:solidFill>
                <a:effectLst/>
                <a:latin typeface="Calibri" panose="020F0502020204030204" pitchFamily="34" charset="0"/>
              </a:rPr>
              <a:t>Futurology — An Optimistic Future. “How a CPU Works | the CPU Explained.” Www.youtube.com, 7 Dec. 2017, www.youtube.com/watch?v=XQq_1yaVDpM. Accessed 8 June 2022.</a:t>
            </a:r>
          </a:p>
          <a:p>
            <a:endParaRPr lang="en-US" b="0" i="0" dirty="0">
              <a:solidFill>
                <a:schemeClr val="accent2"/>
              </a:solidFill>
              <a:effectLst/>
              <a:latin typeface="Calibri" panose="020F0502020204030204" pitchFamily="34" charset="0"/>
            </a:endParaRPr>
          </a:p>
          <a:p>
            <a:endParaRPr lang="en-US" b="0" i="0" dirty="0">
              <a:solidFill>
                <a:schemeClr val="accent2"/>
              </a:solidFill>
              <a:effectLst/>
              <a:latin typeface="Calibri" panose="020F0502020204030204" pitchFamily="34" charset="0"/>
            </a:endParaRPr>
          </a:p>
        </p:txBody>
      </p:sp>
    </p:spTree>
    <p:extLst>
      <p:ext uri="{BB962C8B-B14F-4D97-AF65-F5344CB8AC3E}">
        <p14:creationId xmlns:p14="http://schemas.microsoft.com/office/powerpoint/2010/main" val="687249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74"/>
        <p:cNvGrpSpPr/>
        <p:nvPr/>
      </p:nvGrpSpPr>
      <p:grpSpPr>
        <a:xfrm>
          <a:off x="0" y="0"/>
          <a:ext cx="0" cy="0"/>
          <a:chOff x="0" y="0"/>
          <a:chExt cx="0" cy="0"/>
        </a:xfrm>
      </p:grpSpPr>
      <p:sp>
        <p:nvSpPr>
          <p:cNvPr id="175" name="Google Shape;175;p36"/>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a:solidFill>
                  <a:schemeClr val="lt1"/>
                </a:solidFill>
              </a:rPr>
              <a:t>Part B: Python</a:t>
            </a: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p:txBody>
      </p:sp>
      <p:sp>
        <p:nvSpPr>
          <p:cNvPr id="176" name="Google Shape;176;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Topics to cover</a:t>
            </a:r>
            <a:endParaRPr/>
          </a:p>
        </p:txBody>
      </p:sp>
      <p:sp>
        <p:nvSpPr>
          <p:cNvPr id="182" name="Google Shape;182;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87350" algn="l" rtl="0">
              <a:spcBef>
                <a:spcPts val="0"/>
              </a:spcBef>
              <a:spcAft>
                <a:spcPts val="0"/>
              </a:spcAft>
              <a:buSzPts val="2500"/>
              <a:buChar char="●"/>
            </a:pPr>
            <a:r>
              <a:rPr lang="en-GB" sz="2500" dirty="0"/>
              <a:t>Review Function and return values</a:t>
            </a:r>
            <a:endParaRPr sz="2500" dirty="0"/>
          </a:p>
          <a:p>
            <a:pPr marL="457200" lvl="0" indent="-387350" algn="l" rtl="0">
              <a:spcBef>
                <a:spcPts val="0"/>
              </a:spcBef>
              <a:spcAft>
                <a:spcPts val="0"/>
              </a:spcAft>
              <a:buSzPts val="2500"/>
              <a:buChar char="●"/>
            </a:pPr>
            <a:r>
              <a:rPr lang="en-GB" sz="2500" dirty="0"/>
              <a:t>Strings </a:t>
            </a:r>
            <a:endParaRPr sz="2500" dirty="0"/>
          </a:p>
          <a:p>
            <a:pPr marL="457200" lvl="0" indent="-387350" algn="l" rtl="0">
              <a:spcBef>
                <a:spcPts val="0"/>
              </a:spcBef>
              <a:spcAft>
                <a:spcPts val="0"/>
              </a:spcAft>
              <a:buSzPts val="2500"/>
              <a:buChar char="●"/>
            </a:pPr>
            <a:r>
              <a:rPr lang="en-GB" sz="2500" dirty="0"/>
              <a:t>For and While task more advanced with string</a:t>
            </a:r>
            <a:endParaRPr sz="2500" dirty="0"/>
          </a:p>
          <a:p>
            <a:pPr marL="0" lvl="0" indent="0" algn="l" rtl="0">
              <a:spcBef>
                <a:spcPts val="1600"/>
              </a:spcBef>
              <a:spcAft>
                <a:spcPts val="1600"/>
              </a:spcAft>
              <a:buNone/>
            </a:pPr>
            <a:endParaRPr sz="2500" dirty="0"/>
          </a:p>
        </p:txBody>
      </p:sp>
      <p:sp>
        <p:nvSpPr>
          <p:cNvPr id="183" name="Google Shape;183;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Functions and return values </a:t>
            </a:r>
            <a:endParaRPr/>
          </a:p>
        </p:txBody>
      </p:sp>
      <p:sp>
        <p:nvSpPr>
          <p:cNvPr id="189" name="Google Shape;189;p3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a:t>So far most of the functions we wrote were </a:t>
            </a:r>
            <a:r>
              <a:rPr lang="en-GB" sz="2000">
                <a:solidFill>
                  <a:schemeClr val="accent4"/>
                </a:solidFill>
              </a:rPr>
              <a:t>void</a:t>
            </a:r>
            <a:r>
              <a:rPr lang="en-GB" sz="2000"/>
              <a:t>, they have no return values, in other words their return value is </a:t>
            </a:r>
            <a:r>
              <a:rPr lang="en-GB" sz="2000">
                <a:solidFill>
                  <a:schemeClr val="accent4"/>
                </a:solidFill>
                <a:latin typeface="Consolas"/>
                <a:ea typeface="Consolas"/>
                <a:cs typeface="Consolas"/>
                <a:sym typeface="Consolas"/>
              </a:rPr>
              <a:t>None</a:t>
            </a:r>
            <a:endParaRPr sz="2000">
              <a:solidFill>
                <a:schemeClr val="accent4"/>
              </a:solidFill>
              <a:latin typeface="Consolas"/>
              <a:ea typeface="Consolas"/>
              <a:cs typeface="Consolas"/>
              <a:sym typeface="Consolas"/>
            </a:endParaRPr>
          </a:p>
          <a:p>
            <a:pPr marL="0" lvl="0" indent="457200" algn="l" rtl="0">
              <a:spcBef>
                <a:spcPts val="1600"/>
              </a:spcBef>
              <a:spcAft>
                <a:spcPts val="1600"/>
              </a:spcAft>
              <a:buNone/>
            </a:pPr>
            <a:endParaRPr sz="2000">
              <a:solidFill>
                <a:schemeClr val="accent4"/>
              </a:solidFill>
              <a:latin typeface="Consolas"/>
              <a:ea typeface="Consolas"/>
              <a:cs typeface="Consolas"/>
              <a:sym typeface="Consolas"/>
            </a:endParaRPr>
          </a:p>
        </p:txBody>
      </p:sp>
      <p:sp>
        <p:nvSpPr>
          <p:cNvPr id="190" name="Google Shape;190;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3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Functions and return values </a:t>
            </a:r>
            <a:endParaRPr/>
          </a:p>
          <a:p>
            <a:pPr marL="0" lvl="0" indent="0" algn="l" rtl="0">
              <a:spcBef>
                <a:spcPts val="0"/>
              </a:spcBef>
              <a:spcAft>
                <a:spcPts val="0"/>
              </a:spcAft>
              <a:buNone/>
            </a:pPr>
            <a:endParaRPr/>
          </a:p>
        </p:txBody>
      </p:sp>
      <p:sp>
        <p:nvSpPr>
          <p:cNvPr id="196" name="Google Shape;196;p39"/>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300" dirty="0">
                <a:solidFill>
                  <a:srgbClr val="CC7832"/>
                </a:solidFill>
                <a:highlight>
                  <a:srgbClr val="2B2B2B"/>
                </a:highlight>
                <a:latin typeface="Courier New"/>
                <a:ea typeface="Courier New"/>
                <a:cs typeface="Courier New"/>
                <a:sym typeface="Courier New"/>
              </a:rPr>
              <a:t>def </a:t>
            </a:r>
            <a:r>
              <a:rPr lang="en-GB" sz="1300" dirty="0" err="1">
                <a:solidFill>
                  <a:srgbClr val="FFC66D"/>
                </a:solidFill>
                <a:highlight>
                  <a:srgbClr val="2B2B2B"/>
                </a:highlight>
                <a:latin typeface="Courier New"/>
                <a:ea typeface="Courier New"/>
                <a:cs typeface="Courier New"/>
                <a:sym typeface="Courier New"/>
              </a:rPr>
              <a:t>fancy_hello_world</a:t>
            </a:r>
            <a:r>
              <a:rPr lang="en-GB" sz="1300" dirty="0">
                <a:solidFill>
                  <a:srgbClr val="A9B7C6"/>
                </a:solidFill>
                <a:highlight>
                  <a:srgbClr val="2B2B2B"/>
                </a:highlight>
                <a:latin typeface="Courier New"/>
                <a:ea typeface="Courier New"/>
                <a:cs typeface="Courier New"/>
                <a:sym typeface="Courier New"/>
              </a:rPr>
              <a:t>():</a:t>
            </a:r>
            <a:endParaRPr sz="1300" dirty="0">
              <a:solidFill>
                <a:srgbClr val="A9B7C6"/>
              </a:solidFill>
              <a:highlight>
                <a:srgbClr val="2B2B2B"/>
              </a:highlight>
              <a:latin typeface="Courier New"/>
              <a:ea typeface="Courier New"/>
              <a:cs typeface="Courier New"/>
              <a:sym typeface="Courier New"/>
            </a:endParaRPr>
          </a:p>
          <a:p>
            <a:pPr marL="0" lvl="0" indent="0" algn="l" rtl="0">
              <a:spcBef>
                <a:spcPts val="1600"/>
              </a:spcBef>
              <a:spcAft>
                <a:spcPts val="0"/>
              </a:spcAft>
              <a:buNone/>
            </a:pPr>
            <a:r>
              <a:rPr lang="en-GB" sz="1300" dirty="0">
                <a:solidFill>
                  <a:srgbClr val="A9B7C6"/>
                </a:solidFill>
                <a:highlight>
                  <a:srgbClr val="2B2B2B"/>
                </a:highlight>
                <a:latin typeface="Courier New"/>
                <a:ea typeface="Courier New"/>
                <a:cs typeface="Courier New"/>
                <a:sym typeface="Courier New"/>
              </a:rPr>
              <a:t>   </a:t>
            </a:r>
            <a:r>
              <a:rPr lang="en-GB" sz="1300" dirty="0" err="1">
                <a:solidFill>
                  <a:srgbClr val="A9B7C6"/>
                </a:solidFill>
                <a:highlight>
                  <a:srgbClr val="2B2B2B"/>
                </a:highlight>
                <a:latin typeface="Courier New"/>
                <a:ea typeface="Courier New"/>
                <a:cs typeface="Courier New"/>
                <a:sym typeface="Courier New"/>
              </a:rPr>
              <a:t>fancy_string</a:t>
            </a:r>
            <a:r>
              <a:rPr lang="en-GB" sz="1300" dirty="0">
                <a:solidFill>
                  <a:srgbClr val="A9B7C6"/>
                </a:solidFill>
                <a:highlight>
                  <a:srgbClr val="2B2B2B"/>
                </a:highlight>
                <a:latin typeface="Courier New"/>
                <a:ea typeface="Courier New"/>
                <a:cs typeface="Courier New"/>
                <a:sym typeface="Courier New"/>
              </a:rPr>
              <a:t> = </a:t>
            </a:r>
            <a:r>
              <a:rPr lang="en-GB" sz="1300" dirty="0">
                <a:solidFill>
                  <a:srgbClr val="6A8759"/>
                </a:solidFill>
                <a:highlight>
                  <a:srgbClr val="2B2B2B"/>
                </a:highlight>
                <a:latin typeface="Courier New"/>
                <a:ea typeface="Courier New"/>
                <a:cs typeface="Courier New"/>
                <a:sym typeface="Courier New"/>
              </a:rPr>
              <a:t>"""</a:t>
            </a:r>
            <a:endParaRPr sz="1300" dirty="0">
              <a:solidFill>
                <a:srgbClr val="6A8759"/>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sz="1300" dirty="0">
                <a:solidFill>
                  <a:srgbClr val="6A8759"/>
                </a:solidFill>
                <a:highlight>
                  <a:srgbClr val="2B2B2B"/>
                </a:highlight>
                <a:latin typeface="Courier New"/>
                <a:ea typeface="Courier New"/>
                <a:cs typeface="Courier New"/>
                <a:sym typeface="Courier New"/>
              </a:rPr>
              <a:t>───▄▀▀▀▄▄▄▄▄▄▄▀▀▀▄───</a:t>
            </a:r>
            <a:endParaRPr sz="1300" dirty="0">
              <a:solidFill>
                <a:srgbClr val="6A8759"/>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sz="1300" dirty="0">
                <a:solidFill>
                  <a:srgbClr val="6A8759"/>
                </a:solidFill>
                <a:highlight>
                  <a:srgbClr val="2B2B2B"/>
                </a:highlight>
                <a:latin typeface="Courier New"/>
                <a:ea typeface="Courier New"/>
                <a:cs typeface="Courier New"/>
                <a:sym typeface="Courier New"/>
              </a:rPr>
              <a:t>───█▒▒░░░░░░░░░▒▒█───</a:t>
            </a:r>
            <a:endParaRPr sz="1300" dirty="0">
              <a:solidFill>
                <a:srgbClr val="6A8759"/>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sz="1300" dirty="0">
                <a:solidFill>
                  <a:srgbClr val="6A8759"/>
                </a:solidFill>
                <a:highlight>
                  <a:srgbClr val="2B2B2B"/>
                </a:highlight>
                <a:latin typeface="Courier New"/>
                <a:ea typeface="Courier New"/>
                <a:cs typeface="Courier New"/>
                <a:sym typeface="Courier New"/>
              </a:rPr>
              <a:t>────█░░█░░░░░█░░█────</a:t>
            </a:r>
            <a:endParaRPr sz="1300" dirty="0">
              <a:solidFill>
                <a:srgbClr val="6A8759"/>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sz="1300" dirty="0">
                <a:solidFill>
                  <a:srgbClr val="6A8759"/>
                </a:solidFill>
                <a:highlight>
                  <a:srgbClr val="2B2B2B"/>
                </a:highlight>
                <a:latin typeface="Courier New"/>
                <a:ea typeface="Courier New"/>
                <a:cs typeface="Courier New"/>
                <a:sym typeface="Courier New"/>
              </a:rPr>
              <a:t>─▄▄──█░░░▀█▀░░░█──▄▄─</a:t>
            </a:r>
            <a:endParaRPr sz="1300" dirty="0">
              <a:solidFill>
                <a:srgbClr val="6A8759"/>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sz="1300" dirty="0">
                <a:solidFill>
                  <a:srgbClr val="6A8759"/>
                </a:solidFill>
                <a:highlight>
                  <a:srgbClr val="2B2B2B"/>
                </a:highlight>
                <a:latin typeface="Courier New"/>
                <a:ea typeface="Courier New"/>
                <a:cs typeface="Courier New"/>
                <a:sym typeface="Courier New"/>
              </a:rPr>
              <a:t>█░░█─▀▄░░░░░░░▄▀─█░░█</a:t>
            </a:r>
            <a:endParaRPr sz="1300" dirty="0">
              <a:solidFill>
                <a:srgbClr val="6A8759"/>
              </a:solidFill>
              <a:highlight>
                <a:srgbClr val="2B2B2B"/>
              </a:highlight>
              <a:latin typeface="Courier New"/>
              <a:ea typeface="Courier New"/>
              <a:cs typeface="Courier New"/>
              <a:sym typeface="Courier New"/>
            </a:endParaRPr>
          </a:p>
          <a:p>
            <a:pPr marL="0" lvl="0" indent="0" algn="l" rtl="0">
              <a:spcBef>
                <a:spcPts val="0"/>
              </a:spcBef>
              <a:spcAft>
                <a:spcPts val="0"/>
              </a:spcAft>
              <a:buNone/>
            </a:pPr>
            <a:r>
              <a:rPr lang="en-GB" sz="1300" dirty="0">
                <a:solidFill>
                  <a:srgbClr val="6A8759"/>
                </a:solidFill>
                <a:highlight>
                  <a:srgbClr val="2B2B2B"/>
                </a:highlight>
                <a:latin typeface="Courier New"/>
                <a:ea typeface="Courier New"/>
                <a:cs typeface="Courier New"/>
                <a:sym typeface="Courier New"/>
              </a:rPr>
              <a:t>Triple quotes allow to span string across multiple lines</a:t>
            </a:r>
          </a:p>
          <a:p>
            <a:pPr marL="0" lvl="0" indent="0" algn="l" rtl="0">
              <a:spcBef>
                <a:spcPts val="0"/>
              </a:spcBef>
              <a:spcAft>
                <a:spcPts val="0"/>
              </a:spcAft>
              <a:buNone/>
            </a:pPr>
            <a:r>
              <a:rPr lang="en-GB" sz="1300" dirty="0">
                <a:solidFill>
                  <a:srgbClr val="6A8759"/>
                </a:solidFill>
                <a:highlight>
                  <a:srgbClr val="2B2B2B"/>
                </a:highlight>
                <a:latin typeface="Courier New"/>
                <a:ea typeface="Courier New"/>
                <a:cs typeface="Courier New"/>
                <a:sym typeface="Courier New"/>
              </a:rPr>
              <a:t>"""</a:t>
            </a:r>
            <a:endParaRPr sz="1300" dirty="0">
              <a:solidFill>
                <a:srgbClr val="6A8759"/>
              </a:solidFill>
              <a:highlight>
                <a:srgbClr val="2B2B2B"/>
              </a:highlight>
              <a:latin typeface="Courier New"/>
              <a:ea typeface="Courier New"/>
              <a:cs typeface="Courier New"/>
              <a:sym typeface="Courier New"/>
            </a:endParaRPr>
          </a:p>
          <a:p>
            <a:pPr marL="0" lvl="0" indent="457200" algn="l" rtl="0">
              <a:spcBef>
                <a:spcPts val="1600"/>
              </a:spcBef>
              <a:spcAft>
                <a:spcPts val="0"/>
              </a:spcAft>
              <a:buNone/>
            </a:pPr>
            <a:r>
              <a:rPr lang="en-GB" sz="1300" dirty="0">
                <a:solidFill>
                  <a:srgbClr val="8888C6"/>
                </a:solidFill>
                <a:highlight>
                  <a:srgbClr val="2B2B2B"/>
                </a:highlight>
                <a:latin typeface="Courier New"/>
                <a:ea typeface="Courier New"/>
                <a:cs typeface="Courier New"/>
                <a:sym typeface="Courier New"/>
              </a:rPr>
              <a:t>print</a:t>
            </a:r>
            <a:r>
              <a:rPr lang="en-GB" sz="1300" dirty="0">
                <a:solidFill>
                  <a:srgbClr val="A9B7C6"/>
                </a:solidFill>
                <a:highlight>
                  <a:srgbClr val="2B2B2B"/>
                </a:highlight>
                <a:latin typeface="Courier New"/>
                <a:ea typeface="Courier New"/>
                <a:cs typeface="Courier New"/>
                <a:sym typeface="Courier New"/>
              </a:rPr>
              <a:t>(</a:t>
            </a:r>
            <a:r>
              <a:rPr lang="en-GB" sz="1300" dirty="0" err="1">
                <a:solidFill>
                  <a:srgbClr val="A9B7C6"/>
                </a:solidFill>
                <a:highlight>
                  <a:srgbClr val="2B2B2B"/>
                </a:highlight>
                <a:latin typeface="Courier New"/>
                <a:ea typeface="Courier New"/>
                <a:cs typeface="Courier New"/>
                <a:sym typeface="Courier New"/>
              </a:rPr>
              <a:t>fancy_string</a:t>
            </a:r>
            <a:r>
              <a:rPr lang="en-GB" sz="1300" dirty="0">
                <a:solidFill>
                  <a:srgbClr val="A9B7C6"/>
                </a:solidFill>
                <a:highlight>
                  <a:srgbClr val="2B2B2B"/>
                </a:highlight>
                <a:latin typeface="Courier New"/>
                <a:ea typeface="Courier New"/>
                <a:cs typeface="Courier New"/>
                <a:sym typeface="Courier New"/>
              </a:rPr>
              <a:t>)</a:t>
            </a:r>
            <a:endParaRPr sz="1300" dirty="0">
              <a:solidFill>
                <a:srgbClr val="A9B7C6"/>
              </a:solidFill>
              <a:highlight>
                <a:srgbClr val="2B2B2B"/>
              </a:highlight>
              <a:latin typeface="Courier New"/>
              <a:ea typeface="Courier New"/>
              <a:cs typeface="Courier New"/>
              <a:sym typeface="Courier New"/>
            </a:endParaRPr>
          </a:p>
          <a:p>
            <a:pPr marL="0" lvl="0" indent="0" algn="l" rtl="0">
              <a:spcBef>
                <a:spcPts val="1600"/>
              </a:spcBef>
              <a:spcAft>
                <a:spcPts val="1600"/>
              </a:spcAft>
              <a:buNone/>
            </a:pPr>
            <a:endParaRPr dirty="0"/>
          </a:p>
        </p:txBody>
      </p:sp>
      <p:sp>
        <p:nvSpPr>
          <p:cNvPr id="197" name="Google Shape;197;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sz="1000"/>
              <a:t>17</a:t>
            </a:fld>
            <a:endParaRPr sz="1000"/>
          </a:p>
        </p:txBody>
      </p:sp>
      <p:sp>
        <p:nvSpPr>
          <p:cNvPr id="198" name="Google Shape;198;p39"/>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How to make it return a value?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Functions and return values </a:t>
            </a:r>
            <a:endParaRPr/>
          </a:p>
        </p:txBody>
      </p:sp>
      <p:sp>
        <p:nvSpPr>
          <p:cNvPr id="204" name="Google Shape;204;p4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So far most of the functions we wrote were </a:t>
            </a:r>
            <a:r>
              <a:rPr lang="en-GB">
                <a:solidFill>
                  <a:schemeClr val="accent4"/>
                </a:solidFill>
              </a:rPr>
              <a:t>void</a:t>
            </a:r>
            <a:r>
              <a:rPr lang="en-GB"/>
              <a:t>, they have no return values, in other words their return value is </a:t>
            </a:r>
            <a:r>
              <a:rPr lang="en-GB">
                <a:solidFill>
                  <a:schemeClr val="accent4"/>
                </a:solidFill>
                <a:latin typeface="Consolas"/>
                <a:ea typeface="Consolas"/>
                <a:cs typeface="Consolas"/>
                <a:sym typeface="Consolas"/>
              </a:rPr>
              <a:t>None</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t>Calling the function generates a </a:t>
            </a:r>
            <a:r>
              <a:rPr lang="en-GB">
                <a:solidFill>
                  <a:schemeClr val="accent4"/>
                </a:solidFill>
              </a:rPr>
              <a:t>return value</a:t>
            </a:r>
            <a:r>
              <a:rPr lang="en-GB"/>
              <a:t>, which we usually assign to a variable or use as part of an expression. </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def area(radius): </a:t>
            </a:r>
            <a:endParaRPr>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a:solidFill>
                  <a:schemeClr val="accent4"/>
                </a:solidFill>
                <a:latin typeface="Consolas"/>
                <a:ea typeface="Consolas"/>
                <a:cs typeface="Consolas"/>
                <a:sym typeface="Consolas"/>
              </a:rPr>
              <a:t>a = math.pi * radius**2 </a:t>
            </a:r>
            <a:endParaRPr>
              <a:solidFill>
                <a:schemeClr val="accent4"/>
              </a:solidFill>
              <a:latin typeface="Consolas"/>
              <a:ea typeface="Consolas"/>
              <a:cs typeface="Consolas"/>
              <a:sym typeface="Consolas"/>
            </a:endParaRPr>
          </a:p>
          <a:p>
            <a:pPr marL="0" lvl="0" indent="457200" algn="l" rtl="0">
              <a:spcBef>
                <a:spcPts val="1600"/>
              </a:spcBef>
              <a:spcAft>
                <a:spcPts val="1600"/>
              </a:spcAft>
              <a:buNone/>
            </a:pPr>
            <a:r>
              <a:rPr lang="en-GB">
                <a:solidFill>
                  <a:schemeClr val="accent4"/>
                </a:solidFill>
                <a:latin typeface="Consolas"/>
                <a:ea typeface="Consolas"/>
                <a:cs typeface="Consolas"/>
                <a:sym typeface="Consolas"/>
              </a:rPr>
              <a:t>return a</a:t>
            </a:r>
            <a:endParaRPr>
              <a:solidFill>
                <a:schemeClr val="accent4"/>
              </a:solidFill>
              <a:latin typeface="Consolas"/>
              <a:ea typeface="Consolas"/>
              <a:cs typeface="Consolas"/>
              <a:sym typeface="Consolas"/>
            </a:endParaRPr>
          </a:p>
        </p:txBody>
      </p:sp>
      <p:sp>
        <p:nvSpPr>
          <p:cNvPr id="205" name="Google Shape;205;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a:p>
        </p:txBody>
      </p:sp>
      <p:sp>
        <p:nvSpPr>
          <p:cNvPr id="206" name="Google Shape;206;p40"/>
          <p:cNvSpPr txBox="1"/>
          <p:nvPr/>
        </p:nvSpPr>
        <p:spPr>
          <a:xfrm>
            <a:off x="4830800" y="2817950"/>
            <a:ext cx="4001400" cy="132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solidFill>
                  <a:schemeClr val="accent4"/>
                </a:solidFill>
                <a:latin typeface="Consolas"/>
                <a:ea typeface="Consolas"/>
                <a:cs typeface="Consolas"/>
                <a:sym typeface="Consolas"/>
              </a:rPr>
              <a:t>def area(radius): </a:t>
            </a:r>
            <a:endParaRPr sz="1800">
              <a:solidFill>
                <a:schemeClr val="accent4"/>
              </a:solidFill>
              <a:latin typeface="Consolas"/>
              <a:ea typeface="Consolas"/>
              <a:cs typeface="Consolas"/>
              <a:sym typeface="Consolas"/>
            </a:endParaRPr>
          </a:p>
          <a:p>
            <a:pPr marL="0" lvl="0" indent="457200" algn="l" rtl="0">
              <a:spcBef>
                <a:spcPts val="0"/>
              </a:spcBef>
              <a:spcAft>
                <a:spcPts val="0"/>
              </a:spcAft>
              <a:buNone/>
            </a:pPr>
            <a:r>
              <a:rPr lang="en-GB" sz="1800">
                <a:solidFill>
                  <a:schemeClr val="accent4"/>
                </a:solidFill>
                <a:latin typeface="Consolas"/>
                <a:ea typeface="Consolas"/>
                <a:cs typeface="Consolas"/>
                <a:sym typeface="Consolas"/>
              </a:rPr>
              <a:t>return math.pi * radius**2</a:t>
            </a:r>
            <a:endParaRPr sz="1800">
              <a:solidFill>
                <a:schemeClr val="accent4"/>
              </a:solidFill>
              <a:latin typeface="Consolas"/>
              <a:ea typeface="Consolas"/>
              <a:cs typeface="Consolas"/>
              <a:sym typeface="Consolas"/>
            </a:endParaRPr>
          </a:p>
        </p:txBody>
      </p:sp>
      <p:cxnSp>
        <p:nvCxnSpPr>
          <p:cNvPr id="207" name="Google Shape;207;p40"/>
          <p:cNvCxnSpPr/>
          <p:nvPr/>
        </p:nvCxnSpPr>
        <p:spPr>
          <a:xfrm flipH="1">
            <a:off x="2071425" y="3956550"/>
            <a:ext cx="1093800" cy="104700"/>
          </a:xfrm>
          <a:prstGeom prst="straightConnector1">
            <a:avLst/>
          </a:prstGeom>
          <a:noFill/>
          <a:ln w="76200" cap="flat" cmpd="sng">
            <a:solidFill>
              <a:srgbClr val="FF0000"/>
            </a:solidFill>
            <a:prstDash val="solid"/>
            <a:round/>
            <a:headEnd type="none" w="med" len="med"/>
            <a:tailEnd type="triangle" w="med" len="med"/>
          </a:ln>
        </p:spPr>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Functions and return values </a:t>
            </a:r>
            <a:endParaRPr/>
          </a:p>
        </p:txBody>
      </p:sp>
      <p:sp>
        <p:nvSpPr>
          <p:cNvPr id="213" name="Google Shape;213;p4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Since these return statements are in an alternative conditional, only one runs.</a:t>
            </a:r>
            <a:endParaRPr/>
          </a:p>
          <a:p>
            <a:pPr marL="0" lvl="0" indent="0" algn="l" rtl="0">
              <a:lnSpc>
                <a:spcPct val="115000"/>
              </a:lnSpc>
              <a:spcBef>
                <a:spcPts val="1600"/>
              </a:spcBef>
              <a:spcAft>
                <a:spcPts val="0"/>
              </a:spcAft>
              <a:buNone/>
            </a:pPr>
            <a:r>
              <a:rPr lang="en-GB">
                <a:solidFill>
                  <a:schemeClr val="accent4"/>
                </a:solidFill>
                <a:latin typeface="Consolas"/>
                <a:ea typeface="Consolas"/>
                <a:cs typeface="Consolas"/>
                <a:sym typeface="Consolas"/>
              </a:rPr>
              <a:t>def absolute_value(x):</a:t>
            </a:r>
            <a:endParaRPr>
              <a:solidFill>
                <a:schemeClr val="accent4"/>
              </a:solidFill>
              <a:latin typeface="Consolas"/>
              <a:ea typeface="Consolas"/>
              <a:cs typeface="Consolas"/>
              <a:sym typeface="Consolas"/>
            </a:endParaRPr>
          </a:p>
          <a:p>
            <a:pPr marL="0" lvl="0" indent="457200" algn="l" rtl="0">
              <a:lnSpc>
                <a:spcPct val="115000"/>
              </a:lnSpc>
              <a:spcBef>
                <a:spcPts val="0"/>
              </a:spcBef>
              <a:spcAft>
                <a:spcPts val="0"/>
              </a:spcAft>
              <a:buNone/>
            </a:pPr>
            <a:r>
              <a:rPr lang="en-GB">
                <a:solidFill>
                  <a:schemeClr val="accent4"/>
                </a:solidFill>
                <a:latin typeface="Consolas"/>
                <a:ea typeface="Consolas"/>
                <a:cs typeface="Consolas"/>
                <a:sym typeface="Consolas"/>
              </a:rPr>
              <a:t>if x &lt; 0:</a:t>
            </a:r>
            <a:endParaRPr>
              <a:solidFill>
                <a:schemeClr val="accent4"/>
              </a:solidFill>
              <a:latin typeface="Consolas"/>
              <a:ea typeface="Consolas"/>
              <a:cs typeface="Consolas"/>
              <a:sym typeface="Consolas"/>
            </a:endParaRPr>
          </a:p>
          <a:p>
            <a:pPr marL="457200" lvl="0" indent="457200" algn="l" rtl="0">
              <a:lnSpc>
                <a:spcPct val="115000"/>
              </a:lnSpc>
              <a:spcBef>
                <a:spcPts val="0"/>
              </a:spcBef>
              <a:spcAft>
                <a:spcPts val="0"/>
              </a:spcAft>
              <a:buNone/>
            </a:pPr>
            <a:r>
              <a:rPr lang="en-GB">
                <a:solidFill>
                  <a:schemeClr val="accent4"/>
                </a:solidFill>
                <a:latin typeface="Consolas"/>
                <a:ea typeface="Consolas"/>
                <a:cs typeface="Consolas"/>
                <a:sym typeface="Consolas"/>
              </a:rPr>
              <a:t>return -x</a:t>
            </a:r>
            <a:endParaRPr>
              <a:solidFill>
                <a:schemeClr val="accent4"/>
              </a:solidFill>
              <a:latin typeface="Consolas"/>
              <a:ea typeface="Consolas"/>
              <a:cs typeface="Consolas"/>
              <a:sym typeface="Consolas"/>
            </a:endParaRPr>
          </a:p>
          <a:p>
            <a:pPr marL="0" lvl="0" indent="457200" algn="l" rtl="0">
              <a:lnSpc>
                <a:spcPct val="115000"/>
              </a:lnSpc>
              <a:spcBef>
                <a:spcPts val="0"/>
              </a:spcBef>
              <a:spcAft>
                <a:spcPts val="0"/>
              </a:spcAft>
              <a:buNone/>
            </a:pPr>
            <a:r>
              <a:rPr lang="en-GB">
                <a:solidFill>
                  <a:schemeClr val="accent4"/>
                </a:solidFill>
                <a:latin typeface="Consolas"/>
                <a:ea typeface="Consolas"/>
                <a:cs typeface="Consolas"/>
                <a:sym typeface="Consolas"/>
              </a:rPr>
              <a:t>else:</a:t>
            </a:r>
            <a:endParaRPr>
              <a:solidFill>
                <a:schemeClr val="accent4"/>
              </a:solidFill>
              <a:latin typeface="Consolas"/>
              <a:ea typeface="Consolas"/>
              <a:cs typeface="Consolas"/>
              <a:sym typeface="Consolas"/>
            </a:endParaRPr>
          </a:p>
          <a:p>
            <a:pPr marL="457200" lvl="0" indent="457200" algn="l" rtl="0">
              <a:lnSpc>
                <a:spcPct val="115000"/>
              </a:lnSpc>
              <a:spcBef>
                <a:spcPts val="0"/>
              </a:spcBef>
              <a:spcAft>
                <a:spcPts val="0"/>
              </a:spcAft>
              <a:buNone/>
            </a:pPr>
            <a:r>
              <a:rPr lang="en-GB">
                <a:solidFill>
                  <a:schemeClr val="accent4"/>
                </a:solidFill>
                <a:latin typeface="Consolas"/>
                <a:ea typeface="Consolas"/>
                <a:cs typeface="Consolas"/>
                <a:sym typeface="Consolas"/>
              </a:rPr>
              <a:t>return x</a:t>
            </a:r>
            <a:endParaRPr>
              <a:solidFill>
                <a:schemeClr val="accent4"/>
              </a:solidFill>
              <a:latin typeface="Consolas"/>
              <a:ea typeface="Consolas"/>
              <a:cs typeface="Consolas"/>
              <a:sym typeface="Consolas"/>
            </a:endParaRPr>
          </a:p>
          <a:p>
            <a:pPr marL="0" lvl="0" indent="0" algn="l" rtl="0">
              <a:lnSpc>
                <a:spcPct val="115000"/>
              </a:lnSpc>
              <a:spcBef>
                <a:spcPts val="0"/>
              </a:spcBef>
              <a:spcAft>
                <a:spcPts val="0"/>
              </a:spcAft>
              <a:buNone/>
            </a:pPr>
            <a:r>
              <a:rPr lang="en-GB">
                <a:solidFill>
                  <a:schemeClr val="accent4"/>
                </a:solidFill>
                <a:latin typeface="Consolas"/>
                <a:ea typeface="Consolas"/>
                <a:cs typeface="Consolas"/>
                <a:sym typeface="Consolas"/>
              </a:rPr>
              <a:t>absolute_value(3)</a:t>
            </a:r>
            <a:endParaRPr>
              <a:solidFill>
                <a:schemeClr val="accent4"/>
              </a:solidFill>
              <a:latin typeface="Consolas"/>
              <a:ea typeface="Consolas"/>
              <a:cs typeface="Consolas"/>
              <a:sym typeface="Consolas"/>
            </a:endParaRPr>
          </a:p>
          <a:p>
            <a:pPr marL="0" lvl="0" indent="0" algn="l" rtl="0">
              <a:spcBef>
                <a:spcPts val="0"/>
              </a:spcBef>
              <a:spcAft>
                <a:spcPts val="1600"/>
              </a:spcAft>
              <a:buNone/>
            </a:pPr>
            <a:r>
              <a:rPr lang="en-GB"/>
              <a:t>As soon as a return statement runs, the function terminates without executing any subsequent statements.</a:t>
            </a:r>
            <a:endParaRPr/>
          </a:p>
        </p:txBody>
      </p:sp>
      <p:sp>
        <p:nvSpPr>
          <p:cNvPr id="214" name="Google Shape;214;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Functions and return values </a:t>
            </a:r>
            <a:endParaRPr/>
          </a:p>
        </p:txBody>
      </p:sp>
      <p:sp>
        <p:nvSpPr>
          <p:cNvPr id="220" name="Google Shape;220;p4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It is important to ensure that every possible path through the program hits a return statement.</a:t>
            </a:r>
            <a:endParaRPr>
              <a:solidFill>
                <a:schemeClr val="accent4"/>
              </a:solidFill>
              <a:latin typeface="Calibri"/>
              <a:ea typeface="Calibri"/>
              <a:cs typeface="Calibri"/>
              <a:sym typeface="Calibri"/>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def absolute_value(x):</a:t>
            </a:r>
            <a:endParaRPr>
              <a:solidFill>
                <a:schemeClr val="accent4"/>
              </a:solidFill>
              <a:latin typeface="Consolas"/>
              <a:ea typeface="Consolas"/>
              <a:cs typeface="Consolas"/>
              <a:sym typeface="Consolas"/>
            </a:endParaRPr>
          </a:p>
          <a:p>
            <a:pPr marL="0" lvl="0" indent="457200" algn="l" rtl="0">
              <a:spcBef>
                <a:spcPts val="0"/>
              </a:spcBef>
              <a:spcAft>
                <a:spcPts val="0"/>
              </a:spcAft>
              <a:buNone/>
            </a:pPr>
            <a:r>
              <a:rPr lang="en-GB">
                <a:solidFill>
                  <a:schemeClr val="accent4"/>
                </a:solidFill>
                <a:latin typeface="Consolas"/>
                <a:ea typeface="Consolas"/>
                <a:cs typeface="Consolas"/>
                <a:sym typeface="Consolas"/>
              </a:rPr>
              <a:t>if x &lt; 0:</a:t>
            </a:r>
            <a:endParaRPr>
              <a:solidFill>
                <a:schemeClr val="accent4"/>
              </a:solidFill>
              <a:latin typeface="Consolas"/>
              <a:ea typeface="Consolas"/>
              <a:cs typeface="Consolas"/>
              <a:sym typeface="Consolas"/>
            </a:endParaRPr>
          </a:p>
          <a:p>
            <a:pPr marL="457200" lvl="0" indent="457200" algn="l" rtl="0">
              <a:spcBef>
                <a:spcPts val="0"/>
              </a:spcBef>
              <a:spcAft>
                <a:spcPts val="0"/>
              </a:spcAft>
              <a:buNone/>
            </a:pPr>
            <a:r>
              <a:rPr lang="en-GB">
                <a:solidFill>
                  <a:schemeClr val="accent4"/>
                </a:solidFill>
                <a:latin typeface="Consolas"/>
                <a:ea typeface="Consolas"/>
                <a:cs typeface="Consolas"/>
                <a:sym typeface="Consolas"/>
              </a:rPr>
              <a:t>return -x</a:t>
            </a:r>
            <a:endParaRPr>
              <a:solidFill>
                <a:schemeClr val="accent4"/>
              </a:solidFill>
              <a:latin typeface="Consolas"/>
              <a:ea typeface="Consolas"/>
              <a:cs typeface="Consolas"/>
              <a:sym typeface="Consolas"/>
            </a:endParaRPr>
          </a:p>
          <a:p>
            <a:pPr marL="0" lvl="0" indent="457200" algn="l" rtl="0">
              <a:spcBef>
                <a:spcPts val="0"/>
              </a:spcBef>
              <a:spcAft>
                <a:spcPts val="0"/>
              </a:spcAft>
              <a:buNone/>
            </a:pPr>
            <a:r>
              <a:rPr lang="en-GB">
                <a:solidFill>
                  <a:schemeClr val="accent4"/>
                </a:solidFill>
                <a:latin typeface="Consolas"/>
                <a:ea typeface="Consolas"/>
                <a:cs typeface="Consolas"/>
                <a:sym typeface="Consolas"/>
              </a:rPr>
              <a:t>elif x &gt; 0:</a:t>
            </a:r>
            <a:endParaRPr>
              <a:solidFill>
                <a:schemeClr val="accent4"/>
              </a:solidFill>
              <a:latin typeface="Consolas"/>
              <a:ea typeface="Consolas"/>
              <a:cs typeface="Consolas"/>
              <a:sym typeface="Consolas"/>
            </a:endParaRPr>
          </a:p>
          <a:p>
            <a:pPr marL="457200" lvl="0" indent="457200" algn="l" rtl="0">
              <a:spcBef>
                <a:spcPts val="0"/>
              </a:spcBef>
              <a:spcAft>
                <a:spcPts val="0"/>
              </a:spcAft>
              <a:buNone/>
            </a:pPr>
            <a:r>
              <a:rPr lang="en-GB">
                <a:solidFill>
                  <a:schemeClr val="accent4"/>
                </a:solidFill>
                <a:latin typeface="Consolas"/>
                <a:ea typeface="Consolas"/>
                <a:cs typeface="Consolas"/>
                <a:sym typeface="Consolas"/>
              </a:rPr>
              <a:t>return x</a:t>
            </a:r>
            <a:endParaRPr>
              <a:solidFill>
                <a:schemeClr val="accent4"/>
              </a:solidFill>
              <a:latin typeface="Consolas"/>
              <a:ea typeface="Consolas"/>
              <a:cs typeface="Consolas"/>
              <a:sym typeface="Consolas"/>
            </a:endParaRPr>
          </a:p>
          <a:p>
            <a:pPr marL="0" lvl="0" indent="0" algn="l" rtl="0">
              <a:spcBef>
                <a:spcPts val="0"/>
              </a:spcBef>
              <a:spcAft>
                <a:spcPts val="0"/>
              </a:spcAft>
              <a:buNone/>
            </a:pP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absolute_value(0)</a:t>
            </a:r>
            <a:endParaRPr>
              <a:solidFill>
                <a:schemeClr val="accent4"/>
              </a:solidFill>
              <a:latin typeface="Consolas"/>
              <a:ea typeface="Consolas"/>
              <a:cs typeface="Consolas"/>
              <a:sym typeface="Consolas"/>
            </a:endParaRPr>
          </a:p>
          <a:p>
            <a:pPr marL="0" lvl="0" indent="0" algn="l" rtl="0">
              <a:spcBef>
                <a:spcPts val="0"/>
              </a:spcBef>
              <a:spcAft>
                <a:spcPts val="1600"/>
              </a:spcAft>
              <a:buNone/>
            </a:pPr>
            <a:endParaRPr/>
          </a:p>
        </p:txBody>
      </p:sp>
      <p:sp>
        <p:nvSpPr>
          <p:cNvPr id="221" name="Google Shape;221;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a:p>
        </p:txBody>
      </p:sp>
      <p:sp>
        <p:nvSpPr>
          <p:cNvPr id="222" name="Google Shape;222;p42"/>
          <p:cNvSpPr/>
          <p:nvPr/>
        </p:nvSpPr>
        <p:spPr>
          <a:xfrm>
            <a:off x="4432400" y="2092025"/>
            <a:ext cx="2802600" cy="1256400"/>
          </a:xfrm>
          <a:prstGeom prst="wedgeRectCallout">
            <a:avLst>
              <a:gd name="adj1" fmla="val -79885"/>
              <a:gd name="adj2" fmla="val 28629"/>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2400">
                <a:solidFill>
                  <a:srgbClr val="FF0000"/>
                </a:solidFill>
              </a:rPr>
              <a:t>Any problem here?</a:t>
            </a:r>
            <a:endParaRPr sz="2400">
              <a:solidFill>
                <a:srgbClr val="FF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4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Functions and return values </a:t>
            </a:r>
            <a:endParaRPr/>
          </a:p>
        </p:txBody>
      </p:sp>
      <p:sp>
        <p:nvSpPr>
          <p:cNvPr id="228" name="Google Shape;228;p4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t>The  function on previous slide is incorrect because if x happens to be 0, neither condition is true, and the function ends without hitting a return statement. If the flow of execution gets to the end of a function, the return value is None , which is not the absolute value of 0.</a:t>
            </a:r>
            <a:endParaRPr sz="1100">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print(absolute_value(0))</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None</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endParaRPr/>
          </a:p>
        </p:txBody>
      </p:sp>
      <p:sp>
        <p:nvSpPr>
          <p:cNvPr id="229" name="Google Shape;229;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4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Solution</a:t>
            </a:r>
            <a:endParaRPr/>
          </a:p>
        </p:txBody>
      </p:sp>
      <p:sp>
        <p:nvSpPr>
          <p:cNvPr id="235" name="Google Shape;235;p4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4"/>
                </a:solidFill>
                <a:latin typeface="Consolas"/>
                <a:ea typeface="Consolas"/>
                <a:cs typeface="Consolas"/>
                <a:sym typeface="Consolas"/>
              </a:rPr>
              <a:t>def </a:t>
            </a:r>
            <a:r>
              <a:rPr lang="en-GB" dirty="0" err="1">
                <a:solidFill>
                  <a:schemeClr val="accent4"/>
                </a:solidFill>
                <a:latin typeface="Consolas"/>
                <a:ea typeface="Consolas"/>
                <a:cs typeface="Consolas"/>
                <a:sym typeface="Consolas"/>
              </a:rPr>
              <a:t>absolute_value</a:t>
            </a:r>
            <a:r>
              <a:rPr lang="en-GB" dirty="0">
                <a:solidFill>
                  <a:schemeClr val="accent4"/>
                </a:solidFill>
                <a:latin typeface="Consolas"/>
                <a:ea typeface="Consolas"/>
                <a:cs typeface="Consolas"/>
                <a:sym typeface="Consolas"/>
              </a:rPr>
              <a:t>(x):</a:t>
            </a:r>
            <a:endParaRPr dirty="0">
              <a:solidFill>
                <a:schemeClr val="accent4"/>
              </a:solidFill>
              <a:latin typeface="Consolas"/>
              <a:ea typeface="Consolas"/>
              <a:cs typeface="Consolas"/>
              <a:sym typeface="Consolas"/>
            </a:endParaRPr>
          </a:p>
          <a:p>
            <a:pPr marL="0" lvl="0" indent="457200" algn="l" rtl="0">
              <a:spcBef>
                <a:spcPts val="0"/>
              </a:spcBef>
              <a:spcAft>
                <a:spcPts val="0"/>
              </a:spcAft>
              <a:buNone/>
            </a:pPr>
            <a:r>
              <a:rPr lang="en-GB" dirty="0">
                <a:solidFill>
                  <a:schemeClr val="accent4"/>
                </a:solidFill>
                <a:latin typeface="Consolas"/>
                <a:ea typeface="Consolas"/>
                <a:cs typeface="Consolas"/>
                <a:sym typeface="Consolas"/>
              </a:rPr>
              <a:t>if x &lt; 0:</a:t>
            </a:r>
            <a:endParaRPr dirty="0">
              <a:solidFill>
                <a:schemeClr val="accent4"/>
              </a:solidFill>
              <a:latin typeface="Consolas"/>
              <a:ea typeface="Consolas"/>
              <a:cs typeface="Consolas"/>
              <a:sym typeface="Consolas"/>
            </a:endParaRPr>
          </a:p>
          <a:p>
            <a:pPr marL="457200" lvl="0" indent="457200" algn="l" rtl="0">
              <a:spcBef>
                <a:spcPts val="0"/>
              </a:spcBef>
              <a:spcAft>
                <a:spcPts val="0"/>
              </a:spcAft>
              <a:buNone/>
            </a:pPr>
            <a:r>
              <a:rPr lang="en-GB" dirty="0">
                <a:solidFill>
                  <a:schemeClr val="accent4"/>
                </a:solidFill>
                <a:latin typeface="Consolas"/>
                <a:ea typeface="Consolas"/>
                <a:cs typeface="Consolas"/>
                <a:sym typeface="Consolas"/>
              </a:rPr>
              <a:t>return -x</a:t>
            </a:r>
            <a:endParaRPr dirty="0">
              <a:solidFill>
                <a:schemeClr val="accent4"/>
              </a:solidFill>
              <a:latin typeface="Consolas"/>
              <a:ea typeface="Consolas"/>
              <a:cs typeface="Consolas"/>
              <a:sym typeface="Consolas"/>
            </a:endParaRPr>
          </a:p>
          <a:p>
            <a:pPr marL="0" lvl="0" indent="457200" algn="l" rtl="0">
              <a:spcBef>
                <a:spcPts val="0"/>
              </a:spcBef>
              <a:spcAft>
                <a:spcPts val="0"/>
              </a:spcAft>
              <a:buNone/>
            </a:pPr>
            <a:r>
              <a:rPr lang="en-GB" dirty="0" err="1">
                <a:solidFill>
                  <a:schemeClr val="accent4"/>
                </a:solidFill>
                <a:latin typeface="Consolas"/>
                <a:ea typeface="Consolas"/>
                <a:cs typeface="Consolas"/>
                <a:sym typeface="Consolas"/>
              </a:rPr>
              <a:t>elif</a:t>
            </a:r>
            <a:r>
              <a:rPr lang="en-GB" dirty="0">
                <a:solidFill>
                  <a:schemeClr val="accent4"/>
                </a:solidFill>
                <a:latin typeface="Consolas"/>
                <a:ea typeface="Consolas"/>
                <a:cs typeface="Consolas"/>
                <a:sym typeface="Consolas"/>
              </a:rPr>
              <a:t> x &gt; 0:</a:t>
            </a:r>
            <a:endParaRPr dirty="0">
              <a:solidFill>
                <a:schemeClr val="accent4"/>
              </a:solidFill>
              <a:latin typeface="Consolas"/>
              <a:ea typeface="Consolas"/>
              <a:cs typeface="Consolas"/>
              <a:sym typeface="Consolas"/>
            </a:endParaRPr>
          </a:p>
          <a:p>
            <a:pPr marL="457200" lvl="0" indent="457200" algn="l" rtl="0">
              <a:spcBef>
                <a:spcPts val="0"/>
              </a:spcBef>
              <a:spcAft>
                <a:spcPts val="0"/>
              </a:spcAft>
              <a:buNone/>
            </a:pPr>
            <a:r>
              <a:rPr lang="en-GB" dirty="0">
                <a:solidFill>
                  <a:schemeClr val="accent4"/>
                </a:solidFill>
                <a:latin typeface="Consolas"/>
                <a:ea typeface="Consolas"/>
                <a:cs typeface="Consolas"/>
                <a:sym typeface="Consolas"/>
              </a:rPr>
              <a:t>return x</a:t>
            </a:r>
            <a:endParaRPr dirty="0">
              <a:solidFill>
                <a:schemeClr val="accent4"/>
              </a:solidFill>
              <a:latin typeface="Consolas"/>
              <a:ea typeface="Consolas"/>
              <a:cs typeface="Consolas"/>
              <a:sym typeface="Consolas"/>
            </a:endParaRPr>
          </a:p>
          <a:p>
            <a:pPr marL="457200" lvl="0" indent="0" algn="l" rtl="0">
              <a:spcBef>
                <a:spcPts val="0"/>
              </a:spcBef>
              <a:spcAft>
                <a:spcPts val="0"/>
              </a:spcAft>
              <a:buNone/>
            </a:pPr>
            <a:r>
              <a:rPr lang="en-GB" dirty="0" err="1">
                <a:solidFill>
                  <a:schemeClr val="accent4"/>
                </a:solidFill>
                <a:latin typeface="Consolas"/>
                <a:ea typeface="Consolas"/>
                <a:cs typeface="Consolas"/>
                <a:sym typeface="Consolas"/>
              </a:rPr>
              <a:t>elif</a:t>
            </a:r>
            <a:r>
              <a:rPr lang="en-GB" dirty="0">
                <a:solidFill>
                  <a:schemeClr val="accent4"/>
                </a:solidFill>
                <a:latin typeface="Consolas"/>
                <a:ea typeface="Consolas"/>
                <a:cs typeface="Consolas"/>
                <a:sym typeface="Consolas"/>
              </a:rPr>
              <a:t> x == 0:</a:t>
            </a:r>
            <a:endParaRPr dirty="0">
              <a:solidFill>
                <a:schemeClr val="accent4"/>
              </a:solidFill>
              <a:latin typeface="Consolas"/>
              <a:ea typeface="Consolas"/>
              <a:cs typeface="Consolas"/>
              <a:sym typeface="Consolas"/>
            </a:endParaRPr>
          </a:p>
          <a:p>
            <a:pPr marL="457200" lvl="0" indent="0" algn="l" rtl="0">
              <a:spcBef>
                <a:spcPts val="0"/>
              </a:spcBef>
              <a:spcAft>
                <a:spcPts val="0"/>
              </a:spcAft>
              <a:buNone/>
            </a:pPr>
            <a:r>
              <a:rPr lang="en-GB" dirty="0">
                <a:solidFill>
                  <a:schemeClr val="accent4"/>
                </a:solidFill>
                <a:latin typeface="Consolas"/>
                <a:ea typeface="Consolas"/>
                <a:cs typeface="Consolas"/>
                <a:sym typeface="Consolas"/>
              </a:rPr>
              <a:t>	return 0</a:t>
            </a:r>
            <a:endParaRPr dirty="0">
              <a:latin typeface="Consolas"/>
              <a:ea typeface="Consolas"/>
              <a:cs typeface="Consolas"/>
              <a:sym typeface="Consolas"/>
            </a:endParaRPr>
          </a:p>
        </p:txBody>
      </p:sp>
      <p:sp>
        <p:nvSpPr>
          <p:cNvPr id="236" name="Google Shape;236;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4</a:t>
            </a:r>
            <a:endParaRPr/>
          </a:p>
        </p:txBody>
      </p:sp>
      <p:sp>
        <p:nvSpPr>
          <p:cNvPr id="242" name="Google Shape;242;p4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Write a </a:t>
            </a:r>
            <a:r>
              <a:rPr lang="en-GB">
                <a:solidFill>
                  <a:schemeClr val="accent4"/>
                </a:solidFill>
              </a:rPr>
              <a:t>def compare()</a:t>
            </a:r>
            <a:r>
              <a:rPr lang="en-GB"/>
              <a:t> function that takes two values, x and y , and returns 1 if x&gt; y , 0 if x == y , and -1 if x &lt; y .</a:t>
            </a:r>
            <a:endParaRPr/>
          </a:p>
          <a:p>
            <a:pPr marL="0" lvl="0" indent="0" algn="l" rtl="0">
              <a:spcBef>
                <a:spcPts val="1600"/>
              </a:spcBef>
              <a:spcAft>
                <a:spcPts val="0"/>
              </a:spcAft>
              <a:buNone/>
            </a:pPr>
            <a:r>
              <a:rPr lang="en-GB"/>
              <a:t>Push code to your GitHub repository </a:t>
            </a:r>
            <a:endParaRPr/>
          </a:p>
          <a:p>
            <a:pPr marL="0" lvl="0" indent="0" algn="l" rtl="0">
              <a:spcBef>
                <a:spcPts val="1600"/>
              </a:spcBef>
              <a:spcAft>
                <a:spcPts val="1600"/>
              </a:spcAft>
              <a:buNone/>
            </a:pPr>
            <a:endParaRPr/>
          </a:p>
        </p:txBody>
      </p:sp>
      <p:sp>
        <p:nvSpPr>
          <p:cNvPr id="243" name="Google Shape;243;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5 </a:t>
            </a:r>
            <a:endParaRPr/>
          </a:p>
        </p:txBody>
      </p:sp>
      <p:sp>
        <p:nvSpPr>
          <p:cNvPr id="249" name="Google Shape;249;p4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Implement the function </a:t>
            </a:r>
            <a:r>
              <a:rPr lang="en-GB">
                <a:solidFill>
                  <a:schemeClr val="accent4"/>
                </a:solidFill>
              </a:rPr>
              <a:t>def test_is_valid(test)</a:t>
            </a:r>
            <a:r>
              <a:rPr lang="en-GB"/>
              <a:t>:</a:t>
            </a:r>
            <a:endParaRPr/>
          </a:p>
          <a:p>
            <a:pPr marL="0" lvl="0" indent="0" algn="l" rtl="0">
              <a:spcBef>
                <a:spcPts val="1600"/>
              </a:spcBef>
              <a:spcAft>
                <a:spcPts val="0"/>
              </a:spcAft>
              <a:buNone/>
            </a:pPr>
            <a:r>
              <a:rPr lang="en-GB"/>
              <a:t>This function must return True if the argument test is an int (no floating point allowed here) and its value is between 1 and 3. To check if a variable is of int type, use the function </a:t>
            </a:r>
            <a:r>
              <a:rPr lang="en-GB" u="sng">
                <a:solidFill>
                  <a:schemeClr val="hlink"/>
                </a:solidFill>
                <a:hlinkClick r:id="rId3"/>
              </a:rPr>
              <a:t>isinstance</a:t>
            </a:r>
            <a:r>
              <a:rPr lang="en-GB"/>
              <a:t>().</a:t>
            </a:r>
            <a:endParaRPr/>
          </a:p>
          <a:p>
            <a:pPr marL="0" lvl="0" indent="0" algn="l" rtl="0">
              <a:spcBef>
                <a:spcPts val="1600"/>
              </a:spcBef>
              <a:spcAft>
                <a:spcPts val="0"/>
              </a:spcAft>
              <a:buNone/>
            </a:pPr>
            <a:r>
              <a:rPr lang="en-GB"/>
              <a:t>Example: isinstance(my_variable, int). The former example tests if the variable my_variable is of type int.</a:t>
            </a:r>
            <a:endParaRPr/>
          </a:p>
          <a:p>
            <a:pPr marL="0" lvl="0" indent="0" algn="l" rtl="0">
              <a:spcBef>
                <a:spcPts val="1600"/>
              </a:spcBef>
              <a:spcAft>
                <a:spcPts val="0"/>
              </a:spcAft>
              <a:buNone/>
            </a:pPr>
            <a:r>
              <a:rPr lang="en-GB"/>
              <a:t>Push code to your GitHub repository</a:t>
            </a:r>
            <a:endParaRPr/>
          </a:p>
          <a:p>
            <a:pPr marL="0" lvl="0" indent="0" algn="l" rtl="0">
              <a:spcBef>
                <a:spcPts val="1600"/>
              </a:spcBef>
              <a:spcAft>
                <a:spcPts val="1600"/>
              </a:spcAft>
              <a:buNone/>
            </a:pPr>
            <a:endParaRPr/>
          </a:p>
        </p:txBody>
      </p:sp>
      <p:sp>
        <p:nvSpPr>
          <p:cNvPr id="250" name="Google Shape;250;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4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String</a:t>
            </a:r>
            <a:endParaRPr/>
          </a:p>
        </p:txBody>
      </p:sp>
      <p:sp>
        <p:nvSpPr>
          <p:cNvPr id="256" name="Google Shape;256;p4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100"/>
              <a:t>Strings are not like integers, floats, and booleans. </a:t>
            </a:r>
            <a:endParaRPr sz="2100"/>
          </a:p>
          <a:p>
            <a:pPr marL="0" lvl="0" indent="0" algn="l" rtl="0">
              <a:spcBef>
                <a:spcPts val="1600"/>
              </a:spcBef>
              <a:spcAft>
                <a:spcPts val="0"/>
              </a:spcAft>
              <a:buNone/>
            </a:pPr>
            <a:r>
              <a:rPr lang="en-GB" sz="2100"/>
              <a:t>A string is a sequence, which means it is an ordered collection of other values, i.e. sequence of characters</a:t>
            </a:r>
            <a:endParaRPr sz="2100"/>
          </a:p>
          <a:p>
            <a:pPr marL="0" lvl="0" indent="0" algn="l" rtl="0">
              <a:spcBef>
                <a:spcPts val="1600"/>
              </a:spcBef>
              <a:spcAft>
                <a:spcPts val="0"/>
              </a:spcAft>
              <a:buNone/>
            </a:pPr>
            <a:r>
              <a:rPr lang="en-GB" sz="2100">
                <a:solidFill>
                  <a:schemeClr val="accent4"/>
                </a:solidFill>
                <a:latin typeface="Consolas"/>
                <a:ea typeface="Consolas"/>
                <a:cs typeface="Consolas"/>
                <a:sym typeface="Consolas"/>
              </a:rPr>
              <a:t>&gt;&gt;&gt; fruit = 'banana' </a:t>
            </a:r>
            <a:endParaRPr sz="2100">
              <a:solidFill>
                <a:schemeClr val="accent4"/>
              </a:solidFill>
              <a:latin typeface="Consolas"/>
              <a:ea typeface="Consolas"/>
              <a:cs typeface="Consolas"/>
              <a:sym typeface="Consolas"/>
            </a:endParaRPr>
          </a:p>
          <a:p>
            <a:pPr marL="0" lvl="0" indent="0" algn="l" rtl="0">
              <a:spcBef>
                <a:spcPts val="1600"/>
              </a:spcBef>
              <a:spcAft>
                <a:spcPts val="0"/>
              </a:spcAft>
              <a:buNone/>
            </a:pPr>
            <a:r>
              <a:rPr lang="en-GB" sz="2100">
                <a:solidFill>
                  <a:schemeClr val="accent4"/>
                </a:solidFill>
                <a:latin typeface="Consolas"/>
                <a:ea typeface="Consolas"/>
                <a:cs typeface="Consolas"/>
                <a:sym typeface="Consolas"/>
              </a:rPr>
              <a:t>&gt;&gt;&gt; letter = fruit[1] </a:t>
            </a:r>
            <a:endParaRPr sz="2100">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sz="2100"/>
              <a:t>NB: The offset of the first letter is </a:t>
            </a:r>
            <a:r>
              <a:rPr lang="en-GB" sz="2100">
                <a:solidFill>
                  <a:schemeClr val="accent4"/>
                </a:solidFill>
                <a:latin typeface="Consolas"/>
                <a:ea typeface="Consolas"/>
                <a:cs typeface="Consolas"/>
                <a:sym typeface="Consolas"/>
              </a:rPr>
              <a:t>zero</a:t>
            </a:r>
            <a:endParaRPr sz="2100">
              <a:solidFill>
                <a:schemeClr val="accent4"/>
              </a:solidFill>
              <a:latin typeface="Consolas"/>
              <a:ea typeface="Consolas"/>
              <a:cs typeface="Consolas"/>
              <a:sym typeface="Consolas"/>
            </a:endParaRPr>
          </a:p>
        </p:txBody>
      </p:sp>
      <p:sp>
        <p:nvSpPr>
          <p:cNvPr id="257" name="Google Shape;257;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258" name="Google Shape;258;p47"/>
          <p:cNvSpPr/>
          <p:nvPr/>
        </p:nvSpPr>
        <p:spPr>
          <a:xfrm>
            <a:off x="3824375" y="2702950"/>
            <a:ext cx="1250700" cy="572700"/>
          </a:xfrm>
          <a:prstGeom prst="wedgeRectCallout">
            <a:avLst>
              <a:gd name="adj1" fmla="val -89084"/>
              <a:gd name="adj2" fmla="val 75519"/>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800" b="1"/>
              <a:t>index</a:t>
            </a:r>
            <a:endParaRPr sz="1800" b="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4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String index</a:t>
            </a:r>
            <a:endParaRPr/>
          </a:p>
        </p:txBody>
      </p:sp>
      <p:sp>
        <p:nvSpPr>
          <p:cNvPr id="264" name="Google Shape;264;p4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 an index you can use an expression that contains variables and operators:</a:t>
            </a:r>
            <a:endParaRPr dirty="0"/>
          </a:p>
          <a:p>
            <a:pPr marL="0" lvl="0" indent="0" algn="l" rtl="0">
              <a:spcBef>
                <a:spcPts val="1600"/>
              </a:spcBef>
              <a:spcAft>
                <a:spcPts val="0"/>
              </a:spcAft>
              <a:buNone/>
            </a:pPr>
            <a:r>
              <a:rPr lang="en-GB" dirty="0">
                <a:solidFill>
                  <a:schemeClr val="accent4"/>
                </a:solidFill>
                <a:latin typeface="Consolas"/>
                <a:ea typeface="Consolas"/>
                <a:cs typeface="Consolas"/>
                <a:sym typeface="Consolas"/>
              </a:rPr>
              <a:t>&gt;&gt;&gt; fruit = 'banana' </a:t>
            </a:r>
            <a:endParaRPr dirty="0">
              <a:solidFill>
                <a:schemeClr val="accent4"/>
              </a:solidFill>
              <a:latin typeface="Consolas"/>
              <a:ea typeface="Consolas"/>
              <a:cs typeface="Consolas"/>
              <a:sym typeface="Consolas"/>
            </a:endParaRPr>
          </a:p>
          <a:p>
            <a:pPr marL="0" lvl="0" indent="0" algn="l" rtl="0">
              <a:spcBef>
                <a:spcPts val="0"/>
              </a:spcBef>
              <a:spcAft>
                <a:spcPts val="0"/>
              </a:spcAft>
              <a:buNone/>
            </a:pPr>
            <a:r>
              <a:rPr lang="en-GB" dirty="0">
                <a:solidFill>
                  <a:schemeClr val="accent4"/>
                </a:solidFill>
                <a:latin typeface="Consolas"/>
                <a:ea typeface="Consolas"/>
                <a:cs typeface="Consolas"/>
                <a:sym typeface="Consolas"/>
              </a:rPr>
              <a:t>&gt;&gt;&gt; </a:t>
            </a:r>
            <a:r>
              <a:rPr lang="en-GB" dirty="0" err="1">
                <a:solidFill>
                  <a:schemeClr val="accent4"/>
                </a:solidFill>
                <a:latin typeface="Consolas"/>
                <a:ea typeface="Consolas"/>
                <a:cs typeface="Consolas"/>
                <a:sym typeface="Consolas"/>
              </a:rPr>
              <a:t>i</a:t>
            </a:r>
            <a:r>
              <a:rPr lang="en-GB" dirty="0">
                <a:solidFill>
                  <a:schemeClr val="accent4"/>
                </a:solidFill>
                <a:latin typeface="Consolas"/>
                <a:ea typeface="Consolas"/>
                <a:cs typeface="Consolas"/>
                <a:sym typeface="Consolas"/>
              </a:rPr>
              <a:t> = 1 </a:t>
            </a:r>
            <a:endParaRPr dirty="0">
              <a:solidFill>
                <a:schemeClr val="accent4"/>
              </a:solidFill>
              <a:latin typeface="Consolas"/>
              <a:ea typeface="Consolas"/>
              <a:cs typeface="Consolas"/>
              <a:sym typeface="Consolas"/>
            </a:endParaRPr>
          </a:p>
          <a:p>
            <a:pPr marL="0" lvl="0" indent="0" algn="l" rtl="0">
              <a:spcBef>
                <a:spcPts val="0"/>
              </a:spcBef>
              <a:spcAft>
                <a:spcPts val="0"/>
              </a:spcAft>
              <a:buNone/>
            </a:pPr>
            <a:r>
              <a:rPr lang="en-GB" dirty="0">
                <a:solidFill>
                  <a:schemeClr val="accent4"/>
                </a:solidFill>
                <a:latin typeface="Consolas"/>
                <a:ea typeface="Consolas"/>
                <a:cs typeface="Consolas"/>
                <a:sym typeface="Consolas"/>
              </a:rPr>
              <a:t>&gt;&gt;&gt; fruit[</a:t>
            </a:r>
            <a:r>
              <a:rPr lang="en-GB" dirty="0" err="1">
                <a:solidFill>
                  <a:schemeClr val="accent4"/>
                </a:solidFill>
                <a:latin typeface="Consolas"/>
                <a:ea typeface="Consolas"/>
                <a:cs typeface="Consolas"/>
                <a:sym typeface="Consolas"/>
              </a:rPr>
              <a:t>i</a:t>
            </a:r>
            <a:r>
              <a:rPr lang="en-GB" dirty="0">
                <a:solidFill>
                  <a:schemeClr val="accent4"/>
                </a:solidFill>
                <a:latin typeface="Consolas"/>
                <a:ea typeface="Consolas"/>
                <a:cs typeface="Consolas"/>
                <a:sym typeface="Consolas"/>
              </a:rPr>
              <a:t>] </a:t>
            </a:r>
            <a:endParaRPr dirty="0">
              <a:solidFill>
                <a:schemeClr val="accent4"/>
              </a:solidFill>
              <a:latin typeface="Consolas"/>
              <a:ea typeface="Consolas"/>
              <a:cs typeface="Consolas"/>
              <a:sym typeface="Consolas"/>
            </a:endParaRPr>
          </a:p>
          <a:p>
            <a:pPr marL="0" lvl="0" indent="0" algn="l" rtl="0">
              <a:spcBef>
                <a:spcPts val="0"/>
              </a:spcBef>
              <a:spcAft>
                <a:spcPts val="0"/>
              </a:spcAft>
              <a:buNone/>
            </a:pPr>
            <a:r>
              <a:rPr lang="en-GB" dirty="0">
                <a:solidFill>
                  <a:schemeClr val="accent4"/>
                </a:solidFill>
                <a:latin typeface="Consolas"/>
                <a:ea typeface="Consolas"/>
                <a:cs typeface="Consolas"/>
                <a:sym typeface="Consolas"/>
              </a:rPr>
              <a:t>'a' </a:t>
            </a:r>
            <a:endParaRPr dirty="0">
              <a:solidFill>
                <a:schemeClr val="accent4"/>
              </a:solidFill>
              <a:latin typeface="Consolas"/>
              <a:ea typeface="Consolas"/>
              <a:cs typeface="Consolas"/>
              <a:sym typeface="Consolas"/>
            </a:endParaRPr>
          </a:p>
          <a:p>
            <a:pPr marL="0" lvl="0" indent="0" algn="l" rtl="0">
              <a:spcBef>
                <a:spcPts val="0"/>
              </a:spcBef>
              <a:spcAft>
                <a:spcPts val="0"/>
              </a:spcAft>
              <a:buNone/>
            </a:pPr>
            <a:r>
              <a:rPr lang="en-GB" dirty="0">
                <a:solidFill>
                  <a:schemeClr val="accent4"/>
                </a:solidFill>
                <a:latin typeface="Consolas"/>
                <a:ea typeface="Consolas"/>
                <a:cs typeface="Consolas"/>
                <a:sym typeface="Consolas"/>
              </a:rPr>
              <a:t>&gt;&gt;&gt; fruit[i+1] </a:t>
            </a:r>
            <a:endParaRPr dirty="0">
              <a:solidFill>
                <a:schemeClr val="accent4"/>
              </a:solidFill>
              <a:latin typeface="Consolas"/>
              <a:ea typeface="Consolas"/>
              <a:cs typeface="Consolas"/>
              <a:sym typeface="Consolas"/>
            </a:endParaRPr>
          </a:p>
          <a:p>
            <a:pPr marL="0" lvl="0" indent="0" algn="l" rtl="0">
              <a:spcBef>
                <a:spcPts val="0"/>
              </a:spcBef>
              <a:spcAft>
                <a:spcPts val="0"/>
              </a:spcAft>
              <a:buNone/>
            </a:pPr>
            <a:r>
              <a:rPr lang="en-GB" dirty="0">
                <a:solidFill>
                  <a:schemeClr val="accent4"/>
                </a:solidFill>
                <a:latin typeface="Consolas"/>
                <a:ea typeface="Consolas"/>
                <a:cs typeface="Consolas"/>
                <a:sym typeface="Consolas"/>
              </a:rPr>
              <a:t>'n'</a:t>
            </a:r>
            <a:endParaRPr dirty="0">
              <a:solidFill>
                <a:schemeClr val="accent4"/>
              </a:solidFill>
              <a:latin typeface="Consolas"/>
              <a:ea typeface="Consolas"/>
              <a:cs typeface="Consolas"/>
              <a:sym typeface="Consolas"/>
            </a:endParaRPr>
          </a:p>
          <a:p>
            <a:pPr marL="0" lvl="0" indent="0" algn="l" rtl="0">
              <a:spcBef>
                <a:spcPts val="0"/>
              </a:spcBef>
              <a:spcAft>
                <a:spcPts val="0"/>
              </a:spcAft>
              <a:buNone/>
            </a:pPr>
            <a:r>
              <a:rPr lang="en-GB" dirty="0"/>
              <a:t>But the value of the index has to be an i</a:t>
            </a:r>
            <a:r>
              <a:rPr lang="en-GB" b="1" dirty="0"/>
              <a:t>nteger. </a:t>
            </a:r>
            <a:r>
              <a:rPr lang="en-GB" dirty="0"/>
              <a:t>Otherwise you get:</a:t>
            </a:r>
            <a:endParaRPr dirty="0"/>
          </a:p>
          <a:p>
            <a:pPr marL="0" lvl="0" indent="0" algn="l" rtl="0">
              <a:spcBef>
                <a:spcPts val="1600"/>
              </a:spcBef>
              <a:spcAft>
                <a:spcPts val="0"/>
              </a:spcAft>
              <a:buNone/>
            </a:pPr>
            <a:r>
              <a:rPr lang="en-GB" dirty="0">
                <a:solidFill>
                  <a:schemeClr val="accent4"/>
                </a:solidFill>
                <a:latin typeface="Consolas"/>
                <a:ea typeface="Consolas"/>
                <a:cs typeface="Consolas"/>
                <a:sym typeface="Consolas"/>
              </a:rPr>
              <a:t>&gt;&gt;&gt; letter = fruit[1.5] </a:t>
            </a:r>
            <a:endParaRPr dirty="0">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dirty="0" err="1">
                <a:solidFill>
                  <a:schemeClr val="accent4"/>
                </a:solidFill>
                <a:latin typeface="Consolas"/>
                <a:ea typeface="Consolas"/>
                <a:cs typeface="Consolas"/>
                <a:sym typeface="Consolas"/>
              </a:rPr>
              <a:t>TypeError</a:t>
            </a:r>
            <a:r>
              <a:rPr lang="en-GB" dirty="0">
                <a:solidFill>
                  <a:schemeClr val="accent4"/>
                </a:solidFill>
                <a:latin typeface="Consolas"/>
                <a:ea typeface="Consolas"/>
                <a:cs typeface="Consolas"/>
                <a:sym typeface="Consolas"/>
              </a:rPr>
              <a:t>: string indices must be integers</a:t>
            </a:r>
            <a:endParaRPr dirty="0">
              <a:solidFill>
                <a:schemeClr val="accent4"/>
              </a:solidFill>
              <a:latin typeface="Consolas"/>
              <a:ea typeface="Consolas"/>
              <a:cs typeface="Consolas"/>
              <a:sym typeface="Consolas"/>
            </a:endParaRPr>
          </a:p>
        </p:txBody>
      </p:sp>
      <p:sp>
        <p:nvSpPr>
          <p:cNvPr id="265" name="Google Shape;265;p4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4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len</a:t>
            </a:r>
            <a:endParaRPr/>
          </a:p>
        </p:txBody>
      </p:sp>
      <p:sp>
        <p:nvSpPr>
          <p:cNvPr id="271" name="Google Shape;271;p4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len is a built-in function that returns the number of characters in a string: </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fruit = 'banana'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len(fruit)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6 </a:t>
            </a:r>
            <a:endParaRPr>
              <a:solidFill>
                <a:schemeClr val="accent4"/>
              </a:solidFill>
              <a:latin typeface="Consolas"/>
              <a:ea typeface="Consolas"/>
              <a:cs typeface="Consolas"/>
              <a:sym typeface="Consolas"/>
            </a:endParaRPr>
          </a:p>
          <a:p>
            <a:pPr marL="0" lvl="0" indent="0" algn="l" rtl="0">
              <a:spcBef>
                <a:spcPts val="0"/>
              </a:spcBef>
              <a:spcAft>
                <a:spcPts val="0"/>
              </a:spcAft>
              <a:buNone/>
            </a:pPr>
            <a:endParaRPr/>
          </a:p>
          <a:p>
            <a:pPr marL="0" lvl="0" indent="0" algn="l" rtl="0">
              <a:spcBef>
                <a:spcPts val="1600"/>
              </a:spcBef>
              <a:spcAft>
                <a:spcPts val="0"/>
              </a:spcAft>
              <a:buNone/>
            </a:pPr>
            <a:r>
              <a:rPr lang="en-GB"/>
              <a:t>To get the last letter of a string:</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length = len(fruit)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last = fruit[length-1]</a:t>
            </a:r>
            <a:endParaRPr>
              <a:solidFill>
                <a:schemeClr val="accent4"/>
              </a:solidFill>
              <a:latin typeface="Consolas"/>
              <a:ea typeface="Consolas"/>
              <a:cs typeface="Consolas"/>
              <a:sym typeface="Consolas"/>
            </a:endParaRPr>
          </a:p>
          <a:p>
            <a:pPr marL="0" lvl="0" indent="0" algn="l" rtl="0">
              <a:spcBef>
                <a:spcPts val="0"/>
              </a:spcBef>
              <a:spcAft>
                <a:spcPts val="1600"/>
              </a:spcAft>
              <a:buNone/>
            </a:pPr>
            <a:endParaRPr/>
          </a:p>
        </p:txBody>
      </p:sp>
      <p:sp>
        <p:nvSpPr>
          <p:cNvPr id="272" name="Google Shape;272;p4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a:p>
        </p:txBody>
      </p:sp>
      <p:sp>
        <p:nvSpPr>
          <p:cNvPr id="273" name="Google Shape;273;p49"/>
          <p:cNvSpPr/>
          <p:nvPr/>
        </p:nvSpPr>
        <p:spPr>
          <a:xfrm>
            <a:off x="4414775" y="3360600"/>
            <a:ext cx="1393800" cy="651000"/>
          </a:xfrm>
          <a:prstGeom prst="wedgeRectCallout">
            <a:avLst>
              <a:gd name="adj1" fmla="val -112943"/>
              <a:gd name="adj2" fmla="val 61939"/>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15000"/>
              </a:lnSpc>
              <a:spcBef>
                <a:spcPts val="0"/>
              </a:spcBef>
              <a:spcAft>
                <a:spcPts val="1600"/>
              </a:spcAft>
              <a:buNone/>
            </a:pPr>
            <a:r>
              <a:rPr lang="en-GB" sz="1800"/>
              <a:t>Why?</a:t>
            </a:r>
            <a:endParaRPr sz="18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5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 Traversal with a for loop</a:t>
            </a:r>
            <a:endParaRPr/>
          </a:p>
        </p:txBody>
      </p:sp>
      <p:sp>
        <p:nvSpPr>
          <p:cNvPr id="279" name="Google Shape;279;p5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900">
                <a:solidFill>
                  <a:schemeClr val="accent4"/>
                </a:solidFill>
              </a:rPr>
              <a:t>Traversal </a:t>
            </a:r>
            <a:r>
              <a:rPr lang="en-GB" sz="1900"/>
              <a:t>-  pattern of processing when it often starts at the beginning of the string, selects each character in turn, does something to it, and continues until the end</a:t>
            </a:r>
            <a:endParaRPr sz="1900"/>
          </a:p>
          <a:p>
            <a:pPr marL="0" lvl="0" indent="0" algn="l" rtl="0">
              <a:spcBef>
                <a:spcPts val="1600"/>
              </a:spcBef>
              <a:spcAft>
                <a:spcPts val="0"/>
              </a:spcAft>
              <a:buNone/>
            </a:pPr>
            <a:r>
              <a:rPr lang="en-GB" sz="1900">
                <a:solidFill>
                  <a:schemeClr val="accent4"/>
                </a:solidFill>
                <a:latin typeface="Consolas"/>
                <a:ea typeface="Consolas"/>
                <a:cs typeface="Consolas"/>
                <a:sym typeface="Consolas"/>
              </a:rPr>
              <a:t>index = 0</a:t>
            </a:r>
            <a:endParaRPr sz="1900">
              <a:solidFill>
                <a:schemeClr val="accent4"/>
              </a:solidFill>
              <a:latin typeface="Consolas"/>
              <a:ea typeface="Consolas"/>
              <a:cs typeface="Consolas"/>
              <a:sym typeface="Consolas"/>
            </a:endParaRPr>
          </a:p>
          <a:p>
            <a:pPr marL="0" lvl="0" indent="0" algn="l" rtl="0">
              <a:spcBef>
                <a:spcPts val="1600"/>
              </a:spcBef>
              <a:spcAft>
                <a:spcPts val="0"/>
              </a:spcAft>
              <a:buNone/>
            </a:pPr>
            <a:r>
              <a:rPr lang="en-GB" sz="1900">
                <a:solidFill>
                  <a:schemeClr val="accent4"/>
                </a:solidFill>
                <a:latin typeface="Consolas"/>
                <a:ea typeface="Consolas"/>
                <a:cs typeface="Consolas"/>
                <a:sym typeface="Consolas"/>
              </a:rPr>
              <a:t>while index &lt; len(fruit):</a:t>
            </a:r>
            <a:endParaRPr sz="1900">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sz="1900">
                <a:solidFill>
                  <a:schemeClr val="accent4"/>
                </a:solidFill>
                <a:latin typeface="Consolas"/>
                <a:ea typeface="Consolas"/>
                <a:cs typeface="Consolas"/>
                <a:sym typeface="Consolas"/>
              </a:rPr>
              <a:t>letter = fruit[index]</a:t>
            </a:r>
            <a:endParaRPr sz="1900">
              <a:solidFill>
                <a:schemeClr val="accent4"/>
              </a:solidFill>
              <a:latin typeface="Consolas"/>
              <a:ea typeface="Consolas"/>
              <a:cs typeface="Consolas"/>
              <a:sym typeface="Consolas"/>
            </a:endParaRPr>
          </a:p>
          <a:p>
            <a:pPr marL="0" lvl="0" indent="457200" algn="l" rtl="0">
              <a:spcBef>
                <a:spcPts val="1600"/>
              </a:spcBef>
              <a:spcAft>
                <a:spcPts val="0"/>
              </a:spcAft>
              <a:buNone/>
            </a:pPr>
            <a:r>
              <a:rPr lang="en-GB" sz="1900">
                <a:solidFill>
                  <a:schemeClr val="accent4"/>
                </a:solidFill>
                <a:latin typeface="Consolas"/>
                <a:ea typeface="Consolas"/>
                <a:cs typeface="Consolas"/>
                <a:sym typeface="Consolas"/>
              </a:rPr>
              <a:t>print(letter)</a:t>
            </a:r>
            <a:endParaRPr sz="1900">
              <a:solidFill>
                <a:schemeClr val="accent4"/>
              </a:solidFill>
              <a:latin typeface="Consolas"/>
              <a:ea typeface="Consolas"/>
              <a:cs typeface="Consolas"/>
              <a:sym typeface="Consolas"/>
            </a:endParaRPr>
          </a:p>
          <a:p>
            <a:pPr marL="0" lvl="0" indent="457200" algn="l" rtl="0">
              <a:spcBef>
                <a:spcPts val="1600"/>
              </a:spcBef>
              <a:spcAft>
                <a:spcPts val="1600"/>
              </a:spcAft>
              <a:buNone/>
            </a:pPr>
            <a:r>
              <a:rPr lang="en-GB" sz="1900">
                <a:solidFill>
                  <a:schemeClr val="accent4"/>
                </a:solidFill>
                <a:latin typeface="Consolas"/>
                <a:ea typeface="Consolas"/>
                <a:cs typeface="Consolas"/>
                <a:sym typeface="Consolas"/>
              </a:rPr>
              <a:t>index = index + 1</a:t>
            </a:r>
            <a:endParaRPr sz="1900">
              <a:solidFill>
                <a:schemeClr val="accent4"/>
              </a:solidFill>
              <a:latin typeface="Consolas"/>
              <a:ea typeface="Consolas"/>
              <a:cs typeface="Consolas"/>
              <a:sym typeface="Consolas"/>
            </a:endParaRPr>
          </a:p>
        </p:txBody>
      </p:sp>
      <p:sp>
        <p:nvSpPr>
          <p:cNvPr id="280" name="Google Shape;280;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a:p>
        </p:txBody>
      </p:sp>
      <p:sp>
        <p:nvSpPr>
          <p:cNvPr id="281" name="Google Shape;281;p50"/>
          <p:cNvSpPr txBox="1"/>
          <p:nvPr/>
        </p:nvSpPr>
        <p:spPr>
          <a:xfrm>
            <a:off x="5060825" y="2458525"/>
            <a:ext cx="3411600" cy="211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900">
                <a:solidFill>
                  <a:schemeClr val="accent4"/>
                </a:solidFill>
                <a:latin typeface="Consolas"/>
                <a:ea typeface="Consolas"/>
                <a:cs typeface="Consolas"/>
                <a:sym typeface="Consolas"/>
              </a:rPr>
              <a:t>for letter in fruit: </a:t>
            </a:r>
            <a:endParaRPr sz="1900">
              <a:solidFill>
                <a:schemeClr val="accent4"/>
              </a:solidFill>
              <a:latin typeface="Consolas"/>
              <a:ea typeface="Consolas"/>
              <a:cs typeface="Consolas"/>
              <a:sym typeface="Consolas"/>
            </a:endParaRPr>
          </a:p>
          <a:p>
            <a:pPr marL="0" lvl="0" indent="457200" algn="l" rtl="0">
              <a:spcBef>
                <a:spcPts val="0"/>
              </a:spcBef>
              <a:spcAft>
                <a:spcPts val="0"/>
              </a:spcAft>
              <a:buNone/>
            </a:pPr>
            <a:r>
              <a:rPr lang="en-GB" sz="1900">
                <a:solidFill>
                  <a:schemeClr val="accent4"/>
                </a:solidFill>
                <a:latin typeface="Consolas"/>
                <a:ea typeface="Consolas"/>
                <a:cs typeface="Consolas"/>
                <a:sym typeface="Consolas"/>
              </a:rPr>
              <a:t>print(letter)</a:t>
            </a:r>
            <a:endParaRPr sz="1900">
              <a:solidFill>
                <a:schemeClr val="accent4"/>
              </a:solidFill>
              <a:latin typeface="Consolas"/>
              <a:ea typeface="Consolas"/>
              <a:cs typeface="Consolas"/>
              <a:sym typeface="Consolas"/>
            </a:endParaRPr>
          </a:p>
        </p:txBody>
      </p:sp>
      <p:cxnSp>
        <p:nvCxnSpPr>
          <p:cNvPr id="282" name="Google Shape;282;p50"/>
          <p:cNvCxnSpPr/>
          <p:nvPr/>
        </p:nvCxnSpPr>
        <p:spPr>
          <a:xfrm>
            <a:off x="4572000" y="2458525"/>
            <a:ext cx="0" cy="2472600"/>
          </a:xfrm>
          <a:prstGeom prst="straightConnector1">
            <a:avLst/>
          </a:prstGeom>
          <a:noFill/>
          <a:ln w="9525" cap="flat" cmpd="sng">
            <a:solidFill>
              <a:schemeClr val="accent4"/>
            </a:solidFill>
            <a:prstDash val="solid"/>
            <a:round/>
            <a:headEnd type="none" w="med" len="med"/>
            <a:tailEnd type="none" w="med" len="med"/>
          </a:ln>
        </p:spPr>
      </p:cxnSp>
      <p:pic>
        <p:nvPicPr>
          <p:cNvPr id="283" name="Google Shape;283;p50"/>
          <p:cNvPicPr preferRelativeResize="0"/>
          <p:nvPr/>
        </p:nvPicPr>
        <p:blipFill rotWithShape="1">
          <a:blip r:embed="rId3">
            <a:alphaModFix/>
          </a:blip>
          <a:srcRect l="14799" t="34593" r="68685" b="53488"/>
          <a:stretch/>
        </p:blipFill>
        <p:spPr>
          <a:xfrm>
            <a:off x="5293000" y="3424925"/>
            <a:ext cx="2818474" cy="114410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5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String slices</a:t>
            </a:r>
            <a:endParaRPr/>
          </a:p>
        </p:txBody>
      </p:sp>
      <p:sp>
        <p:nvSpPr>
          <p:cNvPr id="296" name="Google Shape;296;p5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 segment of a string is called a slice. Selecting a slice is similar to selecting a character: </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s = 'Monty Python'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s[0:5]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'Monty'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s[6:12] </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a:solidFill>
                  <a:schemeClr val="accent4"/>
                </a:solidFill>
                <a:latin typeface="Consolas"/>
                <a:ea typeface="Consolas"/>
                <a:cs typeface="Consolas"/>
                <a:sym typeface="Consolas"/>
              </a:rPr>
              <a:t>'Python' </a:t>
            </a:r>
            <a:endParaRPr>
              <a:solidFill>
                <a:schemeClr val="accent4"/>
              </a:solidFill>
              <a:latin typeface="Consolas"/>
              <a:ea typeface="Consolas"/>
              <a:cs typeface="Consolas"/>
              <a:sym typeface="Consolas"/>
            </a:endParaRPr>
          </a:p>
        </p:txBody>
      </p:sp>
      <p:sp>
        <p:nvSpPr>
          <p:cNvPr id="297" name="Google Shape;297;p5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5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String slices</a:t>
            </a:r>
            <a:endParaRPr/>
          </a:p>
        </p:txBody>
      </p:sp>
      <p:sp>
        <p:nvSpPr>
          <p:cNvPr id="303" name="Google Shape;303;p5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you omit the first index (before the colon), the slice starts at the beginning of the string. If you omit the second index, the slice goes to the end of the string: </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fruit = 'banana'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fruit[:3]</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'ban'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fruit[3:] </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a:solidFill>
                  <a:schemeClr val="accent4"/>
                </a:solidFill>
                <a:latin typeface="Consolas"/>
                <a:ea typeface="Consolas"/>
                <a:cs typeface="Consolas"/>
                <a:sym typeface="Consolas"/>
              </a:rPr>
              <a:t>'ana’</a:t>
            </a:r>
            <a:endParaRPr>
              <a:solidFill>
                <a:schemeClr val="accent4"/>
              </a:solidFill>
              <a:latin typeface="Consolas"/>
              <a:ea typeface="Consolas"/>
              <a:cs typeface="Consolas"/>
              <a:sym typeface="Consolas"/>
            </a:endParaRPr>
          </a:p>
        </p:txBody>
      </p:sp>
      <p:sp>
        <p:nvSpPr>
          <p:cNvPr id="304" name="Google Shape;304;p5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5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Strings are immutable</a:t>
            </a:r>
            <a:endParaRPr/>
          </a:p>
        </p:txBody>
      </p:sp>
      <p:sp>
        <p:nvSpPr>
          <p:cNvPr id="310" name="Google Shape;310;p5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4"/>
                </a:solidFill>
                <a:latin typeface="Consolas"/>
                <a:ea typeface="Consolas"/>
                <a:cs typeface="Consolas"/>
                <a:sym typeface="Consolas"/>
              </a:rPr>
              <a:t>&gt;&gt;&gt; greeting = 'Hello, world!'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greeting[0] = 'J'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TypeError: 'str' object does not support item assignment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2"/>
                </a:solidFill>
              </a:rPr>
              <a:t>You can’t change an existing string. The best you can do is create a new string that is a variation on the original</a:t>
            </a:r>
            <a:endParaRPr>
              <a:solidFill>
                <a:schemeClr val="accent2"/>
              </a:solidFill>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greeting = 'Hello, world!'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new_greeting = 'J' + greeting[1:]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new_greeting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'Jello, world!</a:t>
            </a:r>
            <a:endParaRPr>
              <a:solidFill>
                <a:schemeClr val="accent4"/>
              </a:solidFill>
              <a:latin typeface="Consolas"/>
              <a:ea typeface="Consolas"/>
              <a:cs typeface="Consolas"/>
              <a:sym typeface="Consolas"/>
            </a:endParaRPr>
          </a:p>
        </p:txBody>
      </p:sp>
      <p:sp>
        <p:nvSpPr>
          <p:cNvPr id="311" name="Google Shape;311;p5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5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Searching</a:t>
            </a:r>
            <a:endParaRPr/>
          </a:p>
        </p:txBody>
      </p:sp>
      <p:sp>
        <p:nvSpPr>
          <p:cNvPr id="317" name="Google Shape;317;p5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4"/>
                </a:solidFill>
                <a:latin typeface="Consolas"/>
                <a:ea typeface="Consolas"/>
                <a:cs typeface="Consolas"/>
                <a:sym typeface="Consolas"/>
              </a:rPr>
              <a:t>def find(word, letter): </a:t>
            </a:r>
            <a:endParaRPr>
              <a:solidFill>
                <a:schemeClr val="accent4"/>
              </a:solidFill>
              <a:latin typeface="Consolas"/>
              <a:ea typeface="Consolas"/>
              <a:cs typeface="Consolas"/>
              <a:sym typeface="Consolas"/>
            </a:endParaRPr>
          </a:p>
          <a:p>
            <a:pPr marL="0" lvl="0" indent="457200" algn="l" rtl="0">
              <a:spcBef>
                <a:spcPts val="0"/>
              </a:spcBef>
              <a:spcAft>
                <a:spcPts val="0"/>
              </a:spcAft>
              <a:buNone/>
            </a:pPr>
            <a:r>
              <a:rPr lang="en-GB">
                <a:solidFill>
                  <a:schemeClr val="accent4"/>
                </a:solidFill>
                <a:latin typeface="Consolas"/>
                <a:ea typeface="Consolas"/>
                <a:cs typeface="Consolas"/>
                <a:sym typeface="Consolas"/>
              </a:rPr>
              <a:t>index = 0 </a:t>
            </a:r>
            <a:endParaRPr>
              <a:solidFill>
                <a:schemeClr val="accent4"/>
              </a:solidFill>
              <a:latin typeface="Consolas"/>
              <a:ea typeface="Consolas"/>
              <a:cs typeface="Consolas"/>
              <a:sym typeface="Consolas"/>
            </a:endParaRPr>
          </a:p>
          <a:p>
            <a:pPr marL="0" lvl="0" indent="457200" algn="l" rtl="0">
              <a:spcBef>
                <a:spcPts val="0"/>
              </a:spcBef>
              <a:spcAft>
                <a:spcPts val="0"/>
              </a:spcAft>
              <a:buNone/>
            </a:pPr>
            <a:r>
              <a:rPr lang="en-GB">
                <a:solidFill>
                  <a:schemeClr val="accent4"/>
                </a:solidFill>
                <a:latin typeface="Consolas"/>
                <a:ea typeface="Consolas"/>
                <a:cs typeface="Consolas"/>
                <a:sym typeface="Consolas"/>
              </a:rPr>
              <a:t>while index &lt; len(word): </a:t>
            </a:r>
            <a:endParaRPr>
              <a:solidFill>
                <a:schemeClr val="accent4"/>
              </a:solidFill>
              <a:latin typeface="Consolas"/>
              <a:ea typeface="Consolas"/>
              <a:cs typeface="Consolas"/>
              <a:sym typeface="Consolas"/>
            </a:endParaRPr>
          </a:p>
          <a:p>
            <a:pPr marL="457200" lvl="0" indent="457200" algn="l" rtl="0">
              <a:spcBef>
                <a:spcPts val="0"/>
              </a:spcBef>
              <a:spcAft>
                <a:spcPts val="0"/>
              </a:spcAft>
              <a:buNone/>
            </a:pPr>
            <a:r>
              <a:rPr lang="en-GB">
                <a:solidFill>
                  <a:schemeClr val="accent4"/>
                </a:solidFill>
                <a:latin typeface="Consolas"/>
                <a:ea typeface="Consolas"/>
                <a:cs typeface="Consolas"/>
                <a:sym typeface="Consolas"/>
              </a:rPr>
              <a:t>if word[index] == letter: </a:t>
            </a:r>
            <a:endParaRPr>
              <a:solidFill>
                <a:schemeClr val="accent4"/>
              </a:solidFill>
              <a:latin typeface="Consolas"/>
              <a:ea typeface="Consolas"/>
              <a:cs typeface="Consolas"/>
              <a:sym typeface="Consolas"/>
            </a:endParaRPr>
          </a:p>
          <a:p>
            <a:pPr marL="914400" lvl="0" indent="457200" algn="l" rtl="0">
              <a:spcBef>
                <a:spcPts val="0"/>
              </a:spcBef>
              <a:spcAft>
                <a:spcPts val="0"/>
              </a:spcAft>
              <a:buNone/>
            </a:pPr>
            <a:r>
              <a:rPr lang="en-GB">
                <a:solidFill>
                  <a:schemeClr val="accent4"/>
                </a:solidFill>
                <a:latin typeface="Consolas"/>
                <a:ea typeface="Consolas"/>
                <a:cs typeface="Consolas"/>
                <a:sym typeface="Consolas"/>
              </a:rPr>
              <a:t>return index </a:t>
            </a:r>
            <a:endParaRPr>
              <a:solidFill>
                <a:schemeClr val="accent4"/>
              </a:solidFill>
              <a:latin typeface="Consolas"/>
              <a:ea typeface="Consolas"/>
              <a:cs typeface="Consolas"/>
              <a:sym typeface="Consolas"/>
            </a:endParaRPr>
          </a:p>
          <a:p>
            <a:pPr marL="457200" lvl="0" indent="457200" algn="l" rtl="0">
              <a:spcBef>
                <a:spcPts val="0"/>
              </a:spcBef>
              <a:spcAft>
                <a:spcPts val="0"/>
              </a:spcAft>
              <a:buNone/>
            </a:pPr>
            <a:r>
              <a:rPr lang="en-GB">
                <a:solidFill>
                  <a:schemeClr val="accent4"/>
                </a:solidFill>
                <a:latin typeface="Consolas"/>
                <a:ea typeface="Consolas"/>
                <a:cs typeface="Consolas"/>
                <a:sym typeface="Consolas"/>
              </a:rPr>
              <a:t>index = index + 1 </a:t>
            </a:r>
            <a:endParaRPr>
              <a:solidFill>
                <a:schemeClr val="accent4"/>
              </a:solidFill>
              <a:latin typeface="Consolas"/>
              <a:ea typeface="Consolas"/>
              <a:cs typeface="Consolas"/>
              <a:sym typeface="Consolas"/>
            </a:endParaRPr>
          </a:p>
          <a:p>
            <a:pPr marL="457200" lvl="0" indent="0" algn="l" rtl="0">
              <a:spcBef>
                <a:spcPts val="0"/>
              </a:spcBef>
              <a:spcAft>
                <a:spcPts val="0"/>
              </a:spcAft>
              <a:buNone/>
            </a:pPr>
            <a:r>
              <a:rPr lang="en-GB">
                <a:solidFill>
                  <a:schemeClr val="accent4"/>
                </a:solidFill>
                <a:latin typeface="Consolas"/>
                <a:ea typeface="Consolas"/>
                <a:cs typeface="Consolas"/>
                <a:sym typeface="Consolas"/>
              </a:rPr>
              <a:t>return -1</a:t>
            </a:r>
            <a:endParaRPr>
              <a:solidFill>
                <a:schemeClr val="accent4"/>
              </a:solidFill>
              <a:latin typeface="Consolas"/>
              <a:ea typeface="Consolas"/>
              <a:cs typeface="Consolas"/>
              <a:sym typeface="Consolas"/>
            </a:endParaRPr>
          </a:p>
          <a:p>
            <a:pPr marL="0" lvl="0" indent="0" algn="l" rtl="0">
              <a:spcBef>
                <a:spcPts val="0"/>
              </a:spcBef>
              <a:spcAft>
                <a:spcPts val="0"/>
              </a:spcAft>
              <a:buNone/>
            </a:pP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print(find(‘computer’, ‘p’))</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2"/>
                </a:solidFill>
              </a:rPr>
              <a:t>Traversing a sequence and returning when we find what we are looking for is called a </a:t>
            </a:r>
            <a:r>
              <a:rPr lang="en-GB">
                <a:solidFill>
                  <a:schemeClr val="accent4"/>
                </a:solidFill>
              </a:rPr>
              <a:t>search</a:t>
            </a:r>
            <a:r>
              <a:rPr lang="en-GB">
                <a:solidFill>
                  <a:schemeClr val="accent2"/>
                </a:solidFill>
              </a:rPr>
              <a:t>.</a:t>
            </a:r>
            <a:endParaRPr>
              <a:solidFill>
                <a:schemeClr val="accent2"/>
              </a:solidFill>
            </a:endParaRPr>
          </a:p>
        </p:txBody>
      </p:sp>
      <p:sp>
        <p:nvSpPr>
          <p:cNvPr id="318" name="Google Shape;318;p5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5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5</a:t>
            </a:r>
            <a:endParaRPr/>
          </a:p>
        </p:txBody>
      </p:sp>
      <p:sp>
        <p:nvSpPr>
          <p:cNvPr id="324" name="Google Shape;324;p5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Modify find function from previous slide so that it has a third parameter, the </a:t>
            </a:r>
            <a:r>
              <a:rPr lang="en-GB">
                <a:solidFill>
                  <a:schemeClr val="accent4"/>
                </a:solidFill>
              </a:rPr>
              <a:t>index </a:t>
            </a:r>
            <a:r>
              <a:rPr lang="en-GB"/>
              <a:t>in word where it should start looking. </a:t>
            </a:r>
            <a:endParaRPr/>
          </a:p>
          <a:p>
            <a:pPr marL="0" lvl="0" indent="0" algn="l" rtl="0">
              <a:spcBef>
                <a:spcPts val="1600"/>
              </a:spcBef>
              <a:spcAft>
                <a:spcPts val="0"/>
              </a:spcAft>
              <a:buNone/>
            </a:pPr>
            <a:r>
              <a:rPr lang="en-GB"/>
              <a:t>Push updates to Github repository</a:t>
            </a:r>
            <a:endParaRPr/>
          </a:p>
          <a:p>
            <a:pPr marL="0" lvl="0" indent="0" algn="l" rtl="0">
              <a:spcBef>
                <a:spcPts val="1600"/>
              </a:spcBef>
              <a:spcAft>
                <a:spcPts val="1600"/>
              </a:spcAft>
              <a:buNone/>
            </a:pPr>
            <a:endParaRPr/>
          </a:p>
        </p:txBody>
      </p:sp>
      <p:sp>
        <p:nvSpPr>
          <p:cNvPr id="325" name="Google Shape;325;p5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5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Looping and counting</a:t>
            </a:r>
            <a:endParaRPr/>
          </a:p>
        </p:txBody>
      </p:sp>
      <p:sp>
        <p:nvSpPr>
          <p:cNvPr id="331" name="Google Shape;331;p5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4"/>
                </a:solidFill>
                <a:latin typeface="Consolas"/>
                <a:ea typeface="Consolas"/>
                <a:cs typeface="Consolas"/>
                <a:sym typeface="Consolas"/>
              </a:rPr>
              <a:t>word = 'banana'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count = 0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for letter in word: </a:t>
            </a:r>
            <a:endParaRPr>
              <a:solidFill>
                <a:schemeClr val="accent4"/>
              </a:solidFill>
              <a:latin typeface="Consolas"/>
              <a:ea typeface="Consolas"/>
              <a:cs typeface="Consolas"/>
              <a:sym typeface="Consolas"/>
            </a:endParaRPr>
          </a:p>
          <a:p>
            <a:pPr marL="0" lvl="0" indent="457200" algn="l" rtl="0">
              <a:spcBef>
                <a:spcPts val="0"/>
              </a:spcBef>
              <a:spcAft>
                <a:spcPts val="0"/>
              </a:spcAft>
              <a:buNone/>
            </a:pPr>
            <a:r>
              <a:rPr lang="en-GB">
                <a:solidFill>
                  <a:schemeClr val="accent4"/>
                </a:solidFill>
                <a:latin typeface="Consolas"/>
                <a:ea typeface="Consolas"/>
                <a:cs typeface="Consolas"/>
                <a:sym typeface="Consolas"/>
              </a:rPr>
              <a:t>if letter == 'a': </a:t>
            </a:r>
            <a:endParaRPr>
              <a:solidFill>
                <a:schemeClr val="accent4"/>
              </a:solidFill>
              <a:latin typeface="Consolas"/>
              <a:ea typeface="Consolas"/>
              <a:cs typeface="Consolas"/>
              <a:sym typeface="Consolas"/>
            </a:endParaRPr>
          </a:p>
          <a:p>
            <a:pPr marL="457200" lvl="0" indent="457200" algn="l" rtl="0">
              <a:spcBef>
                <a:spcPts val="0"/>
              </a:spcBef>
              <a:spcAft>
                <a:spcPts val="0"/>
              </a:spcAft>
              <a:buNone/>
            </a:pPr>
            <a:r>
              <a:rPr lang="en-GB">
                <a:solidFill>
                  <a:schemeClr val="accent4"/>
                </a:solidFill>
                <a:latin typeface="Consolas"/>
                <a:ea typeface="Consolas"/>
                <a:cs typeface="Consolas"/>
                <a:sym typeface="Consolas"/>
              </a:rPr>
              <a:t>count = count + 1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print(count) </a:t>
            </a:r>
            <a:endParaRPr>
              <a:solidFill>
                <a:schemeClr val="accent4"/>
              </a:solidFill>
              <a:latin typeface="Consolas"/>
              <a:ea typeface="Consolas"/>
              <a:cs typeface="Consolas"/>
              <a:sym typeface="Consolas"/>
            </a:endParaRPr>
          </a:p>
          <a:p>
            <a:pPr marL="0" lvl="0" indent="0" algn="l" rtl="0">
              <a:spcBef>
                <a:spcPts val="0"/>
              </a:spcBef>
              <a:spcAft>
                <a:spcPts val="0"/>
              </a:spcAft>
              <a:buNone/>
            </a:pPr>
            <a:endParaRPr>
              <a:solidFill>
                <a:schemeClr val="accent4"/>
              </a:solidFill>
              <a:latin typeface="Consolas"/>
              <a:ea typeface="Consolas"/>
              <a:cs typeface="Consolas"/>
              <a:sym typeface="Consolas"/>
            </a:endParaRPr>
          </a:p>
          <a:p>
            <a:pPr marL="0" lvl="0" indent="0" algn="l" rtl="0">
              <a:spcBef>
                <a:spcPts val="0"/>
              </a:spcBef>
              <a:spcAft>
                <a:spcPts val="1600"/>
              </a:spcAft>
              <a:buNone/>
            </a:pPr>
            <a:r>
              <a:rPr lang="en-GB">
                <a:solidFill>
                  <a:schemeClr val="accent2"/>
                </a:solidFill>
              </a:rPr>
              <a:t>This pattern of computation called a </a:t>
            </a:r>
            <a:r>
              <a:rPr lang="en-GB">
                <a:solidFill>
                  <a:schemeClr val="accent4"/>
                </a:solidFill>
              </a:rPr>
              <a:t>counter</a:t>
            </a:r>
            <a:r>
              <a:rPr lang="en-GB">
                <a:solidFill>
                  <a:schemeClr val="accent2"/>
                </a:solidFill>
              </a:rPr>
              <a:t>. The variable count is initialized to 0 and then incremented each time an a is found. When the loop exits, count contains the result—the total number of a’s. </a:t>
            </a:r>
            <a:endParaRPr>
              <a:solidFill>
                <a:schemeClr val="accent2"/>
              </a:solidFill>
            </a:endParaRPr>
          </a:p>
        </p:txBody>
      </p:sp>
      <p:sp>
        <p:nvSpPr>
          <p:cNvPr id="332" name="Google Shape;332;p5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5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String methods</a:t>
            </a:r>
            <a:endParaRPr/>
          </a:p>
        </p:txBody>
      </p:sp>
      <p:sp>
        <p:nvSpPr>
          <p:cNvPr id="338" name="Google Shape;338;p5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4"/>
                </a:solidFill>
                <a:latin typeface="Consolas"/>
                <a:ea typeface="Consolas"/>
                <a:cs typeface="Consolas"/>
                <a:sym typeface="Consolas"/>
              </a:rPr>
              <a:t>&gt;&gt;&gt; word = 'banana'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new_word = word.upper()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new_word </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a:solidFill>
                  <a:schemeClr val="accent4"/>
                </a:solidFill>
                <a:latin typeface="Consolas"/>
                <a:ea typeface="Consolas"/>
                <a:cs typeface="Consolas"/>
                <a:sym typeface="Consolas"/>
              </a:rPr>
              <a:t>'BANANA</a:t>
            </a:r>
            <a:endParaRPr>
              <a:solidFill>
                <a:schemeClr val="accent4"/>
              </a:solidFill>
              <a:latin typeface="Consolas"/>
              <a:ea typeface="Consolas"/>
              <a:cs typeface="Consolas"/>
              <a:sym typeface="Consolas"/>
            </a:endParaRPr>
          </a:p>
        </p:txBody>
      </p:sp>
      <p:sp>
        <p:nvSpPr>
          <p:cNvPr id="339" name="Google Shape;339;p5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a:p>
        </p:txBody>
      </p:sp>
      <p:sp>
        <p:nvSpPr>
          <p:cNvPr id="340" name="Google Shape;340;p58"/>
          <p:cNvSpPr/>
          <p:nvPr/>
        </p:nvSpPr>
        <p:spPr>
          <a:xfrm>
            <a:off x="3278025" y="733250"/>
            <a:ext cx="5003400" cy="1006500"/>
          </a:xfrm>
          <a:prstGeom prst="wedgeRectCallout">
            <a:avLst>
              <a:gd name="adj1" fmla="val -41667"/>
              <a:gd name="adj2" fmla="val 64275"/>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dot notation specifies the name of the method, </a:t>
            </a:r>
            <a:r>
              <a:rPr lang="en-GB" b="1"/>
              <a:t>upper</a:t>
            </a:r>
            <a:r>
              <a:rPr lang="en-GB"/>
              <a:t>, and the name of the string to apply the method to, </a:t>
            </a:r>
            <a:r>
              <a:rPr lang="en-GB" b="1" i="1"/>
              <a:t>word</a:t>
            </a:r>
            <a:r>
              <a:rPr lang="en-GB"/>
              <a:t>. The empty parentheses indicate that this method takes no arguments. </a:t>
            </a:r>
            <a:endParaRPr/>
          </a:p>
        </p:txBody>
      </p:sp>
      <p:sp>
        <p:nvSpPr>
          <p:cNvPr id="341" name="Google Shape;341;p58"/>
          <p:cNvSpPr/>
          <p:nvPr/>
        </p:nvSpPr>
        <p:spPr>
          <a:xfrm>
            <a:off x="4773275" y="2214125"/>
            <a:ext cx="2659800" cy="1308300"/>
          </a:xfrm>
          <a:prstGeom prst="wedgeRectCallout">
            <a:avLst>
              <a:gd name="adj1" fmla="val -92162"/>
              <a:gd name="adj2" fmla="val -55496"/>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A method call is called an </a:t>
            </a:r>
            <a:r>
              <a:rPr lang="en-GB" b="1"/>
              <a:t>invocation</a:t>
            </a:r>
            <a:endParaRPr b="1"/>
          </a:p>
          <a:p>
            <a:pPr marL="0" lvl="0" indent="0" algn="l" rtl="0">
              <a:spcBef>
                <a:spcPts val="0"/>
              </a:spcBef>
              <a:spcAft>
                <a:spcPts val="0"/>
              </a:spcAft>
              <a:buNone/>
            </a:pPr>
            <a:endParaRPr b="1"/>
          </a:p>
          <a:p>
            <a:pPr marL="0" lvl="0" indent="0" algn="l" rtl="0">
              <a:spcBef>
                <a:spcPts val="0"/>
              </a:spcBef>
              <a:spcAft>
                <a:spcPts val="0"/>
              </a:spcAft>
              <a:buNone/>
            </a:pPr>
            <a:r>
              <a:rPr lang="en-GB" b="1"/>
              <a:t>we are invoking upper on word.</a:t>
            </a:r>
            <a:endParaRPr b="1"/>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5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 The in operator</a:t>
            </a:r>
            <a:endParaRPr/>
          </a:p>
        </p:txBody>
      </p:sp>
      <p:sp>
        <p:nvSpPr>
          <p:cNvPr id="347" name="Google Shape;347;p5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word </a:t>
            </a:r>
            <a:r>
              <a:rPr lang="en-GB">
                <a:solidFill>
                  <a:schemeClr val="accent4"/>
                </a:solidFill>
              </a:rPr>
              <a:t>in </a:t>
            </a:r>
            <a:r>
              <a:rPr lang="en-GB"/>
              <a:t>is a boolean operator that takes two strings and returns True if the first appears as a substring in the second: </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'a' in 'banana'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True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'seed' in 'banana' </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a:solidFill>
                  <a:schemeClr val="accent4"/>
                </a:solidFill>
                <a:latin typeface="Consolas"/>
                <a:ea typeface="Consolas"/>
                <a:cs typeface="Consolas"/>
                <a:sym typeface="Consolas"/>
              </a:rPr>
              <a:t>False</a:t>
            </a:r>
            <a:endParaRPr>
              <a:solidFill>
                <a:schemeClr val="accent4"/>
              </a:solidFill>
              <a:latin typeface="Consolas"/>
              <a:ea typeface="Consolas"/>
              <a:cs typeface="Consolas"/>
              <a:sym typeface="Consolas"/>
            </a:endParaRPr>
          </a:p>
        </p:txBody>
      </p:sp>
      <p:sp>
        <p:nvSpPr>
          <p:cNvPr id="348" name="Google Shape;348;p5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6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Homework 0</a:t>
            </a:r>
            <a:endParaRPr dirty="0"/>
          </a:p>
        </p:txBody>
      </p:sp>
      <p:sp>
        <p:nvSpPr>
          <p:cNvPr id="361" name="Google Shape;361;p6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following program counts the number of times the letter a appears in a string:</a:t>
            </a:r>
            <a:endParaRPr/>
          </a:p>
          <a:p>
            <a:pPr marL="0" lvl="0" indent="0" algn="l" rtl="0">
              <a:spcBef>
                <a:spcPts val="1600"/>
              </a:spcBef>
              <a:spcAft>
                <a:spcPts val="0"/>
              </a:spcAft>
              <a:buNone/>
            </a:pPr>
            <a:r>
              <a:rPr lang="en-GB" sz="1500">
                <a:solidFill>
                  <a:schemeClr val="accent4"/>
                </a:solidFill>
                <a:latin typeface="Consolas"/>
                <a:ea typeface="Consolas"/>
                <a:cs typeface="Consolas"/>
                <a:sym typeface="Consolas"/>
              </a:rPr>
              <a:t>word = 'banana'</a:t>
            </a:r>
            <a:endParaRPr sz="1500">
              <a:solidFill>
                <a:schemeClr val="accent4"/>
              </a:solidFill>
              <a:latin typeface="Consolas"/>
              <a:ea typeface="Consolas"/>
              <a:cs typeface="Consolas"/>
              <a:sym typeface="Consolas"/>
            </a:endParaRPr>
          </a:p>
          <a:p>
            <a:pPr marL="0" lvl="0" indent="0" algn="l" rtl="0">
              <a:spcBef>
                <a:spcPts val="0"/>
              </a:spcBef>
              <a:spcAft>
                <a:spcPts val="0"/>
              </a:spcAft>
              <a:buNone/>
            </a:pPr>
            <a:r>
              <a:rPr lang="en-GB" sz="1500">
                <a:solidFill>
                  <a:schemeClr val="accent4"/>
                </a:solidFill>
                <a:latin typeface="Consolas"/>
                <a:ea typeface="Consolas"/>
                <a:cs typeface="Consolas"/>
                <a:sym typeface="Consolas"/>
              </a:rPr>
              <a:t>count = 0</a:t>
            </a:r>
            <a:endParaRPr sz="1500">
              <a:solidFill>
                <a:schemeClr val="accent4"/>
              </a:solidFill>
              <a:latin typeface="Consolas"/>
              <a:ea typeface="Consolas"/>
              <a:cs typeface="Consolas"/>
              <a:sym typeface="Consolas"/>
            </a:endParaRPr>
          </a:p>
          <a:p>
            <a:pPr marL="0" lvl="0" indent="0" algn="l" rtl="0">
              <a:spcBef>
                <a:spcPts val="0"/>
              </a:spcBef>
              <a:spcAft>
                <a:spcPts val="0"/>
              </a:spcAft>
              <a:buNone/>
            </a:pPr>
            <a:r>
              <a:rPr lang="en-GB" sz="1500">
                <a:solidFill>
                  <a:schemeClr val="accent4"/>
                </a:solidFill>
                <a:latin typeface="Consolas"/>
                <a:ea typeface="Consolas"/>
                <a:cs typeface="Consolas"/>
                <a:sym typeface="Consolas"/>
              </a:rPr>
              <a:t>for letter in word:</a:t>
            </a:r>
            <a:endParaRPr sz="1500">
              <a:solidFill>
                <a:schemeClr val="accent4"/>
              </a:solidFill>
              <a:latin typeface="Consolas"/>
              <a:ea typeface="Consolas"/>
              <a:cs typeface="Consolas"/>
              <a:sym typeface="Consolas"/>
            </a:endParaRPr>
          </a:p>
          <a:p>
            <a:pPr marL="0" lvl="0" indent="457200" algn="l" rtl="0">
              <a:spcBef>
                <a:spcPts val="0"/>
              </a:spcBef>
              <a:spcAft>
                <a:spcPts val="0"/>
              </a:spcAft>
              <a:buNone/>
            </a:pPr>
            <a:r>
              <a:rPr lang="en-GB" sz="1500">
                <a:solidFill>
                  <a:schemeClr val="accent4"/>
                </a:solidFill>
                <a:latin typeface="Consolas"/>
                <a:ea typeface="Consolas"/>
                <a:cs typeface="Consolas"/>
                <a:sym typeface="Consolas"/>
              </a:rPr>
              <a:t>if letter == 'a':</a:t>
            </a:r>
            <a:endParaRPr sz="1500">
              <a:solidFill>
                <a:schemeClr val="accent4"/>
              </a:solidFill>
              <a:latin typeface="Consolas"/>
              <a:ea typeface="Consolas"/>
              <a:cs typeface="Consolas"/>
              <a:sym typeface="Consolas"/>
            </a:endParaRPr>
          </a:p>
          <a:p>
            <a:pPr marL="457200" lvl="0" indent="457200" algn="l" rtl="0">
              <a:spcBef>
                <a:spcPts val="0"/>
              </a:spcBef>
              <a:spcAft>
                <a:spcPts val="0"/>
              </a:spcAft>
              <a:buNone/>
            </a:pPr>
            <a:r>
              <a:rPr lang="en-GB" sz="1500">
                <a:solidFill>
                  <a:schemeClr val="accent4"/>
                </a:solidFill>
                <a:latin typeface="Consolas"/>
                <a:ea typeface="Consolas"/>
                <a:cs typeface="Consolas"/>
                <a:sym typeface="Consolas"/>
              </a:rPr>
              <a:t>count = count + 1</a:t>
            </a:r>
            <a:endParaRPr sz="1500">
              <a:solidFill>
                <a:schemeClr val="accent4"/>
              </a:solidFill>
              <a:latin typeface="Consolas"/>
              <a:ea typeface="Consolas"/>
              <a:cs typeface="Consolas"/>
              <a:sym typeface="Consolas"/>
            </a:endParaRPr>
          </a:p>
          <a:p>
            <a:pPr marL="0" lvl="0" indent="457200" algn="l" rtl="0">
              <a:spcBef>
                <a:spcPts val="0"/>
              </a:spcBef>
              <a:spcAft>
                <a:spcPts val="0"/>
              </a:spcAft>
              <a:buNone/>
            </a:pPr>
            <a:r>
              <a:rPr lang="en-GB" sz="1500">
                <a:solidFill>
                  <a:schemeClr val="accent4"/>
                </a:solidFill>
                <a:latin typeface="Consolas"/>
                <a:ea typeface="Consolas"/>
                <a:cs typeface="Consolas"/>
                <a:sym typeface="Consolas"/>
              </a:rPr>
              <a:t>print(count)</a:t>
            </a:r>
            <a:endParaRPr/>
          </a:p>
          <a:p>
            <a:pPr marL="0" lvl="0" indent="0" algn="l" rtl="0">
              <a:spcBef>
                <a:spcPts val="0"/>
              </a:spcBef>
              <a:spcAft>
                <a:spcPts val="1600"/>
              </a:spcAft>
              <a:buNone/>
            </a:pPr>
            <a:r>
              <a:rPr lang="en-GB"/>
              <a:t>Rewrite the function so that instead of traversing the string, it uses the three parameter version of find from slide 26 </a:t>
            </a:r>
            <a:r>
              <a:rPr lang="en-GB" b="1">
                <a:solidFill>
                  <a:srgbClr val="FFAB40"/>
                </a:solidFill>
              </a:rPr>
              <a:t>to count the number of letter ‘a’ occurances. </a:t>
            </a:r>
            <a:r>
              <a:rPr lang="en-GB"/>
              <a:t>Push code to your GitHub repository</a:t>
            </a:r>
            <a:endParaRPr/>
          </a:p>
        </p:txBody>
      </p:sp>
      <p:sp>
        <p:nvSpPr>
          <p:cNvPr id="362" name="Google Shape;362;p6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6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1</a:t>
            </a:r>
            <a:endParaRPr/>
          </a:p>
        </p:txBody>
      </p:sp>
      <p:sp>
        <p:nvSpPr>
          <p:cNvPr id="368" name="Google Shape;368;p6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700"/>
              <a:t>Implement the function </a:t>
            </a:r>
            <a:r>
              <a:rPr lang="en-GB" sz="1700">
                <a:solidFill>
                  <a:schemeClr val="accent4"/>
                </a:solidFill>
              </a:rPr>
              <a:t>def is_the_same(message1, message2)</a:t>
            </a:r>
            <a:r>
              <a:rPr lang="en-GB" sz="1700"/>
              <a:t>:</a:t>
            </a:r>
            <a:endParaRPr sz="1700"/>
          </a:p>
          <a:p>
            <a:pPr marL="0" lvl="0" indent="0" algn="l" rtl="0">
              <a:spcBef>
                <a:spcPts val="1600"/>
              </a:spcBef>
              <a:spcAft>
                <a:spcPts val="0"/>
              </a:spcAft>
              <a:buNone/>
            </a:pPr>
            <a:r>
              <a:rPr lang="en-GB" sz="1700"/>
              <a:t>This function must return True if the arguments message1 and message2 have the same textual content, independently of the characters’ case. The function must abort execution if any of the arguments are not of the type str. </a:t>
            </a:r>
            <a:endParaRPr sz="1700"/>
          </a:p>
          <a:p>
            <a:pPr marL="0" lvl="0" indent="0" algn="l" rtl="0">
              <a:spcBef>
                <a:spcPts val="1600"/>
              </a:spcBef>
              <a:spcAft>
                <a:spcPts val="0"/>
              </a:spcAft>
              <a:buNone/>
            </a:pPr>
            <a:r>
              <a:rPr lang="en-GB" sz="1700"/>
              <a:t>Consider the tests below:</a:t>
            </a:r>
            <a:endParaRPr sz="1700"/>
          </a:p>
          <a:p>
            <a:pPr marL="0" lvl="0" indent="0" algn="l" rtl="0">
              <a:spcBef>
                <a:spcPts val="1600"/>
              </a:spcBef>
              <a:spcAft>
                <a:spcPts val="0"/>
              </a:spcAft>
              <a:buNone/>
            </a:pPr>
            <a:r>
              <a:rPr lang="en-GB" sz="1700"/>
              <a:t>is_the_same("Flamengo", "fLaMeNgO") –&gt; Expected result: True</a:t>
            </a:r>
            <a:endParaRPr sz="1700"/>
          </a:p>
          <a:p>
            <a:pPr marL="0" lvl="0" indent="0" algn="l" rtl="0">
              <a:spcBef>
                <a:spcPts val="1600"/>
              </a:spcBef>
              <a:spcAft>
                <a:spcPts val="0"/>
              </a:spcAft>
              <a:buNone/>
            </a:pPr>
            <a:r>
              <a:rPr lang="en-GB" sz="1700"/>
              <a:t>is_the_same("flamengo", "FLAMENGO") –&gt; Expected result: True</a:t>
            </a:r>
            <a:endParaRPr sz="1700"/>
          </a:p>
          <a:p>
            <a:pPr marL="0" lvl="0" indent="0" algn="l" rtl="0">
              <a:spcBef>
                <a:spcPts val="1600"/>
              </a:spcBef>
              <a:spcAft>
                <a:spcPts val="0"/>
              </a:spcAft>
              <a:buNone/>
            </a:pPr>
            <a:r>
              <a:rPr lang="en-GB" sz="1700"/>
              <a:t>is_the_same("flamengo", "flamingo") –&gt; Expected result: False</a:t>
            </a:r>
            <a:endParaRPr sz="1700"/>
          </a:p>
          <a:p>
            <a:pPr marL="0" lvl="0" indent="0" algn="l" rtl="0">
              <a:spcBef>
                <a:spcPts val="1600"/>
              </a:spcBef>
              <a:spcAft>
                <a:spcPts val="0"/>
              </a:spcAft>
              <a:buNone/>
            </a:pPr>
            <a:r>
              <a:rPr lang="en-GB" sz="1400"/>
              <a:t>Push to </a:t>
            </a:r>
            <a:r>
              <a:rPr lang="en-GB" sz="1400" u="sng">
                <a:solidFill>
                  <a:schemeClr val="accent5"/>
                </a:solidFill>
                <a:hlinkClick r:id="rId3">
                  <a:extLst>
                    <a:ext uri="{A12FA001-AC4F-418D-AE19-62706E023703}">
                      <ahyp:hlinkClr xmlns:ahyp="http://schemas.microsoft.com/office/drawing/2018/hyperlinkcolor" val="tx"/>
                    </a:ext>
                  </a:extLst>
                </a:hlinkClick>
              </a:rPr>
              <a:t>https://classroom.github.com/a/U8MfQwDD</a:t>
            </a:r>
            <a:r>
              <a:rPr lang="en-GB" sz="1400"/>
              <a:t> </a:t>
            </a:r>
            <a:endParaRPr sz="1400"/>
          </a:p>
          <a:p>
            <a:pPr marL="0" lvl="0" indent="0" algn="l" rtl="0">
              <a:spcBef>
                <a:spcPts val="0"/>
              </a:spcBef>
              <a:spcAft>
                <a:spcPts val="0"/>
              </a:spcAft>
              <a:buNone/>
            </a:pPr>
            <a:endParaRPr sz="1700"/>
          </a:p>
          <a:p>
            <a:pPr marL="0" lvl="0" indent="0" algn="l" rtl="0">
              <a:spcBef>
                <a:spcPts val="1600"/>
              </a:spcBef>
              <a:spcAft>
                <a:spcPts val="1600"/>
              </a:spcAft>
              <a:buNone/>
            </a:pPr>
            <a:endParaRPr sz="1700"/>
          </a:p>
        </p:txBody>
      </p:sp>
      <p:sp>
        <p:nvSpPr>
          <p:cNvPr id="369" name="Google Shape;369;p6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6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2</a:t>
            </a:r>
            <a:endParaRPr/>
          </a:p>
        </p:txBody>
      </p:sp>
      <p:sp>
        <p:nvSpPr>
          <p:cNvPr id="375" name="Google Shape;375;p6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500" dirty="0"/>
              <a:t>Implement the function below</a:t>
            </a:r>
            <a:endParaRPr sz="1500" dirty="0"/>
          </a:p>
          <a:p>
            <a:pPr marL="0" lvl="0" indent="0" algn="l" rtl="0">
              <a:spcBef>
                <a:spcPts val="0"/>
              </a:spcBef>
              <a:spcAft>
                <a:spcPts val="0"/>
              </a:spcAft>
              <a:buNone/>
            </a:pPr>
            <a:r>
              <a:rPr lang="en-GB" sz="1500" dirty="0">
                <a:solidFill>
                  <a:srgbClr val="FFAB40"/>
                </a:solidFill>
                <a:latin typeface="Consolas"/>
                <a:ea typeface="Consolas"/>
                <a:cs typeface="Consolas"/>
                <a:sym typeface="Consolas"/>
              </a:rPr>
              <a:t>def </a:t>
            </a:r>
            <a:r>
              <a:rPr lang="en-GB" sz="1500" dirty="0" err="1">
                <a:solidFill>
                  <a:srgbClr val="FFAB40"/>
                </a:solidFill>
                <a:latin typeface="Consolas"/>
                <a:ea typeface="Consolas"/>
                <a:cs typeface="Consolas"/>
                <a:sym typeface="Consolas"/>
              </a:rPr>
              <a:t>format_name</a:t>
            </a:r>
            <a:r>
              <a:rPr lang="en-GB" sz="1500" dirty="0">
                <a:solidFill>
                  <a:srgbClr val="FFAB40"/>
                </a:solidFill>
                <a:latin typeface="Consolas"/>
                <a:ea typeface="Consolas"/>
                <a:cs typeface="Consolas"/>
                <a:sym typeface="Consolas"/>
              </a:rPr>
              <a:t>(name, surname):</a:t>
            </a:r>
            <a:endParaRPr sz="1500" dirty="0">
              <a:solidFill>
                <a:srgbClr val="FFAB40"/>
              </a:solidFill>
              <a:latin typeface="Consolas"/>
              <a:ea typeface="Consolas"/>
              <a:cs typeface="Consolas"/>
              <a:sym typeface="Consolas"/>
            </a:endParaRPr>
          </a:p>
          <a:p>
            <a:pPr marL="0" lvl="0" indent="0" algn="l" rtl="0">
              <a:spcBef>
                <a:spcPts val="0"/>
              </a:spcBef>
              <a:spcAft>
                <a:spcPts val="0"/>
              </a:spcAft>
              <a:buNone/>
            </a:pPr>
            <a:r>
              <a:rPr lang="en-GB" sz="1500" dirty="0"/>
              <a:t>This function must return the name and surname formatted according to the following rule: Initial letter of the name + dot + space + surname + " (" + name + ")". Observe the example below and the expected result:</a:t>
            </a:r>
            <a:endParaRPr sz="1500" dirty="0"/>
          </a:p>
          <a:p>
            <a:pPr marL="0" lvl="0" indent="0" algn="l" rtl="0">
              <a:spcBef>
                <a:spcPts val="0"/>
              </a:spcBef>
              <a:spcAft>
                <a:spcPts val="0"/>
              </a:spcAft>
              <a:buNone/>
            </a:pPr>
            <a:r>
              <a:rPr lang="en-GB" sz="1500" dirty="0">
                <a:solidFill>
                  <a:srgbClr val="FFAB40"/>
                </a:solidFill>
                <a:latin typeface="Consolas"/>
                <a:ea typeface="Consolas"/>
                <a:cs typeface="Consolas"/>
                <a:sym typeface="Consolas"/>
              </a:rPr>
              <a:t>print(</a:t>
            </a:r>
            <a:r>
              <a:rPr lang="en-GB" sz="1500" dirty="0" err="1">
                <a:solidFill>
                  <a:srgbClr val="FFAB40"/>
                </a:solidFill>
                <a:latin typeface="Consolas"/>
                <a:ea typeface="Consolas"/>
                <a:cs typeface="Consolas"/>
                <a:sym typeface="Consolas"/>
              </a:rPr>
              <a:t>format_name</a:t>
            </a:r>
            <a:r>
              <a:rPr lang="en-GB" sz="1500" dirty="0">
                <a:solidFill>
                  <a:srgbClr val="FFAB40"/>
                </a:solidFill>
                <a:latin typeface="Consolas"/>
                <a:ea typeface="Consolas"/>
                <a:cs typeface="Consolas"/>
                <a:sym typeface="Consolas"/>
              </a:rPr>
              <a:t>("Wallace", "</a:t>
            </a:r>
            <a:r>
              <a:rPr lang="en-GB" sz="1500" dirty="0" err="1">
                <a:solidFill>
                  <a:srgbClr val="FFAB40"/>
                </a:solidFill>
                <a:latin typeface="Consolas"/>
                <a:ea typeface="Consolas"/>
                <a:cs typeface="Consolas"/>
                <a:sym typeface="Consolas"/>
              </a:rPr>
              <a:t>Corbo</a:t>
            </a:r>
            <a:r>
              <a:rPr lang="en-GB" sz="1500" dirty="0">
                <a:solidFill>
                  <a:srgbClr val="FFAB40"/>
                </a:solidFill>
                <a:latin typeface="Consolas"/>
                <a:ea typeface="Consolas"/>
                <a:cs typeface="Consolas"/>
                <a:sym typeface="Consolas"/>
              </a:rPr>
              <a:t> </a:t>
            </a:r>
            <a:r>
              <a:rPr lang="en-GB" sz="1500" dirty="0" err="1">
                <a:solidFill>
                  <a:srgbClr val="FFAB40"/>
                </a:solidFill>
                <a:latin typeface="Consolas"/>
                <a:ea typeface="Consolas"/>
                <a:cs typeface="Consolas"/>
                <a:sym typeface="Consolas"/>
              </a:rPr>
              <a:t>Ugulino</a:t>
            </a:r>
            <a:r>
              <a:rPr lang="en-GB" sz="1500" dirty="0">
                <a:solidFill>
                  <a:srgbClr val="FFAB40"/>
                </a:solidFill>
                <a:latin typeface="Consolas"/>
                <a:ea typeface="Consolas"/>
                <a:cs typeface="Consolas"/>
                <a:sym typeface="Consolas"/>
              </a:rPr>
              <a:t>"))</a:t>
            </a:r>
            <a:endParaRPr sz="1500" dirty="0">
              <a:solidFill>
                <a:srgbClr val="FFAB40"/>
              </a:solidFill>
              <a:latin typeface="Consolas"/>
              <a:ea typeface="Consolas"/>
              <a:cs typeface="Consolas"/>
              <a:sym typeface="Consolas"/>
            </a:endParaRPr>
          </a:p>
          <a:p>
            <a:pPr marL="0" lvl="0" indent="0" algn="l" rtl="0">
              <a:spcBef>
                <a:spcPts val="0"/>
              </a:spcBef>
              <a:spcAft>
                <a:spcPts val="0"/>
              </a:spcAft>
              <a:buNone/>
            </a:pPr>
            <a:r>
              <a:rPr lang="en-GB" sz="1500" dirty="0">
                <a:solidFill>
                  <a:srgbClr val="FFAB40"/>
                </a:solidFill>
                <a:latin typeface="Consolas"/>
                <a:ea typeface="Consolas"/>
                <a:cs typeface="Consolas"/>
                <a:sym typeface="Consolas"/>
              </a:rPr>
              <a:t>W. </a:t>
            </a:r>
            <a:r>
              <a:rPr lang="en-GB" sz="1500" dirty="0" err="1">
                <a:solidFill>
                  <a:srgbClr val="FFAB40"/>
                </a:solidFill>
                <a:latin typeface="Consolas"/>
                <a:ea typeface="Consolas"/>
                <a:cs typeface="Consolas"/>
                <a:sym typeface="Consolas"/>
              </a:rPr>
              <a:t>Corbo</a:t>
            </a:r>
            <a:r>
              <a:rPr lang="en-GB" sz="1500" dirty="0">
                <a:solidFill>
                  <a:srgbClr val="FFAB40"/>
                </a:solidFill>
                <a:latin typeface="Consolas"/>
                <a:ea typeface="Consolas"/>
                <a:cs typeface="Consolas"/>
                <a:sym typeface="Consolas"/>
              </a:rPr>
              <a:t> </a:t>
            </a:r>
            <a:r>
              <a:rPr lang="en-GB" sz="1500" dirty="0" err="1">
                <a:solidFill>
                  <a:srgbClr val="FFAB40"/>
                </a:solidFill>
                <a:latin typeface="Consolas"/>
                <a:ea typeface="Consolas"/>
                <a:cs typeface="Consolas"/>
                <a:sym typeface="Consolas"/>
              </a:rPr>
              <a:t>Ugulino</a:t>
            </a:r>
            <a:r>
              <a:rPr lang="en-GB" sz="1500" dirty="0">
                <a:solidFill>
                  <a:srgbClr val="FFAB40"/>
                </a:solidFill>
                <a:latin typeface="Consolas"/>
                <a:ea typeface="Consolas"/>
                <a:cs typeface="Consolas"/>
                <a:sym typeface="Consolas"/>
              </a:rPr>
              <a:t> (Wallace)</a:t>
            </a:r>
            <a:endParaRPr sz="1500" dirty="0">
              <a:solidFill>
                <a:schemeClr val="accent4"/>
              </a:solidFill>
            </a:endParaRPr>
          </a:p>
          <a:p>
            <a:pPr marL="0" lvl="0" indent="0" algn="l" rtl="0">
              <a:spcBef>
                <a:spcPts val="0"/>
              </a:spcBef>
              <a:spcAft>
                <a:spcPts val="0"/>
              </a:spcAft>
              <a:buNone/>
            </a:pPr>
            <a:r>
              <a:rPr lang="en-GB" sz="1500" dirty="0"/>
              <a:t>Before formatting the name, this function must validate if the arguments are valid. Name and Surname must be of the type str and must have </a:t>
            </a:r>
            <a:r>
              <a:rPr lang="en-GB" sz="1500" dirty="0" err="1"/>
              <a:t>len</a:t>
            </a:r>
            <a:r>
              <a:rPr lang="en-GB" sz="1500" dirty="0"/>
              <a:t> &gt;=2. In case of invalid arguments, print the appropriate message (see below) and abort the execution:</a:t>
            </a:r>
            <a:endParaRPr sz="1500" dirty="0"/>
          </a:p>
          <a:p>
            <a:pPr marL="0" lvl="0" indent="0" algn="l" rtl="0">
              <a:spcBef>
                <a:spcPts val="0"/>
              </a:spcBef>
              <a:spcAft>
                <a:spcPts val="0"/>
              </a:spcAft>
              <a:buNone/>
            </a:pPr>
            <a:r>
              <a:rPr lang="en-GB" sz="1500" dirty="0" err="1"/>
              <a:t>inv_name</a:t>
            </a:r>
            <a:r>
              <a:rPr lang="en-GB" sz="1500" dirty="0"/>
              <a:t> ="Invalid argument. Name must be string (</a:t>
            </a:r>
            <a:r>
              <a:rPr lang="en-GB" sz="1500" dirty="0" err="1"/>
              <a:t>len</a:t>
            </a:r>
            <a:r>
              <a:rPr lang="en-GB" sz="1500" dirty="0"/>
              <a:t> &gt;= 2)."</a:t>
            </a:r>
            <a:endParaRPr sz="1500" dirty="0"/>
          </a:p>
          <a:p>
            <a:pPr marL="0" lvl="0" indent="0" algn="l" rtl="0">
              <a:spcBef>
                <a:spcPts val="0"/>
              </a:spcBef>
              <a:spcAft>
                <a:spcPts val="0"/>
              </a:spcAft>
              <a:buNone/>
            </a:pPr>
            <a:r>
              <a:rPr lang="en-GB" sz="1500" dirty="0" err="1"/>
              <a:t>inv_surname</a:t>
            </a:r>
            <a:r>
              <a:rPr lang="en-GB" sz="1500" dirty="0"/>
              <a:t> ="Invalid argument. Surname must be string (</a:t>
            </a:r>
            <a:r>
              <a:rPr lang="en-GB" sz="1500" dirty="0" err="1"/>
              <a:t>len</a:t>
            </a:r>
            <a:r>
              <a:rPr lang="en-GB" sz="1500" dirty="0"/>
              <a:t> &gt;= 2)."</a:t>
            </a:r>
            <a:endParaRPr sz="1500" dirty="0"/>
          </a:p>
          <a:p>
            <a:pPr marL="0" lvl="0" indent="0" algn="l" rtl="0">
              <a:spcBef>
                <a:spcPts val="0"/>
              </a:spcBef>
              <a:spcAft>
                <a:spcPts val="0"/>
              </a:spcAft>
              <a:buNone/>
            </a:pPr>
            <a:r>
              <a:rPr lang="en-GB" sz="1500" dirty="0"/>
              <a:t>Push to GitHub </a:t>
            </a:r>
            <a:endParaRPr sz="1500" dirty="0"/>
          </a:p>
          <a:p>
            <a:pPr marL="0" lvl="0" indent="0" algn="l" rtl="0">
              <a:spcBef>
                <a:spcPts val="0"/>
              </a:spcBef>
              <a:spcAft>
                <a:spcPts val="0"/>
              </a:spcAft>
              <a:buNone/>
            </a:pPr>
            <a:endParaRPr sz="1400" dirty="0"/>
          </a:p>
        </p:txBody>
      </p:sp>
      <p:sp>
        <p:nvSpPr>
          <p:cNvPr id="376" name="Google Shape;376;p6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6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t>Recommended reading</a:t>
            </a:r>
            <a:endParaRPr dirty="0"/>
          </a:p>
        </p:txBody>
      </p:sp>
      <p:sp>
        <p:nvSpPr>
          <p:cNvPr id="382" name="Google Shape;382;p6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marR="0" lvl="0" indent="-304800" algn="l" rtl="0">
              <a:lnSpc>
                <a:spcPct val="100000"/>
              </a:lnSpc>
              <a:spcBef>
                <a:spcPts val="1600"/>
              </a:spcBef>
              <a:spcAft>
                <a:spcPts val="0"/>
              </a:spcAft>
              <a:buSzPts val="1200"/>
              <a:buChar char="●"/>
            </a:pPr>
            <a:r>
              <a:rPr lang="en-GB" sz="1600" dirty="0"/>
              <a:t>Dale, Computer Science Illuminated,</a:t>
            </a:r>
            <a:r>
              <a:rPr lang="en-GB" sz="1600" b="1" dirty="0"/>
              <a:t> Chapter 5, end of the book exercises</a:t>
            </a:r>
            <a:endParaRPr sz="1600" b="1" dirty="0"/>
          </a:p>
          <a:p>
            <a:pPr marL="457200" lvl="0" indent="-304800" algn="l" rtl="0">
              <a:lnSpc>
                <a:spcPct val="100000"/>
              </a:lnSpc>
              <a:spcBef>
                <a:spcPts val="0"/>
              </a:spcBef>
              <a:spcAft>
                <a:spcPts val="0"/>
              </a:spcAft>
              <a:buSzPts val="1200"/>
              <a:buChar char="●"/>
            </a:pPr>
            <a:r>
              <a:rPr lang="en-GB" sz="1600" dirty="0"/>
              <a:t>Downey, Think Python, Chapter 6, 8, end of the Chapter exercises </a:t>
            </a:r>
            <a:endParaRPr sz="1600" dirty="0"/>
          </a:p>
          <a:p>
            <a:pPr marL="457200" lvl="0" indent="-304800" algn="l" rtl="0">
              <a:lnSpc>
                <a:spcPct val="100000"/>
              </a:lnSpc>
              <a:spcBef>
                <a:spcPts val="1600"/>
              </a:spcBef>
              <a:spcAft>
                <a:spcPts val="0"/>
              </a:spcAft>
              <a:buSzPts val="1200"/>
              <a:buChar char="●"/>
            </a:pPr>
            <a:r>
              <a:rPr lang="en-GB" sz="1600" dirty="0"/>
              <a:t>Refer to </a:t>
            </a:r>
            <a:r>
              <a:rPr lang="en-GB" sz="1600" u="sng" dirty="0">
                <a:solidFill>
                  <a:schemeClr val="accent5"/>
                </a:solidFill>
                <a:hlinkClick r:id="rId3">
                  <a:extLst>
                    <a:ext uri="{A12FA001-AC4F-418D-AE19-62706E023703}">
                      <ahyp:hlinkClr xmlns:ahyp="http://schemas.microsoft.com/office/drawing/2018/hyperlinkcolor" val="tx"/>
                    </a:ext>
                  </a:extLst>
                </a:hlinkClick>
              </a:rPr>
              <a:t>motherboard details</a:t>
            </a:r>
            <a:r>
              <a:rPr lang="en-GB" sz="1600" dirty="0"/>
              <a:t> and study its components.</a:t>
            </a:r>
            <a:endParaRPr sz="1600" dirty="0"/>
          </a:p>
          <a:p>
            <a:pPr marL="457200" lvl="0" indent="-304800" algn="l" rtl="0">
              <a:lnSpc>
                <a:spcPct val="100000"/>
              </a:lnSpc>
              <a:spcBef>
                <a:spcPts val="1600"/>
              </a:spcBef>
              <a:spcAft>
                <a:spcPts val="0"/>
              </a:spcAft>
              <a:buSzPts val="1200"/>
              <a:buChar char="●"/>
            </a:pPr>
            <a:r>
              <a:rPr lang="en-GB" sz="1600" u="sng" dirty="0">
                <a:solidFill>
                  <a:schemeClr val="hlink"/>
                </a:solidFill>
                <a:hlinkClick r:id="rId4"/>
              </a:rPr>
              <a:t>https://github.community/t/the-difference-between-forking-and-cloning-a-repository/10189</a:t>
            </a:r>
            <a:r>
              <a:rPr lang="en-GB" sz="1600" dirty="0"/>
              <a:t> </a:t>
            </a:r>
            <a:endParaRPr sz="1600" dirty="0"/>
          </a:p>
          <a:p>
            <a:pPr marL="457200" lvl="0" indent="-304800" algn="l" rtl="0">
              <a:lnSpc>
                <a:spcPct val="100000"/>
              </a:lnSpc>
              <a:spcBef>
                <a:spcPts val="1600"/>
              </a:spcBef>
              <a:spcAft>
                <a:spcPts val="0"/>
              </a:spcAft>
              <a:buSzPts val="1200"/>
              <a:buChar char="●"/>
            </a:pPr>
            <a:r>
              <a:rPr lang="en-GB" sz="1600" u="sng" dirty="0">
                <a:solidFill>
                  <a:schemeClr val="accent5"/>
                </a:solidFill>
                <a:hlinkClick r:id="rId5">
                  <a:extLst>
                    <a:ext uri="{A12FA001-AC4F-418D-AE19-62706E023703}">
                      <ahyp:hlinkClr xmlns:ahyp="http://schemas.microsoft.com/office/drawing/2018/hyperlinkcolor" val="tx"/>
                    </a:ext>
                  </a:extLst>
                </a:hlinkClick>
              </a:rPr>
              <a:t>Learn How Chipset directs Traffic</a:t>
            </a:r>
            <a:endParaRPr sz="1600" dirty="0"/>
          </a:p>
          <a:p>
            <a:pPr marL="457200" lvl="0" indent="-304800" algn="l" rtl="0">
              <a:lnSpc>
                <a:spcPct val="100000"/>
              </a:lnSpc>
              <a:spcBef>
                <a:spcPts val="1600"/>
              </a:spcBef>
              <a:spcAft>
                <a:spcPts val="1600"/>
              </a:spcAft>
              <a:buSzPts val="1200"/>
              <a:buChar char="●"/>
            </a:pPr>
            <a:r>
              <a:rPr lang="en-GB" sz="1600" u="sng" dirty="0">
                <a:solidFill>
                  <a:schemeClr val="accent5"/>
                </a:solidFill>
                <a:hlinkClick r:id="rId6">
                  <a:extLst>
                    <a:ext uri="{A12FA001-AC4F-418D-AE19-62706E023703}">
                      <ahyp:hlinkClr xmlns:ahyp="http://schemas.microsoft.com/office/drawing/2018/hyperlinkcolor" val="tx"/>
                    </a:ext>
                  </a:extLst>
                </a:hlinkClick>
              </a:rPr>
              <a:t>Learn How PCI Express breaks the Bus barrier</a:t>
            </a:r>
            <a:endParaRPr sz="1600" dirty="0"/>
          </a:p>
        </p:txBody>
      </p:sp>
      <p:sp>
        <p:nvSpPr>
          <p:cNvPr id="383" name="Google Shape;383;p6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p6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Solutions for seminar 5 homework with explanation</a:t>
            </a:r>
            <a:endParaRPr/>
          </a:p>
        </p:txBody>
      </p:sp>
      <p:sp>
        <p:nvSpPr>
          <p:cNvPr id="389" name="Google Shape;389;p6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u="sng" dirty="0">
                <a:solidFill>
                  <a:schemeClr val="hlink"/>
                </a:solidFill>
                <a:hlinkClick r:id="rId3"/>
              </a:rPr>
              <a:t>https://www.w3resource.com/python-exercises/python-conditional-exercise-4.php</a:t>
            </a:r>
            <a:endParaRPr dirty="0"/>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
        <p:nvSpPr>
          <p:cNvPr id="390" name="Google Shape;390;p6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8B90E-8A93-0D60-449C-3B6EB48D7BD1}"/>
              </a:ext>
            </a:extLst>
          </p:cNvPr>
          <p:cNvSpPr>
            <a:spLocks noGrp="1"/>
          </p:cNvSpPr>
          <p:nvPr>
            <p:ph type="title"/>
          </p:nvPr>
        </p:nvSpPr>
        <p:spPr/>
        <p:txBody>
          <a:bodyPr/>
          <a:lstStyle/>
          <a:p>
            <a:r>
              <a:rPr lang="en-GB" dirty="0"/>
              <a:t>References</a:t>
            </a:r>
          </a:p>
        </p:txBody>
      </p:sp>
      <p:sp>
        <p:nvSpPr>
          <p:cNvPr id="3" name="Text Placeholder 2">
            <a:extLst>
              <a:ext uri="{FF2B5EF4-FFF2-40B4-BE49-F238E27FC236}">
                <a16:creationId xmlns:a16="http://schemas.microsoft.com/office/drawing/2014/main" id="{2113CE1D-F69F-93E0-70AC-46A6ACDADF4C}"/>
              </a:ext>
            </a:extLst>
          </p:cNvPr>
          <p:cNvSpPr>
            <a:spLocks noGrp="1"/>
          </p:cNvSpPr>
          <p:nvPr>
            <p:ph type="body" idx="1"/>
          </p:nvPr>
        </p:nvSpPr>
        <p:spPr/>
        <p:txBody>
          <a:bodyPr/>
          <a:lstStyle/>
          <a:p>
            <a:pPr marL="482600" lvl="0" algn="l" rtl="0">
              <a:lnSpc>
                <a:spcPct val="100000"/>
              </a:lnSpc>
              <a:spcBef>
                <a:spcPts val="0"/>
              </a:spcBef>
              <a:spcAft>
                <a:spcPts val="0"/>
              </a:spcAft>
              <a:buSzPts val="1400"/>
              <a:buFont typeface="+mj-lt"/>
              <a:buAutoNum type="arabicPeriod"/>
            </a:pPr>
            <a:r>
              <a:rPr lang="en-US" sz="1400" dirty="0">
                <a:latin typeface="+mj-lt"/>
              </a:rPr>
              <a:t>Dale, N., &amp; Lewis, J. (2020). Computer Science Illuminated (7th ed.). Jones &amp; Bartlett Learning, Chapter 5</a:t>
            </a:r>
          </a:p>
          <a:p>
            <a:pPr marL="482600" lvl="0" algn="l" rtl="0">
              <a:lnSpc>
                <a:spcPct val="100000"/>
              </a:lnSpc>
              <a:spcBef>
                <a:spcPts val="0"/>
              </a:spcBef>
              <a:spcAft>
                <a:spcPts val="0"/>
              </a:spcAft>
              <a:buSzPts val="1400"/>
              <a:buFont typeface="+mj-lt"/>
              <a:buAutoNum type="arabicPeriod"/>
            </a:pPr>
            <a:r>
              <a:rPr lang="en-GB" sz="1400" dirty="0">
                <a:latin typeface="+mj-lt"/>
              </a:rPr>
              <a:t>Downey, A. (2015). Think python. O'Reilly. Chapter 6, 8</a:t>
            </a:r>
          </a:p>
          <a:p>
            <a:pPr marL="482600" lvl="0" algn="l" rtl="0">
              <a:lnSpc>
                <a:spcPct val="100000"/>
              </a:lnSpc>
              <a:spcBef>
                <a:spcPts val="0"/>
              </a:spcBef>
              <a:spcAft>
                <a:spcPts val="0"/>
              </a:spcAft>
              <a:buSzPts val="1400"/>
              <a:buFont typeface="+mj-lt"/>
              <a:buAutoNum type="arabicPeriod"/>
            </a:pPr>
            <a:r>
              <a:rPr lang="en-US" sz="1400" dirty="0" err="1"/>
              <a:t>Hamedani</a:t>
            </a:r>
            <a:r>
              <a:rPr lang="en-US" sz="1400" dirty="0"/>
              <a:t>, M., 2020. Python for Beginners - Learn Python in 1 Hour. [online] Youtube.com. Available at: &lt;https://www.youtube.com/watch?v=kqtD5dpn9C8&gt; [Accessed 5 June 2022].</a:t>
            </a:r>
          </a:p>
          <a:p>
            <a:pPr marL="482600" lvl="0" algn="l" rtl="0">
              <a:lnSpc>
                <a:spcPct val="100000"/>
              </a:lnSpc>
              <a:spcBef>
                <a:spcPts val="0"/>
              </a:spcBef>
              <a:spcAft>
                <a:spcPts val="0"/>
              </a:spcAft>
              <a:buSzPts val="1400"/>
              <a:buFont typeface="+mj-lt"/>
              <a:buAutoNum type="arabicPeriod"/>
            </a:pPr>
            <a:r>
              <a:rPr lang="en-US" sz="1400" dirty="0"/>
              <a:t>Fernandez, Alex. “The Difference between Forking and Cloning a Repository.” GitHub Support Community, 28 Nov. 2017, </a:t>
            </a:r>
            <a:r>
              <a:rPr lang="en-US" sz="1400" dirty="0" err="1"/>
              <a:t>github.community</a:t>
            </a:r>
            <a:r>
              <a:rPr lang="en-US" sz="1400" dirty="0"/>
              <a:t>/t/the-difference-between-forking-and-cloning-a-repository/10189. Accessed 8 June 2022.</a:t>
            </a:r>
          </a:p>
          <a:p>
            <a:pPr marL="482600" lvl="0" algn="l" rtl="0">
              <a:lnSpc>
                <a:spcPct val="100000"/>
              </a:lnSpc>
              <a:spcBef>
                <a:spcPts val="0"/>
              </a:spcBef>
              <a:spcAft>
                <a:spcPts val="0"/>
              </a:spcAft>
              <a:buSzPts val="1400"/>
              <a:buFont typeface="+mj-lt"/>
              <a:buAutoNum type="arabicPeriod"/>
            </a:pPr>
            <a:r>
              <a:rPr lang="en-US" sz="1400" dirty="0"/>
              <a:t>book.huihoo.com. (n.d.). PC Architecture. A book by Michael B. </a:t>
            </a:r>
            <a:r>
              <a:rPr lang="en-US" sz="1400" dirty="0" err="1"/>
              <a:t>Karbo</a:t>
            </a:r>
            <a:r>
              <a:rPr lang="en-US" sz="1400" dirty="0"/>
              <a:t>. [online] Available at: https://book.huihoo.com/pc-architecture/ [Accessed 8 Jun. 2022].</a:t>
            </a:r>
          </a:p>
          <a:p>
            <a:pPr marL="482600" lvl="0" algn="l" rtl="0">
              <a:lnSpc>
                <a:spcPct val="100000"/>
              </a:lnSpc>
              <a:spcBef>
                <a:spcPts val="0"/>
              </a:spcBef>
              <a:spcAft>
                <a:spcPts val="0"/>
              </a:spcAft>
              <a:buSzPts val="1400"/>
              <a:buFont typeface="+mj-lt"/>
              <a:buAutoNum type="arabicPeriod"/>
            </a:pPr>
            <a:r>
              <a:rPr lang="en-US" sz="1400" dirty="0"/>
              <a:t>Intel. (n.d.). Intel | Data Center Solutions, IoT, and PC Innovation. [online] Available at: https://www.intel.com/content/www/us/en/homepage.html?ref=https://www.intel.com/content/www/us/en/quick-path-interconnect-introduction-paper.html [Accessed 8 Jun. 2022].‌</a:t>
            </a:r>
          </a:p>
          <a:p>
            <a:pPr marL="482600" lvl="0" algn="l" rtl="0">
              <a:lnSpc>
                <a:spcPct val="100000"/>
              </a:lnSpc>
              <a:spcBef>
                <a:spcPts val="0"/>
              </a:spcBef>
              <a:spcAft>
                <a:spcPts val="0"/>
              </a:spcAft>
              <a:buSzPts val="1400"/>
              <a:buFont typeface="+mj-lt"/>
              <a:buAutoNum type="arabicPeriod"/>
            </a:pPr>
            <a:r>
              <a:rPr lang="en-US" sz="1400" dirty="0"/>
              <a:t>Futurology — An Optimistic Future. “How a CPU Works | the CPU Explained.” Www.youtube.com, 7 Dec. 2017, www.youtube.com/watch?v=XQq_1yaVDpM. Accessed 8 June 2022.</a:t>
            </a:r>
          </a:p>
          <a:p>
            <a:pPr marL="482600" lvl="0" algn="l" rtl="0">
              <a:lnSpc>
                <a:spcPct val="100000"/>
              </a:lnSpc>
              <a:spcBef>
                <a:spcPts val="0"/>
              </a:spcBef>
              <a:spcAft>
                <a:spcPts val="0"/>
              </a:spcAft>
              <a:buSzPts val="1400"/>
              <a:buFont typeface="+mj-lt"/>
              <a:buAutoNum type="arabicPeriod"/>
            </a:pPr>
            <a:endParaRPr lang="en-US" sz="1400" dirty="0"/>
          </a:p>
          <a:p>
            <a:pPr marL="482600" lvl="0" algn="l" rtl="0">
              <a:lnSpc>
                <a:spcPct val="100000"/>
              </a:lnSpc>
              <a:spcBef>
                <a:spcPts val="0"/>
              </a:spcBef>
              <a:spcAft>
                <a:spcPts val="0"/>
              </a:spcAft>
              <a:buSzPts val="1400"/>
              <a:buFont typeface="+mj-lt"/>
              <a:buAutoNum type="arabicPeriod"/>
            </a:pPr>
            <a:endParaRPr lang="en-US" sz="1400" dirty="0"/>
          </a:p>
          <a:p>
            <a:pPr marL="482600" lvl="0" algn="l" rtl="0">
              <a:lnSpc>
                <a:spcPct val="100000"/>
              </a:lnSpc>
              <a:spcBef>
                <a:spcPts val="0"/>
              </a:spcBef>
              <a:spcAft>
                <a:spcPts val="0"/>
              </a:spcAft>
              <a:buSzPts val="1400"/>
              <a:buFont typeface="+mj-lt"/>
              <a:buAutoNum type="arabicPeriod"/>
            </a:pPr>
            <a:endParaRPr lang="en-GB" sz="1400" dirty="0"/>
          </a:p>
          <a:p>
            <a:endParaRPr lang="en-GB" sz="1400" dirty="0"/>
          </a:p>
        </p:txBody>
      </p:sp>
      <p:sp>
        <p:nvSpPr>
          <p:cNvPr id="4" name="Slide Number Placeholder 3">
            <a:extLst>
              <a:ext uri="{FF2B5EF4-FFF2-40B4-BE49-F238E27FC236}">
                <a16:creationId xmlns:a16="http://schemas.microsoft.com/office/drawing/2014/main" id="{95901C05-E081-2C4F-A281-A2483389DE20}"/>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42</a:t>
            </a:fld>
            <a:endParaRPr lang="en-GB"/>
          </a:p>
        </p:txBody>
      </p:sp>
    </p:spTree>
    <p:extLst>
      <p:ext uri="{BB962C8B-B14F-4D97-AF65-F5344CB8AC3E}">
        <p14:creationId xmlns:p14="http://schemas.microsoft.com/office/powerpoint/2010/main" val="1342846821"/>
      </p:ext>
    </p:extLst>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311</TotalTime>
  <Words>2743</Words>
  <Application>Microsoft Office PowerPoint</Application>
  <PresentationFormat>On-screen Show (16:9)</PresentationFormat>
  <Paragraphs>307</Paragraphs>
  <Slides>42</Slides>
  <Notes>38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42</vt:i4>
      </vt:variant>
    </vt:vector>
  </HeadingPairs>
  <TitlesOfParts>
    <vt:vector size="48" baseType="lpstr">
      <vt:lpstr>Arial</vt:lpstr>
      <vt:lpstr>Calibri</vt:lpstr>
      <vt:lpstr>Consolas</vt:lpstr>
      <vt:lpstr>Courier New</vt:lpstr>
      <vt:lpstr>Simple Dark</vt:lpstr>
      <vt:lpstr>Simple Light</vt:lpstr>
      <vt:lpstr>Computer Science Fundamentals</vt:lpstr>
      <vt:lpstr>Agenda</vt:lpstr>
      <vt:lpstr>PowerPoint Presentation</vt:lpstr>
      <vt:lpstr>Lecture recap</vt:lpstr>
      <vt:lpstr>Lecture recap</vt:lpstr>
      <vt:lpstr>Inside your computer</vt:lpstr>
      <vt:lpstr>Chipset architecture until 2008 1</vt:lpstr>
      <vt:lpstr>Bridge 2 </vt:lpstr>
      <vt:lpstr>Bridge 3</vt:lpstr>
      <vt:lpstr>Bridge 4</vt:lpstr>
      <vt:lpstr>Chipset architecture nowadays… 5</vt:lpstr>
      <vt:lpstr>Chipset architecture nowadays… 6</vt:lpstr>
      <vt:lpstr>How a CPU works?</vt:lpstr>
      <vt:lpstr>PowerPoint Presentation</vt:lpstr>
      <vt:lpstr>Topics to cover</vt:lpstr>
      <vt:lpstr>Functions and return values </vt:lpstr>
      <vt:lpstr>Functions and return values  </vt:lpstr>
      <vt:lpstr>Functions and return values </vt:lpstr>
      <vt:lpstr>Functions and return values </vt:lpstr>
      <vt:lpstr>Functions and return values </vt:lpstr>
      <vt:lpstr>Functions and return values </vt:lpstr>
      <vt:lpstr>Solution</vt:lpstr>
      <vt:lpstr>Task 4</vt:lpstr>
      <vt:lpstr>Task 5 </vt:lpstr>
      <vt:lpstr>String</vt:lpstr>
      <vt:lpstr>String index</vt:lpstr>
      <vt:lpstr>len</vt:lpstr>
      <vt:lpstr> Traversal with a for loop</vt:lpstr>
      <vt:lpstr>String slices</vt:lpstr>
      <vt:lpstr>String slices</vt:lpstr>
      <vt:lpstr>Strings are immutable</vt:lpstr>
      <vt:lpstr>Searching</vt:lpstr>
      <vt:lpstr>Task 5</vt:lpstr>
      <vt:lpstr>Looping and counting</vt:lpstr>
      <vt:lpstr>String methods</vt:lpstr>
      <vt:lpstr> The in operator</vt:lpstr>
      <vt:lpstr>Homework 0</vt:lpstr>
      <vt:lpstr>Homework 1</vt:lpstr>
      <vt:lpstr>Homework 2</vt:lpstr>
      <vt:lpstr>Recommended reading</vt:lpstr>
      <vt:lpstr>Solutions for seminar 5 homework with explanation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Science Fundamentals</dc:title>
  <dc:creator>Olga</dc:creator>
  <cp:lastModifiedBy>UK Guest</cp:lastModifiedBy>
  <cp:revision>5</cp:revision>
  <dcterms:modified xsi:type="dcterms:W3CDTF">2022-06-08T09:59:17Z</dcterms:modified>
</cp:coreProperties>
</file>