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71" r:id="rId1"/>
    <p:sldMasterId id="2147483672" r:id="rId2"/>
  </p:sldMasterIdLst>
  <p:notesMasterIdLst>
    <p:notesMasterId r:id="rId37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90" r:id="rId36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38"/>
      <p:bold r:id="rId39"/>
      <p:italic r:id="rId40"/>
      <p:boldItalic r:id="rId41"/>
    </p:embeddedFont>
    <p:embeddedFont>
      <p:font typeface="Roboto" panose="02000000000000000000" pitchFamily="2" charset="0"/>
      <p:regular r:id="rId42"/>
      <p:bold r:id="rId43"/>
      <p:italic r:id="rId44"/>
      <p:boldItalic r:id="rId4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1866" autoAdjust="0"/>
  </p:normalViewPr>
  <p:slideViewPr>
    <p:cSldViewPr snapToGrid="0">
      <p:cViewPr varScale="1">
        <p:scale>
          <a:sx n="81" d="100"/>
          <a:sy n="81" d="100"/>
        </p:scale>
        <p:origin x="1498" y="7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font" Target="fonts/font2.fntdata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font" Target="fonts/font5.fntdata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notesMaster" Target="notesMasters/notesMaster1.xml"/><Relationship Id="rId40" Type="http://schemas.openxmlformats.org/officeDocument/2006/relationships/font" Target="fonts/font3.fntdata"/><Relationship Id="rId45" Type="http://schemas.openxmlformats.org/officeDocument/2006/relationships/font" Target="fonts/font8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font" Target="fonts/font7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font" Target="fonts/font6.fntdata"/><Relationship Id="rId48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font" Target="fonts/font1.fntdata"/><Relationship Id="rId46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4c659b2d73_0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4" name="Google Shape;134;g4c659b2d73_0_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g4dcdd93613_0_10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40" name="Google Shape;140;g4dcdd93613_0_10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a8b57d78eb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" name="Google Shape;161;ga8b57d78eb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dirty="0">
              <a:solidFill>
                <a:srgbClr val="1F1F1F"/>
              </a:solidFill>
              <a:highlight>
                <a:srgbClr val="FFFFFF"/>
              </a:highlight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g4e5e51d3e5_0_1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68" name="Google Shape;168;g4e5e51d3e5_0_1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g132afaa0c36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4" name="Google Shape;174;g132afaa0c36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4e5e51d3e5_0_69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2" name="Google Shape;182;g4e5e51d3e5_0_69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4e5e51d3e5_0_6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/>
          </a:p>
        </p:txBody>
      </p:sp>
      <p:sp>
        <p:nvSpPr>
          <p:cNvPr id="187" name="Google Shape;187;g4e5e51d3e5_0_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g4e5e51d3e5_0_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3" name="Google Shape;193;g4e5e51d3e5_0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ga8b57d78eb_0_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9" name="Google Shape;199;ga8b57d78eb_0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g4e5e51d3e5_0_7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6" name="Google Shape;206;g4e5e51d3e5_0_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g4e5e51d3e5_0_2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3" name="Google Shape;213;g4e5e51d3e5_0_2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4dc8bc44bb_1_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0" name="Google Shape;220;g4dc8bc44bb_1_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g4e5e51d3e5_0_2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7" name="Google Shape;227;g4e5e51d3e5_0_2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g4eaab85806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3" name="Google Shape;233;g4eaab85806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514350" lvl="0" indent="-38989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AutoNum type="arabicPeriod"/>
            </a:pPr>
            <a:endParaRPr sz="300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a8b57d78eb_0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1" name="Google Shape;241;ga8b57d78eb_0_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4e5e51d3e5_0_7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4e5e51d3e5_0_70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g4e5e51d3e5_0_4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3" name="Google Shape;253;g4e5e51d3e5_0_4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gfd070d07ce_0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9" name="Google Shape;259;gfd070d07ce_0_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gfb72f59a63_0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7" name="Google Shape;277;gfb72f59a63_0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dirty="0">
              <a:solidFill>
                <a:srgbClr val="555555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g4e5e51d3e5_0_4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84" name="Google Shape;284;g4e5e51d3e5_0_4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g4e5e51d3e5_0_56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1" name="Google Shape;291;g4e5e51d3e5_0_5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g4e5e51d3e5_0_5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7" name="Google Shape;297;g4e5e51d3e5_0_5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g4e5e51d3e5_0_5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3" name="Google Shape;303;g4e5e51d3e5_0_5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ga8b57d7718_0_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9" name="Google Shape;309;ga8b57d7718_0_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ga8b57d7718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6" name="Google Shape;316;ga8b57d7718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ga8b57d7718_0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4" name="Google Shape;324;ga8b57d7718_0_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ga8b57d7718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2" name="Google Shape;332;ga8b57d7718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g4e5e51d3e5_0_5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0" name="Google Shape;340;g4e5e51d3e5_0_5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g4e5e51d3e5_0_5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7" name="Google Shape;347;g4e5e51d3e5_0_5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g4e5e51d3e5_0_5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3" name="Google Shape;353;g4e5e51d3e5_0_5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g4e5e51d3e5_0_5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9" name="Google Shape;359;g4e5e51d3e5_0_5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g4e5e51d3e5_0_5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5" name="Google Shape;365;g4e5e51d3e5_0_5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g4e5e51d3e5_0_6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1" name="Google Shape;371;g4e5e51d3e5_0_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Clr>
                <a:srgbClr val="ADADAD"/>
              </a:buClr>
              <a:buSzPts val="1800"/>
              <a:buAutoNum type="arabicPeriod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Clr>
                <a:srgbClr val="ADADAD"/>
              </a:buClr>
              <a:buSzPts val="1400"/>
              <a:buAutoNum type="alphaLcPeriod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Clr>
                <a:srgbClr val="ADADAD"/>
              </a:buClr>
              <a:buSzPts val="1400"/>
              <a:buAutoNum type="romanLcPeriod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Clr>
                <a:srgbClr val="ADADAD"/>
              </a:buClr>
              <a:buSzPts val="1400"/>
              <a:buAutoNum type="arabicPeriod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Clr>
                <a:srgbClr val="ADADAD"/>
              </a:buClr>
              <a:buSzPts val="1400"/>
              <a:buAutoNum type="alphaLcPeriod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Clr>
                <a:srgbClr val="ADADAD"/>
              </a:buClr>
              <a:buSzPts val="1400"/>
              <a:buAutoNum type="romanLcPeriod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Clr>
                <a:srgbClr val="ADADAD"/>
              </a:buClr>
              <a:buSzPts val="1400"/>
              <a:buAutoNum type="arabicPeriod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Clr>
                <a:srgbClr val="ADADAD"/>
              </a:buClr>
              <a:buSzPts val="1400"/>
              <a:buAutoNum type="alphaLcPeriod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Clr>
                <a:srgbClr val="ADADAD"/>
              </a:buClr>
              <a:buSzPts val="1400"/>
              <a:buAutoNum type="romanLcPeriod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 sz="1400"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 sz="1400"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 sz="1400"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 sz="1400"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 sz="1400"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 sz="1400"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 sz="1400"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 sz="1400"/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3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5"/>
          <p:cNvSpPr txBox="1">
            <a:spLocks noGrp="1"/>
          </p:cNvSpPr>
          <p:nvPr>
            <p:ph type="ctrTitle"/>
          </p:nvPr>
        </p:nvSpPr>
        <p:spPr>
          <a:xfrm>
            <a:off x="685800" y="1597819"/>
            <a:ext cx="7772400" cy="110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15"/>
          <p:cNvSpPr txBox="1"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Font typeface="Arial"/>
              <a:buNone/>
              <a:defRPr sz="3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5" name="Google Shape;65;p15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6" name="Google Shape;66;p15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7" name="Google Shape;67;p15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6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800" b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0" name="Google Shape;70;p16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1" name="Google Shape;71;p16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2" name="Google Shape;72;p16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3" name="Google Shape;73;p16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74" name="Google Shape;74;p16"/>
          <p:cNvSpPr/>
          <p:nvPr/>
        </p:nvSpPr>
        <p:spPr>
          <a:xfrm>
            <a:off x="-5234" y="-56025"/>
            <a:ext cx="9144000" cy="1043100"/>
          </a:xfrm>
          <a:prstGeom prst="rect">
            <a:avLst/>
          </a:prstGeom>
          <a:solidFill>
            <a:srgbClr val="0B5394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7"/>
          <p:cNvSpPr txBox="1">
            <a:spLocks noGrp="1"/>
          </p:cNvSpPr>
          <p:nvPr>
            <p:ph type="title"/>
          </p:nvPr>
        </p:nvSpPr>
        <p:spPr>
          <a:xfrm>
            <a:off x="722313" y="3305175"/>
            <a:ext cx="7772400" cy="102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7" name="Google Shape;77;p17"/>
          <p:cNvSpPr txBox="1">
            <a:spLocks noGrp="1"/>
          </p:cNvSpPr>
          <p:nvPr>
            <p:ph type="body" idx="1"/>
          </p:nvPr>
        </p:nvSpPr>
        <p:spPr>
          <a:xfrm>
            <a:off x="722313" y="2180035"/>
            <a:ext cx="7772400" cy="112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8" name="Google Shape;78;p17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9" name="Google Shape;79;p17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0" name="Google Shape;80;p17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8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3" name="Google Shape;83;p18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4038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4" name="Google Shape;84;p18"/>
          <p:cNvSpPr txBox="1">
            <a:spLocks noGrp="1"/>
          </p:cNvSpPr>
          <p:nvPr>
            <p:ph type="body" idx="2"/>
          </p:nvPr>
        </p:nvSpPr>
        <p:spPr>
          <a:xfrm>
            <a:off x="4648200" y="1200150"/>
            <a:ext cx="4038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5" name="Google Shape;85;p18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6" name="Google Shape;86;p18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7" name="Google Shape;87;p18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9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0" name="Google Shape;90;p19"/>
          <p:cNvSpPr txBox="1">
            <a:spLocks noGrp="1"/>
          </p:cNvSpPr>
          <p:nvPr>
            <p:ph type="body" idx="1"/>
          </p:nvPr>
        </p:nvSpPr>
        <p:spPr>
          <a:xfrm>
            <a:off x="457200" y="1151335"/>
            <a:ext cx="4040100" cy="4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1" name="Google Shape;91;p19"/>
          <p:cNvSpPr txBox="1">
            <a:spLocks noGrp="1"/>
          </p:cNvSpPr>
          <p:nvPr>
            <p:ph type="body" idx="2"/>
          </p:nvPr>
        </p:nvSpPr>
        <p:spPr>
          <a:xfrm>
            <a:off x="457200" y="1631156"/>
            <a:ext cx="4040100" cy="29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2" name="Google Shape;92;p19"/>
          <p:cNvSpPr txBox="1">
            <a:spLocks noGrp="1"/>
          </p:cNvSpPr>
          <p:nvPr>
            <p:ph type="body" idx="3"/>
          </p:nvPr>
        </p:nvSpPr>
        <p:spPr>
          <a:xfrm>
            <a:off x="4645025" y="1151335"/>
            <a:ext cx="4041900" cy="4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3" name="Google Shape;93;p19"/>
          <p:cNvSpPr txBox="1">
            <a:spLocks noGrp="1"/>
          </p:cNvSpPr>
          <p:nvPr>
            <p:ph type="body" idx="4"/>
          </p:nvPr>
        </p:nvSpPr>
        <p:spPr>
          <a:xfrm>
            <a:off x="4645025" y="1631156"/>
            <a:ext cx="4041900" cy="29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4" name="Google Shape;94;p19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5" name="Google Shape;95;p19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6" name="Google Shape;96;p19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0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9" name="Google Shape;99;p20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0" name="Google Shape;100;p20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1" name="Google Shape;101;p20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1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4" name="Google Shape;104;p21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5" name="Google Shape;105;p21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2"/>
          <p:cNvSpPr txBox="1">
            <a:spLocks noGrp="1"/>
          </p:cNvSpPr>
          <p:nvPr>
            <p:ph type="title"/>
          </p:nvPr>
        </p:nvSpPr>
        <p:spPr>
          <a:xfrm>
            <a:off x="457200" y="204788"/>
            <a:ext cx="3008400" cy="8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8" name="Google Shape;108;p22"/>
          <p:cNvSpPr txBox="1">
            <a:spLocks noGrp="1"/>
          </p:cNvSpPr>
          <p:nvPr>
            <p:ph type="body" idx="1"/>
          </p:nvPr>
        </p:nvSpPr>
        <p:spPr>
          <a:xfrm>
            <a:off x="3575050" y="204788"/>
            <a:ext cx="5111700" cy="438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9" name="Google Shape;109;p22"/>
          <p:cNvSpPr txBox="1">
            <a:spLocks noGrp="1"/>
          </p:cNvSpPr>
          <p:nvPr>
            <p:ph type="body" idx="2"/>
          </p:nvPr>
        </p:nvSpPr>
        <p:spPr>
          <a:xfrm>
            <a:off x="457200" y="1076325"/>
            <a:ext cx="3008400" cy="351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0" name="Google Shape;110;p22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1" name="Google Shape;111;p22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2" name="Google Shape;112;p22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3"/>
          <p:cNvSpPr txBox="1">
            <a:spLocks noGrp="1"/>
          </p:cNvSpPr>
          <p:nvPr>
            <p:ph type="title"/>
          </p:nvPr>
        </p:nvSpPr>
        <p:spPr>
          <a:xfrm>
            <a:off x="1792288" y="3600450"/>
            <a:ext cx="5486400" cy="42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5" name="Google Shape;115;p23"/>
          <p:cNvSpPr>
            <a:spLocks noGrp="1"/>
          </p:cNvSpPr>
          <p:nvPr>
            <p:ph type="pic" idx="2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6" name="Google Shape;116;p23"/>
          <p:cNvSpPr txBox="1">
            <a:spLocks noGrp="1"/>
          </p:cNvSpPr>
          <p:nvPr>
            <p:ph type="body" idx="1"/>
          </p:nvPr>
        </p:nvSpPr>
        <p:spPr>
          <a:xfrm>
            <a:off x="1792288" y="4025503"/>
            <a:ext cx="5486400" cy="60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7" name="Google Shape;117;p23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8" name="Google Shape;118;p23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9" name="Google Shape;119;p23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4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2" name="Google Shape;122;p24"/>
          <p:cNvSpPr txBox="1">
            <a:spLocks noGrp="1"/>
          </p:cNvSpPr>
          <p:nvPr>
            <p:ph type="body" idx="1"/>
          </p:nvPr>
        </p:nvSpPr>
        <p:spPr>
          <a:xfrm rot="5400000">
            <a:off x="2874750" y="-1217400"/>
            <a:ext cx="3394500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3" name="Google Shape;123;p24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4" name="Google Shape;124;p24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5" name="Google Shape;125;p24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5"/>
          <p:cNvSpPr txBox="1">
            <a:spLocks noGrp="1"/>
          </p:cNvSpPr>
          <p:nvPr>
            <p:ph type="title"/>
          </p:nvPr>
        </p:nvSpPr>
        <p:spPr>
          <a:xfrm rot="5400000">
            <a:off x="5463750" y="1371628"/>
            <a:ext cx="4388700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8" name="Google Shape;128;p25"/>
          <p:cNvSpPr txBox="1">
            <a:spLocks noGrp="1"/>
          </p:cNvSpPr>
          <p:nvPr>
            <p:ph type="body" idx="1"/>
          </p:nvPr>
        </p:nvSpPr>
        <p:spPr>
          <a:xfrm rot="5400000">
            <a:off x="1272750" y="-609572"/>
            <a:ext cx="4388700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9" name="Google Shape;129;p25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0" name="Google Shape;130;p25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1" name="Google Shape;131;p25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buNone/>
              <a:defRPr sz="1000">
                <a:solidFill>
                  <a:schemeClr val="dk2"/>
                </a:solidFill>
              </a:defRPr>
            </a:lvl1pPr>
            <a:lvl2pPr lvl="1" algn="r" rtl="0">
              <a:buNone/>
              <a:defRPr sz="1000">
                <a:solidFill>
                  <a:schemeClr val="dk2"/>
                </a:solidFill>
              </a:defRPr>
            </a:lvl2pPr>
            <a:lvl3pPr lvl="2" algn="r" rtl="0">
              <a:buNone/>
              <a:defRPr sz="1000">
                <a:solidFill>
                  <a:schemeClr val="dk2"/>
                </a:solidFill>
              </a:defRPr>
            </a:lvl3pPr>
            <a:lvl4pPr lvl="3" algn="r" rtl="0">
              <a:buNone/>
              <a:defRPr sz="1000">
                <a:solidFill>
                  <a:schemeClr val="dk2"/>
                </a:solidFill>
              </a:defRPr>
            </a:lvl4pPr>
            <a:lvl5pPr lvl="4" algn="r" rtl="0">
              <a:buNone/>
              <a:defRPr sz="1000">
                <a:solidFill>
                  <a:schemeClr val="dk2"/>
                </a:solidFill>
              </a:defRPr>
            </a:lvl5pPr>
            <a:lvl6pPr lvl="5" algn="r" rtl="0">
              <a:buNone/>
              <a:defRPr sz="1000">
                <a:solidFill>
                  <a:schemeClr val="dk2"/>
                </a:solidFill>
              </a:defRPr>
            </a:lvl6pPr>
            <a:lvl7pPr lvl="6" algn="r" rtl="0">
              <a:buNone/>
              <a:defRPr sz="1000">
                <a:solidFill>
                  <a:schemeClr val="dk2"/>
                </a:solidFill>
              </a:defRPr>
            </a:lvl7pPr>
            <a:lvl8pPr lvl="7" algn="r" rtl="0">
              <a:buNone/>
              <a:defRPr sz="1000">
                <a:solidFill>
                  <a:schemeClr val="dk2"/>
                </a:solidFill>
              </a:defRPr>
            </a:lvl8pPr>
            <a:lvl9pPr lvl="8" algn="r" rtl="0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4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8" name="Google Shape;58;p14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9" name="Google Shape;59;p14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0" name="Google Shape;60;p14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1" name="Google Shape;61;p14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GjNp0bBrjmU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gyires.inf.unideb.hu/GyBITT/20/ch01s02.html" TargetMode="Externa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4.xml"/><Relationship Id="rId4" Type="http://schemas.openxmlformats.org/officeDocument/2006/relationships/hyperlink" Target="https://www.youtube.com/watch?v=26QPDBe-NB8&amp;t=2s" TargetMode="Externa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26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Computer Science Fundamentals</a:t>
            </a:r>
            <a:endParaRPr/>
          </a:p>
        </p:txBody>
      </p:sp>
      <p:sp>
        <p:nvSpPr>
          <p:cNvPr id="137" name="Google Shape;137;p26"/>
          <p:cNvSpPr txBox="1">
            <a:spLocks noGrp="1"/>
          </p:cNvSpPr>
          <p:nvPr>
            <p:ph type="subTitle" idx="1"/>
          </p:nvPr>
        </p:nvSpPr>
        <p:spPr>
          <a:xfrm>
            <a:off x="0" y="2797175"/>
            <a:ext cx="9144000" cy="655800"/>
          </a:xfrm>
          <a:prstGeom prst="rect">
            <a:avLst/>
          </a:prstGeom>
          <a:solidFill>
            <a:srgbClr val="0B5394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400" dirty="0">
                <a:solidFill>
                  <a:schemeClr val="lt1"/>
                </a:solidFill>
              </a:rPr>
              <a:t>Lecture 6: Operating Systems Layer</a:t>
            </a:r>
            <a:endParaRPr sz="2400" dirty="0">
              <a:solidFill>
                <a:schemeClr val="lt1"/>
              </a:solidFill>
            </a:endParaRPr>
          </a:p>
          <a:p>
            <a:pPr marL="0" lvl="0" indent="4572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dirty="0">
                <a:solidFill>
                  <a:srgbClr val="FFFFFF"/>
                </a:solidFill>
              </a:rPr>
              <a:t>Lecturer: Olga </a:t>
            </a:r>
            <a:r>
              <a:rPr lang="en-GB" sz="1400" dirty="0" err="1">
                <a:solidFill>
                  <a:srgbClr val="FFFFFF"/>
                </a:solidFill>
              </a:rPr>
              <a:t>Yugay</a:t>
            </a:r>
            <a:endParaRPr sz="1400" dirty="0">
              <a:solidFill>
                <a:srgbClr val="FFFFFF"/>
              </a:solidFill>
            </a:endParaRPr>
          </a:p>
          <a:p>
            <a:pPr marL="36000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>
              <a:solidFill>
                <a:schemeClr val="lt1"/>
              </a:solidFill>
            </a:endParaRPr>
          </a:p>
          <a:p>
            <a:pPr marL="3600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7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>
                <a:solidFill>
                  <a:schemeClr val="lt1"/>
                </a:solidFill>
              </a:rPr>
              <a:t>Today’s focus: Operating Systems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143" name="Google Shape;143;p27"/>
          <p:cNvSpPr/>
          <p:nvPr/>
        </p:nvSpPr>
        <p:spPr>
          <a:xfrm>
            <a:off x="1465676" y="1192017"/>
            <a:ext cx="6208200" cy="3881100"/>
          </a:xfrm>
          <a:prstGeom prst="ellipse">
            <a:avLst/>
          </a:prstGeom>
          <a:solidFill>
            <a:srgbClr val="9FC5E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44" name="Google Shape;144;p27"/>
          <p:cNvGrpSpPr/>
          <p:nvPr/>
        </p:nvGrpSpPr>
        <p:grpSpPr>
          <a:xfrm>
            <a:off x="2179600" y="2020026"/>
            <a:ext cx="4959900" cy="3098029"/>
            <a:chOff x="2179648" y="2500476"/>
            <a:chExt cx="4959900" cy="3806400"/>
          </a:xfrm>
        </p:grpSpPr>
        <p:sp>
          <p:nvSpPr>
            <p:cNvPr id="145" name="Google Shape;145;p27"/>
            <p:cNvSpPr/>
            <p:nvPr/>
          </p:nvSpPr>
          <p:spPr>
            <a:xfrm>
              <a:off x="2179648" y="2500476"/>
              <a:ext cx="4959900" cy="3806400"/>
            </a:xfrm>
            <a:prstGeom prst="ellipse">
              <a:avLst/>
            </a:prstGeom>
            <a:solidFill>
              <a:srgbClr val="0B5394"/>
            </a:solidFill>
            <a:ln w="25550" cap="sq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1" i="0" u="none">
                <a:solidFill>
                  <a:schemeClr val="accent3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6" name="Google Shape;146;p27"/>
            <p:cNvSpPr txBox="1"/>
            <p:nvPr/>
          </p:nvSpPr>
          <p:spPr>
            <a:xfrm>
              <a:off x="3335373" y="2845757"/>
              <a:ext cx="2720400" cy="566700"/>
            </a:xfrm>
            <a:prstGeom prst="rect">
              <a:avLst/>
            </a:prstGeom>
            <a:solidFill>
              <a:srgbClr val="0B5394"/>
            </a:solidFill>
            <a:ln>
              <a:noFill/>
            </a:ln>
          </p:spPr>
          <p:txBody>
            <a:bodyPr spcFirstLastPara="1" wrap="square" lIns="128150" tIns="128150" rIns="128150" bIns="1281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595D63"/>
                </a:buClr>
                <a:buSzPts val="1800"/>
                <a:buFont typeface="Calibri"/>
                <a:buNone/>
              </a:pPr>
              <a:r>
                <a:rPr lang="en-GB" sz="2400" b="1" i="0" u="none">
                  <a:solidFill>
                    <a:srgbClr val="FFFFFF"/>
                  </a:solidFill>
                </a:rPr>
                <a:t>Operating Systems</a:t>
              </a:r>
              <a:endParaRPr sz="2400" b="1">
                <a:solidFill>
                  <a:srgbClr val="FFFFFF"/>
                </a:solidFill>
              </a:endParaRPr>
            </a:p>
          </p:txBody>
        </p:sp>
      </p:grpSp>
      <p:grpSp>
        <p:nvGrpSpPr>
          <p:cNvPr id="147" name="Google Shape;147;p27"/>
          <p:cNvGrpSpPr/>
          <p:nvPr/>
        </p:nvGrpSpPr>
        <p:grpSpPr>
          <a:xfrm>
            <a:off x="2773392" y="2925649"/>
            <a:ext cx="3597191" cy="2162950"/>
            <a:chOff x="3087683" y="3502558"/>
            <a:chExt cx="2967000" cy="1813947"/>
          </a:xfrm>
        </p:grpSpPr>
        <p:sp>
          <p:nvSpPr>
            <p:cNvPr id="148" name="Google Shape;148;p27"/>
            <p:cNvSpPr/>
            <p:nvPr/>
          </p:nvSpPr>
          <p:spPr>
            <a:xfrm>
              <a:off x="3087683" y="3503605"/>
              <a:ext cx="2967000" cy="1812900"/>
            </a:xfrm>
            <a:prstGeom prst="ellipse">
              <a:avLst/>
            </a:prstGeom>
            <a:solidFill>
              <a:srgbClr val="3D85C6"/>
            </a:solidFill>
            <a:ln w="25550" cap="sq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1" i="0" u="none">
                <a:solidFill>
                  <a:schemeClr val="accent3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9" name="Google Shape;149;p27"/>
            <p:cNvSpPr txBox="1"/>
            <p:nvPr/>
          </p:nvSpPr>
          <p:spPr>
            <a:xfrm>
              <a:off x="3606800" y="3502558"/>
              <a:ext cx="1928700" cy="517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8150" tIns="128150" rIns="128150" bIns="1281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595D63"/>
                </a:buClr>
                <a:buSzPts val="1800"/>
                <a:buFont typeface="Calibri"/>
                <a:buNone/>
              </a:pPr>
              <a:r>
                <a:rPr lang="en-GB" sz="1800" b="1">
                  <a:solidFill>
                    <a:schemeClr val="lt1"/>
                  </a:solidFill>
                </a:rPr>
                <a:t>Programming</a:t>
              </a:r>
              <a:endParaRPr b="1">
                <a:solidFill>
                  <a:schemeClr val="lt1"/>
                </a:solidFill>
              </a:endParaRPr>
            </a:p>
          </p:txBody>
        </p:sp>
      </p:grpSp>
      <p:sp>
        <p:nvSpPr>
          <p:cNvPr id="150" name="Google Shape;150;p2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/>
              <a:t>2</a:t>
            </a:fld>
            <a:endParaRPr/>
          </a:p>
        </p:txBody>
      </p:sp>
      <p:sp>
        <p:nvSpPr>
          <p:cNvPr id="151" name="Google Shape;151;p27"/>
          <p:cNvSpPr txBox="1"/>
          <p:nvPr/>
        </p:nvSpPr>
        <p:spPr>
          <a:xfrm>
            <a:off x="2842350" y="1486025"/>
            <a:ext cx="3459300" cy="53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95D63"/>
              </a:buClr>
              <a:buSzPts val="1800"/>
              <a:buFont typeface="Calibri"/>
              <a:buNone/>
            </a:pPr>
            <a:r>
              <a:rPr lang="en-GB" sz="1800" b="1">
                <a:solidFill>
                  <a:schemeClr val="lt1"/>
                </a:solidFill>
              </a:rPr>
              <a:t>Applications</a:t>
            </a:r>
            <a:endParaRPr sz="1800" b="1">
              <a:solidFill>
                <a:schemeClr val="lt1"/>
              </a:solidFill>
            </a:endParaRPr>
          </a:p>
        </p:txBody>
      </p:sp>
      <p:grpSp>
        <p:nvGrpSpPr>
          <p:cNvPr id="152" name="Google Shape;152;p27"/>
          <p:cNvGrpSpPr/>
          <p:nvPr/>
        </p:nvGrpSpPr>
        <p:grpSpPr>
          <a:xfrm>
            <a:off x="3088488" y="3464359"/>
            <a:ext cx="2967000" cy="1659265"/>
            <a:chOff x="1793112" y="3386107"/>
            <a:chExt cx="2967000" cy="1930500"/>
          </a:xfrm>
        </p:grpSpPr>
        <p:sp>
          <p:nvSpPr>
            <p:cNvPr id="153" name="Google Shape;153;p27"/>
            <p:cNvSpPr/>
            <p:nvPr/>
          </p:nvSpPr>
          <p:spPr>
            <a:xfrm>
              <a:off x="1793112" y="3386107"/>
              <a:ext cx="2967000" cy="1930500"/>
            </a:xfrm>
            <a:prstGeom prst="ellipse">
              <a:avLst/>
            </a:prstGeom>
            <a:solidFill>
              <a:srgbClr val="6FA8DC"/>
            </a:solidFill>
            <a:ln w="25550" cap="sq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1" i="0" u="none">
                <a:solidFill>
                  <a:schemeClr val="accent3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4" name="Google Shape;154;p27"/>
            <p:cNvSpPr txBox="1"/>
            <p:nvPr/>
          </p:nvSpPr>
          <p:spPr>
            <a:xfrm>
              <a:off x="2312274" y="3631096"/>
              <a:ext cx="1928700" cy="383100"/>
            </a:xfrm>
            <a:prstGeom prst="rect">
              <a:avLst/>
            </a:prstGeom>
            <a:solidFill>
              <a:srgbClr val="6FA8DC"/>
            </a:solidFill>
            <a:ln>
              <a:noFill/>
            </a:ln>
          </p:spPr>
          <p:txBody>
            <a:bodyPr spcFirstLastPara="1" wrap="square" lIns="128150" tIns="128150" rIns="128150" bIns="128150" anchor="ctr" anchorCtr="0">
              <a:noAutofit/>
            </a:bodyPr>
            <a:lstStyle/>
            <a:p>
              <a:pPr marL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595D63"/>
                </a:buClr>
                <a:buSzPts val="1800"/>
                <a:buFont typeface="Calibri"/>
                <a:buNone/>
              </a:pPr>
              <a:r>
                <a:rPr lang="en-GB" sz="1800" b="1">
                  <a:solidFill>
                    <a:schemeClr val="lt1"/>
                  </a:solidFill>
                </a:rPr>
                <a:t>Hardware</a:t>
              </a:r>
              <a:endParaRPr b="1">
                <a:solidFill>
                  <a:schemeClr val="lt1"/>
                </a:solidFill>
              </a:endParaRPr>
            </a:p>
          </p:txBody>
        </p:sp>
      </p:grpSp>
      <p:grpSp>
        <p:nvGrpSpPr>
          <p:cNvPr id="155" name="Google Shape;155;p27"/>
          <p:cNvGrpSpPr/>
          <p:nvPr/>
        </p:nvGrpSpPr>
        <p:grpSpPr>
          <a:xfrm>
            <a:off x="3335325" y="4002125"/>
            <a:ext cx="2471700" cy="1123500"/>
            <a:chOff x="3335325" y="4002125"/>
            <a:chExt cx="2471700" cy="1123500"/>
          </a:xfrm>
        </p:grpSpPr>
        <p:sp>
          <p:nvSpPr>
            <p:cNvPr id="156" name="Google Shape;156;p27"/>
            <p:cNvSpPr/>
            <p:nvPr/>
          </p:nvSpPr>
          <p:spPr>
            <a:xfrm>
              <a:off x="3335325" y="4002125"/>
              <a:ext cx="2471700" cy="1123500"/>
            </a:xfrm>
            <a:prstGeom prst="ellipse">
              <a:avLst/>
            </a:prstGeom>
            <a:solidFill>
              <a:srgbClr val="CFE2F3"/>
            </a:solidFill>
            <a:ln w="25550" cap="sq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1" i="0" u="none">
                <a:solidFill>
                  <a:schemeClr val="accent3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7" name="Google Shape;157;p27"/>
            <p:cNvSpPr txBox="1"/>
            <p:nvPr/>
          </p:nvSpPr>
          <p:spPr>
            <a:xfrm>
              <a:off x="3606800" y="4265612"/>
              <a:ext cx="1928700" cy="517500"/>
            </a:xfrm>
            <a:prstGeom prst="rect">
              <a:avLst/>
            </a:prstGeom>
            <a:solidFill>
              <a:srgbClr val="CFE2F3"/>
            </a:solidFill>
            <a:ln>
              <a:noFill/>
            </a:ln>
          </p:spPr>
          <p:txBody>
            <a:bodyPr spcFirstLastPara="1" wrap="square" lIns="128150" tIns="128150" rIns="128150" bIns="1281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595D63"/>
                </a:buClr>
                <a:buSzPts val="1800"/>
                <a:buFont typeface="Calibri"/>
                <a:buNone/>
              </a:pPr>
              <a:r>
                <a:rPr lang="en-GB" sz="1800" b="1">
                  <a:solidFill>
                    <a:schemeClr val="lt1"/>
                  </a:solidFill>
                </a:rPr>
                <a:t>Information</a:t>
              </a:r>
              <a:endParaRPr b="1">
                <a:solidFill>
                  <a:schemeClr val="lt1"/>
                </a:solidFill>
              </a:endParaRPr>
            </a:p>
          </p:txBody>
        </p:sp>
      </p:grpSp>
      <p:sp>
        <p:nvSpPr>
          <p:cNvPr id="158" name="Google Shape;158;p27"/>
          <p:cNvSpPr/>
          <p:nvPr/>
        </p:nvSpPr>
        <p:spPr>
          <a:xfrm>
            <a:off x="415725" y="2571750"/>
            <a:ext cx="2204400" cy="7221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CC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28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What OS examples do you know?</a:t>
            </a:r>
            <a:endParaRPr dirty="0"/>
          </a:p>
        </p:txBody>
      </p:sp>
      <p:sp>
        <p:nvSpPr>
          <p:cNvPr id="165" name="Google Shape;165;p28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GB"/>
              <a:t>3</a:t>
            </a:fld>
            <a:endParaRPr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34B4E3F-C1F3-4A32-A821-983A3B6EDE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5181" y="1200150"/>
            <a:ext cx="5501481" cy="33008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3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29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Agenda</a:t>
            </a:r>
            <a:endParaRPr sz="280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1" name="Google Shape;171;p29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GB" sz="32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OS </a:t>
            </a:r>
            <a:r>
              <a:rPr lang="en-GB">
                <a:latin typeface="Arial"/>
                <a:ea typeface="Arial"/>
                <a:cs typeface="Arial"/>
                <a:sym typeface="Arial"/>
              </a:rPr>
              <a:t>role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GB" sz="32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OS architecture</a:t>
            </a:r>
            <a:endParaRPr sz="320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endParaRPr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30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How do OS work? </a:t>
            </a:r>
            <a:r>
              <a:rPr lang="en-GB" sz="2300" baseline="30000">
                <a:solidFill>
                  <a:schemeClr val="lt1"/>
                </a:solidFill>
              </a:rPr>
              <a:t>1</a:t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177" name="Google Shape;177;p30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640"/>
              </a:spcBef>
              <a:spcAft>
                <a:spcPts val="0"/>
              </a:spcAft>
              <a:buNone/>
            </a:pPr>
            <a:r>
              <a:rPr lang="en-GB" u="sng">
                <a:solidFill>
                  <a:schemeClr val="hlink"/>
                </a:solidFill>
                <a:hlinkClick r:id="rId3"/>
              </a:rPr>
              <a:t>How do OS work?</a:t>
            </a:r>
            <a:r>
              <a:rPr lang="en-GB"/>
              <a:t> </a:t>
            </a:r>
            <a:endParaRPr/>
          </a:p>
        </p:txBody>
      </p:sp>
      <p:sp>
        <p:nvSpPr>
          <p:cNvPr id="178" name="Google Shape;178;p30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GB"/>
              <a:t>5</a:t>
            </a:fld>
            <a:endParaRPr/>
          </a:p>
        </p:txBody>
      </p:sp>
      <p:sp>
        <p:nvSpPr>
          <p:cNvPr id="179" name="Google Shape;179;p30"/>
          <p:cNvSpPr txBox="1"/>
          <p:nvPr/>
        </p:nvSpPr>
        <p:spPr>
          <a:xfrm>
            <a:off x="67975" y="4135200"/>
            <a:ext cx="8369700" cy="77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1778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 baseline="30000">
                <a:solidFill>
                  <a:schemeClr val="dk1"/>
                </a:solidFill>
                <a:highlight>
                  <a:srgbClr val="FFFFFF"/>
                </a:highlight>
              </a:rPr>
              <a:t>1 </a:t>
            </a:r>
            <a:r>
              <a:rPr lang="en-GB" sz="1200">
                <a:solidFill>
                  <a:schemeClr val="dk1"/>
                </a:solidFill>
              </a:rPr>
              <a:t>ClickView. “How Do Operating Systems Work?” </a:t>
            </a:r>
            <a:r>
              <a:rPr lang="en-GB" sz="1200" i="1">
                <a:solidFill>
                  <a:schemeClr val="dk1"/>
                </a:solidFill>
              </a:rPr>
              <a:t>YouTube</a:t>
            </a:r>
            <a:r>
              <a:rPr lang="en-GB" sz="1200">
                <a:solidFill>
                  <a:schemeClr val="dk1"/>
                </a:solidFill>
              </a:rPr>
              <a:t>, 24 Sept. 2018, www.youtube.com/watch?v=GjNp0bBrjmU. Accessed 8 Nov. 2019.</a:t>
            </a:r>
            <a:endParaRPr>
              <a:solidFill>
                <a:srgbClr val="595959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31"/>
          <p:cNvSpPr txBox="1">
            <a:spLocks noGrp="1"/>
          </p:cNvSpPr>
          <p:nvPr>
            <p:ph type="subTitle" idx="1"/>
          </p:nvPr>
        </p:nvSpPr>
        <p:spPr>
          <a:xfrm>
            <a:off x="0" y="2797175"/>
            <a:ext cx="9144000" cy="655800"/>
          </a:xfrm>
          <a:prstGeom prst="rect">
            <a:avLst/>
          </a:prstGeom>
          <a:solidFill>
            <a:srgbClr val="0B5394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6000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chemeClr val="lt1"/>
                </a:solidFill>
              </a:rPr>
              <a:t>OS role</a:t>
            </a:r>
            <a:endParaRPr>
              <a:solidFill>
                <a:schemeClr val="lt1"/>
              </a:solidFill>
            </a:endParaRPr>
          </a:p>
          <a:p>
            <a:pPr marL="3600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32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>
                <a:solidFill>
                  <a:schemeClr val="lt1"/>
                </a:solidFill>
              </a:rPr>
              <a:t>An operating system interacts with many aspects of a computer system</a:t>
            </a:r>
            <a:endParaRPr>
              <a:solidFill>
                <a:schemeClr val="lt1"/>
              </a:solidFill>
            </a:endParaRPr>
          </a:p>
        </p:txBody>
      </p:sp>
      <p:pic>
        <p:nvPicPr>
          <p:cNvPr id="190" name="Google Shape;190;p32"/>
          <p:cNvPicPr preferRelativeResize="0"/>
          <p:nvPr/>
        </p:nvPicPr>
        <p:blipFill rotWithShape="1">
          <a:blip r:embed="rId3">
            <a:alphaModFix/>
          </a:blip>
          <a:srcRect t="4370"/>
          <a:stretch/>
        </p:blipFill>
        <p:spPr>
          <a:xfrm>
            <a:off x="3208475" y="1063375"/>
            <a:ext cx="2542578" cy="4080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33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OS in s</a:t>
            </a:r>
            <a:r>
              <a:rPr lang="en-GB" i="0" u="none" strike="noStrike" cap="none">
                <a:latin typeface="Arial"/>
                <a:ea typeface="Arial"/>
                <a:cs typeface="Arial"/>
                <a:sym typeface="Arial"/>
              </a:rPr>
              <a:t>oftware hierarchy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6" name="Google Shape;196;p33"/>
          <p:cNvPicPr preferRelativeResize="0"/>
          <p:nvPr/>
        </p:nvPicPr>
        <p:blipFill rotWithShape="1">
          <a:blip r:embed="rId3">
            <a:alphaModFix/>
          </a:blip>
          <a:srcRect l="5670" t="3261" r="3741" b="5887"/>
          <a:stretch/>
        </p:blipFill>
        <p:spPr>
          <a:xfrm>
            <a:off x="1033350" y="1047750"/>
            <a:ext cx="7077311" cy="3965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34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Types of software </a:t>
            </a:r>
            <a:r>
              <a:rPr lang="en-GB" baseline="30000" dirty="0">
                <a:solidFill>
                  <a:schemeClr val="bg1"/>
                </a:solidFill>
              </a:rPr>
              <a:t>2 </a:t>
            </a:r>
            <a:endParaRPr dirty="0">
              <a:solidFill>
                <a:schemeClr val="bg1"/>
              </a:solidFill>
            </a:endParaRPr>
          </a:p>
        </p:txBody>
      </p:sp>
      <p:sp>
        <p:nvSpPr>
          <p:cNvPr id="202" name="Google Shape;202;p34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2794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Application software </a:t>
            </a:r>
            <a:endParaRPr sz="1800" b="1" dirty="0">
              <a:latin typeface="Arial"/>
              <a:ea typeface="Arial"/>
              <a:cs typeface="Arial"/>
              <a:sym typeface="Arial"/>
            </a:endParaRPr>
          </a:p>
          <a:p>
            <a:pPr marL="742950" marR="0" lvl="1" indent="-27305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</a:pPr>
            <a:r>
              <a:rPr lang="en-GB" sz="180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is written to address our specific needs  to solve problems in the real world</a:t>
            </a:r>
            <a:endParaRPr sz="1800" dirty="0">
              <a:latin typeface="Arial"/>
              <a:ea typeface="Arial"/>
              <a:cs typeface="Arial"/>
              <a:sym typeface="Arial"/>
            </a:endParaRPr>
          </a:p>
          <a:p>
            <a:pPr marL="742950" marR="0" lvl="1" indent="-27305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</a:pPr>
            <a:r>
              <a:rPr lang="en-GB" sz="180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Ex: Word processing programs, games, inventory control systems, automobile, diagnostic programs, and missile guidance programs </a:t>
            </a:r>
            <a:endParaRPr sz="1800" dirty="0"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279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System software </a:t>
            </a:r>
            <a:endParaRPr sz="1800" b="1" dirty="0">
              <a:latin typeface="Arial"/>
              <a:ea typeface="Arial"/>
              <a:cs typeface="Arial"/>
              <a:sym typeface="Arial"/>
            </a:endParaRPr>
          </a:p>
          <a:p>
            <a:pPr marL="742950" marR="0" lvl="1" indent="-27305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</a:pPr>
            <a:r>
              <a:rPr lang="en-GB" sz="180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manages a computer system at a</a:t>
            </a:r>
            <a:r>
              <a:rPr lang="en-GB" sz="1800" i="0" u="none" strike="noStrike" cap="none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b="1" i="0" u="none" strike="noStrike" cap="none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fundamental </a:t>
            </a:r>
            <a:r>
              <a:rPr lang="en-GB" sz="180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level  and interacts </a:t>
            </a:r>
            <a:r>
              <a:rPr lang="en-GB" sz="1800" b="1" i="0" u="none" strike="noStrike" cap="none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directly with the hardware</a:t>
            </a:r>
            <a:endParaRPr sz="1800" b="1" dirty="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742950" marR="0" lvl="1" indent="-27305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</a:pPr>
            <a:r>
              <a:rPr lang="en-GB" sz="180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provides the </a:t>
            </a:r>
            <a:r>
              <a:rPr lang="en-GB" sz="1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tools and an environment </a:t>
            </a:r>
            <a:r>
              <a:rPr lang="en-GB" sz="180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 which application software can be created and run. (e.g. library of graphics software that renders images on a display)</a:t>
            </a:r>
            <a:endParaRPr sz="180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" name="Google Shape;189;p8">
            <a:extLst>
              <a:ext uri="{FF2B5EF4-FFF2-40B4-BE49-F238E27FC236}">
                <a16:creationId xmlns:a16="http://schemas.microsoft.com/office/drawing/2014/main" id="{71841403-A108-4275-8697-99294CC9A27F}"/>
              </a:ext>
            </a:extLst>
          </p:cNvPr>
          <p:cNvSpPr txBox="1"/>
          <p:nvPr/>
        </p:nvSpPr>
        <p:spPr>
          <a:xfrm>
            <a:off x="194613" y="4533837"/>
            <a:ext cx="7562700" cy="8073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baseline="30000" dirty="0">
                <a:solidFill>
                  <a:schemeClr val="dk1"/>
                </a:solidFill>
                <a:highlight>
                  <a:srgbClr val="FFFFFF"/>
                </a:highlight>
              </a:rPr>
              <a:t>2 </a:t>
            </a:r>
            <a:r>
              <a:rPr lang="en-GB" sz="1200" dirty="0">
                <a:solidFill>
                  <a:schemeClr val="dk2"/>
                </a:solidFill>
              </a:rPr>
              <a:t>Dale, N., &amp; Lewis, J. (2020). Computer Science Illuminated (7th ed.). Jones &amp; Bartlett Learning, Ch 10</a:t>
            </a:r>
            <a:endParaRPr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35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i="0" u="none" strike="noStrike" cap="none" dirty="0"/>
              <a:t>Types of software </a:t>
            </a:r>
            <a:r>
              <a:rPr lang="en-GB" baseline="30000" dirty="0">
                <a:solidFill>
                  <a:schemeClr val="bg1"/>
                </a:solidFill>
              </a:rPr>
              <a:t>3</a:t>
            </a:r>
            <a:endParaRPr dirty="0"/>
          </a:p>
        </p:txBody>
      </p:sp>
      <p:sp>
        <p:nvSpPr>
          <p:cNvPr id="209" name="Google Shape;209;p35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2794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System software</a:t>
            </a:r>
            <a:r>
              <a:rPr lang="en-GB" sz="1800" b="1">
                <a:latin typeface="Arial"/>
                <a:ea typeface="Arial"/>
                <a:cs typeface="Arial"/>
                <a:sym typeface="Arial"/>
              </a:rPr>
              <a:t>:</a:t>
            </a:r>
            <a:endParaRPr sz="1800" b="1"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GB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Utility software </a:t>
            </a:r>
            <a:r>
              <a:rPr lang="en-GB" sz="18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(antivirus software, backup software and disk tools), </a:t>
            </a:r>
            <a:r>
              <a:rPr lang="en-GB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device drivers </a:t>
            </a:r>
            <a:r>
              <a:rPr lang="en-GB" sz="18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(drivers for  keyboards, printers, scanners, digital cameras and external storage devices) and </a:t>
            </a:r>
            <a:r>
              <a:rPr lang="en-GB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firmware </a:t>
            </a:r>
            <a:r>
              <a:rPr lang="en-GB" sz="18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(BIOS (Basic Input/Output system) on PC, timing and control systems for washing machines and etc)</a:t>
            </a:r>
            <a:endParaRPr sz="18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742950" marR="0" lvl="1" indent="-15875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18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GB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Operating system </a:t>
            </a:r>
            <a:r>
              <a:rPr lang="en-GB" sz="18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(the core of system software)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marL="742950" marR="0" lvl="1" indent="-27305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</a:pPr>
            <a:r>
              <a:rPr lang="en-GB" sz="18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manages computer resources, such as memory and input/output devices, 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marL="742950" marR="0" lvl="1" indent="-27305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</a:pPr>
            <a:r>
              <a:rPr lang="en-GB" sz="18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provides an interface through which a human can interact with the computer.  </a:t>
            </a: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" name="Google Shape;189;p8">
            <a:extLst>
              <a:ext uri="{FF2B5EF4-FFF2-40B4-BE49-F238E27FC236}">
                <a16:creationId xmlns:a16="http://schemas.microsoft.com/office/drawing/2014/main" id="{1819BEC8-8915-4D40-990C-FD194FAA3E48}"/>
              </a:ext>
            </a:extLst>
          </p:cNvPr>
          <p:cNvSpPr txBox="1"/>
          <p:nvPr/>
        </p:nvSpPr>
        <p:spPr>
          <a:xfrm>
            <a:off x="194613" y="4533837"/>
            <a:ext cx="7562700" cy="8073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baseline="30000" dirty="0">
                <a:solidFill>
                  <a:schemeClr val="dk1"/>
                </a:solidFill>
                <a:highlight>
                  <a:srgbClr val="FFFFFF"/>
                </a:highlight>
              </a:rPr>
              <a:t>3 </a:t>
            </a:r>
            <a:r>
              <a:rPr lang="en-GB" sz="1200" dirty="0">
                <a:solidFill>
                  <a:schemeClr val="dk2"/>
                </a:solidFill>
              </a:rPr>
              <a:t>Dale, N., &amp; Lewis, J. (2020). Computer Science Illuminated (7th ed.). Jones &amp; Bartlett Learning, Ch 10</a:t>
            </a:r>
            <a:endParaRPr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36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i="0" u="none" strike="noStrike" cap="none" dirty="0"/>
              <a:t>What is OS </a:t>
            </a:r>
            <a:r>
              <a:rPr lang="en-GB" i="0" u="none" strike="noStrike" cap="none" baseline="30000" dirty="0">
                <a:solidFill>
                  <a:schemeClr val="bg1"/>
                </a:solidFill>
              </a:rPr>
              <a:t>4</a:t>
            </a:r>
            <a:endParaRPr dirty="0"/>
          </a:p>
        </p:txBody>
      </p:sp>
      <p:sp>
        <p:nvSpPr>
          <p:cNvPr id="216" name="Google Shape;216;p36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50292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28448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glue 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marL="742950" marR="0" lvl="1" indent="-248919" algn="l" rtl="0">
              <a:lnSpc>
                <a:spcPct val="80000"/>
              </a:lnSpc>
              <a:spcBef>
                <a:spcPts val="476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</a:pPr>
            <a:r>
              <a:rPr lang="en-GB" sz="18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that holds the hardware and software together.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284480" algn="l" rtl="0">
              <a:lnSpc>
                <a:spcPct val="80000"/>
              </a:lnSpc>
              <a:spcBef>
                <a:spcPts val="544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software foundation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marL="742950" marR="0" lvl="1" indent="-248919" algn="l" rtl="0">
              <a:lnSpc>
                <a:spcPct val="80000"/>
              </a:lnSpc>
              <a:spcBef>
                <a:spcPts val="476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</a:pPr>
            <a:r>
              <a:rPr lang="en-GB" sz="18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on which all other software rests, allowing us to write programs that interact with the machine. 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284480" algn="l" rtl="0">
              <a:lnSpc>
                <a:spcPct val="80000"/>
              </a:lnSpc>
              <a:spcBef>
                <a:spcPts val="544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policeman (traffic warden)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marL="742950" marR="0" lvl="1" indent="-248919" algn="l" rtl="0">
              <a:lnSpc>
                <a:spcPct val="80000"/>
              </a:lnSpc>
              <a:spcBef>
                <a:spcPts val="476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</a:pPr>
            <a:r>
              <a:rPr lang="en-GB" sz="18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an operating system organizes the efficient flow of programs  through a computer system.</a:t>
            </a: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7" name="Google Shape;217;p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57800" y="1097219"/>
            <a:ext cx="3581400" cy="374559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Google Shape;189;p8">
            <a:extLst>
              <a:ext uri="{FF2B5EF4-FFF2-40B4-BE49-F238E27FC236}">
                <a16:creationId xmlns:a16="http://schemas.microsoft.com/office/drawing/2014/main" id="{5D18F79B-C63B-4531-B67D-64FD5F06F651}"/>
              </a:ext>
            </a:extLst>
          </p:cNvPr>
          <p:cNvSpPr txBox="1"/>
          <p:nvPr/>
        </p:nvSpPr>
        <p:spPr>
          <a:xfrm>
            <a:off x="194613" y="4533837"/>
            <a:ext cx="7562700" cy="8073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baseline="30000" dirty="0">
                <a:solidFill>
                  <a:schemeClr val="dk1"/>
                </a:solidFill>
                <a:highlight>
                  <a:srgbClr val="FFFFFF"/>
                </a:highlight>
              </a:rPr>
              <a:t>4 </a:t>
            </a:r>
            <a:r>
              <a:rPr lang="en-GB" sz="1200" dirty="0">
                <a:solidFill>
                  <a:schemeClr val="dk2"/>
                </a:solidFill>
              </a:rPr>
              <a:t>Dale, N., &amp; Lewis, J. (2020). Computer Science Illuminated (7th ed.). Jones &amp; Bartlett Learning, Ch 10</a:t>
            </a:r>
            <a:endParaRPr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37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i="0" u="none" strike="noStrike" cap="none" dirty="0"/>
              <a:t>OS roles </a:t>
            </a:r>
            <a:r>
              <a:rPr lang="en-GB" i="0" u="none" strike="noStrike" cap="none" baseline="30000" dirty="0">
                <a:solidFill>
                  <a:schemeClr val="bg1"/>
                </a:solidFill>
              </a:rPr>
              <a:t>5</a:t>
            </a:r>
            <a:r>
              <a:rPr lang="en-GB" i="0" u="none" strike="noStrike" cap="none" dirty="0"/>
              <a:t> </a:t>
            </a:r>
            <a:endParaRPr dirty="0"/>
          </a:p>
        </p:txBody>
      </p:sp>
      <p:sp>
        <p:nvSpPr>
          <p:cNvPr id="223" name="Google Shape;223;p37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50292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2540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Coordinates access to physical resources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marL="742950" lvl="1" indent="-222250" algn="l" rtl="0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CPU, memory, disk, i/o devices, etc.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marL="342900" lvl="0" indent="-2540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Provides services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marL="742950" lvl="1" indent="-222250" algn="l" rtl="0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Protection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marL="742950" lvl="1" indent="-222250" algn="l" rtl="0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Scheduling 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marL="742950" lvl="1" indent="-222250" algn="l" rtl="0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Memory management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marL="742950" lvl="1" indent="-222250" algn="l" rtl="0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File systems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marL="742950" lvl="1" indent="-222250" algn="l" rtl="0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Synchronization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marL="742950" lvl="1" indent="-222250" algn="l" rtl="0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etc.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1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24" name="Google Shape;224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57800" y="1097219"/>
            <a:ext cx="3581400" cy="374559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Google Shape;189;p8">
            <a:extLst>
              <a:ext uri="{FF2B5EF4-FFF2-40B4-BE49-F238E27FC236}">
                <a16:creationId xmlns:a16="http://schemas.microsoft.com/office/drawing/2014/main" id="{6DE3D838-17C2-4F77-A3EB-17D9E92EC8DE}"/>
              </a:ext>
            </a:extLst>
          </p:cNvPr>
          <p:cNvSpPr txBox="1"/>
          <p:nvPr/>
        </p:nvSpPr>
        <p:spPr>
          <a:xfrm>
            <a:off x="194613" y="4533837"/>
            <a:ext cx="7562700" cy="8073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baseline="30000" dirty="0">
                <a:solidFill>
                  <a:schemeClr val="dk1"/>
                </a:solidFill>
                <a:highlight>
                  <a:srgbClr val="FFFFFF"/>
                </a:highlight>
              </a:rPr>
              <a:t>5 </a:t>
            </a:r>
            <a:r>
              <a:rPr lang="en-GB" sz="1200" dirty="0">
                <a:solidFill>
                  <a:schemeClr val="dk2"/>
                </a:solidFill>
              </a:rPr>
              <a:t>Dale, N., &amp; Lewis, J. (2020). Computer Science Illuminated (7th ed.). Jones &amp; Bartlett Learning, Ch 10</a:t>
            </a:r>
            <a:endParaRPr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38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i="0" u="none" strike="noStrike" cap="none" dirty="0">
                <a:latin typeface="Arial"/>
                <a:ea typeface="Arial"/>
                <a:cs typeface="Arial"/>
                <a:sym typeface="Arial"/>
              </a:rPr>
              <a:t>OS as Government </a:t>
            </a:r>
            <a:r>
              <a:rPr lang="en-GB" baseline="30000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6</a:t>
            </a:r>
            <a:endParaRPr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0" name="Google Shape;230;p38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2857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</a:pPr>
            <a:r>
              <a:rPr lang="en-GB"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Makes lives </a:t>
            </a:r>
            <a:r>
              <a:rPr lang="en-GB" sz="2100" b="0" i="0" u="none" strike="noStrike" cap="none">
                <a:solidFill>
                  <a:schemeClr val="accent6"/>
                </a:solidFill>
                <a:latin typeface="Calibri"/>
                <a:ea typeface="Calibri"/>
                <a:cs typeface="Calibri"/>
                <a:sym typeface="Calibri"/>
              </a:rPr>
              <a:t>easy</a:t>
            </a:r>
            <a:endParaRPr sz="2100">
              <a:solidFill>
                <a:schemeClr val="accent6"/>
              </a:solidFill>
            </a:endParaRPr>
          </a:p>
          <a:p>
            <a:pPr marL="742950" marR="0" lvl="1" indent="-254000" algn="l" rtl="0">
              <a:lnSpc>
                <a:spcPct val="90000"/>
              </a:lnSpc>
              <a:spcBef>
                <a:spcPts val="5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–"/>
            </a:pPr>
            <a:r>
              <a:rPr lang="en-GB"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Promises everyone a whole machine (dedicated CPU, infinite memory, …)</a:t>
            </a:r>
            <a:endParaRPr sz="2100"/>
          </a:p>
          <a:p>
            <a:pPr marL="742950" marR="0" lvl="1" indent="-254000" algn="l" rtl="0">
              <a:lnSpc>
                <a:spcPct val="90000"/>
              </a:lnSpc>
              <a:spcBef>
                <a:spcPts val="5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–"/>
            </a:pPr>
            <a:r>
              <a:rPr lang="en-GB"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Provides standardized services (standard libraries, window systems, …)</a:t>
            </a:r>
            <a:endParaRPr sz="2100"/>
          </a:p>
          <a:p>
            <a:pPr marL="342900" marR="0" lvl="0" indent="-28575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</a:pPr>
            <a:r>
              <a:rPr lang="en-GB"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Makes lives </a:t>
            </a:r>
            <a:r>
              <a:rPr lang="en-GB" sz="21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fair</a:t>
            </a:r>
            <a:endParaRPr sz="2100">
              <a:solidFill>
                <a:schemeClr val="accent1"/>
              </a:solidFill>
            </a:endParaRPr>
          </a:p>
          <a:p>
            <a:pPr marL="742950" marR="0" lvl="1" indent="-254000" algn="l" rtl="0">
              <a:lnSpc>
                <a:spcPct val="90000"/>
              </a:lnSpc>
              <a:spcBef>
                <a:spcPts val="5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–"/>
            </a:pPr>
            <a:r>
              <a:rPr lang="en-GB"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Arbitrates competing resource demands</a:t>
            </a:r>
            <a:endParaRPr sz="2100"/>
          </a:p>
          <a:p>
            <a:pPr marL="342900" marR="0" lvl="0" indent="-28575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</a:pPr>
            <a:r>
              <a:rPr lang="en-GB"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Makes lives </a:t>
            </a:r>
            <a:r>
              <a:rPr lang="en-GB" sz="2100" b="0" i="0" u="none" strike="noStrike" cap="none">
                <a:solidFill>
                  <a:srgbClr val="6AA84F"/>
                </a:solidFill>
                <a:latin typeface="Calibri"/>
                <a:ea typeface="Calibri"/>
                <a:cs typeface="Calibri"/>
                <a:sym typeface="Calibri"/>
              </a:rPr>
              <a:t>safe</a:t>
            </a:r>
            <a:endParaRPr sz="2100">
              <a:solidFill>
                <a:srgbClr val="6AA84F"/>
              </a:solidFill>
            </a:endParaRPr>
          </a:p>
          <a:p>
            <a:pPr marL="742950" marR="0" lvl="1" indent="-254000" algn="l" rtl="0">
              <a:lnSpc>
                <a:spcPct val="90000"/>
              </a:lnSpc>
              <a:spcBef>
                <a:spcPts val="5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–"/>
            </a:pPr>
            <a:r>
              <a:rPr lang="en-GB"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Prevents accidental or malicious damage by one program to another</a:t>
            </a:r>
            <a:endParaRPr sz="2100"/>
          </a:p>
        </p:txBody>
      </p:sp>
      <p:sp>
        <p:nvSpPr>
          <p:cNvPr id="4" name="Google Shape;189;p8">
            <a:extLst>
              <a:ext uri="{FF2B5EF4-FFF2-40B4-BE49-F238E27FC236}">
                <a16:creationId xmlns:a16="http://schemas.microsoft.com/office/drawing/2014/main" id="{4EB4610D-7AD4-4650-8F83-23A7F5A7C2B7}"/>
              </a:ext>
            </a:extLst>
          </p:cNvPr>
          <p:cNvSpPr txBox="1"/>
          <p:nvPr/>
        </p:nvSpPr>
        <p:spPr>
          <a:xfrm>
            <a:off x="194613" y="4533837"/>
            <a:ext cx="7562700" cy="8073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baseline="30000" dirty="0">
                <a:solidFill>
                  <a:schemeClr val="dk1"/>
                </a:solidFill>
                <a:highlight>
                  <a:srgbClr val="FFFFFF"/>
                </a:highlight>
              </a:rPr>
              <a:t>6 </a:t>
            </a:r>
            <a:r>
              <a:rPr lang="en-GB" sz="1200" dirty="0">
                <a:solidFill>
                  <a:schemeClr val="dk2"/>
                </a:solidFill>
              </a:rPr>
              <a:t>Dale, N., &amp; Lewis, J. (2020). Computer Science Illuminated (7th ed.). Jones &amp; Bartlett Learning, Ch 10</a:t>
            </a:r>
            <a:endParaRPr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39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The booting process </a:t>
            </a:r>
            <a:r>
              <a:rPr lang="en-GB" baseline="30000" dirty="0">
                <a:solidFill>
                  <a:schemeClr val="bg1"/>
                </a:solidFill>
              </a:rPr>
              <a:t>7</a:t>
            </a:r>
            <a:r>
              <a:rPr lang="en-GB" dirty="0"/>
              <a:t> </a:t>
            </a:r>
            <a:endParaRPr dirty="0"/>
          </a:p>
        </p:txBody>
      </p:sp>
      <p:sp>
        <p:nvSpPr>
          <p:cNvPr id="236" name="Google Shape;236;p39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64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7" name="Google Shape;237;p39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GB"/>
              <a:t>14</a:t>
            </a:fld>
            <a:endParaRPr/>
          </a:p>
        </p:txBody>
      </p:sp>
      <p:pic>
        <p:nvPicPr>
          <p:cNvPr id="238" name="Google Shape;238;p39"/>
          <p:cNvPicPr preferRelativeResize="0"/>
          <p:nvPr/>
        </p:nvPicPr>
        <p:blipFill rotWithShape="1">
          <a:blip r:embed="rId3">
            <a:alphaModFix/>
          </a:blip>
          <a:srcRect l="26574" t="26679" r="22583" b="32755"/>
          <a:stretch/>
        </p:blipFill>
        <p:spPr>
          <a:xfrm>
            <a:off x="1115165" y="1156150"/>
            <a:ext cx="7055536" cy="351835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Google Shape;189;p8">
            <a:extLst>
              <a:ext uri="{FF2B5EF4-FFF2-40B4-BE49-F238E27FC236}">
                <a16:creationId xmlns:a16="http://schemas.microsoft.com/office/drawing/2014/main" id="{B5D90D75-2A8C-4F36-8DF9-21A197CD6E9B}"/>
              </a:ext>
            </a:extLst>
          </p:cNvPr>
          <p:cNvSpPr txBox="1"/>
          <p:nvPr/>
        </p:nvSpPr>
        <p:spPr>
          <a:xfrm>
            <a:off x="194613" y="4533837"/>
            <a:ext cx="7562700" cy="8073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baseline="30000" dirty="0">
                <a:solidFill>
                  <a:schemeClr val="dk1"/>
                </a:solidFill>
                <a:highlight>
                  <a:srgbClr val="FFFFFF"/>
                </a:highlight>
              </a:rPr>
              <a:t>7 </a:t>
            </a:r>
            <a:r>
              <a:rPr lang="en-GB" sz="1200" dirty="0">
                <a:solidFill>
                  <a:schemeClr val="dk2"/>
                </a:solidFill>
              </a:rPr>
              <a:t>Dale, N., &amp; Lewis, J. (2020). Computer Science Illuminated (7th ed.). Jones &amp; Bartlett Learning, Ch 10</a:t>
            </a:r>
            <a:endParaRPr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40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dirty="0">
                <a:solidFill>
                  <a:schemeClr val="lt2"/>
                </a:solidFill>
                <a:latin typeface="Calibri"/>
                <a:ea typeface="Calibri"/>
                <a:cs typeface="Calibri"/>
                <a:sym typeface="Calibri"/>
              </a:rPr>
              <a:t>Dual-boot or multi-boot </a:t>
            </a:r>
            <a:r>
              <a:rPr lang="en-GB" sz="3200" baseline="30000" dirty="0">
                <a:solidFill>
                  <a:schemeClr val="bg1"/>
                </a:solidFill>
                <a:ea typeface="Calibri"/>
              </a:rPr>
              <a:t>8</a:t>
            </a:r>
            <a:endParaRPr dirty="0">
              <a:solidFill>
                <a:schemeClr val="lt2"/>
              </a:solidFill>
            </a:endParaRPr>
          </a:p>
        </p:txBody>
      </p:sp>
      <p:sp>
        <p:nvSpPr>
          <p:cNvPr id="244" name="Google Shape;244;p40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431800" algn="l" rtl="0">
              <a:spcBef>
                <a:spcPts val="640"/>
              </a:spcBef>
              <a:spcAft>
                <a:spcPts val="0"/>
              </a:spcAft>
              <a:buSzPts val="3200"/>
              <a:buChar char="•"/>
            </a:pPr>
            <a:r>
              <a:rPr lang="en-GB"/>
              <a:t>Computer could have two or more OS from which user chooses when the computer is turned on</a:t>
            </a:r>
            <a:endParaRPr/>
          </a:p>
          <a:p>
            <a:pPr marL="457200" lvl="0" indent="-431800" algn="l" rtl="0">
              <a:spcBef>
                <a:spcPts val="0"/>
              </a:spcBef>
              <a:spcAft>
                <a:spcPts val="0"/>
              </a:spcAft>
              <a:buSzPts val="3200"/>
              <a:buChar char="•"/>
            </a:pPr>
            <a:r>
              <a:rPr lang="en-GB"/>
              <a:t>Only one OS controls the computer at any given time</a:t>
            </a:r>
            <a:endParaRPr/>
          </a:p>
        </p:txBody>
      </p:sp>
      <p:sp>
        <p:nvSpPr>
          <p:cNvPr id="245" name="Google Shape;245;p40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GB"/>
              <a:t>15</a:t>
            </a:fld>
            <a:endParaRPr/>
          </a:p>
        </p:txBody>
      </p:sp>
      <p:sp>
        <p:nvSpPr>
          <p:cNvPr id="7" name="Google Shape;189;p8">
            <a:extLst>
              <a:ext uri="{FF2B5EF4-FFF2-40B4-BE49-F238E27FC236}">
                <a16:creationId xmlns:a16="http://schemas.microsoft.com/office/drawing/2014/main" id="{C250FD1D-49A8-4AB3-9DE3-189B6499464C}"/>
              </a:ext>
            </a:extLst>
          </p:cNvPr>
          <p:cNvSpPr txBox="1"/>
          <p:nvPr/>
        </p:nvSpPr>
        <p:spPr>
          <a:xfrm>
            <a:off x="194613" y="4533837"/>
            <a:ext cx="7562700" cy="8073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baseline="30000" dirty="0">
                <a:solidFill>
                  <a:schemeClr val="dk1"/>
                </a:solidFill>
                <a:highlight>
                  <a:srgbClr val="FFFFFF"/>
                </a:highlight>
              </a:rPr>
              <a:t>8 </a:t>
            </a:r>
            <a:r>
              <a:rPr lang="en-GB" sz="1200" dirty="0">
                <a:solidFill>
                  <a:schemeClr val="dk2"/>
                </a:solidFill>
              </a:rPr>
              <a:t>Dale, N., &amp; Lewis, J. (2020). Computer Science Illuminated (7th ed.). Jones &amp; Bartlett Learning, Ch 10</a:t>
            </a:r>
            <a:endParaRPr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41"/>
          <p:cNvSpPr txBox="1">
            <a:spLocks noGrp="1"/>
          </p:cNvSpPr>
          <p:nvPr>
            <p:ph type="subTitle" idx="1"/>
          </p:nvPr>
        </p:nvSpPr>
        <p:spPr>
          <a:xfrm>
            <a:off x="0" y="2797175"/>
            <a:ext cx="9144000" cy="655800"/>
          </a:xfrm>
          <a:prstGeom prst="rect">
            <a:avLst/>
          </a:prstGeom>
          <a:solidFill>
            <a:srgbClr val="0B5394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6000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chemeClr val="lt1"/>
                </a:solidFill>
              </a:rPr>
              <a:t>OS Architecture</a:t>
            </a:r>
            <a:endParaRPr>
              <a:solidFill>
                <a:schemeClr val="lt1"/>
              </a:solidFill>
            </a:endParaRPr>
          </a:p>
          <a:p>
            <a:pPr marL="3600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42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Recall </a:t>
            </a:r>
            <a:r>
              <a:rPr lang="en-GB" i="0" u="none" strike="noStrike" cap="none" dirty="0"/>
              <a:t>OS main responsibilities </a:t>
            </a:r>
            <a:r>
              <a:rPr lang="en-GB" i="0" u="none" strike="noStrike" cap="none" baseline="30000" dirty="0">
                <a:solidFill>
                  <a:schemeClr val="bg1"/>
                </a:solidFill>
              </a:rPr>
              <a:t>9</a:t>
            </a:r>
            <a:r>
              <a:rPr lang="en-GB" i="0" u="none" strike="noStrike" cap="none" dirty="0"/>
              <a:t> </a:t>
            </a:r>
            <a:endParaRPr i="0" u="none" strike="noStrike" cap="none" dirty="0"/>
          </a:p>
        </p:txBody>
      </p:sp>
      <p:sp>
        <p:nvSpPr>
          <p:cNvPr id="256" name="Google Shape;256;p42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2921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GB" sz="24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OS  has to: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marL="742950" marR="0" lvl="1" indent="-26035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</a:pPr>
            <a:r>
              <a:rPr lang="en-GB" sz="240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manage </a:t>
            </a:r>
            <a:r>
              <a:rPr lang="en-GB" sz="24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computer </a:t>
            </a:r>
            <a:r>
              <a:rPr lang="en-GB" sz="240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resources </a:t>
            </a:r>
            <a:endParaRPr sz="2400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742950" marR="0" lvl="1" indent="-26035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</a:pPr>
            <a:r>
              <a:rPr lang="en-GB" sz="240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provide interface</a:t>
            </a:r>
            <a:r>
              <a:rPr lang="en-GB" sz="24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for system interaction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2921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GB" sz="24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OS manages </a:t>
            </a:r>
            <a:r>
              <a:rPr lang="en-GB" sz="2400" b="1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multiprogramming</a:t>
            </a:r>
            <a:endParaRPr sz="2400" b="1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742950" marR="0" lvl="1" indent="-26035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</a:pPr>
            <a:r>
              <a:rPr lang="en-GB" sz="24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process management 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marL="742950" marR="0" lvl="1" indent="-26035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</a:pPr>
            <a:r>
              <a:rPr lang="en-GB" sz="24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memory management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marL="742950" marR="0" lvl="1" indent="-26035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</a:pPr>
            <a:r>
              <a:rPr lang="en-GB" sz="24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CPU scheduling</a:t>
            </a:r>
            <a:endParaRPr sz="240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Google Shape;189;p8">
            <a:extLst>
              <a:ext uri="{FF2B5EF4-FFF2-40B4-BE49-F238E27FC236}">
                <a16:creationId xmlns:a16="http://schemas.microsoft.com/office/drawing/2014/main" id="{9F59DD2A-7C9C-49DB-8F73-9E88C320C4AA}"/>
              </a:ext>
            </a:extLst>
          </p:cNvPr>
          <p:cNvSpPr txBox="1"/>
          <p:nvPr/>
        </p:nvSpPr>
        <p:spPr>
          <a:xfrm>
            <a:off x="194613" y="4533837"/>
            <a:ext cx="7562700" cy="8073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baseline="30000" dirty="0">
                <a:solidFill>
                  <a:schemeClr val="dk1"/>
                </a:solidFill>
                <a:highlight>
                  <a:srgbClr val="FFFFFF"/>
                </a:highlight>
              </a:rPr>
              <a:t>9 </a:t>
            </a:r>
            <a:r>
              <a:rPr lang="en-GB" sz="1200" dirty="0">
                <a:solidFill>
                  <a:schemeClr val="dk2"/>
                </a:solidFill>
              </a:rPr>
              <a:t>Dale, N., &amp; Lewis, J. (2020). Computer Science Illuminated (7th ed.). Jones &amp; Bartlett Learning, Ch 10</a:t>
            </a:r>
            <a:endParaRPr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43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lt1"/>
                </a:solidFill>
              </a:rPr>
              <a:t>Components of OS</a:t>
            </a:r>
            <a:endParaRPr/>
          </a:p>
        </p:txBody>
      </p:sp>
      <p:sp>
        <p:nvSpPr>
          <p:cNvPr id="262" name="Google Shape;262;p43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64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3" name="Google Shape;263;p43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GB"/>
              <a:t>18</a:t>
            </a:fld>
            <a:endParaRPr/>
          </a:p>
        </p:txBody>
      </p:sp>
      <p:sp>
        <p:nvSpPr>
          <p:cNvPr id="264" name="Google Shape;264;p43"/>
          <p:cNvSpPr/>
          <p:nvPr/>
        </p:nvSpPr>
        <p:spPr>
          <a:xfrm>
            <a:off x="3659286" y="1355530"/>
            <a:ext cx="1825500" cy="525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USER SPACE</a:t>
            </a:r>
            <a:endParaRPr sz="10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[APPLICATIONS]</a:t>
            </a:r>
            <a:endParaRPr sz="10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65" name="Google Shape;265;p43"/>
          <p:cNvSpPr/>
          <p:nvPr/>
        </p:nvSpPr>
        <p:spPr>
          <a:xfrm>
            <a:off x="3659238" y="2309102"/>
            <a:ext cx="1825500" cy="525300"/>
          </a:xfrm>
          <a:prstGeom prst="rect">
            <a:avLst/>
          </a:prstGeom>
          <a:solidFill>
            <a:srgbClr val="3D85C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KERNEL</a:t>
            </a:r>
            <a:endParaRPr sz="12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66" name="Google Shape;266;p43"/>
          <p:cNvSpPr/>
          <p:nvPr/>
        </p:nvSpPr>
        <p:spPr>
          <a:xfrm>
            <a:off x="4727700" y="3262791"/>
            <a:ext cx="1825500" cy="525300"/>
          </a:xfrm>
          <a:prstGeom prst="rect">
            <a:avLst/>
          </a:prstGeom>
          <a:solidFill>
            <a:srgbClr val="6FA8D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Memory manager</a:t>
            </a:r>
            <a:endParaRPr sz="1700">
              <a:solidFill>
                <a:srgbClr val="FFFFFF"/>
              </a:solidFill>
            </a:endParaRPr>
          </a:p>
        </p:txBody>
      </p:sp>
      <p:sp>
        <p:nvSpPr>
          <p:cNvPr id="267" name="Google Shape;267;p43"/>
          <p:cNvSpPr/>
          <p:nvPr/>
        </p:nvSpPr>
        <p:spPr>
          <a:xfrm>
            <a:off x="649839" y="3262666"/>
            <a:ext cx="1825500" cy="525300"/>
          </a:xfrm>
          <a:prstGeom prst="rect">
            <a:avLst/>
          </a:prstGeom>
          <a:solidFill>
            <a:srgbClr val="6FA8D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Process manager</a:t>
            </a:r>
            <a:endParaRPr>
              <a:solidFill>
                <a:srgbClr val="FFFFFF"/>
              </a:solidFill>
            </a:endParaRPr>
          </a:p>
        </p:txBody>
      </p:sp>
      <p:cxnSp>
        <p:nvCxnSpPr>
          <p:cNvPr id="268" name="Google Shape;268;p43"/>
          <p:cNvCxnSpPr>
            <a:stCxn id="265" idx="0"/>
            <a:endCxn id="264" idx="2"/>
          </p:cNvCxnSpPr>
          <p:nvPr/>
        </p:nvCxnSpPr>
        <p:spPr>
          <a:xfrm rot="-5400000">
            <a:off x="4358088" y="2094602"/>
            <a:ext cx="428400" cy="600"/>
          </a:xfrm>
          <a:prstGeom prst="bentConnector3">
            <a:avLst>
              <a:gd name="adj1" fmla="val 49985"/>
            </a:avLst>
          </a:prstGeom>
          <a:noFill/>
          <a:ln w="9525" cap="flat" cmpd="sng">
            <a:solidFill>
              <a:srgbClr val="C2C2C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69" name="Google Shape;269;p43"/>
          <p:cNvCxnSpPr>
            <a:stCxn id="265" idx="2"/>
            <a:endCxn id="266" idx="0"/>
          </p:cNvCxnSpPr>
          <p:nvPr/>
        </p:nvCxnSpPr>
        <p:spPr>
          <a:xfrm rot="-5400000" flipH="1">
            <a:off x="4892088" y="2514302"/>
            <a:ext cx="428400" cy="1068600"/>
          </a:xfrm>
          <a:prstGeom prst="bentConnector3">
            <a:avLst>
              <a:gd name="adj1" fmla="val 49999"/>
            </a:avLst>
          </a:prstGeom>
          <a:noFill/>
          <a:ln w="9525" cap="flat" cmpd="sng">
            <a:solidFill>
              <a:srgbClr val="C2C2C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70" name="Google Shape;270;p43"/>
          <p:cNvCxnSpPr>
            <a:stCxn id="267" idx="0"/>
            <a:endCxn id="265" idx="2"/>
          </p:cNvCxnSpPr>
          <p:nvPr/>
        </p:nvCxnSpPr>
        <p:spPr>
          <a:xfrm rot="-5400000">
            <a:off x="2853039" y="1543816"/>
            <a:ext cx="428400" cy="3009300"/>
          </a:xfrm>
          <a:prstGeom prst="bentConnector3">
            <a:avLst>
              <a:gd name="adj1" fmla="val 49984"/>
            </a:avLst>
          </a:prstGeom>
          <a:noFill/>
          <a:ln w="9525" cap="flat" cmpd="sng">
            <a:solidFill>
              <a:srgbClr val="C2C2C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71" name="Google Shape;271;p43"/>
          <p:cNvSpPr/>
          <p:nvPr/>
        </p:nvSpPr>
        <p:spPr>
          <a:xfrm>
            <a:off x="2749800" y="3262666"/>
            <a:ext cx="1825500" cy="525300"/>
          </a:xfrm>
          <a:prstGeom prst="rect">
            <a:avLst/>
          </a:prstGeom>
          <a:solidFill>
            <a:srgbClr val="6FA8D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File Manager</a:t>
            </a:r>
            <a:endParaRPr sz="1700">
              <a:solidFill>
                <a:srgbClr val="FFFFFF"/>
              </a:solidFill>
            </a:endParaRPr>
          </a:p>
        </p:txBody>
      </p:sp>
      <p:cxnSp>
        <p:nvCxnSpPr>
          <p:cNvPr id="272" name="Google Shape;272;p43"/>
          <p:cNvCxnSpPr>
            <a:stCxn id="266" idx="0"/>
          </p:cNvCxnSpPr>
          <p:nvPr/>
        </p:nvCxnSpPr>
        <p:spPr>
          <a:xfrm rot="-5400000" flipH="1">
            <a:off x="6407100" y="2496141"/>
            <a:ext cx="69900" cy="1603200"/>
          </a:xfrm>
          <a:prstGeom prst="bentConnector4">
            <a:avLst>
              <a:gd name="adj1" fmla="val -340665"/>
              <a:gd name="adj2" fmla="val 98567"/>
            </a:avLst>
          </a:prstGeom>
          <a:noFill/>
          <a:ln w="9525" cap="flat" cmpd="sng">
            <a:solidFill>
              <a:srgbClr val="C2C2C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73" name="Google Shape;273;p43"/>
          <p:cNvSpPr/>
          <p:nvPr/>
        </p:nvSpPr>
        <p:spPr>
          <a:xfrm>
            <a:off x="6627550" y="3262791"/>
            <a:ext cx="1825500" cy="525300"/>
          </a:xfrm>
          <a:prstGeom prst="rect">
            <a:avLst/>
          </a:prstGeom>
          <a:solidFill>
            <a:srgbClr val="6FA8D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I/O</a:t>
            </a:r>
            <a:r>
              <a:rPr lang="en-GB" sz="15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-GB" sz="13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Manager</a:t>
            </a:r>
            <a:endParaRPr sz="1700">
              <a:solidFill>
                <a:srgbClr val="FFFFFF"/>
              </a:solidFill>
            </a:endParaRPr>
          </a:p>
        </p:txBody>
      </p:sp>
      <p:sp>
        <p:nvSpPr>
          <p:cNvPr id="274" name="Google Shape;274;p43"/>
          <p:cNvSpPr/>
          <p:nvPr/>
        </p:nvSpPr>
        <p:spPr>
          <a:xfrm>
            <a:off x="3659561" y="4080130"/>
            <a:ext cx="1825500" cy="525300"/>
          </a:xfrm>
          <a:prstGeom prst="rect">
            <a:avLst/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HARDWARE</a:t>
            </a:r>
            <a:endParaRPr sz="10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p44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Core functions of OS kernel </a:t>
            </a:r>
            <a:r>
              <a:rPr lang="en-GB" i="0" u="none" strike="noStrike" cap="none" baseline="30000" dirty="0">
                <a:solidFill>
                  <a:schemeClr val="bg1"/>
                </a:solidFill>
              </a:rPr>
              <a:t>10</a:t>
            </a:r>
            <a:endParaRPr dirty="0"/>
          </a:p>
        </p:txBody>
      </p:sp>
      <p:sp>
        <p:nvSpPr>
          <p:cNvPr id="280" name="Google Shape;280;p44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640"/>
              </a:spcBef>
              <a:spcAft>
                <a:spcPts val="0"/>
              </a:spcAft>
              <a:buNone/>
            </a:pPr>
            <a:r>
              <a:rPr lang="en-GB" dirty="0"/>
              <a:t>Process management</a:t>
            </a:r>
            <a:endParaRPr dirty="0"/>
          </a:p>
          <a:p>
            <a:pPr marL="0" lvl="0" indent="0" algn="l" rtl="0">
              <a:spcBef>
                <a:spcPts val="640"/>
              </a:spcBef>
              <a:spcAft>
                <a:spcPts val="0"/>
              </a:spcAft>
              <a:buNone/>
            </a:pPr>
            <a:r>
              <a:rPr lang="en-GB" dirty="0"/>
              <a:t>Device management</a:t>
            </a:r>
            <a:endParaRPr dirty="0"/>
          </a:p>
          <a:p>
            <a:pPr marL="0" lvl="0" indent="0" algn="l" rtl="0">
              <a:spcBef>
                <a:spcPts val="640"/>
              </a:spcBef>
              <a:spcAft>
                <a:spcPts val="0"/>
              </a:spcAft>
              <a:buNone/>
            </a:pPr>
            <a:r>
              <a:rPr lang="en-GB" dirty="0"/>
              <a:t>Memory management</a:t>
            </a:r>
            <a:endParaRPr dirty="0"/>
          </a:p>
          <a:p>
            <a:pPr marL="0" lvl="0" indent="0" algn="l" rtl="0">
              <a:spcBef>
                <a:spcPts val="640"/>
              </a:spcBef>
              <a:spcAft>
                <a:spcPts val="0"/>
              </a:spcAft>
              <a:buNone/>
            </a:pPr>
            <a:r>
              <a:rPr lang="en-GB" dirty="0"/>
              <a:t>Interrupt handling</a:t>
            </a:r>
            <a:endParaRPr dirty="0"/>
          </a:p>
          <a:p>
            <a:pPr marL="0" lvl="0" indent="0" algn="l" rtl="0">
              <a:spcBef>
                <a:spcPts val="640"/>
              </a:spcBef>
              <a:spcAft>
                <a:spcPts val="0"/>
              </a:spcAft>
              <a:buNone/>
            </a:pPr>
            <a:r>
              <a:rPr lang="en-GB" dirty="0"/>
              <a:t>I/O communication</a:t>
            </a:r>
            <a:endParaRPr dirty="0"/>
          </a:p>
        </p:txBody>
      </p:sp>
      <p:sp>
        <p:nvSpPr>
          <p:cNvPr id="281" name="Google Shape;281;p44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GB"/>
              <a:t>19</a:t>
            </a:fld>
            <a:endParaRPr/>
          </a:p>
        </p:txBody>
      </p:sp>
      <p:sp>
        <p:nvSpPr>
          <p:cNvPr id="7" name="Google Shape;189;p8">
            <a:extLst>
              <a:ext uri="{FF2B5EF4-FFF2-40B4-BE49-F238E27FC236}">
                <a16:creationId xmlns:a16="http://schemas.microsoft.com/office/drawing/2014/main" id="{2CB4907E-127E-40D6-9DDC-4D99CF91296F}"/>
              </a:ext>
            </a:extLst>
          </p:cNvPr>
          <p:cNvSpPr txBox="1"/>
          <p:nvPr/>
        </p:nvSpPr>
        <p:spPr>
          <a:xfrm>
            <a:off x="194613" y="4533837"/>
            <a:ext cx="7562700" cy="8073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baseline="30000" dirty="0">
                <a:solidFill>
                  <a:schemeClr val="dk1"/>
                </a:solidFill>
                <a:highlight>
                  <a:srgbClr val="FFFFFF"/>
                </a:highlight>
              </a:rPr>
              <a:t>10 </a:t>
            </a:r>
            <a:r>
              <a:rPr lang="en-GB" sz="1200" dirty="0">
                <a:solidFill>
                  <a:schemeClr val="dk2"/>
                </a:solidFill>
              </a:rPr>
              <a:t>Dale, N., &amp; Lewis, J. (2020). Computer Science Illuminated (7th ed.). Jones &amp; Bartlett Learning, Ch 10</a:t>
            </a:r>
            <a:endParaRPr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45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i="0" u="none" strike="noStrike" cap="none" dirty="0"/>
              <a:t>What is multiprogramming? </a:t>
            </a:r>
            <a:r>
              <a:rPr lang="en-GB" i="0" u="none" strike="noStrike" cap="none" baseline="30000" dirty="0">
                <a:solidFill>
                  <a:schemeClr val="bg1"/>
                </a:solidFill>
              </a:rPr>
              <a:t>11</a:t>
            </a:r>
            <a:endParaRPr i="0" u="none" strike="noStrike" cap="none" dirty="0"/>
          </a:p>
        </p:txBody>
      </p:sp>
      <p:sp>
        <p:nvSpPr>
          <p:cNvPr id="287" name="Google Shape;287;p45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2921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GB" sz="24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Technique of keeping </a:t>
            </a:r>
            <a:r>
              <a:rPr lang="en-GB" sz="240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multiple </a:t>
            </a:r>
            <a:r>
              <a:rPr lang="en-GB" sz="24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programs in main memory </a:t>
            </a:r>
            <a:r>
              <a:rPr lang="en-GB" sz="2400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at the same time</a:t>
            </a:r>
            <a:r>
              <a:rPr lang="en-GB" sz="24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competing for the CPU</a:t>
            </a:r>
            <a:endParaRPr sz="240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88" name="Google Shape;288;p4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64971" y="2026626"/>
            <a:ext cx="7214057" cy="284132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Google Shape;189;p8">
            <a:extLst>
              <a:ext uri="{FF2B5EF4-FFF2-40B4-BE49-F238E27FC236}">
                <a16:creationId xmlns:a16="http://schemas.microsoft.com/office/drawing/2014/main" id="{D62FF27D-14CA-4E0E-882F-8F7E6CC1FA8E}"/>
              </a:ext>
            </a:extLst>
          </p:cNvPr>
          <p:cNvSpPr txBox="1"/>
          <p:nvPr/>
        </p:nvSpPr>
        <p:spPr>
          <a:xfrm>
            <a:off x="194613" y="4533837"/>
            <a:ext cx="7562700" cy="8073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baseline="30000" dirty="0">
                <a:solidFill>
                  <a:schemeClr val="dk1"/>
                </a:solidFill>
                <a:highlight>
                  <a:srgbClr val="FFFFFF"/>
                </a:highlight>
              </a:rPr>
              <a:t>11 </a:t>
            </a:r>
            <a:r>
              <a:rPr lang="en-GB" sz="1200" dirty="0">
                <a:solidFill>
                  <a:schemeClr val="dk2"/>
                </a:solidFill>
              </a:rPr>
              <a:t>Dale, N., &amp; Lewis, J. (2020). Computer Science Illuminated (7th ed.). Jones &amp; Bartlett Learning, Ch 10</a:t>
            </a:r>
            <a:endParaRPr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p46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solidFill>
                  <a:schemeClr val="lt1"/>
                </a:solidFill>
              </a:rPr>
              <a:t>What is multiprogramming? </a:t>
            </a:r>
            <a:r>
              <a:rPr lang="en-GB" i="0" u="none" strike="noStrike" cap="none" baseline="30000" dirty="0">
                <a:solidFill>
                  <a:schemeClr val="bg1"/>
                </a:solidFill>
              </a:rPr>
              <a:t>12</a:t>
            </a:r>
            <a:endParaRPr b="0" i="0" u="none" strike="noStrike" cap="none" dirty="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4" name="Google Shape;294;p46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254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 b="1">
                <a:latin typeface="Arial"/>
                <a:ea typeface="Arial"/>
                <a:cs typeface="Arial"/>
                <a:sym typeface="Arial"/>
              </a:rPr>
              <a:t>Coordinating the Machine’s Activities</a:t>
            </a:r>
            <a:endParaRPr sz="1800" b="1"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26924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 b="1">
                <a:latin typeface="Arial"/>
                <a:ea typeface="Arial"/>
                <a:cs typeface="Arial"/>
                <a:sym typeface="Arial"/>
              </a:rPr>
              <a:t>Some terminology:</a:t>
            </a:r>
            <a:endParaRPr sz="1800" b="1">
              <a:latin typeface="Arial"/>
              <a:ea typeface="Arial"/>
              <a:cs typeface="Arial"/>
              <a:sym typeface="Arial"/>
            </a:endParaRPr>
          </a:p>
          <a:p>
            <a:pPr marL="742950" marR="0" lvl="1" indent="-22225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</a:pPr>
            <a:r>
              <a:rPr lang="en-GB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Process - </a:t>
            </a:r>
            <a:r>
              <a:rPr lang="en-GB" sz="18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activity of executing a program under the control of the OS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marL="742950" marR="0" lvl="1" indent="-222250" algn="l" rtl="0">
              <a:lnSpc>
                <a:spcPct val="8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</a:pPr>
            <a:r>
              <a:rPr lang="en-GB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Process state  - </a:t>
            </a:r>
            <a:r>
              <a:rPr lang="en-GB" sz="18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current status of the activity </a:t>
            </a:r>
            <a:endParaRPr sz="180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269240" algn="l" rtl="0">
              <a:lnSpc>
                <a:spcPct val="8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OS manages these processes so that </a:t>
            </a:r>
            <a:endParaRPr sz="180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742950" marR="0" lvl="1" indent="-235584" algn="l" rtl="0">
              <a:lnSpc>
                <a:spcPct val="80000"/>
              </a:lnSpc>
              <a:spcBef>
                <a:spcPts val="518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</a:pPr>
            <a:r>
              <a:rPr lang="en-GB" sz="18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each process has needed resources (peripheral devices, space in main memory, access to files, and access to a CPU)</a:t>
            </a:r>
            <a:endParaRPr sz="180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742950" marR="0" lvl="1" indent="-235584" algn="l" rtl="0">
              <a:lnSpc>
                <a:spcPct val="80000"/>
              </a:lnSpc>
              <a:spcBef>
                <a:spcPts val="518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</a:pPr>
            <a:r>
              <a:rPr lang="en-GB" sz="18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independent processes </a:t>
            </a:r>
            <a:r>
              <a:rPr lang="en-GB" sz="1800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do not interfere </a:t>
            </a:r>
            <a:r>
              <a:rPr lang="en-GB" sz="18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with one another, and that processes that need to </a:t>
            </a:r>
            <a:r>
              <a:rPr lang="en-GB" sz="1800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exchange information</a:t>
            </a:r>
            <a:r>
              <a:rPr lang="en-GB" sz="18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are able to do so.</a:t>
            </a: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Google Shape;189;p8">
            <a:extLst>
              <a:ext uri="{FF2B5EF4-FFF2-40B4-BE49-F238E27FC236}">
                <a16:creationId xmlns:a16="http://schemas.microsoft.com/office/drawing/2014/main" id="{7491DE1A-681C-4157-B19D-CA3B8CE54CC6}"/>
              </a:ext>
            </a:extLst>
          </p:cNvPr>
          <p:cNvSpPr txBox="1"/>
          <p:nvPr/>
        </p:nvSpPr>
        <p:spPr>
          <a:xfrm>
            <a:off x="194613" y="4533837"/>
            <a:ext cx="7562700" cy="8073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baseline="30000" dirty="0">
                <a:solidFill>
                  <a:schemeClr val="dk1"/>
                </a:solidFill>
                <a:highlight>
                  <a:srgbClr val="FFFFFF"/>
                </a:highlight>
              </a:rPr>
              <a:t>12 </a:t>
            </a:r>
            <a:r>
              <a:rPr lang="en-GB" sz="1200" dirty="0">
                <a:solidFill>
                  <a:schemeClr val="dk2"/>
                </a:solidFill>
              </a:rPr>
              <a:t>Dale, N., &amp; Lewis, J. (2020). Computer Science Illuminated (7th ed.). Jones &amp; Bartlett Learning, Ch 10</a:t>
            </a:r>
            <a:endParaRPr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47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M</a:t>
            </a:r>
            <a:r>
              <a:rPr lang="en-GB" i="0" u="none" strike="noStrike" cap="none" dirty="0"/>
              <a:t>ultiprogramming </a:t>
            </a:r>
            <a:r>
              <a:rPr lang="en-GB" i="0" u="none" strike="noStrike" cap="none" baseline="30000" dirty="0">
                <a:solidFill>
                  <a:schemeClr val="bg1"/>
                </a:solidFill>
              </a:rPr>
              <a:t>13</a:t>
            </a:r>
            <a:endParaRPr dirty="0"/>
          </a:p>
        </p:txBody>
      </p:sp>
      <p:sp>
        <p:nvSpPr>
          <p:cNvPr id="300" name="Google Shape;300;p47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2921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GB" sz="2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Memory management </a:t>
            </a:r>
            <a:r>
              <a:rPr lang="en-GB" sz="24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- The act of keeping track of how and where programs are loaded in main memory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2921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GB" sz="2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Process management </a:t>
            </a:r>
            <a:r>
              <a:rPr lang="en-GB" sz="24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- The act of keeping track of information for active processes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2921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GB" sz="2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CPU scheduling </a:t>
            </a:r>
            <a:r>
              <a:rPr lang="en-GB" sz="24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– The act of determining which process in memory is given access to the CPU so that it may execute</a:t>
            </a:r>
            <a:endParaRPr sz="24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Google Shape;189;p8">
            <a:extLst>
              <a:ext uri="{FF2B5EF4-FFF2-40B4-BE49-F238E27FC236}">
                <a16:creationId xmlns:a16="http://schemas.microsoft.com/office/drawing/2014/main" id="{A8F46FD8-CA61-46E3-A1B2-B3FDE3B908BC}"/>
              </a:ext>
            </a:extLst>
          </p:cNvPr>
          <p:cNvSpPr txBox="1"/>
          <p:nvPr/>
        </p:nvSpPr>
        <p:spPr>
          <a:xfrm>
            <a:off x="194613" y="4533837"/>
            <a:ext cx="7562700" cy="8073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baseline="30000" dirty="0">
                <a:solidFill>
                  <a:schemeClr val="dk1"/>
                </a:solidFill>
                <a:highlight>
                  <a:srgbClr val="FFFFFF"/>
                </a:highlight>
              </a:rPr>
              <a:t>13 </a:t>
            </a:r>
            <a:r>
              <a:rPr lang="en-GB" sz="1200" dirty="0">
                <a:solidFill>
                  <a:schemeClr val="dk2"/>
                </a:solidFill>
              </a:rPr>
              <a:t>Dale, N., &amp; Lewis, J. (2020). Computer Science Illuminated (7th ed.). Jones &amp; Bartlett Learning, Ch 10</a:t>
            </a:r>
            <a:endParaRPr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48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i="0" u="none" strike="noStrike" cap="none" dirty="0"/>
              <a:t>Operating System components </a:t>
            </a:r>
            <a:r>
              <a:rPr lang="en-GB" i="0" u="none" strike="noStrike" cap="none" baseline="30000" dirty="0">
                <a:solidFill>
                  <a:schemeClr val="bg1"/>
                </a:solidFill>
              </a:rPr>
              <a:t>14</a:t>
            </a:r>
            <a:endParaRPr dirty="0"/>
          </a:p>
        </p:txBody>
      </p:sp>
      <p:sp>
        <p:nvSpPr>
          <p:cNvPr id="306" name="Google Shape;306;p48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280987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User interface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marL="742950" marR="0" lvl="1" indent="-247332" algn="l" rtl="0">
              <a:lnSpc>
                <a:spcPct val="70000"/>
              </a:lnSpc>
              <a:spcBef>
                <a:spcPts val="481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</a:pPr>
            <a:r>
              <a:rPr lang="en-GB" sz="18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Older systems: shell – text based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marL="742950" marR="0" lvl="1" indent="-247332" algn="l" rtl="0">
              <a:lnSpc>
                <a:spcPct val="70000"/>
              </a:lnSpc>
              <a:spcBef>
                <a:spcPts val="481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</a:pPr>
            <a:r>
              <a:rPr lang="en-GB" sz="18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Newer systems: GUI, e.g. Window system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280987" algn="l" rtl="0">
              <a:lnSpc>
                <a:spcPct val="70000"/>
              </a:lnSpc>
              <a:spcBef>
                <a:spcPts val="55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Kernel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marL="742950" marR="0" lvl="1" indent="-247332" algn="l" rtl="0">
              <a:lnSpc>
                <a:spcPct val="70000"/>
              </a:lnSpc>
              <a:spcBef>
                <a:spcPts val="481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</a:pPr>
            <a:r>
              <a:rPr lang="en-GB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File manager - </a:t>
            </a:r>
            <a:r>
              <a:rPr lang="en-GB" sz="18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groups files into directories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marL="742950" marR="0" lvl="1" indent="-247332" algn="l" rtl="0">
              <a:lnSpc>
                <a:spcPct val="70000"/>
              </a:lnSpc>
              <a:spcBef>
                <a:spcPts val="481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</a:pPr>
            <a:r>
              <a:rPr lang="en-GB" sz="18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collection of </a:t>
            </a:r>
            <a:r>
              <a:rPr lang="en-GB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device drivers </a:t>
            </a:r>
            <a:r>
              <a:rPr lang="en-GB" sz="18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- programs that let the OS communicate with the computer hardware (E.g. Graphic card, Sound card, Computer printer)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marL="742950" marR="0" lvl="1" indent="-247332" algn="l" rtl="0">
              <a:lnSpc>
                <a:spcPct val="70000"/>
              </a:lnSpc>
              <a:spcBef>
                <a:spcPts val="481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</a:pPr>
            <a:r>
              <a:rPr lang="en-GB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Memory manager</a:t>
            </a:r>
            <a:r>
              <a:rPr lang="en-GB" sz="18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- coordinates the machine’s use of main memory.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marL="742950" marR="0" lvl="1" indent="-247332" algn="l" rtl="0">
              <a:lnSpc>
                <a:spcPct val="70000"/>
              </a:lnSpc>
              <a:spcBef>
                <a:spcPts val="481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</a:pPr>
            <a:r>
              <a:rPr lang="en-GB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Scheduler -</a:t>
            </a:r>
            <a:r>
              <a:rPr lang="en-GB" sz="18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determines which activities are to be considered for execution</a:t>
            </a:r>
            <a:r>
              <a:rPr lang="en-GB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marL="742950" marR="0" lvl="1" indent="-247332" algn="l" rtl="0">
              <a:lnSpc>
                <a:spcPct val="70000"/>
              </a:lnSpc>
              <a:spcBef>
                <a:spcPts val="481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</a:pPr>
            <a:r>
              <a:rPr lang="en-GB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Dispatcher -</a:t>
            </a:r>
            <a:r>
              <a:rPr lang="en-GB" sz="18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controls the allocation of time to these activities.</a:t>
            </a:r>
            <a:endParaRPr sz="18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Google Shape;189;p8">
            <a:extLst>
              <a:ext uri="{FF2B5EF4-FFF2-40B4-BE49-F238E27FC236}">
                <a16:creationId xmlns:a16="http://schemas.microsoft.com/office/drawing/2014/main" id="{AA77A3C3-F4FC-4CD8-B6EF-935BCCFE44BF}"/>
              </a:ext>
            </a:extLst>
          </p:cNvPr>
          <p:cNvSpPr txBox="1"/>
          <p:nvPr/>
        </p:nvSpPr>
        <p:spPr>
          <a:xfrm>
            <a:off x="194613" y="4533837"/>
            <a:ext cx="7562700" cy="8073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baseline="30000" dirty="0">
                <a:solidFill>
                  <a:schemeClr val="dk1"/>
                </a:solidFill>
                <a:highlight>
                  <a:srgbClr val="FFFFFF"/>
                </a:highlight>
              </a:rPr>
              <a:t>14 </a:t>
            </a:r>
            <a:r>
              <a:rPr lang="en-GB" sz="1200" dirty="0">
                <a:solidFill>
                  <a:schemeClr val="dk2"/>
                </a:solidFill>
              </a:rPr>
              <a:t>Dale, N., &amp; Lewis, J. (2020). Computer Science Illuminated (7th ed.). Jones &amp; Bartlett Learning, Ch 10</a:t>
            </a:r>
            <a:endParaRPr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49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User Interface - UI</a:t>
            </a:r>
            <a:endParaRPr/>
          </a:p>
        </p:txBody>
      </p:sp>
      <p:sp>
        <p:nvSpPr>
          <p:cNvPr id="312" name="Google Shape;312;p49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Arial"/>
                <a:ea typeface="Arial"/>
                <a:cs typeface="Arial"/>
                <a:sym typeface="Arial"/>
              </a:rPr>
              <a:t>WIMP</a:t>
            </a:r>
            <a:endParaRPr sz="2200">
              <a:latin typeface="Arial"/>
              <a:ea typeface="Arial"/>
              <a:cs typeface="Arial"/>
              <a:sym typeface="Arial"/>
            </a:endParaRPr>
          </a:p>
          <a:p>
            <a:pPr marL="457200" lvl="0" indent="-3683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2200"/>
              <a:buChar char="●"/>
            </a:pPr>
            <a:r>
              <a:rPr lang="en-GB" sz="2200">
                <a:latin typeface="Arial"/>
                <a:ea typeface="Arial"/>
                <a:cs typeface="Arial"/>
                <a:sym typeface="Arial"/>
              </a:rPr>
              <a:t>Windows</a:t>
            </a:r>
            <a:endParaRPr sz="2200">
              <a:latin typeface="Arial"/>
              <a:ea typeface="Arial"/>
              <a:cs typeface="Arial"/>
              <a:sym typeface="Arial"/>
            </a:endParaRPr>
          </a:p>
          <a:p>
            <a:pPr marL="457200" lvl="0" indent="-3683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Char char="●"/>
            </a:pPr>
            <a:r>
              <a:rPr lang="en-GB" sz="2200">
                <a:latin typeface="Arial"/>
                <a:ea typeface="Arial"/>
                <a:cs typeface="Arial"/>
                <a:sym typeface="Arial"/>
              </a:rPr>
              <a:t>Icons </a:t>
            </a:r>
            <a:endParaRPr sz="2200">
              <a:latin typeface="Arial"/>
              <a:ea typeface="Arial"/>
              <a:cs typeface="Arial"/>
              <a:sym typeface="Arial"/>
            </a:endParaRPr>
          </a:p>
          <a:p>
            <a:pPr marL="457200" lvl="0" indent="-3683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Char char="●"/>
            </a:pPr>
            <a:r>
              <a:rPr lang="en-GB" sz="2200">
                <a:latin typeface="Arial"/>
                <a:ea typeface="Arial"/>
                <a:cs typeface="Arial"/>
                <a:sym typeface="Arial"/>
              </a:rPr>
              <a:t>Menus </a:t>
            </a:r>
            <a:endParaRPr sz="2200">
              <a:latin typeface="Arial"/>
              <a:ea typeface="Arial"/>
              <a:cs typeface="Arial"/>
              <a:sym typeface="Arial"/>
            </a:endParaRPr>
          </a:p>
          <a:p>
            <a:pPr marL="457200" lvl="0" indent="-3683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Char char="●"/>
            </a:pPr>
            <a:r>
              <a:rPr lang="en-GB" sz="2200">
                <a:latin typeface="Arial"/>
                <a:ea typeface="Arial"/>
                <a:cs typeface="Arial"/>
                <a:sym typeface="Arial"/>
              </a:rPr>
              <a:t>Pointing device</a:t>
            </a:r>
            <a:endParaRPr sz="220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200">
                <a:latin typeface="Arial"/>
                <a:ea typeface="Arial"/>
                <a:cs typeface="Arial"/>
                <a:sym typeface="Arial"/>
              </a:rPr>
              <a:t>is the most common combination of these elements in a graphical user interface technology. </a:t>
            </a:r>
            <a:endParaRPr sz="220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200">
                <a:latin typeface="Arial"/>
                <a:ea typeface="Arial"/>
                <a:cs typeface="Arial"/>
                <a:sym typeface="Arial"/>
              </a:rPr>
              <a:t>These elements are usually embedded in the system by widgets.</a:t>
            </a:r>
            <a:endParaRPr sz="220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36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3" name="Google Shape;313;p49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GB"/>
              <a:t>24</a:t>
            </a:fld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p50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User interface</a:t>
            </a:r>
            <a:endParaRPr/>
          </a:p>
        </p:txBody>
      </p:sp>
      <p:sp>
        <p:nvSpPr>
          <p:cNvPr id="319" name="Google Shape;319;p50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64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0" name="Google Shape;320;p50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GB"/>
              <a:t>25</a:t>
            </a:fld>
            <a:endParaRPr/>
          </a:p>
        </p:txBody>
      </p:sp>
      <p:pic>
        <p:nvPicPr>
          <p:cNvPr id="321" name="Google Shape;321;p5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2263" y="1000075"/>
            <a:ext cx="7162276" cy="40268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51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7" name="Google Shape;327;p51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64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8" name="Google Shape;328;p51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GB"/>
              <a:t>26</a:t>
            </a:fld>
            <a:endParaRPr/>
          </a:p>
        </p:txBody>
      </p:sp>
      <p:pic>
        <p:nvPicPr>
          <p:cNvPr id="329" name="Google Shape;329;p5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0271" y="0"/>
            <a:ext cx="8845379" cy="5143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52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5" name="Google Shape;335;p52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64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6" name="Google Shape;336;p52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GB"/>
              <a:t>27</a:t>
            </a:fld>
            <a:endParaRPr/>
          </a:p>
        </p:txBody>
      </p:sp>
      <p:pic>
        <p:nvPicPr>
          <p:cNvPr id="337" name="Google Shape;337;p5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8177"/>
            <a:ext cx="9143999" cy="512714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53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i="0" u="none" strike="noStrike" cap="none" dirty="0"/>
              <a:t>Kernel </a:t>
            </a:r>
            <a:r>
              <a:rPr lang="en-GB" i="0" u="none" strike="noStrike" cap="none" baseline="30000" dirty="0">
                <a:solidFill>
                  <a:schemeClr val="bg1"/>
                </a:solidFill>
              </a:rPr>
              <a:t>15</a:t>
            </a:r>
            <a:endParaRPr dirty="0"/>
          </a:p>
        </p:txBody>
      </p:sp>
      <p:sp>
        <p:nvSpPr>
          <p:cNvPr id="343" name="Google Shape;343;p53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4800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0480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GB" sz="24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 </a:t>
            </a:r>
            <a:r>
              <a:rPr lang="en-GB" sz="2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kernel</a:t>
            </a:r>
            <a:r>
              <a:rPr lang="en-GB" sz="24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is the </a:t>
            </a:r>
            <a:r>
              <a:rPr lang="en-GB" sz="2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central</a:t>
            </a:r>
            <a:r>
              <a:rPr lang="en-GB" sz="24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part of an OS. 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0480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GB" sz="24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It manages the tasks of the computer and the hardware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0480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GB" sz="24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 computer user </a:t>
            </a:r>
            <a:r>
              <a:rPr lang="en-GB" sz="240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never interacts directly with the kernel</a:t>
            </a:r>
            <a:r>
              <a:rPr lang="en-GB" sz="24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en-GB" sz="2400">
                <a:latin typeface="Arial"/>
                <a:ea typeface="Arial"/>
                <a:cs typeface="Arial"/>
                <a:sym typeface="Arial"/>
              </a:rPr>
              <a:t>Kernel</a:t>
            </a:r>
            <a:r>
              <a:rPr lang="en-GB" sz="24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runs behind the scenes and cannot be seen, except for the text logs that it prints.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15240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None/>
            </a:pPr>
            <a:endParaRPr sz="240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44" name="Google Shape;344;p5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438775" y="1543050"/>
            <a:ext cx="2778918" cy="2243137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189;p8">
            <a:extLst>
              <a:ext uri="{FF2B5EF4-FFF2-40B4-BE49-F238E27FC236}">
                <a16:creationId xmlns:a16="http://schemas.microsoft.com/office/drawing/2014/main" id="{C3B09297-7FDF-49F9-90D7-4868F21E9DF1}"/>
              </a:ext>
            </a:extLst>
          </p:cNvPr>
          <p:cNvSpPr txBox="1"/>
          <p:nvPr/>
        </p:nvSpPr>
        <p:spPr>
          <a:xfrm>
            <a:off x="194613" y="4533837"/>
            <a:ext cx="7562700" cy="8073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baseline="30000" dirty="0">
                <a:solidFill>
                  <a:schemeClr val="dk1"/>
                </a:solidFill>
                <a:highlight>
                  <a:srgbClr val="FFFFFF"/>
                </a:highlight>
              </a:rPr>
              <a:t>15 </a:t>
            </a:r>
            <a:r>
              <a:rPr lang="en-GB" sz="1200" dirty="0">
                <a:solidFill>
                  <a:schemeClr val="dk2"/>
                </a:solidFill>
              </a:rPr>
              <a:t>Dale, N., &amp; Lewis, J. (2020). Computer Science Illuminated (7th ed.). Jones &amp; Bartlett Learning, Ch 10</a:t>
            </a:r>
            <a:endParaRPr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54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i="0" u="none" strike="noStrike" cap="none" dirty="0"/>
              <a:t>Kernel: File manager </a:t>
            </a:r>
            <a:r>
              <a:rPr lang="en-GB" baseline="30000" dirty="0">
                <a:solidFill>
                  <a:schemeClr val="bg1"/>
                </a:solidFill>
              </a:rPr>
              <a:t>16</a:t>
            </a:r>
            <a:endParaRPr dirty="0">
              <a:solidFill>
                <a:schemeClr val="bg1"/>
              </a:solidFill>
            </a:endParaRPr>
          </a:p>
        </p:txBody>
      </p:sp>
      <p:sp>
        <p:nvSpPr>
          <p:cNvPr id="350" name="Google Shape;350;p54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2794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●"/>
            </a:pPr>
            <a:r>
              <a:rPr lang="en-GB" sz="20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maintains </a:t>
            </a:r>
            <a:endParaRPr sz="200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742950" marR="0" lvl="1" indent="-2476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○"/>
            </a:pPr>
            <a:r>
              <a:rPr lang="en-GB" sz="20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records of all the files stored in mass storage</a:t>
            </a:r>
            <a:r>
              <a:rPr lang="en-GB" sz="2000">
                <a:latin typeface="Arial"/>
                <a:ea typeface="Arial"/>
                <a:cs typeface="Arial"/>
                <a:sym typeface="Arial"/>
              </a:rPr>
              <a:t> 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marL="1143000" marR="0" lvl="2" indent="-2032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■"/>
            </a:pPr>
            <a:r>
              <a:rPr lang="en-GB" sz="2000">
                <a:latin typeface="Arial"/>
                <a:ea typeface="Arial"/>
                <a:cs typeface="Arial"/>
                <a:sym typeface="Arial"/>
              </a:rPr>
              <a:t>f</a:t>
            </a:r>
            <a:r>
              <a:rPr lang="en-GB" sz="20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ile location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marL="1143000" marR="0" lvl="2" indent="-2032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■"/>
            </a:pPr>
            <a:r>
              <a:rPr lang="en-GB" sz="20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which users are allowed to access the various files,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marL="1143000" marR="0" lvl="2" indent="-203200" algn="l" rtl="0">
              <a:lnSpc>
                <a:spcPct val="90000"/>
              </a:lnSpc>
              <a:spcBef>
                <a:spcPts val="520"/>
              </a:spcBef>
              <a:spcAft>
                <a:spcPts val="0"/>
              </a:spcAft>
              <a:buClr>
                <a:schemeClr val="dk1"/>
              </a:buClr>
              <a:buSzPts val="2000"/>
              <a:buChar char="■"/>
            </a:pPr>
            <a:r>
              <a:rPr lang="en-GB" sz="20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which portions of mass storage are available for new files or extensions to existing files.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marL="742950" marR="0" lvl="1" indent="-24765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○"/>
            </a:pPr>
            <a:r>
              <a:rPr lang="en-GB" sz="20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directory </a:t>
            </a:r>
            <a:r>
              <a:rPr lang="en-GB" sz="20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or </a:t>
            </a:r>
            <a:r>
              <a:rPr lang="en-GB" sz="20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folder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marL="742950" marR="0" lvl="1" indent="-24765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○"/>
            </a:pPr>
            <a:r>
              <a:rPr lang="en-GB" sz="20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directory path -</a:t>
            </a:r>
            <a:r>
              <a:rPr lang="en-GB" sz="20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A chain of directories within directories WIUT/Semester2/</a:t>
            </a:r>
            <a:r>
              <a:rPr lang="en-GB" sz="2000">
                <a:latin typeface="Arial"/>
                <a:ea typeface="Arial"/>
                <a:cs typeface="Arial"/>
                <a:sym typeface="Arial"/>
              </a:rPr>
              <a:t>CSF</a:t>
            </a:r>
            <a:endParaRPr sz="2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Google Shape;189;p8">
            <a:extLst>
              <a:ext uri="{FF2B5EF4-FFF2-40B4-BE49-F238E27FC236}">
                <a16:creationId xmlns:a16="http://schemas.microsoft.com/office/drawing/2014/main" id="{6AC377B8-A0D5-4493-B590-7E841C5C6884}"/>
              </a:ext>
            </a:extLst>
          </p:cNvPr>
          <p:cNvSpPr txBox="1"/>
          <p:nvPr/>
        </p:nvSpPr>
        <p:spPr>
          <a:xfrm>
            <a:off x="194613" y="4533837"/>
            <a:ext cx="7562700" cy="8073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baseline="30000" dirty="0">
                <a:solidFill>
                  <a:schemeClr val="dk1"/>
                </a:solidFill>
                <a:highlight>
                  <a:srgbClr val="FFFFFF"/>
                </a:highlight>
              </a:rPr>
              <a:t>16 </a:t>
            </a:r>
            <a:r>
              <a:rPr lang="en-GB" sz="1200" dirty="0">
                <a:solidFill>
                  <a:schemeClr val="dk2"/>
                </a:solidFill>
              </a:rPr>
              <a:t>Dale, N., &amp; Lewis, J. (2020). Computer Science Illuminated (7th ed.). Jones &amp; Bartlett Learning, Ch 10</a:t>
            </a:r>
            <a:endParaRPr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p55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i="0" u="none" strike="noStrike" cap="none" dirty="0"/>
              <a:t>Kernel: Device drivers </a:t>
            </a:r>
            <a:r>
              <a:rPr lang="en-GB" baseline="30000" dirty="0">
                <a:solidFill>
                  <a:schemeClr val="bg1"/>
                </a:solidFill>
              </a:rPr>
              <a:t>17</a:t>
            </a:r>
            <a:endParaRPr dirty="0"/>
          </a:p>
        </p:txBody>
      </p:sp>
      <p:sp>
        <p:nvSpPr>
          <p:cNvPr id="356" name="Google Shape;356;p55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2730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</a:pPr>
            <a:r>
              <a:rPr lang="en-GB" sz="21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Device drivers -</a:t>
            </a:r>
            <a:r>
              <a:rPr lang="en-GB" sz="21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programs that let OS communicate with the compu</a:t>
            </a:r>
            <a:r>
              <a:rPr lang="en-GB" sz="2100">
                <a:latin typeface="Arial"/>
                <a:ea typeface="Arial"/>
                <a:cs typeface="Arial"/>
                <a:sym typeface="Arial"/>
              </a:rPr>
              <a:t>ter hardware (E.g. Graphic card, Sound card, Computer printer)</a:t>
            </a:r>
            <a:endParaRPr sz="210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100"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27305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</a:pPr>
            <a:r>
              <a:rPr lang="en-GB" sz="21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Each device driver is </a:t>
            </a:r>
            <a:r>
              <a:rPr lang="en-GB" sz="21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uniquely designed</a:t>
            </a:r>
            <a:r>
              <a:rPr lang="en-GB" sz="21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for its particular type of device (such as a printer, disk drive, or monitor) and </a:t>
            </a:r>
            <a:r>
              <a:rPr lang="en-GB" sz="21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translates</a:t>
            </a:r>
            <a:r>
              <a:rPr lang="en-GB" sz="21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generic requests into the more technical steps required by the device assigned to that driver.</a:t>
            </a:r>
            <a:endParaRPr sz="2100"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1397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21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Google Shape;189;p8">
            <a:extLst>
              <a:ext uri="{FF2B5EF4-FFF2-40B4-BE49-F238E27FC236}">
                <a16:creationId xmlns:a16="http://schemas.microsoft.com/office/drawing/2014/main" id="{BB44B46E-7224-4C29-B2C7-3F1EC0E12F9F}"/>
              </a:ext>
            </a:extLst>
          </p:cNvPr>
          <p:cNvSpPr txBox="1"/>
          <p:nvPr/>
        </p:nvSpPr>
        <p:spPr>
          <a:xfrm>
            <a:off x="194613" y="4533837"/>
            <a:ext cx="7562700" cy="8073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baseline="30000" dirty="0">
                <a:solidFill>
                  <a:schemeClr val="dk1"/>
                </a:solidFill>
                <a:highlight>
                  <a:srgbClr val="FFFFFF"/>
                </a:highlight>
              </a:rPr>
              <a:t>17 </a:t>
            </a:r>
            <a:r>
              <a:rPr lang="en-GB" sz="1200" dirty="0">
                <a:solidFill>
                  <a:schemeClr val="dk2"/>
                </a:solidFill>
              </a:rPr>
              <a:t>Dale, N., &amp; Lewis, J. (2020). Computer Science Illuminated (7th ed.). Jones &amp; Bartlett Learning, Ch 10</a:t>
            </a:r>
            <a:endParaRPr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p56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i="0" u="none" strike="noStrike" cap="none" dirty="0"/>
              <a:t>Kernel: Memory manager </a:t>
            </a:r>
            <a:r>
              <a:rPr lang="en-GB" baseline="30000" dirty="0">
                <a:solidFill>
                  <a:schemeClr val="bg1"/>
                </a:solidFill>
              </a:rPr>
              <a:t>18</a:t>
            </a:r>
            <a:endParaRPr dirty="0"/>
          </a:p>
        </p:txBody>
      </p:sp>
      <p:sp>
        <p:nvSpPr>
          <p:cNvPr id="362" name="Google Shape;362;p56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28194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GB" sz="2000">
                <a:latin typeface="Arial"/>
                <a:ea typeface="Arial"/>
                <a:cs typeface="Arial"/>
                <a:sym typeface="Arial"/>
              </a:rPr>
              <a:t>coordinates the machine’s use of</a:t>
            </a:r>
            <a:r>
              <a:rPr lang="en-GB" sz="2000" b="1">
                <a:latin typeface="Arial"/>
                <a:ea typeface="Arial"/>
                <a:cs typeface="Arial"/>
                <a:sym typeface="Arial"/>
              </a:rPr>
              <a:t> main memory.</a:t>
            </a:r>
            <a:endParaRPr sz="2000" b="1"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28194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GB" sz="20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 multiuser or multitasking environments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marL="742950" marR="0" lvl="1" indent="-248284" algn="l" rtl="0">
              <a:lnSpc>
                <a:spcPct val="90000"/>
              </a:lnSpc>
              <a:spcBef>
                <a:spcPts val="518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</a:pPr>
            <a:r>
              <a:rPr lang="en-GB" sz="20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many programs and blocks of data must reside in main memory </a:t>
            </a:r>
            <a:r>
              <a:rPr lang="en-GB" sz="20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concurrently</a:t>
            </a:r>
            <a:r>
              <a:rPr lang="en-GB" sz="20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281940" algn="l" rtl="0">
              <a:lnSpc>
                <a:spcPct val="9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GB" sz="20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Memory manager </a:t>
            </a:r>
            <a:r>
              <a:rPr lang="en-GB" sz="20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must find and assign memory space</a:t>
            </a:r>
            <a:r>
              <a:rPr lang="en-GB" sz="20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for these needs and ensure that the actions of each program are restricted to the program’s allotted space. 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281940" algn="l" rtl="0">
              <a:lnSpc>
                <a:spcPct val="9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GB" sz="20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Moreover, as the needs of different activities come and go, the memory manager</a:t>
            </a:r>
            <a:r>
              <a:rPr lang="en-GB" sz="20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must keep track of those memory areas no longer </a:t>
            </a:r>
            <a:r>
              <a:rPr lang="en-GB" sz="2000" b="1">
                <a:latin typeface="Arial"/>
                <a:ea typeface="Arial"/>
                <a:cs typeface="Arial"/>
                <a:sym typeface="Arial"/>
              </a:rPr>
              <a:t>used</a:t>
            </a:r>
            <a:r>
              <a:rPr lang="en-GB" sz="20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2000" b="1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Google Shape;189;p8">
            <a:extLst>
              <a:ext uri="{FF2B5EF4-FFF2-40B4-BE49-F238E27FC236}">
                <a16:creationId xmlns:a16="http://schemas.microsoft.com/office/drawing/2014/main" id="{01F6C69B-2E87-40F0-AF91-94803AEA8402}"/>
              </a:ext>
            </a:extLst>
          </p:cNvPr>
          <p:cNvSpPr txBox="1"/>
          <p:nvPr/>
        </p:nvSpPr>
        <p:spPr>
          <a:xfrm>
            <a:off x="194613" y="4533837"/>
            <a:ext cx="7562700" cy="8073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baseline="30000" dirty="0">
                <a:solidFill>
                  <a:schemeClr val="dk1"/>
                </a:solidFill>
                <a:highlight>
                  <a:srgbClr val="FFFFFF"/>
                </a:highlight>
              </a:rPr>
              <a:t>18 </a:t>
            </a:r>
            <a:r>
              <a:rPr lang="en-GB" sz="1200" dirty="0">
                <a:solidFill>
                  <a:schemeClr val="dk2"/>
                </a:solidFill>
              </a:rPr>
              <a:t>Dale, N., &amp; Lewis, J. (2020). Computer Science Illuminated (7th ed.). Jones &amp; Bartlett Learning, Ch 10</a:t>
            </a:r>
            <a:endParaRPr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57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i="0" u="none" strike="noStrike" cap="none" dirty="0"/>
              <a:t>Kernel: scheduler and dispatcher </a:t>
            </a:r>
            <a:r>
              <a:rPr lang="en-GB" baseline="30000" dirty="0">
                <a:solidFill>
                  <a:schemeClr val="bg1"/>
                </a:solidFill>
              </a:rPr>
              <a:t>19</a:t>
            </a:r>
            <a:endParaRPr dirty="0"/>
          </a:p>
        </p:txBody>
      </p:sp>
      <p:sp>
        <p:nvSpPr>
          <p:cNvPr id="368" name="Google Shape;368;p57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GB" sz="3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scheduler</a:t>
            </a:r>
            <a:r>
              <a:rPr lang="en-GB"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- determines which activities are to be considered for execution, i.e. s</a:t>
            </a:r>
            <a:r>
              <a:rPr lang="en-GB"/>
              <a:t>cheduled for execution</a:t>
            </a:r>
            <a:r>
              <a:rPr lang="en-GB"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</a:t>
            </a:r>
            <a:endParaRPr/>
          </a:p>
          <a:p>
            <a:pPr marL="342900" marR="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GB" sz="3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dispatcher</a:t>
            </a:r>
            <a:r>
              <a:rPr lang="en-GB"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- controls the allocation of time to these activities.</a:t>
            </a:r>
            <a:endParaRPr/>
          </a:p>
        </p:txBody>
      </p:sp>
      <p:sp>
        <p:nvSpPr>
          <p:cNvPr id="4" name="Google Shape;189;p8">
            <a:extLst>
              <a:ext uri="{FF2B5EF4-FFF2-40B4-BE49-F238E27FC236}">
                <a16:creationId xmlns:a16="http://schemas.microsoft.com/office/drawing/2014/main" id="{72E254DD-9491-4042-806F-27897BEB6A7D}"/>
              </a:ext>
            </a:extLst>
          </p:cNvPr>
          <p:cNvSpPr txBox="1"/>
          <p:nvPr/>
        </p:nvSpPr>
        <p:spPr>
          <a:xfrm>
            <a:off x="194613" y="4533837"/>
            <a:ext cx="7562700" cy="8073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baseline="30000" dirty="0">
                <a:solidFill>
                  <a:schemeClr val="dk1"/>
                </a:solidFill>
                <a:highlight>
                  <a:srgbClr val="FFFFFF"/>
                </a:highlight>
              </a:rPr>
              <a:t>19 </a:t>
            </a:r>
            <a:r>
              <a:rPr lang="en-GB" sz="1200" dirty="0">
                <a:solidFill>
                  <a:schemeClr val="dk2"/>
                </a:solidFill>
              </a:rPr>
              <a:t>Dale, N., &amp; Lewis, J. (2020). Computer Science Illuminated (7th ed.). Jones &amp; Bartlett Learning, Ch 10</a:t>
            </a:r>
            <a:endParaRPr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58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i="0" u="none" strike="noStrike" cap="none" dirty="0"/>
              <a:t>Recommended actions</a:t>
            </a:r>
            <a:endParaRPr dirty="0"/>
          </a:p>
        </p:txBody>
      </p:sp>
      <p:sp>
        <p:nvSpPr>
          <p:cNvPr id="374" name="Google Shape;374;p58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2921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GB" sz="240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Dale, Computer Science Illuminated, Chapter 10, 11, end of the book exercises</a:t>
            </a:r>
            <a:endParaRPr sz="2400" dirty="0">
              <a:latin typeface="Arial"/>
              <a:ea typeface="Arial"/>
              <a:cs typeface="Arial"/>
              <a:sym typeface="Arial"/>
            </a:endParaRPr>
          </a:p>
          <a:p>
            <a:pPr marL="342900" lvl="0" indent="-2921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GB" sz="2400" u="sng" dirty="0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Major Operating Systems and historical evolution</a:t>
            </a:r>
            <a:r>
              <a:rPr lang="en-GB" sz="2400" dirty="0">
                <a:latin typeface="Arial"/>
                <a:ea typeface="Arial"/>
                <a:cs typeface="Arial"/>
                <a:sym typeface="Arial"/>
              </a:rPr>
              <a:t> </a:t>
            </a:r>
            <a:endParaRPr sz="2400" dirty="0"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2921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GB" sz="2400" dirty="0">
                <a:latin typeface="Arial"/>
                <a:ea typeface="Arial"/>
                <a:cs typeface="Arial"/>
                <a:sym typeface="Arial"/>
              </a:rPr>
              <a:t>Watch Crash Course computer science series related to OS</a:t>
            </a:r>
            <a:endParaRPr sz="2200" dirty="0">
              <a:latin typeface="Arial"/>
              <a:ea typeface="Arial"/>
              <a:cs typeface="Arial"/>
              <a:sym typeface="Arial"/>
            </a:endParaRPr>
          </a:p>
          <a:p>
            <a:pPr marL="742950" marR="0" lvl="1" indent="-24765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2200"/>
              <a:buChar char="–"/>
            </a:pPr>
            <a:r>
              <a:rPr lang="en-GB" sz="2200" u="sng" dirty="0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4"/>
              </a:rPr>
              <a:t>https://www.youtube.com/watch?v=26QPDBe-NB8&amp;t=2s</a:t>
            </a:r>
            <a:r>
              <a:rPr lang="en-GB" sz="2200" dirty="0">
                <a:latin typeface="Arial"/>
                <a:ea typeface="Arial"/>
                <a:cs typeface="Arial"/>
                <a:sym typeface="Arial"/>
              </a:rPr>
              <a:t> </a:t>
            </a:r>
            <a:endParaRPr sz="2400" dirty="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BE5E7D-8875-45F6-8021-09FA5A8ADE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3F0305-0194-4AFA-BF47-349819CAA6C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82600" indent="-457200">
              <a:buFont typeface="+mj-lt"/>
              <a:buAutoNum type="arabicPeriod"/>
            </a:pPr>
            <a:r>
              <a:rPr lang="en-US" sz="1600" dirty="0">
                <a:solidFill>
                  <a:schemeClr val="tx1"/>
                </a:solidFill>
                <a:latin typeface="+mj-lt"/>
              </a:rPr>
              <a:t>Dale, N., &amp; Lewis, J. (2020). Computer Science Illuminated (7th ed.). Jones &amp; Bartlett Learning, Chapter 10, 11 </a:t>
            </a:r>
          </a:p>
          <a:p>
            <a:pPr marL="482600" indent="-457200">
              <a:buFont typeface="+mj-lt"/>
              <a:buAutoNum type="arabicPeriod"/>
            </a:pPr>
            <a:r>
              <a:rPr lang="en-US" sz="1600" dirty="0">
                <a:solidFill>
                  <a:schemeClr val="tx1"/>
                </a:solidFill>
                <a:effectLst/>
                <a:latin typeface="+mj-lt"/>
              </a:rPr>
              <a:t>“Major Operating Systems and Historical Evolution.” </a:t>
            </a:r>
            <a:r>
              <a:rPr lang="en-US" sz="1600" i="1" dirty="0">
                <a:solidFill>
                  <a:schemeClr val="tx1"/>
                </a:solidFill>
                <a:effectLst/>
                <a:latin typeface="+mj-lt"/>
              </a:rPr>
              <a:t>Unideb.hu</a:t>
            </a:r>
            <a:r>
              <a:rPr lang="en-US" sz="1600" dirty="0">
                <a:solidFill>
                  <a:schemeClr val="tx1"/>
                </a:solidFill>
                <a:effectLst/>
                <a:latin typeface="+mj-lt"/>
              </a:rPr>
              <a:t>, 2013, gyires.inf.unideb.hu/</a:t>
            </a:r>
            <a:r>
              <a:rPr lang="en-US" sz="1600" dirty="0" err="1">
                <a:solidFill>
                  <a:schemeClr val="tx1"/>
                </a:solidFill>
                <a:effectLst/>
                <a:latin typeface="+mj-lt"/>
              </a:rPr>
              <a:t>GyBITT</a:t>
            </a:r>
            <a:r>
              <a:rPr lang="en-US" sz="1600" dirty="0">
                <a:solidFill>
                  <a:schemeClr val="tx1"/>
                </a:solidFill>
                <a:effectLst/>
                <a:latin typeface="+mj-lt"/>
              </a:rPr>
              <a:t>/20/ch01s02.html.</a:t>
            </a:r>
          </a:p>
          <a:p>
            <a:pPr marL="482600" indent="-457200">
              <a:buFont typeface="+mj-lt"/>
              <a:buAutoNum type="arabicPeriod"/>
            </a:pPr>
            <a:r>
              <a:rPr lang="en-US" sz="1600" dirty="0">
                <a:solidFill>
                  <a:schemeClr val="tx1"/>
                </a:solidFill>
                <a:effectLst/>
                <a:latin typeface="+mj-lt"/>
              </a:rPr>
              <a:t>“Operating Systems: Crash Course Computer Science #18.” </a:t>
            </a:r>
            <a:r>
              <a:rPr lang="en-US" sz="1600" i="1" dirty="0">
                <a:solidFill>
                  <a:schemeClr val="tx1"/>
                </a:solidFill>
                <a:effectLst/>
                <a:latin typeface="+mj-lt"/>
              </a:rPr>
              <a:t>Www.youtube.com</a:t>
            </a:r>
            <a:r>
              <a:rPr lang="en-US" sz="1600" dirty="0">
                <a:solidFill>
                  <a:schemeClr val="tx1"/>
                </a:solidFill>
                <a:effectLst/>
                <a:latin typeface="+mj-lt"/>
              </a:rPr>
              <a:t>, </a:t>
            </a:r>
            <a:r>
              <a:rPr lang="en-US" sz="1600" dirty="0" err="1">
                <a:solidFill>
                  <a:schemeClr val="tx1"/>
                </a:solidFill>
                <a:effectLst/>
                <a:latin typeface="+mj-lt"/>
              </a:rPr>
              <a:t>CrashCourse</a:t>
            </a:r>
            <a:r>
              <a:rPr lang="en-US" sz="1600" dirty="0">
                <a:solidFill>
                  <a:schemeClr val="tx1"/>
                </a:solidFill>
                <a:effectLst/>
                <a:latin typeface="+mj-lt"/>
              </a:rPr>
              <a:t>, 27 June 2017, www.youtube.com/watch?v=26QPDBe-NB8&amp;t=2s. Accessed 8 June 2022.</a:t>
            </a:r>
          </a:p>
          <a:p>
            <a:pPr marL="482600" indent="-457200">
              <a:buFont typeface="+mj-lt"/>
              <a:buAutoNum type="arabicPeriod"/>
            </a:pPr>
            <a:r>
              <a:rPr lang="en-US" sz="1600" dirty="0">
                <a:solidFill>
                  <a:schemeClr val="tx1"/>
                </a:solidFill>
                <a:effectLst/>
                <a:latin typeface="+mj-lt"/>
              </a:rPr>
              <a:t>P, The </a:t>
            </a:r>
            <a:r>
              <a:rPr lang="en-US" sz="1600" dirty="0" err="1">
                <a:solidFill>
                  <a:schemeClr val="tx1"/>
                </a:solidFill>
                <a:effectLst/>
                <a:latin typeface="+mj-lt"/>
              </a:rPr>
              <a:t>Avinash</a:t>
            </a:r>
            <a:r>
              <a:rPr lang="en-US" sz="1600" dirty="0">
                <a:solidFill>
                  <a:schemeClr val="tx1"/>
                </a:solidFill>
                <a:effectLst/>
                <a:latin typeface="+mj-lt"/>
              </a:rPr>
              <a:t>, and </a:t>
            </a:r>
            <a:r>
              <a:rPr lang="en-US" sz="1600" dirty="0" err="1">
                <a:solidFill>
                  <a:schemeClr val="tx1"/>
                </a:solidFill>
                <a:effectLst/>
                <a:latin typeface="+mj-lt"/>
              </a:rPr>
              <a:t>ey</a:t>
            </a:r>
            <a:r>
              <a:rPr lang="en-US" sz="1600" dirty="0">
                <a:solidFill>
                  <a:schemeClr val="tx1"/>
                </a:solidFill>
                <a:effectLst/>
                <a:latin typeface="+mj-lt"/>
              </a:rPr>
              <a:t>. “10 Examples of Operating System | Types of Operating System.” Quick Learn Computer, 14 Jan. 2022, quicklearncomputer.com/examples-of-operating-system-types-of-operating-system/. Accessed 8 June 2022.</a:t>
            </a:r>
          </a:p>
          <a:p>
            <a:pPr>
              <a:buFont typeface="+mj-lt"/>
              <a:buAutoNum type="arabicPeriod"/>
            </a:pPr>
            <a:endParaRPr lang="en-US" sz="1600" dirty="0">
              <a:effectLst/>
              <a:latin typeface="+mj-lt"/>
            </a:endParaRPr>
          </a:p>
          <a:p>
            <a:pPr>
              <a:buFont typeface="+mj-lt"/>
              <a:buAutoNum type="arabicPeriod"/>
            </a:pPr>
            <a:endParaRPr lang="en-US" sz="1600" dirty="0">
              <a:latin typeface="+mj-lt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FBAF37-7B6E-43B9-8E09-EA27C8DC90CA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3667941"/>
      </p:ext>
    </p:extLst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1812</Words>
  <Application>Microsoft Office PowerPoint</Application>
  <PresentationFormat>On-screen Show (16:9)</PresentationFormat>
  <Paragraphs>184</Paragraphs>
  <Slides>34</Slides>
  <Notes>33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34</vt:i4>
      </vt:variant>
    </vt:vector>
  </HeadingPairs>
  <TitlesOfParts>
    <vt:vector size="39" baseType="lpstr">
      <vt:lpstr>Calibri</vt:lpstr>
      <vt:lpstr>Roboto</vt:lpstr>
      <vt:lpstr>Arial</vt:lpstr>
      <vt:lpstr>Simple Light</vt:lpstr>
      <vt:lpstr>Office Theme</vt:lpstr>
      <vt:lpstr>Computer Science Fundamentals</vt:lpstr>
      <vt:lpstr>Today’s focus: Operating Systems</vt:lpstr>
      <vt:lpstr>What OS examples do you know?</vt:lpstr>
      <vt:lpstr>Agenda</vt:lpstr>
      <vt:lpstr>How do OS work? 1</vt:lpstr>
      <vt:lpstr>PowerPoint Presentation</vt:lpstr>
      <vt:lpstr>An operating system interacts with many aspects of a computer system</vt:lpstr>
      <vt:lpstr>OS in software hierarchy</vt:lpstr>
      <vt:lpstr>Types of software 2 </vt:lpstr>
      <vt:lpstr>Types of software 3</vt:lpstr>
      <vt:lpstr>What is OS 4</vt:lpstr>
      <vt:lpstr>OS roles 5 </vt:lpstr>
      <vt:lpstr>OS as Government 6</vt:lpstr>
      <vt:lpstr>The booting process 7 </vt:lpstr>
      <vt:lpstr>Dual-boot or multi-boot 8</vt:lpstr>
      <vt:lpstr>PowerPoint Presentation</vt:lpstr>
      <vt:lpstr>Recall OS main responsibilities 9 </vt:lpstr>
      <vt:lpstr>Components of OS</vt:lpstr>
      <vt:lpstr>Core functions of OS kernel 10</vt:lpstr>
      <vt:lpstr>What is multiprogramming? 11</vt:lpstr>
      <vt:lpstr>What is multiprogramming? 12</vt:lpstr>
      <vt:lpstr>Multiprogramming 13</vt:lpstr>
      <vt:lpstr>Operating System components 14</vt:lpstr>
      <vt:lpstr>User Interface - UI</vt:lpstr>
      <vt:lpstr>User interface</vt:lpstr>
      <vt:lpstr>PowerPoint Presentation</vt:lpstr>
      <vt:lpstr>PowerPoint Presentation</vt:lpstr>
      <vt:lpstr>Kernel 15</vt:lpstr>
      <vt:lpstr>Kernel: File manager 16</vt:lpstr>
      <vt:lpstr>Kernel: Device drivers 17</vt:lpstr>
      <vt:lpstr>Kernel: Memory manager 18</vt:lpstr>
      <vt:lpstr>Kernel: scheduler and dispatcher 19</vt:lpstr>
      <vt:lpstr>Recommended actions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Computer Science Fundamentals</dc:title>
  <dc:creator>UK Guest</dc:creator>
  <cp:lastModifiedBy>UK Guest</cp:lastModifiedBy>
  <cp:revision>7</cp:revision>
  <dcterms:modified xsi:type="dcterms:W3CDTF">2022-06-08T12:30:55Z</dcterms:modified>
</cp:coreProperties>
</file>