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3" r:id="rId1"/>
    <p:sldMasterId id="2147483674" r:id="rId2"/>
    <p:sldMasterId id="2147483675" r:id="rId3"/>
  </p:sldMasterIdLst>
  <p:notesMasterIdLst>
    <p:notesMasterId r:id="rId50"/>
  </p:notesMasterIdLst>
  <p:sldIdLst>
    <p:sldId id="314"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7" r:id="rId42"/>
    <p:sldId id="298" r:id="rId43"/>
    <p:sldId id="299" r:id="rId44"/>
    <p:sldId id="300" r:id="rId45"/>
    <p:sldId id="301" r:id="rId46"/>
    <p:sldId id="302" r:id="rId47"/>
    <p:sldId id="303" r:id="rId48"/>
    <p:sldId id="315" r:id="rId4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5C0568D-4B49-4F24-B30D-5F01D2098FF6}">
  <a:tblStyle styleId="{B5C0568D-4B49-4F24-B30D-5F01D2098FF6}"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067" autoAdjust="0"/>
  </p:normalViewPr>
  <p:slideViewPr>
    <p:cSldViewPr snapToGrid="0">
      <p:cViewPr varScale="1">
        <p:scale>
          <a:sx n="67" d="100"/>
          <a:sy n="67" d="100"/>
        </p:scale>
        <p:origin x="13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503acbd42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503acbd42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a6ee84e6b3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a6ee84e6b3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b="1"/>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a121b8112b_0_7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a121b8112b_0_7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0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a121b8112b_0_7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a121b8112b_0_7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a121b8112b_0_7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a121b8112b_0_7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a121b8112b_0_7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a121b8112b_0_7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a121b8112b_0_8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a121b8112b_0_8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a121b8112b_0_8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a121b8112b_0_8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a121b8112b_0_8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a121b8112b_0_8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a121b8112b_0_8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a121b8112b_0_8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a121b8112b_0_8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a121b8112b_0_8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a121b8112b_0_8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a121b8112b_0_8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a121b8112b_0_8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a121b8112b_0_8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a121b8112b_0_8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a121b8112b_0_8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a121b8112b_0_8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a121b8112b_0_8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a121b8112b_0_8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7" name="Google Shape;247;ga121b8112b_0_8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a121b8112b_0_9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a121b8112b_0_9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b="1"/>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a283f5c690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a283f5c690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a744b79c5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a744b79c5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a744b79c50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a744b79c50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a744b79c50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a744b79c50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a744b79c50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a744b79c50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a744b79c50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a744b79c50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a744b79c50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a744b79c50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a744b79c50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a744b79c50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a744b79c50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a744b79c50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a744b79c50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a744b79c50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a744b79c50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8" name="Google Shape;338;ga744b79c50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a744b79c50_0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5" name="Google Shape;345;ga744b79c50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ga744b79c50_0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6" name="Google Shape;356;ga744b79c50_0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a744b79c50_0_1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3" name="Google Shape;363;ga744b79c50_0_1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a744b79c50_0_1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a744b79c50_0_1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a744b79c50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7" name="Google Shape;377;ga744b79c50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a744b79c50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 name="Google Shape;386;ga744b79c50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a744b79c50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3" name="Google Shape;393;ga744b79c50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a744b79c50_0_1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a744b79c50_0_1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a744b79c50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0" name="Google Shape;410;ga744b79c50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a283f5c690_2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a283f5c690_2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ga283f5c690_2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1" name="Google Shape;431;ga283f5c690_2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ga283f5c690_2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8" name="Google Shape;438;ga283f5c690_2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a283f5c690_2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a283f5c690_2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a121b8112b_0_5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2" name="Google Shape;452;ga121b8112b_0_5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a283f5c690_2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9" name="Google Shape;459;ga283f5c690_2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a283f5c690_2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a283f5c690_2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sz="2400"/>
            </a:lvl1pPr>
            <a:lvl2pPr lvl="1">
              <a:buNone/>
              <a:defRPr sz="2400"/>
            </a:lvl2pPr>
            <a:lvl3pPr lvl="2">
              <a:buNone/>
              <a:defRPr sz="2400"/>
            </a:lvl3pPr>
            <a:lvl4pPr lvl="3">
              <a:buNone/>
              <a:defRPr sz="2400"/>
            </a:lvl4pPr>
            <a:lvl5pPr lvl="4">
              <a:buNone/>
              <a:defRPr sz="2400"/>
            </a:lvl5pPr>
            <a:lvl6pPr lvl="5">
              <a:buNone/>
              <a:defRPr sz="2400"/>
            </a:lvl6pPr>
            <a:lvl7pPr lvl="6">
              <a:buNone/>
              <a:defRPr sz="2400"/>
            </a:lvl7pPr>
            <a:lvl8pPr lvl="7">
              <a:buNone/>
              <a:defRPr sz="2400"/>
            </a:lvl8pPr>
            <a:lvl9pPr lvl="8">
              <a:buNone/>
              <a:defRPr sz="2400"/>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60" name="Google Shape;60;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3" name="Google Shape;63;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4" name="Google Shape;64;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cxnSp>
        <p:nvCxnSpPr>
          <p:cNvPr id="65" name="Google Shape;65;p16"/>
          <p:cNvCxnSpPr/>
          <p:nvPr/>
        </p:nvCxnSpPr>
        <p:spPr>
          <a:xfrm rot="10800000" flipH="1">
            <a:off x="10590" y="1017725"/>
            <a:ext cx="9143700" cy="7200"/>
          </a:xfrm>
          <a:prstGeom prst="straightConnector1">
            <a:avLst/>
          </a:prstGeom>
          <a:noFill/>
          <a:ln w="9525" cap="flat" cmpd="sng">
            <a:solidFill>
              <a:srgbClr val="087D8A"/>
            </a:solidFill>
            <a:prstDash val="solid"/>
            <a:round/>
            <a:headEnd type="none" w="med" len="med"/>
            <a:tailEnd type="none" w="med" len="med"/>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8" name="Google Shape;68;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69" name="Google Shape;69;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0" name="Google Shape;70;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1"/>
        <p:cNvGrpSpPr/>
        <p:nvPr/>
      </p:nvGrpSpPr>
      <p:grpSpPr>
        <a:xfrm>
          <a:off x="0" y="0"/>
          <a:ext cx="0" cy="0"/>
          <a:chOff x="0" y="0"/>
          <a:chExt cx="0" cy="0"/>
        </a:xfrm>
      </p:grpSpPr>
      <p:sp>
        <p:nvSpPr>
          <p:cNvPr id="72" name="Google Shape;7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3" name="Google Shape;73;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6" name="Google Shape;76;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7" name="Google Shape;77;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1"/>
        <p:cNvGrpSpPr/>
        <p:nvPr/>
      </p:nvGrpSpPr>
      <p:grpSpPr>
        <a:xfrm>
          <a:off x="0" y="0"/>
          <a:ext cx="0" cy="0"/>
          <a:chOff x="0" y="0"/>
          <a:chExt cx="0" cy="0"/>
        </a:xfrm>
      </p:grpSpPr>
      <p:sp>
        <p:nvSpPr>
          <p:cNvPr id="82" name="Google Shape;82;p21"/>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1"/>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4" name="Google Shape;84;p21"/>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5" name="Google Shape;85;p21"/>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86" name="Google Shape;86;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87"/>
        <p:cNvGrpSpPr/>
        <p:nvPr/>
      </p:nvGrpSpPr>
      <p:grpSpPr>
        <a:xfrm>
          <a:off x="0" y="0"/>
          <a:ext cx="0" cy="0"/>
          <a:chOff x="0" y="0"/>
          <a:chExt cx="0" cy="0"/>
        </a:xfrm>
      </p:grpSpPr>
      <p:sp>
        <p:nvSpPr>
          <p:cNvPr id="88" name="Google Shape;88;p22"/>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89" name="Google Shape;89;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0"/>
        <p:cNvGrpSpPr/>
        <p:nvPr/>
      </p:nvGrpSpPr>
      <p:grpSpPr>
        <a:xfrm>
          <a:off x="0" y="0"/>
          <a:ext cx="0" cy="0"/>
          <a:chOff x="0" y="0"/>
          <a:chExt cx="0" cy="0"/>
        </a:xfrm>
      </p:grpSpPr>
      <p:sp>
        <p:nvSpPr>
          <p:cNvPr id="91" name="Google Shape;91;p23"/>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92" name="Google Shape;92;p23"/>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93" name="Google Shape;93;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4"/>
        <p:cNvGrpSpPr/>
        <p:nvPr/>
      </p:nvGrpSpPr>
      <p:grpSpPr>
        <a:xfrm>
          <a:off x="0" y="0"/>
          <a:ext cx="0" cy="0"/>
          <a:chOff x="0" y="0"/>
          <a:chExt cx="0" cy="0"/>
        </a:xfrm>
      </p:grpSpPr>
      <p:sp>
        <p:nvSpPr>
          <p:cNvPr id="95" name="Google Shape;95;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6"/>
        <p:cNvGrpSpPr/>
        <p:nvPr/>
      </p:nvGrpSpPr>
      <p:grpSpPr>
        <a:xfrm>
          <a:off x="0" y="0"/>
          <a:ext cx="0" cy="0"/>
          <a:chOff x="0" y="0"/>
          <a:chExt cx="0" cy="0"/>
        </a:xfrm>
      </p:grpSpPr>
      <p:sp>
        <p:nvSpPr>
          <p:cNvPr id="97" name="Google Shape;97;p25"/>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3300"/>
              <a:buFont typeface="Calibri"/>
              <a:buNone/>
              <a:defRPr sz="33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98" name="Google Shape;98;p25"/>
          <p:cNvSpPr txBox="1">
            <a:spLocks noGrp="1"/>
          </p:cNvSpPr>
          <p:nvPr>
            <p:ph type="body" idx="1"/>
          </p:nvPr>
        </p:nvSpPr>
        <p:spPr>
          <a:xfrm>
            <a:off x="628650" y="1369219"/>
            <a:ext cx="7886700" cy="3263400"/>
          </a:xfrm>
          <a:prstGeom prst="rect">
            <a:avLst/>
          </a:prstGeom>
          <a:noFill/>
          <a:ln>
            <a:noFill/>
          </a:ln>
        </p:spPr>
        <p:txBody>
          <a:bodyPr spcFirstLastPara="1" wrap="square" lIns="91425" tIns="45700" rIns="91425" bIns="45700" anchor="t" anchorCtr="0">
            <a:no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1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23850" algn="l" rtl="0">
              <a:lnSpc>
                <a:spcPct val="90000"/>
              </a:lnSpc>
              <a:spcBef>
                <a:spcPts val="16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L="1828800" marR="0" lvl="3"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4pPr>
            <a:lvl5pPr marL="2286000" marR="0" lvl="4"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5pPr>
            <a:lvl6pPr marL="2743200" marR="0" lvl="5"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1600"/>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1600"/>
              </a:spcBef>
              <a:spcAft>
                <a:spcPts val="160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
        <p:nvSpPr>
          <p:cNvPr id="99" name="Google Shape;99;p25"/>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0" name="Google Shape;100;p25"/>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1" name="Google Shape;101;p25"/>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102"/>
        <p:cNvGrpSpPr/>
        <p:nvPr/>
      </p:nvGrpSpPr>
      <p:grpSpPr>
        <a:xfrm>
          <a:off x="0" y="0"/>
          <a:ext cx="0" cy="0"/>
          <a:chOff x="0" y="0"/>
          <a:chExt cx="0" cy="0"/>
        </a:xfrm>
      </p:grpSpPr>
      <p:sp>
        <p:nvSpPr>
          <p:cNvPr id="103" name="Google Shape;103;p26"/>
          <p:cNvSpPr txBox="1">
            <a:spLocks noGrp="1"/>
          </p:cNvSpPr>
          <p:nvPr>
            <p:ph type="title"/>
          </p:nvPr>
        </p:nvSpPr>
        <p:spPr>
          <a:xfrm>
            <a:off x="623888" y="1282304"/>
            <a:ext cx="7886700" cy="2139600"/>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dk1"/>
              </a:buClr>
              <a:buSzPts val="4500"/>
              <a:buFont typeface="Calibri"/>
              <a:buNone/>
              <a:defRPr sz="4500" b="0" i="0" u="none" strike="noStrike" cap="none">
                <a:solidFill>
                  <a:schemeClr val="dk1"/>
                </a:solidFill>
                <a:latin typeface="Calibri"/>
                <a:ea typeface="Calibri"/>
                <a:cs typeface="Calibri"/>
                <a:sym typeface="Calibri"/>
              </a:defRPr>
            </a:lvl1pPr>
            <a:lvl2pPr lvl="1" rtl="0">
              <a:spcBef>
                <a:spcPts val="0"/>
              </a:spcBef>
              <a:spcAft>
                <a:spcPts val="0"/>
              </a:spcAft>
              <a:buSzPts val="2800"/>
              <a:buNone/>
              <a:defRPr sz="1800"/>
            </a:lvl2pPr>
            <a:lvl3pPr lvl="2" rtl="0">
              <a:spcBef>
                <a:spcPts val="0"/>
              </a:spcBef>
              <a:spcAft>
                <a:spcPts val="0"/>
              </a:spcAft>
              <a:buSzPts val="2800"/>
              <a:buNone/>
              <a:defRPr sz="1800"/>
            </a:lvl3pPr>
            <a:lvl4pPr lvl="3" rtl="0">
              <a:spcBef>
                <a:spcPts val="0"/>
              </a:spcBef>
              <a:spcAft>
                <a:spcPts val="0"/>
              </a:spcAft>
              <a:buSzPts val="2800"/>
              <a:buNone/>
              <a:defRPr sz="1800"/>
            </a:lvl4pPr>
            <a:lvl5pPr lvl="4" rtl="0">
              <a:spcBef>
                <a:spcPts val="0"/>
              </a:spcBef>
              <a:spcAft>
                <a:spcPts val="0"/>
              </a:spcAft>
              <a:buSzPts val="2800"/>
              <a:buNone/>
              <a:defRPr sz="1800"/>
            </a:lvl5pPr>
            <a:lvl6pPr lvl="5" rtl="0">
              <a:spcBef>
                <a:spcPts val="0"/>
              </a:spcBef>
              <a:spcAft>
                <a:spcPts val="0"/>
              </a:spcAft>
              <a:buSzPts val="2800"/>
              <a:buNone/>
              <a:defRPr sz="1800"/>
            </a:lvl6pPr>
            <a:lvl7pPr lvl="6" rtl="0">
              <a:spcBef>
                <a:spcPts val="0"/>
              </a:spcBef>
              <a:spcAft>
                <a:spcPts val="0"/>
              </a:spcAft>
              <a:buSzPts val="2800"/>
              <a:buNone/>
              <a:defRPr sz="1800"/>
            </a:lvl7pPr>
            <a:lvl8pPr lvl="7" rtl="0">
              <a:spcBef>
                <a:spcPts val="0"/>
              </a:spcBef>
              <a:spcAft>
                <a:spcPts val="0"/>
              </a:spcAft>
              <a:buSzPts val="2800"/>
              <a:buNone/>
              <a:defRPr sz="1800"/>
            </a:lvl8pPr>
            <a:lvl9pPr lvl="8" rtl="0">
              <a:spcBef>
                <a:spcPts val="0"/>
              </a:spcBef>
              <a:spcAft>
                <a:spcPts val="0"/>
              </a:spcAft>
              <a:buSzPts val="2800"/>
              <a:buNone/>
              <a:defRPr sz="1800"/>
            </a:lvl9pPr>
          </a:lstStyle>
          <a:p>
            <a:endParaRPr/>
          </a:p>
        </p:txBody>
      </p:sp>
      <p:sp>
        <p:nvSpPr>
          <p:cNvPr id="104" name="Google Shape;104;p26"/>
          <p:cNvSpPr txBox="1">
            <a:spLocks noGrp="1"/>
          </p:cNvSpPr>
          <p:nvPr>
            <p:ph type="body" idx="1"/>
          </p:nvPr>
        </p:nvSpPr>
        <p:spPr>
          <a:xfrm>
            <a:off x="623888" y="3442098"/>
            <a:ext cx="7886700" cy="11253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750"/>
              </a:spcBef>
              <a:spcAft>
                <a:spcPts val="0"/>
              </a:spcAft>
              <a:buClr>
                <a:srgbClr val="888888"/>
              </a:buClr>
              <a:buSzPts val="1800"/>
              <a:buFont typeface="Arial"/>
              <a:buNone/>
              <a:defRPr sz="1800">
                <a:solidFill>
                  <a:srgbClr val="888888"/>
                </a:solidFill>
                <a:latin typeface="Calibri"/>
                <a:ea typeface="Calibri"/>
                <a:cs typeface="Calibri"/>
                <a:sym typeface="Calibri"/>
              </a:defRPr>
            </a:lvl1pPr>
            <a:lvl2pPr marL="914400" marR="0" lvl="1" indent="-228600" algn="l" rtl="0">
              <a:lnSpc>
                <a:spcPct val="90000"/>
              </a:lnSpc>
              <a:spcBef>
                <a:spcPts val="1600"/>
              </a:spcBef>
              <a:spcAft>
                <a:spcPts val="0"/>
              </a:spcAft>
              <a:buClr>
                <a:srgbClr val="888888"/>
              </a:buClr>
              <a:buSzPts val="15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1600"/>
              </a:spcBef>
              <a:spcAft>
                <a:spcPts val="0"/>
              </a:spcAft>
              <a:buClr>
                <a:srgbClr val="888888"/>
              </a:buClr>
              <a:buSzPts val="1350"/>
              <a:buFont typeface="Arial"/>
              <a:buNone/>
              <a:defRPr sz="135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1600"/>
              </a:spcBef>
              <a:spcAft>
                <a:spcPts val="0"/>
              </a:spcAft>
              <a:buClr>
                <a:srgbClr val="888888"/>
              </a:buClr>
              <a:buSzPts val="12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1600"/>
              </a:spcBef>
              <a:spcAft>
                <a:spcPts val="1600"/>
              </a:spcAft>
              <a:buClr>
                <a:srgbClr val="888888"/>
              </a:buClr>
              <a:buSzPts val="12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105" name="Google Shape;105;p26"/>
          <p:cNvSpPr txBox="1">
            <a:spLocks noGrp="1"/>
          </p:cNvSpPr>
          <p:nvPr>
            <p:ph type="dt" idx="10"/>
          </p:nvPr>
        </p:nvSpPr>
        <p:spPr>
          <a:xfrm>
            <a:off x="628650" y="4767263"/>
            <a:ext cx="20574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6" name="Google Shape;106;p26"/>
          <p:cNvSpPr txBox="1">
            <a:spLocks noGrp="1"/>
          </p:cNvSpPr>
          <p:nvPr>
            <p:ph type="ftr" idx="11"/>
          </p:nvPr>
        </p:nvSpPr>
        <p:spPr>
          <a:xfrm>
            <a:off x="3028950" y="4767263"/>
            <a:ext cx="30861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2400" b="1" i="0" u="none">
                <a:solidFill>
                  <a:schemeClr val="lt1"/>
                </a:solidFill>
                <a:latin typeface="Arial"/>
                <a:ea typeface="Arial"/>
                <a:cs typeface="Arial"/>
                <a:sym typeface="Arial"/>
              </a:defRPr>
            </a:lvl1pPr>
            <a:lvl2pPr marR="0" lvl="1"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2pPr>
            <a:lvl3pPr marR="0" lvl="2"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3pPr>
            <a:lvl4pPr marR="0" lvl="3"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4pPr>
            <a:lvl5pPr marR="0" lvl="4"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5pPr>
            <a:lvl6pPr marR="0" lvl="5"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6pPr>
            <a:lvl7pPr marR="0" lvl="6"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7pPr>
            <a:lvl8pPr marR="0" lvl="7"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8pPr>
            <a:lvl9pPr marR="0" lvl="8" algn="l" rtl="0">
              <a:lnSpc>
                <a:spcPct val="100000"/>
              </a:lnSpc>
              <a:spcBef>
                <a:spcPts val="0"/>
              </a:spcBef>
              <a:spcAft>
                <a:spcPts val="0"/>
              </a:spcAft>
              <a:buSzPts val="1400"/>
              <a:buNone/>
              <a:defRPr sz="2400" b="1" i="0" u="none" strike="noStrike" cap="none">
                <a:solidFill>
                  <a:schemeClr val="lt1"/>
                </a:solidFill>
                <a:latin typeface="Arial"/>
                <a:ea typeface="Arial"/>
                <a:cs typeface="Arial"/>
                <a:sym typeface="Arial"/>
              </a:defRPr>
            </a:lvl9pPr>
          </a:lstStyle>
          <a:p>
            <a:endParaRPr/>
          </a:p>
        </p:txBody>
      </p:sp>
      <p:sp>
        <p:nvSpPr>
          <p:cNvPr id="107" name="Google Shape;107;p26"/>
          <p:cNvSpPr txBox="1">
            <a:spLocks noGrp="1"/>
          </p:cNvSpPr>
          <p:nvPr>
            <p:ph type="sldNum" idx="12"/>
          </p:nvPr>
        </p:nvSpPr>
        <p:spPr>
          <a:xfrm>
            <a:off x="6457950" y="4767263"/>
            <a:ext cx="20574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1pPr>
            <a:lvl2pPr marL="0" marR="0" lvl="1"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2pPr>
            <a:lvl3pPr marL="0" marR="0" lvl="2"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3pPr>
            <a:lvl4pPr marL="0" marR="0" lvl="3"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4pPr>
            <a:lvl5pPr marL="0" marR="0" lvl="4"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5pPr>
            <a:lvl6pPr marL="0" marR="0" lvl="5"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6pPr>
            <a:lvl7pPr marL="0" marR="0" lvl="6"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7pPr>
            <a:lvl8pPr marL="0" marR="0" lvl="7"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8pPr>
            <a:lvl9pPr marL="0" marR="0" lvl="8" indent="0" algn="r" rtl="0">
              <a:lnSpc>
                <a:spcPct val="100000"/>
              </a:lnSpc>
              <a:spcBef>
                <a:spcPts val="0"/>
              </a:spcBef>
              <a:spcAft>
                <a:spcPts val="0"/>
              </a:spcAft>
              <a:buClr>
                <a:srgbClr val="898989"/>
              </a:buClr>
              <a:buSzPts val="900"/>
              <a:buFont typeface="Arial"/>
              <a:buNone/>
              <a:defRPr sz="900" b="1" i="0" u="none">
                <a:solidFill>
                  <a:srgbClr val="89898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sz="1000" b="0">
              <a:solidFill>
                <a:schemeClr val="dk2"/>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108"/>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72"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howtogeek.com/714021/how-to-show-all-filename-extensions-on-the-mac/"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hyperlink" Target="https://www.imore.com/how-rename-multiple-files-once-mac"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4.png"/><Relationship Id="rId4" Type="http://schemas.openxmlformats.org/officeDocument/2006/relationships/hyperlink" Target="https://www.howtogeek.com/207503/how-to-quickly-batch-rename-files-on-windows-mac-os-x-or-linux/"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5.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r1cHQ9uMbDY" TargetMode="External"/><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8" Type="http://schemas.openxmlformats.org/officeDocument/2006/relationships/hyperlink" Target="https://www.youtube.com/watch?v=lmeDvSgN6zY" TargetMode="External"/><Relationship Id="rId3" Type="http://schemas.openxmlformats.org/officeDocument/2006/relationships/hyperlink" Target="https://www.virtualbox.org/wiki/Downloads" TargetMode="External"/><Relationship Id="rId7" Type="http://schemas.openxmlformats.org/officeDocument/2006/relationships/hyperlink" Target="https://www.youtube.com/watch?v=sB_5fqiysi4" TargetMode="External"/><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hyperlink" Target="https://www.makeuseof.com/tag/ubuntu-an-absolute-beginners-guide/" TargetMode="External"/><Relationship Id="rId5" Type="http://schemas.openxmlformats.org/officeDocument/2006/relationships/hyperlink" Target="https://www.lifewire.com/beginners-guide-to-ubuntu-2205722" TargetMode="External"/><Relationship Id="rId4" Type="http://schemas.openxmlformats.org/officeDocument/2006/relationships/hyperlink" Target="https://ubuntu.com/#download"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hyperlink" Target="https://www.howtogeek.com/412055/37-important-linux-commands-you-should-know/" TargetMode="External"/><Relationship Id="rId2" Type="http://schemas.openxmlformats.org/officeDocument/2006/relationships/notesSlide" Target="../notesSlides/notesSlide43.xml"/><Relationship Id="rId1" Type="http://schemas.openxmlformats.org/officeDocument/2006/relationships/slideLayout" Target="../slideLayouts/slideLayout3.xml"/><Relationship Id="rId5" Type="http://schemas.openxmlformats.org/officeDocument/2006/relationships/hyperlink" Target="https://help.ubuntu.com/lts/installation-guide/armhf/apcs02.html" TargetMode="External"/><Relationship Id="rId4" Type="http://schemas.openxmlformats.org/officeDocument/2006/relationships/hyperlink" Target="https://garywoodfine.com/linux-terminal-command-cheat-sheets/"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jetbrains.com/help/pycharm/contribute-to-projects.html" TargetMode="External"/><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hyperlink" Target="https://github.com/wiut-tutor/sem-6/blob/main/task6.py" TargetMode="External"/><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7"/>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GB" dirty="0"/>
              <a:t>Computer Science Fundamentals</a:t>
            </a:r>
            <a:endParaRPr dirty="0"/>
          </a:p>
        </p:txBody>
      </p:sp>
      <p:sp>
        <p:nvSpPr>
          <p:cNvPr id="113" name="Google Shape;113;p27"/>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4"/>
                </a:solidFill>
              </a:rPr>
              <a:t>Seminar </a:t>
            </a:r>
            <a:r>
              <a:rPr lang="en-US" dirty="0">
                <a:solidFill>
                  <a:schemeClr val="accent4"/>
                </a:solidFill>
              </a:rPr>
              <a:t>6: OS| Python: Dictionaries</a:t>
            </a:r>
            <a:endParaRPr lang="en-GB" dirty="0">
              <a:solidFill>
                <a:schemeClr val="accent4"/>
              </a:solidFill>
            </a:endParaRPr>
          </a:p>
          <a:p>
            <a:pPr marL="0" indent="0" algn="l"/>
            <a:r>
              <a:rPr lang="en-GB" dirty="0">
                <a:solidFill>
                  <a:schemeClr val="accent4"/>
                </a:solidFill>
              </a:rPr>
              <a:t>Lecturer: Olga Yugay</a:t>
            </a:r>
          </a:p>
          <a:p>
            <a:pPr marL="0" lvl="0" indent="0" algn="ctr" rtl="0">
              <a:spcBef>
                <a:spcPts val="0"/>
              </a:spcBef>
              <a:spcAft>
                <a:spcPts val="0"/>
              </a:spcAft>
              <a:buNone/>
            </a:pPr>
            <a:endParaRPr lang="en-US" dirty="0">
              <a:solidFill>
                <a:schemeClr val="accent4"/>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Agenda</a:t>
            </a:r>
            <a:endParaRPr/>
          </a:p>
        </p:txBody>
      </p:sp>
      <p:sp>
        <p:nvSpPr>
          <p:cNvPr id="136" name="Google Shape;136;p3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17500" algn="l" rtl="0">
              <a:lnSpc>
                <a:spcPct val="100000"/>
              </a:lnSpc>
              <a:spcBef>
                <a:spcPts val="0"/>
              </a:spcBef>
              <a:spcAft>
                <a:spcPts val="0"/>
              </a:spcAft>
              <a:buSzPts val="1400"/>
              <a:buChar char="●"/>
            </a:pPr>
            <a:r>
              <a:rPr lang="en-GB" sz="1400" dirty="0"/>
              <a:t>Lecture based Q&amp;A</a:t>
            </a:r>
            <a:endParaRPr sz="1400" dirty="0"/>
          </a:p>
          <a:p>
            <a:pPr marL="457200" lvl="0" indent="-317500" algn="l" rtl="0">
              <a:lnSpc>
                <a:spcPct val="100000"/>
              </a:lnSpc>
              <a:spcBef>
                <a:spcPts val="0"/>
              </a:spcBef>
              <a:spcAft>
                <a:spcPts val="0"/>
              </a:spcAft>
              <a:buSzPts val="1400"/>
              <a:buChar char="●"/>
            </a:pPr>
            <a:r>
              <a:rPr lang="en-GB" sz="1400" dirty="0"/>
              <a:t>File system using Terminal</a:t>
            </a:r>
            <a:endParaRPr sz="1400" dirty="0"/>
          </a:p>
          <a:p>
            <a:pPr marL="0" lvl="0" indent="0" algn="l" rtl="0">
              <a:lnSpc>
                <a:spcPct val="100000"/>
              </a:lnSpc>
              <a:spcBef>
                <a:spcPts val="0"/>
              </a:spcBef>
              <a:spcAft>
                <a:spcPts val="0"/>
              </a:spcAft>
              <a:buNone/>
            </a:pPr>
            <a:endParaRPr sz="1400" dirty="0"/>
          </a:p>
          <a:p>
            <a:pPr marL="0" lvl="0" indent="0" algn="l" rtl="0">
              <a:lnSpc>
                <a:spcPct val="100000"/>
              </a:lnSpc>
              <a:spcBef>
                <a:spcPts val="0"/>
              </a:spcBef>
              <a:spcAft>
                <a:spcPts val="0"/>
              </a:spcAft>
              <a:buNone/>
            </a:pPr>
            <a:r>
              <a:rPr lang="en-GB" sz="1400" dirty="0"/>
              <a:t>Python</a:t>
            </a:r>
            <a:endParaRPr sz="1400" dirty="0"/>
          </a:p>
          <a:p>
            <a:pPr marL="457200" lvl="0" indent="-317500" algn="l" rtl="0">
              <a:lnSpc>
                <a:spcPct val="100000"/>
              </a:lnSpc>
              <a:spcBef>
                <a:spcPts val="0"/>
              </a:spcBef>
              <a:spcAft>
                <a:spcPts val="0"/>
              </a:spcAft>
              <a:buSzPts val="1400"/>
              <a:buChar char="●"/>
            </a:pPr>
            <a:r>
              <a:rPr lang="en-GB" sz="1400" dirty="0"/>
              <a:t>Dictionaries</a:t>
            </a:r>
            <a:endParaRPr sz="1400" dirty="0"/>
          </a:p>
          <a:p>
            <a:pPr marL="457200" lvl="0" indent="-317500" algn="l" rtl="0">
              <a:lnSpc>
                <a:spcPct val="100000"/>
              </a:lnSpc>
              <a:spcBef>
                <a:spcPts val="0"/>
              </a:spcBef>
              <a:spcAft>
                <a:spcPts val="0"/>
              </a:spcAft>
              <a:buSzPts val="1400"/>
              <a:buChar char="●"/>
            </a:pPr>
            <a:r>
              <a:rPr lang="en-GB" sz="1400" dirty="0"/>
              <a:t>Add item to a dictionary</a:t>
            </a:r>
            <a:endParaRPr sz="1400" dirty="0"/>
          </a:p>
          <a:p>
            <a:pPr marL="457200" lvl="0" indent="-317500" algn="l" rtl="0">
              <a:lnSpc>
                <a:spcPct val="100000"/>
              </a:lnSpc>
              <a:spcBef>
                <a:spcPts val="0"/>
              </a:spcBef>
              <a:spcAft>
                <a:spcPts val="0"/>
              </a:spcAft>
              <a:buSzPts val="1400"/>
              <a:buChar char="●"/>
            </a:pPr>
            <a:r>
              <a:rPr lang="en-GB" sz="1400" dirty="0"/>
              <a:t>Create a new dictionary</a:t>
            </a:r>
            <a:endParaRPr sz="1400" dirty="0"/>
          </a:p>
          <a:p>
            <a:pPr marL="457200" lvl="0" indent="-317500" algn="l" rtl="0">
              <a:lnSpc>
                <a:spcPct val="100000"/>
              </a:lnSpc>
              <a:spcBef>
                <a:spcPts val="0"/>
              </a:spcBef>
              <a:spcAft>
                <a:spcPts val="0"/>
              </a:spcAft>
              <a:buSzPts val="1400"/>
              <a:buChar char="●"/>
            </a:pPr>
            <a:r>
              <a:rPr lang="en-GB" sz="1400" dirty="0"/>
              <a:t>Look up value</a:t>
            </a:r>
            <a:endParaRPr sz="1400" dirty="0"/>
          </a:p>
          <a:p>
            <a:pPr marL="457200" lvl="0" indent="-317500" algn="l" rtl="0">
              <a:lnSpc>
                <a:spcPct val="100000"/>
              </a:lnSpc>
              <a:spcBef>
                <a:spcPts val="0"/>
              </a:spcBef>
              <a:spcAft>
                <a:spcPts val="0"/>
              </a:spcAft>
              <a:buSzPts val="1400"/>
              <a:buChar char="●"/>
            </a:pPr>
            <a:r>
              <a:rPr lang="en-GB" sz="1400" dirty="0" err="1"/>
              <a:t>len</a:t>
            </a:r>
            <a:r>
              <a:rPr lang="en-GB" sz="1400" dirty="0"/>
              <a:t> and in</a:t>
            </a:r>
            <a:endParaRPr sz="1400" dirty="0"/>
          </a:p>
          <a:p>
            <a:pPr marL="457200" lvl="0" indent="-317500" algn="l" rtl="0">
              <a:lnSpc>
                <a:spcPct val="100000"/>
              </a:lnSpc>
              <a:spcBef>
                <a:spcPts val="0"/>
              </a:spcBef>
              <a:spcAft>
                <a:spcPts val="0"/>
              </a:spcAft>
              <a:buSzPts val="1400"/>
              <a:buChar char="●"/>
            </a:pPr>
            <a:r>
              <a:rPr lang="en-GB" sz="1400" dirty="0"/>
              <a:t>values()</a:t>
            </a:r>
            <a:endParaRPr sz="1400" dirty="0"/>
          </a:p>
          <a:p>
            <a:pPr marL="457200" lvl="0" indent="-317500" algn="l" rtl="0">
              <a:lnSpc>
                <a:spcPct val="100000"/>
              </a:lnSpc>
              <a:spcBef>
                <a:spcPts val="0"/>
              </a:spcBef>
              <a:spcAft>
                <a:spcPts val="0"/>
              </a:spcAft>
              <a:buSzPts val="1400"/>
              <a:buChar char="●"/>
            </a:pPr>
            <a:r>
              <a:rPr lang="en-GB" sz="1400" dirty="0"/>
              <a:t>Looping and dictionaries</a:t>
            </a:r>
            <a:endParaRPr sz="1400" dirty="0"/>
          </a:p>
          <a:p>
            <a:pPr marL="457200" lvl="0" indent="-317500" algn="l" rtl="0">
              <a:lnSpc>
                <a:spcPct val="100000"/>
              </a:lnSpc>
              <a:spcBef>
                <a:spcPts val="0"/>
              </a:spcBef>
              <a:spcAft>
                <a:spcPts val="0"/>
              </a:spcAft>
              <a:buSzPts val="1400"/>
              <a:buChar char="●"/>
            </a:pPr>
            <a:r>
              <a:rPr lang="en-GB" sz="1400" dirty="0"/>
              <a:t>Reverse lookup</a:t>
            </a:r>
            <a:endParaRPr sz="1400" dirty="0"/>
          </a:p>
          <a:p>
            <a:pPr marL="0" lvl="0" indent="0" algn="l" rtl="0">
              <a:lnSpc>
                <a:spcPct val="100000"/>
              </a:lnSpc>
              <a:spcBef>
                <a:spcPts val="0"/>
              </a:spcBef>
              <a:spcAft>
                <a:spcPts val="0"/>
              </a:spcAft>
              <a:buNone/>
            </a:pPr>
            <a:endParaRPr sz="1400" dirty="0"/>
          </a:p>
        </p:txBody>
      </p:sp>
      <p:sp>
        <p:nvSpPr>
          <p:cNvPr id="137" name="Google Shape;137;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41"/>
        <p:cNvGrpSpPr/>
        <p:nvPr/>
      </p:nvGrpSpPr>
      <p:grpSpPr>
        <a:xfrm>
          <a:off x="0" y="0"/>
          <a:ext cx="0" cy="0"/>
          <a:chOff x="0" y="0"/>
          <a:chExt cx="0" cy="0"/>
        </a:xfrm>
      </p:grpSpPr>
      <p:sp>
        <p:nvSpPr>
          <p:cNvPr id="142" name="Google Shape;142;p33"/>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A:</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
        <p:nvSpPr>
          <p:cNvPr id="143" name="Google Shape;143;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3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Lecture recap</a:t>
            </a:r>
            <a:endParaRPr/>
          </a:p>
        </p:txBody>
      </p:sp>
      <p:sp>
        <p:nvSpPr>
          <p:cNvPr id="149" name="Google Shape;149;p34"/>
          <p:cNvSpPr txBox="1">
            <a:spLocks noGrp="1"/>
          </p:cNvSpPr>
          <p:nvPr>
            <p:ph type="body" idx="1"/>
          </p:nvPr>
        </p:nvSpPr>
        <p:spPr>
          <a:xfrm>
            <a:off x="311700" y="1304875"/>
            <a:ext cx="45921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400"/>
              <a:t>Refer to the image and </a:t>
            </a:r>
            <a:endParaRPr sz="2400"/>
          </a:p>
          <a:p>
            <a:pPr marL="457200" lvl="0" indent="-381000" algn="l" rtl="0">
              <a:spcBef>
                <a:spcPts val="1600"/>
              </a:spcBef>
              <a:spcAft>
                <a:spcPts val="0"/>
              </a:spcAft>
              <a:buSzPts val="2400"/>
              <a:buChar char="●"/>
            </a:pPr>
            <a:r>
              <a:rPr lang="en-GB" sz="2400"/>
              <a:t>define OS </a:t>
            </a:r>
            <a:endParaRPr sz="2400"/>
          </a:p>
          <a:p>
            <a:pPr marL="457200" lvl="0" indent="-381000" algn="l" rtl="0">
              <a:spcBef>
                <a:spcPts val="0"/>
              </a:spcBef>
              <a:spcAft>
                <a:spcPts val="0"/>
              </a:spcAft>
              <a:buSzPts val="2400"/>
              <a:buChar char="●"/>
            </a:pPr>
            <a:r>
              <a:rPr lang="en-GB" sz="2400"/>
              <a:t>list OS main roles</a:t>
            </a:r>
            <a:endParaRPr sz="2400"/>
          </a:p>
          <a:p>
            <a:pPr marL="0" lvl="0" indent="0" algn="l" rtl="0">
              <a:spcBef>
                <a:spcPts val="1600"/>
              </a:spcBef>
              <a:spcAft>
                <a:spcPts val="1600"/>
              </a:spcAft>
              <a:buClr>
                <a:srgbClr val="000000"/>
              </a:buClr>
              <a:buSzPts val="1100"/>
              <a:buFont typeface="Arial"/>
              <a:buNone/>
            </a:pPr>
            <a:endParaRPr/>
          </a:p>
        </p:txBody>
      </p:sp>
      <p:sp>
        <p:nvSpPr>
          <p:cNvPr id="150" name="Google Shape;150;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a:t>
            </a:fld>
            <a:endParaRPr/>
          </a:p>
        </p:txBody>
      </p:sp>
      <p:pic>
        <p:nvPicPr>
          <p:cNvPr id="151" name="Google Shape;151;p34"/>
          <p:cNvPicPr preferRelativeResize="0"/>
          <p:nvPr/>
        </p:nvPicPr>
        <p:blipFill>
          <a:blip r:embed="rId3">
            <a:alphaModFix/>
          </a:blip>
          <a:stretch>
            <a:fillRect/>
          </a:stretch>
        </p:blipFill>
        <p:spPr>
          <a:xfrm>
            <a:off x="4245269" y="-10700"/>
            <a:ext cx="4928281" cy="5154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3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File manager: file systems</a:t>
            </a:r>
            <a:endParaRPr/>
          </a:p>
        </p:txBody>
      </p:sp>
      <p:sp>
        <p:nvSpPr>
          <p:cNvPr id="157" name="Google Shape;157;p3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GB" b="1">
                <a:solidFill>
                  <a:schemeClr val="accent4"/>
                </a:solidFill>
              </a:rPr>
              <a:t>File </a:t>
            </a:r>
            <a:r>
              <a:rPr lang="en-GB"/>
              <a:t>- a named collection of data, used for organizing secondary memory</a:t>
            </a:r>
            <a:endParaRPr/>
          </a:p>
          <a:p>
            <a:pPr marL="457200" lvl="0" indent="-342900" algn="l" rtl="0">
              <a:spcBef>
                <a:spcPts val="0"/>
              </a:spcBef>
              <a:spcAft>
                <a:spcPts val="0"/>
              </a:spcAft>
              <a:buSzPts val="1800"/>
              <a:buChar char="●"/>
            </a:pPr>
            <a:r>
              <a:rPr lang="en-GB" b="1">
                <a:solidFill>
                  <a:schemeClr val="accent4"/>
                </a:solidFill>
              </a:rPr>
              <a:t>File system</a:t>
            </a:r>
            <a:r>
              <a:rPr lang="en-GB"/>
              <a:t> - the operating system’s logical view of the files it manages </a:t>
            </a:r>
            <a:endParaRPr/>
          </a:p>
          <a:p>
            <a:pPr marL="457200" lvl="0" indent="-342900" algn="l" rtl="0">
              <a:spcBef>
                <a:spcPts val="0"/>
              </a:spcBef>
              <a:spcAft>
                <a:spcPts val="0"/>
              </a:spcAft>
              <a:buSzPts val="1800"/>
              <a:buChar char="●"/>
            </a:pPr>
            <a:r>
              <a:rPr lang="en-GB" b="1">
                <a:solidFill>
                  <a:schemeClr val="accent4"/>
                </a:solidFill>
              </a:rPr>
              <a:t>Directory</a:t>
            </a:r>
            <a:r>
              <a:rPr lang="en-GB"/>
              <a:t> -  a named group of files</a:t>
            </a:r>
            <a:endParaRPr/>
          </a:p>
          <a:p>
            <a:pPr marL="457200" lvl="0" indent="-342900" algn="l" rtl="0">
              <a:spcBef>
                <a:spcPts val="0"/>
              </a:spcBef>
              <a:spcAft>
                <a:spcPts val="0"/>
              </a:spcAft>
              <a:buSzPts val="1800"/>
              <a:buChar char="●"/>
            </a:pPr>
            <a:r>
              <a:rPr lang="en-GB" b="1">
                <a:solidFill>
                  <a:schemeClr val="accent4"/>
                </a:solidFill>
              </a:rPr>
              <a:t>File type</a:t>
            </a:r>
            <a:r>
              <a:rPr lang="en-GB"/>
              <a:t> - the specific kind of information contained in a file, such as a Java program or a Microsoft Word document </a:t>
            </a:r>
            <a:endParaRPr/>
          </a:p>
          <a:p>
            <a:pPr marL="457200" lvl="0" indent="-342900" algn="l" rtl="0">
              <a:spcBef>
                <a:spcPts val="0"/>
              </a:spcBef>
              <a:spcAft>
                <a:spcPts val="0"/>
              </a:spcAft>
              <a:buSzPts val="1800"/>
              <a:buChar char="●"/>
            </a:pPr>
            <a:r>
              <a:rPr lang="en-GB" b="1">
                <a:solidFill>
                  <a:schemeClr val="accent4"/>
                </a:solidFill>
              </a:rPr>
              <a:t>File extension</a:t>
            </a:r>
            <a:r>
              <a:rPr lang="en-GB"/>
              <a:t> - Part of a file name that indicates the file type</a:t>
            </a:r>
            <a:br>
              <a:rPr lang="en-GB"/>
            </a:br>
            <a:br>
              <a:rPr lang="en-GB"/>
            </a:br>
            <a:endParaRPr/>
          </a:p>
        </p:txBody>
      </p:sp>
      <p:sp>
        <p:nvSpPr>
          <p:cNvPr id="158" name="Google Shape;158;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5</a:t>
            </a:fld>
            <a:endParaRPr/>
          </a:p>
        </p:txBody>
      </p:sp>
      <p:pic>
        <p:nvPicPr>
          <p:cNvPr id="159" name="Google Shape;159;p35"/>
          <p:cNvPicPr preferRelativeResize="0"/>
          <p:nvPr/>
        </p:nvPicPr>
        <p:blipFill rotWithShape="1">
          <a:blip r:embed="rId3">
            <a:alphaModFix/>
          </a:blip>
          <a:srcRect l="29797" t="42090" r="33583" b="34338"/>
          <a:stretch/>
        </p:blipFill>
        <p:spPr>
          <a:xfrm>
            <a:off x="2627800" y="3313275"/>
            <a:ext cx="3888400" cy="17435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3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1: Display the extensions</a:t>
            </a:r>
            <a:endParaRPr/>
          </a:p>
        </p:txBody>
      </p:sp>
      <p:sp>
        <p:nvSpPr>
          <p:cNvPr id="165" name="Google Shape;165;p3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lnSpc>
                <a:spcPct val="100000"/>
              </a:lnSpc>
              <a:spcBef>
                <a:spcPts val="0"/>
              </a:spcBef>
              <a:spcAft>
                <a:spcPts val="0"/>
              </a:spcAft>
              <a:buSzPts val="1800"/>
              <a:buAutoNum type="arabicPeriod"/>
            </a:pPr>
            <a:r>
              <a:rPr lang="en-GB"/>
              <a:t>Click the Start menu. …</a:t>
            </a:r>
            <a:endParaRPr/>
          </a:p>
          <a:p>
            <a:pPr marL="457200" lvl="0" indent="-342900" algn="l" rtl="0">
              <a:lnSpc>
                <a:spcPct val="100000"/>
              </a:lnSpc>
              <a:spcBef>
                <a:spcPts val="0"/>
              </a:spcBef>
              <a:spcAft>
                <a:spcPts val="0"/>
              </a:spcAft>
              <a:buSzPts val="1800"/>
              <a:buAutoNum type="arabicPeriod"/>
            </a:pPr>
            <a:r>
              <a:rPr lang="en-GB"/>
              <a:t>Type "folder options" (without the quotes). …</a:t>
            </a:r>
            <a:endParaRPr/>
          </a:p>
          <a:p>
            <a:pPr marL="457200" lvl="0" indent="-342900" algn="l" rtl="0">
              <a:lnSpc>
                <a:spcPct val="100000"/>
              </a:lnSpc>
              <a:spcBef>
                <a:spcPts val="0"/>
              </a:spcBef>
              <a:spcAft>
                <a:spcPts val="0"/>
              </a:spcAft>
              <a:buSzPts val="1800"/>
              <a:buAutoNum type="arabicPeriod"/>
            </a:pPr>
            <a:r>
              <a:rPr lang="en-GB"/>
              <a:t>A dialog box with the title "Folder Options" will appear. …</a:t>
            </a:r>
            <a:endParaRPr/>
          </a:p>
          <a:p>
            <a:pPr marL="457200" lvl="0" indent="-342900" algn="l" rtl="0">
              <a:lnSpc>
                <a:spcPct val="100000"/>
              </a:lnSpc>
              <a:spcBef>
                <a:spcPts val="0"/>
              </a:spcBef>
              <a:spcAft>
                <a:spcPts val="0"/>
              </a:spcAft>
              <a:buSzPts val="1800"/>
              <a:buAutoNum type="arabicPeriod"/>
            </a:pPr>
            <a:r>
              <a:rPr lang="en-GB"/>
              <a:t>Click to uncheck the box for "Hide extensions for known file types".</a:t>
            </a:r>
            <a:endParaRPr/>
          </a:p>
          <a:p>
            <a:pPr marL="457200" lvl="0" indent="-342900" algn="l" rtl="0">
              <a:lnSpc>
                <a:spcPct val="100000"/>
              </a:lnSpc>
              <a:spcBef>
                <a:spcPts val="0"/>
              </a:spcBef>
              <a:spcAft>
                <a:spcPts val="0"/>
              </a:spcAft>
              <a:buSzPts val="1800"/>
              <a:buAutoNum type="arabicPeriod"/>
            </a:pPr>
            <a:r>
              <a:rPr lang="en-GB"/>
              <a:t>Click the "OK" button at the bottom of the dialog box.</a:t>
            </a:r>
            <a:endParaRPr/>
          </a:p>
          <a:p>
            <a:pPr marL="457200" lvl="0" indent="-342900" algn="l" rtl="0">
              <a:lnSpc>
                <a:spcPct val="100000"/>
              </a:lnSpc>
              <a:spcBef>
                <a:spcPts val="0"/>
              </a:spcBef>
              <a:spcAft>
                <a:spcPts val="0"/>
              </a:spcAft>
              <a:buSzPts val="1800"/>
              <a:buAutoNum type="arabicPeriod"/>
            </a:pPr>
            <a:r>
              <a:rPr lang="en-GB"/>
              <a:t>Navigate to a folder with many different files, e.g. Downloads folder</a:t>
            </a:r>
            <a:endParaRPr/>
          </a:p>
          <a:p>
            <a:pPr marL="457200" lvl="0" indent="-342900" algn="l" rtl="0">
              <a:lnSpc>
                <a:spcPct val="100000"/>
              </a:lnSpc>
              <a:spcBef>
                <a:spcPts val="0"/>
              </a:spcBef>
              <a:spcAft>
                <a:spcPts val="0"/>
              </a:spcAft>
              <a:buSzPts val="1800"/>
              <a:buAutoNum type="arabicPeriod"/>
            </a:pPr>
            <a:r>
              <a:rPr lang="en-GB"/>
              <a:t>Note their extensions.</a:t>
            </a:r>
            <a:endParaRPr/>
          </a:p>
          <a:p>
            <a:pPr marL="0" lvl="0" indent="0" algn="l" rtl="0">
              <a:lnSpc>
                <a:spcPct val="100000"/>
              </a:lnSpc>
              <a:spcBef>
                <a:spcPts val="0"/>
              </a:spcBef>
              <a:spcAft>
                <a:spcPts val="0"/>
              </a:spcAft>
              <a:buNone/>
            </a:pPr>
            <a:r>
              <a:rPr lang="en-GB"/>
              <a:t>Alternatively:</a:t>
            </a: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None/>
            </a:pPr>
            <a:r>
              <a:rPr lang="en-GB"/>
              <a:t>For MacOS </a:t>
            </a:r>
            <a:endParaRPr/>
          </a:p>
          <a:p>
            <a:pPr marL="0" lvl="0" indent="0" algn="l" rtl="0">
              <a:lnSpc>
                <a:spcPct val="100000"/>
              </a:lnSpc>
              <a:spcBef>
                <a:spcPts val="0"/>
              </a:spcBef>
              <a:spcAft>
                <a:spcPts val="0"/>
              </a:spcAft>
              <a:buNone/>
            </a:pPr>
            <a:r>
              <a:rPr lang="en-GB" u="sng">
                <a:solidFill>
                  <a:schemeClr val="hlink"/>
                </a:solidFill>
                <a:hlinkClick r:id="rId3"/>
              </a:rPr>
              <a:t>https://www.howtogeek.com/714021/how-to-show-all-filename-extensions-on-the-mac/</a:t>
            </a:r>
            <a:r>
              <a:rPr lang="en-GB"/>
              <a:t> </a:t>
            </a:r>
            <a:endParaRPr/>
          </a:p>
          <a:p>
            <a:pPr marL="0" lvl="0" indent="0" algn="l" rtl="0">
              <a:lnSpc>
                <a:spcPct val="100000"/>
              </a:lnSpc>
              <a:spcBef>
                <a:spcPts val="0"/>
              </a:spcBef>
              <a:spcAft>
                <a:spcPts val="0"/>
              </a:spcAft>
              <a:buNone/>
            </a:pPr>
            <a:endParaRPr/>
          </a:p>
        </p:txBody>
      </p:sp>
      <p:sp>
        <p:nvSpPr>
          <p:cNvPr id="166" name="Google Shape;166;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6</a:t>
            </a:fld>
            <a:endParaRPr/>
          </a:p>
        </p:txBody>
      </p:sp>
      <p:pic>
        <p:nvPicPr>
          <p:cNvPr id="167" name="Google Shape;167;p36"/>
          <p:cNvPicPr preferRelativeResize="0"/>
          <p:nvPr/>
        </p:nvPicPr>
        <p:blipFill rotWithShape="1">
          <a:blip r:embed="rId4">
            <a:alphaModFix/>
          </a:blip>
          <a:srcRect l="41349" t="33578" r="6976" b="51979"/>
          <a:stretch/>
        </p:blipFill>
        <p:spPr>
          <a:xfrm>
            <a:off x="2189800" y="3297450"/>
            <a:ext cx="5831002" cy="916650"/>
          </a:xfrm>
          <a:prstGeom prst="rect">
            <a:avLst/>
          </a:prstGeom>
          <a:noFill/>
          <a:ln>
            <a:noFill/>
          </a:ln>
        </p:spPr>
      </p:pic>
      <p:cxnSp>
        <p:nvCxnSpPr>
          <p:cNvPr id="168" name="Google Shape;168;p36"/>
          <p:cNvCxnSpPr/>
          <p:nvPr/>
        </p:nvCxnSpPr>
        <p:spPr>
          <a:xfrm flipH="1">
            <a:off x="7002250" y="3284325"/>
            <a:ext cx="432900" cy="573000"/>
          </a:xfrm>
          <a:prstGeom prst="straightConnector1">
            <a:avLst/>
          </a:prstGeom>
          <a:noFill/>
          <a:ln w="19050" cap="flat" cmpd="sng">
            <a:solidFill>
              <a:srgbClr val="FF0000"/>
            </a:solidFill>
            <a:prstDash val="solid"/>
            <a:round/>
            <a:headEnd type="none" w="med" len="med"/>
            <a:tailEnd type="triangle" w="med" len="med"/>
          </a:ln>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3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2: Rename multiple files in bulk* </a:t>
            </a:r>
            <a:endParaRPr/>
          </a:p>
        </p:txBody>
      </p:sp>
      <p:sp>
        <p:nvSpPr>
          <p:cNvPr id="174" name="Google Shape;174;p3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Open </a:t>
            </a:r>
            <a:r>
              <a:rPr lang="en-GB">
                <a:solidFill>
                  <a:schemeClr val="accent4"/>
                </a:solidFill>
              </a:rPr>
              <a:t>File Explorer</a:t>
            </a:r>
            <a:r>
              <a:rPr lang="en-GB"/>
              <a:t>.</a:t>
            </a:r>
            <a:endParaRPr/>
          </a:p>
          <a:p>
            <a:pPr marL="457200" lvl="0" indent="-342900" algn="l" rtl="0">
              <a:spcBef>
                <a:spcPts val="0"/>
              </a:spcBef>
              <a:spcAft>
                <a:spcPts val="0"/>
              </a:spcAft>
              <a:buSzPts val="1800"/>
              <a:buAutoNum type="arabicPeriod"/>
            </a:pPr>
            <a:r>
              <a:rPr lang="en-GB"/>
              <a:t>Browse to the folder that includes all the files you want to rename.</a:t>
            </a:r>
            <a:endParaRPr/>
          </a:p>
          <a:p>
            <a:pPr marL="457200" lvl="0" indent="-342900" algn="l" rtl="0">
              <a:spcBef>
                <a:spcPts val="0"/>
              </a:spcBef>
              <a:spcAft>
                <a:spcPts val="0"/>
              </a:spcAft>
              <a:buSzPts val="1800"/>
              <a:buAutoNum type="arabicPeriod"/>
            </a:pPr>
            <a:r>
              <a:rPr lang="en-GB"/>
              <a:t>Select all the files. </a:t>
            </a:r>
            <a:endParaRPr/>
          </a:p>
          <a:p>
            <a:pPr marL="0" lvl="0" indent="0" algn="l" rtl="0">
              <a:spcBef>
                <a:spcPts val="0"/>
              </a:spcBef>
              <a:spcAft>
                <a:spcPts val="0"/>
              </a:spcAft>
              <a:buNone/>
            </a:pPr>
            <a:r>
              <a:rPr lang="en-GB"/>
              <a:t>Quick Tip: You can use the </a:t>
            </a:r>
            <a:r>
              <a:rPr lang="en-GB">
                <a:solidFill>
                  <a:schemeClr val="accent4"/>
                </a:solidFill>
              </a:rPr>
              <a:t>Ctrl + A </a:t>
            </a:r>
            <a:r>
              <a:rPr lang="en-GB"/>
              <a:t>keyboard shortcut to select all the files.</a:t>
            </a:r>
            <a:endParaRPr/>
          </a:p>
          <a:p>
            <a:pPr marL="457200" lvl="0" indent="-342900" algn="l" rtl="0">
              <a:spcBef>
                <a:spcPts val="0"/>
              </a:spcBef>
              <a:spcAft>
                <a:spcPts val="0"/>
              </a:spcAft>
              <a:buSzPts val="1800"/>
              <a:buAutoNum type="arabicPeriod"/>
            </a:pPr>
            <a:r>
              <a:rPr lang="en-GB"/>
              <a:t>Press the </a:t>
            </a:r>
            <a:r>
              <a:rPr lang="en-GB">
                <a:solidFill>
                  <a:schemeClr val="accent4"/>
                </a:solidFill>
              </a:rPr>
              <a:t>F2 </a:t>
            </a:r>
            <a:r>
              <a:rPr lang="en-GB"/>
              <a:t>key to rename it.</a:t>
            </a:r>
            <a:endParaRPr/>
          </a:p>
          <a:p>
            <a:pPr marL="457200" lvl="0" indent="-342900" algn="l" rtl="0">
              <a:spcBef>
                <a:spcPts val="0"/>
              </a:spcBef>
              <a:spcAft>
                <a:spcPts val="0"/>
              </a:spcAft>
              <a:buSzPts val="1800"/>
              <a:buAutoNum type="arabicPeriod"/>
            </a:pPr>
            <a:r>
              <a:rPr lang="en-GB"/>
              <a:t>Type a new name for the file(s) and press </a:t>
            </a:r>
            <a:r>
              <a:rPr lang="en-GB">
                <a:solidFill>
                  <a:schemeClr val="accent4"/>
                </a:solidFill>
              </a:rPr>
              <a:t>Enter</a:t>
            </a:r>
            <a:r>
              <a:rPr lang="en-GB"/>
              <a:t>.</a:t>
            </a:r>
            <a:endParaRPr/>
          </a:p>
          <a:p>
            <a:pPr marL="0" lvl="0" indent="0" algn="l" rtl="0">
              <a:spcBef>
                <a:spcPts val="0"/>
              </a:spcBef>
              <a:spcAft>
                <a:spcPts val="0"/>
              </a:spcAft>
              <a:buNone/>
            </a:pPr>
            <a:r>
              <a:rPr lang="en-GB"/>
              <a:t>OR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sz="1100"/>
              <a:t>*It may be useful for uploading files to an environment that does not support space or non-English characters in filenames, and batch renaming can be used to substitute characters with acceptable one. Special programs can be used for advanced cases</a:t>
            </a:r>
            <a:endParaRPr sz="1100"/>
          </a:p>
          <a:p>
            <a:pPr marL="0" lvl="0" indent="0" algn="l" rtl="0">
              <a:spcBef>
                <a:spcPts val="0"/>
              </a:spcBef>
              <a:spcAft>
                <a:spcPts val="0"/>
              </a:spcAft>
              <a:buNone/>
            </a:pPr>
            <a:r>
              <a:rPr lang="en-GB"/>
              <a:t>For MacOS: </a:t>
            </a:r>
            <a:r>
              <a:rPr lang="en-GB" sz="1400" u="sng">
                <a:solidFill>
                  <a:schemeClr val="hlink"/>
                </a:solidFill>
                <a:hlinkClick r:id="rId3"/>
              </a:rPr>
              <a:t>https://www.imore.com/how-rename-multiple-files-once-mac</a:t>
            </a:r>
            <a:r>
              <a:rPr lang="en-GB" sz="1400"/>
              <a:t> </a:t>
            </a:r>
            <a:endParaRPr sz="1400"/>
          </a:p>
          <a:p>
            <a:pPr marL="0" lvl="0" indent="0" algn="l" rtl="0">
              <a:spcBef>
                <a:spcPts val="0"/>
              </a:spcBef>
              <a:spcAft>
                <a:spcPts val="0"/>
              </a:spcAft>
              <a:buNone/>
            </a:pPr>
            <a:r>
              <a:rPr lang="en-GB" sz="1400" u="sng">
                <a:solidFill>
                  <a:schemeClr val="hlink"/>
                </a:solidFill>
                <a:hlinkClick r:id="rId4"/>
              </a:rPr>
              <a:t>https://www.howtogeek.com/207503/how-to-quickly-batch-rename-files-on-windows-mac-os-x-or-linux/</a:t>
            </a:r>
            <a:r>
              <a:rPr lang="en-GB"/>
              <a:t>  </a:t>
            </a:r>
            <a:endParaRPr/>
          </a:p>
          <a:p>
            <a:pPr marL="0" lvl="0" indent="0" algn="l" rtl="0">
              <a:spcBef>
                <a:spcPts val="0"/>
              </a:spcBef>
              <a:spcAft>
                <a:spcPts val="0"/>
              </a:spcAft>
              <a:buNone/>
            </a:pPr>
            <a:endParaRPr/>
          </a:p>
        </p:txBody>
      </p:sp>
      <p:sp>
        <p:nvSpPr>
          <p:cNvPr id="175" name="Google Shape;175;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7</a:t>
            </a:fld>
            <a:endParaRPr/>
          </a:p>
        </p:txBody>
      </p:sp>
      <p:pic>
        <p:nvPicPr>
          <p:cNvPr id="176" name="Google Shape;176;p37"/>
          <p:cNvPicPr preferRelativeResize="0"/>
          <p:nvPr/>
        </p:nvPicPr>
        <p:blipFill rotWithShape="1">
          <a:blip r:embed="rId5">
            <a:alphaModFix/>
          </a:blip>
          <a:srcRect l="40933" t="34411" r="14094" b="52354"/>
          <a:stretch/>
        </p:blipFill>
        <p:spPr>
          <a:xfrm>
            <a:off x="1046100" y="3144675"/>
            <a:ext cx="4768848" cy="7893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3: See file metadata</a:t>
            </a:r>
            <a:endParaRPr/>
          </a:p>
        </p:txBody>
      </p:sp>
      <p:sp>
        <p:nvSpPr>
          <p:cNvPr id="182" name="Google Shape;182;p3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Display File metadata (file owner, permissions, file size, date modified, date created, file type). Right click on file or folder and access Properties.</a:t>
            </a:r>
            <a:endParaRPr/>
          </a:p>
        </p:txBody>
      </p:sp>
      <p:sp>
        <p:nvSpPr>
          <p:cNvPr id="183" name="Google Shape;183;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3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How to change file associations with a program in Windows (1 method)</a:t>
            </a:r>
            <a:endParaRPr/>
          </a:p>
        </p:txBody>
      </p:sp>
      <p:sp>
        <p:nvSpPr>
          <p:cNvPr id="189" name="Google Shape;189;p39"/>
          <p:cNvSpPr txBox="1">
            <a:spLocks noGrp="1"/>
          </p:cNvSpPr>
          <p:nvPr>
            <p:ph type="body" idx="1"/>
          </p:nvPr>
        </p:nvSpPr>
        <p:spPr>
          <a:xfrm>
            <a:off x="311700" y="164042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Open My Computer or Explorer. (Windows key + E to open Explorer)</a:t>
            </a:r>
            <a:endParaRPr/>
          </a:p>
          <a:p>
            <a:pPr marL="457200" lvl="0" indent="-342900" algn="l" rtl="0">
              <a:spcBef>
                <a:spcPts val="0"/>
              </a:spcBef>
              <a:spcAft>
                <a:spcPts val="0"/>
              </a:spcAft>
              <a:buSzPts val="1800"/>
              <a:buAutoNum type="arabicPeriod"/>
            </a:pPr>
            <a:r>
              <a:rPr lang="en-GB"/>
              <a:t>Right-click on the file you want to change the file association and click Properties.</a:t>
            </a:r>
            <a:endParaRPr/>
          </a:p>
          <a:p>
            <a:pPr marL="457200" lvl="0" indent="-342900" algn="l" rtl="0">
              <a:spcBef>
                <a:spcPts val="0"/>
              </a:spcBef>
              <a:spcAft>
                <a:spcPts val="0"/>
              </a:spcAft>
              <a:buSzPts val="1800"/>
              <a:buAutoNum type="arabicPeriod"/>
            </a:pPr>
            <a:r>
              <a:rPr lang="en-GB"/>
              <a:t>In the file Properties, click the Change button next to the "Opens with" option. </a:t>
            </a:r>
            <a:endParaRPr/>
          </a:p>
          <a:p>
            <a:pPr marL="457200" lvl="0" indent="-342900" algn="l" rtl="0">
              <a:spcBef>
                <a:spcPts val="0"/>
              </a:spcBef>
              <a:spcAft>
                <a:spcPts val="0"/>
              </a:spcAft>
              <a:buSzPts val="1800"/>
              <a:buAutoNum type="arabicPeriod"/>
            </a:pPr>
            <a:r>
              <a:rPr lang="en-GB"/>
              <a:t>After clicking Change, you'll be given a list of programs to open the file. </a:t>
            </a:r>
            <a:endParaRPr/>
          </a:p>
          <a:p>
            <a:pPr marL="457200" lvl="0" indent="-342900" algn="l" rtl="0">
              <a:spcBef>
                <a:spcPts val="0"/>
              </a:spcBef>
              <a:spcAft>
                <a:spcPts val="0"/>
              </a:spcAft>
              <a:buSzPts val="1800"/>
              <a:buAutoNum type="arabicPeriod"/>
            </a:pPr>
            <a:r>
              <a:rPr lang="en-GB"/>
              <a:t>Select the program you want to use and then click OK or Apply. If the program you want to use is not listed, click the Browse button, find the program's executable (.exe) file on the computer, and click OK to select that program.</a:t>
            </a:r>
            <a:endParaRPr/>
          </a:p>
          <a:p>
            <a:pPr marL="0" lvl="0" indent="0" algn="l" rtl="0">
              <a:spcBef>
                <a:spcPts val="1600"/>
              </a:spcBef>
              <a:spcAft>
                <a:spcPts val="1600"/>
              </a:spcAft>
              <a:buNone/>
            </a:pPr>
            <a:endParaRPr/>
          </a:p>
        </p:txBody>
      </p:sp>
      <p:sp>
        <p:nvSpPr>
          <p:cNvPr id="190" name="Google Shape;190;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How to change file associations with a program in Windows (2 method)</a:t>
            </a:r>
            <a:endParaRPr/>
          </a:p>
        </p:txBody>
      </p:sp>
      <p:sp>
        <p:nvSpPr>
          <p:cNvPr id="196" name="Google Shape;196;p40"/>
          <p:cNvSpPr txBox="1">
            <a:spLocks noGrp="1"/>
          </p:cNvSpPr>
          <p:nvPr>
            <p:ph type="body" idx="1"/>
          </p:nvPr>
        </p:nvSpPr>
        <p:spPr>
          <a:xfrm>
            <a:off x="311700" y="1422300"/>
            <a:ext cx="42603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Open the Control Panel.</a:t>
            </a:r>
            <a:endParaRPr/>
          </a:p>
          <a:p>
            <a:pPr marL="457200" lvl="0" indent="-342900" algn="l" rtl="0">
              <a:spcBef>
                <a:spcPts val="0"/>
              </a:spcBef>
              <a:spcAft>
                <a:spcPts val="0"/>
              </a:spcAft>
              <a:buSzPts val="1800"/>
              <a:buAutoNum type="arabicPeriod"/>
            </a:pPr>
            <a:r>
              <a:rPr lang="en-GB"/>
              <a:t>In Control Panel, search for Default Programs and open the icon.</a:t>
            </a:r>
            <a:endParaRPr/>
          </a:p>
          <a:p>
            <a:pPr marL="457200" lvl="0" indent="-342900" algn="l" rtl="0">
              <a:spcBef>
                <a:spcPts val="0"/>
              </a:spcBef>
              <a:spcAft>
                <a:spcPts val="0"/>
              </a:spcAft>
              <a:buSzPts val="1800"/>
              <a:buAutoNum type="arabicPeriod"/>
            </a:pPr>
            <a:r>
              <a:rPr lang="en-GB"/>
              <a:t>Click on a program and either se this program as default</a:t>
            </a:r>
            <a:endParaRPr/>
          </a:p>
          <a:p>
            <a:pPr marL="457200" lvl="0" indent="0" algn="l" rtl="0">
              <a:spcBef>
                <a:spcPts val="1600"/>
              </a:spcBef>
              <a:spcAft>
                <a:spcPts val="0"/>
              </a:spcAft>
              <a:buNone/>
            </a:pPr>
            <a:r>
              <a:rPr lang="en-GB"/>
              <a:t>OR</a:t>
            </a:r>
            <a:endParaRPr/>
          </a:p>
          <a:p>
            <a:pPr marL="457200" lvl="0" indent="0" algn="l" rtl="0">
              <a:spcBef>
                <a:spcPts val="1600"/>
              </a:spcBef>
              <a:spcAft>
                <a:spcPts val="1600"/>
              </a:spcAft>
              <a:buNone/>
            </a:pPr>
            <a:r>
              <a:rPr lang="en-GB"/>
              <a:t>Choose defaults for this program</a:t>
            </a:r>
            <a:endParaRPr/>
          </a:p>
        </p:txBody>
      </p:sp>
      <p:sp>
        <p:nvSpPr>
          <p:cNvPr id="197" name="Google Shape;197;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a:p>
        </p:txBody>
      </p:sp>
      <p:pic>
        <p:nvPicPr>
          <p:cNvPr id="198" name="Google Shape;198;p40"/>
          <p:cNvPicPr preferRelativeResize="0"/>
          <p:nvPr/>
        </p:nvPicPr>
        <p:blipFill>
          <a:blip r:embed="rId3">
            <a:alphaModFix/>
          </a:blip>
          <a:stretch>
            <a:fillRect/>
          </a:stretch>
        </p:blipFill>
        <p:spPr>
          <a:xfrm>
            <a:off x="4889925" y="1220013"/>
            <a:ext cx="4006395" cy="38209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4</a:t>
            </a:r>
            <a:endParaRPr/>
          </a:p>
        </p:txBody>
      </p:sp>
      <p:sp>
        <p:nvSpPr>
          <p:cNvPr id="204" name="Google Shape;204;p4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Change the default program for opening py and related files (e.g. switch to PyCharm)</a:t>
            </a:r>
            <a:endParaRPr/>
          </a:p>
          <a:p>
            <a:pPr marL="0" lvl="0" indent="0" algn="l" rtl="0">
              <a:spcBef>
                <a:spcPts val="1600"/>
              </a:spcBef>
              <a:spcAft>
                <a:spcPts val="1600"/>
              </a:spcAft>
              <a:buNone/>
            </a:pPr>
            <a:endParaRPr/>
          </a:p>
        </p:txBody>
      </p:sp>
      <p:sp>
        <p:nvSpPr>
          <p:cNvPr id="205" name="Google Shape;205;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File Manager: file protection</a:t>
            </a:r>
            <a:endParaRPr/>
          </a:p>
        </p:txBody>
      </p:sp>
      <p:sp>
        <p:nvSpPr>
          <p:cNvPr id="211" name="Google Shape;211;p4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GB"/>
              <a:t>In multiuser systems, </a:t>
            </a:r>
            <a:r>
              <a:rPr lang="en-GB">
                <a:solidFill>
                  <a:schemeClr val="accent4"/>
                </a:solidFill>
              </a:rPr>
              <a:t>file protection </a:t>
            </a:r>
            <a:r>
              <a:rPr lang="en-GB"/>
              <a:t>is of primary importance. That is, we don’t want one user to be able to access another user’s files unless the access is specifically allowed. </a:t>
            </a:r>
            <a:endParaRPr/>
          </a:p>
          <a:p>
            <a:pPr marL="457200" lvl="0" indent="-342900" algn="l" rtl="0">
              <a:spcBef>
                <a:spcPts val="0"/>
              </a:spcBef>
              <a:spcAft>
                <a:spcPts val="0"/>
              </a:spcAft>
              <a:buSzPts val="1800"/>
              <a:buChar char="●"/>
            </a:pPr>
            <a:r>
              <a:rPr lang="en-GB"/>
              <a:t>It is the </a:t>
            </a:r>
            <a:r>
              <a:rPr lang="en-GB">
                <a:solidFill>
                  <a:schemeClr val="accent4"/>
                </a:solidFill>
              </a:rPr>
              <a:t>operating system’s responsibility to ensure valid file access</a:t>
            </a:r>
            <a:r>
              <a:rPr lang="en-GB"/>
              <a:t>. </a:t>
            </a:r>
            <a:endParaRPr/>
          </a:p>
          <a:p>
            <a:pPr marL="457200" lvl="0" indent="-342900" algn="l" rtl="0">
              <a:spcBef>
                <a:spcPts val="0"/>
              </a:spcBef>
              <a:spcAft>
                <a:spcPts val="0"/>
              </a:spcAft>
              <a:buSzPts val="1800"/>
              <a:buChar char="●"/>
            </a:pPr>
            <a:r>
              <a:rPr lang="en-GB"/>
              <a:t>Different operating systems </a:t>
            </a:r>
            <a:r>
              <a:rPr lang="en-GB">
                <a:solidFill>
                  <a:schemeClr val="accent4"/>
                </a:solidFill>
              </a:rPr>
              <a:t>administer their file protection in different ways</a:t>
            </a:r>
            <a:r>
              <a:rPr lang="en-GB"/>
              <a:t>.</a:t>
            </a:r>
            <a:br>
              <a:rPr lang="en-GB"/>
            </a:br>
            <a:endParaRPr/>
          </a:p>
        </p:txBody>
      </p:sp>
      <p:sp>
        <p:nvSpPr>
          <p:cNvPr id="212" name="Google Shape;212;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12</a:t>
            </a:fld>
            <a:endParaRPr/>
          </a:p>
        </p:txBody>
      </p:sp>
      <p:pic>
        <p:nvPicPr>
          <p:cNvPr id="213" name="Google Shape;213;p42"/>
          <p:cNvPicPr preferRelativeResize="0"/>
          <p:nvPr/>
        </p:nvPicPr>
        <p:blipFill rotWithShape="1">
          <a:blip r:embed="rId3">
            <a:alphaModFix/>
          </a:blip>
          <a:srcRect l="30554" t="54630" r="31945" b="27777"/>
          <a:stretch/>
        </p:blipFill>
        <p:spPr>
          <a:xfrm>
            <a:off x="2514600" y="3205800"/>
            <a:ext cx="4114800" cy="136307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5 Change access permissions</a:t>
            </a:r>
            <a:endParaRPr/>
          </a:p>
        </p:txBody>
      </p:sp>
      <p:sp>
        <p:nvSpPr>
          <p:cNvPr id="219" name="Google Shape;219;p43"/>
          <p:cNvSpPr txBox="1">
            <a:spLocks noGrp="1"/>
          </p:cNvSpPr>
          <p:nvPr>
            <p:ph type="body" idx="1"/>
          </p:nvPr>
        </p:nvSpPr>
        <p:spPr>
          <a:xfrm>
            <a:off x="311700" y="1152475"/>
            <a:ext cx="47214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Navigate to Documents folder</a:t>
            </a:r>
            <a:endParaRPr/>
          </a:p>
          <a:p>
            <a:pPr marL="457200" lvl="0" indent="-342900" algn="l" rtl="0">
              <a:spcBef>
                <a:spcPts val="0"/>
              </a:spcBef>
              <a:spcAft>
                <a:spcPts val="0"/>
              </a:spcAft>
              <a:buSzPts val="1800"/>
              <a:buAutoNum type="arabicPeriod"/>
            </a:pPr>
            <a:r>
              <a:rPr lang="en-GB"/>
              <a:t>Right click on folder, access the security tab and change the access permissions for Administrators/other users</a:t>
            </a:r>
            <a:endParaRPr/>
          </a:p>
        </p:txBody>
      </p:sp>
      <p:sp>
        <p:nvSpPr>
          <p:cNvPr id="220" name="Google Shape;220;p4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a:p>
        </p:txBody>
      </p:sp>
      <p:pic>
        <p:nvPicPr>
          <p:cNvPr id="221" name="Google Shape;221;p43"/>
          <p:cNvPicPr preferRelativeResize="0"/>
          <p:nvPr/>
        </p:nvPicPr>
        <p:blipFill>
          <a:blip r:embed="rId3">
            <a:alphaModFix/>
          </a:blip>
          <a:stretch>
            <a:fillRect/>
          </a:stretch>
        </p:blipFill>
        <p:spPr>
          <a:xfrm>
            <a:off x="5385848" y="1076530"/>
            <a:ext cx="3086600" cy="401669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rgbClr val="000000"/>
              </a:buClr>
              <a:buFont typeface="Arial"/>
              <a:buNone/>
            </a:pPr>
            <a:r>
              <a:rPr lang="en-GB"/>
              <a:t>File Manager: directories (recap seminar 2)</a:t>
            </a:r>
            <a:endParaRPr/>
          </a:p>
        </p:txBody>
      </p:sp>
      <p:sp>
        <p:nvSpPr>
          <p:cNvPr id="227" name="Google Shape;227;p4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GB"/>
              <a:t>A </a:t>
            </a:r>
            <a:r>
              <a:rPr lang="en-GB">
                <a:solidFill>
                  <a:schemeClr val="accent4"/>
                </a:solidFill>
              </a:rPr>
              <a:t>directory</a:t>
            </a:r>
            <a:r>
              <a:rPr lang="en-GB"/>
              <a:t>, in most operating systems, is represented as a </a:t>
            </a:r>
            <a:r>
              <a:rPr lang="en-GB" u="sng">
                <a:solidFill>
                  <a:schemeClr val="accent4"/>
                </a:solidFill>
              </a:rPr>
              <a:t>file</a:t>
            </a:r>
            <a:r>
              <a:rPr lang="en-GB"/>
              <a:t>. The directory file contains data about the other files in the directory. </a:t>
            </a:r>
            <a:br>
              <a:rPr lang="en-GB"/>
            </a:br>
            <a:endParaRPr/>
          </a:p>
          <a:p>
            <a:pPr marL="457200" lvl="0" indent="-342900" algn="l" rtl="0">
              <a:spcBef>
                <a:spcPts val="0"/>
              </a:spcBef>
              <a:spcAft>
                <a:spcPts val="0"/>
              </a:spcAft>
              <a:buSzPts val="1800"/>
              <a:buChar char="●"/>
            </a:pPr>
            <a:r>
              <a:rPr lang="en-GB"/>
              <a:t>For any given file, the directory contains the </a:t>
            </a:r>
            <a:r>
              <a:rPr lang="en-GB">
                <a:solidFill>
                  <a:schemeClr val="accent4"/>
                </a:solidFill>
              </a:rPr>
              <a:t>file name</a:t>
            </a:r>
            <a:r>
              <a:rPr lang="en-GB"/>
              <a:t>, the </a:t>
            </a:r>
            <a:r>
              <a:rPr lang="en-GB">
                <a:solidFill>
                  <a:schemeClr val="accent4"/>
                </a:solidFill>
              </a:rPr>
              <a:t>file type</a:t>
            </a:r>
            <a:r>
              <a:rPr lang="en-GB"/>
              <a:t>, the </a:t>
            </a:r>
            <a:r>
              <a:rPr lang="en-GB">
                <a:solidFill>
                  <a:schemeClr val="accent4"/>
                </a:solidFill>
              </a:rPr>
              <a:t>address on disk</a:t>
            </a:r>
            <a:r>
              <a:rPr lang="en-GB"/>
              <a:t> where the file is stored, and the </a:t>
            </a:r>
            <a:r>
              <a:rPr lang="en-GB">
                <a:solidFill>
                  <a:schemeClr val="accent4"/>
                </a:solidFill>
              </a:rPr>
              <a:t>current size</a:t>
            </a:r>
            <a:r>
              <a:rPr lang="en-GB"/>
              <a:t> of the file. </a:t>
            </a:r>
            <a:br>
              <a:rPr lang="en-GB"/>
            </a:br>
            <a:endParaRPr/>
          </a:p>
          <a:p>
            <a:pPr marL="457200" lvl="0" indent="-342900" algn="l" rtl="0">
              <a:spcBef>
                <a:spcPts val="0"/>
              </a:spcBef>
              <a:spcAft>
                <a:spcPts val="0"/>
              </a:spcAft>
              <a:buSzPts val="1800"/>
              <a:buChar char="●"/>
            </a:pPr>
            <a:r>
              <a:rPr lang="en-GB"/>
              <a:t>The directory also contains information about the </a:t>
            </a:r>
            <a:r>
              <a:rPr lang="en-GB">
                <a:solidFill>
                  <a:schemeClr val="accent4"/>
                </a:solidFill>
              </a:rPr>
              <a:t>protections</a:t>
            </a:r>
            <a:r>
              <a:rPr lang="en-GB"/>
              <a:t> set up for the file. It may also contain information about </a:t>
            </a:r>
            <a:r>
              <a:rPr lang="en-GB">
                <a:solidFill>
                  <a:schemeClr val="accent4"/>
                </a:solidFill>
              </a:rPr>
              <a:t>when </a:t>
            </a:r>
            <a:r>
              <a:rPr lang="en-GB"/>
              <a:t>the file was </a:t>
            </a:r>
            <a:r>
              <a:rPr lang="en-GB">
                <a:solidFill>
                  <a:schemeClr val="accent4"/>
                </a:solidFill>
              </a:rPr>
              <a:t>created </a:t>
            </a:r>
            <a:r>
              <a:rPr lang="en-GB"/>
              <a:t>and </a:t>
            </a:r>
            <a:r>
              <a:rPr lang="en-GB">
                <a:solidFill>
                  <a:schemeClr val="accent4"/>
                </a:solidFill>
              </a:rPr>
              <a:t>when </a:t>
            </a:r>
            <a:r>
              <a:rPr lang="en-GB"/>
              <a:t>it was </a:t>
            </a:r>
            <a:r>
              <a:rPr lang="en-GB">
                <a:solidFill>
                  <a:schemeClr val="accent4"/>
                </a:solidFill>
              </a:rPr>
              <a:t>last modified</a:t>
            </a:r>
            <a:r>
              <a:rPr lang="en-GB"/>
              <a:t>.</a:t>
            </a:r>
            <a:br>
              <a:rPr lang="en-GB"/>
            </a:br>
            <a:endParaRPr/>
          </a:p>
        </p:txBody>
      </p:sp>
      <p:sp>
        <p:nvSpPr>
          <p:cNvPr id="228" name="Google Shape;228;p4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Directories: path </a:t>
            </a:r>
            <a:endParaRPr/>
          </a:p>
        </p:txBody>
      </p:sp>
      <p:sp>
        <p:nvSpPr>
          <p:cNvPr id="234" name="Google Shape;234;p4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GB">
                <a:solidFill>
                  <a:schemeClr val="accent4"/>
                </a:solidFill>
              </a:rPr>
              <a:t>Path </a:t>
            </a:r>
            <a:r>
              <a:rPr lang="en-GB"/>
              <a:t>- a text designation of the location of a file or subdirectory in a file system </a:t>
            </a:r>
            <a:endParaRPr/>
          </a:p>
          <a:p>
            <a:pPr marL="457200" lvl="0" indent="-342900" algn="l" rtl="0">
              <a:spcBef>
                <a:spcPts val="0"/>
              </a:spcBef>
              <a:spcAft>
                <a:spcPts val="0"/>
              </a:spcAft>
              <a:buSzPts val="1800"/>
              <a:buChar char="●"/>
            </a:pPr>
            <a:r>
              <a:rPr lang="en-GB">
                <a:solidFill>
                  <a:schemeClr val="accent4"/>
                </a:solidFill>
              </a:rPr>
              <a:t>Absolute path</a:t>
            </a:r>
            <a:r>
              <a:rPr lang="en-GB"/>
              <a:t> - path that begins at the root and includes all successive subdirectories </a:t>
            </a:r>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457200" lvl="0" indent="-342900" algn="l" rtl="0">
              <a:spcBef>
                <a:spcPts val="1600"/>
              </a:spcBef>
              <a:spcAft>
                <a:spcPts val="0"/>
              </a:spcAft>
              <a:buSzPts val="1800"/>
              <a:buChar char="●"/>
            </a:pPr>
            <a:r>
              <a:rPr lang="en-GB">
                <a:solidFill>
                  <a:schemeClr val="accent4"/>
                </a:solidFill>
              </a:rPr>
              <a:t>Relative path</a:t>
            </a:r>
            <a:r>
              <a:rPr lang="en-GB"/>
              <a:t> - path that begins at the current working directory</a:t>
            </a:r>
            <a:br>
              <a:rPr lang="en-GB"/>
            </a:br>
            <a:br>
              <a:rPr lang="en-GB"/>
            </a:br>
            <a:endParaRPr/>
          </a:p>
        </p:txBody>
      </p:sp>
      <p:sp>
        <p:nvSpPr>
          <p:cNvPr id="235" name="Google Shape;235;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15</a:t>
            </a:fld>
            <a:endParaRPr/>
          </a:p>
        </p:txBody>
      </p:sp>
      <p:graphicFrame>
        <p:nvGraphicFramePr>
          <p:cNvPr id="236" name="Google Shape;236;p45"/>
          <p:cNvGraphicFramePr/>
          <p:nvPr/>
        </p:nvGraphicFramePr>
        <p:xfrm>
          <a:off x="723900" y="2683350"/>
          <a:ext cx="7696200" cy="773470"/>
        </p:xfrm>
        <a:graphic>
          <a:graphicData uri="http://schemas.openxmlformats.org/drawingml/2006/table">
            <a:tbl>
              <a:tblPr firstRow="1" bandRow="1">
                <a:noFill/>
                <a:tableStyleId>{B5C0568D-4B49-4F24-B30D-5F01D2098FF6}</a:tableStyleId>
              </a:tblPr>
              <a:tblGrid>
                <a:gridCol w="3193100">
                  <a:extLst>
                    <a:ext uri="{9D8B030D-6E8A-4147-A177-3AD203B41FA5}">
                      <a16:colId xmlns:a16="http://schemas.microsoft.com/office/drawing/2014/main" val="20000"/>
                    </a:ext>
                  </a:extLst>
                </a:gridCol>
                <a:gridCol w="4503100">
                  <a:extLst>
                    <a:ext uri="{9D8B030D-6E8A-4147-A177-3AD203B41FA5}">
                      <a16:colId xmlns:a16="http://schemas.microsoft.com/office/drawing/2014/main" val="20001"/>
                    </a:ext>
                  </a:extLst>
                </a:gridCol>
              </a:tblGrid>
              <a:tr h="278150">
                <a:tc>
                  <a:txBody>
                    <a:bodyPr/>
                    <a:lstStyle/>
                    <a:p>
                      <a:pPr marL="0" marR="0" lvl="0" indent="0" algn="l" rtl="0">
                        <a:lnSpc>
                          <a:spcPct val="100000"/>
                        </a:lnSpc>
                        <a:spcBef>
                          <a:spcPts val="0"/>
                        </a:spcBef>
                        <a:spcAft>
                          <a:spcPts val="0"/>
                        </a:spcAft>
                        <a:buClr>
                          <a:schemeClr val="lt1"/>
                        </a:buClr>
                        <a:buSzPts val="1100"/>
                        <a:buFont typeface="Calibri"/>
                        <a:buNone/>
                      </a:pPr>
                      <a:r>
                        <a:rPr lang="en-GB" sz="1100" b="1" i="0" u="none" strike="noStrike" cap="none">
                          <a:solidFill>
                            <a:schemeClr val="lt1"/>
                          </a:solidFill>
                          <a:latin typeface="Calibri"/>
                          <a:ea typeface="Calibri"/>
                          <a:cs typeface="Calibri"/>
                          <a:sym typeface="Calibri"/>
                        </a:rPr>
                        <a:t>Linux/Unix</a:t>
                      </a:r>
                      <a:endParaRPr sz="1100"/>
                    </a:p>
                  </a:txBody>
                  <a:tcPr marL="91450" marR="91450" marT="34300" marB="34300"/>
                </a:tc>
                <a:tc>
                  <a:txBody>
                    <a:bodyPr/>
                    <a:lstStyle/>
                    <a:p>
                      <a:pPr marL="0" marR="0" lvl="0" indent="0" algn="l" rtl="0">
                        <a:spcBef>
                          <a:spcPts val="0"/>
                        </a:spcBef>
                        <a:spcAft>
                          <a:spcPts val="0"/>
                        </a:spcAft>
                        <a:buNone/>
                      </a:pPr>
                      <a:r>
                        <a:rPr lang="en-GB" sz="1100" u="none" strike="noStrike" cap="none"/>
                        <a:t>Windows</a:t>
                      </a:r>
                      <a:endParaRPr sz="1100"/>
                    </a:p>
                  </a:txBody>
                  <a:tcPr marL="91450" marR="91450" marT="34300" marB="34300"/>
                </a:tc>
                <a:extLst>
                  <a:ext uri="{0D108BD9-81ED-4DB2-BD59-A6C34878D82A}">
                    <a16:rowId xmlns:a16="http://schemas.microsoft.com/office/drawing/2014/main" val="10000"/>
                  </a:ext>
                </a:extLst>
              </a:tr>
              <a:tr h="278150">
                <a:tc>
                  <a:txBody>
                    <a:bodyPr/>
                    <a:lstStyle/>
                    <a:p>
                      <a:pPr marL="0" marR="0" lvl="0" indent="0" algn="l" rtl="0">
                        <a:lnSpc>
                          <a:spcPct val="100000"/>
                        </a:lnSpc>
                        <a:spcBef>
                          <a:spcPts val="0"/>
                        </a:spcBef>
                        <a:spcAft>
                          <a:spcPts val="0"/>
                        </a:spcAft>
                        <a:buClr>
                          <a:schemeClr val="dk1"/>
                        </a:buClr>
                        <a:buSzPts val="1100"/>
                        <a:buFont typeface="Calibri"/>
                        <a:buNone/>
                      </a:pPr>
                      <a:r>
                        <a:rPr lang="en-GB">
                          <a:solidFill>
                            <a:srgbClr val="000000"/>
                          </a:solidFill>
                        </a:rPr>
                        <a:t>/etc/samba.smb.conf /boot/grub/grub.conf</a:t>
                      </a:r>
                      <a:endParaRPr>
                        <a:solidFill>
                          <a:srgbClr val="000000"/>
                        </a:solidFill>
                      </a:endParaRPr>
                    </a:p>
                  </a:txBody>
                  <a:tcPr marL="91450" marR="91450" marT="34300" marB="34300"/>
                </a:tc>
                <a:tc>
                  <a:txBody>
                    <a:bodyPr/>
                    <a:lstStyle/>
                    <a:p>
                      <a:pPr marL="0" marR="0" lvl="0" indent="0" algn="l" rtl="0">
                        <a:spcBef>
                          <a:spcPts val="0"/>
                        </a:spcBef>
                        <a:spcAft>
                          <a:spcPts val="0"/>
                        </a:spcAft>
                        <a:buNone/>
                      </a:pPr>
                      <a:r>
                        <a:rPr lang="en-GB">
                          <a:solidFill>
                            <a:srgbClr val="000000"/>
                          </a:solidFill>
                        </a:rPr>
                        <a:t>C:\Program Files\Microsoft Office\Office12\VISSHE.DLL</a:t>
                      </a:r>
                      <a:endParaRPr>
                        <a:solidFill>
                          <a:srgbClr val="000000"/>
                        </a:solidFill>
                      </a:endParaRPr>
                    </a:p>
                    <a:p>
                      <a:pPr marL="0" marR="0" lvl="0" indent="0" algn="l" rtl="0">
                        <a:spcBef>
                          <a:spcPts val="0"/>
                        </a:spcBef>
                        <a:spcAft>
                          <a:spcPts val="0"/>
                        </a:spcAft>
                        <a:buNone/>
                      </a:pPr>
                      <a:r>
                        <a:rPr lang="en-GB">
                          <a:solidFill>
                            <a:srgbClr val="000000"/>
                          </a:solidFill>
                        </a:rPr>
                        <a:t>D:\MyFolder\CSF\Lecture7.pptx</a:t>
                      </a:r>
                      <a:endParaRPr>
                        <a:solidFill>
                          <a:srgbClr val="000000"/>
                        </a:solidFill>
                      </a:endParaRPr>
                    </a:p>
                  </a:txBody>
                  <a:tcPr marL="91450" marR="91450" marT="34300" marB="34300"/>
                </a:tc>
                <a:extLst>
                  <a:ext uri="{0D108BD9-81ED-4DB2-BD59-A6C34878D82A}">
                    <a16:rowId xmlns:a16="http://schemas.microsoft.com/office/drawing/2014/main" val="10001"/>
                  </a:ext>
                </a:extLst>
              </a:tr>
            </a:tbl>
          </a:graphicData>
        </a:graphic>
      </p:graphicFrame>
      <p:graphicFrame>
        <p:nvGraphicFramePr>
          <p:cNvPr id="237" name="Google Shape;237;p45"/>
          <p:cNvGraphicFramePr/>
          <p:nvPr/>
        </p:nvGraphicFramePr>
        <p:xfrm>
          <a:off x="723900" y="4129225"/>
          <a:ext cx="7696200" cy="773470"/>
        </p:xfrm>
        <a:graphic>
          <a:graphicData uri="http://schemas.openxmlformats.org/drawingml/2006/table">
            <a:tbl>
              <a:tblPr firstRow="1" bandRow="1">
                <a:noFill/>
                <a:tableStyleId>{B5C0568D-4B49-4F24-B30D-5F01D2098FF6}</a:tableStyleId>
              </a:tblPr>
              <a:tblGrid>
                <a:gridCol w="3193100">
                  <a:extLst>
                    <a:ext uri="{9D8B030D-6E8A-4147-A177-3AD203B41FA5}">
                      <a16:colId xmlns:a16="http://schemas.microsoft.com/office/drawing/2014/main" val="20000"/>
                    </a:ext>
                  </a:extLst>
                </a:gridCol>
                <a:gridCol w="4503100">
                  <a:extLst>
                    <a:ext uri="{9D8B030D-6E8A-4147-A177-3AD203B41FA5}">
                      <a16:colId xmlns:a16="http://schemas.microsoft.com/office/drawing/2014/main" val="20001"/>
                    </a:ext>
                  </a:extLst>
                </a:gridCol>
              </a:tblGrid>
              <a:tr h="278150">
                <a:tc>
                  <a:txBody>
                    <a:bodyPr/>
                    <a:lstStyle/>
                    <a:p>
                      <a:pPr marL="0" marR="0" lvl="0" indent="0" algn="l" rtl="0">
                        <a:lnSpc>
                          <a:spcPct val="100000"/>
                        </a:lnSpc>
                        <a:spcBef>
                          <a:spcPts val="0"/>
                        </a:spcBef>
                        <a:spcAft>
                          <a:spcPts val="0"/>
                        </a:spcAft>
                        <a:buClr>
                          <a:schemeClr val="lt1"/>
                        </a:buClr>
                        <a:buSzPts val="1100"/>
                        <a:buFont typeface="Calibri"/>
                        <a:buNone/>
                      </a:pPr>
                      <a:r>
                        <a:rPr lang="en-GB" sz="1100" b="1" i="0">
                          <a:solidFill>
                            <a:schemeClr val="lt1"/>
                          </a:solidFill>
                          <a:latin typeface="Calibri"/>
                          <a:ea typeface="Calibri"/>
                          <a:cs typeface="Calibri"/>
                          <a:sym typeface="Calibri"/>
                        </a:rPr>
                        <a:t>Linux/Unix</a:t>
                      </a:r>
                      <a:endParaRPr sz="1100"/>
                    </a:p>
                  </a:txBody>
                  <a:tcPr marL="91450" marR="91450" marT="34300" marB="34300"/>
                </a:tc>
                <a:tc>
                  <a:txBody>
                    <a:bodyPr/>
                    <a:lstStyle/>
                    <a:p>
                      <a:pPr marL="0" marR="0" lvl="0" indent="0" algn="l" rtl="0">
                        <a:spcBef>
                          <a:spcPts val="0"/>
                        </a:spcBef>
                        <a:spcAft>
                          <a:spcPts val="0"/>
                        </a:spcAft>
                        <a:buNone/>
                      </a:pPr>
                      <a:r>
                        <a:rPr lang="en-GB" sz="1100"/>
                        <a:t>Windows</a:t>
                      </a:r>
                      <a:endParaRPr sz="1100"/>
                    </a:p>
                  </a:txBody>
                  <a:tcPr marL="91450" marR="91450" marT="34300" marB="34300"/>
                </a:tc>
                <a:extLst>
                  <a:ext uri="{0D108BD9-81ED-4DB2-BD59-A6C34878D82A}">
                    <a16:rowId xmlns:a16="http://schemas.microsoft.com/office/drawing/2014/main" val="10000"/>
                  </a:ext>
                </a:extLst>
              </a:tr>
              <a:tr h="278150">
                <a:tc>
                  <a:txBody>
                    <a:bodyPr/>
                    <a:lstStyle/>
                    <a:p>
                      <a:pPr marL="0" marR="0" lvl="0" indent="0" algn="l" rtl="0">
                        <a:lnSpc>
                          <a:spcPct val="100000"/>
                        </a:lnSpc>
                        <a:spcBef>
                          <a:spcPts val="0"/>
                        </a:spcBef>
                        <a:spcAft>
                          <a:spcPts val="0"/>
                        </a:spcAft>
                        <a:buClr>
                          <a:schemeClr val="dk1"/>
                        </a:buClr>
                        <a:buSzPts val="1100"/>
                        <a:buFont typeface="Calibri"/>
                        <a:buNone/>
                      </a:pPr>
                      <a:r>
                        <a:rPr lang="en-GB">
                          <a:solidFill>
                            <a:srgbClr val="000000"/>
                          </a:solidFill>
                        </a:rPr>
                        <a:t>../samba.smb.conf </a:t>
                      </a:r>
                      <a:endParaRPr>
                        <a:solidFill>
                          <a:srgbClr val="000000"/>
                        </a:solidFill>
                      </a:endParaRPr>
                    </a:p>
                    <a:p>
                      <a:pPr marL="0" marR="0" lvl="0" indent="0" algn="l" rtl="0">
                        <a:lnSpc>
                          <a:spcPct val="100000"/>
                        </a:lnSpc>
                        <a:spcBef>
                          <a:spcPts val="0"/>
                        </a:spcBef>
                        <a:spcAft>
                          <a:spcPts val="0"/>
                        </a:spcAft>
                        <a:buClr>
                          <a:schemeClr val="dk1"/>
                        </a:buClr>
                        <a:buSzPts val="1100"/>
                        <a:buFont typeface="Calibri"/>
                        <a:buNone/>
                      </a:pPr>
                      <a:r>
                        <a:rPr lang="en-GB">
                          <a:solidFill>
                            <a:srgbClr val="000000"/>
                          </a:solidFill>
                        </a:rPr>
                        <a:t>../grub.conf</a:t>
                      </a:r>
                      <a:endParaRPr>
                        <a:solidFill>
                          <a:srgbClr val="000000"/>
                        </a:solidFill>
                      </a:endParaRPr>
                    </a:p>
                  </a:txBody>
                  <a:tcPr marL="91450" marR="91450" marT="34300" marB="34300"/>
                </a:tc>
                <a:tc>
                  <a:txBody>
                    <a:bodyPr/>
                    <a:lstStyle/>
                    <a:p>
                      <a:pPr marL="0" marR="0" lvl="0" indent="0" algn="l" rtl="0">
                        <a:spcBef>
                          <a:spcPts val="0"/>
                        </a:spcBef>
                        <a:spcAft>
                          <a:spcPts val="0"/>
                        </a:spcAft>
                        <a:buNone/>
                      </a:pPr>
                      <a:r>
                        <a:rPr lang="en-GB">
                          <a:solidFill>
                            <a:srgbClr val="000000"/>
                          </a:solidFill>
                        </a:rPr>
                        <a:t>..\Office12\VISSHE.DLL</a:t>
                      </a:r>
                      <a:endParaRPr>
                        <a:solidFill>
                          <a:srgbClr val="000000"/>
                        </a:solidFill>
                      </a:endParaRPr>
                    </a:p>
                    <a:p>
                      <a:pPr marL="0" marR="0" lvl="0" indent="0" algn="l" rtl="0">
                        <a:spcBef>
                          <a:spcPts val="0"/>
                        </a:spcBef>
                        <a:spcAft>
                          <a:spcPts val="0"/>
                        </a:spcAft>
                        <a:buNone/>
                      </a:pPr>
                      <a:r>
                        <a:rPr lang="en-GB">
                          <a:solidFill>
                            <a:srgbClr val="000000"/>
                          </a:solidFill>
                        </a:rPr>
                        <a:t>..\CSF\Lecture7.pptx</a:t>
                      </a:r>
                      <a:endParaRPr>
                        <a:solidFill>
                          <a:srgbClr val="000000"/>
                        </a:solidFill>
                      </a:endParaRPr>
                    </a:p>
                  </a:txBody>
                  <a:tcPr marL="91450" marR="91450" marT="34300" marB="34300"/>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6: review absolute vs relative path</a:t>
            </a:r>
            <a:endParaRPr/>
          </a:p>
        </p:txBody>
      </p:sp>
      <p:sp>
        <p:nvSpPr>
          <p:cNvPr id="243" name="Google Shape;243;p4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SzPts val="2400"/>
              <a:buAutoNum type="arabicPeriod"/>
            </a:pPr>
            <a:r>
              <a:rPr lang="en-GB" sz="2400"/>
              <a:t>Open command line</a:t>
            </a:r>
            <a:endParaRPr sz="2400"/>
          </a:p>
          <a:p>
            <a:pPr marL="457200" lvl="0" indent="-381000" algn="l" rtl="0">
              <a:spcBef>
                <a:spcPts val="0"/>
              </a:spcBef>
              <a:spcAft>
                <a:spcPts val="0"/>
              </a:spcAft>
              <a:buSzPts val="2400"/>
              <a:buAutoNum type="arabicPeriod"/>
            </a:pPr>
            <a:r>
              <a:rPr lang="en-GB" sz="2400"/>
              <a:t>Navigate to desired folder using relative path</a:t>
            </a:r>
            <a:endParaRPr sz="2400"/>
          </a:p>
          <a:p>
            <a:pPr marL="457200" lvl="0" indent="-381000" algn="l" rtl="0">
              <a:spcBef>
                <a:spcPts val="0"/>
              </a:spcBef>
              <a:spcAft>
                <a:spcPts val="0"/>
              </a:spcAft>
              <a:buSzPts val="2400"/>
              <a:buAutoNum type="arabicPeriod"/>
            </a:pPr>
            <a:r>
              <a:rPr lang="en-GB" sz="2400"/>
              <a:t>Navigate to desired folder using absolute path</a:t>
            </a:r>
            <a:endParaRPr sz="2400"/>
          </a:p>
          <a:p>
            <a:pPr marL="457200" lvl="0" indent="-381000" algn="l" rtl="0">
              <a:spcBef>
                <a:spcPts val="0"/>
              </a:spcBef>
              <a:spcAft>
                <a:spcPts val="0"/>
              </a:spcAft>
              <a:buSzPts val="2400"/>
              <a:buAutoNum type="arabicPeriod"/>
            </a:pPr>
            <a:r>
              <a:rPr lang="en-GB" sz="2400"/>
              <a:t>Which method is most applicable when?</a:t>
            </a:r>
            <a:endParaRPr sz="2400"/>
          </a:p>
        </p:txBody>
      </p:sp>
      <p:sp>
        <p:nvSpPr>
          <p:cNvPr id="244" name="Google Shape;244;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47"/>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i="0" u="none" strike="noStrike" cap="none"/>
              <a:t>Windows vs Unix directory tree</a:t>
            </a:r>
            <a:endParaRPr i="0" u="none" strike="noStrike" cap="none"/>
          </a:p>
        </p:txBody>
      </p:sp>
      <p:pic>
        <p:nvPicPr>
          <p:cNvPr id="250" name="Google Shape;250;p47"/>
          <p:cNvPicPr preferRelativeResize="0"/>
          <p:nvPr/>
        </p:nvPicPr>
        <p:blipFill rotWithShape="1">
          <a:blip r:embed="rId3">
            <a:alphaModFix/>
          </a:blip>
          <a:srcRect l="30095" t="28836" r="26689" b="18551"/>
          <a:stretch/>
        </p:blipFill>
        <p:spPr>
          <a:xfrm>
            <a:off x="63100" y="1123950"/>
            <a:ext cx="4356495" cy="3977800"/>
          </a:xfrm>
          <a:prstGeom prst="rect">
            <a:avLst/>
          </a:prstGeom>
          <a:noFill/>
          <a:ln>
            <a:noFill/>
          </a:ln>
          <a:effectLst>
            <a:outerShdw blurRad="200025" dist="114300" dir="9000000" algn="bl" rotWithShape="0">
              <a:srgbClr val="000000">
                <a:alpha val="60000"/>
              </a:srgbClr>
            </a:outerShdw>
          </a:effectLst>
        </p:spPr>
      </p:pic>
      <p:sp>
        <p:nvSpPr>
          <p:cNvPr id="251" name="Google Shape;251;p47"/>
          <p:cNvSpPr txBox="1">
            <a:spLocks noGrp="1"/>
          </p:cNvSpPr>
          <p:nvPr>
            <p:ph type="sldNum" idx="12"/>
          </p:nvPr>
        </p:nvSpPr>
        <p:spPr>
          <a:xfrm>
            <a:off x="6553200" y="4767263"/>
            <a:ext cx="2133600" cy="273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GB"/>
              <a:t>17</a:t>
            </a:fld>
            <a:endParaRPr/>
          </a:p>
        </p:txBody>
      </p:sp>
      <p:pic>
        <p:nvPicPr>
          <p:cNvPr id="252" name="Google Shape;252;p47"/>
          <p:cNvPicPr preferRelativeResize="0"/>
          <p:nvPr/>
        </p:nvPicPr>
        <p:blipFill rotWithShape="1">
          <a:blip r:embed="rId4">
            <a:alphaModFix/>
          </a:blip>
          <a:srcRect l="20140" t="20373" r="20831" b="19440"/>
          <a:stretch/>
        </p:blipFill>
        <p:spPr>
          <a:xfrm>
            <a:off x="4267200" y="1119400"/>
            <a:ext cx="4863701" cy="3719302"/>
          </a:xfrm>
          <a:prstGeom prst="rect">
            <a:avLst/>
          </a:prstGeom>
          <a:noFill/>
          <a:ln>
            <a:noFill/>
          </a:ln>
          <a:effectLst>
            <a:outerShdw blurRad="157163" dist="133350" dir="7800000" algn="bl" rotWithShape="0">
              <a:srgbClr val="000000">
                <a:alpha val="56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56"/>
        <p:cNvGrpSpPr/>
        <p:nvPr/>
      </p:nvGrpSpPr>
      <p:grpSpPr>
        <a:xfrm>
          <a:off x="0" y="0"/>
          <a:ext cx="0" cy="0"/>
          <a:chOff x="0" y="0"/>
          <a:chExt cx="0" cy="0"/>
        </a:xfrm>
      </p:grpSpPr>
      <p:sp>
        <p:nvSpPr>
          <p:cNvPr id="257" name="Google Shape;257;p48"/>
          <p:cNvSpPr txBox="1">
            <a:spLocks noGrp="1"/>
          </p:cNvSpPr>
          <p:nvPr>
            <p:ph type="subTitle" idx="1"/>
          </p:nvPr>
        </p:nvSpPr>
        <p:spPr>
          <a:xfrm>
            <a:off x="0" y="2797175"/>
            <a:ext cx="9144000" cy="655800"/>
          </a:xfrm>
          <a:prstGeom prst="rect">
            <a:avLst/>
          </a:prstGeom>
          <a:solidFill>
            <a:schemeClr val="accent5"/>
          </a:solidFill>
        </p:spPr>
        <p:txBody>
          <a:bodyPr spcFirstLastPara="1" wrap="square" lIns="91425" tIns="91425" rIns="91425" bIns="91425" anchor="t" anchorCtr="0">
            <a:noAutofit/>
          </a:bodyPr>
          <a:lstStyle/>
          <a:p>
            <a:pPr marL="360000" lvl="0" indent="0" algn="l" rtl="0">
              <a:spcBef>
                <a:spcPts val="0"/>
              </a:spcBef>
              <a:spcAft>
                <a:spcPts val="0"/>
              </a:spcAft>
              <a:buNone/>
            </a:pPr>
            <a:r>
              <a:rPr lang="en-GB">
                <a:solidFill>
                  <a:schemeClr val="lt1"/>
                </a:solidFill>
              </a:rPr>
              <a:t>Part B: Python</a:t>
            </a: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a:p>
            <a:pPr marL="360000" lvl="0" indent="0" algn="l" rtl="0">
              <a:spcBef>
                <a:spcPts val="0"/>
              </a:spcBef>
              <a:spcAft>
                <a:spcPts val="0"/>
              </a:spcAft>
              <a:buNone/>
            </a:pPr>
            <a:endParaRPr>
              <a:solidFill>
                <a:schemeClr val="lt1"/>
              </a:solidFill>
            </a:endParaRPr>
          </a:p>
        </p:txBody>
      </p:sp>
      <p:sp>
        <p:nvSpPr>
          <p:cNvPr id="258" name="Google Shape;258;p4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4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Dictionary</a:t>
            </a:r>
            <a:endParaRPr/>
          </a:p>
        </p:txBody>
      </p:sp>
      <p:sp>
        <p:nvSpPr>
          <p:cNvPr id="264" name="Google Shape;264;p4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Built-in type, which is building blocks of many efficient algorithms</a:t>
            </a:r>
            <a:endParaRPr/>
          </a:p>
          <a:p>
            <a:pPr marL="0" lvl="0" indent="0" algn="l" rtl="0">
              <a:spcBef>
                <a:spcPts val="1600"/>
              </a:spcBef>
              <a:spcAft>
                <a:spcPts val="0"/>
              </a:spcAft>
              <a:buNone/>
            </a:pPr>
            <a:r>
              <a:rPr lang="en-GB"/>
              <a:t>Dictionary is like a list but more general</a:t>
            </a:r>
            <a:endParaRPr/>
          </a:p>
          <a:p>
            <a:pPr marL="0" lvl="0" indent="0" algn="l" rtl="0">
              <a:spcBef>
                <a:spcPts val="1600"/>
              </a:spcBef>
              <a:spcAft>
                <a:spcPts val="0"/>
              </a:spcAft>
              <a:buNone/>
            </a:pPr>
            <a:r>
              <a:rPr lang="en-GB"/>
              <a:t>A dictionary contains a collection of indices, which are called </a:t>
            </a:r>
            <a:r>
              <a:rPr lang="en-GB" b="1">
                <a:solidFill>
                  <a:schemeClr val="accent4"/>
                </a:solidFill>
              </a:rPr>
              <a:t>keys</a:t>
            </a:r>
            <a:r>
              <a:rPr lang="en-GB"/>
              <a:t>, and a collection of </a:t>
            </a:r>
            <a:r>
              <a:rPr lang="en-GB" b="1">
                <a:solidFill>
                  <a:schemeClr val="accent4"/>
                </a:solidFill>
              </a:rPr>
              <a:t>values</a:t>
            </a:r>
            <a:endParaRPr b="1">
              <a:solidFill>
                <a:schemeClr val="accent4"/>
              </a:solidFill>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student = </a:t>
            </a:r>
            <a:r>
              <a:rPr lang="en-GB" b="1">
                <a:solidFill>
                  <a:schemeClr val="accent4"/>
                </a:solidFill>
                <a:latin typeface="Consolas"/>
                <a:ea typeface="Consolas"/>
                <a:cs typeface="Consolas"/>
                <a:sym typeface="Consolas"/>
              </a:rPr>
              <a:t>{</a:t>
            </a:r>
            <a:r>
              <a:rPr lang="en-GB">
                <a:solidFill>
                  <a:schemeClr val="accent4"/>
                </a:solidFill>
                <a:latin typeface="Consolas"/>
                <a:ea typeface="Consolas"/>
                <a:cs typeface="Consolas"/>
                <a:sym typeface="Consolas"/>
              </a:rPr>
              <a:t>‘name’: ‘Lola’,</a:t>
            </a:r>
            <a:endParaRPr>
              <a:solidFill>
                <a:schemeClr val="accent4"/>
              </a:solidFill>
              <a:latin typeface="Consolas"/>
              <a:ea typeface="Consolas"/>
              <a:cs typeface="Consolas"/>
              <a:sym typeface="Consolas"/>
            </a:endParaRPr>
          </a:p>
          <a:p>
            <a:pPr marL="914400" lvl="0" indent="457200" algn="l" rtl="0">
              <a:spcBef>
                <a:spcPts val="0"/>
              </a:spcBef>
              <a:spcAft>
                <a:spcPts val="0"/>
              </a:spcAft>
              <a:buNone/>
            </a:pPr>
            <a:r>
              <a:rPr lang="en-GB">
                <a:solidFill>
                  <a:schemeClr val="accent4"/>
                </a:solidFill>
                <a:latin typeface="Consolas"/>
                <a:ea typeface="Consolas"/>
                <a:cs typeface="Consolas"/>
                <a:sym typeface="Consolas"/>
              </a:rPr>
              <a:t>‘age’: ‘19’,</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			‘course’: ‘BIS’</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			‘level’: ‘4’</a:t>
            </a:r>
            <a:endParaRPr>
              <a:solidFill>
                <a:schemeClr val="accent4"/>
              </a:solidFill>
              <a:latin typeface="Consolas"/>
              <a:ea typeface="Consolas"/>
              <a:cs typeface="Consolas"/>
              <a:sym typeface="Consolas"/>
            </a:endParaRPr>
          </a:p>
          <a:p>
            <a:pPr marL="914400" lvl="0" indent="457200" algn="l" rtl="0">
              <a:spcBef>
                <a:spcPts val="0"/>
              </a:spcBef>
              <a:spcAft>
                <a:spcPts val="0"/>
              </a:spcAft>
              <a:buNone/>
            </a:pPr>
            <a:r>
              <a:rPr lang="en-GB" b="1">
                <a:solidFill>
                  <a:schemeClr val="accent4"/>
                </a:solidFill>
                <a:latin typeface="Consolas"/>
                <a:ea typeface="Consolas"/>
                <a:cs typeface="Consolas"/>
                <a:sym typeface="Consolas"/>
              </a:rPr>
              <a:t>}</a:t>
            </a:r>
            <a:endParaRPr b="1">
              <a:solidFill>
                <a:schemeClr val="accent4"/>
              </a:solidFill>
              <a:latin typeface="Consolas"/>
              <a:ea typeface="Consolas"/>
              <a:cs typeface="Consolas"/>
              <a:sym typeface="Consolas"/>
            </a:endParaRPr>
          </a:p>
        </p:txBody>
      </p:sp>
      <p:sp>
        <p:nvSpPr>
          <p:cNvPr id="265" name="Google Shape;265;p4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266" name="Google Shape;266;p49"/>
          <p:cNvSpPr/>
          <p:nvPr/>
        </p:nvSpPr>
        <p:spPr>
          <a:xfrm>
            <a:off x="2592450" y="2627425"/>
            <a:ext cx="678300" cy="466500"/>
          </a:xfrm>
          <a:prstGeom prst="wedgeRectCallout">
            <a:avLst>
              <a:gd name="adj1" fmla="val -106956"/>
              <a:gd name="adj2" fmla="val 59341"/>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700" b="1"/>
              <a:t>key</a:t>
            </a:r>
            <a:endParaRPr sz="1700" b="1"/>
          </a:p>
        </p:txBody>
      </p:sp>
      <p:sp>
        <p:nvSpPr>
          <p:cNvPr id="267" name="Google Shape;267;p49"/>
          <p:cNvSpPr/>
          <p:nvPr/>
        </p:nvSpPr>
        <p:spPr>
          <a:xfrm>
            <a:off x="3903150" y="2627425"/>
            <a:ext cx="817200" cy="466500"/>
          </a:xfrm>
          <a:prstGeom prst="wedgeRectCallout">
            <a:avLst>
              <a:gd name="adj1" fmla="val -106956"/>
              <a:gd name="adj2" fmla="val 59341"/>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700" b="1"/>
              <a:t>value</a:t>
            </a:r>
            <a:endParaRPr sz="1700" b="1"/>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Dictionary</a:t>
            </a:r>
            <a:endParaRPr/>
          </a:p>
        </p:txBody>
      </p:sp>
      <p:sp>
        <p:nvSpPr>
          <p:cNvPr id="273" name="Google Shape;273;p5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Built-in type, which is building blocks of many efficient algorithms</a:t>
            </a:r>
            <a:endParaRPr/>
          </a:p>
          <a:p>
            <a:pPr marL="0" lvl="0" indent="0" algn="l" rtl="0">
              <a:spcBef>
                <a:spcPts val="1600"/>
              </a:spcBef>
              <a:spcAft>
                <a:spcPts val="0"/>
              </a:spcAft>
              <a:buNone/>
            </a:pPr>
            <a:r>
              <a:rPr lang="en-GB"/>
              <a:t>Dictionary is like a list but more general</a:t>
            </a:r>
            <a:endParaRPr/>
          </a:p>
          <a:p>
            <a:pPr marL="0" lvl="0" indent="0" algn="l" rtl="0">
              <a:spcBef>
                <a:spcPts val="1600"/>
              </a:spcBef>
              <a:spcAft>
                <a:spcPts val="0"/>
              </a:spcAft>
              <a:buNone/>
            </a:pPr>
            <a:r>
              <a:rPr lang="en-GB"/>
              <a:t>A dictionary contains a collection of indices, which are called </a:t>
            </a:r>
            <a:r>
              <a:rPr lang="en-GB" b="1">
                <a:solidFill>
                  <a:schemeClr val="accent4"/>
                </a:solidFill>
              </a:rPr>
              <a:t>keys</a:t>
            </a:r>
            <a:r>
              <a:rPr lang="en-GB"/>
              <a:t>, and a collection of </a:t>
            </a:r>
            <a:r>
              <a:rPr lang="en-GB" b="1">
                <a:solidFill>
                  <a:schemeClr val="accent4"/>
                </a:solidFill>
              </a:rPr>
              <a:t>values</a:t>
            </a:r>
            <a:endParaRPr b="1">
              <a:solidFill>
                <a:schemeClr val="accent4"/>
              </a:solidFill>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student = </a:t>
            </a:r>
            <a:r>
              <a:rPr lang="en-GB" b="1">
                <a:solidFill>
                  <a:schemeClr val="accent4"/>
                </a:solidFill>
                <a:latin typeface="Consolas"/>
                <a:ea typeface="Consolas"/>
                <a:cs typeface="Consolas"/>
                <a:sym typeface="Consolas"/>
              </a:rPr>
              <a:t>{</a:t>
            </a:r>
            <a:r>
              <a:rPr lang="en-GB">
                <a:solidFill>
                  <a:schemeClr val="accent4"/>
                </a:solidFill>
                <a:latin typeface="Consolas"/>
                <a:ea typeface="Consolas"/>
                <a:cs typeface="Consolas"/>
                <a:sym typeface="Consolas"/>
              </a:rPr>
              <a:t>‘name’: ‘Lola’,</a:t>
            </a:r>
            <a:endParaRPr>
              <a:solidFill>
                <a:schemeClr val="accent4"/>
              </a:solidFill>
              <a:latin typeface="Consolas"/>
              <a:ea typeface="Consolas"/>
              <a:cs typeface="Consolas"/>
              <a:sym typeface="Consolas"/>
            </a:endParaRPr>
          </a:p>
          <a:p>
            <a:pPr marL="914400" lvl="0" indent="457200" algn="l" rtl="0">
              <a:spcBef>
                <a:spcPts val="0"/>
              </a:spcBef>
              <a:spcAft>
                <a:spcPts val="0"/>
              </a:spcAft>
              <a:buNone/>
            </a:pPr>
            <a:r>
              <a:rPr lang="en-GB">
                <a:solidFill>
                  <a:schemeClr val="accent4"/>
                </a:solidFill>
                <a:latin typeface="Consolas"/>
                <a:ea typeface="Consolas"/>
                <a:cs typeface="Consolas"/>
                <a:sym typeface="Consolas"/>
              </a:rPr>
              <a:t>‘age’: ‘19’,</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			‘course’: ‘BIS’</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			‘level’: ‘4’</a:t>
            </a:r>
            <a:endParaRPr>
              <a:solidFill>
                <a:schemeClr val="accent4"/>
              </a:solidFill>
              <a:latin typeface="Consolas"/>
              <a:ea typeface="Consolas"/>
              <a:cs typeface="Consolas"/>
              <a:sym typeface="Consolas"/>
            </a:endParaRPr>
          </a:p>
          <a:p>
            <a:pPr marL="914400" lvl="0" indent="457200" algn="l" rtl="0">
              <a:spcBef>
                <a:spcPts val="0"/>
              </a:spcBef>
              <a:spcAft>
                <a:spcPts val="0"/>
              </a:spcAft>
              <a:buNone/>
            </a:pPr>
            <a:r>
              <a:rPr lang="en-GB" b="1">
                <a:solidFill>
                  <a:schemeClr val="accent4"/>
                </a:solidFill>
                <a:latin typeface="Consolas"/>
                <a:ea typeface="Consolas"/>
                <a:cs typeface="Consolas"/>
                <a:sym typeface="Consolas"/>
              </a:rPr>
              <a:t>}</a:t>
            </a:r>
            <a:endParaRPr b="1">
              <a:solidFill>
                <a:schemeClr val="accent4"/>
              </a:solidFill>
              <a:latin typeface="Consolas"/>
              <a:ea typeface="Consolas"/>
              <a:cs typeface="Consolas"/>
              <a:sym typeface="Consolas"/>
            </a:endParaRPr>
          </a:p>
        </p:txBody>
      </p:sp>
      <p:sp>
        <p:nvSpPr>
          <p:cNvPr id="274" name="Google Shape;274;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275" name="Google Shape;275;p50"/>
          <p:cNvSpPr/>
          <p:nvPr/>
        </p:nvSpPr>
        <p:spPr>
          <a:xfrm>
            <a:off x="3149314" y="3720227"/>
            <a:ext cx="2105700" cy="296700"/>
          </a:xfrm>
          <a:prstGeom prst="rect">
            <a:avLst/>
          </a:prstGeom>
          <a:noFill/>
          <a:ln w="38100"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50"/>
          <p:cNvSpPr/>
          <p:nvPr/>
        </p:nvSpPr>
        <p:spPr>
          <a:xfrm>
            <a:off x="2592450" y="2627425"/>
            <a:ext cx="678300" cy="466500"/>
          </a:xfrm>
          <a:prstGeom prst="wedgeRectCallout">
            <a:avLst>
              <a:gd name="adj1" fmla="val -106956"/>
              <a:gd name="adj2" fmla="val 59341"/>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700" b="1"/>
              <a:t>key</a:t>
            </a:r>
            <a:endParaRPr sz="1700" b="1"/>
          </a:p>
        </p:txBody>
      </p:sp>
      <p:sp>
        <p:nvSpPr>
          <p:cNvPr id="277" name="Google Shape;277;p50"/>
          <p:cNvSpPr/>
          <p:nvPr/>
        </p:nvSpPr>
        <p:spPr>
          <a:xfrm>
            <a:off x="3903150" y="2627425"/>
            <a:ext cx="817200" cy="466500"/>
          </a:xfrm>
          <a:prstGeom prst="wedgeRectCallout">
            <a:avLst>
              <a:gd name="adj1" fmla="val -106956"/>
              <a:gd name="adj2" fmla="val 59341"/>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700" b="1"/>
              <a:t>value</a:t>
            </a:r>
            <a:endParaRPr sz="1700" b="1"/>
          </a:p>
        </p:txBody>
      </p:sp>
      <p:sp>
        <p:nvSpPr>
          <p:cNvPr id="278" name="Google Shape;278;p50"/>
          <p:cNvSpPr/>
          <p:nvPr/>
        </p:nvSpPr>
        <p:spPr>
          <a:xfrm>
            <a:off x="6354453" y="3575625"/>
            <a:ext cx="2290800" cy="466500"/>
          </a:xfrm>
          <a:prstGeom prst="wedgeRectCallout">
            <a:avLst>
              <a:gd name="adj1" fmla="val -90277"/>
              <a:gd name="adj2" fmla="val 1362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b="1"/>
              <a:t>Key-value pair or item</a:t>
            </a:r>
            <a:endParaRPr b="1"/>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5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Dictionary is a mapping</a:t>
            </a:r>
            <a:endParaRPr/>
          </a:p>
        </p:txBody>
      </p:sp>
      <p:sp>
        <p:nvSpPr>
          <p:cNvPr id="284" name="Google Shape;284;p5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rgbClr val="ADADAD"/>
                </a:solidFill>
              </a:rPr>
              <a:t>A dictionary represents a </a:t>
            </a:r>
            <a:r>
              <a:rPr lang="en-GB" sz="2000">
                <a:solidFill>
                  <a:schemeClr val="accent4"/>
                </a:solidFill>
              </a:rPr>
              <a:t>mapping </a:t>
            </a:r>
            <a:r>
              <a:rPr lang="en-GB" sz="2000">
                <a:solidFill>
                  <a:srgbClr val="ADADAD"/>
                </a:solidFill>
              </a:rPr>
              <a:t>from keys to values, so you can also say that each key “maps to” a value</a:t>
            </a:r>
            <a:endParaRPr sz="2000">
              <a:solidFill>
                <a:srgbClr val="ADADAD"/>
              </a:solidFill>
            </a:endParaRPr>
          </a:p>
          <a:p>
            <a:pPr marL="0" lvl="0" indent="0" algn="l" rtl="0">
              <a:spcBef>
                <a:spcPts val="1600"/>
              </a:spcBef>
              <a:spcAft>
                <a:spcPts val="0"/>
              </a:spcAft>
              <a:buNone/>
            </a:pPr>
            <a:r>
              <a:rPr lang="en-GB" sz="2000">
                <a:solidFill>
                  <a:srgbClr val="FFAB40"/>
                </a:solidFill>
                <a:latin typeface="Consolas"/>
                <a:ea typeface="Consolas"/>
                <a:cs typeface="Consolas"/>
                <a:sym typeface="Consolas"/>
              </a:rPr>
              <a:t>&gt;&gt;&gt; eng2uz = dict() </a:t>
            </a:r>
            <a:endParaRPr sz="2000">
              <a:solidFill>
                <a:srgbClr val="FFAB40"/>
              </a:solidFill>
              <a:latin typeface="Consolas"/>
              <a:ea typeface="Consolas"/>
              <a:cs typeface="Consolas"/>
              <a:sym typeface="Consolas"/>
            </a:endParaRPr>
          </a:p>
          <a:p>
            <a:pPr marL="0" lvl="0" indent="0" algn="l" rtl="0">
              <a:spcBef>
                <a:spcPts val="1600"/>
              </a:spcBef>
              <a:spcAft>
                <a:spcPts val="0"/>
              </a:spcAft>
              <a:buNone/>
            </a:pPr>
            <a:r>
              <a:rPr lang="en-GB" sz="2000">
                <a:solidFill>
                  <a:srgbClr val="FFAB40"/>
                </a:solidFill>
                <a:latin typeface="Consolas"/>
                <a:ea typeface="Consolas"/>
                <a:cs typeface="Consolas"/>
                <a:sym typeface="Consolas"/>
              </a:rPr>
              <a:t>&gt;&gt;&gt; eng2uz </a:t>
            </a:r>
            <a:endParaRPr sz="2000">
              <a:solidFill>
                <a:srgbClr val="FFAB40"/>
              </a:solidFill>
              <a:latin typeface="Consolas"/>
              <a:ea typeface="Consolas"/>
              <a:cs typeface="Consolas"/>
              <a:sym typeface="Consolas"/>
            </a:endParaRPr>
          </a:p>
          <a:p>
            <a:pPr marL="0" lvl="0" indent="0" algn="l" rtl="0">
              <a:spcBef>
                <a:spcPts val="1600"/>
              </a:spcBef>
              <a:spcAft>
                <a:spcPts val="1600"/>
              </a:spcAft>
              <a:buNone/>
            </a:pPr>
            <a:r>
              <a:rPr lang="en-GB" sz="2000">
                <a:solidFill>
                  <a:srgbClr val="FFAB40"/>
                </a:solidFill>
                <a:latin typeface="Consolas"/>
                <a:ea typeface="Consolas"/>
                <a:cs typeface="Consolas"/>
                <a:sym typeface="Consolas"/>
              </a:rPr>
              <a:t>{} </a:t>
            </a:r>
            <a:endParaRPr sz="2000">
              <a:solidFill>
                <a:srgbClr val="FFAB40"/>
              </a:solidFill>
              <a:latin typeface="Consolas"/>
              <a:ea typeface="Consolas"/>
              <a:cs typeface="Consolas"/>
              <a:sym typeface="Consolas"/>
            </a:endParaRPr>
          </a:p>
        </p:txBody>
      </p:sp>
      <p:sp>
        <p:nvSpPr>
          <p:cNvPr id="285" name="Google Shape;285;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86" name="Google Shape;286;p51"/>
          <p:cNvSpPr/>
          <p:nvPr/>
        </p:nvSpPr>
        <p:spPr>
          <a:xfrm>
            <a:off x="2986925" y="2944675"/>
            <a:ext cx="2676900" cy="915900"/>
          </a:xfrm>
          <a:prstGeom prst="wedgeRectCallout">
            <a:avLst>
              <a:gd name="adj1" fmla="val -114212"/>
              <a:gd name="adj2" fmla="val 845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600"/>
              <a:t>Curly brackets represent an empty dictionary</a:t>
            </a: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5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Add items to dictionary</a:t>
            </a:r>
            <a:endParaRPr/>
          </a:p>
        </p:txBody>
      </p:sp>
      <p:sp>
        <p:nvSpPr>
          <p:cNvPr id="292" name="Google Shape;292;p5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rgbClr val="FFAB40"/>
                </a:solidFill>
                <a:latin typeface="Consolas"/>
                <a:ea typeface="Consolas"/>
                <a:cs typeface="Consolas"/>
                <a:sym typeface="Consolas"/>
              </a:rPr>
              <a:t>&gt;&gt;&gt; eng2uz['one'] = 'bir'</a:t>
            </a:r>
            <a:endParaRPr sz="2000">
              <a:solidFill>
                <a:srgbClr val="FFAB40"/>
              </a:solidFill>
              <a:latin typeface="Consolas"/>
              <a:ea typeface="Consolas"/>
              <a:cs typeface="Consolas"/>
              <a:sym typeface="Consolas"/>
            </a:endParaRPr>
          </a:p>
          <a:p>
            <a:pPr marL="0" lvl="0" indent="0" algn="l" rtl="0">
              <a:spcBef>
                <a:spcPts val="1600"/>
              </a:spcBef>
              <a:spcAft>
                <a:spcPts val="0"/>
              </a:spcAft>
              <a:buNone/>
            </a:pPr>
            <a:r>
              <a:rPr lang="en-GB" sz="2000">
                <a:solidFill>
                  <a:srgbClr val="FFAB40"/>
                </a:solidFill>
                <a:latin typeface="Consolas"/>
                <a:ea typeface="Consolas"/>
                <a:cs typeface="Consolas"/>
                <a:sym typeface="Consolas"/>
              </a:rPr>
              <a:t>&gt;&gt;&gt; eng2uz </a:t>
            </a:r>
            <a:endParaRPr sz="2000">
              <a:solidFill>
                <a:srgbClr val="FFAB40"/>
              </a:solidFill>
              <a:latin typeface="Consolas"/>
              <a:ea typeface="Consolas"/>
              <a:cs typeface="Consolas"/>
              <a:sym typeface="Consolas"/>
            </a:endParaRPr>
          </a:p>
          <a:p>
            <a:pPr marL="0" lvl="0" indent="0" algn="l" rtl="0">
              <a:spcBef>
                <a:spcPts val="1600"/>
              </a:spcBef>
              <a:spcAft>
                <a:spcPts val="1600"/>
              </a:spcAft>
              <a:buNone/>
            </a:pPr>
            <a:r>
              <a:rPr lang="en-GB" sz="2000">
                <a:solidFill>
                  <a:srgbClr val="FFAB40"/>
                </a:solidFill>
                <a:latin typeface="Consolas"/>
                <a:ea typeface="Consolas"/>
                <a:cs typeface="Consolas"/>
                <a:sym typeface="Consolas"/>
              </a:rPr>
              <a:t>{'one': 'bir'} </a:t>
            </a:r>
            <a:endParaRPr sz="2000">
              <a:solidFill>
                <a:srgbClr val="FFAB40"/>
              </a:solidFill>
              <a:latin typeface="Consolas"/>
              <a:ea typeface="Consolas"/>
              <a:cs typeface="Consolas"/>
              <a:sym typeface="Consolas"/>
            </a:endParaRPr>
          </a:p>
        </p:txBody>
      </p:sp>
      <p:sp>
        <p:nvSpPr>
          <p:cNvPr id="293" name="Google Shape;293;p5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5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Create a new dictionary</a:t>
            </a:r>
            <a:endParaRPr/>
          </a:p>
        </p:txBody>
      </p:sp>
      <p:sp>
        <p:nvSpPr>
          <p:cNvPr id="299" name="Google Shape;299;p5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&gt;&gt;&gt; eng2uz = {'one': 'bir', 'two': 'ikki', 'three': 'uch'}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t>Try print eng2uz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eng2uz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{'one': 'bir', 'three': 'uch', 'two': 'ikki'}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t>The order of the key-value pairs </a:t>
            </a:r>
            <a:r>
              <a:rPr lang="en-GB" u="sng"/>
              <a:t>might not be the same</a:t>
            </a:r>
            <a:r>
              <a:rPr lang="en-GB"/>
              <a:t>. In general, the order of items in a dictionary is unpredictable.</a:t>
            </a:r>
            <a:endParaRPr/>
          </a:p>
          <a:p>
            <a:pPr marL="0" lvl="0" indent="0" algn="l" rtl="0">
              <a:spcBef>
                <a:spcPts val="1600"/>
              </a:spcBef>
              <a:spcAft>
                <a:spcPts val="1600"/>
              </a:spcAft>
              <a:buNone/>
            </a:pPr>
            <a:r>
              <a:rPr lang="en-GB"/>
              <a:t>It is not a problem because the elements of a dictionary are never indexed with integer indices. Instead, </a:t>
            </a:r>
            <a:r>
              <a:rPr lang="en-GB" b="1"/>
              <a:t>keys </a:t>
            </a:r>
            <a:r>
              <a:rPr lang="en-GB"/>
              <a:t>are used to look up the corresponding values </a:t>
            </a:r>
            <a:endParaRPr/>
          </a:p>
        </p:txBody>
      </p:sp>
      <p:sp>
        <p:nvSpPr>
          <p:cNvPr id="300" name="Google Shape;300;p5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5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Looking up value</a:t>
            </a:r>
            <a:endParaRPr/>
          </a:p>
        </p:txBody>
      </p:sp>
      <p:sp>
        <p:nvSpPr>
          <p:cNvPr id="306" name="Google Shape;306;p5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ADADAD"/>
                </a:solidFill>
              </a:rPr>
              <a:t>You use the keys to look up the corresponding values</a:t>
            </a:r>
            <a:endParaRPr>
              <a:solidFill>
                <a:srgbClr val="ADADAD"/>
              </a:solidFill>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eng2uz['two']</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'ikki' </a:t>
            </a:r>
            <a:endParaRPr>
              <a:solidFill>
                <a:schemeClr val="accent4"/>
              </a:solidFill>
              <a:latin typeface="Consolas"/>
              <a:ea typeface="Consolas"/>
              <a:cs typeface="Consolas"/>
              <a:sym typeface="Consolas"/>
            </a:endParaRPr>
          </a:p>
          <a:p>
            <a:pPr marL="0" lvl="0" indent="0" algn="l" rtl="0">
              <a:spcBef>
                <a:spcPts val="1600"/>
              </a:spcBef>
              <a:spcAft>
                <a:spcPts val="0"/>
              </a:spcAft>
              <a:buNone/>
            </a:pP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eng2uz['four']</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a:solidFill>
                  <a:schemeClr val="accent4"/>
                </a:solidFill>
                <a:latin typeface="Consolas"/>
                <a:ea typeface="Consolas"/>
                <a:cs typeface="Consolas"/>
                <a:sym typeface="Consolas"/>
              </a:rPr>
              <a:t>KeyError: 'four' </a:t>
            </a:r>
            <a:endParaRPr>
              <a:solidFill>
                <a:schemeClr val="accent4"/>
              </a:solidFill>
              <a:latin typeface="Consolas"/>
              <a:ea typeface="Consolas"/>
              <a:cs typeface="Consolas"/>
              <a:sym typeface="Consolas"/>
            </a:endParaRPr>
          </a:p>
        </p:txBody>
      </p:sp>
      <p:sp>
        <p:nvSpPr>
          <p:cNvPr id="307" name="Google Shape;307;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len()</a:t>
            </a:r>
            <a:endParaRPr/>
          </a:p>
        </p:txBody>
      </p:sp>
      <p:sp>
        <p:nvSpPr>
          <p:cNvPr id="313" name="Google Shape;313;p5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Remember len function? It works on dictionaries as well!</a:t>
            </a:r>
            <a:endParaRPr/>
          </a:p>
          <a:p>
            <a:pPr marL="0" lvl="0" indent="0" algn="l" rtl="0">
              <a:spcBef>
                <a:spcPts val="1600"/>
              </a:spcBef>
              <a:spcAft>
                <a:spcPts val="0"/>
              </a:spcAft>
              <a:buNone/>
            </a:pPr>
            <a:r>
              <a:rPr lang="en-GB" sz="2000">
                <a:solidFill>
                  <a:schemeClr val="accent4"/>
                </a:solidFill>
                <a:latin typeface="Consolas"/>
                <a:ea typeface="Consolas"/>
                <a:cs typeface="Consolas"/>
                <a:sym typeface="Consolas"/>
              </a:rPr>
              <a:t>&gt;&gt;&gt; len(eng2uz) </a:t>
            </a:r>
            <a:endParaRPr sz="2000">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sz="2000">
                <a:solidFill>
                  <a:schemeClr val="accent4"/>
                </a:solidFill>
                <a:latin typeface="Consolas"/>
                <a:ea typeface="Consolas"/>
                <a:cs typeface="Consolas"/>
                <a:sym typeface="Consolas"/>
              </a:rPr>
              <a:t>3 </a:t>
            </a:r>
            <a:endParaRPr sz="2000">
              <a:solidFill>
                <a:schemeClr val="accent4"/>
              </a:solidFill>
              <a:latin typeface="Consolas"/>
              <a:ea typeface="Consolas"/>
              <a:cs typeface="Consolas"/>
              <a:sym typeface="Consolas"/>
            </a:endParaRPr>
          </a:p>
        </p:txBody>
      </p:sp>
      <p:sp>
        <p:nvSpPr>
          <p:cNvPr id="314" name="Google Shape;314;p5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5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in</a:t>
            </a:r>
            <a:endParaRPr/>
          </a:p>
        </p:txBody>
      </p:sp>
      <p:sp>
        <p:nvSpPr>
          <p:cNvPr id="320" name="Google Shape;320;p5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a:solidFill>
                  <a:schemeClr val="accent4"/>
                </a:solidFill>
              </a:rPr>
              <a:t>in</a:t>
            </a:r>
            <a:r>
              <a:rPr lang="en-GB"/>
              <a:t> operator works on dictionaries, it tells you whether something appears as a key in the dictionary (appearing as a value is not good enough).</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'one' in eng2uz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True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'uno' in eng2uz </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a:solidFill>
                  <a:schemeClr val="accent4"/>
                </a:solidFill>
                <a:latin typeface="Consolas"/>
                <a:ea typeface="Consolas"/>
                <a:cs typeface="Consolas"/>
                <a:sym typeface="Consolas"/>
              </a:rPr>
              <a:t>False</a:t>
            </a:r>
            <a:endParaRPr>
              <a:solidFill>
                <a:schemeClr val="accent4"/>
              </a:solidFill>
              <a:latin typeface="Consolas"/>
              <a:ea typeface="Consolas"/>
              <a:cs typeface="Consolas"/>
              <a:sym typeface="Consolas"/>
            </a:endParaRPr>
          </a:p>
        </p:txBody>
      </p:sp>
      <p:sp>
        <p:nvSpPr>
          <p:cNvPr id="321" name="Google Shape;321;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values()</a:t>
            </a:r>
            <a:endParaRPr/>
          </a:p>
        </p:txBody>
      </p:sp>
      <p:sp>
        <p:nvSpPr>
          <p:cNvPr id="327" name="Google Shape;327;p5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To see whether something appears as a value in a dictionary, you can use the method </a:t>
            </a:r>
            <a:r>
              <a:rPr lang="en-GB" b="1">
                <a:solidFill>
                  <a:schemeClr val="accent4"/>
                </a:solidFill>
              </a:rPr>
              <a:t>values</a:t>
            </a:r>
            <a:r>
              <a:rPr lang="en-GB"/>
              <a:t>, which returns a collection of values, and then use the </a:t>
            </a:r>
            <a:r>
              <a:rPr lang="en-GB">
                <a:solidFill>
                  <a:schemeClr val="accent4"/>
                </a:solidFill>
              </a:rPr>
              <a:t>in</a:t>
            </a:r>
            <a:r>
              <a:rPr lang="en-GB"/>
              <a:t> operator:</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vals = eng2uz.values()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'bir' in vals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True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t>Python dictionaries use a data structure called a </a:t>
            </a:r>
            <a:r>
              <a:rPr lang="en-GB" b="1">
                <a:solidFill>
                  <a:schemeClr val="accent4"/>
                </a:solidFill>
              </a:rPr>
              <a:t>hashtable </a:t>
            </a:r>
            <a:r>
              <a:rPr lang="en-GB"/>
              <a:t>that has a remarkable property: the</a:t>
            </a:r>
            <a:r>
              <a:rPr lang="en-GB" b="1">
                <a:solidFill>
                  <a:schemeClr val="accent4"/>
                </a:solidFill>
              </a:rPr>
              <a:t> in</a:t>
            </a:r>
            <a:r>
              <a:rPr lang="en-GB"/>
              <a:t> operator takes </a:t>
            </a:r>
            <a:r>
              <a:rPr lang="en-GB">
                <a:solidFill>
                  <a:schemeClr val="accent4"/>
                </a:solidFill>
              </a:rPr>
              <a:t>about the same amount of time no matter how many items</a:t>
            </a:r>
            <a:r>
              <a:rPr lang="en-GB" b="1">
                <a:solidFill>
                  <a:schemeClr val="accent4"/>
                </a:solidFill>
              </a:rPr>
              <a:t> </a:t>
            </a:r>
            <a:r>
              <a:rPr lang="en-GB"/>
              <a:t>are in the dictionary</a:t>
            </a:r>
            <a:endParaRPr/>
          </a:p>
          <a:p>
            <a:pPr marL="0" lvl="0" indent="0" algn="l" rtl="0">
              <a:spcBef>
                <a:spcPts val="1600"/>
              </a:spcBef>
              <a:spcAft>
                <a:spcPts val="1600"/>
              </a:spcAft>
              <a:buNone/>
            </a:pPr>
            <a:endParaRPr/>
          </a:p>
        </p:txBody>
      </p:sp>
      <p:sp>
        <p:nvSpPr>
          <p:cNvPr id="328" name="Google Shape;328;p5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5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7</a:t>
            </a:r>
            <a:endParaRPr/>
          </a:p>
        </p:txBody>
      </p:sp>
      <p:sp>
        <p:nvSpPr>
          <p:cNvPr id="334" name="Google Shape;334;p5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Write a function that would calculate average for marks presumably received for a set of modules. Use </a:t>
            </a:r>
            <a:r>
              <a:rPr lang="en-GB">
                <a:solidFill>
                  <a:srgbClr val="FFAB40"/>
                </a:solidFill>
              </a:rPr>
              <a:t>in</a:t>
            </a:r>
            <a:r>
              <a:rPr lang="en-GB"/>
              <a:t> operator and </a:t>
            </a:r>
            <a:r>
              <a:rPr lang="en-GB">
                <a:solidFill>
                  <a:srgbClr val="FFAB40"/>
                </a:solidFill>
              </a:rPr>
              <a:t>len()</a:t>
            </a:r>
            <a:r>
              <a:rPr lang="en-GB"/>
              <a:t> method</a:t>
            </a:r>
            <a:endParaRPr/>
          </a:p>
          <a:p>
            <a:pPr marL="0" lvl="0" indent="0" algn="l" rtl="0">
              <a:spcBef>
                <a:spcPts val="1600"/>
              </a:spcBef>
              <a:spcAft>
                <a:spcPts val="0"/>
              </a:spcAft>
              <a:buNone/>
            </a:pPr>
            <a:r>
              <a:rPr lang="en-GB"/>
              <a:t>For example: </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myFinalMarks = {'CSF': 75, 'FunPro': 80, 'WT': 85}</a:t>
            </a:r>
            <a:endParaRPr>
              <a:solidFill>
                <a:schemeClr val="accent4"/>
              </a:solidFill>
              <a:latin typeface="Consolas"/>
              <a:ea typeface="Consolas"/>
              <a:cs typeface="Consolas"/>
              <a:sym typeface="Consolas"/>
            </a:endParaRPr>
          </a:p>
          <a:p>
            <a:pPr marL="0" lvl="0" indent="0" algn="l" rtl="0">
              <a:spcBef>
                <a:spcPts val="1600"/>
              </a:spcBef>
              <a:spcAft>
                <a:spcPts val="0"/>
              </a:spcAft>
              <a:buNone/>
            </a:pPr>
            <a:endParaRPr/>
          </a:p>
          <a:p>
            <a:pPr marL="0" lvl="0" indent="0" algn="l" rtl="0">
              <a:spcBef>
                <a:spcPts val="1600"/>
              </a:spcBef>
              <a:spcAft>
                <a:spcPts val="0"/>
              </a:spcAft>
              <a:buNone/>
            </a:pPr>
            <a:r>
              <a:rPr lang="en-GB"/>
              <a:t>You can enhance task by getting input from user and storing it in the dictionary</a:t>
            </a:r>
            <a:endParaRPr/>
          </a:p>
          <a:p>
            <a:pPr marL="0" lvl="0" indent="0" algn="l" rtl="0">
              <a:spcBef>
                <a:spcPts val="1600"/>
              </a:spcBef>
              <a:spcAft>
                <a:spcPts val="0"/>
              </a:spcAft>
              <a:buNone/>
            </a:pPr>
            <a:r>
              <a:rPr lang="en-GB"/>
              <a:t>Git push updates</a:t>
            </a: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sp>
        <p:nvSpPr>
          <p:cNvPr id="335" name="Google Shape;335;p5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p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 Dictionary as a collection of counters </a:t>
            </a:r>
            <a:endParaRPr/>
          </a:p>
        </p:txBody>
      </p:sp>
      <p:sp>
        <p:nvSpPr>
          <p:cNvPr id="341" name="Google Shape;341;p5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Suppose you are given a string and you want to count how many times each letter appears. Your options:</a:t>
            </a:r>
            <a:endParaRPr sz="1600"/>
          </a:p>
          <a:p>
            <a:pPr marL="0" lvl="0" indent="0" algn="l" rtl="0">
              <a:spcBef>
                <a:spcPts val="1600"/>
              </a:spcBef>
              <a:spcAft>
                <a:spcPts val="0"/>
              </a:spcAft>
              <a:buNone/>
            </a:pPr>
            <a:r>
              <a:rPr lang="en-GB" sz="1600"/>
              <a:t>1. Create 26 variables, one for each letter of the alphabet. Then traverse the string and, for each character, increment the corresponding counter, probably using a chained conditional.</a:t>
            </a:r>
            <a:endParaRPr sz="1600"/>
          </a:p>
          <a:p>
            <a:pPr marL="0" lvl="0" indent="0" algn="l" rtl="0">
              <a:spcBef>
                <a:spcPts val="1600"/>
              </a:spcBef>
              <a:spcAft>
                <a:spcPts val="0"/>
              </a:spcAft>
              <a:buNone/>
            </a:pPr>
            <a:r>
              <a:rPr lang="en-GB" sz="1600"/>
              <a:t> 2. Create a list with 26 elements. Then convert each character to a number (using the built-in function </a:t>
            </a:r>
            <a:r>
              <a:rPr lang="en-GB" sz="1600">
                <a:solidFill>
                  <a:schemeClr val="accent4"/>
                </a:solidFill>
                <a:latin typeface="Consolas"/>
                <a:ea typeface="Consolas"/>
                <a:cs typeface="Consolas"/>
                <a:sym typeface="Consolas"/>
              </a:rPr>
              <a:t>ord</a:t>
            </a:r>
            <a:r>
              <a:rPr lang="en-GB" sz="1600"/>
              <a:t>), use the number as an index into the list, and increment the appropriate counter. </a:t>
            </a:r>
            <a:endParaRPr sz="1600"/>
          </a:p>
          <a:p>
            <a:pPr marL="0" lvl="0" indent="0" algn="l" rtl="0">
              <a:spcBef>
                <a:spcPts val="1600"/>
              </a:spcBef>
              <a:spcAft>
                <a:spcPts val="1600"/>
              </a:spcAft>
              <a:buNone/>
            </a:pPr>
            <a:r>
              <a:rPr lang="en-GB" sz="1600"/>
              <a:t>3. Create a dictionary with characters as keys and counters as the corresponding values. The first time you see a character, you would add an item to the dictionary. After that you would increment the value of an existing item. </a:t>
            </a:r>
            <a:endParaRPr sz="1600"/>
          </a:p>
        </p:txBody>
      </p:sp>
      <p:sp>
        <p:nvSpPr>
          <p:cNvPr id="342" name="Google Shape;342;p5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6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Potential solution</a:t>
            </a:r>
            <a:endParaRPr/>
          </a:p>
        </p:txBody>
      </p:sp>
      <p:sp>
        <p:nvSpPr>
          <p:cNvPr id="348" name="Google Shape;348;p60"/>
          <p:cNvSpPr txBox="1">
            <a:spLocks noGrp="1"/>
          </p:cNvSpPr>
          <p:nvPr>
            <p:ph type="body" idx="1"/>
          </p:nvPr>
        </p:nvSpPr>
        <p:spPr>
          <a:xfrm>
            <a:off x="311700" y="11322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def histogram(s): </a:t>
            </a:r>
            <a:endParaRPr>
              <a:solidFill>
                <a:srgbClr val="FFAB40"/>
              </a:solidFill>
              <a:latin typeface="Consolas"/>
              <a:ea typeface="Consolas"/>
              <a:cs typeface="Consolas"/>
              <a:sym typeface="Consolas"/>
            </a:endParaRPr>
          </a:p>
          <a:p>
            <a:pPr marL="0" lvl="0" indent="457200" algn="l" rtl="0">
              <a:spcBef>
                <a:spcPts val="0"/>
              </a:spcBef>
              <a:spcAft>
                <a:spcPts val="0"/>
              </a:spcAft>
              <a:buNone/>
            </a:pPr>
            <a:r>
              <a:rPr lang="en-GB">
                <a:solidFill>
                  <a:srgbClr val="FFAB40"/>
                </a:solidFill>
                <a:latin typeface="Consolas"/>
                <a:ea typeface="Consolas"/>
                <a:cs typeface="Consolas"/>
                <a:sym typeface="Consolas"/>
              </a:rPr>
              <a:t>d = dict() </a:t>
            </a:r>
            <a:endParaRPr>
              <a:solidFill>
                <a:srgbClr val="FFAB40"/>
              </a:solidFill>
              <a:latin typeface="Consolas"/>
              <a:ea typeface="Consolas"/>
              <a:cs typeface="Consolas"/>
              <a:sym typeface="Consolas"/>
            </a:endParaRPr>
          </a:p>
          <a:p>
            <a:pPr marL="457200" lvl="0" indent="0" algn="l" rtl="0">
              <a:spcBef>
                <a:spcPts val="0"/>
              </a:spcBef>
              <a:spcAft>
                <a:spcPts val="0"/>
              </a:spcAft>
              <a:buNone/>
            </a:pPr>
            <a:r>
              <a:rPr lang="en-GB">
                <a:solidFill>
                  <a:srgbClr val="FFAB40"/>
                </a:solidFill>
                <a:latin typeface="Consolas"/>
                <a:ea typeface="Consolas"/>
                <a:cs typeface="Consolas"/>
                <a:sym typeface="Consolas"/>
              </a:rPr>
              <a:t>for c in s: </a:t>
            </a:r>
            <a:endParaRPr>
              <a:solidFill>
                <a:srgbClr val="FFAB40"/>
              </a:solidFill>
              <a:latin typeface="Consolas"/>
              <a:ea typeface="Consolas"/>
              <a:cs typeface="Consolas"/>
              <a:sym typeface="Consolas"/>
            </a:endParaRPr>
          </a:p>
          <a:p>
            <a:pPr marL="457200" lvl="0" indent="457200" algn="l" rtl="0">
              <a:spcBef>
                <a:spcPts val="0"/>
              </a:spcBef>
              <a:spcAft>
                <a:spcPts val="0"/>
              </a:spcAft>
              <a:buNone/>
            </a:pPr>
            <a:r>
              <a:rPr lang="en-GB">
                <a:solidFill>
                  <a:srgbClr val="FFAB40"/>
                </a:solidFill>
                <a:latin typeface="Consolas"/>
                <a:ea typeface="Consolas"/>
                <a:cs typeface="Consolas"/>
                <a:sym typeface="Consolas"/>
              </a:rPr>
              <a:t>if c not in d: </a:t>
            </a:r>
            <a:endParaRPr>
              <a:solidFill>
                <a:srgbClr val="FFAB40"/>
              </a:solidFill>
              <a:latin typeface="Consolas"/>
              <a:ea typeface="Consolas"/>
              <a:cs typeface="Consolas"/>
              <a:sym typeface="Consolas"/>
            </a:endParaRPr>
          </a:p>
          <a:p>
            <a:pPr marL="914400" lvl="0" indent="457200" algn="l" rtl="0">
              <a:spcBef>
                <a:spcPts val="0"/>
              </a:spcBef>
              <a:spcAft>
                <a:spcPts val="0"/>
              </a:spcAft>
              <a:buNone/>
            </a:pPr>
            <a:r>
              <a:rPr lang="en-GB">
                <a:solidFill>
                  <a:srgbClr val="FFAB40"/>
                </a:solidFill>
                <a:latin typeface="Consolas"/>
                <a:ea typeface="Consolas"/>
                <a:cs typeface="Consolas"/>
                <a:sym typeface="Consolas"/>
              </a:rPr>
              <a:t>d[c] = 1 </a:t>
            </a:r>
            <a:endParaRPr>
              <a:solidFill>
                <a:srgbClr val="FFAB40"/>
              </a:solidFill>
              <a:latin typeface="Consolas"/>
              <a:ea typeface="Consolas"/>
              <a:cs typeface="Consolas"/>
              <a:sym typeface="Consolas"/>
            </a:endParaRPr>
          </a:p>
          <a:p>
            <a:pPr marL="914400" lvl="0" indent="0" algn="l" rtl="0">
              <a:spcBef>
                <a:spcPts val="0"/>
              </a:spcBef>
              <a:spcAft>
                <a:spcPts val="0"/>
              </a:spcAft>
              <a:buNone/>
            </a:pPr>
            <a:r>
              <a:rPr lang="en-GB">
                <a:solidFill>
                  <a:srgbClr val="FFAB40"/>
                </a:solidFill>
                <a:latin typeface="Consolas"/>
                <a:ea typeface="Consolas"/>
                <a:cs typeface="Consolas"/>
                <a:sym typeface="Consolas"/>
              </a:rPr>
              <a:t>else: </a:t>
            </a:r>
            <a:endParaRPr>
              <a:solidFill>
                <a:srgbClr val="FFAB40"/>
              </a:solidFill>
              <a:latin typeface="Consolas"/>
              <a:ea typeface="Consolas"/>
              <a:cs typeface="Consolas"/>
              <a:sym typeface="Consolas"/>
            </a:endParaRPr>
          </a:p>
          <a:p>
            <a:pPr marL="914400" lvl="0" indent="457200" algn="l" rtl="0">
              <a:spcBef>
                <a:spcPts val="0"/>
              </a:spcBef>
              <a:spcAft>
                <a:spcPts val="0"/>
              </a:spcAft>
              <a:buNone/>
            </a:pPr>
            <a:r>
              <a:rPr lang="en-GB">
                <a:solidFill>
                  <a:srgbClr val="FFAB40"/>
                </a:solidFill>
                <a:latin typeface="Consolas"/>
                <a:ea typeface="Consolas"/>
                <a:cs typeface="Consolas"/>
                <a:sym typeface="Consolas"/>
              </a:rPr>
              <a:t>d[c] += 1 </a:t>
            </a:r>
            <a:endParaRPr>
              <a:solidFill>
                <a:srgbClr val="FFAB40"/>
              </a:solidFill>
              <a:latin typeface="Consolas"/>
              <a:ea typeface="Consolas"/>
              <a:cs typeface="Consolas"/>
              <a:sym typeface="Consolas"/>
            </a:endParaRPr>
          </a:p>
          <a:p>
            <a:pPr marL="0" lvl="0" indent="457200" algn="l" rtl="0">
              <a:spcBef>
                <a:spcPts val="0"/>
              </a:spcBef>
              <a:spcAft>
                <a:spcPts val="0"/>
              </a:spcAft>
              <a:buNone/>
            </a:pPr>
            <a:r>
              <a:rPr lang="en-GB">
                <a:solidFill>
                  <a:srgbClr val="FFAB40"/>
                </a:solidFill>
                <a:latin typeface="Consolas"/>
                <a:ea typeface="Consolas"/>
                <a:cs typeface="Consolas"/>
                <a:sym typeface="Consolas"/>
              </a:rPr>
              <a:t>return d</a:t>
            </a:r>
            <a:endParaRPr>
              <a:solidFill>
                <a:srgbClr val="FFAB40"/>
              </a:solidFill>
              <a:latin typeface="Consolas"/>
              <a:ea typeface="Consolas"/>
              <a:cs typeface="Consolas"/>
              <a:sym typeface="Consolas"/>
            </a:endParaRPr>
          </a:p>
        </p:txBody>
      </p:sp>
      <p:sp>
        <p:nvSpPr>
          <p:cNvPr id="349" name="Google Shape;349;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350" name="Google Shape;350;p60"/>
          <p:cNvSpPr/>
          <p:nvPr/>
        </p:nvSpPr>
        <p:spPr>
          <a:xfrm>
            <a:off x="4283175" y="875525"/>
            <a:ext cx="2761500" cy="572700"/>
          </a:xfrm>
          <a:prstGeom prst="wedgeRectCallout">
            <a:avLst>
              <a:gd name="adj1" fmla="val -121939"/>
              <a:gd name="adj2" fmla="val 14400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500"/>
              <a:t>empty dictionary is created</a:t>
            </a:r>
            <a:endParaRPr sz="1500"/>
          </a:p>
        </p:txBody>
      </p:sp>
      <p:sp>
        <p:nvSpPr>
          <p:cNvPr id="351" name="Google Shape;351;p60"/>
          <p:cNvSpPr/>
          <p:nvPr/>
        </p:nvSpPr>
        <p:spPr>
          <a:xfrm>
            <a:off x="4283175" y="1718875"/>
            <a:ext cx="2761500" cy="572700"/>
          </a:xfrm>
          <a:prstGeom prst="wedgeRectCallout">
            <a:avLst>
              <a:gd name="adj1" fmla="val -117858"/>
              <a:gd name="adj2" fmla="val 5825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500"/>
              <a:t>for loop traverses the string</a:t>
            </a:r>
            <a:endParaRPr sz="1500"/>
          </a:p>
        </p:txBody>
      </p:sp>
      <p:sp>
        <p:nvSpPr>
          <p:cNvPr id="352" name="Google Shape;352;p60"/>
          <p:cNvSpPr/>
          <p:nvPr/>
        </p:nvSpPr>
        <p:spPr>
          <a:xfrm>
            <a:off x="4970975" y="2601725"/>
            <a:ext cx="3102300" cy="892500"/>
          </a:xfrm>
          <a:prstGeom prst="wedgeRectCallout">
            <a:avLst>
              <a:gd name="adj1" fmla="val -116224"/>
              <a:gd name="adj2" fmla="val -5261"/>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500"/>
              <a:t>if the character c is not in the dictionary, we create a new item with key c and the initial value 1</a:t>
            </a:r>
            <a:endParaRPr sz="1500"/>
          </a:p>
        </p:txBody>
      </p:sp>
      <p:sp>
        <p:nvSpPr>
          <p:cNvPr id="353" name="Google Shape;353;p60"/>
          <p:cNvSpPr/>
          <p:nvPr/>
        </p:nvSpPr>
        <p:spPr>
          <a:xfrm>
            <a:off x="4985050" y="3827700"/>
            <a:ext cx="3102300" cy="638700"/>
          </a:xfrm>
          <a:prstGeom prst="wedgeRectCallout">
            <a:avLst>
              <a:gd name="adj1" fmla="val -114862"/>
              <a:gd name="adj2" fmla="val -71336"/>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500"/>
              <a:t> If c is already in the dictionary we increment d[c].</a:t>
            </a:r>
            <a:endParaRPr sz="15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8" name="Google Shape;358;p61"/>
          <p:cNvSpPr txBox="1">
            <a:spLocks noGrp="1"/>
          </p:cNvSpPr>
          <p:nvPr>
            <p:ph type="title"/>
          </p:nvPr>
        </p:nvSpPr>
        <p:spPr>
          <a:xfrm>
            <a:off x="311700" y="4379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Try it</a:t>
            </a:r>
            <a:endParaRPr/>
          </a:p>
        </p:txBody>
      </p:sp>
      <p:sp>
        <p:nvSpPr>
          <p:cNvPr id="359" name="Google Shape;359;p6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accent4"/>
                </a:solidFill>
                <a:latin typeface="Consolas"/>
                <a:ea typeface="Consolas"/>
                <a:cs typeface="Consolas"/>
                <a:sym typeface="Consolas"/>
              </a:rPr>
              <a:t>&gt;&gt;&gt; h = histogram('brontosaurus')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&gt;&gt;&gt; h </a:t>
            </a:r>
            <a:endParaRPr>
              <a:solidFill>
                <a:schemeClr val="accent4"/>
              </a:solidFill>
              <a:latin typeface="Consolas"/>
              <a:ea typeface="Consolas"/>
              <a:cs typeface="Consolas"/>
              <a:sym typeface="Consolas"/>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{'a': 1, 'b': 1, 'o': 2, 'n': 1, 's': 2, 'r': 2, 'u': 2, 't': 1} </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r>
              <a:rPr lang="en-GB">
                <a:solidFill>
                  <a:srgbClr val="ADADAD"/>
                </a:solidFill>
              </a:rPr>
              <a:t>The histogram indicates that the letters 'a' and 'b' appear once; 'o' appears twice, and so on. </a:t>
            </a:r>
            <a:endParaRPr>
              <a:solidFill>
                <a:srgbClr val="ADADAD"/>
              </a:solidFill>
            </a:endParaRPr>
          </a:p>
        </p:txBody>
      </p:sp>
      <p:sp>
        <p:nvSpPr>
          <p:cNvPr id="360" name="Google Shape;360;p6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6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get ()</a:t>
            </a:r>
            <a:endParaRPr/>
          </a:p>
        </p:txBody>
      </p:sp>
      <p:sp>
        <p:nvSpPr>
          <p:cNvPr id="366" name="Google Shape;366;p6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Dictionaries have a method called </a:t>
            </a:r>
            <a:r>
              <a:rPr lang="en-GB">
                <a:solidFill>
                  <a:schemeClr val="accent4"/>
                </a:solidFill>
              </a:rPr>
              <a:t>get </a:t>
            </a:r>
            <a:r>
              <a:rPr lang="en-GB"/>
              <a:t>that takes a key and a default value. If the key appears in the dictionary, get returns the corresponding value; otherwise it returns the default value</a:t>
            </a:r>
            <a:endParaRPr>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&gt;&gt;&gt; h = histogram('a') </a:t>
            </a:r>
            <a:endParaRPr>
              <a:solidFill>
                <a:srgbClr val="FFAB40"/>
              </a:solidFill>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&gt;&gt;&gt; h </a:t>
            </a:r>
            <a:endParaRPr>
              <a:solidFill>
                <a:srgbClr val="FFAB40"/>
              </a:solidFill>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{'a': 1} </a:t>
            </a:r>
            <a:endParaRPr>
              <a:solidFill>
                <a:srgbClr val="FFAB40"/>
              </a:solidFill>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&gt;&gt;&gt; h.get('a', 0)</a:t>
            </a:r>
            <a:endParaRPr>
              <a:solidFill>
                <a:srgbClr val="FFAB40"/>
              </a:solidFill>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1 </a:t>
            </a:r>
            <a:endParaRPr>
              <a:solidFill>
                <a:srgbClr val="FFAB40"/>
              </a:solidFill>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&gt;&gt;&gt; h.get('c', 0) </a:t>
            </a:r>
            <a:endParaRPr>
              <a:solidFill>
                <a:srgbClr val="FFAB40"/>
              </a:solidFill>
              <a:latin typeface="Consolas"/>
              <a:ea typeface="Consolas"/>
              <a:cs typeface="Consolas"/>
              <a:sym typeface="Consolas"/>
            </a:endParaRPr>
          </a:p>
          <a:p>
            <a:pPr marL="0" lvl="0" indent="0" algn="l" rtl="0">
              <a:spcBef>
                <a:spcPts val="0"/>
              </a:spcBef>
              <a:spcAft>
                <a:spcPts val="0"/>
              </a:spcAft>
              <a:buNone/>
            </a:pPr>
            <a:r>
              <a:rPr lang="en-GB">
                <a:solidFill>
                  <a:srgbClr val="FFAB40"/>
                </a:solidFill>
                <a:latin typeface="Consolas"/>
                <a:ea typeface="Consolas"/>
                <a:cs typeface="Consolas"/>
                <a:sym typeface="Consolas"/>
              </a:rPr>
              <a:t>0 </a:t>
            </a:r>
            <a:endParaRPr>
              <a:solidFill>
                <a:srgbClr val="FFAB40"/>
              </a:solidFill>
              <a:latin typeface="Consolas"/>
              <a:ea typeface="Consolas"/>
              <a:cs typeface="Consolas"/>
              <a:sym typeface="Consolas"/>
            </a:endParaRPr>
          </a:p>
        </p:txBody>
      </p:sp>
      <p:sp>
        <p:nvSpPr>
          <p:cNvPr id="367" name="Google Shape;367;p6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6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Task 8</a:t>
            </a:r>
            <a:endParaRPr/>
          </a:p>
        </p:txBody>
      </p:sp>
      <p:sp>
        <p:nvSpPr>
          <p:cNvPr id="373" name="Google Shape;373;p6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Write code that would calculate final mark for the module. Marks and weighting are stored in the dictionary. Use </a:t>
            </a:r>
            <a:r>
              <a:rPr lang="en-GB">
                <a:solidFill>
                  <a:schemeClr val="accent4"/>
                </a:solidFill>
              </a:rPr>
              <a:t>get() </a:t>
            </a:r>
            <a:r>
              <a:rPr lang="en-GB"/>
              <a:t>method</a:t>
            </a:r>
            <a:endParaRPr/>
          </a:p>
          <a:p>
            <a:pPr marL="0" lvl="0" indent="0" algn="l" rtl="0">
              <a:spcBef>
                <a:spcPts val="1600"/>
              </a:spcBef>
              <a:spcAft>
                <a:spcPts val="0"/>
              </a:spcAft>
              <a:buNone/>
            </a:pPr>
            <a:r>
              <a:rPr lang="en-GB"/>
              <a:t>Example:</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csf =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'cw1-weight': 0.4,</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'cw1-mark':79,</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'exam-weight':0.6,</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'exam-mark':65</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t>Git push the task to github repository</a:t>
            </a:r>
            <a:endParaRPr>
              <a:solidFill>
                <a:schemeClr val="accent4"/>
              </a:solidFill>
              <a:latin typeface="Consolas"/>
              <a:ea typeface="Consolas"/>
              <a:cs typeface="Consolas"/>
              <a:sym typeface="Consolas"/>
            </a:endParaRPr>
          </a:p>
          <a:p>
            <a:pPr marL="0" lvl="0" indent="0" algn="l" rtl="0">
              <a:spcBef>
                <a:spcPts val="1600"/>
              </a:spcBef>
              <a:spcAft>
                <a:spcPts val="1600"/>
              </a:spcAft>
              <a:buNone/>
            </a:pPr>
            <a:endParaRPr/>
          </a:p>
        </p:txBody>
      </p:sp>
      <p:sp>
        <p:nvSpPr>
          <p:cNvPr id="374" name="Google Shape;374;p6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6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Looping and dictionaries</a:t>
            </a:r>
            <a:endParaRPr/>
          </a:p>
        </p:txBody>
      </p:sp>
      <p:sp>
        <p:nvSpPr>
          <p:cNvPr id="380" name="Google Shape;380;p6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you use a dictionary in a </a:t>
            </a:r>
            <a:r>
              <a:rPr lang="en-GB">
                <a:solidFill>
                  <a:schemeClr val="accent4"/>
                </a:solidFill>
              </a:rPr>
              <a:t>for </a:t>
            </a:r>
            <a:r>
              <a:rPr lang="en-GB"/>
              <a:t>statement, it traverses the keys of the dictionary. For example, print_hist prints each key and the corresponding value:</a:t>
            </a:r>
            <a:endParaRPr/>
          </a:p>
          <a:p>
            <a:pPr marL="0" lvl="0" indent="0" algn="l" rtl="0">
              <a:spcBef>
                <a:spcPts val="1600"/>
              </a:spcBef>
              <a:spcAft>
                <a:spcPts val="0"/>
              </a:spcAft>
              <a:buNone/>
            </a:pPr>
            <a:r>
              <a:rPr lang="en-GB">
                <a:solidFill>
                  <a:schemeClr val="accent4"/>
                </a:solidFill>
                <a:latin typeface="Consolas"/>
                <a:ea typeface="Consolas"/>
                <a:cs typeface="Consolas"/>
                <a:sym typeface="Consolas"/>
              </a:rPr>
              <a:t>def print_hist(h): </a:t>
            </a:r>
            <a:endParaRPr>
              <a:solidFill>
                <a:schemeClr val="accent4"/>
              </a:solidFill>
              <a:latin typeface="Consolas"/>
              <a:ea typeface="Consolas"/>
              <a:cs typeface="Consolas"/>
              <a:sym typeface="Consolas"/>
            </a:endParaRPr>
          </a:p>
          <a:p>
            <a:pPr marL="0" lvl="0" indent="457200" algn="l" rtl="0">
              <a:spcBef>
                <a:spcPts val="0"/>
              </a:spcBef>
              <a:spcAft>
                <a:spcPts val="0"/>
              </a:spcAft>
              <a:buNone/>
            </a:pPr>
            <a:r>
              <a:rPr lang="en-GB">
                <a:solidFill>
                  <a:schemeClr val="accent4"/>
                </a:solidFill>
                <a:latin typeface="Consolas"/>
                <a:ea typeface="Consolas"/>
                <a:cs typeface="Consolas"/>
                <a:sym typeface="Consolas"/>
              </a:rPr>
              <a:t>for c in h: </a:t>
            </a:r>
            <a:endParaRPr>
              <a:solidFill>
                <a:schemeClr val="accent4"/>
              </a:solidFill>
              <a:latin typeface="Consolas"/>
              <a:ea typeface="Consolas"/>
              <a:cs typeface="Consolas"/>
              <a:sym typeface="Consolas"/>
            </a:endParaRPr>
          </a:p>
          <a:p>
            <a:pPr marL="457200" lvl="0" indent="457200" algn="l" rtl="0">
              <a:spcBef>
                <a:spcPts val="0"/>
              </a:spcBef>
              <a:spcAft>
                <a:spcPts val="0"/>
              </a:spcAft>
              <a:buNone/>
            </a:pPr>
            <a:r>
              <a:rPr lang="en-GB">
                <a:solidFill>
                  <a:schemeClr val="accent4"/>
                </a:solidFill>
                <a:latin typeface="Consolas"/>
                <a:ea typeface="Consolas"/>
                <a:cs typeface="Consolas"/>
                <a:sym typeface="Consolas"/>
              </a:rPr>
              <a:t>print(c, h[c])</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h = histogram('parrot')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&gt;&gt;&gt; print_hist(h)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a 1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p 1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r 2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t 1 </a:t>
            </a:r>
            <a:endParaRPr>
              <a:solidFill>
                <a:schemeClr val="accent4"/>
              </a:solidFill>
              <a:latin typeface="Consolas"/>
              <a:ea typeface="Consolas"/>
              <a:cs typeface="Consolas"/>
              <a:sym typeface="Consolas"/>
            </a:endParaRPr>
          </a:p>
          <a:p>
            <a:pPr marL="0" lvl="0" indent="0" algn="l" rtl="0">
              <a:spcBef>
                <a:spcPts val="0"/>
              </a:spcBef>
              <a:spcAft>
                <a:spcPts val="0"/>
              </a:spcAft>
              <a:buNone/>
            </a:pPr>
            <a:r>
              <a:rPr lang="en-GB">
                <a:solidFill>
                  <a:schemeClr val="accent4"/>
                </a:solidFill>
                <a:latin typeface="Consolas"/>
                <a:ea typeface="Consolas"/>
                <a:cs typeface="Consolas"/>
                <a:sym typeface="Consolas"/>
              </a:rPr>
              <a:t>o 1</a:t>
            </a:r>
            <a:endParaRPr>
              <a:solidFill>
                <a:schemeClr val="accent4"/>
              </a:solidFill>
              <a:latin typeface="Consolas"/>
              <a:ea typeface="Consolas"/>
              <a:cs typeface="Consolas"/>
              <a:sym typeface="Consolas"/>
            </a:endParaRPr>
          </a:p>
        </p:txBody>
      </p:sp>
      <p:sp>
        <p:nvSpPr>
          <p:cNvPr id="381" name="Google Shape;381;p6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382" name="Google Shape;382;p64"/>
          <p:cNvSpPr/>
          <p:nvPr/>
        </p:nvSpPr>
        <p:spPr>
          <a:xfrm>
            <a:off x="5518450" y="3141925"/>
            <a:ext cx="3297000" cy="845100"/>
          </a:xfrm>
          <a:prstGeom prst="wedgeRectCallout">
            <a:avLst>
              <a:gd name="adj1" fmla="val -84569"/>
              <a:gd name="adj2" fmla="val 73888"/>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600"/>
              <a:t>Why are keys are in no particular order?</a:t>
            </a:r>
            <a:endParaRPr sz="1600"/>
          </a:p>
        </p:txBody>
      </p:sp>
      <p:sp>
        <p:nvSpPr>
          <p:cNvPr id="383" name="Google Shape;383;p64"/>
          <p:cNvSpPr/>
          <p:nvPr/>
        </p:nvSpPr>
        <p:spPr>
          <a:xfrm>
            <a:off x="5505725" y="2076725"/>
            <a:ext cx="3297000" cy="572700"/>
          </a:xfrm>
          <a:prstGeom prst="wedgeRectCallout">
            <a:avLst>
              <a:gd name="adj1" fmla="val -98706"/>
              <a:gd name="adj2" fmla="val 135525"/>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sz="1300"/>
              <a:t>You have to have histogram code from slide 32</a:t>
            </a:r>
            <a:endParaRPr sz="16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sp>
        <p:nvSpPr>
          <p:cNvPr id="388" name="Google Shape;388;p6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Reverse lookup </a:t>
            </a:r>
            <a:endParaRPr/>
          </a:p>
        </p:txBody>
      </p:sp>
      <p:sp>
        <p:nvSpPr>
          <p:cNvPr id="389" name="Google Shape;389;p6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Given a dictionary </a:t>
            </a:r>
            <a:r>
              <a:rPr lang="en-GB" b="1">
                <a:solidFill>
                  <a:schemeClr val="accent4"/>
                </a:solidFill>
              </a:rPr>
              <a:t>d</a:t>
            </a:r>
            <a:r>
              <a:rPr lang="en-GB"/>
              <a:t> and a key </a:t>
            </a:r>
            <a:r>
              <a:rPr lang="en-GB" b="1">
                <a:solidFill>
                  <a:schemeClr val="accent4"/>
                </a:solidFill>
              </a:rPr>
              <a:t>k</a:t>
            </a:r>
            <a:r>
              <a:rPr lang="en-GB"/>
              <a:t>, it is easy to find the corresponding value</a:t>
            </a:r>
            <a:endParaRPr/>
          </a:p>
          <a:p>
            <a:pPr marL="0" lvl="0" indent="0" algn="l" rtl="0">
              <a:spcBef>
                <a:spcPts val="1600"/>
              </a:spcBef>
              <a:spcAft>
                <a:spcPts val="0"/>
              </a:spcAft>
              <a:buNone/>
            </a:pPr>
            <a:r>
              <a:rPr lang="en-GB"/>
              <a:t> 	&lt;=This operation is called a </a:t>
            </a:r>
            <a:r>
              <a:rPr lang="en-GB" b="1">
                <a:solidFill>
                  <a:schemeClr val="accent4"/>
                </a:solidFill>
              </a:rPr>
              <a:t>lookup</a:t>
            </a:r>
            <a:r>
              <a:rPr lang="en-GB"/>
              <a:t>. </a:t>
            </a:r>
            <a:endParaRPr/>
          </a:p>
          <a:p>
            <a:pPr marL="0" lvl="0" indent="0" algn="l" rtl="0">
              <a:spcBef>
                <a:spcPts val="1600"/>
              </a:spcBef>
              <a:spcAft>
                <a:spcPts val="0"/>
              </a:spcAft>
              <a:buNone/>
            </a:pPr>
            <a:r>
              <a:rPr lang="en-GB"/>
              <a:t>what if you have </a:t>
            </a:r>
            <a:r>
              <a:rPr lang="en-GB" b="1">
                <a:solidFill>
                  <a:srgbClr val="FFAB40"/>
                </a:solidFill>
              </a:rPr>
              <a:t>v</a:t>
            </a:r>
            <a:r>
              <a:rPr lang="en-GB"/>
              <a:t> and you want to find </a:t>
            </a:r>
            <a:r>
              <a:rPr lang="en-GB" b="1">
                <a:solidFill>
                  <a:srgbClr val="FFAB40"/>
                </a:solidFill>
              </a:rPr>
              <a:t>k</a:t>
            </a:r>
            <a:r>
              <a:rPr lang="en-GB"/>
              <a:t>?</a:t>
            </a:r>
            <a:endParaRPr/>
          </a:p>
          <a:p>
            <a:pPr marL="0" lvl="0" indent="0" algn="l" rtl="0">
              <a:spcBef>
                <a:spcPts val="1600"/>
              </a:spcBef>
              <a:spcAft>
                <a:spcPts val="0"/>
              </a:spcAft>
              <a:buNone/>
            </a:pPr>
            <a:r>
              <a:rPr lang="en-GB"/>
              <a:t>Problems:</a:t>
            </a:r>
            <a:endParaRPr/>
          </a:p>
          <a:p>
            <a:pPr marL="457200" lvl="0" indent="-342900" algn="l" rtl="0">
              <a:spcBef>
                <a:spcPts val="1600"/>
              </a:spcBef>
              <a:spcAft>
                <a:spcPts val="0"/>
              </a:spcAft>
              <a:buSzPts val="1800"/>
              <a:buAutoNum type="arabicPeriod"/>
            </a:pPr>
            <a:r>
              <a:rPr lang="en-GB"/>
              <a:t>there might be more than one key that maps to the value v. Depending on the application, you might be able to pick one, or you might have to make a list that contains all of them.</a:t>
            </a:r>
            <a:endParaRPr/>
          </a:p>
          <a:p>
            <a:pPr marL="457200" lvl="0" indent="-342900" algn="l" rtl="0">
              <a:spcBef>
                <a:spcPts val="0"/>
              </a:spcBef>
              <a:spcAft>
                <a:spcPts val="0"/>
              </a:spcAft>
              <a:buSzPts val="1800"/>
              <a:buAutoNum type="arabicPeriod"/>
            </a:pPr>
            <a:r>
              <a:rPr lang="en-GB"/>
              <a:t>there is no simple syntax to do a reverse lookup; you have to search.</a:t>
            </a:r>
            <a:endParaRPr/>
          </a:p>
          <a:p>
            <a:pPr marL="0" lvl="0" indent="0" algn="l" rtl="0">
              <a:spcBef>
                <a:spcPts val="1600"/>
              </a:spcBef>
              <a:spcAft>
                <a:spcPts val="1600"/>
              </a:spcAft>
              <a:buNone/>
            </a:pPr>
            <a:endParaRPr/>
          </a:p>
        </p:txBody>
      </p:sp>
      <p:sp>
        <p:nvSpPr>
          <p:cNvPr id="390" name="Google Shape;390;p6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6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Reverse lookup</a:t>
            </a:r>
            <a:endParaRPr/>
          </a:p>
        </p:txBody>
      </p:sp>
      <p:sp>
        <p:nvSpPr>
          <p:cNvPr id="396" name="Google Shape;396;p6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AB40"/>
                </a:solidFill>
                <a:latin typeface="Consolas"/>
                <a:ea typeface="Consolas"/>
                <a:cs typeface="Consolas"/>
                <a:sym typeface="Consolas"/>
              </a:rPr>
              <a:t>def reverse_lookup(d, v):</a:t>
            </a:r>
            <a:endParaRPr>
              <a:solidFill>
                <a:srgbClr val="FFAB40"/>
              </a:solidFill>
              <a:latin typeface="Consolas"/>
              <a:ea typeface="Consolas"/>
              <a:cs typeface="Consolas"/>
              <a:sym typeface="Consolas"/>
            </a:endParaRPr>
          </a:p>
          <a:p>
            <a:pPr marL="0" lvl="0" indent="457200" algn="l" rtl="0">
              <a:spcBef>
                <a:spcPts val="1600"/>
              </a:spcBef>
              <a:spcAft>
                <a:spcPts val="0"/>
              </a:spcAft>
              <a:buNone/>
            </a:pPr>
            <a:r>
              <a:rPr lang="en-GB">
                <a:solidFill>
                  <a:srgbClr val="FFAB40"/>
                </a:solidFill>
                <a:latin typeface="Consolas"/>
                <a:ea typeface="Consolas"/>
                <a:cs typeface="Consolas"/>
                <a:sym typeface="Consolas"/>
              </a:rPr>
              <a:t>for k in d: </a:t>
            </a:r>
            <a:endParaRPr>
              <a:solidFill>
                <a:srgbClr val="FFAB40"/>
              </a:solidFill>
              <a:latin typeface="Consolas"/>
              <a:ea typeface="Consolas"/>
              <a:cs typeface="Consolas"/>
              <a:sym typeface="Consolas"/>
            </a:endParaRPr>
          </a:p>
          <a:p>
            <a:pPr marL="457200" lvl="0" indent="457200" algn="l" rtl="0">
              <a:spcBef>
                <a:spcPts val="1600"/>
              </a:spcBef>
              <a:spcAft>
                <a:spcPts val="0"/>
              </a:spcAft>
              <a:buNone/>
            </a:pPr>
            <a:r>
              <a:rPr lang="en-GB">
                <a:solidFill>
                  <a:srgbClr val="FFAB40"/>
                </a:solidFill>
                <a:latin typeface="Consolas"/>
                <a:ea typeface="Consolas"/>
                <a:cs typeface="Consolas"/>
                <a:sym typeface="Consolas"/>
              </a:rPr>
              <a:t>if d[k] == v: </a:t>
            </a:r>
            <a:endParaRPr>
              <a:solidFill>
                <a:srgbClr val="FFAB40"/>
              </a:solidFill>
              <a:latin typeface="Consolas"/>
              <a:ea typeface="Consolas"/>
              <a:cs typeface="Consolas"/>
              <a:sym typeface="Consolas"/>
            </a:endParaRPr>
          </a:p>
          <a:p>
            <a:pPr marL="914400" lvl="0" indent="457200" algn="l" rtl="0">
              <a:spcBef>
                <a:spcPts val="1600"/>
              </a:spcBef>
              <a:spcAft>
                <a:spcPts val="0"/>
              </a:spcAft>
              <a:buNone/>
            </a:pPr>
            <a:r>
              <a:rPr lang="en-GB">
                <a:solidFill>
                  <a:srgbClr val="FFAB40"/>
                </a:solidFill>
                <a:latin typeface="Consolas"/>
                <a:ea typeface="Consolas"/>
                <a:cs typeface="Consolas"/>
                <a:sym typeface="Consolas"/>
              </a:rPr>
              <a:t>return k </a:t>
            </a:r>
            <a:endParaRPr>
              <a:solidFill>
                <a:srgbClr val="FFAB40"/>
              </a:solidFill>
              <a:latin typeface="Consolas"/>
              <a:ea typeface="Consolas"/>
              <a:cs typeface="Consolas"/>
              <a:sym typeface="Consolas"/>
            </a:endParaRPr>
          </a:p>
          <a:p>
            <a:pPr marL="0" lvl="0" indent="457200" algn="l" rtl="0">
              <a:spcBef>
                <a:spcPts val="1600"/>
              </a:spcBef>
              <a:spcAft>
                <a:spcPts val="1600"/>
              </a:spcAft>
              <a:buNone/>
            </a:pPr>
            <a:r>
              <a:rPr lang="en-GB">
                <a:solidFill>
                  <a:srgbClr val="FFAB40"/>
                </a:solidFill>
                <a:latin typeface="Consolas"/>
                <a:ea typeface="Consolas"/>
                <a:cs typeface="Consolas"/>
                <a:sym typeface="Consolas"/>
              </a:rPr>
              <a:t>raise LookupError()</a:t>
            </a:r>
            <a:endParaRPr>
              <a:solidFill>
                <a:srgbClr val="FFAB40"/>
              </a:solidFill>
              <a:latin typeface="Consolas"/>
              <a:ea typeface="Consolas"/>
              <a:cs typeface="Consolas"/>
              <a:sym typeface="Consolas"/>
            </a:endParaRPr>
          </a:p>
        </p:txBody>
      </p:sp>
      <p:sp>
        <p:nvSpPr>
          <p:cNvPr id="397" name="Google Shape;397;p6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398" name="Google Shape;398;p66"/>
          <p:cNvSpPr/>
          <p:nvPr/>
        </p:nvSpPr>
        <p:spPr>
          <a:xfrm>
            <a:off x="3945025" y="2127500"/>
            <a:ext cx="3874500" cy="1423200"/>
          </a:xfrm>
          <a:prstGeom prst="wedgeRectCallout">
            <a:avLst>
              <a:gd name="adj1" fmla="val -72182"/>
              <a:gd name="adj2" fmla="val 36559"/>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The raise statement causes an </a:t>
            </a:r>
            <a:r>
              <a:rPr lang="en-GB" b="1"/>
              <a:t>exception.</a:t>
            </a:r>
            <a:r>
              <a:rPr lang="en-GB"/>
              <a:t>  </a:t>
            </a:r>
            <a:endParaRPr/>
          </a:p>
          <a:p>
            <a:pPr marL="0" lvl="0" indent="0" algn="l" rtl="0">
              <a:spcBef>
                <a:spcPts val="0"/>
              </a:spcBef>
              <a:spcAft>
                <a:spcPts val="0"/>
              </a:spcAft>
              <a:buNone/>
            </a:pPr>
            <a:endParaRPr/>
          </a:p>
          <a:p>
            <a:pPr marL="0" lvl="0" indent="0" algn="l" rtl="0">
              <a:spcBef>
                <a:spcPts val="0"/>
              </a:spcBef>
              <a:spcAft>
                <a:spcPts val="0"/>
              </a:spcAft>
              <a:buNone/>
            </a:pPr>
            <a:r>
              <a:rPr lang="en-GB"/>
              <a:t>In this case it causes a LookupError, which is a built-in exception used to indicate that a lookup operation failed.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6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Example of a successful reverse lookup:</a:t>
            </a:r>
            <a:endParaRPr/>
          </a:p>
        </p:txBody>
      </p:sp>
      <p:sp>
        <p:nvSpPr>
          <p:cNvPr id="404" name="Google Shape;404;p6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AB40"/>
                </a:solidFill>
                <a:latin typeface="Consolas"/>
                <a:ea typeface="Consolas"/>
                <a:cs typeface="Consolas"/>
                <a:sym typeface="Consolas"/>
              </a:rPr>
              <a:t>&gt;&gt;&gt; h = histogram('parrot') </a:t>
            </a:r>
            <a:endParaRPr>
              <a:solidFill>
                <a:srgbClr val="FFAB40"/>
              </a:solidFill>
              <a:latin typeface="Consolas"/>
              <a:ea typeface="Consolas"/>
              <a:cs typeface="Consolas"/>
              <a:sym typeface="Consolas"/>
            </a:endParaRPr>
          </a:p>
          <a:p>
            <a:pPr marL="0" lvl="0" indent="0" algn="l" rtl="0">
              <a:spcBef>
                <a:spcPts val="1600"/>
              </a:spcBef>
              <a:spcAft>
                <a:spcPts val="0"/>
              </a:spcAft>
              <a:buNone/>
            </a:pPr>
            <a:r>
              <a:rPr lang="en-GB">
                <a:solidFill>
                  <a:srgbClr val="FFAB40"/>
                </a:solidFill>
                <a:latin typeface="Consolas"/>
                <a:ea typeface="Consolas"/>
                <a:cs typeface="Consolas"/>
                <a:sym typeface="Consolas"/>
              </a:rPr>
              <a:t>&gt;&gt;&gt; key = reverse_lookup(h, 2) </a:t>
            </a:r>
            <a:endParaRPr>
              <a:solidFill>
                <a:srgbClr val="FFAB40"/>
              </a:solidFill>
              <a:latin typeface="Consolas"/>
              <a:ea typeface="Consolas"/>
              <a:cs typeface="Consolas"/>
              <a:sym typeface="Consolas"/>
            </a:endParaRPr>
          </a:p>
          <a:p>
            <a:pPr marL="0" lvl="0" indent="0" algn="l" rtl="0">
              <a:spcBef>
                <a:spcPts val="1600"/>
              </a:spcBef>
              <a:spcAft>
                <a:spcPts val="0"/>
              </a:spcAft>
              <a:buNone/>
            </a:pPr>
            <a:r>
              <a:rPr lang="en-GB">
                <a:solidFill>
                  <a:srgbClr val="FFAB40"/>
                </a:solidFill>
                <a:latin typeface="Consolas"/>
                <a:ea typeface="Consolas"/>
                <a:cs typeface="Consolas"/>
                <a:sym typeface="Consolas"/>
              </a:rPr>
              <a:t>&gt;&gt;&gt; key </a:t>
            </a:r>
            <a:endParaRPr>
              <a:solidFill>
                <a:srgbClr val="FFAB40"/>
              </a:solidFill>
              <a:latin typeface="Consolas"/>
              <a:ea typeface="Consolas"/>
              <a:cs typeface="Consolas"/>
              <a:sym typeface="Consolas"/>
            </a:endParaRPr>
          </a:p>
          <a:p>
            <a:pPr marL="0" lvl="0" indent="0" algn="l" rtl="0">
              <a:spcBef>
                <a:spcPts val="1600"/>
              </a:spcBef>
              <a:spcAft>
                <a:spcPts val="1600"/>
              </a:spcAft>
              <a:buNone/>
            </a:pPr>
            <a:r>
              <a:rPr lang="en-GB">
                <a:solidFill>
                  <a:srgbClr val="FFAB40"/>
                </a:solidFill>
                <a:latin typeface="Consolas"/>
                <a:ea typeface="Consolas"/>
                <a:cs typeface="Consolas"/>
                <a:sym typeface="Consolas"/>
              </a:rPr>
              <a:t>'r' </a:t>
            </a:r>
            <a:endParaRPr>
              <a:solidFill>
                <a:srgbClr val="FFAB40"/>
              </a:solidFill>
              <a:latin typeface="Consolas"/>
              <a:ea typeface="Consolas"/>
              <a:cs typeface="Consolas"/>
              <a:sym typeface="Consolas"/>
            </a:endParaRPr>
          </a:p>
        </p:txBody>
      </p:sp>
      <p:sp>
        <p:nvSpPr>
          <p:cNvPr id="405" name="Google Shape;405;p6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a:p>
        </p:txBody>
      </p:sp>
      <p:pic>
        <p:nvPicPr>
          <p:cNvPr id="406" name="Google Shape;406;p67"/>
          <p:cNvPicPr preferRelativeResize="0"/>
          <p:nvPr/>
        </p:nvPicPr>
        <p:blipFill rotWithShape="1">
          <a:blip r:embed="rId3">
            <a:alphaModFix/>
          </a:blip>
          <a:srcRect l="35387" t="48802" r="44300" b="23637"/>
          <a:stretch/>
        </p:blipFill>
        <p:spPr>
          <a:xfrm>
            <a:off x="5496900" y="2024350"/>
            <a:ext cx="3524249" cy="2688374"/>
          </a:xfrm>
          <a:prstGeom prst="rect">
            <a:avLst/>
          </a:prstGeom>
          <a:noFill/>
          <a:ln>
            <a:noFill/>
          </a:ln>
        </p:spPr>
      </p:pic>
      <p:sp>
        <p:nvSpPr>
          <p:cNvPr id="407" name="Google Shape;407;p67"/>
          <p:cNvSpPr/>
          <p:nvPr/>
        </p:nvSpPr>
        <p:spPr>
          <a:xfrm>
            <a:off x="5878900" y="1077250"/>
            <a:ext cx="2309700" cy="785700"/>
          </a:xfrm>
          <a:prstGeom prst="wedgeRect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Recall slide 37</a:t>
            </a:r>
            <a:endParaRPr/>
          </a:p>
          <a:p>
            <a:pPr marL="0" lvl="0" indent="0" algn="l" rtl="0">
              <a:spcBef>
                <a:spcPts val="0"/>
              </a:spcBef>
              <a:spcAft>
                <a:spcPts val="0"/>
              </a:spcAft>
              <a:buNone/>
            </a:pP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p6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Example of a unsuccessful reverse lookup:</a:t>
            </a:r>
            <a:endParaRPr/>
          </a:p>
          <a:p>
            <a:pPr marL="0" lvl="0" indent="0" algn="l" rtl="0">
              <a:spcBef>
                <a:spcPts val="0"/>
              </a:spcBef>
              <a:spcAft>
                <a:spcPts val="0"/>
              </a:spcAft>
              <a:buNone/>
            </a:pPr>
            <a:endParaRPr/>
          </a:p>
        </p:txBody>
      </p:sp>
      <p:sp>
        <p:nvSpPr>
          <p:cNvPr id="413" name="Google Shape;413;p6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FFAB40"/>
                </a:solidFill>
                <a:latin typeface="Consolas"/>
                <a:ea typeface="Consolas"/>
                <a:cs typeface="Consolas"/>
                <a:sym typeface="Consolas"/>
              </a:rPr>
              <a:t>&gt;&gt;&gt; key = reverse_lookup(h, 3) </a:t>
            </a:r>
            <a:endParaRPr>
              <a:solidFill>
                <a:srgbClr val="FFAB40"/>
              </a:solidFill>
              <a:latin typeface="Consolas"/>
              <a:ea typeface="Consolas"/>
              <a:cs typeface="Consolas"/>
              <a:sym typeface="Consolas"/>
            </a:endParaRPr>
          </a:p>
          <a:p>
            <a:pPr marL="0" lvl="0" indent="0" algn="l" rtl="0">
              <a:spcBef>
                <a:spcPts val="1600"/>
              </a:spcBef>
              <a:spcAft>
                <a:spcPts val="0"/>
              </a:spcAft>
              <a:buNone/>
            </a:pPr>
            <a:r>
              <a:rPr lang="en-GB">
                <a:solidFill>
                  <a:srgbClr val="FFAB40"/>
                </a:solidFill>
                <a:latin typeface="Consolas"/>
                <a:ea typeface="Consolas"/>
                <a:cs typeface="Consolas"/>
                <a:sym typeface="Consolas"/>
              </a:rPr>
              <a:t>Traceback (most recent call last): </a:t>
            </a:r>
            <a:endParaRPr>
              <a:solidFill>
                <a:srgbClr val="FFAB40"/>
              </a:solidFill>
              <a:latin typeface="Consolas"/>
              <a:ea typeface="Consolas"/>
              <a:cs typeface="Consolas"/>
              <a:sym typeface="Consolas"/>
            </a:endParaRPr>
          </a:p>
          <a:p>
            <a:pPr marL="0" lvl="0" indent="457200" algn="l" rtl="0">
              <a:spcBef>
                <a:spcPts val="1600"/>
              </a:spcBef>
              <a:spcAft>
                <a:spcPts val="0"/>
              </a:spcAft>
              <a:buNone/>
            </a:pPr>
            <a:r>
              <a:rPr lang="en-GB">
                <a:solidFill>
                  <a:srgbClr val="FFAB40"/>
                </a:solidFill>
                <a:latin typeface="Consolas"/>
                <a:ea typeface="Consolas"/>
                <a:cs typeface="Consolas"/>
                <a:sym typeface="Consolas"/>
              </a:rPr>
              <a:t>File "", line 1, in 	</a:t>
            </a:r>
            <a:endParaRPr>
              <a:solidFill>
                <a:srgbClr val="FFAB40"/>
              </a:solidFill>
              <a:latin typeface="Consolas"/>
              <a:ea typeface="Consolas"/>
              <a:cs typeface="Consolas"/>
              <a:sym typeface="Consolas"/>
            </a:endParaRPr>
          </a:p>
          <a:p>
            <a:pPr marL="0" lvl="0" indent="457200" algn="l" rtl="0">
              <a:spcBef>
                <a:spcPts val="1600"/>
              </a:spcBef>
              <a:spcAft>
                <a:spcPts val="0"/>
              </a:spcAft>
              <a:buNone/>
            </a:pPr>
            <a:r>
              <a:rPr lang="en-GB">
                <a:solidFill>
                  <a:srgbClr val="FFAB40"/>
                </a:solidFill>
                <a:latin typeface="Consolas"/>
                <a:ea typeface="Consolas"/>
                <a:cs typeface="Consolas"/>
                <a:sym typeface="Consolas"/>
              </a:rPr>
              <a:t>File "", line 5, in reverse_lookup</a:t>
            </a:r>
            <a:endParaRPr>
              <a:solidFill>
                <a:srgbClr val="FFAB40"/>
              </a:solidFill>
              <a:latin typeface="Consolas"/>
              <a:ea typeface="Consolas"/>
              <a:cs typeface="Consolas"/>
              <a:sym typeface="Consolas"/>
            </a:endParaRPr>
          </a:p>
          <a:p>
            <a:pPr marL="0" lvl="0" indent="0" algn="l" rtl="0">
              <a:spcBef>
                <a:spcPts val="1600"/>
              </a:spcBef>
              <a:spcAft>
                <a:spcPts val="1600"/>
              </a:spcAft>
              <a:buNone/>
            </a:pPr>
            <a:r>
              <a:rPr lang="en-GB">
                <a:solidFill>
                  <a:srgbClr val="FFAB40"/>
                </a:solidFill>
                <a:latin typeface="Consolas"/>
                <a:ea typeface="Consolas"/>
                <a:cs typeface="Consolas"/>
                <a:sym typeface="Consolas"/>
              </a:rPr>
              <a:t>LookupError</a:t>
            </a:r>
            <a:endParaRPr>
              <a:solidFill>
                <a:srgbClr val="FFAB40"/>
              </a:solidFill>
              <a:latin typeface="Consolas"/>
              <a:ea typeface="Consolas"/>
              <a:cs typeface="Consolas"/>
              <a:sym typeface="Consolas"/>
            </a:endParaRPr>
          </a:p>
        </p:txBody>
      </p:sp>
      <p:sp>
        <p:nvSpPr>
          <p:cNvPr id="414" name="Google Shape;414;p6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7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Explore Linux family</a:t>
            </a:r>
            <a:endParaRPr dirty="0"/>
          </a:p>
        </p:txBody>
      </p:sp>
      <p:sp>
        <p:nvSpPr>
          <p:cNvPr id="427" name="Google Shape;427;p7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u="sng">
                <a:solidFill>
                  <a:schemeClr val="hlink"/>
                </a:solidFill>
                <a:hlinkClick r:id="rId3"/>
              </a:rPr>
              <a:t>Ubuntu 20.10: What's New?</a:t>
            </a:r>
            <a:r>
              <a:rPr lang="en-GB"/>
              <a:t> </a:t>
            </a:r>
            <a:endParaRPr/>
          </a:p>
        </p:txBody>
      </p:sp>
      <p:sp>
        <p:nvSpPr>
          <p:cNvPr id="428" name="Google Shape;428;p7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7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1: Explore Virtual box and Ubuntu</a:t>
            </a:r>
            <a:endParaRPr/>
          </a:p>
        </p:txBody>
      </p:sp>
      <p:sp>
        <p:nvSpPr>
          <p:cNvPr id="434" name="Google Shape;434;p7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AutoNum type="arabicPeriod"/>
            </a:pPr>
            <a:r>
              <a:rPr lang="en-GB"/>
              <a:t>Download and install </a:t>
            </a:r>
            <a:r>
              <a:rPr lang="en-GB" u="sng">
                <a:solidFill>
                  <a:schemeClr val="hlink"/>
                </a:solidFill>
                <a:hlinkClick r:id="rId3"/>
              </a:rPr>
              <a:t>https://www.virtualbox.org/wiki/Downloads</a:t>
            </a:r>
            <a:r>
              <a:rPr lang="en-GB"/>
              <a:t> </a:t>
            </a:r>
            <a:endParaRPr/>
          </a:p>
          <a:p>
            <a:pPr marL="457200" lvl="0" indent="-342900" algn="l" rtl="0">
              <a:spcBef>
                <a:spcPts val="0"/>
              </a:spcBef>
              <a:spcAft>
                <a:spcPts val="0"/>
              </a:spcAft>
              <a:buSzPts val="1800"/>
              <a:buAutoNum type="arabicPeriod"/>
            </a:pPr>
            <a:r>
              <a:rPr lang="en-GB"/>
              <a:t>Open Oracle VM Virtual Box Manager</a:t>
            </a:r>
            <a:endParaRPr/>
          </a:p>
          <a:p>
            <a:pPr marL="457200" lvl="0" indent="-342900" algn="l" rtl="0">
              <a:spcBef>
                <a:spcPts val="0"/>
              </a:spcBef>
              <a:spcAft>
                <a:spcPts val="0"/>
              </a:spcAft>
              <a:buSzPts val="1800"/>
              <a:buAutoNum type="arabicPeriod"/>
            </a:pPr>
            <a:r>
              <a:rPr lang="en-GB"/>
              <a:t>Install Desktop Ubuntu version </a:t>
            </a:r>
            <a:r>
              <a:rPr lang="en-GB" u="sng">
                <a:solidFill>
                  <a:schemeClr val="hlink"/>
                </a:solidFill>
                <a:hlinkClick r:id="rId4"/>
              </a:rPr>
              <a:t>https://ubuntu.com/#download</a:t>
            </a:r>
            <a:r>
              <a:rPr lang="en-GB"/>
              <a:t> </a:t>
            </a:r>
            <a:endParaRPr/>
          </a:p>
          <a:p>
            <a:pPr marL="457200" marR="0" lvl="0" indent="-342900" algn="l" rtl="0">
              <a:lnSpc>
                <a:spcPct val="115000"/>
              </a:lnSpc>
              <a:spcBef>
                <a:spcPts val="0"/>
              </a:spcBef>
              <a:spcAft>
                <a:spcPts val="0"/>
              </a:spcAft>
              <a:buSzPts val="1800"/>
              <a:buAutoNum type="arabicPeriod"/>
            </a:pPr>
            <a:r>
              <a:rPr lang="en-GB"/>
              <a:t>Explore basic apps</a:t>
            </a:r>
            <a:endParaRPr/>
          </a:p>
          <a:p>
            <a:pPr marL="457200" marR="0" lvl="0" indent="-342900" algn="l" rtl="0">
              <a:lnSpc>
                <a:spcPct val="115000"/>
              </a:lnSpc>
              <a:spcBef>
                <a:spcPts val="0"/>
              </a:spcBef>
              <a:spcAft>
                <a:spcPts val="0"/>
              </a:spcAft>
              <a:buSzPts val="1800"/>
              <a:buAutoNum type="arabicPeriod"/>
            </a:pPr>
            <a:r>
              <a:rPr lang="en-GB"/>
              <a:t>Run basic apps using Run command and shortcuts</a:t>
            </a:r>
            <a:endParaRPr/>
          </a:p>
          <a:p>
            <a:pPr marL="457200" marR="0" lvl="0" indent="-342900" algn="l" rtl="0">
              <a:lnSpc>
                <a:spcPct val="100000"/>
              </a:lnSpc>
              <a:spcBef>
                <a:spcPts val="0"/>
              </a:spcBef>
              <a:spcAft>
                <a:spcPts val="0"/>
              </a:spcAft>
              <a:buSzPts val="1800"/>
              <a:buAutoNum type="arabicPeriod"/>
            </a:pPr>
            <a:r>
              <a:rPr lang="en-GB"/>
              <a:t>Read more on Ubuntu</a:t>
            </a:r>
            <a:br>
              <a:rPr lang="en-GB"/>
            </a:br>
            <a:r>
              <a:rPr lang="en-GB" u="sng">
                <a:solidFill>
                  <a:schemeClr val="hlink"/>
                </a:solidFill>
                <a:hlinkClick r:id="rId5"/>
              </a:rPr>
              <a:t>https://www.lifewire.com/beginners-guide-to-ubuntu-2205722</a:t>
            </a:r>
            <a:endParaRPr/>
          </a:p>
          <a:p>
            <a:pPr marL="457200" marR="0" lvl="0" indent="0" algn="l" rtl="0">
              <a:lnSpc>
                <a:spcPct val="100000"/>
              </a:lnSpc>
              <a:spcBef>
                <a:spcPts val="0"/>
              </a:spcBef>
              <a:spcAft>
                <a:spcPts val="0"/>
              </a:spcAft>
              <a:buNone/>
            </a:pPr>
            <a:r>
              <a:rPr lang="en-GB" u="sng">
                <a:solidFill>
                  <a:schemeClr val="hlink"/>
                </a:solidFill>
                <a:hlinkClick r:id="rId6"/>
              </a:rPr>
              <a:t>https://www.makeuseof.com/tag/ubuntu-an-absolute-beginners-guide/</a:t>
            </a:r>
            <a:r>
              <a:rPr lang="en-GB"/>
              <a:t> </a:t>
            </a:r>
            <a:endParaRPr/>
          </a:p>
          <a:p>
            <a:pPr marL="457200" lvl="0" indent="-342900" algn="l" rtl="0">
              <a:lnSpc>
                <a:spcPct val="100000"/>
              </a:lnSpc>
              <a:spcBef>
                <a:spcPts val="0"/>
              </a:spcBef>
              <a:spcAft>
                <a:spcPts val="0"/>
              </a:spcAft>
              <a:buSzPts val="1800"/>
              <a:buAutoNum type="arabicPeriod"/>
            </a:pPr>
            <a:r>
              <a:rPr lang="en-GB"/>
              <a:t>Create files and directories using LX Terminal</a:t>
            </a:r>
            <a:endParaRPr/>
          </a:p>
          <a:p>
            <a:pPr marL="0" lvl="0" indent="0" algn="l" rtl="0">
              <a:spcBef>
                <a:spcPts val="0"/>
              </a:spcBef>
              <a:spcAft>
                <a:spcPts val="0"/>
              </a:spcAft>
              <a:buNone/>
            </a:pPr>
            <a:endParaRPr sz="1400"/>
          </a:p>
          <a:p>
            <a:pPr marL="0" lvl="0" indent="0" algn="l" rtl="0">
              <a:spcBef>
                <a:spcPts val="0"/>
              </a:spcBef>
              <a:spcAft>
                <a:spcPts val="0"/>
              </a:spcAft>
              <a:buNone/>
            </a:pPr>
            <a:r>
              <a:rPr lang="en-GB" sz="1400"/>
              <a:t>Virtual Box beginner’s guide </a:t>
            </a:r>
            <a:r>
              <a:rPr lang="en-GB" sz="1100" u="sng">
                <a:solidFill>
                  <a:schemeClr val="accent5"/>
                </a:solidFill>
                <a:hlinkClick r:id="rId7">
                  <a:extLst>
                    <a:ext uri="{A12FA001-AC4F-418D-AE19-62706E023703}">
                      <ahyp:hlinkClr xmlns:ahyp="http://schemas.microsoft.com/office/drawing/2018/hyperlinkcolor" val="tx"/>
                    </a:ext>
                  </a:extLst>
                </a:hlinkClick>
              </a:rPr>
              <a:t>https://www.youtube.com/watch?v=sB_5fqiysi4</a:t>
            </a:r>
            <a:endParaRPr sz="1400"/>
          </a:p>
          <a:p>
            <a:pPr marL="0" lvl="0" indent="0" algn="l" rtl="0">
              <a:spcBef>
                <a:spcPts val="0"/>
              </a:spcBef>
              <a:spcAft>
                <a:spcPts val="0"/>
              </a:spcAft>
              <a:buNone/>
            </a:pPr>
            <a:r>
              <a:rPr lang="en-GB" sz="1400"/>
              <a:t>Install and experiment with Ubuntu </a:t>
            </a:r>
            <a:r>
              <a:rPr lang="en-GB" sz="1100" u="sng">
                <a:solidFill>
                  <a:schemeClr val="accent5"/>
                </a:solidFill>
                <a:hlinkClick r:id="rId8">
                  <a:extLst>
                    <a:ext uri="{A12FA001-AC4F-418D-AE19-62706E023703}">
                      <ahyp:hlinkClr xmlns:ahyp="http://schemas.microsoft.com/office/drawing/2018/hyperlinkcolor" val="tx"/>
                    </a:ext>
                  </a:extLst>
                </a:hlinkClick>
              </a:rPr>
              <a:t>https://www.youtube.com/watch?v=lmeDvSgN6zY</a:t>
            </a:r>
            <a:r>
              <a:rPr lang="en-GB" sz="1400"/>
              <a:t> </a:t>
            </a:r>
            <a:endParaRPr sz="1400"/>
          </a:p>
          <a:p>
            <a:pPr marL="0" lvl="0" indent="0" algn="l" rtl="0">
              <a:lnSpc>
                <a:spcPct val="100000"/>
              </a:lnSpc>
              <a:spcBef>
                <a:spcPts val="0"/>
              </a:spcBef>
              <a:spcAft>
                <a:spcPts val="0"/>
              </a:spcAft>
              <a:buNone/>
            </a:pPr>
            <a:endParaRPr/>
          </a:p>
        </p:txBody>
      </p:sp>
      <p:sp>
        <p:nvSpPr>
          <p:cNvPr id="435" name="Google Shape;435;p7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fld id="{00000000-1234-1234-1234-123412341234}" type="slidenum">
              <a:rPr lang="en-GB"/>
              <a:t>40</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0" name="Google Shape;440;p72"/>
          <p:cNvSpPr txBox="1">
            <a:spLocks noGrp="1"/>
          </p:cNvSpPr>
          <p:nvPr>
            <p:ph type="title"/>
          </p:nvPr>
        </p:nvSpPr>
        <p:spPr>
          <a:xfrm>
            <a:off x="311700" y="4074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2: Explore terminal commands</a:t>
            </a:r>
            <a:endParaRPr/>
          </a:p>
        </p:txBody>
      </p:sp>
      <p:sp>
        <p:nvSpPr>
          <p:cNvPr id="441" name="Google Shape;441;p72"/>
          <p:cNvSpPr txBox="1">
            <a:spLocks noGrp="1"/>
          </p:cNvSpPr>
          <p:nvPr>
            <p:ph type="body" idx="1"/>
          </p:nvPr>
        </p:nvSpPr>
        <p:spPr>
          <a:xfrm>
            <a:off x="311700" y="1152475"/>
            <a:ext cx="8520600" cy="3372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400"/>
              <a:t>Open terminal and explore the following commands</a:t>
            </a:r>
            <a:endParaRPr sz="1400"/>
          </a:p>
          <a:p>
            <a:pPr marL="457200" lvl="0" indent="-317500" algn="l" rtl="0">
              <a:spcBef>
                <a:spcPts val="1600"/>
              </a:spcBef>
              <a:spcAft>
                <a:spcPts val="0"/>
              </a:spcAft>
              <a:buSzPts val="1400"/>
              <a:buAutoNum type="arabicPeriod"/>
            </a:pPr>
            <a:r>
              <a:rPr lang="en-GB" sz="1400">
                <a:solidFill>
                  <a:schemeClr val="accent4"/>
                </a:solidFill>
              </a:rPr>
              <a:t>Pwd </a:t>
            </a:r>
            <a:r>
              <a:rPr lang="en-GB" sz="1400"/>
              <a:t>- Print working directory </a:t>
            </a:r>
            <a:endParaRPr sz="1400"/>
          </a:p>
          <a:p>
            <a:pPr marL="457200" lvl="0" indent="-317500" algn="l" rtl="0">
              <a:spcBef>
                <a:spcPts val="0"/>
              </a:spcBef>
              <a:spcAft>
                <a:spcPts val="0"/>
              </a:spcAft>
              <a:buSzPts val="1400"/>
              <a:buAutoNum type="arabicPeriod"/>
            </a:pPr>
            <a:r>
              <a:rPr lang="en-GB" sz="1400">
                <a:solidFill>
                  <a:schemeClr val="accent4"/>
                </a:solidFill>
              </a:rPr>
              <a:t>Ls </a:t>
            </a:r>
            <a:r>
              <a:rPr lang="en-GB" sz="1400"/>
              <a:t>- list the files in current directory</a:t>
            </a:r>
            <a:endParaRPr sz="1400"/>
          </a:p>
          <a:p>
            <a:pPr marL="457200" lvl="0" indent="-317500" algn="l" rtl="0">
              <a:spcBef>
                <a:spcPts val="0"/>
              </a:spcBef>
              <a:spcAft>
                <a:spcPts val="0"/>
              </a:spcAft>
              <a:buSzPts val="1400"/>
              <a:buAutoNum type="arabicPeriod"/>
            </a:pPr>
            <a:r>
              <a:rPr lang="en-GB" sz="1400"/>
              <a:t>Create a file</a:t>
            </a:r>
            <a:endParaRPr sz="1400"/>
          </a:p>
          <a:p>
            <a:pPr marL="457200" lvl="0" indent="0" algn="l" rtl="0">
              <a:spcBef>
                <a:spcPts val="1600"/>
              </a:spcBef>
              <a:spcAft>
                <a:spcPts val="0"/>
              </a:spcAft>
              <a:buNone/>
            </a:pPr>
            <a:r>
              <a:rPr lang="en-GB" sz="1400">
                <a:solidFill>
                  <a:schemeClr val="accent4"/>
                </a:solidFill>
              </a:rPr>
              <a:t>touch myfile.txt</a:t>
            </a:r>
            <a:r>
              <a:rPr lang="en-GB" sz="1400"/>
              <a:t> - to create a file</a:t>
            </a:r>
            <a:endParaRPr sz="1400"/>
          </a:p>
          <a:p>
            <a:pPr marL="457200" lvl="0" indent="0" algn="l" rtl="0">
              <a:spcBef>
                <a:spcPts val="1600"/>
              </a:spcBef>
              <a:spcAft>
                <a:spcPts val="0"/>
              </a:spcAft>
              <a:buNone/>
            </a:pPr>
            <a:r>
              <a:rPr lang="en-GB" sz="1400">
                <a:solidFill>
                  <a:schemeClr val="accent4"/>
                </a:solidFill>
              </a:rPr>
              <a:t>echo "Hello world!" &gt; myfile.txt</a:t>
            </a:r>
            <a:r>
              <a:rPr lang="en-GB" sz="1400"/>
              <a:t> - to write to file</a:t>
            </a:r>
            <a:endParaRPr sz="1400"/>
          </a:p>
          <a:p>
            <a:pPr marL="457200" lvl="0" indent="0" algn="l" rtl="0">
              <a:spcBef>
                <a:spcPts val="1600"/>
              </a:spcBef>
              <a:spcAft>
                <a:spcPts val="0"/>
              </a:spcAft>
              <a:buNone/>
            </a:pPr>
            <a:r>
              <a:rPr lang="en-GB" sz="1400">
                <a:solidFill>
                  <a:schemeClr val="accent4"/>
                </a:solidFill>
              </a:rPr>
              <a:t>cat myfile.txt </a:t>
            </a:r>
            <a:r>
              <a:rPr lang="en-GB" sz="1400"/>
              <a:t>- to print the contents of a file</a:t>
            </a:r>
            <a:endParaRPr sz="1400"/>
          </a:p>
          <a:p>
            <a:pPr marL="457200" lvl="0" indent="0" algn="l" rtl="0">
              <a:spcBef>
                <a:spcPts val="1600"/>
              </a:spcBef>
              <a:spcAft>
                <a:spcPts val="0"/>
              </a:spcAft>
              <a:buNone/>
            </a:pPr>
            <a:r>
              <a:rPr lang="en-GB" sz="1400">
                <a:solidFill>
                  <a:schemeClr val="accent4"/>
                </a:solidFill>
              </a:rPr>
              <a:t>gedit myfile.txt </a:t>
            </a:r>
            <a:r>
              <a:rPr lang="en-GB" sz="1400"/>
              <a:t>- to open the file in Text editor gedit</a:t>
            </a:r>
            <a:endParaRPr sz="1400"/>
          </a:p>
          <a:p>
            <a:pPr marL="457200" lvl="0" indent="-317500" algn="l" rtl="0">
              <a:spcBef>
                <a:spcPts val="1600"/>
              </a:spcBef>
              <a:spcAft>
                <a:spcPts val="0"/>
              </a:spcAft>
              <a:buSzPts val="1400"/>
              <a:buAutoNum type="arabicPeriod"/>
            </a:pPr>
            <a:r>
              <a:rPr lang="en-GB" sz="1400">
                <a:solidFill>
                  <a:schemeClr val="accent4"/>
                </a:solidFill>
              </a:rPr>
              <a:t>Mkdir seminar7 </a:t>
            </a:r>
            <a:r>
              <a:rPr lang="en-GB" sz="1400"/>
              <a:t>- to make a directory seminar7</a:t>
            </a:r>
            <a:endParaRPr sz="1400"/>
          </a:p>
          <a:p>
            <a:pPr marL="457200" lvl="0" indent="-317500" algn="l" rtl="0">
              <a:spcBef>
                <a:spcPts val="0"/>
              </a:spcBef>
              <a:spcAft>
                <a:spcPts val="0"/>
              </a:spcAft>
              <a:buSzPts val="1400"/>
              <a:buAutoNum type="arabicPeriod"/>
            </a:pPr>
            <a:r>
              <a:rPr lang="en-GB" sz="1400">
                <a:solidFill>
                  <a:schemeClr val="accent4"/>
                </a:solidFill>
              </a:rPr>
              <a:t>Cd seminar7</a:t>
            </a:r>
            <a:r>
              <a:rPr lang="en-GB" sz="1400"/>
              <a:t> - to change directory,  access seminar7 directory</a:t>
            </a:r>
            <a:endParaRPr sz="1400"/>
          </a:p>
          <a:p>
            <a:pPr marL="0" lvl="0" indent="0" algn="l" rtl="0">
              <a:spcBef>
                <a:spcPts val="1600"/>
              </a:spcBef>
              <a:spcAft>
                <a:spcPts val="1600"/>
              </a:spcAft>
              <a:buNone/>
            </a:pPr>
            <a:endParaRPr sz="1400"/>
          </a:p>
        </p:txBody>
      </p:sp>
      <p:sp>
        <p:nvSpPr>
          <p:cNvPr id="442" name="Google Shape;442;p7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7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3: Explore terminal commands</a:t>
            </a:r>
            <a:endParaRPr/>
          </a:p>
        </p:txBody>
      </p:sp>
      <p:sp>
        <p:nvSpPr>
          <p:cNvPr id="448" name="Google Shape;448;p7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Create several .txt files in seminar7 directory. Use commands below to accomplish the tasks listed:</a:t>
            </a:r>
            <a:endParaRPr/>
          </a:p>
          <a:p>
            <a:pPr marL="0" lvl="0" indent="0" algn="l" rtl="0">
              <a:spcBef>
                <a:spcPts val="0"/>
              </a:spcBef>
              <a:spcAft>
                <a:spcPts val="0"/>
              </a:spcAft>
              <a:buNone/>
            </a:pPr>
            <a:r>
              <a:rPr lang="en-GB">
                <a:solidFill>
                  <a:schemeClr val="accent4"/>
                </a:solidFill>
              </a:rPr>
              <a:t>cp </a:t>
            </a:r>
            <a:r>
              <a:rPr lang="en-GB"/>
              <a:t>- copy files</a:t>
            </a:r>
            <a:endParaRPr/>
          </a:p>
          <a:p>
            <a:pPr marL="0" lvl="0" indent="0" algn="l" rtl="0">
              <a:spcBef>
                <a:spcPts val="0"/>
              </a:spcBef>
              <a:spcAft>
                <a:spcPts val="0"/>
              </a:spcAft>
              <a:buNone/>
            </a:pPr>
            <a:r>
              <a:rPr lang="en-GB">
                <a:solidFill>
                  <a:schemeClr val="accent4"/>
                </a:solidFill>
              </a:rPr>
              <a:t>mv </a:t>
            </a:r>
            <a:r>
              <a:rPr lang="en-GB"/>
              <a:t>- move files</a:t>
            </a:r>
            <a:endParaRPr/>
          </a:p>
          <a:p>
            <a:pPr marL="0" lvl="0" indent="0" algn="l" rtl="0">
              <a:spcBef>
                <a:spcPts val="0"/>
              </a:spcBef>
              <a:spcAft>
                <a:spcPts val="0"/>
              </a:spcAft>
              <a:buNone/>
            </a:pPr>
            <a:r>
              <a:rPr lang="en-GB">
                <a:solidFill>
                  <a:schemeClr val="accent4"/>
                </a:solidFill>
              </a:rPr>
              <a:t>rm </a:t>
            </a:r>
            <a:r>
              <a:rPr lang="en-GB"/>
              <a:t>- delete files</a:t>
            </a:r>
            <a:endParaRPr/>
          </a:p>
          <a:p>
            <a:pPr marL="0" lvl="0" indent="0" algn="l" rtl="0">
              <a:spcBef>
                <a:spcPts val="0"/>
              </a:spcBef>
              <a:spcAft>
                <a:spcPts val="0"/>
              </a:spcAft>
              <a:buNone/>
            </a:pPr>
            <a:r>
              <a:rPr lang="en-GB">
                <a:solidFill>
                  <a:schemeClr val="accent4"/>
                </a:solidFill>
              </a:rPr>
              <a:t>rmdir </a:t>
            </a:r>
            <a:r>
              <a:rPr lang="en-GB"/>
              <a:t>- remove directory</a:t>
            </a:r>
            <a:endParaRPr/>
          </a:p>
          <a:p>
            <a:pPr marL="457200" lvl="0" indent="-342900" algn="l" rtl="0">
              <a:spcBef>
                <a:spcPts val="0"/>
              </a:spcBef>
              <a:spcAft>
                <a:spcPts val="0"/>
              </a:spcAft>
              <a:buSzPts val="1800"/>
              <a:buAutoNum type="arabicPeriod"/>
            </a:pPr>
            <a:r>
              <a:rPr lang="en-GB"/>
              <a:t>Create a new directory task10</a:t>
            </a:r>
            <a:endParaRPr/>
          </a:p>
          <a:p>
            <a:pPr marL="457200" lvl="0" indent="-342900" algn="l" rtl="0">
              <a:spcBef>
                <a:spcPts val="0"/>
              </a:spcBef>
              <a:spcAft>
                <a:spcPts val="0"/>
              </a:spcAft>
              <a:buSzPts val="1800"/>
              <a:buAutoNum type="arabicPeriod"/>
            </a:pPr>
            <a:r>
              <a:rPr lang="en-GB"/>
              <a:t>Copy 1 file to task10</a:t>
            </a:r>
            <a:endParaRPr/>
          </a:p>
          <a:p>
            <a:pPr marL="457200" lvl="0" indent="-342900" algn="l" rtl="0">
              <a:spcBef>
                <a:spcPts val="0"/>
              </a:spcBef>
              <a:spcAft>
                <a:spcPts val="0"/>
              </a:spcAft>
              <a:buSzPts val="1800"/>
              <a:buAutoNum type="arabicPeriod"/>
            </a:pPr>
            <a:r>
              <a:rPr lang="en-GB"/>
              <a:t>Move 1 file from seminar 7 to task10</a:t>
            </a:r>
            <a:endParaRPr/>
          </a:p>
          <a:p>
            <a:pPr marL="457200" lvl="0" indent="-342900" algn="l" rtl="0">
              <a:spcBef>
                <a:spcPts val="0"/>
              </a:spcBef>
              <a:spcAft>
                <a:spcPts val="0"/>
              </a:spcAft>
              <a:buSzPts val="1800"/>
              <a:buAutoNum type="arabicPeriod"/>
            </a:pPr>
            <a:r>
              <a:rPr lang="en-GB"/>
              <a:t>Delete files and then directory task10</a:t>
            </a:r>
            <a:endParaRPr/>
          </a:p>
        </p:txBody>
      </p:sp>
      <p:sp>
        <p:nvSpPr>
          <p:cNvPr id="449" name="Google Shape;449;p7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7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4</a:t>
            </a:r>
            <a:endParaRPr/>
          </a:p>
        </p:txBody>
      </p:sp>
      <p:sp>
        <p:nvSpPr>
          <p:cNvPr id="455" name="Google Shape;455;p7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Explore and experiment with commands in Ubuntu terminal:</a:t>
            </a:r>
            <a:endParaRPr dirty="0"/>
          </a:p>
          <a:p>
            <a:pPr marL="0" lvl="0" indent="0" algn="l" rtl="0">
              <a:spcBef>
                <a:spcPts val="1600"/>
              </a:spcBef>
              <a:spcAft>
                <a:spcPts val="0"/>
              </a:spcAft>
              <a:buNone/>
            </a:pPr>
            <a:r>
              <a:rPr lang="en-GB" sz="1500" u="sng" dirty="0">
                <a:solidFill>
                  <a:schemeClr val="hlink"/>
                </a:solidFill>
                <a:hlinkClick r:id="rId3"/>
              </a:rPr>
              <a:t>https://www.howtogeek.com/412055/37-important-linux-commands-you-should-know/</a:t>
            </a:r>
            <a:endParaRPr sz="2200" dirty="0"/>
          </a:p>
          <a:p>
            <a:pPr marL="0" lvl="0" indent="0" algn="l" rtl="0">
              <a:spcBef>
                <a:spcPts val="1600"/>
              </a:spcBef>
              <a:spcAft>
                <a:spcPts val="0"/>
              </a:spcAft>
              <a:buNone/>
            </a:pPr>
            <a:r>
              <a:rPr lang="en-GB" sz="1500" u="sng" dirty="0">
                <a:solidFill>
                  <a:schemeClr val="hlink"/>
                </a:solidFill>
                <a:hlinkClick r:id="rId4"/>
              </a:rPr>
              <a:t>https://garywoodfine.com/linux-terminal-command-cheat-sheets/</a:t>
            </a:r>
            <a:endParaRPr sz="2200" dirty="0"/>
          </a:p>
          <a:p>
            <a:pPr marL="0" lvl="0" indent="0" algn="l" rtl="0">
              <a:spcBef>
                <a:spcPts val="1600"/>
              </a:spcBef>
              <a:spcAft>
                <a:spcPts val="0"/>
              </a:spcAft>
              <a:buNone/>
            </a:pPr>
            <a:r>
              <a:rPr lang="en-GB" sz="1500" u="sng" dirty="0">
                <a:solidFill>
                  <a:schemeClr val="hlink"/>
                </a:solidFill>
                <a:hlinkClick r:id="rId5"/>
              </a:rPr>
              <a:t>https://help.ubuntu.com/lts/installation-guide/armhf/apcs02.html</a:t>
            </a:r>
            <a:endParaRPr sz="2200" dirty="0"/>
          </a:p>
          <a:p>
            <a:pPr marL="0" lvl="0" indent="0" algn="l" rtl="0">
              <a:spcBef>
                <a:spcPts val="1600"/>
              </a:spcBef>
              <a:spcAft>
                <a:spcPts val="1600"/>
              </a:spcAft>
              <a:buNone/>
            </a:pPr>
            <a:endParaRPr dirty="0"/>
          </a:p>
        </p:txBody>
      </p:sp>
      <p:sp>
        <p:nvSpPr>
          <p:cNvPr id="456" name="Google Shape;456;p7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7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Homework 5</a:t>
            </a:r>
            <a:endParaRPr/>
          </a:p>
        </p:txBody>
      </p:sp>
      <p:sp>
        <p:nvSpPr>
          <p:cNvPr id="462" name="Google Shape;462;p7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457200" lvl="0" indent="-355600" algn="l" rtl="0">
              <a:lnSpc>
                <a:spcPct val="100000"/>
              </a:lnSpc>
              <a:spcBef>
                <a:spcPts val="0"/>
              </a:spcBef>
              <a:spcAft>
                <a:spcPts val="0"/>
              </a:spcAft>
              <a:buSzPts val="2000"/>
              <a:buChar char="●"/>
            </a:pPr>
            <a:r>
              <a:rPr lang="en-GB" sz="2000" dirty="0"/>
              <a:t>Downey, Think Python, Chapter 11 end of the Chapter exercises </a:t>
            </a:r>
            <a:endParaRPr sz="2000" dirty="0"/>
          </a:p>
          <a:p>
            <a:pPr marL="457200" lvl="0" indent="-355600" algn="l" rtl="0">
              <a:spcBef>
                <a:spcPts val="1600"/>
              </a:spcBef>
              <a:spcAft>
                <a:spcPts val="0"/>
              </a:spcAft>
              <a:buSzPts val="2000"/>
              <a:buChar char="●"/>
            </a:pPr>
            <a:r>
              <a:rPr lang="en-GB" u="sng" dirty="0">
                <a:solidFill>
                  <a:schemeClr val="accent5"/>
                </a:solidFill>
                <a:hlinkClick r:id="rId3">
                  <a:extLst>
                    <a:ext uri="{A12FA001-AC4F-418D-AE19-62706E023703}">
                      <ahyp:hlinkClr xmlns:ahyp="http://schemas.microsoft.com/office/drawing/2018/hyperlinkcolor" val="tx"/>
                    </a:ext>
                  </a:extLst>
                </a:hlinkClick>
              </a:rPr>
              <a:t>https://www.jetbrains.com/help/pycharm/contribute-to-projects.html</a:t>
            </a:r>
            <a:r>
              <a:rPr lang="en-GB" dirty="0"/>
              <a:t> </a:t>
            </a:r>
            <a:endParaRPr dirty="0"/>
          </a:p>
          <a:p>
            <a:pPr marL="0" lvl="0" indent="0" algn="l" rtl="0">
              <a:spcBef>
                <a:spcPts val="1600"/>
              </a:spcBef>
              <a:spcAft>
                <a:spcPts val="1600"/>
              </a:spcAft>
              <a:buNone/>
            </a:pPr>
            <a:endParaRPr dirty="0"/>
          </a:p>
        </p:txBody>
      </p:sp>
      <p:sp>
        <p:nvSpPr>
          <p:cNvPr id="463" name="Google Shape;463;p7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7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Solution to seminar 6 task 6 (set as homework)</a:t>
            </a:r>
            <a:endParaRPr/>
          </a:p>
        </p:txBody>
      </p:sp>
      <p:sp>
        <p:nvSpPr>
          <p:cNvPr id="469" name="Google Shape;469;p7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It is one of many possible options. Feel free to share your solutions</a:t>
            </a:r>
            <a:endParaRPr/>
          </a:p>
          <a:p>
            <a:pPr marL="0" lvl="0" indent="0" algn="l" rtl="0">
              <a:spcBef>
                <a:spcPts val="1600"/>
              </a:spcBef>
              <a:spcAft>
                <a:spcPts val="1600"/>
              </a:spcAft>
              <a:buNone/>
            </a:pPr>
            <a:r>
              <a:rPr lang="en-GB" u="sng">
                <a:solidFill>
                  <a:schemeClr val="hlink"/>
                </a:solidFill>
                <a:hlinkClick r:id="rId3"/>
              </a:rPr>
              <a:t>https://github.com/wiut-tutor/sem-6/blob/main/task6.py</a:t>
            </a:r>
            <a:r>
              <a:rPr lang="en-GB"/>
              <a:t> </a:t>
            </a:r>
            <a:endParaRPr/>
          </a:p>
        </p:txBody>
      </p:sp>
      <p:sp>
        <p:nvSpPr>
          <p:cNvPr id="470" name="Google Shape;470;p7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05A49-C9EE-497A-53E6-3576A51B632B}"/>
              </a:ext>
            </a:extLst>
          </p:cNvPr>
          <p:cNvSpPr>
            <a:spLocks noGrp="1"/>
          </p:cNvSpPr>
          <p:nvPr>
            <p:ph type="title"/>
          </p:nvPr>
        </p:nvSpPr>
        <p:spPr/>
        <p:txBody>
          <a:bodyPr/>
          <a:lstStyle/>
          <a:p>
            <a:r>
              <a:rPr lang="en-GB" dirty="0"/>
              <a:t>References</a:t>
            </a:r>
          </a:p>
        </p:txBody>
      </p:sp>
      <p:sp>
        <p:nvSpPr>
          <p:cNvPr id="3" name="Text Placeholder 2">
            <a:extLst>
              <a:ext uri="{FF2B5EF4-FFF2-40B4-BE49-F238E27FC236}">
                <a16:creationId xmlns:a16="http://schemas.microsoft.com/office/drawing/2014/main" id="{CD8CADBC-0D47-83D5-C697-5FEE81602E3D}"/>
              </a:ext>
            </a:extLst>
          </p:cNvPr>
          <p:cNvSpPr>
            <a:spLocks noGrp="1"/>
          </p:cNvSpPr>
          <p:nvPr>
            <p:ph type="body" idx="1"/>
          </p:nvPr>
        </p:nvSpPr>
        <p:spPr/>
        <p:txBody>
          <a:bodyPr/>
          <a:lstStyle/>
          <a:p>
            <a:pPr marL="482600" lvl="0" algn="l" rtl="0">
              <a:lnSpc>
                <a:spcPct val="100000"/>
              </a:lnSpc>
              <a:spcBef>
                <a:spcPts val="0"/>
              </a:spcBef>
              <a:spcAft>
                <a:spcPts val="0"/>
              </a:spcAft>
              <a:buSzPts val="1400"/>
              <a:buFont typeface="+mj-lt"/>
              <a:buAutoNum type="arabicPeriod"/>
            </a:pPr>
            <a:r>
              <a:rPr lang="en-US" sz="1500" dirty="0">
                <a:latin typeface="+mj-lt"/>
              </a:rPr>
              <a:t>Dale, N., &amp; Lewis, J. (2020). Computer Science Illuminated (7th ed.). Jones &amp; Bartlett Learning, Chapter 11</a:t>
            </a:r>
          </a:p>
          <a:p>
            <a:pPr marL="482600" lvl="0" algn="l" rtl="0">
              <a:lnSpc>
                <a:spcPct val="100000"/>
              </a:lnSpc>
              <a:spcBef>
                <a:spcPts val="0"/>
              </a:spcBef>
              <a:spcAft>
                <a:spcPts val="0"/>
              </a:spcAft>
              <a:buSzPts val="1400"/>
              <a:buFont typeface="+mj-lt"/>
              <a:buAutoNum type="arabicPeriod"/>
            </a:pPr>
            <a:r>
              <a:rPr lang="en-GB" sz="1500" dirty="0">
                <a:latin typeface="+mj-lt"/>
              </a:rPr>
              <a:t>Downey, A. (2015). Think python. O'Reilly. Chapter 6, 8</a:t>
            </a:r>
          </a:p>
          <a:p>
            <a:pPr marL="482600" lvl="0" algn="l" rtl="0">
              <a:lnSpc>
                <a:spcPct val="100000"/>
              </a:lnSpc>
              <a:spcBef>
                <a:spcPts val="0"/>
              </a:spcBef>
              <a:spcAft>
                <a:spcPts val="0"/>
              </a:spcAft>
              <a:buSzPts val="1400"/>
              <a:buFont typeface="+mj-lt"/>
              <a:buAutoNum type="arabicPeriod"/>
            </a:pPr>
            <a:r>
              <a:rPr lang="en-US" sz="1500" dirty="0" err="1">
                <a:latin typeface="+mj-lt"/>
              </a:rPr>
              <a:t>Hamedani</a:t>
            </a:r>
            <a:r>
              <a:rPr lang="en-US" sz="1500" dirty="0">
                <a:latin typeface="+mj-lt"/>
              </a:rPr>
              <a:t>, M., 2020. Python for Beginners - Learn Python in 1 Hour. [online] Youtube.com.</a:t>
            </a:r>
          </a:p>
          <a:p>
            <a:pPr marL="482600">
              <a:lnSpc>
                <a:spcPct val="100000"/>
              </a:lnSpc>
              <a:buSzPts val="1400"/>
              <a:buFont typeface="+mj-lt"/>
              <a:buAutoNum type="arabicPeriod"/>
            </a:pPr>
            <a:r>
              <a:rPr lang="en-US" sz="1500" i="1" dirty="0">
                <a:effectLst/>
                <a:latin typeface="+mj-lt"/>
              </a:rPr>
              <a:t>Contribute to projects on </a:t>
            </a:r>
            <a:r>
              <a:rPr lang="en-US" sz="1500" i="1" dirty="0" err="1">
                <a:effectLst/>
                <a:latin typeface="+mj-lt"/>
              </a:rPr>
              <a:t>github</a:t>
            </a:r>
            <a:r>
              <a:rPr lang="en-US" sz="1500" i="1" dirty="0">
                <a:effectLst/>
                <a:latin typeface="+mj-lt"/>
              </a:rPr>
              <a:t>: </a:t>
            </a:r>
            <a:r>
              <a:rPr lang="en-US" sz="1500" i="1" dirty="0" err="1">
                <a:effectLst/>
                <a:latin typeface="+mj-lt"/>
              </a:rPr>
              <a:t>Pycharm</a:t>
            </a:r>
            <a:r>
              <a:rPr lang="en-US" sz="1500" dirty="0">
                <a:effectLst/>
                <a:latin typeface="+mj-lt"/>
              </a:rPr>
              <a:t>. PyCharm Help. (n.d.). Retrieved June 8, 2022, from https://www.jetbrains.com/help/pycharm/contribute-to-projects.html </a:t>
            </a:r>
          </a:p>
          <a:p>
            <a:pPr marL="482600">
              <a:lnSpc>
                <a:spcPct val="100000"/>
              </a:lnSpc>
              <a:buSzPts val="1400"/>
              <a:buFont typeface="+mj-lt"/>
              <a:buAutoNum type="arabicPeriod"/>
            </a:pPr>
            <a:r>
              <a:rPr lang="en-US" sz="1500" dirty="0">
                <a:effectLst/>
                <a:latin typeface="+mj-lt"/>
              </a:rPr>
              <a:t>McKay, D. (2019, May 8). </a:t>
            </a:r>
            <a:r>
              <a:rPr lang="en-US" sz="1500" i="1" dirty="0">
                <a:effectLst/>
                <a:latin typeface="+mj-lt"/>
              </a:rPr>
              <a:t>37 important </a:t>
            </a:r>
            <a:r>
              <a:rPr lang="en-US" sz="1500" i="1" dirty="0" err="1">
                <a:effectLst/>
                <a:latin typeface="+mj-lt"/>
              </a:rPr>
              <a:t>linux</a:t>
            </a:r>
            <a:r>
              <a:rPr lang="en-US" sz="1500" i="1" dirty="0">
                <a:effectLst/>
                <a:latin typeface="+mj-lt"/>
              </a:rPr>
              <a:t> commands you should know</a:t>
            </a:r>
            <a:r>
              <a:rPr lang="en-US" sz="1500" dirty="0">
                <a:effectLst/>
                <a:latin typeface="+mj-lt"/>
              </a:rPr>
              <a:t>. How. Retrieved June 8, 2022, from https://www.howtogeek.com/412055/37-important-linux-commands-you-should-know/ </a:t>
            </a:r>
          </a:p>
          <a:p>
            <a:pPr marL="482600">
              <a:lnSpc>
                <a:spcPct val="100000"/>
              </a:lnSpc>
              <a:buSzPts val="1400"/>
              <a:buFont typeface="+mj-lt"/>
              <a:buAutoNum type="arabicPeriod"/>
            </a:pPr>
            <a:r>
              <a:rPr lang="en-US" sz="1500" dirty="0">
                <a:effectLst/>
                <a:latin typeface="+mj-lt"/>
              </a:rPr>
              <a:t>Gary </a:t>
            </a:r>
            <a:r>
              <a:rPr lang="en-US" sz="1500" dirty="0" err="1">
                <a:effectLst/>
                <a:latin typeface="+mj-lt"/>
              </a:rPr>
              <a:t>WoodfineTechnical</a:t>
            </a:r>
            <a:r>
              <a:rPr lang="en-US" sz="1500" dirty="0">
                <a:effectLst/>
                <a:latin typeface="+mj-lt"/>
              </a:rPr>
              <a:t> Director at </a:t>
            </a:r>
            <a:r>
              <a:rPr lang="en-US" sz="1500" dirty="0" err="1">
                <a:effectLst/>
                <a:latin typeface="+mj-lt"/>
              </a:rPr>
              <a:t>threenine.co.ukGary</a:t>
            </a:r>
            <a:r>
              <a:rPr lang="en-US" sz="1500" dirty="0">
                <a:effectLst/>
                <a:latin typeface="+mj-lt"/>
              </a:rPr>
              <a:t> is Technical Director at threenine.co.uk. (2021, April 28). </a:t>
            </a:r>
            <a:r>
              <a:rPr lang="en-US" sz="1500" i="1" dirty="0">
                <a:effectLst/>
                <a:latin typeface="+mj-lt"/>
              </a:rPr>
              <a:t>Linux and Ubuntu Terminal Command Reference Cheat Sheets</a:t>
            </a:r>
            <a:r>
              <a:rPr lang="en-US" sz="1500" dirty="0">
                <a:effectLst/>
                <a:latin typeface="+mj-lt"/>
              </a:rPr>
              <a:t>. Gary </a:t>
            </a:r>
            <a:r>
              <a:rPr lang="en-US" sz="1500" dirty="0" err="1">
                <a:effectLst/>
                <a:latin typeface="+mj-lt"/>
              </a:rPr>
              <a:t>Woodfine</a:t>
            </a:r>
            <a:r>
              <a:rPr lang="en-US" sz="1500" dirty="0">
                <a:effectLst/>
                <a:latin typeface="+mj-lt"/>
              </a:rPr>
              <a:t>. Retrieved June 8, 2022, from https://garywoodfine.com/linux-terminal-command-cheat-sheets/ </a:t>
            </a:r>
          </a:p>
          <a:p>
            <a:pPr marL="482600">
              <a:lnSpc>
                <a:spcPct val="100000"/>
              </a:lnSpc>
              <a:buSzPts val="1400"/>
              <a:buFont typeface="+mj-lt"/>
              <a:buAutoNum type="arabicPeriod"/>
            </a:pPr>
            <a:r>
              <a:rPr lang="en-US" sz="1500" i="1" dirty="0">
                <a:effectLst/>
                <a:latin typeface="+mj-lt"/>
              </a:rPr>
              <a:t>Ubuntu documentation</a:t>
            </a:r>
            <a:r>
              <a:rPr lang="en-US" sz="1500" dirty="0">
                <a:effectLst/>
                <a:latin typeface="+mj-lt"/>
              </a:rPr>
              <a:t>. Official Ubuntu Documentation. (n.d.). Retrieved June 8, 2022, from https://help.ubuntu.com/ </a:t>
            </a:r>
          </a:p>
          <a:p>
            <a:pPr marL="482600">
              <a:lnSpc>
                <a:spcPct val="100000"/>
              </a:lnSpc>
              <a:buSzPts val="1400"/>
              <a:buFont typeface="+mj-lt"/>
              <a:buAutoNum type="arabicPeriod"/>
            </a:pPr>
            <a:endParaRPr lang="en-US" sz="1500" dirty="0">
              <a:effectLst/>
              <a:latin typeface="+mj-lt"/>
            </a:endParaRPr>
          </a:p>
          <a:p>
            <a:pPr marL="482600" lvl="0" algn="l" rtl="0">
              <a:lnSpc>
                <a:spcPct val="100000"/>
              </a:lnSpc>
              <a:spcBef>
                <a:spcPts val="0"/>
              </a:spcBef>
              <a:spcAft>
                <a:spcPts val="0"/>
              </a:spcAft>
              <a:buSzPts val="1400"/>
              <a:buFont typeface="+mj-lt"/>
              <a:buAutoNum type="arabicPeriod"/>
            </a:pPr>
            <a:endParaRPr lang="en-GB" sz="1500" dirty="0">
              <a:latin typeface="+mj-lt"/>
            </a:endParaRPr>
          </a:p>
        </p:txBody>
      </p:sp>
      <p:sp>
        <p:nvSpPr>
          <p:cNvPr id="4" name="Slide Number Placeholder 3">
            <a:extLst>
              <a:ext uri="{FF2B5EF4-FFF2-40B4-BE49-F238E27FC236}">
                <a16:creationId xmlns:a16="http://schemas.microsoft.com/office/drawing/2014/main" id="{DB3520A5-9AA8-643B-2028-2BCE8AD9A76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46</a:t>
            </a:fld>
            <a:endParaRPr lang="en-GB"/>
          </a:p>
        </p:txBody>
      </p:sp>
    </p:spTree>
    <p:extLst>
      <p:ext uri="{BB962C8B-B14F-4D97-AF65-F5344CB8AC3E}">
        <p14:creationId xmlns:p14="http://schemas.microsoft.com/office/powerpoint/2010/main" val="382663205"/>
      </p:ext>
    </p:extLst>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TotalTime>
  <Words>2927</Words>
  <Application>Microsoft Office PowerPoint</Application>
  <PresentationFormat>On-screen Show (16:9)</PresentationFormat>
  <Paragraphs>361</Paragraphs>
  <Slides>46</Slides>
  <Notes>45</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46</vt:i4>
      </vt:variant>
    </vt:vector>
  </HeadingPairs>
  <TitlesOfParts>
    <vt:vector size="52" baseType="lpstr">
      <vt:lpstr>Arial</vt:lpstr>
      <vt:lpstr>Calibri</vt:lpstr>
      <vt:lpstr>Consolas</vt:lpstr>
      <vt:lpstr>Simple Dark</vt:lpstr>
      <vt:lpstr>Simple Light</vt:lpstr>
      <vt:lpstr>Custom</vt:lpstr>
      <vt:lpstr>Computer Science Fundamentals</vt:lpstr>
      <vt:lpstr>Agenda</vt:lpstr>
      <vt:lpstr>PowerPoint Presentation</vt:lpstr>
      <vt:lpstr>Lecture recap</vt:lpstr>
      <vt:lpstr>File manager: file systems</vt:lpstr>
      <vt:lpstr>Task 1: Display the extensions</vt:lpstr>
      <vt:lpstr>Task 2: Rename multiple files in bulk* </vt:lpstr>
      <vt:lpstr>Task 3: See file metadata</vt:lpstr>
      <vt:lpstr>How to change file associations with a program in Windows (1 method)</vt:lpstr>
      <vt:lpstr>How to change file associations with a program in Windows (2 method)</vt:lpstr>
      <vt:lpstr>Task 4</vt:lpstr>
      <vt:lpstr>File Manager: file protection</vt:lpstr>
      <vt:lpstr>Task 5 Change access permissions</vt:lpstr>
      <vt:lpstr>File Manager: directories (recap seminar 2)</vt:lpstr>
      <vt:lpstr>Directories: path </vt:lpstr>
      <vt:lpstr>Task 6: review absolute vs relative path</vt:lpstr>
      <vt:lpstr>Windows vs Unix directory tree</vt:lpstr>
      <vt:lpstr>PowerPoint Presentation</vt:lpstr>
      <vt:lpstr>Dictionary</vt:lpstr>
      <vt:lpstr>Dictionary</vt:lpstr>
      <vt:lpstr>Dictionary is a mapping</vt:lpstr>
      <vt:lpstr>Add items to dictionary</vt:lpstr>
      <vt:lpstr>Create a new dictionary</vt:lpstr>
      <vt:lpstr>Looking up value</vt:lpstr>
      <vt:lpstr>len()</vt:lpstr>
      <vt:lpstr>in</vt:lpstr>
      <vt:lpstr>values()</vt:lpstr>
      <vt:lpstr>Task 7</vt:lpstr>
      <vt:lpstr> Dictionary as a collection of counters </vt:lpstr>
      <vt:lpstr>Potential solution</vt:lpstr>
      <vt:lpstr>Try it</vt:lpstr>
      <vt:lpstr>get ()</vt:lpstr>
      <vt:lpstr>Task 8</vt:lpstr>
      <vt:lpstr>Looping and dictionaries</vt:lpstr>
      <vt:lpstr>Reverse lookup </vt:lpstr>
      <vt:lpstr>Reverse lookup</vt:lpstr>
      <vt:lpstr>Example of a successful reverse lookup:</vt:lpstr>
      <vt:lpstr>Example of a unsuccessful reverse lookup: </vt:lpstr>
      <vt:lpstr>Explore Linux family</vt:lpstr>
      <vt:lpstr>Homework 1: Explore Virtual box and Ubuntu</vt:lpstr>
      <vt:lpstr>Homework 2: Explore terminal commands</vt:lpstr>
      <vt:lpstr>Homework 3: Explore terminal commands</vt:lpstr>
      <vt:lpstr>Homework 4</vt:lpstr>
      <vt:lpstr>Homework 5</vt:lpstr>
      <vt:lpstr>Solution to seminar 6 task 6 (set as homework)</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Science Fundamentals</dc:title>
  <dc:creator>UK Guest</dc:creator>
  <cp:lastModifiedBy>Olga Yugay</cp:lastModifiedBy>
  <cp:revision>5</cp:revision>
  <dcterms:modified xsi:type="dcterms:W3CDTF">2022-06-08T13:44:39Z</dcterms:modified>
</cp:coreProperties>
</file>