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3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5" r:id="rId28"/>
    <p:sldId id="286" r:id="rId29"/>
    <p:sldId id="283" r:id="rId30"/>
    <p:sldId id="284" r:id="rId31"/>
    <p:sldId id="282" r:id="rId32"/>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302" autoAdjust="0"/>
  </p:normalViewPr>
  <p:slideViewPr>
    <p:cSldViewPr snapToGrid="0">
      <p:cViewPr>
        <p:scale>
          <a:sx n="50" d="100"/>
          <a:sy n="50" d="100"/>
        </p:scale>
        <p:origin x="1392" y="1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51c11e1d65_1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51c11e1d65_1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51dcafbfc8_0_1: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51dcafbfc8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7f3c2dff80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7f3c2dff80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101744fb2d5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101744fb2d5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a35a6e3a4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ga35a6e3a4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a35a6e3a4c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a35a6e3a4c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a35a6e3a4c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a35a6e3a4c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add21bddfd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add21bddfd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a35a6e3a4c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a35a6e3a4c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a35a6e3a4c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 name="Google Shape;134;ga35a6e3a4c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101744fb2d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101744fb2d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add21bddfd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 name="Google Shape;148;gadd21bddfd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add21bddfd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 name="Google Shape;154;gadd21bddfd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add21bddfd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add21bddfd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add21bddfd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 name="Google Shape;169;gadd21bddfd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gadd21bddfd_1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6" name="Google Shape;176;gadd21bddfd_1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add21bddfd_0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 name="Google Shape;183;gadd21bddfd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ga35a6e3a4c_0_1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 name="Google Shape;190;ga35a6e3a4c_0_1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dirty="0" err="1">
                <a:effectLst/>
              </a:rPr>
              <a:t>HackerRank</a:t>
            </a:r>
            <a:r>
              <a:rPr lang="en-US" dirty="0">
                <a:effectLst/>
              </a:rPr>
              <a:t>. (2016, September 27). </a:t>
            </a:r>
            <a:r>
              <a:rPr lang="en-US" i="1" dirty="0">
                <a:effectLst/>
              </a:rPr>
              <a:t>Algorithms: Binary search</a:t>
            </a:r>
            <a:r>
              <a:rPr lang="en-US" dirty="0">
                <a:effectLst/>
              </a:rPr>
              <a:t>. YouTube. Retrieved June 9, 2022, from https://www.youtube.com/watch?v=P3YID7liBug </a:t>
            </a:r>
          </a:p>
          <a:p>
            <a:pPr marL="0" lvl="0" indent="0" algn="l" rtl="0">
              <a:spcBef>
                <a:spcPts val="0"/>
              </a:spcBef>
              <a:spcAft>
                <a:spcPts val="0"/>
              </a:spcAft>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a35a6e3a4c_0_131: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a35a6e3a4c_0_1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a35a6e3a4c_0_153: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a35a6e3a4c_0_1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a35a6e3a4c_0_17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 name="Google Shape;210;ga35a6e3a4c_0_1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a35a6e3a4c_0_159: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a35a6e3a4c_0_1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ga35a6e3a4c_0_167: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6" name="Google Shape;226;ga35a6e3a4c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a35a6e3a4c_0_1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a35a6e3a4c_0_1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a35a6e3a4c_0_2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9" name="Google Shape;239;ga35a6e3a4c_0_2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gadd21bddfd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5" name="Google Shape;245;gadd21bddfd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7" name="Google Shape;257;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123df847eeaaaeec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2" name="Google Shape;252;g123df847eeaaaeec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ark_orange" type="title">
  <p:cSld name="TITLE">
    <p:spTree>
      <p:nvGrpSpPr>
        <p:cNvPr id="1" name="Shape 9"/>
        <p:cNvGrpSpPr/>
        <p:nvPr/>
      </p:nvGrpSpPr>
      <p:grpSpPr>
        <a:xfrm>
          <a:off x="0" y="0"/>
          <a:ext cx="0" cy="0"/>
          <a:chOff x="0" y="0"/>
          <a:chExt cx="0" cy="0"/>
        </a:xfrm>
      </p:grpSpPr>
      <p:sp>
        <p:nvSpPr>
          <p:cNvPr id="10" name="Google Shape;10;p2"/>
          <p:cNvSpPr/>
          <p:nvPr/>
        </p:nvSpPr>
        <p:spPr>
          <a:xfrm>
            <a:off x="-15000" y="3677233"/>
            <a:ext cx="12222000" cy="1158300"/>
          </a:xfrm>
          <a:prstGeom prst="rect">
            <a:avLst/>
          </a:prstGeom>
          <a:solidFill>
            <a:srgbClr val="E69138"/>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1" name="Google Shape;11;p2"/>
          <p:cNvSpPr txBox="1">
            <a:spLocks noGrp="1"/>
          </p:cNvSpPr>
          <p:nvPr>
            <p:ph type="ctrTitle"/>
          </p:nvPr>
        </p:nvSpPr>
        <p:spPr>
          <a:xfrm>
            <a:off x="415611" y="992767"/>
            <a:ext cx="11360700" cy="2736900"/>
          </a:xfrm>
          <a:prstGeom prst="rect">
            <a:avLst/>
          </a:prstGeom>
        </p:spPr>
        <p:txBody>
          <a:bodyPr spcFirstLastPara="1" wrap="square" lIns="121900" tIns="121900" rIns="121900" bIns="121900" anchor="b" anchorCtr="0">
            <a:noAutofit/>
          </a:bodyPr>
          <a:lstStyle>
            <a:lvl1pPr lvl="0" rtl="0">
              <a:spcBef>
                <a:spcPts val="0"/>
              </a:spcBef>
              <a:spcAft>
                <a:spcPts val="0"/>
              </a:spcAft>
              <a:buSzPts val="6900"/>
              <a:buNone/>
              <a:defRPr sz="6900"/>
            </a:lvl1pPr>
            <a:lvl2pPr lvl="1" algn="ctr" rtl="0">
              <a:spcBef>
                <a:spcPts val="0"/>
              </a:spcBef>
              <a:spcAft>
                <a:spcPts val="0"/>
              </a:spcAft>
              <a:buSzPts val="6900"/>
              <a:buNone/>
              <a:defRPr sz="6900"/>
            </a:lvl2pPr>
            <a:lvl3pPr lvl="2" algn="ctr" rtl="0">
              <a:spcBef>
                <a:spcPts val="0"/>
              </a:spcBef>
              <a:spcAft>
                <a:spcPts val="0"/>
              </a:spcAft>
              <a:buSzPts val="6900"/>
              <a:buNone/>
              <a:defRPr sz="6900"/>
            </a:lvl3pPr>
            <a:lvl4pPr lvl="3" algn="ctr" rtl="0">
              <a:spcBef>
                <a:spcPts val="0"/>
              </a:spcBef>
              <a:spcAft>
                <a:spcPts val="0"/>
              </a:spcAft>
              <a:buSzPts val="6900"/>
              <a:buNone/>
              <a:defRPr sz="6900"/>
            </a:lvl4pPr>
            <a:lvl5pPr lvl="4" algn="ctr" rtl="0">
              <a:spcBef>
                <a:spcPts val="0"/>
              </a:spcBef>
              <a:spcAft>
                <a:spcPts val="0"/>
              </a:spcAft>
              <a:buSzPts val="6900"/>
              <a:buNone/>
              <a:defRPr sz="6900"/>
            </a:lvl5pPr>
            <a:lvl6pPr lvl="5" algn="ctr" rtl="0">
              <a:spcBef>
                <a:spcPts val="0"/>
              </a:spcBef>
              <a:spcAft>
                <a:spcPts val="0"/>
              </a:spcAft>
              <a:buSzPts val="6900"/>
              <a:buNone/>
              <a:defRPr sz="6900"/>
            </a:lvl6pPr>
            <a:lvl7pPr lvl="6" algn="ctr" rtl="0">
              <a:spcBef>
                <a:spcPts val="0"/>
              </a:spcBef>
              <a:spcAft>
                <a:spcPts val="0"/>
              </a:spcAft>
              <a:buSzPts val="6900"/>
              <a:buNone/>
              <a:defRPr sz="6900"/>
            </a:lvl7pPr>
            <a:lvl8pPr lvl="7" algn="ctr" rtl="0">
              <a:spcBef>
                <a:spcPts val="0"/>
              </a:spcBef>
              <a:spcAft>
                <a:spcPts val="0"/>
              </a:spcAft>
              <a:buSzPts val="6900"/>
              <a:buNone/>
              <a:defRPr sz="6900"/>
            </a:lvl8pPr>
            <a:lvl9pPr lvl="8" algn="ctr" rtl="0">
              <a:spcBef>
                <a:spcPts val="0"/>
              </a:spcBef>
              <a:spcAft>
                <a:spcPts val="0"/>
              </a:spcAft>
              <a:buSzPts val="6900"/>
              <a:buNone/>
              <a:defRPr sz="6900"/>
            </a:lvl9pPr>
          </a:lstStyle>
          <a:p>
            <a:endParaRPr/>
          </a:p>
        </p:txBody>
      </p:sp>
      <p:sp>
        <p:nvSpPr>
          <p:cNvPr id="12" name="Google Shape;12;p2"/>
          <p:cNvSpPr txBox="1">
            <a:spLocks noGrp="1"/>
          </p:cNvSpPr>
          <p:nvPr>
            <p:ph type="subTitle" idx="1"/>
          </p:nvPr>
        </p:nvSpPr>
        <p:spPr>
          <a:xfrm>
            <a:off x="415600" y="3778833"/>
            <a:ext cx="11360700" cy="1056900"/>
          </a:xfrm>
          <a:prstGeom prst="rect">
            <a:avLst/>
          </a:prstGeom>
          <a:noFill/>
        </p:spPr>
        <p:txBody>
          <a:bodyPr spcFirstLastPara="1" wrap="square" lIns="121900" tIns="121900" rIns="121900" bIns="121900" anchor="t" anchorCtr="0">
            <a:noAutofit/>
          </a:bodyPr>
          <a:lstStyle>
            <a:lvl1pPr lvl="0" rtl="0">
              <a:lnSpc>
                <a:spcPct val="100000"/>
              </a:lnSpc>
              <a:spcBef>
                <a:spcPts val="0"/>
              </a:spcBef>
              <a:spcAft>
                <a:spcPts val="0"/>
              </a:spcAft>
              <a:buClr>
                <a:srgbClr val="FFFFFF"/>
              </a:buClr>
              <a:buSzPts val="4000"/>
              <a:buNone/>
              <a:defRPr sz="3200">
                <a:solidFill>
                  <a:schemeClr val="lt1"/>
                </a:solidFill>
              </a:defRPr>
            </a:lvl1pPr>
            <a:lvl2pPr lvl="1" algn="ctr" rtl="0">
              <a:lnSpc>
                <a:spcPct val="100000"/>
              </a:lnSpc>
              <a:spcBef>
                <a:spcPts val="0"/>
              </a:spcBef>
              <a:spcAft>
                <a:spcPts val="0"/>
              </a:spcAft>
              <a:buSzPts val="3700"/>
              <a:buNone/>
              <a:defRPr sz="3700"/>
            </a:lvl2pPr>
            <a:lvl3pPr lvl="2" algn="ctr" rtl="0">
              <a:lnSpc>
                <a:spcPct val="100000"/>
              </a:lnSpc>
              <a:spcBef>
                <a:spcPts val="0"/>
              </a:spcBef>
              <a:spcAft>
                <a:spcPts val="0"/>
              </a:spcAft>
              <a:buSzPts val="3700"/>
              <a:buNone/>
              <a:defRPr sz="3700"/>
            </a:lvl3pPr>
            <a:lvl4pPr lvl="3" algn="ctr" rtl="0">
              <a:lnSpc>
                <a:spcPct val="100000"/>
              </a:lnSpc>
              <a:spcBef>
                <a:spcPts val="0"/>
              </a:spcBef>
              <a:spcAft>
                <a:spcPts val="0"/>
              </a:spcAft>
              <a:buSzPts val="3700"/>
              <a:buNone/>
              <a:defRPr sz="3700"/>
            </a:lvl4pPr>
            <a:lvl5pPr lvl="4" algn="ctr" rtl="0">
              <a:lnSpc>
                <a:spcPct val="100000"/>
              </a:lnSpc>
              <a:spcBef>
                <a:spcPts val="0"/>
              </a:spcBef>
              <a:spcAft>
                <a:spcPts val="0"/>
              </a:spcAft>
              <a:buSzPts val="3700"/>
              <a:buNone/>
              <a:defRPr sz="3700"/>
            </a:lvl5pPr>
            <a:lvl6pPr lvl="5" algn="ctr" rtl="0">
              <a:lnSpc>
                <a:spcPct val="100000"/>
              </a:lnSpc>
              <a:spcBef>
                <a:spcPts val="0"/>
              </a:spcBef>
              <a:spcAft>
                <a:spcPts val="0"/>
              </a:spcAft>
              <a:buSzPts val="3700"/>
              <a:buNone/>
              <a:defRPr sz="3700"/>
            </a:lvl6pPr>
            <a:lvl7pPr lvl="6" algn="ctr" rtl="0">
              <a:lnSpc>
                <a:spcPct val="100000"/>
              </a:lnSpc>
              <a:spcBef>
                <a:spcPts val="0"/>
              </a:spcBef>
              <a:spcAft>
                <a:spcPts val="0"/>
              </a:spcAft>
              <a:buSzPts val="3700"/>
              <a:buNone/>
              <a:defRPr sz="3700"/>
            </a:lvl7pPr>
            <a:lvl8pPr lvl="7" algn="ctr" rtl="0">
              <a:lnSpc>
                <a:spcPct val="100000"/>
              </a:lnSpc>
              <a:spcBef>
                <a:spcPts val="0"/>
              </a:spcBef>
              <a:spcAft>
                <a:spcPts val="0"/>
              </a:spcAft>
              <a:buSzPts val="3700"/>
              <a:buNone/>
              <a:defRPr sz="3700"/>
            </a:lvl8pPr>
            <a:lvl9pPr lvl="8" algn="ctr" rtl="0">
              <a:lnSpc>
                <a:spcPct val="100000"/>
              </a:lnSpc>
              <a:spcBef>
                <a:spcPts val="0"/>
              </a:spcBef>
              <a:spcAft>
                <a:spcPts val="0"/>
              </a:spcAft>
              <a:buSzPts val="3700"/>
              <a:buNone/>
              <a:defRPr sz="3700"/>
            </a:lvl9pPr>
          </a:lstStyle>
          <a:p>
            <a:endParaRPr/>
          </a:p>
        </p:txBody>
      </p:sp>
      <p:sp>
        <p:nvSpPr>
          <p:cNvPr id="13" name="Google Shape;13;p2"/>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4"/>
        <p:cNvGrpSpPr/>
        <p:nvPr/>
      </p:nvGrpSpPr>
      <p:grpSpPr>
        <a:xfrm>
          <a:off x="0" y="0"/>
          <a:ext cx="0" cy="0"/>
          <a:chOff x="0" y="0"/>
          <a:chExt cx="0" cy="0"/>
        </a:xfrm>
      </p:grpSpPr>
      <p:sp>
        <p:nvSpPr>
          <p:cNvPr id="15" name="Google Shape;15;p3"/>
          <p:cNvSpPr/>
          <p:nvPr/>
        </p:nvSpPr>
        <p:spPr>
          <a:xfrm>
            <a:off x="9400" y="3274200"/>
            <a:ext cx="12222000" cy="1122300"/>
          </a:xfrm>
          <a:prstGeom prst="rect">
            <a:avLst/>
          </a:prstGeom>
          <a:solidFill>
            <a:srgbClr val="E69138"/>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6" name="Google Shape;16;p3"/>
          <p:cNvSpPr txBox="1">
            <a:spLocks noGrp="1"/>
          </p:cNvSpPr>
          <p:nvPr>
            <p:ph type="title"/>
          </p:nvPr>
        </p:nvSpPr>
        <p:spPr>
          <a:xfrm>
            <a:off x="415600" y="3274200"/>
            <a:ext cx="11360700" cy="1122300"/>
          </a:xfrm>
          <a:prstGeom prst="rect">
            <a:avLst/>
          </a:prstGeom>
          <a:noFill/>
        </p:spPr>
        <p:txBody>
          <a:bodyPr spcFirstLastPara="1" wrap="square" lIns="121900" tIns="121900" rIns="121900" bIns="121900" anchor="ctr" anchorCtr="0">
            <a:noAutofit/>
          </a:bodyPr>
          <a:lstStyle>
            <a:lvl1pPr lvl="0" rtl="0">
              <a:spcBef>
                <a:spcPts val="0"/>
              </a:spcBef>
              <a:spcAft>
                <a:spcPts val="0"/>
              </a:spcAft>
              <a:buClr>
                <a:srgbClr val="FFFFFF"/>
              </a:buClr>
              <a:buSzPts val="4800"/>
              <a:buNone/>
              <a:defRPr sz="4800">
                <a:solidFill>
                  <a:srgbClr val="FFFFFF"/>
                </a:solidFill>
              </a:defRPr>
            </a:lvl1pPr>
            <a:lvl2pPr lvl="1" algn="ctr" rtl="0">
              <a:spcBef>
                <a:spcPts val="0"/>
              </a:spcBef>
              <a:spcAft>
                <a:spcPts val="0"/>
              </a:spcAft>
              <a:buSzPts val="4800"/>
              <a:buNone/>
              <a:defRPr sz="4800"/>
            </a:lvl2pPr>
            <a:lvl3pPr lvl="2" algn="ctr" rtl="0">
              <a:spcBef>
                <a:spcPts val="0"/>
              </a:spcBef>
              <a:spcAft>
                <a:spcPts val="0"/>
              </a:spcAft>
              <a:buSzPts val="4800"/>
              <a:buNone/>
              <a:defRPr sz="4800"/>
            </a:lvl3pPr>
            <a:lvl4pPr lvl="3" algn="ctr" rtl="0">
              <a:spcBef>
                <a:spcPts val="0"/>
              </a:spcBef>
              <a:spcAft>
                <a:spcPts val="0"/>
              </a:spcAft>
              <a:buSzPts val="4800"/>
              <a:buNone/>
              <a:defRPr sz="4800"/>
            </a:lvl4pPr>
            <a:lvl5pPr lvl="4" algn="ctr" rtl="0">
              <a:spcBef>
                <a:spcPts val="0"/>
              </a:spcBef>
              <a:spcAft>
                <a:spcPts val="0"/>
              </a:spcAft>
              <a:buSzPts val="4800"/>
              <a:buNone/>
              <a:defRPr sz="4800"/>
            </a:lvl5pPr>
            <a:lvl6pPr lvl="5" algn="ctr" rtl="0">
              <a:spcBef>
                <a:spcPts val="0"/>
              </a:spcBef>
              <a:spcAft>
                <a:spcPts val="0"/>
              </a:spcAft>
              <a:buSzPts val="4800"/>
              <a:buNone/>
              <a:defRPr sz="4800"/>
            </a:lvl6pPr>
            <a:lvl7pPr lvl="6" algn="ctr" rtl="0">
              <a:spcBef>
                <a:spcPts val="0"/>
              </a:spcBef>
              <a:spcAft>
                <a:spcPts val="0"/>
              </a:spcAft>
              <a:buSzPts val="4800"/>
              <a:buNone/>
              <a:defRPr sz="4800"/>
            </a:lvl7pPr>
            <a:lvl8pPr lvl="7" algn="ctr" rtl="0">
              <a:spcBef>
                <a:spcPts val="0"/>
              </a:spcBef>
              <a:spcAft>
                <a:spcPts val="0"/>
              </a:spcAft>
              <a:buSzPts val="4800"/>
              <a:buNone/>
              <a:defRPr sz="4800"/>
            </a:lvl8pPr>
            <a:lvl9pPr lvl="8" algn="ctr" rtl="0">
              <a:spcBef>
                <a:spcPts val="0"/>
              </a:spcBef>
              <a:spcAft>
                <a:spcPts val="0"/>
              </a:spcAft>
              <a:buSzPts val="4800"/>
              <a:buNone/>
              <a:defRPr sz="4800"/>
            </a:lvl9pPr>
          </a:lstStyle>
          <a:p>
            <a:endParaRPr/>
          </a:p>
        </p:txBody>
      </p:sp>
      <p:sp>
        <p:nvSpPr>
          <p:cNvPr id="17" name="Google Shape;17;p3"/>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4"/>
          <p:cNvSpPr/>
          <p:nvPr/>
        </p:nvSpPr>
        <p:spPr>
          <a:xfrm>
            <a:off x="-29867" y="-34133"/>
            <a:ext cx="12222000" cy="1391100"/>
          </a:xfrm>
          <a:prstGeom prst="rect">
            <a:avLst/>
          </a:prstGeom>
          <a:solidFill>
            <a:srgbClr val="E69138"/>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20" name="Google Shape;20;p4"/>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lvl="0" rtl="0">
              <a:lnSpc>
                <a:spcPct val="90000"/>
              </a:lnSpc>
              <a:spcBef>
                <a:spcPts val="0"/>
              </a:spcBef>
              <a:spcAft>
                <a:spcPts val="0"/>
              </a:spcAft>
              <a:buClr>
                <a:srgbClr val="FFFFFF"/>
              </a:buClr>
              <a:buSzPts val="3700"/>
              <a:buNone/>
              <a:defRPr>
                <a:solidFill>
                  <a:srgbClr val="FFFFFF"/>
                </a:solidFill>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21" name="Google Shape;21;p4"/>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lvl1pPr marL="457200" lvl="0" indent="-381000" rtl="0">
              <a:spcBef>
                <a:spcPts val="0"/>
              </a:spcBef>
              <a:spcAft>
                <a:spcPts val="0"/>
              </a:spcAft>
              <a:buClr>
                <a:srgbClr val="ADADAD"/>
              </a:buClr>
              <a:buSzPts val="2400"/>
              <a:buAutoNum type="arabicPeriod"/>
              <a:defRPr/>
            </a:lvl1pPr>
            <a:lvl2pPr marL="914400" lvl="1" indent="-349250" rtl="0">
              <a:spcBef>
                <a:spcPts val="2100"/>
              </a:spcBef>
              <a:spcAft>
                <a:spcPts val="0"/>
              </a:spcAft>
              <a:buClr>
                <a:srgbClr val="ADADAD"/>
              </a:buClr>
              <a:buSzPts val="1900"/>
              <a:buAutoNum type="alphaLcPeriod"/>
              <a:defRPr/>
            </a:lvl2pPr>
            <a:lvl3pPr marL="1371600" lvl="2" indent="-349250" rtl="0">
              <a:spcBef>
                <a:spcPts val="2100"/>
              </a:spcBef>
              <a:spcAft>
                <a:spcPts val="0"/>
              </a:spcAft>
              <a:buClr>
                <a:srgbClr val="ADADAD"/>
              </a:buClr>
              <a:buSzPts val="1900"/>
              <a:buAutoNum type="romanLcPeriod"/>
              <a:defRPr/>
            </a:lvl3pPr>
            <a:lvl4pPr marL="1828800" lvl="3" indent="-349250" rtl="0">
              <a:spcBef>
                <a:spcPts val="2100"/>
              </a:spcBef>
              <a:spcAft>
                <a:spcPts val="0"/>
              </a:spcAft>
              <a:buClr>
                <a:srgbClr val="ADADAD"/>
              </a:buClr>
              <a:buSzPts val="1900"/>
              <a:buAutoNum type="arabicPeriod"/>
              <a:defRPr/>
            </a:lvl4pPr>
            <a:lvl5pPr marL="2286000" lvl="4" indent="-349250" rtl="0">
              <a:spcBef>
                <a:spcPts val="2100"/>
              </a:spcBef>
              <a:spcAft>
                <a:spcPts val="0"/>
              </a:spcAft>
              <a:buClr>
                <a:srgbClr val="ADADAD"/>
              </a:buClr>
              <a:buSzPts val="1900"/>
              <a:buAutoNum type="alphaLcPeriod"/>
              <a:defRPr/>
            </a:lvl5pPr>
            <a:lvl6pPr marL="2743200" lvl="5" indent="-349250" rtl="0">
              <a:spcBef>
                <a:spcPts val="2100"/>
              </a:spcBef>
              <a:spcAft>
                <a:spcPts val="0"/>
              </a:spcAft>
              <a:buClr>
                <a:srgbClr val="ADADAD"/>
              </a:buClr>
              <a:buSzPts val="1900"/>
              <a:buAutoNum type="romanLcPeriod"/>
              <a:defRPr/>
            </a:lvl6pPr>
            <a:lvl7pPr marL="3200400" lvl="6" indent="-349250" rtl="0">
              <a:spcBef>
                <a:spcPts val="2100"/>
              </a:spcBef>
              <a:spcAft>
                <a:spcPts val="0"/>
              </a:spcAft>
              <a:buClr>
                <a:srgbClr val="ADADAD"/>
              </a:buClr>
              <a:buSzPts val="1900"/>
              <a:buAutoNum type="arabicPeriod"/>
              <a:defRPr/>
            </a:lvl7pPr>
            <a:lvl8pPr marL="3657600" lvl="7" indent="-349250" rtl="0">
              <a:spcBef>
                <a:spcPts val="2100"/>
              </a:spcBef>
              <a:spcAft>
                <a:spcPts val="0"/>
              </a:spcAft>
              <a:buClr>
                <a:srgbClr val="ADADAD"/>
              </a:buClr>
              <a:buSzPts val="1900"/>
              <a:buAutoNum type="alphaLcPeriod"/>
              <a:defRPr/>
            </a:lvl8pPr>
            <a:lvl9pPr marL="4114800" lvl="8" indent="-349250" rtl="0">
              <a:spcBef>
                <a:spcPts val="2100"/>
              </a:spcBef>
              <a:spcAft>
                <a:spcPts val="2100"/>
              </a:spcAft>
              <a:buClr>
                <a:srgbClr val="ADADAD"/>
              </a:buClr>
              <a:buSzPts val="1900"/>
              <a:buAutoNum type="romanLcPeriod"/>
              <a:defRPr/>
            </a:lvl9pPr>
          </a:lstStyle>
          <a:p>
            <a:endParaRPr/>
          </a:p>
        </p:txBody>
      </p:sp>
      <p:sp>
        <p:nvSpPr>
          <p:cNvPr id="22" name="Google Shape;22;p4"/>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3"/>
        <p:cNvGrpSpPr/>
        <p:nvPr/>
      </p:nvGrpSpPr>
      <p:grpSpPr>
        <a:xfrm>
          <a:off x="0" y="0"/>
          <a:ext cx="0" cy="0"/>
          <a:chOff x="0" y="0"/>
          <a:chExt cx="0" cy="0"/>
        </a:xfrm>
      </p:grpSpPr>
      <p:sp>
        <p:nvSpPr>
          <p:cNvPr id="24" name="Google Shape;24;p5"/>
          <p:cNvSpPr/>
          <p:nvPr/>
        </p:nvSpPr>
        <p:spPr>
          <a:xfrm>
            <a:off x="-29867" y="-34133"/>
            <a:ext cx="12222000" cy="1391100"/>
          </a:xfrm>
          <a:prstGeom prst="rect">
            <a:avLst/>
          </a:prstGeom>
          <a:solidFill>
            <a:srgbClr val="E69138"/>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25" name="Google Shape;25;p5"/>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lvl="0" rtl="0">
              <a:spcBef>
                <a:spcPts val="0"/>
              </a:spcBef>
              <a:spcAft>
                <a:spcPts val="0"/>
              </a:spcAft>
              <a:buClr>
                <a:srgbClr val="FFFFFF"/>
              </a:buClr>
              <a:buSzPts val="3700"/>
              <a:buNone/>
              <a:defRPr>
                <a:solidFill>
                  <a:srgbClr val="FFFFFF"/>
                </a:solidFill>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26" name="Google Shape;26;p5"/>
          <p:cNvSpPr txBox="1">
            <a:spLocks noGrp="1"/>
          </p:cNvSpPr>
          <p:nvPr>
            <p:ph type="body" idx="1"/>
          </p:nvPr>
        </p:nvSpPr>
        <p:spPr>
          <a:xfrm>
            <a:off x="415600" y="1536633"/>
            <a:ext cx="5333100" cy="45552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sz="19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a:endParaRPr/>
          </a:p>
        </p:txBody>
      </p:sp>
      <p:sp>
        <p:nvSpPr>
          <p:cNvPr id="27" name="Google Shape;27;p5"/>
          <p:cNvSpPr txBox="1">
            <a:spLocks noGrp="1"/>
          </p:cNvSpPr>
          <p:nvPr>
            <p:ph type="body" idx="2"/>
          </p:nvPr>
        </p:nvSpPr>
        <p:spPr>
          <a:xfrm>
            <a:off x="6443200" y="1536633"/>
            <a:ext cx="5333100" cy="45552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sz="19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a:endParaRPr/>
          </a:p>
        </p:txBody>
      </p:sp>
      <p:sp>
        <p:nvSpPr>
          <p:cNvPr id="28" name="Google Shape;28;p5"/>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6"/>
          <p:cNvSpPr/>
          <p:nvPr/>
        </p:nvSpPr>
        <p:spPr>
          <a:xfrm>
            <a:off x="-29867" y="-34133"/>
            <a:ext cx="12222000" cy="1391100"/>
          </a:xfrm>
          <a:prstGeom prst="rect">
            <a:avLst/>
          </a:prstGeom>
          <a:solidFill>
            <a:srgbClr val="E69138"/>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31" name="Google Shape;31;p6"/>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lvl="0" rtl="0">
              <a:spcBef>
                <a:spcPts val="0"/>
              </a:spcBef>
              <a:spcAft>
                <a:spcPts val="0"/>
              </a:spcAft>
              <a:buClr>
                <a:srgbClr val="FFFFFF"/>
              </a:buClr>
              <a:buSzPts val="3700"/>
              <a:buNone/>
              <a:defRPr>
                <a:solidFill>
                  <a:srgbClr val="FFFFFF"/>
                </a:solidFill>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32" name="Google Shape;32;p6"/>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3"/>
        <p:cNvGrpSpPr/>
        <p:nvPr/>
      </p:nvGrpSpPr>
      <p:grpSpPr>
        <a:xfrm>
          <a:off x="0" y="0"/>
          <a:ext cx="0" cy="0"/>
          <a:chOff x="0" y="0"/>
          <a:chExt cx="0" cy="0"/>
        </a:xfrm>
      </p:grpSpPr>
      <p:sp>
        <p:nvSpPr>
          <p:cNvPr id="34" name="Google Shape;34;p7"/>
          <p:cNvSpPr/>
          <p:nvPr/>
        </p:nvSpPr>
        <p:spPr>
          <a:xfrm>
            <a:off x="-29867" y="-34133"/>
            <a:ext cx="12222000" cy="1381200"/>
          </a:xfrm>
          <a:prstGeom prst="rect">
            <a:avLst/>
          </a:prstGeom>
          <a:solidFill>
            <a:srgbClr val="E69138"/>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35" name="Google Shape;35;p7"/>
          <p:cNvSpPr txBox="1">
            <a:spLocks noGrp="1"/>
          </p:cNvSpPr>
          <p:nvPr>
            <p:ph type="title"/>
          </p:nvPr>
        </p:nvSpPr>
        <p:spPr>
          <a:xfrm>
            <a:off x="415600" y="475775"/>
            <a:ext cx="11449200" cy="871200"/>
          </a:xfrm>
          <a:prstGeom prst="rect">
            <a:avLst/>
          </a:prstGeom>
        </p:spPr>
        <p:txBody>
          <a:bodyPr spcFirstLastPara="1" wrap="square" lIns="121900" tIns="121900" rIns="121900" bIns="121900" anchor="b" anchorCtr="0">
            <a:noAutofit/>
          </a:bodyPr>
          <a:lstStyle>
            <a:lvl1pPr lvl="0" rtl="0">
              <a:spcBef>
                <a:spcPts val="0"/>
              </a:spcBef>
              <a:spcAft>
                <a:spcPts val="0"/>
              </a:spcAft>
              <a:buClr>
                <a:srgbClr val="FFFFFF"/>
              </a:buClr>
              <a:buSzPts val="3200"/>
              <a:buNone/>
              <a:defRPr sz="3200">
                <a:solidFill>
                  <a:srgbClr val="FFFFFF"/>
                </a:solidFill>
              </a:defRPr>
            </a:lvl1pPr>
            <a:lvl2pPr lvl="1" rtl="0">
              <a:spcBef>
                <a:spcPts val="0"/>
              </a:spcBef>
              <a:spcAft>
                <a:spcPts val="0"/>
              </a:spcAft>
              <a:buSzPts val="3200"/>
              <a:buNone/>
              <a:defRPr sz="3200"/>
            </a:lvl2pPr>
            <a:lvl3pPr lvl="2" rtl="0">
              <a:spcBef>
                <a:spcPts val="0"/>
              </a:spcBef>
              <a:spcAft>
                <a:spcPts val="0"/>
              </a:spcAft>
              <a:buSzPts val="3200"/>
              <a:buNone/>
              <a:defRPr sz="3200"/>
            </a:lvl3pPr>
            <a:lvl4pPr lvl="3" rtl="0">
              <a:spcBef>
                <a:spcPts val="0"/>
              </a:spcBef>
              <a:spcAft>
                <a:spcPts val="0"/>
              </a:spcAft>
              <a:buSzPts val="3200"/>
              <a:buNone/>
              <a:defRPr sz="3200"/>
            </a:lvl4pPr>
            <a:lvl5pPr lvl="4" rtl="0">
              <a:spcBef>
                <a:spcPts val="0"/>
              </a:spcBef>
              <a:spcAft>
                <a:spcPts val="0"/>
              </a:spcAft>
              <a:buSzPts val="3200"/>
              <a:buNone/>
              <a:defRPr sz="3200"/>
            </a:lvl5pPr>
            <a:lvl6pPr lvl="5" rtl="0">
              <a:spcBef>
                <a:spcPts val="0"/>
              </a:spcBef>
              <a:spcAft>
                <a:spcPts val="0"/>
              </a:spcAft>
              <a:buSzPts val="3200"/>
              <a:buNone/>
              <a:defRPr sz="3200"/>
            </a:lvl6pPr>
            <a:lvl7pPr lvl="6" rtl="0">
              <a:spcBef>
                <a:spcPts val="0"/>
              </a:spcBef>
              <a:spcAft>
                <a:spcPts val="0"/>
              </a:spcAft>
              <a:buSzPts val="3200"/>
              <a:buNone/>
              <a:defRPr sz="3200"/>
            </a:lvl7pPr>
            <a:lvl8pPr lvl="7" rtl="0">
              <a:spcBef>
                <a:spcPts val="0"/>
              </a:spcBef>
              <a:spcAft>
                <a:spcPts val="0"/>
              </a:spcAft>
              <a:buSzPts val="3200"/>
              <a:buNone/>
              <a:defRPr sz="3200"/>
            </a:lvl8pPr>
            <a:lvl9pPr lvl="8" rtl="0">
              <a:spcBef>
                <a:spcPts val="0"/>
              </a:spcBef>
              <a:spcAft>
                <a:spcPts val="0"/>
              </a:spcAft>
              <a:buSzPts val="3200"/>
              <a:buNone/>
              <a:defRPr sz="3200"/>
            </a:lvl9pPr>
          </a:lstStyle>
          <a:p>
            <a:endParaRPr/>
          </a:p>
        </p:txBody>
      </p:sp>
      <p:sp>
        <p:nvSpPr>
          <p:cNvPr id="36" name="Google Shape;36;p7"/>
          <p:cNvSpPr txBox="1">
            <a:spLocks noGrp="1"/>
          </p:cNvSpPr>
          <p:nvPr>
            <p:ph type="body" idx="1"/>
          </p:nvPr>
        </p:nvSpPr>
        <p:spPr>
          <a:xfrm>
            <a:off x="415600" y="1852800"/>
            <a:ext cx="3744000" cy="4239300"/>
          </a:xfrm>
          <a:prstGeom prst="rect">
            <a:avLst/>
          </a:prstGeom>
        </p:spPr>
        <p:txBody>
          <a:bodyPr spcFirstLastPara="1" wrap="square" lIns="121900" tIns="121900" rIns="121900" bIns="121900" anchor="t" anchorCtr="0">
            <a:noAutofit/>
          </a:bodyPr>
          <a:lstStyle>
            <a:lvl1pPr marL="457200" lvl="0" indent="-330200" rtl="0">
              <a:spcBef>
                <a:spcPts val="0"/>
              </a:spcBef>
              <a:spcAft>
                <a:spcPts val="0"/>
              </a:spcAft>
              <a:buSzPts val="1600"/>
              <a:buChar char="●"/>
              <a:defRPr sz="16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a:endParaRPr/>
          </a:p>
        </p:txBody>
      </p:sp>
      <p:sp>
        <p:nvSpPr>
          <p:cNvPr id="37" name="Google Shape;37;p7"/>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8"/>
        <p:cNvGrpSpPr/>
        <p:nvPr/>
      </p:nvGrpSpPr>
      <p:grpSpPr>
        <a:xfrm>
          <a:off x="0" y="0"/>
          <a:ext cx="0" cy="0"/>
          <a:chOff x="0" y="0"/>
          <a:chExt cx="0" cy="0"/>
        </a:xfrm>
      </p:grpSpPr>
      <p:sp>
        <p:nvSpPr>
          <p:cNvPr id="39" name="Google Shape;39;p8"/>
          <p:cNvSpPr txBox="1">
            <a:spLocks noGrp="1"/>
          </p:cNvSpPr>
          <p:nvPr>
            <p:ph type="title"/>
          </p:nvPr>
        </p:nvSpPr>
        <p:spPr>
          <a:xfrm>
            <a:off x="653667" y="600200"/>
            <a:ext cx="8490300" cy="5454300"/>
          </a:xfrm>
          <a:prstGeom prst="rect">
            <a:avLst/>
          </a:prstGeom>
        </p:spPr>
        <p:txBody>
          <a:bodyPr spcFirstLastPara="1" wrap="square" lIns="121900" tIns="121900" rIns="121900" bIns="121900" anchor="ctr" anchorCtr="0">
            <a:noAutofit/>
          </a:bodyPr>
          <a:lstStyle>
            <a:lvl1pPr lvl="0" rtl="0">
              <a:spcBef>
                <a:spcPts val="0"/>
              </a:spcBef>
              <a:spcAft>
                <a:spcPts val="0"/>
              </a:spcAft>
              <a:buSzPts val="6400"/>
              <a:buNone/>
              <a:defRPr sz="6400"/>
            </a:lvl1pPr>
            <a:lvl2pPr lvl="1" rtl="0">
              <a:spcBef>
                <a:spcPts val="0"/>
              </a:spcBef>
              <a:spcAft>
                <a:spcPts val="0"/>
              </a:spcAft>
              <a:buSzPts val="6400"/>
              <a:buNone/>
              <a:defRPr sz="6400"/>
            </a:lvl2pPr>
            <a:lvl3pPr lvl="2" rtl="0">
              <a:spcBef>
                <a:spcPts val="0"/>
              </a:spcBef>
              <a:spcAft>
                <a:spcPts val="0"/>
              </a:spcAft>
              <a:buSzPts val="6400"/>
              <a:buNone/>
              <a:defRPr sz="6400"/>
            </a:lvl3pPr>
            <a:lvl4pPr lvl="3" rtl="0">
              <a:spcBef>
                <a:spcPts val="0"/>
              </a:spcBef>
              <a:spcAft>
                <a:spcPts val="0"/>
              </a:spcAft>
              <a:buSzPts val="6400"/>
              <a:buNone/>
              <a:defRPr sz="6400"/>
            </a:lvl4pPr>
            <a:lvl5pPr lvl="4" rtl="0">
              <a:spcBef>
                <a:spcPts val="0"/>
              </a:spcBef>
              <a:spcAft>
                <a:spcPts val="0"/>
              </a:spcAft>
              <a:buSzPts val="6400"/>
              <a:buNone/>
              <a:defRPr sz="6400"/>
            </a:lvl5pPr>
            <a:lvl6pPr lvl="5" rtl="0">
              <a:spcBef>
                <a:spcPts val="0"/>
              </a:spcBef>
              <a:spcAft>
                <a:spcPts val="0"/>
              </a:spcAft>
              <a:buSzPts val="6400"/>
              <a:buNone/>
              <a:defRPr sz="6400"/>
            </a:lvl6pPr>
            <a:lvl7pPr lvl="6" rtl="0">
              <a:spcBef>
                <a:spcPts val="0"/>
              </a:spcBef>
              <a:spcAft>
                <a:spcPts val="0"/>
              </a:spcAft>
              <a:buSzPts val="6400"/>
              <a:buNone/>
              <a:defRPr sz="6400"/>
            </a:lvl7pPr>
            <a:lvl8pPr lvl="7" rtl="0">
              <a:spcBef>
                <a:spcPts val="0"/>
              </a:spcBef>
              <a:spcAft>
                <a:spcPts val="0"/>
              </a:spcAft>
              <a:buSzPts val="6400"/>
              <a:buNone/>
              <a:defRPr sz="6400"/>
            </a:lvl8pPr>
            <a:lvl9pPr lvl="8" rtl="0">
              <a:spcBef>
                <a:spcPts val="0"/>
              </a:spcBef>
              <a:spcAft>
                <a:spcPts val="0"/>
              </a:spcAft>
              <a:buSzPts val="6400"/>
              <a:buNone/>
              <a:defRPr sz="6400"/>
            </a:lvl9pPr>
          </a:lstStyle>
          <a:p>
            <a:endParaRPr/>
          </a:p>
        </p:txBody>
      </p:sp>
      <p:sp>
        <p:nvSpPr>
          <p:cNvPr id="40" name="Google Shape;40;p8"/>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1"/>
        <p:cNvGrpSpPr/>
        <p:nvPr/>
      </p:nvGrpSpPr>
      <p:grpSpPr>
        <a:xfrm>
          <a:off x="0" y="0"/>
          <a:ext cx="0" cy="0"/>
          <a:chOff x="0" y="0"/>
          <a:chExt cx="0" cy="0"/>
        </a:xfrm>
      </p:grpSpPr>
      <p:sp>
        <p:nvSpPr>
          <p:cNvPr id="42" name="Google Shape;42;p9"/>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43" name="Google Shape;43;p9"/>
          <p:cNvSpPr txBox="1">
            <a:spLocks noGrp="1"/>
          </p:cNvSpPr>
          <p:nvPr>
            <p:ph type="title"/>
          </p:nvPr>
        </p:nvSpPr>
        <p:spPr>
          <a:xfrm>
            <a:off x="354000" y="1644233"/>
            <a:ext cx="5393700" cy="1976400"/>
          </a:xfrm>
          <a:prstGeom prst="rect">
            <a:avLst/>
          </a:prstGeom>
        </p:spPr>
        <p:txBody>
          <a:bodyPr spcFirstLastPara="1" wrap="square" lIns="121900" tIns="121900" rIns="121900" bIns="121900" anchor="b" anchorCtr="0">
            <a:noAutofit/>
          </a:bodyPr>
          <a:lstStyle>
            <a:lvl1pPr lvl="0" algn="ctr" rtl="0">
              <a:spcBef>
                <a:spcPts val="0"/>
              </a:spcBef>
              <a:spcAft>
                <a:spcPts val="0"/>
              </a:spcAft>
              <a:buSzPts val="5600"/>
              <a:buNone/>
              <a:defRPr sz="5600"/>
            </a:lvl1pPr>
            <a:lvl2pPr lvl="1" algn="ctr" rtl="0">
              <a:spcBef>
                <a:spcPts val="0"/>
              </a:spcBef>
              <a:spcAft>
                <a:spcPts val="0"/>
              </a:spcAft>
              <a:buSzPts val="5600"/>
              <a:buNone/>
              <a:defRPr sz="5600"/>
            </a:lvl2pPr>
            <a:lvl3pPr lvl="2" algn="ctr" rtl="0">
              <a:spcBef>
                <a:spcPts val="0"/>
              </a:spcBef>
              <a:spcAft>
                <a:spcPts val="0"/>
              </a:spcAft>
              <a:buSzPts val="5600"/>
              <a:buNone/>
              <a:defRPr sz="5600"/>
            </a:lvl3pPr>
            <a:lvl4pPr lvl="3" algn="ctr" rtl="0">
              <a:spcBef>
                <a:spcPts val="0"/>
              </a:spcBef>
              <a:spcAft>
                <a:spcPts val="0"/>
              </a:spcAft>
              <a:buSzPts val="5600"/>
              <a:buNone/>
              <a:defRPr sz="5600"/>
            </a:lvl4pPr>
            <a:lvl5pPr lvl="4" algn="ctr" rtl="0">
              <a:spcBef>
                <a:spcPts val="0"/>
              </a:spcBef>
              <a:spcAft>
                <a:spcPts val="0"/>
              </a:spcAft>
              <a:buSzPts val="5600"/>
              <a:buNone/>
              <a:defRPr sz="5600"/>
            </a:lvl5pPr>
            <a:lvl6pPr lvl="5" algn="ctr" rtl="0">
              <a:spcBef>
                <a:spcPts val="0"/>
              </a:spcBef>
              <a:spcAft>
                <a:spcPts val="0"/>
              </a:spcAft>
              <a:buSzPts val="5600"/>
              <a:buNone/>
              <a:defRPr sz="5600"/>
            </a:lvl6pPr>
            <a:lvl7pPr lvl="6" algn="ctr" rtl="0">
              <a:spcBef>
                <a:spcPts val="0"/>
              </a:spcBef>
              <a:spcAft>
                <a:spcPts val="0"/>
              </a:spcAft>
              <a:buSzPts val="5600"/>
              <a:buNone/>
              <a:defRPr sz="5600"/>
            </a:lvl7pPr>
            <a:lvl8pPr lvl="7" algn="ctr" rtl="0">
              <a:spcBef>
                <a:spcPts val="0"/>
              </a:spcBef>
              <a:spcAft>
                <a:spcPts val="0"/>
              </a:spcAft>
              <a:buSzPts val="5600"/>
              <a:buNone/>
              <a:defRPr sz="5600"/>
            </a:lvl8pPr>
            <a:lvl9pPr lvl="8" algn="ctr" rtl="0">
              <a:spcBef>
                <a:spcPts val="0"/>
              </a:spcBef>
              <a:spcAft>
                <a:spcPts val="0"/>
              </a:spcAft>
              <a:buSzPts val="5600"/>
              <a:buNone/>
              <a:defRPr sz="5600"/>
            </a:lvl9pPr>
          </a:lstStyle>
          <a:p>
            <a:endParaRPr/>
          </a:p>
        </p:txBody>
      </p:sp>
      <p:sp>
        <p:nvSpPr>
          <p:cNvPr id="44" name="Google Shape;44;p9"/>
          <p:cNvSpPr txBox="1">
            <a:spLocks noGrp="1"/>
          </p:cNvSpPr>
          <p:nvPr>
            <p:ph type="subTitle" idx="1"/>
          </p:nvPr>
        </p:nvSpPr>
        <p:spPr>
          <a:xfrm>
            <a:off x="354000" y="3737433"/>
            <a:ext cx="5393700" cy="1646700"/>
          </a:xfrm>
          <a:prstGeom prst="rect">
            <a:avLst/>
          </a:prstGeom>
        </p:spPr>
        <p:txBody>
          <a:bodyPr spcFirstLastPara="1" wrap="square" lIns="121900" tIns="121900" rIns="121900" bIns="121900"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45" name="Google Shape;45;p9"/>
          <p:cNvSpPr txBox="1">
            <a:spLocks noGrp="1"/>
          </p:cNvSpPr>
          <p:nvPr>
            <p:ph type="body" idx="2"/>
          </p:nvPr>
        </p:nvSpPr>
        <p:spPr>
          <a:xfrm>
            <a:off x="6586000" y="965433"/>
            <a:ext cx="5115900" cy="4926900"/>
          </a:xfrm>
          <a:prstGeom prst="rect">
            <a:avLst/>
          </a:prstGeom>
        </p:spPr>
        <p:txBody>
          <a:bodyPr spcFirstLastPara="1" wrap="square" lIns="121900" tIns="121900" rIns="121900" bIns="121900" anchor="ctr" anchorCtr="0">
            <a:noAutofit/>
          </a:bodyPr>
          <a:lstStyle>
            <a:lvl1pPr marL="457200" lvl="0" indent="-381000" rtl="0">
              <a:spcBef>
                <a:spcPts val="0"/>
              </a:spcBef>
              <a:spcAft>
                <a:spcPts val="0"/>
              </a:spcAft>
              <a:buSzPts val="24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sp>
        <p:nvSpPr>
          <p:cNvPr id="46" name="Google Shape;46;p9"/>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7"/>
        <p:cNvGrpSpPr/>
        <p:nvPr/>
      </p:nvGrpSpPr>
      <p:grpSpPr>
        <a:xfrm>
          <a:off x="0" y="0"/>
          <a:ext cx="0" cy="0"/>
          <a:chOff x="0" y="0"/>
          <a:chExt cx="0" cy="0"/>
        </a:xfrm>
      </p:grpSpPr>
      <p:sp>
        <p:nvSpPr>
          <p:cNvPr id="48" name="Google Shape;48;p10"/>
          <p:cNvSpPr txBox="1">
            <a:spLocks noGrp="1"/>
          </p:cNvSpPr>
          <p:nvPr>
            <p:ph type="body" idx="1"/>
          </p:nvPr>
        </p:nvSpPr>
        <p:spPr>
          <a:xfrm>
            <a:off x="415600" y="5640767"/>
            <a:ext cx="7998300" cy="806700"/>
          </a:xfrm>
          <a:prstGeom prst="rect">
            <a:avLst/>
          </a:prstGeom>
        </p:spPr>
        <p:txBody>
          <a:bodyPr spcFirstLastPara="1" wrap="square" lIns="121900" tIns="121900" rIns="121900" bIns="121900" anchor="ctr" anchorCtr="0">
            <a:noAutofit/>
          </a:bodyPr>
          <a:lstStyle>
            <a:lvl1pPr marL="457200" lvl="0" indent="-228600" rtl="0">
              <a:lnSpc>
                <a:spcPct val="100000"/>
              </a:lnSpc>
              <a:spcBef>
                <a:spcPts val="0"/>
              </a:spcBef>
              <a:spcAft>
                <a:spcPts val="0"/>
              </a:spcAft>
              <a:buSzPts val="2400"/>
              <a:buNone/>
              <a:defRPr/>
            </a:lvl1pPr>
          </a:lstStyle>
          <a:p>
            <a:endParaRPr/>
          </a:p>
        </p:txBody>
      </p:sp>
      <p:sp>
        <p:nvSpPr>
          <p:cNvPr id="49" name="Google Shape;49;p10"/>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0"/>
        <p:cNvGrpSpPr/>
        <p:nvPr/>
      </p:nvGrpSpPr>
      <p:grpSpPr>
        <a:xfrm>
          <a:off x="0" y="0"/>
          <a:ext cx="0" cy="0"/>
          <a:chOff x="0" y="0"/>
          <a:chExt cx="0" cy="0"/>
        </a:xfrm>
      </p:grpSpPr>
      <p:sp>
        <p:nvSpPr>
          <p:cNvPr id="51" name="Google Shape;51;p11"/>
          <p:cNvSpPr txBox="1">
            <a:spLocks noGrp="1"/>
          </p:cNvSpPr>
          <p:nvPr>
            <p:ph type="title" hasCustomPrompt="1"/>
          </p:nvPr>
        </p:nvSpPr>
        <p:spPr>
          <a:xfrm>
            <a:off x="415600" y="1474833"/>
            <a:ext cx="11360700" cy="2618100"/>
          </a:xfrm>
          <a:prstGeom prst="rect">
            <a:avLst/>
          </a:prstGeom>
        </p:spPr>
        <p:txBody>
          <a:bodyPr spcFirstLastPara="1" wrap="square" lIns="121900" tIns="121900" rIns="121900" bIns="121900" anchor="b" anchorCtr="0">
            <a:noAutofit/>
          </a:bodyPr>
          <a:lstStyle>
            <a:lvl1pPr lvl="0" algn="ctr" rtl="0">
              <a:spcBef>
                <a:spcPts val="0"/>
              </a:spcBef>
              <a:spcAft>
                <a:spcPts val="0"/>
              </a:spcAft>
              <a:buSzPts val="16000"/>
              <a:buNone/>
              <a:defRPr sz="16000"/>
            </a:lvl1pPr>
            <a:lvl2pPr lvl="1" algn="ctr" rtl="0">
              <a:spcBef>
                <a:spcPts val="0"/>
              </a:spcBef>
              <a:spcAft>
                <a:spcPts val="0"/>
              </a:spcAft>
              <a:buSzPts val="16000"/>
              <a:buNone/>
              <a:defRPr sz="16000"/>
            </a:lvl2pPr>
            <a:lvl3pPr lvl="2" algn="ctr" rtl="0">
              <a:spcBef>
                <a:spcPts val="0"/>
              </a:spcBef>
              <a:spcAft>
                <a:spcPts val="0"/>
              </a:spcAft>
              <a:buSzPts val="16000"/>
              <a:buNone/>
              <a:defRPr sz="16000"/>
            </a:lvl3pPr>
            <a:lvl4pPr lvl="3" algn="ctr" rtl="0">
              <a:spcBef>
                <a:spcPts val="0"/>
              </a:spcBef>
              <a:spcAft>
                <a:spcPts val="0"/>
              </a:spcAft>
              <a:buSzPts val="16000"/>
              <a:buNone/>
              <a:defRPr sz="16000"/>
            </a:lvl4pPr>
            <a:lvl5pPr lvl="4" algn="ctr" rtl="0">
              <a:spcBef>
                <a:spcPts val="0"/>
              </a:spcBef>
              <a:spcAft>
                <a:spcPts val="0"/>
              </a:spcAft>
              <a:buSzPts val="16000"/>
              <a:buNone/>
              <a:defRPr sz="16000"/>
            </a:lvl5pPr>
            <a:lvl6pPr lvl="5" algn="ctr" rtl="0">
              <a:spcBef>
                <a:spcPts val="0"/>
              </a:spcBef>
              <a:spcAft>
                <a:spcPts val="0"/>
              </a:spcAft>
              <a:buSzPts val="16000"/>
              <a:buNone/>
              <a:defRPr sz="16000"/>
            </a:lvl6pPr>
            <a:lvl7pPr lvl="6" algn="ctr" rtl="0">
              <a:spcBef>
                <a:spcPts val="0"/>
              </a:spcBef>
              <a:spcAft>
                <a:spcPts val="0"/>
              </a:spcAft>
              <a:buSzPts val="16000"/>
              <a:buNone/>
              <a:defRPr sz="16000"/>
            </a:lvl7pPr>
            <a:lvl8pPr lvl="7" algn="ctr" rtl="0">
              <a:spcBef>
                <a:spcPts val="0"/>
              </a:spcBef>
              <a:spcAft>
                <a:spcPts val="0"/>
              </a:spcAft>
              <a:buSzPts val="16000"/>
              <a:buNone/>
              <a:defRPr sz="16000"/>
            </a:lvl8pPr>
            <a:lvl9pPr lvl="8" algn="ctr" rtl="0">
              <a:spcBef>
                <a:spcPts val="0"/>
              </a:spcBef>
              <a:spcAft>
                <a:spcPts val="0"/>
              </a:spcAft>
              <a:buSzPts val="16000"/>
              <a:buNone/>
              <a:defRPr sz="16000"/>
            </a:lvl9pPr>
          </a:lstStyle>
          <a:p>
            <a:r>
              <a:t>xx%</a:t>
            </a:r>
          </a:p>
        </p:txBody>
      </p:sp>
      <p:sp>
        <p:nvSpPr>
          <p:cNvPr id="52" name="Google Shape;52;p11"/>
          <p:cNvSpPr txBox="1">
            <a:spLocks noGrp="1"/>
          </p:cNvSpPr>
          <p:nvPr>
            <p:ph type="body" idx="1"/>
          </p:nvPr>
        </p:nvSpPr>
        <p:spPr>
          <a:xfrm>
            <a:off x="415600" y="4202967"/>
            <a:ext cx="11360700" cy="1734300"/>
          </a:xfrm>
          <a:prstGeom prst="rect">
            <a:avLst/>
          </a:prstGeom>
        </p:spPr>
        <p:txBody>
          <a:bodyPr spcFirstLastPara="1" wrap="square" lIns="121900" tIns="121900" rIns="121900" bIns="121900" anchor="t" anchorCtr="0">
            <a:noAutofit/>
          </a:bodyPr>
          <a:lstStyle>
            <a:lvl1pPr marL="457200" lvl="0" indent="-381000" algn="ctr" rtl="0">
              <a:spcBef>
                <a:spcPts val="0"/>
              </a:spcBef>
              <a:spcAft>
                <a:spcPts val="0"/>
              </a:spcAft>
              <a:buSzPts val="2400"/>
              <a:buChar char="●"/>
              <a:defRPr/>
            </a:lvl1pPr>
            <a:lvl2pPr marL="914400" lvl="1" indent="-349250" algn="ctr" rtl="0">
              <a:spcBef>
                <a:spcPts val="2100"/>
              </a:spcBef>
              <a:spcAft>
                <a:spcPts val="0"/>
              </a:spcAft>
              <a:buSzPts val="1900"/>
              <a:buChar char="○"/>
              <a:defRPr/>
            </a:lvl2pPr>
            <a:lvl3pPr marL="1371600" lvl="2" indent="-349250" algn="ctr" rtl="0">
              <a:spcBef>
                <a:spcPts val="2100"/>
              </a:spcBef>
              <a:spcAft>
                <a:spcPts val="0"/>
              </a:spcAft>
              <a:buSzPts val="1900"/>
              <a:buChar char="■"/>
              <a:defRPr/>
            </a:lvl3pPr>
            <a:lvl4pPr marL="1828800" lvl="3" indent="-349250" algn="ctr" rtl="0">
              <a:spcBef>
                <a:spcPts val="2100"/>
              </a:spcBef>
              <a:spcAft>
                <a:spcPts val="0"/>
              </a:spcAft>
              <a:buSzPts val="1900"/>
              <a:buChar char="●"/>
              <a:defRPr/>
            </a:lvl4pPr>
            <a:lvl5pPr marL="2286000" lvl="4" indent="-349250" algn="ctr" rtl="0">
              <a:spcBef>
                <a:spcPts val="2100"/>
              </a:spcBef>
              <a:spcAft>
                <a:spcPts val="0"/>
              </a:spcAft>
              <a:buSzPts val="1900"/>
              <a:buChar char="○"/>
              <a:defRPr/>
            </a:lvl5pPr>
            <a:lvl6pPr marL="2743200" lvl="5" indent="-349250" algn="ctr" rtl="0">
              <a:spcBef>
                <a:spcPts val="2100"/>
              </a:spcBef>
              <a:spcAft>
                <a:spcPts val="0"/>
              </a:spcAft>
              <a:buSzPts val="1900"/>
              <a:buChar char="■"/>
              <a:defRPr/>
            </a:lvl6pPr>
            <a:lvl7pPr marL="3200400" lvl="6" indent="-349250" algn="ctr" rtl="0">
              <a:spcBef>
                <a:spcPts val="2100"/>
              </a:spcBef>
              <a:spcAft>
                <a:spcPts val="0"/>
              </a:spcAft>
              <a:buSzPts val="1900"/>
              <a:buChar char="●"/>
              <a:defRPr/>
            </a:lvl7pPr>
            <a:lvl8pPr marL="3657600" lvl="7" indent="-349250" algn="ctr" rtl="0">
              <a:spcBef>
                <a:spcPts val="2100"/>
              </a:spcBef>
              <a:spcAft>
                <a:spcPts val="0"/>
              </a:spcAft>
              <a:buSzPts val="1900"/>
              <a:buChar char="○"/>
              <a:defRPr/>
            </a:lvl8pPr>
            <a:lvl9pPr marL="4114800" lvl="8" indent="-349250" algn="ctr" rtl="0">
              <a:spcBef>
                <a:spcPts val="2100"/>
              </a:spcBef>
              <a:spcAft>
                <a:spcPts val="2100"/>
              </a:spcAft>
              <a:buSzPts val="1900"/>
              <a:buChar char="■"/>
              <a:defRPr/>
            </a:lvl9pPr>
          </a:lstStyle>
          <a:p>
            <a:endParaRPr/>
          </a:p>
        </p:txBody>
      </p:sp>
      <p:sp>
        <p:nvSpPr>
          <p:cNvPr id="53" name="Google Shape;53;p11"/>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2"/>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56"/>
        <p:cNvGrpSpPr/>
        <p:nvPr/>
      </p:nvGrpSpPr>
      <p:grpSpPr>
        <a:xfrm>
          <a:off x="0" y="0"/>
          <a:ext cx="0" cy="0"/>
          <a:chOff x="0" y="0"/>
          <a:chExt cx="0" cy="0"/>
        </a:xfrm>
      </p:grpSpPr>
      <p:sp>
        <p:nvSpPr>
          <p:cNvPr id="57" name="Google Shape;57;p1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rtl="0">
              <a:spcBef>
                <a:spcPts val="0"/>
              </a:spcBef>
              <a:spcAft>
                <a:spcPts val="0"/>
              </a:spcAft>
              <a:buSzPts val="3700"/>
              <a:buNone/>
              <a:defRPr sz="1900"/>
            </a:lvl2pPr>
            <a:lvl3pPr lvl="2" rtl="0">
              <a:spcBef>
                <a:spcPts val="0"/>
              </a:spcBef>
              <a:spcAft>
                <a:spcPts val="0"/>
              </a:spcAft>
              <a:buSzPts val="3700"/>
              <a:buNone/>
              <a:defRPr sz="1900"/>
            </a:lvl3pPr>
            <a:lvl4pPr lvl="3" rtl="0">
              <a:spcBef>
                <a:spcPts val="0"/>
              </a:spcBef>
              <a:spcAft>
                <a:spcPts val="0"/>
              </a:spcAft>
              <a:buSzPts val="3700"/>
              <a:buNone/>
              <a:defRPr sz="1900"/>
            </a:lvl4pPr>
            <a:lvl5pPr lvl="4" rtl="0">
              <a:spcBef>
                <a:spcPts val="0"/>
              </a:spcBef>
              <a:spcAft>
                <a:spcPts val="0"/>
              </a:spcAft>
              <a:buSzPts val="3700"/>
              <a:buNone/>
              <a:defRPr sz="1900"/>
            </a:lvl5pPr>
            <a:lvl6pPr lvl="5" rtl="0">
              <a:spcBef>
                <a:spcPts val="0"/>
              </a:spcBef>
              <a:spcAft>
                <a:spcPts val="0"/>
              </a:spcAft>
              <a:buSzPts val="3700"/>
              <a:buNone/>
              <a:defRPr sz="1900"/>
            </a:lvl6pPr>
            <a:lvl7pPr lvl="6" rtl="0">
              <a:spcBef>
                <a:spcPts val="0"/>
              </a:spcBef>
              <a:spcAft>
                <a:spcPts val="0"/>
              </a:spcAft>
              <a:buSzPts val="3700"/>
              <a:buNone/>
              <a:defRPr sz="1900"/>
            </a:lvl7pPr>
            <a:lvl8pPr lvl="7" rtl="0">
              <a:spcBef>
                <a:spcPts val="0"/>
              </a:spcBef>
              <a:spcAft>
                <a:spcPts val="0"/>
              </a:spcAft>
              <a:buSzPts val="3700"/>
              <a:buNone/>
              <a:defRPr sz="1900"/>
            </a:lvl8pPr>
            <a:lvl9pPr lvl="8" rtl="0">
              <a:spcBef>
                <a:spcPts val="0"/>
              </a:spcBef>
              <a:spcAft>
                <a:spcPts val="0"/>
              </a:spcAft>
              <a:buSzPts val="3700"/>
              <a:buNone/>
              <a:defRPr sz="1900"/>
            </a:lvl9pPr>
          </a:lstStyle>
          <a:p>
            <a:endParaRPr/>
          </a:p>
        </p:txBody>
      </p:sp>
      <p:sp>
        <p:nvSpPr>
          <p:cNvPr id="58" name="Google Shape;58;p13"/>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1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21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21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9250" algn="l" rtl="0">
              <a:lnSpc>
                <a:spcPct val="90000"/>
              </a:lnSpc>
              <a:spcBef>
                <a:spcPts val="21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4pPr>
            <a:lvl5pPr marL="2286000" marR="0" lvl="4" indent="-349250" algn="l" rtl="0">
              <a:lnSpc>
                <a:spcPct val="90000"/>
              </a:lnSpc>
              <a:spcBef>
                <a:spcPts val="21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5pPr>
            <a:lvl6pPr marL="2743200" marR="0" lvl="5" indent="-349250" algn="l" rtl="0">
              <a:lnSpc>
                <a:spcPct val="90000"/>
              </a:lnSpc>
              <a:spcBef>
                <a:spcPts val="21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6pPr>
            <a:lvl7pPr marL="3200400" marR="0" lvl="6" indent="-349250" algn="l" rtl="0">
              <a:lnSpc>
                <a:spcPct val="90000"/>
              </a:lnSpc>
              <a:spcBef>
                <a:spcPts val="21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7pPr>
            <a:lvl8pPr marL="3657600" marR="0" lvl="7" indent="-349250" algn="l" rtl="0">
              <a:lnSpc>
                <a:spcPct val="90000"/>
              </a:lnSpc>
              <a:spcBef>
                <a:spcPts val="21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8pPr>
            <a:lvl9pPr marL="4114800" marR="0" lvl="8" indent="-349250" algn="l" rtl="0">
              <a:lnSpc>
                <a:spcPct val="90000"/>
              </a:lnSpc>
              <a:spcBef>
                <a:spcPts val="2100"/>
              </a:spcBef>
              <a:spcAft>
                <a:spcPts val="210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9pPr>
          </a:lstStyle>
          <a:p>
            <a:endParaRPr/>
          </a:p>
        </p:txBody>
      </p:sp>
      <p:sp>
        <p:nvSpPr>
          <p:cNvPr id="59" name="Google Shape;59;p1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9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9pPr>
          </a:lstStyle>
          <a:p>
            <a:endParaRPr/>
          </a:p>
        </p:txBody>
      </p:sp>
      <p:sp>
        <p:nvSpPr>
          <p:cNvPr id="60" name="Google Shape;60;p1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9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900"/>
              <a:buNone/>
              <a:defRPr sz="1900" b="0" i="0" u="none" strike="noStrike" cap="none">
                <a:solidFill>
                  <a:schemeClr val="dk1"/>
                </a:solidFill>
                <a:latin typeface="Calibri"/>
                <a:ea typeface="Calibri"/>
                <a:cs typeface="Calibri"/>
                <a:sym typeface="Calibri"/>
              </a:defRPr>
            </a:lvl9pPr>
          </a:lstStyle>
          <a:p>
            <a:endParaRPr/>
          </a:p>
        </p:txBody>
      </p:sp>
      <p:sp>
        <p:nvSpPr>
          <p:cNvPr id="61" name="Google Shape;61;p1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Autofit/>
          </a:bodyPr>
          <a:lstStyle>
            <a:lvl1pPr lvl="0" rtl="0">
              <a:spcBef>
                <a:spcPts val="0"/>
              </a:spcBef>
              <a:spcAft>
                <a:spcPts val="0"/>
              </a:spcAft>
              <a:buClr>
                <a:schemeClr val="dk1"/>
              </a:buClr>
              <a:buSzPts val="3700"/>
              <a:buNone/>
              <a:defRPr sz="3700">
                <a:solidFill>
                  <a:schemeClr val="dk1"/>
                </a:solidFill>
              </a:defRPr>
            </a:lvl1pPr>
            <a:lvl2pPr lvl="1" rtl="0">
              <a:spcBef>
                <a:spcPts val="0"/>
              </a:spcBef>
              <a:spcAft>
                <a:spcPts val="0"/>
              </a:spcAft>
              <a:buClr>
                <a:schemeClr val="dk1"/>
              </a:buClr>
              <a:buSzPts val="3700"/>
              <a:buNone/>
              <a:defRPr sz="3700">
                <a:solidFill>
                  <a:schemeClr val="dk1"/>
                </a:solidFill>
              </a:defRPr>
            </a:lvl2pPr>
            <a:lvl3pPr lvl="2" rtl="0">
              <a:spcBef>
                <a:spcPts val="0"/>
              </a:spcBef>
              <a:spcAft>
                <a:spcPts val="0"/>
              </a:spcAft>
              <a:buClr>
                <a:schemeClr val="dk1"/>
              </a:buClr>
              <a:buSzPts val="3700"/>
              <a:buNone/>
              <a:defRPr sz="3700">
                <a:solidFill>
                  <a:schemeClr val="dk1"/>
                </a:solidFill>
              </a:defRPr>
            </a:lvl3pPr>
            <a:lvl4pPr lvl="3" rtl="0">
              <a:spcBef>
                <a:spcPts val="0"/>
              </a:spcBef>
              <a:spcAft>
                <a:spcPts val="0"/>
              </a:spcAft>
              <a:buClr>
                <a:schemeClr val="dk1"/>
              </a:buClr>
              <a:buSzPts val="3700"/>
              <a:buNone/>
              <a:defRPr sz="3700">
                <a:solidFill>
                  <a:schemeClr val="dk1"/>
                </a:solidFill>
              </a:defRPr>
            </a:lvl4pPr>
            <a:lvl5pPr lvl="4" rtl="0">
              <a:spcBef>
                <a:spcPts val="0"/>
              </a:spcBef>
              <a:spcAft>
                <a:spcPts val="0"/>
              </a:spcAft>
              <a:buClr>
                <a:schemeClr val="dk1"/>
              </a:buClr>
              <a:buSzPts val="3700"/>
              <a:buNone/>
              <a:defRPr sz="3700">
                <a:solidFill>
                  <a:schemeClr val="dk1"/>
                </a:solidFill>
              </a:defRPr>
            </a:lvl5pPr>
            <a:lvl6pPr lvl="5" rtl="0">
              <a:spcBef>
                <a:spcPts val="0"/>
              </a:spcBef>
              <a:spcAft>
                <a:spcPts val="0"/>
              </a:spcAft>
              <a:buClr>
                <a:schemeClr val="dk1"/>
              </a:buClr>
              <a:buSzPts val="3700"/>
              <a:buNone/>
              <a:defRPr sz="3700">
                <a:solidFill>
                  <a:schemeClr val="dk1"/>
                </a:solidFill>
              </a:defRPr>
            </a:lvl6pPr>
            <a:lvl7pPr lvl="6" rtl="0">
              <a:spcBef>
                <a:spcPts val="0"/>
              </a:spcBef>
              <a:spcAft>
                <a:spcPts val="0"/>
              </a:spcAft>
              <a:buClr>
                <a:schemeClr val="dk1"/>
              </a:buClr>
              <a:buSzPts val="3700"/>
              <a:buNone/>
              <a:defRPr sz="3700">
                <a:solidFill>
                  <a:schemeClr val="dk1"/>
                </a:solidFill>
              </a:defRPr>
            </a:lvl7pPr>
            <a:lvl8pPr lvl="7" rtl="0">
              <a:spcBef>
                <a:spcPts val="0"/>
              </a:spcBef>
              <a:spcAft>
                <a:spcPts val="0"/>
              </a:spcAft>
              <a:buClr>
                <a:schemeClr val="dk1"/>
              </a:buClr>
              <a:buSzPts val="3700"/>
              <a:buNone/>
              <a:defRPr sz="3700">
                <a:solidFill>
                  <a:schemeClr val="dk1"/>
                </a:solidFill>
              </a:defRPr>
            </a:lvl8pPr>
            <a:lvl9pPr lvl="8" rtl="0">
              <a:spcBef>
                <a:spcPts val="0"/>
              </a:spcBef>
              <a:spcAft>
                <a:spcPts val="0"/>
              </a:spcAft>
              <a:buClr>
                <a:schemeClr val="dk1"/>
              </a:buClr>
              <a:buSzPts val="3700"/>
              <a:buNone/>
              <a:defRPr sz="3700">
                <a:solidFill>
                  <a:schemeClr val="dk1"/>
                </a:solidFill>
              </a:defRPr>
            </a:lvl9pPr>
          </a:lstStyle>
          <a:p>
            <a:endParaRPr/>
          </a:p>
        </p:txBody>
      </p:sp>
      <p:sp>
        <p:nvSpPr>
          <p:cNvPr id="7" name="Google Shape;7;p1"/>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Autofit/>
          </a:bodyPr>
          <a:lstStyle>
            <a:lvl1pPr marL="457200" lvl="0" indent="-381000" rtl="0">
              <a:lnSpc>
                <a:spcPct val="115000"/>
              </a:lnSpc>
              <a:spcBef>
                <a:spcPts val="0"/>
              </a:spcBef>
              <a:spcAft>
                <a:spcPts val="0"/>
              </a:spcAft>
              <a:buClr>
                <a:schemeClr val="dk2"/>
              </a:buClr>
              <a:buSzPts val="2400"/>
              <a:buChar char="●"/>
              <a:defRPr sz="2400">
                <a:solidFill>
                  <a:schemeClr val="dk2"/>
                </a:solidFill>
              </a:defRPr>
            </a:lvl1pPr>
            <a:lvl2pPr marL="914400" lvl="1" indent="-349250" rtl="0">
              <a:lnSpc>
                <a:spcPct val="115000"/>
              </a:lnSpc>
              <a:spcBef>
                <a:spcPts val="2100"/>
              </a:spcBef>
              <a:spcAft>
                <a:spcPts val="0"/>
              </a:spcAft>
              <a:buClr>
                <a:schemeClr val="dk2"/>
              </a:buClr>
              <a:buSzPts val="1900"/>
              <a:buChar char="○"/>
              <a:defRPr sz="1900">
                <a:solidFill>
                  <a:schemeClr val="dk2"/>
                </a:solidFill>
              </a:defRPr>
            </a:lvl2pPr>
            <a:lvl3pPr marL="1371600" lvl="2" indent="-349250" rtl="0">
              <a:lnSpc>
                <a:spcPct val="115000"/>
              </a:lnSpc>
              <a:spcBef>
                <a:spcPts val="2100"/>
              </a:spcBef>
              <a:spcAft>
                <a:spcPts val="0"/>
              </a:spcAft>
              <a:buClr>
                <a:schemeClr val="dk2"/>
              </a:buClr>
              <a:buSzPts val="1900"/>
              <a:buChar char="■"/>
              <a:defRPr sz="1900">
                <a:solidFill>
                  <a:schemeClr val="dk2"/>
                </a:solidFill>
              </a:defRPr>
            </a:lvl3pPr>
            <a:lvl4pPr marL="1828800" lvl="3" indent="-349250" rtl="0">
              <a:lnSpc>
                <a:spcPct val="115000"/>
              </a:lnSpc>
              <a:spcBef>
                <a:spcPts val="2100"/>
              </a:spcBef>
              <a:spcAft>
                <a:spcPts val="0"/>
              </a:spcAft>
              <a:buClr>
                <a:schemeClr val="dk2"/>
              </a:buClr>
              <a:buSzPts val="1900"/>
              <a:buChar char="●"/>
              <a:defRPr sz="1900">
                <a:solidFill>
                  <a:schemeClr val="dk2"/>
                </a:solidFill>
              </a:defRPr>
            </a:lvl4pPr>
            <a:lvl5pPr marL="2286000" lvl="4" indent="-349250" rtl="0">
              <a:lnSpc>
                <a:spcPct val="115000"/>
              </a:lnSpc>
              <a:spcBef>
                <a:spcPts val="2100"/>
              </a:spcBef>
              <a:spcAft>
                <a:spcPts val="0"/>
              </a:spcAft>
              <a:buClr>
                <a:schemeClr val="dk2"/>
              </a:buClr>
              <a:buSzPts val="1900"/>
              <a:buChar char="○"/>
              <a:defRPr sz="1900">
                <a:solidFill>
                  <a:schemeClr val="dk2"/>
                </a:solidFill>
              </a:defRPr>
            </a:lvl5pPr>
            <a:lvl6pPr marL="2743200" lvl="5" indent="-349250" rtl="0">
              <a:lnSpc>
                <a:spcPct val="115000"/>
              </a:lnSpc>
              <a:spcBef>
                <a:spcPts val="2100"/>
              </a:spcBef>
              <a:spcAft>
                <a:spcPts val="0"/>
              </a:spcAft>
              <a:buClr>
                <a:schemeClr val="dk2"/>
              </a:buClr>
              <a:buSzPts val="1900"/>
              <a:buChar char="■"/>
              <a:defRPr sz="1900">
                <a:solidFill>
                  <a:schemeClr val="dk2"/>
                </a:solidFill>
              </a:defRPr>
            </a:lvl6pPr>
            <a:lvl7pPr marL="3200400" lvl="6" indent="-349250" rtl="0">
              <a:lnSpc>
                <a:spcPct val="115000"/>
              </a:lnSpc>
              <a:spcBef>
                <a:spcPts val="2100"/>
              </a:spcBef>
              <a:spcAft>
                <a:spcPts val="0"/>
              </a:spcAft>
              <a:buClr>
                <a:schemeClr val="dk2"/>
              </a:buClr>
              <a:buSzPts val="1900"/>
              <a:buChar char="●"/>
              <a:defRPr sz="1900">
                <a:solidFill>
                  <a:schemeClr val="dk2"/>
                </a:solidFill>
              </a:defRPr>
            </a:lvl7pPr>
            <a:lvl8pPr marL="3657600" lvl="7" indent="-349250" rtl="0">
              <a:lnSpc>
                <a:spcPct val="115000"/>
              </a:lnSpc>
              <a:spcBef>
                <a:spcPts val="2100"/>
              </a:spcBef>
              <a:spcAft>
                <a:spcPts val="0"/>
              </a:spcAft>
              <a:buClr>
                <a:schemeClr val="dk2"/>
              </a:buClr>
              <a:buSzPts val="1900"/>
              <a:buChar char="○"/>
              <a:defRPr sz="1900">
                <a:solidFill>
                  <a:schemeClr val="dk2"/>
                </a:solidFill>
              </a:defRPr>
            </a:lvl8pPr>
            <a:lvl9pPr marL="4114800" lvl="8" indent="-349250" rtl="0">
              <a:lnSpc>
                <a:spcPct val="115000"/>
              </a:lnSpc>
              <a:spcBef>
                <a:spcPts val="2100"/>
              </a:spcBef>
              <a:spcAft>
                <a:spcPts val="2100"/>
              </a:spcAft>
              <a:buClr>
                <a:schemeClr val="dk2"/>
              </a:buClr>
              <a:buSzPts val="1900"/>
              <a:buChar char="■"/>
              <a:defRPr sz="1900">
                <a:solidFill>
                  <a:schemeClr val="dk2"/>
                </a:solidFill>
              </a:defRPr>
            </a:lvl9pPr>
          </a:lstStyle>
          <a:p>
            <a:endParaRPr/>
          </a:p>
        </p:txBody>
      </p:sp>
      <p:sp>
        <p:nvSpPr>
          <p:cNvPr id="8" name="Google Shape;8;p1"/>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lgn="r" rtl="0">
              <a:buNone/>
              <a:defRPr sz="1300">
                <a:solidFill>
                  <a:schemeClr val="dk2"/>
                </a:solidFill>
              </a:defRPr>
            </a:lvl1pPr>
            <a:lvl2pPr lvl="1" algn="r" rtl="0">
              <a:buNone/>
              <a:defRPr sz="1300">
                <a:solidFill>
                  <a:schemeClr val="dk2"/>
                </a:solidFill>
              </a:defRPr>
            </a:lvl2pPr>
            <a:lvl3pPr lvl="2" algn="r" rtl="0">
              <a:buNone/>
              <a:defRPr sz="1300">
                <a:solidFill>
                  <a:schemeClr val="dk2"/>
                </a:solidFill>
              </a:defRPr>
            </a:lvl3pPr>
            <a:lvl4pPr lvl="3" algn="r" rtl="0">
              <a:buNone/>
              <a:defRPr sz="1300">
                <a:solidFill>
                  <a:schemeClr val="dk2"/>
                </a:solidFill>
              </a:defRPr>
            </a:lvl4pPr>
            <a:lvl5pPr lvl="4" algn="r" rtl="0">
              <a:buNone/>
              <a:defRPr sz="1300">
                <a:solidFill>
                  <a:schemeClr val="dk2"/>
                </a:solidFill>
              </a:defRPr>
            </a:lvl5pPr>
            <a:lvl6pPr lvl="5" algn="r" rtl="0">
              <a:buNone/>
              <a:defRPr sz="1300">
                <a:solidFill>
                  <a:schemeClr val="dk2"/>
                </a:solidFill>
              </a:defRPr>
            </a:lvl6pPr>
            <a:lvl7pPr lvl="6" algn="r" rtl="0">
              <a:buNone/>
              <a:defRPr sz="1300">
                <a:solidFill>
                  <a:schemeClr val="dk2"/>
                </a:solidFill>
              </a:defRPr>
            </a:lvl7pPr>
            <a:lvl8pPr lvl="7" algn="r" rtl="0">
              <a:buNone/>
              <a:defRPr sz="1300">
                <a:solidFill>
                  <a:schemeClr val="dk2"/>
                </a:solidFill>
              </a:defRPr>
            </a:lvl8pPr>
            <a:lvl9pPr lvl="8" algn="r" rtl="0">
              <a:buNone/>
              <a:defRPr sz="1300">
                <a:solidFill>
                  <a:schemeClr val="dk2"/>
                </a:solidFil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FCMxA3m_Imc"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6hfOvs8pY1k" TargetMode="External"/><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hyperlink" Target="https://intranet.wiut.uz/Uploads/ModuleMaterialAttachments/828d0a57-8f15-4875-8625-d4aadccbdccf.mp4"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hyperlink" Target="https://intranet.wiut.uz/Uploads/ModuleMaterialAttachments/70454fed-7dd1-4f21-923d-d871f0c33922.mp4" TargetMode="External"/><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hyperlink" Target="https://adrianmejia.com/most-popular-algorithms-time-complexity-every-programmer-should-know-free-online-tutorial-course/" TargetMode="External"/><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8" Type="http://schemas.openxmlformats.org/officeDocument/2006/relationships/hyperlink" Target="http://carlcheo.com/wp-content/uploads/2014/12/which-programming-language-should-i-learn-first-infographic.png" TargetMode="External"/><Relationship Id="rId3" Type="http://schemas.openxmlformats.org/officeDocument/2006/relationships/hyperlink" Target="https://intranet.wiut.uz/Uploads/LearningMaterialFiles/73/886/Dale%20-%20Computer%20science%20illuminated.%20(2020).pdf" TargetMode="External"/><Relationship Id="rId7" Type="http://schemas.openxmlformats.org/officeDocument/2006/relationships/hyperlink" Target="http://carlcheo.com/startcoding" TargetMode="External"/><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hyperlink" Target="http://carlcheo.com/startcodin" TargetMode="External"/><Relationship Id="rId5" Type="http://schemas.openxmlformats.org/officeDocument/2006/relationships/hyperlink" Target="https://adrianmejia.com/most-popular-algorithms-time-complexity-every-programmer-should-know-free-online-tutorial-course/" TargetMode="External"/><Relationship Id="rId4" Type="http://schemas.openxmlformats.org/officeDocument/2006/relationships/hyperlink" Target="https://intranet.wiut.uz/Uploads/ModuleMaterialAttachments/828d0a57-8f15-4875-8625-d4aadccbdccf.mp4"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4"/>
          <p:cNvSpPr txBox="1">
            <a:spLocks noGrp="1"/>
          </p:cNvSpPr>
          <p:nvPr>
            <p:ph type="ctrTitle"/>
          </p:nvPr>
        </p:nvSpPr>
        <p:spPr>
          <a:xfrm>
            <a:off x="415611" y="992767"/>
            <a:ext cx="11360700" cy="2736900"/>
          </a:xfrm>
          <a:prstGeom prst="rect">
            <a:avLst/>
          </a:prstGeom>
        </p:spPr>
        <p:txBody>
          <a:bodyPr spcFirstLastPara="1" wrap="square" lIns="121900" tIns="121900" rIns="121900" bIns="121900" anchor="b" anchorCtr="0">
            <a:noAutofit/>
          </a:bodyPr>
          <a:lstStyle/>
          <a:p>
            <a:pPr marL="0" lvl="0" indent="0" algn="l" rtl="0">
              <a:spcBef>
                <a:spcPts val="0"/>
              </a:spcBef>
              <a:spcAft>
                <a:spcPts val="0"/>
              </a:spcAft>
              <a:buNone/>
            </a:pPr>
            <a:r>
              <a:rPr lang="en-US"/>
              <a:t>Computer Science Fundamentals</a:t>
            </a:r>
            <a:endParaRPr/>
          </a:p>
        </p:txBody>
      </p:sp>
      <p:sp>
        <p:nvSpPr>
          <p:cNvPr id="67" name="Google Shape;67;p14"/>
          <p:cNvSpPr txBox="1">
            <a:spLocks noGrp="1"/>
          </p:cNvSpPr>
          <p:nvPr>
            <p:ph type="subTitle" idx="1"/>
          </p:nvPr>
        </p:nvSpPr>
        <p:spPr>
          <a:xfrm>
            <a:off x="415600" y="3778833"/>
            <a:ext cx="11360700" cy="10569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Clr>
                <a:schemeClr val="dk1"/>
              </a:buClr>
              <a:buSzPts val="1500"/>
              <a:buFont typeface="Arial"/>
              <a:buNone/>
            </a:pPr>
            <a:r>
              <a:rPr lang="en-US" dirty="0">
                <a:solidFill>
                  <a:srgbClr val="FFFFFF"/>
                </a:solidFill>
              </a:rPr>
              <a:t>Lecture topic: Programming Layer </a:t>
            </a:r>
          </a:p>
          <a:p>
            <a:pPr marL="0" lvl="0" indent="0" algn="l" rtl="0">
              <a:spcBef>
                <a:spcPts val="0"/>
              </a:spcBef>
              <a:spcAft>
                <a:spcPts val="0"/>
              </a:spcAft>
              <a:buClr>
                <a:schemeClr val="dk1"/>
              </a:buClr>
              <a:buSzPts val="1500"/>
              <a:buFont typeface="Arial"/>
              <a:buNone/>
            </a:pPr>
            <a:r>
              <a:rPr lang="en-US" sz="2400" dirty="0">
                <a:solidFill>
                  <a:srgbClr val="FFFFFF"/>
                </a:solidFill>
              </a:rPr>
              <a:t>Lecturer: Olga Yugay</a:t>
            </a:r>
            <a:endParaRPr dirty="0">
              <a:solidFill>
                <a:srgbClr val="FFFFFF"/>
              </a:solidFill>
            </a:endParaRPr>
          </a:p>
          <a:p>
            <a:pPr marL="0" lvl="0" indent="0" algn="l" rtl="0">
              <a:spcBef>
                <a:spcPts val="0"/>
              </a:spcBef>
              <a:spcAft>
                <a:spcPts val="0"/>
              </a:spcAft>
              <a:buNone/>
            </a:pPr>
            <a:endParaRPr dirty="0">
              <a:solidFill>
                <a:srgbClr val="FFFFFF"/>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15"/>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a:solidFill>
                  <a:srgbClr val="FFFFFF"/>
                </a:solidFill>
              </a:rPr>
              <a:t>Today’s focus</a:t>
            </a:r>
            <a:endParaRPr>
              <a:solidFill>
                <a:srgbClr val="FFFFFF"/>
              </a:solidFill>
            </a:endParaRPr>
          </a:p>
        </p:txBody>
      </p:sp>
      <p:sp>
        <p:nvSpPr>
          <p:cNvPr id="73" name="Google Shape;73;p15"/>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endParaRPr/>
          </a:p>
        </p:txBody>
      </p:sp>
      <p:grpSp>
        <p:nvGrpSpPr>
          <p:cNvPr id="74" name="Google Shape;74;p15"/>
          <p:cNvGrpSpPr/>
          <p:nvPr/>
        </p:nvGrpSpPr>
        <p:grpSpPr>
          <a:xfrm>
            <a:off x="2511356" y="1429544"/>
            <a:ext cx="8083800" cy="5184686"/>
            <a:chOff x="530156" y="0"/>
            <a:chExt cx="8083800" cy="5184686"/>
          </a:xfrm>
        </p:grpSpPr>
        <p:sp>
          <p:nvSpPr>
            <p:cNvPr id="75" name="Google Shape;75;p15"/>
            <p:cNvSpPr/>
            <p:nvPr/>
          </p:nvSpPr>
          <p:spPr>
            <a:xfrm>
              <a:off x="530156" y="0"/>
              <a:ext cx="8083800" cy="5184600"/>
            </a:xfrm>
            <a:prstGeom prst="ellipse">
              <a:avLst/>
            </a:prstGeom>
            <a:solidFill>
              <a:srgbClr val="365E89"/>
            </a:solidFill>
            <a:ln w="254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15"/>
            <p:cNvSpPr txBox="1"/>
            <p:nvPr/>
          </p:nvSpPr>
          <p:spPr>
            <a:xfrm>
              <a:off x="3056308" y="259228"/>
              <a:ext cx="3031500" cy="518400"/>
            </a:xfrm>
            <a:prstGeom prst="rect">
              <a:avLst/>
            </a:prstGeom>
            <a:noFill/>
            <a:ln>
              <a:noFill/>
            </a:ln>
          </p:spPr>
          <p:txBody>
            <a:bodyPr spcFirstLastPara="1" wrap="square" lIns="128000" tIns="128000" rIns="128000" bIns="128000" anchor="ctr" anchorCtr="0">
              <a:noAutofit/>
            </a:bodyPr>
            <a:lstStyle/>
            <a:p>
              <a:pPr marL="0" marR="0" lvl="0" indent="0" algn="ctr" rtl="0">
                <a:lnSpc>
                  <a:spcPct val="90000"/>
                </a:lnSpc>
                <a:spcBef>
                  <a:spcPts val="0"/>
                </a:spcBef>
                <a:spcAft>
                  <a:spcPts val="0"/>
                </a:spcAft>
                <a:buNone/>
              </a:pPr>
              <a:r>
                <a:rPr lang="en-US" sz="1800" b="0" i="0" u="none" strike="noStrike" cap="none">
                  <a:solidFill>
                    <a:srgbClr val="FFFFFF"/>
                  </a:solidFill>
                  <a:latin typeface="Calibri"/>
                  <a:ea typeface="Calibri"/>
                  <a:cs typeface="Calibri"/>
                  <a:sym typeface="Calibri"/>
                </a:rPr>
                <a:t>Communications</a:t>
              </a:r>
              <a:endParaRPr sz="1800" b="0" i="0" u="none" strike="noStrike" cap="none">
                <a:solidFill>
                  <a:srgbClr val="FFFFFF"/>
                </a:solidFill>
                <a:latin typeface="Calibri"/>
                <a:ea typeface="Calibri"/>
                <a:cs typeface="Calibri"/>
                <a:sym typeface="Calibri"/>
              </a:endParaRPr>
            </a:p>
          </p:txBody>
        </p:sp>
        <p:sp>
          <p:nvSpPr>
            <p:cNvPr id="77" name="Google Shape;77;p15"/>
            <p:cNvSpPr/>
            <p:nvPr/>
          </p:nvSpPr>
          <p:spPr>
            <a:xfrm>
              <a:off x="1519986" y="777686"/>
              <a:ext cx="6104100" cy="4407000"/>
            </a:xfrm>
            <a:prstGeom prst="ellipse">
              <a:avLst/>
            </a:prstGeom>
            <a:solidFill>
              <a:srgbClr val="527DB4"/>
            </a:solidFill>
            <a:ln w="254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15"/>
            <p:cNvSpPr txBox="1"/>
            <p:nvPr/>
          </p:nvSpPr>
          <p:spPr>
            <a:xfrm>
              <a:off x="3255819" y="1031082"/>
              <a:ext cx="2632500" cy="506700"/>
            </a:xfrm>
            <a:prstGeom prst="rect">
              <a:avLst/>
            </a:prstGeom>
            <a:noFill/>
            <a:ln>
              <a:noFill/>
            </a:ln>
          </p:spPr>
          <p:txBody>
            <a:bodyPr spcFirstLastPara="1" wrap="square" lIns="128000" tIns="128000" rIns="128000" bIns="128000" anchor="ctr" anchorCtr="0">
              <a:noAutofit/>
            </a:bodyPr>
            <a:lstStyle/>
            <a:p>
              <a:pPr marL="0" marR="0" lvl="0" indent="0" algn="ctr" rtl="0">
                <a:lnSpc>
                  <a:spcPct val="90000"/>
                </a:lnSpc>
                <a:spcBef>
                  <a:spcPts val="0"/>
                </a:spcBef>
                <a:spcAft>
                  <a:spcPts val="0"/>
                </a:spcAft>
                <a:buNone/>
              </a:pPr>
              <a:r>
                <a:rPr lang="en-US" sz="1800" b="0" i="0" u="none" strike="noStrike" cap="none">
                  <a:solidFill>
                    <a:srgbClr val="FFFFFF"/>
                  </a:solidFill>
                  <a:latin typeface="Calibri"/>
                  <a:ea typeface="Calibri"/>
                  <a:cs typeface="Calibri"/>
                  <a:sym typeface="Calibri"/>
                </a:rPr>
                <a:t>Applications</a:t>
              </a:r>
              <a:endParaRPr sz="1800" b="0" i="0" u="none" strike="noStrike" cap="none">
                <a:solidFill>
                  <a:srgbClr val="FFFFFF"/>
                </a:solidFill>
                <a:latin typeface="Calibri"/>
                <a:ea typeface="Calibri"/>
                <a:cs typeface="Calibri"/>
                <a:sym typeface="Calibri"/>
              </a:endParaRPr>
            </a:p>
          </p:txBody>
        </p:sp>
        <p:sp>
          <p:nvSpPr>
            <p:cNvPr id="79" name="Google Shape;79;p15"/>
            <p:cNvSpPr/>
            <p:nvPr/>
          </p:nvSpPr>
          <p:spPr>
            <a:xfrm>
              <a:off x="2179883" y="1555372"/>
              <a:ext cx="4784100" cy="3629100"/>
            </a:xfrm>
            <a:prstGeom prst="ellipse">
              <a:avLst/>
            </a:prstGeom>
            <a:solidFill>
              <a:srgbClr val="86A1C8"/>
            </a:solidFill>
            <a:ln w="254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15"/>
            <p:cNvSpPr txBox="1"/>
            <p:nvPr/>
          </p:nvSpPr>
          <p:spPr>
            <a:xfrm>
              <a:off x="3334079" y="1805787"/>
              <a:ext cx="2475900" cy="500700"/>
            </a:xfrm>
            <a:prstGeom prst="rect">
              <a:avLst/>
            </a:prstGeom>
            <a:noFill/>
            <a:ln>
              <a:noFill/>
            </a:ln>
          </p:spPr>
          <p:txBody>
            <a:bodyPr spcFirstLastPara="1" wrap="square" lIns="128000" tIns="128000" rIns="128000" bIns="128000" anchor="ctr" anchorCtr="0">
              <a:noAutofit/>
            </a:bodyPr>
            <a:lstStyle/>
            <a:p>
              <a:pPr marL="0" marR="0" lvl="0" indent="0" algn="ctr" rtl="0">
                <a:lnSpc>
                  <a:spcPct val="90000"/>
                </a:lnSpc>
                <a:spcBef>
                  <a:spcPts val="0"/>
                </a:spcBef>
                <a:spcAft>
                  <a:spcPts val="0"/>
                </a:spcAft>
                <a:buNone/>
              </a:pPr>
              <a:r>
                <a:rPr lang="en-US" sz="1800" b="0" i="0" u="none" strike="noStrike" cap="none">
                  <a:solidFill>
                    <a:srgbClr val="FFFFFF"/>
                  </a:solidFill>
                  <a:latin typeface="Calibri"/>
                  <a:ea typeface="Calibri"/>
                  <a:cs typeface="Calibri"/>
                  <a:sym typeface="Calibri"/>
                </a:rPr>
                <a:t>Operating Systems</a:t>
              </a:r>
              <a:endParaRPr sz="1800" b="0" i="0" u="none" strike="noStrike" cap="none">
                <a:solidFill>
                  <a:srgbClr val="FFFFFF"/>
                </a:solidFill>
                <a:latin typeface="Calibri"/>
                <a:ea typeface="Calibri"/>
                <a:cs typeface="Calibri"/>
                <a:sym typeface="Calibri"/>
              </a:endParaRPr>
            </a:p>
          </p:txBody>
        </p:sp>
        <p:sp>
          <p:nvSpPr>
            <p:cNvPr id="81" name="Google Shape;81;p15"/>
            <p:cNvSpPr/>
            <p:nvPr/>
          </p:nvSpPr>
          <p:spPr>
            <a:xfrm>
              <a:off x="2674814" y="2333059"/>
              <a:ext cx="3794400" cy="2851500"/>
            </a:xfrm>
            <a:prstGeom prst="ellipse">
              <a:avLst/>
            </a:prstGeom>
            <a:solidFill>
              <a:schemeClr val="accent1"/>
            </a:solidFill>
            <a:ln w="254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15"/>
            <p:cNvSpPr txBox="1"/>
            <p:nvPr/>
          </p:nvSpPr>
          <p:spPr>
            <a:xfrm>
              <a:off x="3547519" y="2589695"/>
              <a:ext cx="2049000" cy="513300"/>
            </a:xfrm>
            <a:prstGeom prst="rect">
              <a:avLst/>
            </a:prstGeom>
            <a:noFill/>
            <a:ln>
              <a:noFill/>
            </a:ln>
          </p:spPr>
          <p:txBody>
            <a:bodyPr spcFirstLastPara="1" wrap="square" lIns="128000" tIns="128000" rIns="128000" bIns="128000" anchor="ctr" anchorCtr="0">
              <a:noAutofit/>
            </a:bodyPr>
            <a:lstStyle/>
            <a:p>
              <a:pPr marL="0" marR="0" lvl="0" indent="0" algn="ctr" rtl="0">
                <a:lnSpc>
                  <a:spcPct val="90000"/>
                </a:lnSpc>
                <a:spcBef>
                  <a:spcPts val="0"/>
                </a:spcBef>
                <a:spcAft>
                  <a:spcPts val="0"/>
                </a:spcAft>
                <a:buNone/>
              </a:pPr>
              <a:r>
                <a:rPr lang="en-US" sz="2400" b="1" i="0" u="none" strike="noStrike" cap="none">
                  <a:latin typeface="Calibri"/>
                  <a:ea typeface="Calibri"/>
                  <a:cs typeface="Calibri"/>
                  <a:sym typeface="Calibri"/>
                </a:rPr>
                <a:t>Programming</a:t>
              </a:r>
              <a:endParaRPr sz="2400" b="1" i="0" u="none" strike="noStrike" cap="none">
                <a:latin typeface="Calibri"/>
                <a:ea typeface="Calibri"/>
                <a:cs typeface="Calibri"/>
                <a:sym typeface="Calibri"/>
              </a:endParaRPr>
            </a:p>
          </p:txBody>
        </p:sp>
        <p:sp>
          <p:nvSpPr>
            <p:cNvPr id="83" name="Google Shape;83;p15"/>
            <p:cNvSpPr/>
            <p:nvPr/>
          </p:nvSpPr>
          <p:spPr>
            <a:xfrm>
              <a:off x="3087241" y="3110745"/>
              <a:ext cx="2969400" cy="2073900"/>
            </a:xfrm>
            <a:prstGeom prst="ellipse">
              <a:avLst/>
            </a:prstGeom>
            <a:solidFill>
              <a:srgbClr val="86A1C8"/>
            </a:solidFill>
            <a:ln w="254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15"/>
            <p:cNvSpPr txBox="1"/>
            <p:nvPr/>
          </p:nvSpPr>
          <p:spPr>
            <a:xfrm>
              <a:off x="3606906" y="3369974"/>
              <a:ext cx="1930200" cy="518400"/>
            </a:xfrm>
            <a:prstGeom prst="rect">
              <a:avLst/>
            </a:prstGeom>
            <a:noFill/>
            <a:ln>
              <a:noFill/>
            </a:ln>
          </p:spPr>
          <p:txBody>
            <a:bodyPr spcFirstLastPara="1" wrap="square" lIns="128000" tIns="128000" rIns="128000" bIns="128000" anchor="ctr" anchorCtr="0">
              <a:noAutofit/>
            </a:bodyPr>
            <a:lstStyle/>
            <a:p>
              <a:pPr marL="0" marR="0" lvl="0" indent="0" algn="ctr" rtl="0">
                <a:lnSpc>
                  <a:spcPct val="90000"/>
                </a:lnSpc>
                <a:spcBef>
                  <a:spcPts val="0"/>
                </a:spcBef>
                <a:spcAft>
                  <a:spcPts val="0"/>
                </a:spcAft>
                <a:buNone/>
              </a:pPr>
              <a:r>
                <a:rPr lang="en-US" sz="1800" b="0" i="0" u="none" strike="noStrike" cap="none">
                  <a:solidFill>
                    <a:srgbClr val="FFFFFF"/>
                  </a:solidFill>
                  <a:latin typeface="Calibri"/>
                  <a:ea typeface="Calibri"/>
                  <a:cs typeface="Calibri"/>
                  <a:sym typeface="Calibri"/>
                </a:rPr>
                <a:t>Hardware</a:t>
              </a:r>
              <a:endParaRPr sz="1800" b="0" i="0" u="none" strike="noStrike" cap="none">
                <a:solidFill>
                  <a:srgbClr val="FFFFFF"/>
                </a:solidFill>
                <a:latin typeface="Calibri"/>
                <a:ea typeface="Calibri"/>
                <a:cs typeface="Calibri"/>
                <a:sym typeface="Calibri"/>
              </a:endParaRPr>
            </a:p>
          </p:txBody>
        </p:sp>
        <p:sp>
          <p:nvSpPr>
            <p:cNvPr id="85" name="Google Shape;85;p15"/>
            <p:cNvSpPr/>
            <p:nvPr/>
          </p:nvSpPr>
          <p:spPr>
            <a:xfrm>
              <a:off x="3334700" y="3888432"/>
              <a:ext cx="2474700" cy="1296000"/>
            </a:xfrm>
            <a:prstGeom prst="ellipse">
              <a:avLst/>
            </a:prstGeom>
            <a:solidFill>
              <a:srgbClr val="527DB4"/>
            </a:solidFill>
            <a:ln w="254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15"/>
            <p:cNvSpPr txBox="1"/>
            <p:nvPr/>
          </p:nvSpPr>
          <p:spPr>
            <a:xfrm>
              <a:off x="3697097" y="4212468"/>
              <a:ext cx="1749900" cy="648000"/>
            </a:xfrm>
            <a:prstGeom prst="rect">
              <a:avLst/>
            </a:prstGeom>
            <a:noFill/>
            <a:ln>
              <a:noFill/>
            </a:ln>
          </p:spPr>
          <p:txBody>
            <a:bodyPr spcFirstLastPara="1" wrap="square" lIns="128000" tIns="128000" rIns="128000" bIns="128000" anchor="ctr" anchorCtr="0">
              <a:noAutofit/>
            </a:bodyPr>
            <a:lstStyle/>
            <a:p>
              <a:pPr marL="0" marR="0" lvl="0" indent="0" algn="ctr" rtl="0">
                <a:lnSpc>
                  <a:spcPct val="90000"/>
                </a:lnSpc>
                <a:spcBef>
                  <a:spcPts val="0"/>
                </a:spcBef>
                <a:spcAft>
                  <a:spcPts val="0"/>
                </a:spcAft>
                <a:buNone/>
              </a:pPr>
              <a:r>
                <a:rPr lang="en-US" sz="1800" b="0" i="0" u="none" strike="noStrike" cap="none">
                  <a:solidFill>
                    <a:srgbClr val="FFFFFF"/>
                  </a:solidFill>
                  <a:latin typeface="Calibri"/>
                  <a:ea typeface="Calibri"/>
                  <a:cs typeface="Calibri"/>
                  <a:sym typeface="Calibri"/>
                </a:rPr>
                <a:t>Information</a:t>
              </a:r>
              <a:endParaRPr sz="1800" b="0" i="0" u="none" strike="noStrike" cap="none">
                <a:solidFill>
                  <a:srgbClr val="FFFFFF"/>
                </a:solidFill>
                <a:latin typeface="Calibri"/>
                <a:ea typeface="Calibri"/>
                <a:cs typeface="Calibri"/>
                <a:sym typeface="Calibri"/>
              </a:endParaRPr>
            </a:p>
          </p:txBody>
        </p:sp>
      </p:grpSp>
      <p:sp>
        <p:nvSpPr>
          <p:cNvPr id="87" name="Google Shape;87;p15"/>
          <p:cNvSpPr/>
          <p:nvPr/>
        </p:nvSpPr>
        <p:spPr>
          <a:xfrm>
            <a:off x="1107400" y="4307624"/>
            <a:ext cx="3951300" cy="860400"/>
          </a:xfrm>
          <a:prstGeom prst="rightArrow">
            <a:avLst>
              <a:gd name="adj1" fmla="val 50000"/>
              <a:gd name="adj2" fmla="val 50000"/>
            </a:avLst>
          </a:prstGeom>
          <a:solidFill>
            <a:srgbClr val="CC0000"/>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6"/>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a:t>Agenda</a:t>
            </a:r>
            <a:endParaRPr/>
          </a:p>
        </p:txBody>
      </p:sp>
      <p:sp>
        <p:nvSpPr>
          <p:cNvPr id="93" name="Google Shape;93;p16"/>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457200" lvl="0" indent="-355600" algn="l" rtl="0">
              <a:spcBef>
                <a:spcPts val="0"/>
              </a:spcBef>
              <a:spcAft>
                <a:spcPts val="0"/>
              </a:spcAft>
              <a:buSzPts val="2000"/>
              <a:buChar char="●"/>
            </a:pPr>
            <a:r>
              <a:rPr lang="en-US" sz="2000" dirty="0"/>
              <a:t>Problem solving and problem-solving strategies</a:t>
            </a:r>
            <a:endParaRPr sz="2000" dirty="0"/>
          </a:p>
          <a:p>
            <a:pPr marL="457200" lvl="0" indent="-355600" algn="l" rtl="0">
              <a:spcBef>
                <a:spcPts val="0"/>
              </a:spcBef>
              <a:spcAft>
                <a:spcPts val="0"/>
              </a:spcAft>
              <a:buSzPts val="2000"/>
              <a:buChar char="●"/>
            </a:pPr>
            <a:r>
              <a:rPr lang="en-US" sz="2000" dirty="0"/>
              <a:t>Algorithm</a:t>
            </a:r>
            <a:endParaRPr sz="2000" dirty="0"/>
          </a:p>
          <a:p>
            <a:pPr marL="457200" lvl="0" indent="-355600" algn="l" rtl="0">
              <a:spcBef>
                <a:spcPts val="0"/>
              </a:spcBef>
              <a:spcAft>
                <a:spcPts val="0"/>
              </a:spcAft>
              <a:buSzPts val="2000"/>
              <a:buChar char="●"/>
            </a:pPr>
            <a:r>
              <a:rPr lang="en-US" sz="2000" dirty="0"/>
              <a:t>Algorithm with selection</a:t>
            </a:r>
            <a:endParaRPr sz="2000" dirty="0"/>
          </a:p>
          <a:p>
            <a:pPr marL="457200" lvl="0" indent="-355600" algn="l" rtl="0">
              <a:spcBef>
                <a:spcPts val="0"/>
              </a:spcBef>
              <a:spcAft>
                <a:spcPts val="0"/>
              </a:spcAft>
              <a:buSzPts val="2000"/>
              <a:buChar char="●"/>
            </a:pPr>
            <a:r>
              <a:rPr lang="en-US" sz="2000" dirty="0"/>
              <a:t>Algorithm with repetition</a:t>
            </a:r>
            <a:endParaRPr sz="2000" dirty="0"/>
          </a:p>
          <a:p>
            <a:pPr marL="457200" lvl="0" indent="-355600" algn="l" rtl="0">
              <a:spcBef>
                <a:spcPts val="0"/>
              </a:spcBef>
              <a:spcAft>
                <a:spcPts val="0"/>
              </a:spcAft>
              <a:buSzPts val="2000"/>
              <a:buChar char="●"/>
            </a:pPr>
            <a:r>
              <a:rPr lang="en-US" sz="2000" dirty="0"/>
              <a:t>Searching algorithms</a:t>
            </a:r>
            <a:endParaRPr sz="2000" dirty="0"/>
          </a:p>
          <a:p>
            <a:pPr marL="914400" lvl="1" indent="-355600" algn="l" rtl="0">
              <a:spcBef>
                <a:spcPts val="0"/>
              </a:spcBef>
              <a:spcAft>
                <a:spcPts val="0"/>
              </a:spcAft>
              <a:buSzPts val="2000"/>
              <a:buChar char="○"/>
            </a:pPr>
            <a:r>
              <a:rPr lang="en-US" sz="2000" dirty="0"/>
              <a:t>Sequential search</a:t>
            </a:r>
            <a:endParaRPr sz="2000" dirty="0"/>
          </a:p>
          <a:p>
            <a:pPr marL="914400" lvl="1" indent="-355600" algn="l" rtl="0">
              <a:spcBef>
                <a:spcPts val="0"/>
              </a:spcBef>
              <a:spcAft>
                <a:spcPts val="0"/>
              </a:spcAft>
              <a:buSzPts val="2000"/>
              <a:buChar char="○"/>
            </a:pPr>
            <a:r>
              <a:rPr lang="en-US" sz="2000" dirty="0"/>
              <a:t>Binary search</a:t>
            </a:r>
            <a:endParaRPr sz="2000" dirty="0"/>
          </a:p>
          <a:p>
            <a:pPr marL="457200" lvl="0" indent="-355600" algn="l" rtl="0">
              <a:spcBef>
                <a:spcPts val="0"/>
              </a:spcBef>
              <a:spcAft>
                <a:spcPts val="0"/>
              </a:spcAft>
              <a:buSzPts val="2000"/>
              <a:buChar char="●"/>
            </a:pPr>
            <a:r>
              <a:rPr lang="en-US" sz="2000" dirty="0"/>
              <a:t>Algorithm complexity</a:t>
            </a:r>
            <a:endParaRPr sz="2000" dirty="0"/>
          </a:p>
          <a:p>
            <a:pPr marL="0" lvl="0" indent="0" algn="l" rtl="0">
              <a:spcBef>
                <a:spcPts val="0"/>
              </a:spcBef>
              <a:spcAft>
                <a:spcPts val="0"/>
              </a:spcAft>
              <a:buNone/>
            </a:pPr>
            <a:endParaRPr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7"/>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dirty="0"/>
              <a:t>Let’s refresh your understanding</a:t>
            </a:r>
          </a:p>
        </p:txBody>
      </p:sp>
      <p:sp>
        <p:nvSpPr>
          <p:cNvPr id="99" name="Google Shape;99;p17"/>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Clr>
                <a:schemeClr val="dk1"/>
              </a:buClr>
              <a:buSzPts val="1100"/>
              <a:buFont typeface="Arial"/>
              <a:buNone/>
            </a:pPr>
            <a:r>
              <a:rPr lang="en-US" u="sng" dirty="0">
                <a:solidFill>
                  <a:schemeClr val="accent5"/>
                </a:solidFill>
                <a:hlinkClick r:id="rId3">
                  <a:extLst>
                    <a:ext uri="{A12FA001-AC4F-418D-AE19-62706E023703}">
                      <ahyp:hlinkClr xmlns:ahyp="http://schemas.microsoft.com/office/drawing/2018/hyperlinkcolor" val="tx"/>
                    </a:ext>
                  </a:extLst>
                </a:hlinkClick>
              </a:rPr>
              <a:t>What is Programming? | Intro to JS: Drawing &amp; Animation | Computer programming | Khan Academy</a:t>
            </a:r>
            <a:r>
              <a:rPr lang="en-US" dirty="0"/>
              <a:t> </a:t>
            </a:r>
            <a:r>
              <a:rPr lang="en-GB" sz="2400" baseline="30000" dirty="0">
                <a:solidFill>
                  <a:schemeClr val="tx1"/>
                </a:solidFill>
              </a:rPr>
              <a:t>1</a:t>
            </a:r>
            <a:endParaRPr dirty="0">
              <a:solidFill>
                <a:schemeClr val="tx1"/>
              </a:solidFill>
            </a:endParaRPr>
          </a:p>
        </p:txBody>
      </p:sp>
      <p:sp>
        <p:nvSpPr>
          <p:cNvPr id="4" name="Google Shape;189;p8">
            <a:extLst>
              <a:ext uri="{FF2B5EF4-FFF2-40B4-BE49-F238E27FC236}">
                <a16:creationId xmlns:a16="http://schemas.microsoft.com/office/drawing/2014/main" id="{26225CE7-F335-B03A-8992-7B10BBFF3061}"/>
              </a:ext>
            </a:extLst>
          </p:cNvPr>
          <p:cNvSpPr txBox="1"/>
          <p:nvPr/>
        </p:nvSpPr>
        <p:spPr>
          <a:xfrm>
            <a:off x="85816" y="6091833"/>
            <a:ext cx="11690484" cy="1019736"/>
          </a:xfrm>
          <a:prstGeom prst="rect">
            <a:avLst/>
          </a:prstGeom>
          <a:noFill/>
          <a:ln>
            <a:noFill/>
          </a:ln>
        </p:spPr>
        <p:txBody>
          <a:bodyPr spcFirstLastPara="1" wrap="square" lIns="91425" tIns="91425" rIns="91425" bIns="91425" anchor="t" anchorCtr="0">
            <a:spAutoFit/>
          </a:bodyPr>
          <a:lstStyle/>
          <a:p>
            <a:pPr>
              <a:lnSpc>
                <a:spcPct val="115000"/>
              </a:lnSpc>
              <a:spcBef>
                <a:spcPts val="1600"/>
              </a:spcBef>
              <a:spcAft>
                <a:spcPts val="1600"/>
              </a:spcAft>
            </a:pPr>
            <a:r>
              <a:rPr lang="en-GB" baseline="30000" dirty="0">
                <a:solidFill>
                  <a:schemeClr val="dk1"/>
                </a:solidFill>
                <a:highlight>
                  <a:srgbClr val="FFFFFF"/>
                </a:highlight>
              </a:rPr>
              <a:t>1 </a:t>
            </a:r>
            <a:r>
              <a:rPr lang="en-US" sz="1200" dirty="0">
                <a:effectLst/>
              </a:rPr>
              <a:t>Khan Academy. (2015). </a:t>
            </a:r>
            <a:r>
              <a:rPr lang="en-US" sz="1200" i="1" dirty="0">
                <a:effectLst/>
              </a:rPr>
              <a:t>What is Programming? | Intro to JS: Drawing &amp; Animation | Computer programming </a:t>
            </a:r>
            <a:r>
              <a:rPr lang="en-US" sz="1200" dirty="0">
                <a:effectLst/>
              </a:rPr>
              <a:t>. Retrieved June 9, 2022, from https://www.youtube.com/watch?v=FCMxA3m_Imc.</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18"/>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a:t>Problem solving</a:t>
            </a:r>
            <a:endParaRPr/>
          </a:p>
        </p:txBody>
      </p:sp>
      <p:sp>
        <p:nvSpPr>
          <p:cNvPr id="105" name="Google Shape;105;p18"/>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254000" lvl="0" indent="-304800" algn="l" rtl="0">
              <a:lnSpc>
                <a:spcPct val="90000"/>
              </a:lnSpc>
              <a:spcBef>
                <a:spcPts val="0"/>
              </a:spcBef>
              <a:spcAft>
                <a:spcPts val="0"/>
              </a:spcAft>
              <a:buClr>
                <a:srgbClr val="000000"/>
              </a:buClr>
              <a:buSzPts val="3000"/>
              <a:buChar char="•"/>
            </a:pPr>
            <a:r>
              <a:rPr lang="en-US" sz="3000" dirty="0">
                <a:solidFill>
                  <a:srgbClr val="000000"/>
                </a:solidFill>
                <a:latin typeface="Calibri"/>
                <a:ea typeface="Calibri"/>
                <a:cs typeface="Calibri"/>
                <a:sym typeface="Calibri"/>
              </a:rPr>
              <a:t>Problem solving - the act of finding a solution to a perplexing question	</a:t>
            </a:r>
            <a:endParaRPr sz="3200" dirty="0">
              <a:solidFill>
                <a:srgbClr val="000000"/>
              </a:solidFill>
              <a:latin typeface="Calibri"/>
              <a:ea typeface="Calibri"/>
              <a:cs typeface="Calibri"/>
              <a:sym typeface="Calibri"/>
            </a:endParaRPr>
          </a:p>
          <a:p>
            <a:pPr marL="254000" lvl="0" indent="-304800" algn="l" rtl="0">
              <a:lnSpc>
                <a:spcPct val="90000"/>
              </a:lnSpc>
              <a:spcBef>
                <a:spcPts val="400"/>
              </a:spcBef>
              <a:spcAft>
                <a:spcPts val="0"/>
              </a:spcAft>
              <a:buClr>
                <a:srgbClr val="000000"/>
              </a:buClr>
              <a:buSzPts val="3000"/>
              <a:buChar char="•"/>
            </a:pPr>
            <a:r>
              <a:rPr lang="en-US" sz="3000" dirty="0">
                <a:solidFill>
                  <a:srgbClr val="000000"/>
                </a:solidFill>
                <a:latin typeface="Calibri"/>
                <a:ea typeface="Calibri"/>
                <a:cs typeface="Calibri"/>
                <a:sym typeface="Calibri"/>
              </a:rPr>
              <a:t>A computer is not intelligent </a:t>
            </a:r>
            <a:endParaRPr sz="3200" dirty="0">
              <a:solidFill>
                <a:srgbClr val="000000"/>
              </a:solidFill>
              <a:latin typeface="Calibri"/>
              <a:ea typeface="Calibri"/>
              <a:cs typeface="Calibri"/>
              <a:sym typeface="Calibri"/>
            </a:endParaRPr>
          </a:p>
          <a:p>
            <a:pPr marL="558800" lvl="1" indent="-260350" algn="l" rtl="0">
              <a:lnSpc>
                <a:spcPct val="90000"/>
              </a:lnSpc>
              <a:spcBef>
                <a:spcPts val="400"/>
              </a:spcBef>
              <a:spcAft>
                <a:spcPts val="0"/>
              </a:spcAft>
              <a:buClr>
                <a:srgbClr val="000000"/>
              </a:buClr>
              <a:buSzPts val="2700"/>
              <a:buChar char="–"/>
            </a:pPr>
            <a:r>
              <a:rPr lang="en-US" sz="2700" dirty="0">
                <a:solidFill>
                  <a:srgbClr val="000000"/>
                </a:solidFill>
                <a:latin typeface="Calibri"/>
                <a:ea typeface="Calibri"/>
                <a:cs typeface="Calibri"/>
                <a:sym typeface="Calibri"/>
              </a:rPr>
              <a:t>Computer can do nothing without being told what to do. </a:t>
            </a:r>
            <a:endParaRPr sz="2700" dirty="0">
              <a:solidFill>
                <a:srgbClr val="000000"/>
              </a:solidFill>
              <a:latin typeface="Calibri"/>
              <a:ea typeface="Calibri"/>
              <a:cs typeface="Calibri"/>
              <a:sym typeface="Calibri"/>
            </a:endParaRPr>
          </a:p>
          <a:p>
            <a:pPr marL="558800" lvl="1" indent="-260350" algn="l" rtl="0">
              <a:lnSpc>
                <a:spcPct val="90000"/>
              </a:lnSpc>
              <a:spcBef>
                <a:spcPts val="400"/>
              </a:spcBef>
              <a:spcAft>
                <a:spcPts val="0"/>
              </a:spcAft>
              <a:buClr>
                <a:srgbClr val="000000"/>
              </a:buClr>
              <a:buSzPts val="2700"/>
              <a:buChar char="–"/>
            </a:pPr>
            <a:r>
              <a:rPr lang="en-US" sz="2700" dirty="0">
                <a:solidFill>
                  <a:srgbClr val="000000"/>
                </a:solidFill>
                <a:latin typeface="Calibri"/>
                <a:ea typeface="Calibri"/>
                <a:cs typeface="Calibri"/>
                <a:sym typeface="Calibri"/>
              </a:rPr>
              <a:t>Human (the </a:t>
            </a:r>
            <a:r>
              <a:rPr lang="en-US" sz="2700" i="1" dirty="0">
                <a:solidFill>
                  <a:srgbClr val="000000"/>
                </a:solidFill>
                <a:latin typeface="Calibri"/>
                <a:ea typeface="Calibri"/>
                <a:cs typeface="Calibri"/>
                <a:sym typeface="Calibri"/>
              </a:rPr>
              <a:t>programmer) </a:t>
            </a:r>
            <a:r>
              <a:rPr lang="en-US" sz="2700" i="1" u="sng" dirty="0">
                <a:solidFill>
                  <a:srgbClr val="000000"/>
                </a:solidFill>
                <a:latin typeface="Calibri"/>
                <a:ea typeface="Calibri"/>
                <a:cs typeface="Calibri"/>
                <a:sym typeface="Calibri"/>
              </a:rPr>
              <a:t>must analyze the problem</a:t>
            </a:r>
            <a:r>
              <a:rPr lang="en-US" sz="2700" i="1" dirty="0">
                <a:solidFill>
                  <a:srgbClr val="000000"/>
                </a:solidFill>
                <a:latin typeface="Calibri"/>
                <a:ea typeface="Calibri"/>
                <a:cs typeface="Calibri"/>
                <a:sym typeface="Calibri"/>
              </a:rPr>
              <a:t>, </a:t>
            </a:r>
            <a:r>
              <a:rPr lang="en-US" sz="2700" i="1" u="sng" dirty="0">
                <a:solidFill>
                  <a:srgbClr val="000000"/>
                </a:solidFill>
                <a:latin typeface="Calibri"/>
                <a:ea typeface="Calibri"/>
                <a:cs typeface="Calibri"/>
                <a:sym typeface="Calibri"/>
              </a:rPr>
              <a:t>develop the instructions </a:t>
            </a:r>
            <a:r>
              <a:rPr lang="en-US" sz="2700" dirty="0">
                <a:solidFill>
                  <a:srgbClr val="000000"/>
                </a:solidFill>
                <a:latin typeface="Calibri"/>
                <a:ea typeface="Calibri"/>
                <a:cs typeface="Calibri"/>
                <a:sym typeface="Calibri"/>
              </a:rPr>
              <a:t>for solving the problem (the </a:t>
            </a:r>
            <a:r>
              <a:rPr lang="en-US" sz="2700" i="1" dirty="0">
                <a:solidFill>
                  <a:srgbClr val="000000"/>
                </a:solidFill>
                <a:latin typeface="Calibri"/>
                <a:ea typeface="Calibri"/>
                <a:cs typeface="Calibri"/>
                <a:sym typeface="Calibri"/>
              </a:rPr>
              <a:t>program), </a:t>
            </a:r>
            <a:r>
              <a:rPr lang="en-US" sz="2700" dirty="0">
                <a:solidFill>
                  <a:srgbClr val="000000"/>
                </a:solidFill>
                <a:latin typeface="Calibri"/>
                <a:ea typeface="Calibri"/>
                <a:cs typeface="Calibri"/>
                <a:sym typeface="Calibri"/>
              </a:rPr>
              <a:t>and</a:t>
            </a:r>
            <a:r>
              <a:rPr lang="en-US" sz="2700" i="1" dirty="0">
                <a:solidFill>
                  <a:srgbClr val="000000"/>
                </a:solidFill>
                <a:latin typeface="Calibri"/>
                <a:ea typeface="Calibri"/>
                <a:cs typeface="Calibri"/>
                <a:sym typeface="Calibri"/>
              </a:rPr>
              <a:t> </a:t>
            </a:r>
            <a:r>
              <a:rPr lang="en-US" sz="2700" dirty="0">
                <a:solidFill>
                  <a:srgbClr val="000000"/>
                </a:solidFill>
                <a:latin typeface="Calibri"/>
                <a:ea typeface="Calibri"/>
                <a:cs typeface="Calibri"/>
                <a:sym typeface="Calibri"/>
              </a:rPr>
              <a:t>then</a:t>
            </a:r>
            <a:r>
              <a:rPr lang="en-US" sz="2700" i="1" dirty="0">
                <a:solidFill>
                  <a:srgbClr val="000000"/>
                </a:solidFill>
                <a:latin typeface="Calibri"/>
                <a:ea typeface="Calibri"/>
                <a:cs typeface="Calibri"/>
                <a:sym typeface="Calibri"/>
              </a:rPr>
              <a:t> </a:t>
            </a:r>
            <a:r>
              <a:rPr lang="en-US" sz="2700" dirty="0">
                <a:solidFill>
                  <a:srgbClr val="000000"/>
                </a:solidFill>
                <a:latin typeface="Calibri"/>
                <a:ea typeface="Calibri"/>
                <a:cs typeface="Calibri"/>
                <a:sym typeface="Calibri"/>
              </a:rPr>
              <a:t>have the computer carry out the instructions. </a:t>
            </a:r>
            <a:r>
              <a:rPr lang="en-GB" sz="2800" baseline="30000" dirty="0">
                <a:solidFill>
                  <a:schemeClr val="tx1"/>
                </a:solidFill>
              </a:rPr>
              <a:t>2</a:t>
            </a:r>
            <a:endParaRPr sz="2700" dirty="0">
              <a:solidFill>
                <a:schemeClr val="tx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endParaRPr sz="2600" dirty="0">
              <a:solidFill>
                <a:srgbClr val="000000"/>
              </a:solidFill>
            </a:endParaRPr>
          </a:p>
          <a:p>
            <a:pPr marL="0" lvl="0" indent="0" algn="l" rtl="0">
              <a:spcBef>
                <a:spcPts val="1600"/>
              </a:spcBef>
              <a:spcAft>
                <a:spcPts val="0"/>
              </a:spcAft>
              <a:buNone/>
            </a:pPr>
            <a:endParaRPr sz="2800" dirty="0">
              <a:solidFill>
                <a:srgbClr val="000000"/>
              </a:solidFill>
            </a:endParaRPr>
          </a:p>
        </p:txBody>
      </p:sp>
      <p:sp>
        <p:nvSpPr>
          <p:cNvPr id="4" name="Google Shape;189;p8">
            <a:extLst>
              <a:ext uri="{FF2B5EF4-FFF2-40B4-BE49-F238E27FC236}">
                <a16:creationId xmlns:a16="http://schemas.microsoft.com/office/drawing/2014/main" id="{1D7ECEDF-FF29-EAD9-41D7-5CC62AC1F24C}"/>
              </a:ext>
            </a:extLst>
          </p:cNvPr>
          <p:cNvSpPr txBox="1"/>
          <p:nvPr/>
        </p:nvSpPr>
        <p:spPr>
          <a:xfrm>
            <a:off x="160107" y="6050630"/>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2 </a:t>
            </a:r>
            <a:r>
              <a:rPr lang="en-GB" sz="1200" dirty="0">
                <a:solidFill>
                  <a:schemeClr val="dk2"/>
                </a:solidFill>
              </a:rPr>
              <a:t>Dale, N., &amp; Lewis, J. (2020). Computer Science Illuminated (7th ed.). Jones &amp; Bartlett Learning, Ch  7-9</a:t>
            </a: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19"/>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lnSpc>
                <a:spcPct val="100000"/>
              </a:lnSpc>
              <a:spcBef>
                <a:spcPts val="0"/>
              </a:spcBef>
              <a:spcAft>
                <a:spcPts val="0"/>
              </a:spcAft>
              <a:buClr>
                <a:schemeClr val="dk1"/>
              </a:buClr>
              <a:buSzPts val="1100"/>
              <a:buFont typeface="Arial"/>
              <a:buNone/>
            </a:pPr>
            <a:r>
              <a:rPr lang="en-US">
                <a:solidFill>
                  <a:schemeClr val="lt1"/>
                </a:solidFill>
              </a:rPr>
              <a:t>Problem solving strategies - </a:t>
            </a:r>
            <a:r>
              <a:rPr lang="en-US" i="1">
                <a:solidFill>
                  <a:schemeClr val="lt1"/>
                </a:solidFill>
              </a:rPr>
              <a:t>heuristics</a:t>
            </a:r>
            <a:br>
              <a:rPr lang="en-US">
                <a:solidFill>
                  <a:schemeClr val="lt1"/>
                </a:solidFill>
              </a:rPr>
            </a:br>
            <a:endParaRPr>
              <a:solidFill>
                <a:schemeClr val="lt1"/>
              </a:solidFill>
            </a:endParaRPr>
          </a:p>
          <a:p>
            <a:pPr marL="0" lvl="0" indent="0" algn="l" rtl="0">
              <a:spcBef>
                <a:spcPts val="0"/>
              </a:spcBef>
              <a:spcAft>
                <a:spcPts val="0"/>
              </a:spcAft>
              <a:buNone/>
            </a:pPr>
            <a:r>
              <a:rPr lang="en-US"/>
              <a:t>=</a:t>
            </a:r>
            <a:endParaRPr/>
          </a:p>
        </p:txBody>
      </p:sp>
      <p:sp>
        <p:nvSpPr>
          <p:cNvPr id="111" name="Google Shape;111;p19"/>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254000" lvl="0" indent="-241300" algn="l" rtl="0">
              <a:lnSpc>
                <a:spcPct val="100000"/>
              </a:lnSpc>
              <a:spcBef>
                <a:spcPts val="0"/>
              </a:spcBef>
              <a:spcAft>
                <a:spcPts val="0"/>
              </a:spcAft>
              <a:buClr>
                <a:srgbClr val="000000"/>
              </a:buClr>
              <a:buSzPts val="2200"/>
              <a:buChar char="•"/>
            </a:pPr>
            <a:r>
              <a:rPr lang="en-US" sz="2200" b="1" dirty="0">
                <a:solidFill>
                  <a:srgbClr val="000000"/>
                </a:solidFill>
                <a:latin typeface="Calibri"/>
                <a:ea typeface="Calibri"/>
                <a:cs typeface="Calibri"/>
                <a:sym typeface="Calibri"/>
              </a:rPr>
              <a:t>Ask questions</a:t>
            </a:r>
            <a:endParaRPr sz="2200" b="1" dirty="0">
              <a:solidFill>
                <a:srgbClr val="000000"/>
              </a:solidFill>
              <a:latin typeface="Calibri"/>
              <a:ea typeface="Calibri"/>
              <a:cs typeface="Calibri"/>
              <a:sym typeface="Calibri"/>
            </a:endParaRPr>
          </a:p>
          <a:p>
            <a:pPr marL="558800" lvl="1" indent="-190500" algn="l" rtl="0">
              <a:lnSpc>
                <a:spcPct val="100000"/>
              </a:lnSpc>
              <a:spcBef>
                <a:spcPts val="400"/>
              </a:spcBef>
              <a:spcAft>
                <a:spcPts val="0"/>
              </a:spcAft>
              <a:buClr>
                <a:srgbClr val="000000"/>
              </a:buClr>
              <a:buSzPts val="1800"/>
              <a:buChar char="–"/>
            </a:pPr>
            <a:r>
              <a:rPr lang="en-US" sz="1800" dirty="0">
                <a:solidFill>
                  <a:srgbClr val="000000"/>
                </a:solidFill>
                <a:latin typeface="Calibri"/>
                <a:ea typeface="Calibri"/>
                <a:cs typeface="Calibri"/>
                <a:sym typeface="Calibri"/>
              </a:rPr>
              <a:t>What do I know about the problem?</a:t>
            </a:r>
            <a:endParaRPr sz="1800" dirty="0">
              <a:solidFill>
                <a:srgbClr val="000000"/>
              </a:solidFill>
              <a:latin typeface="Calibri"/>
              <a:ea typeface="Calibri"/>
              <a:cs typeface="Calibri"/>
              <a:sym typeface="Calibri"/>
            </a:endParaRPr>
          </a:p>
          <a:p>
            <a:pPr marL="558800" lvl="1" indent="-190500" algn="l" rtl="0">
              <a:lnSpc>
                <a:spcPct val="100000"/>
              </a:lnSpc>
              <a:spcBef>
                <a:spcPts val="400"/>
              </a:spcBef>
              <a:spcAft>
                <a:spcPts val="0"/>
              </a:spcAft>
              <a:buClr>
                <a:srgbClr val="000000"/>
              </a:buClr>
              <a:buSzPts val="1800"/>
              <a:buChar char="–"/>
            </a:pPr>
            <a:r>
              <a:rPr lang="en-US" sz="1800" dirty="0">
                <a:solidFill>
                  <a:srgbClr val="000000"/>
                </a:solidFill>
                <a:latin typeface="Calibri"/>
                <a:ea typeface="Calibri"/>
                <a:cs typeface="Calibri"/>
                <a:sym typeface="Calibri"/>
              </a:rPr>
              <a:t>What is the information that I have to process in order the find the solution?</a:t>
            </a:r>
            <a:endParaRPr sz="1800" dirty="0">
              <a:solidFill>
                <a:srgbClr val="000000"/>
              </a:solidFill>
              <a:latin typeface="Calibri"/>
              <a:ea typeface="Calibri"/>
              <a:cs typeface="Calibri"/>
              <a:sym typeface="Calibri"/>
            </a:endParaRPr>
          </a:p>
          <a:p>
            <a:pPr marL="558800" lvl="1" indent="-190500" algn="l" rtl="0">
              <a:lnSpc>
                <a:spcPct val="100000"/>
              </a:lnSpc>
              <a:spcBef>
                <a:spcPts val="400"/>
              </a:spcBef>
              <a:spcAft>
                <a:spcPts val="0"/>
              </a:spcAft>
              <a:buClr>
                <a:srgbClr val="000000"/>
              </a:buClr>
              <a:buSzPts val="1800"/>
              <a:buChar char="–"/>
            </a:pPr>
            <a:r>
              <a:rPr lang="en-US" sz="1800" dirty="0">
                <a:solidFill>
                  <a:srgbClr val="000000"/>
                </a:solidFill>
                <a:latin typeface="Calibri"/>
                <a:ea typeface="Calibri"/>
                <a:cs typeface="Calibri"/>
                <a:sym typeface="Calibri"/>
              </a:rPr>
              <a:t>What does the solution look like?</a:t>
            </a:r>
            <a:endParaRPr sz="1800" dirty="0">
              <a:solidFill>
                <a:srgbClr val="000000"/>
              </a:solidFill>
              <a:latin typeface="Calibri"/>
              <a:ea typeface="Calibri"/>
              <a:cs typeface="Calibri"/>
              <a:sym typeface="Calibri"/>
            </a:endParaRPr>
          </a:p>
          <a:p>
            <a:pPr marL="558800" lvl="1" indent="-190500" algn="l" rtl="0">
              <a:lnSpc>
                <a:spcPct val="100000"/>
              </a:lnSpc>
              <a:spcBef>
                <a:spcPts val="400"/>
              </a:spcBef>
              <a:spcAft>
                <a:spcPts val="0"/>
              </a:spcAft>
              <a:buClr>
                <a:srgbClr val="000000"/>
              </a:buClr>
              <a:buSzPts val="1800"/>
              <a:buChar char="–"/>
            </a:pPr>
            <a:r>
              <a:rPr lang="en-US" sz="1800" dirty="0">
                <a:solidFill>
                  <a:srgbClr val="000000"/>
                </a:solidFill>
                <a:latin typeface="Calibri"/>
                <a:ea typeface="Calibri"/>
                <a:cs typeface="Calibri"/>
                <a:sym typeface="Calibri"/>
              </a:rPr>
              <a:t>What sort of special cases exist?</a:t>
            </a:r>
            <a:endParaRPr sz="1800" b="1" dirty="0">
              <a:solidFill>
                <a:srgbClr val="000000"/>
              </a:solidFill>
              <a:latin typeface="Calibri"/>
              <a:ea typeface="Calibri"/>
              <a:cs typeface="Calibri"/>
              <a:sym typeface="Calibri"/>
            </a:endParaRPr>
          </a:p>
          <a:p>
            <a:pPr marL="558800" lvl="1" indent="-190500" algn="l" rtl="0">
              <a:lnSpc>
                <a:spcPct val="100000"/>
              </a:lnSpc>
              <a:spcBef>
                <a:spcPts val="400"/>
              </a:spcBef>
              <a:spcAft>
                <a:spcPts val="0"/>
              </a:spcAft>
              <a:buClr>
                <a:srgbClr val="000000"/>
              </a:buClr>
              <a:buSzPts val="1800"/>
              <a:buChar char="–"/>
            </a:pPr>
            <a:r>
              <a:rPr lang="en-US" sz="1800" dirty="0">
                <a:solidFill>
                  <a:srgbClr val="000000"/>
                </a:solidFill>
                <a:latin typeface="Calibri"/>
                <a:ea typeface="Calibri"/>
                <a:cs typeface="Calibri"/>
                <a:sym typeface="Calibri"/>
              </a:rPr>
              <a:t>How will I recognize that I have found the solution?</a:t>
            </a:r>
            <a:endParaRPr sz="1800" dirty="0">
              <a:solidFill>
                <a:srgbClr val="000000"/>
              </a:solidFill>
              <a:latin typeface="Calibri"/>
              <a:ea typeface="Calibri"/>
              <a:cs typeface="Calibri"/>
              <a:sym typeface="Calibri"/>
            </a:endParaRPr>
          </a:p>
          <a:p>
            <a:pPr marL="254000" lvl="0" indent="-241300" algn="l" rtl="0">
              <a:lnSpc>
                <a:spcPct val="100000"/>
              </a:lnSpc>
              <a:spcBef>
                <a:spcPts val="0"/>
              </a:spcBef>
              <a:spcAft>
                <a:spcPts val="0"/>
              </a:spcAft>
              <a:buClr>
                <a:srgbClr val="000000"/>
              </a:buClr>
              <a:buSzPts val="2200"/>
              <a:buChar char="•"/>
            </a:pPr>
            <a:r>
              <a:rPr lang="en-US" sz="2200" b="1" dirty="0">
                <a:solidFill>
                  <a:srgbClr val="000000"/>
                </a:solidFill>
                <a:latin typeface="Calibri"/>
                <a:ea typeface="Calibri"/>
                <a:cs typeface="Calibri"/>
                <a:sym typeface="Calibri"/>
              </a:rPr>
              <a:t>Look for Familiar Things</a:t>
            </a:r>
            <a:endParaRPr sz="2200" dirty="0">
              <a:solidFill>
                <a:srgbClr val="000000"/>
              </a:solidFill>
              <a:latin typeface="Calibri"/>
              <a:ea typeface="Calibri"/>
              <a:cs typeface="Calibri"/>
              <a:sym typeface="Calibri"/>
            </a:endParaRPr>
          </a:p>
          <a:p>
            <a:pPr marL="558800" lvl="1" indent="-203200" algn="l" rtl="0">
              <a:lnSpc>
                <a:spcPct val="100000"/>
              </a:lnSpc>
              <a:spcBef>
                <a:spcPts val="400"/>
              </a:spcBef>
              <a:spcAft>
                <a:spcPts val="0"/>
              </a:spcAft>
              <a:buClr>
                <a:srgbClr val="000000"/>
              </a:buClr>
              <a:buSzPts val="2000"/>
              <a:buChar char="–"/>
            </a:pPr>
            <a:r>
              <a:rPr lang="en-US" sz="2000" dirty="0">
                <a:solidFill>
                  <a:srgbClr val="000000"/>
                </a:solidFill>
                <a:latin typeface="Calibri"/>
                <a:ea typeface="Calibri"/>
                <a:cs typeface="Calibri"/>
                <a:sym typeface="Calibri"/>
              </a:rPr>
              <a:t>never reinvent the wheel. If a solution exists, use it. If you’ve solved the same or a similar problem before, just repeat the successful solution.</a:t>
            </a:r>
            <a:endParaRPr sz="2000" dirty="0">
              <a:solidFill>
                <a:srgbClr val="000000"/>
              </a:solidFill>
              <a:latin typeface="Calibri"/>
              <a:ea typeface="Calibri"/>
              <a:cs typeface="Calibri"/>
              <a:sym typeface="Calibri"/>
            </a:endParaRPr>
          </a:p>
          <a:p>
            <a:pPr marL="558800" lvl="1" indent="-203200" algn="l" rtl="0">
              <a:lnSpc>
                <a:spcPct val="100000"/>
              </a:lnSpc>
              <a:spcBef>
                <a:spcPts val="400"/>
              </a:spcBef>
              <a:spcAft>
                <a:spcPts val="0"/>
              </a:spcAft>
              <a:buClr>
                <a:srgbClr val="000000"/>
              </a:buClr>
              <a:buSzPts val="2000"/>
              <a:buChar char="–"/>
            </a:pPr>
            <a:r>
              <a:rPr lang="en-US" sz="2000" dirty="0">
                <a:solidFill>
                  <a:srgbClr val="000000"/>
                </a:solidFill>
                <a:latin typeface="Calibri"/>
                <a:ea typeface="Calibri"/>
                <a:cs typeface="Calibri"/>
                <a:sym typeface="Calibri"/>
              </a:rPr>
              <a:t>E.g. Use Design Patterns (more about it at level 5)</a:t>
            </a:r>
            <a:endParaRPr sz="2000" dirty="0">
              <a:solidFill>
                <a:srgbClr val="000000"/>
              </a:solidFill>
              <a:latin typeface="Calibri"/>
              <a:ea typeface="Calibri"/>
              <a:cs typeface="Calibri"/>
              <a:sym typeface="Calibri"/>
            </a:endParaRPr>
          </a:p>
          <a:p>
            <a:pPr marL="254000" lvl="0" indent="-241300" algn="l" rtl="0">
              <a:lnSpc>
                <a:spcPct val="100000"/>
              </a:lnSpc>
              <a:spcBef>
                <a:spcPts val="500"/>
              </a:spcBef>
              <a:spcAft>
                <a:spcPts val="0"/>
              </a:spcAft>
              <a:buClr>
                <a:srgbClr val="000000"/>
              </a:buClr>
              <a:buSzPts val="2200"/>
              <a:buChar char="•"/>
            </a:pPr>
            <a:r>
              <a:rPr lang="en-US" sz="2200" b="1" dirty="0">
                <a:solidFill>
                  <a:srgbClr val="000000"/>
                </a:solidFill>
                <a:latin typeface="Calibri"/>
                <a:ea typeface="Calibri"/>
                <a:cs typeface="Calibri"/>
                <a:sym typeface="Calibri"/>
              </a:rPr>
              <a:t>Divide and Conquer</a:t>
            </a:r>
            <a:endParaRPr sz="2000" dirty="0">
              <a:solidFill>
                <a:srgbClr val="000000"/>
              </a:solidFill>
              <a:latin typeface="Calibri"/>
              <a:ea typeface="Calibri"/>
              <a:cs typeface="Calibri"/>
              <a:sym typeface="Calibri"/>
            </a:endParaRPr>
          </a:p>
          <a:p>
            <a:pPr marL="558800" lvl="1" indent="-203200" algn="l" rtl="0">
              <a:lnSpc>
                <a:spcPct val="100000"/>
              </a:lnSpc>
              <a:spcBef>
                <a:spcPts val="400"/>
              </a:spcBef>
              <a:spcAft>
                <a:spcPts val="0"/>
              </a:spcAft>
              <a:buClr>
                <a:srgbClr val="000000"/>
              </a:buClr>
              <a:buSzPts val="2000"/>
              <a:buChar char="–"/>
            </a:pPr>
            <a:r>
              <a:rPr lang="en-US" sz="2000" dirty="0">
                <a:solidFill>
                  <a:srgbClr val="000000"/>
                </a:solidFill>
                <a:latin typeface="Calibri"/>
                <a:ea typeface="Calibri"/>
                <a:cs typeface="Calibri"/>
                <a:sym typeface="Calibri"/>
              </a:rPr>
              <a:t>break up a large problem into smaller pieces that we can solve individually.</a:t>
            </a:r>
            <a:r>
              <a:rPr lang="en-GB" sz="2000" baseline="30000" dirty="0">
                <a:solidFill>
                  <a:schemeClr val="lt1"/>
                </a:solidFill>
              </a:rPr>
              <a:t> </a:t>
            </a:r>
            <a:r>
              <a:rPr lang="en-GB" sz="2000" baseline="30000" dirty="0">
                <a:solidFill>
                  <a:schemeClr val="tx1"/>
                </a:solidFill>
              </a:rPr>
              <a:t>3</a:t>
            </a:r>
            <a:endParaRPr sz="2000" dirty="0">
              <a:solidFill>
                <a:schemeClr val="tx1"/>
              </a:solidFill>
              <a:latin typeface="Calibri"/>
              <a:ea typeface="Calibri"/>
              <a:cs typeface="Calibri"/>
              <a:sym typeface="Calibri"/>
            </a:endParaRPr>
          </a:p>
          <a:p>
            <a:pPr marL="0" lvl="0" indent="0" algn="l" rtl="0">
              <a:lnSpc>
                <a:spcPct val="100000"/>
              </a:lnSpc>
              <a:spcBef>
                <a:spcPts val="0"/>
              </a:spcBef>
              <a:spcAft>
                <a:spcPts val="0"/>
              </a:spcAft>
              <a:buClr>
                <a:schemeClr val="dk1"/>
              </a:buClr>
              <a:buSzPts val="1100"/>
              <a:buFont typeface="Arial"/>
              <a:buNone/>
            </a:pPr>
            <a:endParaRPr sz="2000" dirty="0">
              <a:solidFill>
                <a:srgbClr val="000000"/>
              </a:solidFill>
            </a:endParaRPr>
          </a:p>
          <a:p>
            <a:pPr marL="0" lvl="0" indent="0" algn="l" rtl="0">
              <a:spcBef>
                <a:spcPts val="1600"/>
              </a:spcBef>
              <a:spcAft>
                <a:spcPts val="2100"/>
              </a:spcAft>
              <a:buNone/>
            </a:pPr>
            <a:endParaRPr sz="2800" dirty="0">
              <a:solidFill>
                <a:srgbClr val="000000"/>
              </a:solidFill>
            </a:endParaRPr>
          </a:p>
        </p:txBody>
      </p:sp>
      <p:sp>
        <p:nvSpPr>
          <p:cNvPr id="4" name="Google Shape;189;p8">
            <a:extLst>
              <a:ext uri="{FF2B5EF4-FFF2-40B4-BE49-F238E27FC236}">
                <a16:creationId xmlns:a16="http://schemas.microsoft.com/office/drawing/2014/main" id="{3401CC21-9B04-A735-5D7B-AE9454CBA687}"/>
              </a:ext>
            </a:extLst>
          </p:cNvPr>
          <p:cNvSpPr txBox="1"/>
          <p:nvPr/>
        </p:nvSpPr>
        <p:spPr>
          <a:xfrm>
            <a:off x="160107" y="6050630"/>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3 </a:t>
            </a:r>
            <a:r>
              <a:rPr lang="en-GB" sz="1200" dirty="0">
                <a:solidFill>
                  <a:schemeClr val="dk2"/>
                </a:solidFill>
              </a:rPr>
              <a:t>Dale, N., &amp; Lewis, J. (2020). Computer Science Illuminated (7th ed.). Jones &amp; Bartlett Learning, Ch  7-9</a:t>
            </a:r>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0"/>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lnSpc>
                <a:spcPct val="100000"/>
              </a:lnSpc>
              <a:spcBef>
                <a:spcPts val="0"/>
              </a:spcBef>
              <a:spcAft>
                <a:spcPts val="0"/>
              </a:spcAft>
              <a:buNone/>
            </a:pPr>
            <a:r>
              <a:rPr lang="en-US" dirty="0">
                <a:solidFill>
                  <a:schemeClr val="lt1"/>
                </a:solidFill>
              </a:rPr>
              <a:t>The computer problem-solving process </a:t>
            </a:r>
            <a:r>
              <a:rPr lang="en-GB" baseline="30000" dirty="0">
                <a:solidFill>
                  <a:schemeClr val="bg1"/>
                </a:solidFill>
              </a:rPr>
              <a:t>4</a:t>
            </a:r>
            <a:endParaRPr dirty="0">
              <a:solidFill>
                <a:schemeClr val="bg1"/>
              </a:solidFill>
            </a:endParaRPr>
          </a:p>
        </p:txBody>
      </p:sp>
      <p:sp>
        <p:nvSpPr>
          <p:cNvPr id="117" name="Google Shape;117;p20"/>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endParaRPr dirty="0"/>
          </a:p>
        </p:txBody>
      </p:sp>
      <p:pic>
        <p:nvPicPr>
          <p:cNvPr id="118" name="Google Shape;118;p20"/>
          <p:cNvPicPr preferRelativeResize="0"/>
          <p:nvPr/>
        </p:nvPicPr>
        <p:blipFill>
          <a:blip r:embed="rId3">
            <a:alphaModFix/>
          </a:blip>
          <a:stretch>
            <a:fillRect/>
          </a:stretch>
        </p:blipFill>
        <p:spPr>
          <a:xfrm>
            <a:off x="2691441" y="1536625"/>
            <a:ext cx="6897871" cy="4555201"/>
          </a:xfrm>
          <a:prstGeom prst="rect">
            <a:avLst/>
          </a:prstGeom>
          <a:noFill/>
          <a:ln>
            <a:noFill/>
          </a:ln>
        </p:spPr>
      </p:pic>
      <p:sp>
        <p:nvSpPr>
          <p:cNvPr id="5" name="Google Shape;189;p8">
            <a:extLst>
              <a:ext uri="{FF2B5EF4-FFF2-40B4-BE49-F238E27FC236}">
                <a16:creationId xmlns:a16="http://schemas.microsoft.com/office/drawing/2014/main" id="{796B6E19-537C-6791-A6BA-4D7C72D13299}"/>
              </a:ext>
            </a:extLst>
          </p:cNvPr>
          <p:cNvSpPr txBox="1"/>
          <p:nvPr/>
        </p:nvSpPr>
        <p:spPr>
          <a:xfrm>
            <a:off x="160107" y="6050630"/>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4 </a:t>
            </a:r>
            <a:r>
              <a:rPr lang="en-GB" sz="1200" dirty="0">
                <a:solidFill>
                  <a:schemeClr val="dk2"/>
                </a:solidFill>
              </a:rPr>
              <a:t>Dale, N., &amp; Lewis, J. (2020). Computer Science Illuminated (7th ed.). Jones &amp; Bartlett Learning, Ch  7-9</a:t>
            </a:r>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21"/>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a:t>The interactions among the problem solving phases</a:t>
            </a:r>
            <a:endParaRPr/>
          </a:p>
        </p:txBody>
      </p:sp>
      <p:sp>
        <p:nvSpPr>
          <p:cNvPr id="124" name="Google Shape;124;p21"/>
          <p:cNvSpPr txBox="1">
            <a:spLocks noGrp="1"/>
          </p:cNvSpPr>
          <p:nvPr>
            <p:ph type="body" idx="1"/>
          </p:nvPr>
        </p:nvSpPr>
        <p:spPr>
          <a:xfrm>
            <a:off x="415600" y="1536625"/>
            <a:ext cx="59535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dirty="0"/>
              <a:t>The </a:t>
            </a:r>
            <a:r>
              <a:rPr lang="en-US" b="1" dirty="0"/>
              <a:t>black lines </a:t>
            </a:r>
            <a:r>
              <a:rPr lang="en-US" dirty="0"/>
              <a:t>show the general flow through the phase. </a:t>
            </a:r>
            <a:endParaRPr dirty="0"/>
          </a:p>
          <a:p>
            <a:pPr marL="0" lvl="0" indent="0" algn="l" rtl="0">
              <a:spcBef>
                <a:spcPts val="2100"/>
              </a:spcBef>
              <a:spcAft>
                <a:spcPts val="2100"/>
              </a:spcAft>
              <a:buNone/>
            </a:pPr>
            <a:r>
              <a:rPr lang="en-US" dirty="0"/>
              <a:t>The </a:t>
            </a:r>
            <a:r>
              <a:rPr lang="en-US" b="1" dirty="0">
                <a:solidFill>
                  <a:srgbClr val="FF0000"/>
                </a:solidFill>
              </a:rPr>
              <a:t>red lines</a:t>
            </a:r>
            <a:r>
              <a:rPr lang="en-US" dirty="0"/>
              <a:t> represent paths that can be taken to backtrack to a previous phase if a problem occurs. </a:t>
            </a:r>
            <a:r>
              <a:rPr lang="en-GB" baseline="30000" dirty="0">
                <a:solidFill>
                  <a:schemeClr val="dk1"/>
                </a:solidFill>
                <a:highlight>
                  <a:srgbClr val="FFFFFF"/>
                </a:highlight>
              </a:rPr>
              <a:t>5</a:t>
            </a:r>
            <a:endParaRPr dirty="0"/>
          </a:p>
        </p:txBody>
      </p:sp>
      <p:pic>
        <p:nvPicPr>
          <p:cNvPr id="125" name="Google Shape;125;p21"/>
          <p:cNvPicPr preferRelativeResize="0"/>
          <p:nvPr/>
        </p:nvPicPr>
        <p:blipFill>
          <a:blip r:embed="rId3">
            <a:alphaModFix/>
          </a:blip>
          <a:stretch>
            <a:fillRect/>
          </a:stretch>
        </p:blipFill>
        <p:spPr>
          <a:xfrm>
            <a:off x="7538575" y="1446950"/>
            <a:ext cx="3436800" cy="5207474"/>
          </a:xfrm>
          <a:prstGeom prst="rect">
            <a:avLst/>
          </a:prstGeom>
          <a:noFill/>
          <a:ln>
            <a:noFill/>
          </a:ln>
        </p:spPr>
      </p:pic>
      <p:sp>
        <p:nvSpPr>
          <p:cNvPr id="7" name="Google Shape;189;p8">
            <a:extLst>
              <a:ext uri="{FF2B5EF4-FFF2-40B4-BE49-F238E27FC236}">
                <a16:creationId xmlns:a16="http://schemas.microsoft.com/office/drawing/2014/main" id="{77A534E1-8949-2939-66CE-6CC53F507A06}"/>
              </a:ext>
            </a:extLst>
          </p:cNvPr>
          <p:cNvSpPr txBox="1"/>
          <p:nvPr/>
        </p:nvSpPr>
        <p:spPr>
          <a:xfrm>
            <a:off x="160107" y="6050630"/>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5 </a:t>
            </a:r>
            <a:r>
              <a:rPr lang="en-GB" sz="1200" dirty="0">
                <a:solidFill>
                  <a:schemeClr val="dk2"/>
                </a:solidFill>
              </a:rPr>
              <a:t>Dale, N., &amp; Lewis, J. (2020). Computer Science Illuminated (7th ed.). Jones &amp; Bartlett Learning, Ch  7-9</a:t>
            </a:r>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2"/>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lnSpc>
                <a:spcPct val="100000"/>
              </a:lnSpc>
              <a:spcBef>
                <a:spcPts val="0"/>
              </a:spcBef>
              <a:spcAft>
                <a:spcPts val="0"/>
              </a:spcAft>
              <a:buClr>
                <a:schemeClr val="dk1"/>
              </a:buClr>
              <a:buSzPts val="1100"/>
              <a:buFont typeface="Arial"/>
              <a:buNone/>
            </a:pPr>
            <a:r>
              <a:rPr lang="en-US">
                <a:solidFill>
                  <a:schemeClr val="lt1"/>
                </a:solidFill>
              </a:rPr>
              <a:t>Algorithm</a:t>
            </a:r>
            <a:endParaRPr/>
          </a:p>
        </p:txBody>
      </p:sp>
      <p:sp>
        <p:nvSpPr>
          <p:cNvPr id="131" name="Google Shape;131;p22"/>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254000" lvl="0" indent="-292100" algn="l" rtl="0">
              <a:lnSpc>
                <a:spcPct val="100000"/>
              </a:lnSpc>
              <a:spcBef>
                <a:spcPts val="0"/>
              </a:spcBef>
              <a:spcAft>
                <a:spcPts val="0"/>
              </a:spcAft>
              <a:buClr>
                <a:schemeClr val="dk1"/>
              </a:buClr>
              <a:buSzPts val="3000"/>
              <a:buChar char="•"/>
            </a:pPr>
            <a:r>
              <a:rPr lang="en-US" sz="3000" dirty="0">
                <a:solidFill>
                  <a:schemeClr val="dk1"/>
                </a:solidFill>
                <a:latin typeface="Calibri"/>
                <a:ea typeface="Calibri"/>
                <a:cs typeface="Calibri"/>
                <a:sym typeface="Calibri"/>
              </a:rPr>
              <a:t>Algorithm – set of instructions for solving a problem or subproblem in a </a:t>
            </a:r>
            <a:r>
              <a:rPr lang="en-US" sz="3000" b="1" dirty="0">
                <a:solidFill>
                  <a:schemeClr val="dk1"/>
                </a:solidFill>
                <a:latin typeface="Calibri"/>
                <a:ea typeface="Calibri"/>
                <a:cs typeface="Calibri"/>
                <a:sym typeface="Calibri"/>
              </a:rPr>
              <a:t>finite amount of time</a:t>
            </a:r>
            <a:r>
              <a:rPr lang="en-US" sz="3000" dirty="0">
                <a:solidFill>
                  <a:schemeClr val="dk1"/>
                </a:solidFill>
                <a:latin typeface="Calibri"/>
                <a:ea typeface="Calibri"/>
                <a:cs typeface="Calibri"/>
                <a:sym typeface="Calibri"/>
              </a:rPr>
              <a:t> using a </a:t>
            </a:r>
            <a:r>
              <a:rPr lang="en-US" sz="3000" b="1" dirty="0">
                <a:solidFill>
                  <a:schemeClr val="dk1"/>
                </a:solidFill>
                <a:latin typeface="Calibri"/>
                <a:ea typeface="Calibri"/>
                <a:cs typeface="Calibri"/>
                <a:sym typeface="Calibri"/>
              </a:rPr>
              <a:t>finite amount of data </a:t>
            </a:r>
            <a:r>
              <a:rPr lang="en-GB" sz="1800" baseline="30000" dirty="0">
                <a:solidFill>
                  <a:schemeClr val="dk1"/>
                </a:solidFill>
                <a:highlight>
                  <a:srgbClr val="FFFFFF"/>
                </a:highlight>
              </a:rPr>
              <a:t>6</a:t>
            </a:r>
            <a:endParaRPr sz="3000" dirty="0">
              <a:solidFill>
                <a:schemeClr val="dk1"/>
              </a:solidFill>
              <a:latin typeface="Calibri"/>
              <a:ea typeface="Calibri"/>
              <a:cs typeface="Calibri"/>
              <a:sym typeface="Calibri"/>
            </a:endParaRPr>
          </a:p>
          <a:p>
            <a:pPr marL="254000" lvl="0" indent="0" algn="l" rtl="0">
              <a:lnSpc>
                <a:spcPct val="100000"/>
              </a:lnSpc>
              <a:spcBef>
                <a:spcPts val="0"/>
              </a:spcBef>
              <a:spcAft>
                <a:spcPts val="0"/>
              </a:spcAft>
              <a:buClr>
                <a:schemeClr val="dk1"/>
              </a:buClr>
              <a:buSzPts val="1100"/>
              <a:buFont typeface="Arial"/>
              <a:buNone/>
            </a:pPr>
            <a:endParaRPr sz="3000" dirty="0">
              <a:solidFill>
                <a:schemeClr val="dk1"/>
              </a:solidFill>
              <a:latin typeface="Calibri"/>
              <a:ea typeface="Calibri"/>
              <a:cs typeface="Calibri"/>
              <a:sym typeface="Calibri"/>
            </a:endParaRPr>
          </a:p>
          <a:p>
            <a:pPr marL="254000" lvl="0" indent="-292100" algn="l" rtl="0">
              <a:lnSpc>
                <a:spcPct val="100000"/>
              </a:lnSpc>
              <a:spcBef>
                <a:spcPts val="0"/>
              </a:spcBef>
              <a:spcAft>
                <a:spcPts val="0"/>
              </a:spcAft>
              <a:buClr>
                <a:schemeClr val="dk1"/>
              </a:buClr>
              <a:buSzPts val="3000"/>
              <a:buFont typeface="Calibri"/>
              <a:buChar char="•"/>
            </a:pPr>
            <a:r>
              <a:rPr lang="en-US" sz="3000" dirty="0">
                <a:solidFill>
                  <a:schemeClr val="dk1"/>
                </a:solidFill>
                <a:latin typeface="Calibri"/>
                <a:ea typeface="Calibri"/>
                <a:cs typeface="Calibri"/>
                <a:sym typeface="Calibri"/>
              </a:rPr>
              <a:t>“Algorithm is a tool for solving a well-specified computational problem. The statement of the problem specifies in general terms the desired input/output relationship. The algorithm describes specific computational procedures for achieving input/output relationship.” (</a:t>
            </a:r>
            <a:r>
              <a:rPr lang="en-US" sz="3000" dirty="0" err="1">
                <a:solidFill>
                  <a:schemeClr val="dk1"/>
                </a:solidFill>
                <a:latin typeface="Calibri"/>
                <a:ea typeface="Calibri"/>
                <a:cs typeface="Calibri"/>
                <a:sym typeface="Calibri"/>
              </a:rPr>
              <a:t>Cormen</a:t>
            </a:r>
            <a:r>
              <a:rPr lang="en-US" sz="3000" dirty="0">
                <a:solidFill>
                  <a:schemeClr val="dk1"/>
                </a:solidFill>
                <a:latin typeface="Calibri"/>
                <a:ea typeface="Calibri"/>
                <a:cs typeface="Calibri"/>
                <a:sym typeface="Calibri"/>
              </a:rPr>
              <a:t> et. al.)</a:t>
            </a:r>
            <a:endParaRPr sz="3000" dirty="0">
              <a:solidFill>
                <a:schemeClr val="dk1"/>
              </a:solidFill>
              <a:latin typeface="Calibri"/>
              <a:ea typeface="Calibri"/>
              <a:cs typeface="Calibri"/>
              <a:sym typeface="Calibri"/>
            </a:endParaRPr>
          </a:p>
          <a:p>
            <a:pPr marL="254000" lvl="0" indent="0" algn="l" rtl="0">
              <a:lnSpc>
                <a:spcPct val="100000"/>
              </a:lnSpc>
              <a:spcBef>
                <a:spcPts val="0"/>
              </a:spcBef>
              <a:spcAft>
                <a:spcPts val="0"/>
              </a:spcAft>
              <a:buClr>
                <a:schemeClr val="dk1"/>
              </a:buClr>
              <a:buSzPts val="1100"/>
              <a:buFont typeface="Arial"/>
              <a:buNone/>
            </a:pPr>
            <a:endParaRPr sz="3000" dirty="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endParaRPr dirty="0">
              <a:solidFill>
                <a:schemeClr val="dk1"/>
              </a:solidFill>
            </a:endParaRPr>
          </a:p>
          <a:p>
            <a:pPr marL="0" lvl="0" indent="0" algn="l" rtl="0">
              <a:spcBef>
                <a:spcPts val="1600"/>
              </a:spcBef>
              <a:spcAft>
                <a:spcPts val="0"/>
              </a:spcAft>
              <a:buClr>
                <a:schemeClr val="dk1"/>
              </a:buClr>
              <a:buSzPts val="1100"/>
              <a:buFont typeface="Arial"/>
              <a:buNone/>
            </a:pPr>
            <a:endParaRPr dirty="0">
              <a:solidFill>
                <a:schemeClr val="dk1"/>
              </a:solidFill>
            </a:endParaRPr>
          </a:p>
          <a:p>
            <a:pPr marL="0" lvl="0" indent="0" algn="l" rtl="0">
              <a:spcBef>
                <a:spcPts val="1600"/>
              </a:spcBef>
              <a:spcAft>
                <a:spcPts val="2100"/>
              </a:spcAft>
              <a:buNone/>
            </a:pPr>
            <a:endParaRPr sz="3000" dirty="0">
              <a:solidFill>
                <a:schemeClr val="dk1"/>
              </a:solidFill>
            </a:endParaRPr>
          </a:p>
        </p:txBody>
      </p:sp>
      <p:sp>
        <p:nvSpPr>
          <p:cNvPr id="6" name="Google Shape;189;p8">
            <a:extLst>
              <a:ext uri="{FF2B5EF4-FFF2-40B4-BE49-F238E27FC236}">
                <a16:creationId xmlns:a16="http://schemas.microsoft.com/office/drawing/2014/main" id="{A6E3A625-4EDC-93D2-2502-4FC211626B6B}"/>
              </a:ext>
            </a:extLst>
          </p:cNvPr>
          <p:cNvSpPr txBox="1"/>
          <p:nvPr/>
        </p:nvSpPr>
        <p:spPr>
          <a:xfrm>
            <a:off x="160107" y="6050630"/>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6 </a:t>
            </a:r>
            <a:r>
              <a:rPr lang="en-GB" sz="1200" dirty="0">
                <a:solidFill>
                  <a:schemeClr val="dk2"/>
                </a:solidFill>
              </a:rPr>
              <a:t>Dale, N., &amp; Lewis, J. (2020). Computer Science Illuminated (7th ed.). Jones &amp; Bartlett Learning, Ch  7-9</a:t>
            </a:r>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3"/>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lnSpc>
                <a:spcPct val="100000"/>
              </a:lnSpc>
              <a:spcBef>
                <a:spcPts val="0"/>
              </a:spcBef>
              <a:spcAft>
                <a:spcPts val="0"/>
              </a:spcAft>
              <a:buClr>
                <a:schemeClr val="dk1"/>
              </a:buClr>
              <a:buSzPts val="1100"/>
              <a:buFont typeface="Arial"/>
              <a:buNone/>
            </a:pPr>
            <a:r>
              <a:rPr lang="en-US">
                <a:solidFill>
                  <a:schemeClr val="lt1"/>
                </a:solidFill>
              </a:rPr>
              <a:t>Presenting algorithm - pseudocode</a:t>
            </a:r>
            <a:br>
              <a:rPr lang="en-US">
                <a:solidFill>
                  <a:schemeClr val="lt1"/>
                </a:solidFill>
              </a:rPr>
            </a:br>
            <a:endParaRPr>
              <a:solidFill>
                <a:schemeClr val="lt1"/>
              </a:solidFill>
            </a:endParaRPr>
          </a:p>
          <a:p>
            <a:pPr marL="0" lvl="0" indent="0" algn="l" rtl="0">
              <a:spcBef>
                <a:spcPts val="0"/>
              </a:spcBef>
              <a:spcAft>
                <a:spcPts val="0"/>
              </a:spcAft>
              <a:buNone/>
            </a:pPr>
            <a:endParaRPr/>
          </a:p>
        </p:txBody>
      </p:sp>
      <p:sp>
        <p:nvSpPr>
          <p:cNvPr id="137" name="Google Shape;137;p23"/>
          <p:cNvSpPr txBox="1">
            <a:spLocks noGrp="1"/>
          </p:cNvSpPr>
          <p:nvPr>
            <p:ph type="body" idx="1"/>
          </p:nvPr>
        </p:nvSpPr>
        <p:spPr>
          <a:xfrm>
            <a:off x="415600" y="1536625"/>
            <a:ext cx="8806500" cy="4555200"/>
          </a:xfrm>
          <a:prstGeom prst="rect">
            <a:avLst/>
          </a:prstGeom>
        </p:spPr>
        <p:txBody>
          <a:bodyPr spcFirstLastPara="1" wrap="square" lIns="121900" tIns="121900" rIns="121900" bIns="121900" anchor="t" anchorCtr="0">
            <a:noAutofit/>
          </a:bodyPr>
          <a:lstStyle/>
          <a:p>
            <a:pPr marL="254000" lvl="0" indent="-317500" algn="l" rtl="0">
              <a:lnSpc>
                <a:spcPct val="100000"/>
              </a:lnSpc>
              <a:spcBef>
                <a:spcPts val="0"/>
              </a:spcBef>
              <a:spcAft>
                <a:spcPts val="0"/>
              </a:spcAft>
              <a:buClr>
                <a:schemeClr val="dk1"/>
              </a:buClr>
              <a:buSzPts val="3400"/>
              <a:buChar char="•"/>
            </a:pPr>
            <a:r>
              <a:rPr lang="en-US" sz="3400" i="1" dirty="0">
                <a:solidFill>
                  <a:schemeClr val="accent4"/>
                </a:solidFill>
                <a:latin typeface="Calibri"/>
                <a:ea typeface="Calibri"/>
                <a:cs typeface="Calibri"/>
                <a:sym typeface="Calibri"/>
              </a:rPr>
              <a:t>Pseudocode</a:t>
            </a:r>
            <a:r>
              <a:rPr lang="en-US" sz="3400" i="1" dirty="0">
                <a:solidFill>
                  <a:schemeClr val="dk1"/>
                </a:solidFill>
                <a:latin typeface="Calibri"/>
                <a:ea typeface="Calibri"/>
                <a:cs typeface="Calibri"/>
                <a:sym typeface="Calibri"/>
              </a:rPr>
              <a:t> -</a:t>
            </a:r>
            <a:r>
              <a:rPr lang="en-US" sz="3400" dirty="0">
                <a:solidFill>
                  <a:schemeClr val="dk1"/>
                </a:solidFill>
                <a:latin typeface="Calibri"/>
                <a:ea typeface="Calibri"/>
                <a:cs typeface="Calibri"/>
                <a:sym typeface="Calibri"/>
              </a:rPr>
              <a:t> uses a mixture of English and formatting to make the steps in the solution explicit. Used to present the algorithm</a:t>
            </a:r>
            <a:endParaRPr sz="3400" dirty="0">
              <a:solidFill>
                <a:schemeClr val="dk1"/>
              </a:solidFill>
              <a:latin typeface="Calibri"/>
              <a:ea typeface="Calibri"/>
              <a:cs typeface="Calibri"/>
              <a:sym typeface="Calibri"/>
            </a:endParaRPr>
          </a:p>
          <a:p>
            <a:pPr marL="254000" lvl="0" indent="0" algn="l" rtl="0">
              <a:lnSpc>
                <a:spcPct val="100000"/>
              </a:lnSpc>
              <a:spcBef>
                <a:spcPts val="0"/>
              </a:spcBef>
              <a:spcAft>
                <a:spcPts val="0"/>
              </a:spcAft>
              <a:buClr>
                <a:schemeClr val="dk1"/>
              </a:buClr>
              <a:buSzPts val="1100"/>
              <a:buFont typeface="Arial"/>
              <a:buNone/>
            </a:pPr>
            <a:endParaRPr sz="3400" dirty="0">
              <a:solidFill>
                <a:schemeClr val="dk1"/>
              </a:solidFill>
              <a:latin typeface="Calibri"/>
              <a:ea typeface="Calibri"/>
              <a:cs typeface="Calibri"/>
              <a:sym typeface="Calibri"/>
            </a:endParaRPr>
          </a:p>
          <a:p>
            <a:pPr marL="254000" lvl="0" indent="-317500" algn="l" rtl="0">
              <a:lnSpc>
                <a:spcPct val="100000"/>
              </a:lnSpc>
              <a:spcBef>
                <a:spcPts val="0"/>
              </a:spcBef>
              <a:spcAft>
                <a:spcPts val="0"/>
              </a:spcAft>
              <a:buClr>
                <a:schemeClr val="dk1"/>
              </a:buClr>
              <a:buSzPts val="3400"/>
              <a:buChar char="•"/>
            </a:pPr>
            <a:r>
              <a:rPr lang="en-US" sz="3400" dirty="0">
                <a:solidFill>
                  <a:schemeClr val="dk1"/>
                </a:solidFill>
                <a:latin typeface="Calibri"/>
                <a:ea typeface="Calibri"/>
                <a:cs typeface="Calibri"/>
                <a:sym typeface="Calibri"/>
              </a:rPr>
              <a:t>Have a look at sample algorithm for</a:t>
            </a:r>
            <a:r>
              <a:rPr lang="en-US" sz="3400" b="1" dirty="0">
                <a:solidFill>
                  <a:schemeClr val="dk1"/>
                </a:solidFill>
                <a:latin typeface="Calibri"/>
                <a:ea typeface="Calibri"/>
                <a:cs typeface="Calibri"/>
                <a:sym typeface="Calibri"/>
              </a:rPr>
              <a:t> getting up in the morning</a:t>
            </a:r>
            <a:r>
              <a:rPr lang="en-GB" baseline="30000" dirty="0">
                <a:solidFill>
                  <a:schemeClr val="dk1"/>
                </a:solidFill>
                <a:highlight>
                  <a:srgbClr val="FFFFFF"/>
                </a:highlight>
              </a:rPr>
              <a:t> 7</a:t>
            </a:r>
            <a:endParaRPr b="1" dirty="0">
              <a:solidFill>
                <a:schemeClr val="dk1"/>
              </a:solidFill>
            </a:endParaRPr>
          </a:p>
          <a:p>
            <a:pPr marL="0" lvl="0" indent="0" algn="l" rtl="0">
              <a:spcBef>
                <a:spcPts val="0"/>
              </a:spcBef>
              <a:spcAft>
                <a:spcPts val="0"/>
              </a:spcAft>
              <a:buClr>
                <a:schemeClr val="dk1"/>
              </a:buClr>
              <a:buSzPts val="1100"/>
              <a:buFont typeface="Arial"/>
              <a:buNone/>
            </a:pPr>
            <a:endParaRPr sz="2800" dirty="0">
              <a:solidFill>
                <a:schemeClr val="dk1"/>
              </a:solidFill>
            </a:endParaRPr>
          </a:p>
          <a:p>
            <a:pPr marL="0" lvl="0" indent="0" algn="l" rtl="0">
              <a:spcBef>
                <a:spcPts val="1600"/>
              </a:spcBef>
              <a:spcAft>
                <a:spcPts val="2100"/>
              </a:spcAft>
              <a:buNone/>
            </a:pPr>
            <a:endParaRPr sz="3400" dirty="0">
              <a:solidFill>
                <a:schemeClr val="dk1"/>
              </a:solidFill>
            </a:endParaRPr>
          </a:p>
        </p:txBody>
      </p:sp>
      <p:pic>
        <p:nvPicPr>
          <p:cNvPr id="138" name="Google Shape;138;p23"/>
          <p:cNvPicPr preferRelativeResize="0"/>
          <p:nvPr/>
        </p:nvPicPr>
        <p:blipFill>
          <a:blip r:embed="rId3">
            <a:alphaModFix/>
          </a:blip>
          <a:stretch>
            <a:fillRect/>
          </a:stretch>
        </p:blipFill>
        <p:spPr>
          <a:xfrm>
            <a:off x="9447976" y="3734224"/>
            <a:ext cx="2744025" cy="2982625"/>
          </a:xfrm>
          <a:prstGeom prst="rect">
            <a:avLst/>
          </a:prstGeom>
          <a:noFill/>
          <a:ln>
            <a:noFill/>
          </a:ln>
        </p:spPr>
      </p:pic>
      <p:sp>
        <p:nvSpPr>
          <p:cNvPr id="139" name="Google Shape;139;p23"/>
          <p:cNvSpPr/>
          <p:nvPr/>
        </p:nvSpPr>
        <p:spPr>
          <a:xfrm>
            <a:off x="8461900" y="4672800"/>
            <a:ext cx="760200" cy="501300"/>
          </a:xfrm>
          <a:prstGeom prst="rightArrow">
            <a:avLst>
              <a:gd name="adj1" fmla="val 50000"/>
              <a:gd name="adj2" fmla="val 50000"/>
            </a:avLst>
          </a:prstGeom>
          <a:solidFill>
            <a:srgbClr val="FFAB40"/>
          </a:solidFill>
          <a:ln w="9525" cap="flat" cmpd="sng">
            <a:solidFill>
              <a:srgbClr val="30303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89;p8">
            <a:extLst>
              <a:ext uri="{FF2B5EF4-FFF2-40B4-BE49-F238E27FC236}">
                <a16:creationId xmlns:a16="http://schemas.microsoft.com/office/drawing/2014/main" id="{A37AA2D4-ACFB-6850-8E30-91FA9485BE76}"/>
              </a:ext>
            </a:extLst>
          </p:cNvPr>
          <p:cNvSpPr txBox="1"/>
          <p:nvPr/>
        </p:nvSpPr>
        <p:spPr>
          <a:xfrm>
            <a:off x="160107" y="6050630"/>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7 </a:t>
            </a:r>
            <a:r>
              <a:rPr lang="en-GB" sz="1200" dirty="0">
                <a:solidFill>
                  <a:schemeClr val="dk2"/>
                </a:solidFill>
              </a:rPr>
              <a:t>Dale, N., &amp; Lewis, J. (2020). Computer Science Illuminated (7th ed.). Jones &amp; Bartlett Learning, Ch  7-9</a:t>
            </a:r>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24"/>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a:t>What is algorithm and why you should care?</a:t>
            </a:r>
            <a:endParaRPr/>
          </a:p>
        </p:txBody>
      </p:sp>
      <p:sp>
        <p:nvSpPr>
          <p:cNvPr id="145" name="Google Shape;145;p24"/>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indent="0">
              <a:buNone/>
            </a:pPr>
            <a:r>
              <a:rPr lang="en-US" b="0" i="0" dirty="0">
                <a:effectLst/>
                <a:latin typeface="Roboto" panose="02000000000000000000" pitchFamily="2" charset="0"/>
                <a:hlinkClick r:id="rId3"/>
              </a:rPr>
              <a:t>What's an algorithm? - David J. Malan</a:t>
            </a:r>
            <a:r>
              <a:rPr lang="en-US" b="0" i="0" dirty="0">
                <a:effectLst/>
                <a:latin typeface="Roboto" panose="02000000000000000000" pitchFamily="2" charset="0"/>
              </a:rPr>
              <a:t> </a:t>
            </a:r>
            <a:r>
              <a:rPr lang="en-GB" baseline="30000" dirty="0">
                <a:solidFill>
                  <a:schemeClr val="dk1"/>
                </a:solidFill>
                <a:highlight>
                  <a:srgbClr val="FFFFFF"/>
                </a:highlight>
              </a:rPr>
              <a:t>8</a:t>
            </a:r>
            <a:endParaRPr lang="en-US" b="0" i="0" dirty="0">
              <a:effectLst/>
              <a:latin typeface="Roboto" panose="02000000000000000000" pitchFamily="2" charset="0"/>
            </a:endParaRPr>
          </a:p>
          <a:p>
            <a:pPr marL="0" indent="0">
              <a:buNone/>
            </a:pPr>
            <a:endParaRPr lang="en-US" sz="3200" u="sng" dirty="0">
              <a:solidFill>
                <a:schemeClr val="accent5"/>
              </a:solidFill>
              <a:latin typeface="Roboto" panose="02000000000000000000" pitchFamily="2" charset="0"/>
            </a:endParaRPr>
          </a:p>
          <a:p>
            <a:pPr marL="0" indent="0">
              <a:buNone/>
            </a:pPr>
            <a:endParaRPr lang="en-US" sz="3200" u="sng" dirty="0">
              <a:solidFill>
                <a:schemeClr val="accent5"/>
              </a:solidFill>
            </a:endParaRPr>
          </a:p>
          <a:p>
            <a:pPr marL="0" lvl="0" indent="0" algn="l" rtl="0">
              <a:spcBef>
                <a:spcPts val="0"/>
              </a:spcBef>
              <a:spcAft>
                <a:spcPts val="0"/>
              </a:spcAft>
              <a:buNone/>
            </a:pPr>
            <a:endParaRPr lang="en-US" sz="2000" u="sng" dirty="0">
              <a:solidFill>
                <a:schemeClr val="accent5"/>
              </a:solidFill>
            </a:endParaRPr>
          </a:p>
          <a:p>
            <a:pPr marL="0" lvl="0" indent="0" algn="l" rtl="0">
              <a:spcBef>
                <a:spcPts val="0"/>
              </a:spcBef>
              <a:spcAft>
                <a:spcPts val="0"/>
              </a:spcAft>
              <a:buNone/>
            </a:pPr>
            <a:r>
              <a:rPr lang="en-US" u="sng" dirty="0">
                <a:solidFill>
                  <a:schemeClr val="accent5"/>
                </a:solidFill>
              </a:rPr>
              <a:t>What is algorithm and why should you care? </a:t>
            </a:r>
            <a:r>
              <a:rPr lang="en-GB" sz="2000" baseline="30000" dirty="0">
                <a:solidFill>
                  <a:schemeClr val="dk1"/>
                </a:solidFill>
                <a:highlight>
                  <a:srgbClr val="FFFFFF"/>
                </a:highlight>
              </a:rPr>
              <a:t>9</a:t>
            </a:r>
            <a:endParaRPr lang="en-US" sz="2000" u="sng" dirty="0">
              <a:solidFill>
                <a:schemeClr val="accent5"/>
              </a:solidFill>
              <a:hlinkClick r:id="rId4">
                <a:extLst>
                  <a:ext uri="{A12FA001-AC4F-418D-AE19-62706E023703}">
                    <ahyp:hlinkClr xmlns:ahyp="http://schemas.microsoft.com/office/drawing/2018/hyperlinkcolor" val="tx"/>
                  </a:ext>
                </a:extLst>
              </a:hlinkClick>
            </a:endParaRPr>
          </a:p>
          <a:p>
            <a:pPr marL="0" lvl="0" indent="0" algn="l" rtl="0">
              <a:spcBef>
                <a:spcPts val="0"/>
              </a:spcBef>
              <a:spcAft>
                <a:spcPts val="0"/>
              </a:spcAft>
              <a:buNone/>
            </a:pPr>
            <a:endParaRPr lang="en-US" sz="2000" u="sng" dirty="0">
              <a:solidFill>
                <a:schemeClr val="accent5"/>
              </a:solidFill>
              <a:hlinkClick r:id="rId4">
                <a:extLst>
                  <a:ext uri="{A12FA001-AC4F-418D-AE19-62706E023703}">
                    <ahyp:hlinkClr xmlns:ahyp="http://schemas.microsoft.com/office/drawing/2018/hyperlinkcolor" val="tx"/>
                  </a:ext>
                </a:extLst>
              </a:hlinkClick>
            </a:endParaRPr>
          </a:p>
          <a:p>
            <a:pPr marL="0" lvl="0" indent="0" algn="l" rtl="0">
              <a:spcBef>
                <a:spcPts val="1600"/>
              </a:spcBef>
              <a:spcAft>
                <a:spcPts val="2100"/>
              </a:spcAft>
              <a:buNone/>
            </a:pPr>
            <a:endParaRPr dirty="0"/>
          </a:p>
        </p:txBody>
      </p:sp>
      <p:sp>
        <p:nvSpPr>
          <p:cNvPr id="4" name="Google Shape;189;p8">
            <a:extLst>
              <a:ext uri="{FF2B5EF4-FFF2-40B4-BE49-F238E27FC236}">
                <a16:creationId xmlns:a16="http://schemas.microsoft.com/office/drawing/2014/main" id="{5B72C5F2-9B07-966E-F462-57D413BE84FA}"/>
              </a:ext>
            </a:extLst>
          </p:cNvPr>
          <p:cNvSpPr txBox="1"/>
          <p:nvPr/>
        </p:nvSpPr>
        <p:spPr>
          <a:xfrm>
            <a:off x="125600" y="5446781"/>
            <a:ext cx="11813357" cy="1896386"/>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8 </a:t>
            </a:r>
            <a:r>
              <a:rPr lang="en-US" sz="1200" dirty="0">
                <a:solidFill>
                  <a:schemeClr val="dk2"/>
                </a:solidFill>
              </a:rPr>
              <a:t>Malan, D. J. (2013, May 20). What's an algorithm? - David J. Malan. YouTube. Retrieved June 9, 2022, from https://youtu.be/6hfOvs8pY1k </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baseline="30000" dirty="0">
                <a:solidFill>
                  <a:schemeClr val="dk1"/>
                </a:solidFill>
                <a:highlight>
                  <a:srgbClr val="FFFFFF"/>
                </a:highlight>
              </a:rPr>
              <a:t>9 </a:t>
            </a:r>
            <a:r>
              <a:rPr lang="en-US" sz="1200" dirty="0">
                <a:solidFill>
                  <a:schemeClr val="dk2"/>
                </a:solidFill>
              </a:rPr>
              <a:t>Khan Academy. (2015, July 27). What is an algorithm and why should you care? | algorithms | computer science . YouTube. Retrieved June 9, 2022, from https://www.youtube.com/watch?v=CvSOaYi89B4 </a:t>
            </a:r>
          </a:p>
          <a:p>
            <a:pPr marL="0" lvl="0" indent="0" algn="l" rtl="0">
              <a:lnSpc>
                <a:spcPct val="115000"/>
              </a:lnSpc>
              <a:spcBef>
                <a:spcPts val="1600"/>
              </a:spcBef>
              <a:spcAft>
                <a:spcPts val="1600"/>
              </a:spcAft>
              <a:buNone/>
            </a:pPr>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5"/>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dirty="0"/>
              <a:t>Summary of methodology for designing algorithms</a:t>
            </a:r>
            <a:r>
              <a:rPr lang="en-GB" baseline="30000" dirty="0">
                <a:solidFill>
                  <a:schemeClr val="bg1"/>
                </a:solidFill>
              </a:rPr>
              <a:t>10</a:t>
            </a:r>
            <a:endParaRPr dirty="0">
              <a:solidFill>
                <a:schemeClr val="bg1"/>
              </a:solidFill>
            </a:endParaRPr>
          </a:p>
        </p:txBody>
      </p:sp>
      <p:sp>
        <p:nvSpPr>
          <p:cNvPr id="151" name="Google Shape;151;p25"/>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457200" lvl="0" indent="-381000" algn="l" rtl="0">
              <a:spcBef>
                <a:spcPts val="0"/>
              </a:spcBef>
              <a:spcAft>
                <a:spcPts val="0"/>
              </a:spcAft>
              <a:buSzPts val="2400"/>
              <a:buAutoNum type="arabicPeriod"/>
            </a:pPr>
            <a:r>
              <a:rPr lang="en-US" dirty="0"/>
              <a:t>Analyze the Problem</a:t>
            </a:r>
            <a:endParaRPr dirty="0"/>
          </a:p>
          <a:p>
            <a:pPr marL="914400" lvl="1" indent="-349250" algn="l" rtl="0">
              <a:spcBef>
                <a:spcPts val="0"/>
              </a:spcBef>
              <a:spcAft>
                <a:spcPts val="0"/>
              </a:spcAft>
              <a:buSzPts val="1900"/>
              <a:buAutoNum type="alphaLcPeriod"/>
            </a:pPr>
            <a:r>
              <a:rPr lang="en-US" dirty="0"/>
              <a:t>list information to work with (data)</a:t>
            </a:r>
            <a:endParaRPr dirty="0"/>
          </a:p>
          <a:p>
            <a:pPr marL="914400" lvl="1" indent="-349250" algn="l" rtl="0">
              <a:spcBef>
                <a:spcPts val="0"/>
              </a:spcBef>
              <a:spcAft>
                <a:spcPts val="0"/>
              </a:spcAft>
              <a:buSzPts val="1900"/>
              <a:buAutoNum type="alphaLcPeriod"/>
            </a:pPr>
            <a:r>
              <a:rPr lang="en-US" dirty="0"/>
              <a:t>specify potential solution</a:t>
            </a:r>
            <a:endParaRPr dirty="0"/>
          </a:p>
          <a:p>
            <a:pPr marL="914400" lvl="1" indent="-349250" algn="l" rtl="0">
              <a:spcBef>
                <a:spcPts val="0"/>
              </a:spcBef>
              <a:spcAft>
                <a:spcPts val="0"/>
              </a:spcAft>
              <a:buSzPts val="1900"/>
              <a:buAutoNum type="alphaLcPeriod"/>
            </a:pPr>
            <a:r>
              <a:rPr lang="en-US" dirty="0"/>
              <a:t>list assumptions</a:t>
            </a:r>
            <a:endParaRPr dirty="0"/>
          </a:p>
          <a:p>
            <a:pPr marL="914400" lvl="1" indent="-349250" algn="l" rtl="0">
              <a:spcBef>
                <a:spcPts val="0"/>
              </a:spcBef>
              <a:spcAft>
                <a:spcPts val="0"/>
              </a:spcAft>
              <a:buSzPts val="1900"/>
              <a:buAutoNum type="alphaLcPeriod"/>
            </a:pPr>
            <a:r>
              <a:rPr lang="en-US" dirty="0"/>
              <a:t>develop overall plan</a:t>
            </a:r>
            <a:endParaRPr dirty="0"/>
          </a:p>
          <a:p>
            <a:pPr marL="457200" lvl="0" indent="-381000" algn="l" rtl="0">
              <a:spcBef>
                <a:spcPts val="0"/>
              </a:spcBef>
              <a:spcAft>
                <a:spcPts val="0"/>
              </a:spcAft>
              <a:buSzPts val="2400"/>
              <a:buAutoNum type="arabicPeriod"/>
            </a:pPr>
            <a:r>
              <a:rPr lang="en-US" dirty="0"/>
              <a:t>List the Main Tasks</a:t>
            </a:r>
            <a:endParaRPr dirty="0"/>
          </a:p>
          <a:p>
            <a:pPr marL="914400" lvl="1" indent="-349250" algn="l" rtl="0">
              <a:spcBef>
                <a:spcPts val="0"/>
              </a:spcBef>
              <a:spcAft>
                <a:spcPts val="0"/>
              </a:spcAft>
              <a:buSzPts val="1900"/>
              <a:buAutoNum type="alphaLcPeriod"/>
            </a:pPr>
            <a:r>
              <a:rPr lang="en-US" dirty="0"/>
              <a:t>Main module</a:t>
            </a:r>
            <a:endParaRPr dirty="0"/>
          </a:p>
          <a:p>
            <a:pPr marL="457200" lvl="0" indent="-381000" algn="l" rtl="0">
              <a:spcBef>
                <a:spcPts val="0"/>
              </a:spcBef>
              <a:spcAft>
                <a:spcPts val="0"/>
              </a:spcAft>
              <a:buSzPts val="2400"/>
              <a:buAutoNum type="arabicPeriod"/>
            </a:pPr>
            <a:r>
              <a:rPr lang="en-US" dirty="0"/>
              <a:t>Write the Remaining Modules</a:t>
            </a:r>
            <a:endParaRPr dirty="0"/>
          </a:p>
          <a:p>
            <a:pPr marL="914400" lvl="1" indent="-349250" algn="l" rtl="0">
              <a:spcBef>
                <a:spcPts val="0"/>
              </a:spcBef>
              <a:spcAft>
                <a:spcPts val="0"/>
              </a:spcAft>
              <a:buSzPts val="1900"/>
              <a:buAutoNum type="alphaLcPeriod"/>
            </a:pPr>
            <a:r>
              <a:rPr lang="en-US" dirty="0"/>
              <a:t>modules on one level can specify more modules on lower levels</a:t>
            </a:r>
            <a:endParaRPr dirty="0"/>
          </a:p>
          <a:p>
            <a:pPr marL="457200" lvl="0" indent="-381000" algn="l" rtl="0">
              <a:spcBef>
                <a:spcPts val="0"/>
              </a:spcBef>
              <a:spcAft>
                <a:spcPts val="0"/>
              </a:spcAft>
              <a:buSzPts val="2400"/>
              <a:buAutoNum type="arabicPeriod"/>
            </a:pPr>
            <a:r>
              <a:rPr lang="en-US" dirty="0"/>
              <a:t>Re-sequence and Revise as Necessary</a:t>
            </a:r>
            <a:endParaRPr dirty="0"/>
          </a:p>
        </p:txBody>
      </p:sp>
      <p:sp>
        <p:nvSpPr>
          <p:cNvPr id="4" name="Google Shape;189;p8">
            <a:extLst>
              <a:ext uri="{FF2B5EF4-FFF2-40B4-BE49-F238E27FC236}">
                <a16:creationId xmlns:a16="http://schemas.microsoft.com/office/drawing/2014/main" id="{A5009CAB-4C46-5779-6B6B-FE4F6AF461DE}"/>
              </a:ext>
            </a:extLst>
          </p:cNvPr>
          <p:cNvSpPr txBox="1"/>
          <p:nvPr/>
        </p:nvSpPr>
        <p:spPr>
          <a:xfrm>
            <a:off x="87796" y="6050630"/>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10</a:t>
            </a:r>
            <a:r>
              <a:rPr lang="en-GB" sz="1200" dirty="0">
                <a:solidFill>
                  <a:schemeClr val="dk2"/>
                </a:solidFill>
              </a:rPr>
              <a:t>Dale, N., &amp; Lewis, J. (2020). Computer Science Illuminated (7th ed.). Jones &amp; Bartlett Learning, Ch  7-9</a:t>
            </a:r>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26"/>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dirty="0"/>
              <a:t>Algorithms with selection</a:t>
            </a:r>
            <a:r>
              <a:rPr lang="en-GB" baseline="30000" dirty="0">
                <a:solidFill>
                  <a:schemeClr val="bg1"/>
                </a:solidFill>
              </a:rPr>
              <a:t>11</a:t>
            </a:r>
            <a:endParaRPr dirty="0"/>
          </a:p>
        </p:txBody>
      </p:sp>
      <p:sp>
        <p:nvSpPr>
          <p:cNvPr id="157" name="Google Shape;157;p26"/>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US"/>
              <a:t>Case: write an algorithm to express what dress is appropriate for a given outside temperature. </a:t>
            </a:r>
            <a:endParaRPr/>
          </a:p>
        </p:txBody>
      </p:sp>
      <p:pic>
        <p:nvPicPr>
          <p:cNvPr id="158" name="Google Shape;158;p26"/>
          <p:cNvPicPr preferRelativeResize="0"/>
          <p:nvPr/>
        </p:nvPicPr>
        <p:blipFill>
          <a:blip r:embed="rId3">
            <a:alphaModFix/>
          </a:blip>
          <a:stretch>
            <a:fillRect/>
          </a:stretch>
        </p:blipFill>
        <p:spPr>
          <a:xfrm>
            <a:off x="126663" y="2568450"/>
            <a:ext cx="6086475" cy="1533525"/>
          </a:xfrm>
          <a:prstGeom prst="rect">
            <a:avLst/>
          </a:prstGeom>
          <a:noFill/>
          <a:ln>
            <a:noFill/>
          </a:ln>
        </p:spPr>
      </p:pic>
      <p:pic>
        <p:nvPicPr>
          <p:cNvPr id="159" name="Google Shape;159;p26"/>
          <p:cNvPicPr preferRelativeResize="0"/>
          <p:nvPr/>
        </p:nvPicPr>
        <p:blipFill>
          <a:blip r:embed="rId4">
            <a:alphaModFix/>
          </a:blip>
          <a:stretch>
            <a:fillRect/>
          </a:stretch>
        </p:blipFill>
        <p:spPr>
          <a:xfrm>
            <a:off x="6115050" y="2873673"/>
            <a:ext cx="6076950" cy="3829050"/>
          </a:xfrm>
          <a:prstGeom prst="rect">
            <a:avLst/>
          </a:prstGeom>
          <a:noFill/>
          <a:ln>
            <a:noFill/>
          </a:ln>
        </p:spPr>
      </p:pic>
      <p:sp>
        <p:nvSpPr>
          <p:cNvPr id="6" name="Google Shape;189;p8">
            <a:extLst>
              <a:ext uri="{FF2B5EF4-FFF2-40B4-BE49-F238E27FC236}">
                <a16:creationId xmlns:a16="http://schemas.microsoft.com/office/drawing/2014/main" id="{6A849805-788A-3EDE-0C66-AC30E719D5D9}"/>
              </a:ext>
            </a:extLst>
          </p:cNvPr>
          <p:cNvSpPr txBox="1"/>
          <p:nvPr/>
        </p:nvSpPr>
        <p:spPr>
          <a:xfrm>
            <a:off x="87796" y="6050630"/>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11</a:t>
            </a:r>
            <a:r>
              <a:rPr lang="en-GB" sz="1200" dirty="0">
                <a:solidFill>
                  <a:schemeClr val="dk2"/>
                </a:solidFill>
              </a:rPr>
              <a:t>Dale, N., &amp; Lewis, J. (2020). Computer Science Illuminated (7th ed.). Jones &amp; Bartlett Learning, Ch  7-9</a:t>
            </a:r>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27"/>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dirty="0"/>
              <a:t>Algorithms with repetition</a:t>
            </a:r>
            <a:r>
              <a:rPr lang="en-GB" baseline="30000" dirty="0">
                <a:solidFill>
                  <a:schemeClr val="bg1"/>
                </a:solidFill>
              </a:rPr>
              <a:t> 12</a:t>
            </a:r>
            <a:endParaRPr dirty="0"/>
          </a:p>
        </p:txBody>
      </p:sp>
      <p:sp>
        <p:nvSpPr>
          <p:cNvPr id="165" name="Google Shape;165;p27"/>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US" b="1"/>
              <a:t>Count-controlled loops</a:t>
            </a:r>
            <a:endParaRPr b="1"/>
          </a:p>
        </p:txBody>
      </p:sp>
      <p:pic>
        <p:nvPicPr>
          <p:cNvPr id="166" name="Google Shape;166;p27"/>
          <p:cNvPicPr preferRelativeResize="0"/>
          <p:nvPr/>
        </p:nvPicPr>
        <p:blipFill>
          <a:blip r:embed="rId3">
            <a:alphaModFix/>
          </a:blip>
          <a:stretch>
            <a:fillRect/>
          </a:stretch>
        </p:blipFill>
        <p:spPr>
          <a:xfrm>
            <a:off x="1729979" y="2681925"/>
            <a:ext cx="8066401" cy="2776350"/>
          </a:xfrm>
          <a:prstGeom prst="rect">
            <a:avLst/>
          </a:prstGeom>
          <a:noFill/>
          <a:ln>
            <a:noFill/>
          </a:ln>
        </p:spPr>
      </p:pic>
      <p:sp>
        <p:nvSpPr>
          <p:cNvPr id="5" name="Google Shape;189;p8">
            <a:extLst>
              <a:ext uri="{FF2B5EF4-FFF2-40B4-BE49-F238E27FC236}">
                <a16:creationId xmlns:a16="http://schemas.microsoft.com/office/drawing/2014/main" id="{2D4C5E31-5FA5-E1EE-7817-571FA783F242}"/>
              </a:ext>
            </a:extLst>
          </p:cNvPr>
          <p:cNvSpPr txBox="1"/>
          <p:nvPr/>
        </p:nvSpPr>
        <p:spPr>
          <a:xfrm>
            <a:off x="87796" y="6050630"/>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12</a:t>
            </a:r>
            <a:r>
              <a:rPr lang="en-GB" sz="1200" dirty="0">
                <a:solidFill>
                  <a:schemeClr val="dk2"/>
                </a:solidFill>
              </a:rPr>
              <a:t>Dale, N., &amp; Lewis, J. (2020). Computer Science Illuminated (7th ed.). Jones &amp; Bartlett Learning, Ch  7-9</a:t>
            </a:r>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28"/>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dirty="0"/>
              <a:t>Algorithms with repetition </a:t>
            </a:r>
            <a:r>
              <a:rPr lang="en-GB" baseline="30000" dirty="0">
                <a:solidFill>
                  <a:schemeClr val="bg1"/>
                </a:solidFill>
              </a:rPr>
              <a:t>13</a:t>
            </a:r>
            <a:endParaRPr dirty="0"/>
          </a:p>
        </p:txBody>
      </p:sp>
      <p:sp>
        <p:nvSpPr>
          <p:cNvPr id="172" name="Google Shape;172;p28"/>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b="1"/>
              <a:t>Event-controlled loops</a:t>
            </a:r>
            <a:endParaRPr b="1"/>
          </a:p>
          <a:p>
            <a:pPr marL="0" lvl="0" indent="0" algn="l" rtl="0">
              <a:spcBef>
                <a:spcPts val="2100"/>
              </a:spcBef>
              <a:spcAft>
                <a:spcPts val="0"/>
              </a:spcAft>
              <a:buNone/>
            </a:pPr>
            <a:r>
              <a:rPr lang="en-US"/>
              <a:t>When implementing an event-controlled loop using a while statement, there are again three parts to the process: </a:t>
            </a:r>
            <a:endParaRPr/>
          </a:p>
          <a:p>
            <a:pPr marL="457200" lvl="0" indent="-381000" algn="l" rtl="0">
              <a:spcBef>
                <a:spcPts val="2100"/>
              </a:spcBef>
              <a:spcAft>
                <a:spcPts val="0"/>
              </a:spcAft>
              <a:buSzPts val="2400"/>
              <a:buAutoNum type="arabicPeriod"/>
            </a:pPr>
            <a:r>
              <a:rPr lang="en-US"/>
              <a:t>the event must be initialized</a:t>
            </a:r>
            <a:endParaRPr/>
          </a:p>
          <a:p>
            <a:pPr marL="457200" lvl="0" indent="-381000" algn="l" rtl="0">
              <a:spcBef>
                <a:spcPts val="0"/>
              </a:spcBef>
              <a:spcAft>
                <a:spcPts val="0"/>
              </a:spcAft>
              <a:buSzPts val="2400"/>
              <a:buAutoNum type="arabicPeriod"/>
            </a:pPr>
            <a:r>
              <a:rPr lang="en-US"/>
              <a:t>the event must be tested</a:t>
            </a:r>
            <a:endParaRPr/>
          </a:p>
          <a:p>
            <a:pPr marL="457200" lvl="0" indent="-381000" algn="l" rtl="0">
              <a:spcBef>
                <a:spcPts val="0"/>
              </a:spcBef>
              <a:spcAft>
                <a:spcPts val="0"/>
              </a:spcAft>
              <a:buSzPts val="2400"/>
              <a:buAutoNum type="arabicPeriod"/>
            </a:pPr>
            <a:r>
              <a:rPr lang="en-US"/>
              <a:t>and the event must be updated</a:t>
            </a:r>
            <a:endParaRPr/>
          </a:p>
          <a:p>
            <a:pPr marL="0" lvl="0" indent="0" algn="l" rtl="0">
              <a:spcBef>
                <a:spcPts val="2100"/>
              </a:spcBef>
              <a:spcAft>
                <a:spcPts val="0"/>
              </a:spcAft>
              <a:buNone/>
            </a:pPr>
            <a:endParaRPr/>
          </a:p>
          <a:p>
            <a:pPr marL="0" lvl="0" indent="0" algn="l" rtl="0">
              <a:spcBef>
                <a:spcPts val="2100"/>
              </a:spcBef>
              <a:spcAft>
                <a:spcPts val="2100"/>
              </a:spcAft>
              <a:buNone/>
            </a:pPr>
            <a:r>
              <a:rPr lang="en-US"/>
              <a:t>The algorithm o the right reads and sums data values until negative value is read</a:t>
            </a:r>
            <a:endParaRPr/>
          </a:p>
        </p:txBody>
      </p:sp>
      <p:pic>
        <p:nvPicPr>
          <p:cNvPr id="173" name="Google Shape;173;p28"/>
          <p:cNvPicPr preferRelativeResize="0"/>
          <p:nvPr/>
        </p:nvPicPr>
        <p:blipFill>
          <a:blip r:embed="rId3">
            <a:alphaModFix/>
          </a:blip>
          <a:stretch>
            <a:fillRect/>
          </a:stretch>
        </p:blipFill>
        <p:spPr>
          <a:xfrm>
            <a:off x="5313600" y="2873125"/>
            <a:ext cx="6679025" cy="2435075"/>
          </a:xfrm>
          <a:prstGeom prst="rect">
            <a:avLst/>
          </a:prstGeom>
          <a:noFill/>
          <a:ln>
            <a:noFill/>
          </a:ln>
        </p:spPr>
      </p:pic>
      <p:sp>
        <p:nvSpPr>
          <p:cNvPr id="5" name="Google Shape;189;p8">
            <a:extLst>
              <a:ext uri="{FF2B5EF4-FFF2-40B4-BE49-F238E27FC236}">
                <a16:creationId xmlns:a16="http://schemas.microsoft.com/office/drawing/2014/main" id="{9C11413F-0538-D4F1-C208-EB144449BBAF}"/>
              </a:ext>
            </a:extLst>
          </p:cNvPr>
          <p:cNvSpPr txBox="1"/>
          <p:nvPr/>
        </p:nvSpPr>
        <p:spPr>
          <a:xfrm>
            <a:off x="87796" y="6050630"/>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13</a:t>
            </a:r>
            <a:r>
              <a:rPr lang="en-GB" sz="1200" dirty="0">
                <a:solidFill>
                  <a:schemeClr val="dk2"/>
                </a:solidFill>
              </a:rPr>
              <a:t>Dale, N., &amp; Lewis, J. (2020). Computer Science Illuminated (7th ed.). Jones &amp; Bartlett Learning, Ch  7-9</a:t>
            </a:r>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9"/>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Clr>
                <a:schemeClr val="dk1"/>
              </a:buClr>
              <a:buSzPts val="1100"/>
              <a:buFont typeface="Arial"/>
              <a:buNone/>
            </a:pPr>
            <a:r>
              <a:rPr lang="en-US" dirty="0">
                <a:solidFill>
                  <a:schemeClr val="lt1"/>
                </a:solidFill>
              </a:rPr>
              <a:t>Algorithms with repetition </a:t>
            </a:r>
            <a:r>
              <a:rPr lang="en-GB" baseline="30000" dirty="0">
                <a:solidFill>
                  <a:schemeClr val="bg1"/>
                </a:solidFill>
              </a:rPr>
              <a:t>14</a:t>
            </a:r>
            <a:endParaRPr dirty="0">
              <a:solidFill>
                <a:schemeClr val="lt1"/>
              </a:solidFill>
            </a:endParaRPr>
          </a:p>
          <a:p>
            <a:pPr marL="0" lvl="0" indent="0" algn="l" rtl="0">
              <a:spcBef>
                <a:spcPts val="0"/>
              </a:spcBef>
              <a:spcAft>
                <a:spcPts val="0"/>
              </a:spcAft>
              <a:buNone/>
            </a:pPr>
            <a:endParaRPr dirty="0"/>
          </a:p>
        </p:txBody>
      </p:sp>
      <p:sp>
        <p:nvSpPr>
          <p:cNvPr id="179" name="Google Shape;179;p29"/>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a:t>event controlled loop continued</a:t>
            </a:r>
            <a:endParaRPr/>
          </a:p>
          <a:p>
            <a:pPr marL="0" lvl="0" indent="0" algn="l" rtl="0">
              <a:spcBef>
                <a:spcPts val="2100"/>
              </a:spcBef>
              <a:spcAft>
                <a:spcPts val="0"/>
              </a:spcAft>
              <a:buNone/>
            </a:pPr>
            <a:endParaRPr/>
          </a:p>
          <a:p>
            <a:pPr marL="0" lvl="0" indent="0" algn="l" rtl="0">
              <a:spcBef>
                <a:spcPts val="2100"/>
              </a:spcBef>
              <a:spcAft>
                <a:spcPts val="0"/>
              </a:spcAft>
              <a:buNone/>
            </a:pPr>
            <a:endParaRPr/>
          </a:p>
          <a:p>
            <a:pPr marL="0" lvl="0" indent="0" algn="l" rtl="0">
              <a:spcBef>
                <a:spcPts val="2100"/>
              </a:spcBef>
              <a:spcAft>
                <a:spcPts val="0"/>
              </a:spcAft>
              <a:buNone/>
            </a:pPr>
            <a:endParaRPr/>
          </a:p>
          <a:p>
            <a:pPr marL="0" lvl="0" indent="0" algn="l" rtl="0">
              <a:spcBef>
                <a:spcPts val="2100"/>
              </a:spcBef>
              <a:spcAft>
                <a:spcPts val="0"/>
              </a:spcAft>
              <a:buNone/>
            </a:pPr>
            <a:endParaRPr/>
          </a:p>
          <a:p>
            <a:pPr marL="0" lvl="0" indent="0" algn="l" rtl="0">
              <a:spcBef>
                <a:spcPts val="2100"/>
              </a:spcBef>
              <a:spcAft>
                <a:spcPts val="0"/>
              </a:spcAft>
              <a:buNone/>
            </a:pPr>
            <a:endParaRPr/>
          </a:p>
          <a:p>
            <a:pPr marL="0" lvl="0" indent="0" algn="l" rtl="0">
              <a:spcBef>
                <a:spcPts val="2100"/>
              </a:spcBef>
              <a:spcAft>
                <a:spcPts val="0"/>
              </a:spcAft>
              <a:buClr>
                <a:schemeClr val="dk1"/>
              </a:buClr>
              <a:buSzPts val="1100"/>
              <a:buFont typeface="Arial"/>
              <a:buNone/>
            </a:pPr>
            <a:endParaRPr sz="2200"/>
          </a:p>
          <a:p>
            <a:pPr marL="0" lvl="0" indent="0" algn="l" rtl="0">
              <a:spcBef>
                <a:spcPts val="2100"/>
              </a:spcBef>
              <a:spcAft>
                <a:spcPts val="2100"/>
              </a:spcAft>
              <a:buNone/>
            </a:pPr>
            <a:endParaRPr/>
          </a:p>
        </p:txBody>
      </p:sp>
      <p:pic>
        <p:nvPicPr>
          <p:cNvPr id="180" name="Google Shape;180;p29"/>
          <p:cNvPicPr preferRelativeResize="0"/>
          <p:nvPr/>
        </p:nvPicPr>
        <p:blipFill>
          <a:blip r:embed="rId3">
            <a:alphaModFix/>
          </a:blip>
          <a:stretch>
            <a:fillRect/>
          </a:stretch>
        </p:blipFill>
        <p:spPr>
          <a:xfrm>
            <a:off x="2337287" y="2015911"/>
            <a:ext cx="7517325" cy="3596625"/>
          </a:xfrm>
          <a:prstGeom prst="rect">
            <a:avLst/>
          </a:prstGeom>
          <a:noFill/>
          <a:ln>
            <a:noFill/>
          </a:ln>
        </p:spPr>
      </p:pic>
      <p:sp>
        <p:nvSpPr>
          <p:cNvPr id="5" name="Google Shape;189;p8">
            <a:extLst>
              <a:ext uri="{FF2B5EF4-FFF2-40B4-BE49-F238E27FC236}">
                <a16:creationId xmlns:a16="http://schemas.microsoft.com/office/drawing/2014/main" id="{3E4E4901-DFB4-F735-B3EA-20A061E25519}"/>
              </a:ext>
            </a:extLst>
          </p:cNvPr>
          <p:cNvSpPr txBox="1"/>
          <p:nvPr/>
        </p:nvSpPr>
        <p:spPr>
          <a:xfrm>
            <a:off x="87796" y="6050630"/>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14</a:t>
            </a:r>
            <a:r>
              <a:rPr lang="en-GB" sz="1200" dirty="0">
                <a:solidFill>
                  <a:schemeClr val="dk2"/>
                </a:solidFill>
              </a:rPr>
              <a:t>Dale, N., &amp; Lewis, J. (2020). Computer Science Illuminated (7th ed.). Jones &amp; Bartlett Learning, Ch  7-9</a:t>
            </a:r>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30"/>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dirty="0"/>
              <a:t>Searching algorithms: sequential search </a:t>
            </a:r>
            <a:r>
              <a:rPr lang="en-GB" baseline="30000" dirty="0">
                <a:solidFill>
                  <a:schemeClr val="bg1"/>
                </a:solidFill>
              </a:rPr>
              <a:t>15</a:t>
            </a:r>
            <a:endParaRPr dirty="0"/>
          </a:p>
        </p:txBody>
      </p:sp>
      <p:sp>
        <p:nvSpPr>
          <p:cNvPr id="186" name="Google Shape;186;p30"/>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dirty="0"/>
              <a:t>Each item is looked at in turn and compared to the one being searched. </a:t>
            </a:r>
            <a:endParaRPr dirty="0"/>
          </a:p>
          <a:p>
            <a:pPr marL="0" lvl="0" indent="0" algn="l" rtl="0">
              <a:spcBef>
                <a:spcPts val="2100"/>
              </a:spcBef>
              <a:spcAft>
                <a:spcPts val="0"/>
              </a:spcAft>
              <a:buNone/>
            </a:pPr>
            <a:r>
              <a:rPr lang="en-US" dirty="0"/>
              <a:t>Stop either when the item is found, or when all items are looked at and not found a match</a:t>
            </a:r>
            <a:endParaRPr dirty="0"/>
          </a:p>
          <a:p>
            <a:pPr marL="0" lvl="0" indent="0" algn="l" rtl="0">
              <a:spcBef>
                <a:spcPts val="2100"/>
              </a:spcBef>
              <a:spcAft>
                <a:spcPts val="0"/>
              </a:spcAft>
              <a:buNone/>
            </a:pPr>
            <a:endParaRPr dirty="0"/>
          </a:p>
          <a:p>
            <a:pPr marL="0" lvl="0" indent="0" algn="l" rtl="0">
              <a:spcBef>
                <a:spcPts val="2100"/>
              </a:spcBef>
              <a:spcAft>
                <a:spcPts val="0"/>
              </a:spcAft>
              <a:buNone/>
            </a:pPr>
            <a:endParaRPr dirty="0"/>
          </a:p>
          <a:p>
            <a:pPr marL="0" lvl="0" indent="0" algn="l" rtl="0">
              <a:spcBef>
                <a:spcPts val="2100"/>
              </a:spcBef>
              <a:spcAft>
                <a:spcPts val="0"/>
              </a:spcAft>
              <a:buNone/>
            </a:pPr>
            <a:endParaRPr dirty="0"/>
          </a:p>
          <a:p>
            <a:pPr marL="0" lvl="0" indent="0" algn="l" rtl="0">
              <a:spcBef>
                <a:spcPts val="2100"/>
              </a:spcBef>
              <a:spcAft>
                <a:spcPts val="0"/>
              </a:spcAft>
              <a:buNone/>
            </a:pPr>
            <a:endParaRPr sz="2200" dirty="0"/>
          </a:p>
          <a:p>
            <a:pPr marL="0" lvl="0" indent="0" algn="l" rtl="0">
              <a:spcBef>
                <a:spcPts val="2100"/>
              </a:spcBef>
              <a:spcAft>
                <a:spcPts val="2100"/>
              </a:spcAft>
              <a:buNone/>
            </a:pPr>
            <a:r>
              <a:rPr lang="en-US" sz="2200" dirty="0"/>
              <a:t> </a:t>
            </a:r>
            <a:endParaRPr sz="2200" dirty="0"/>
          </a:p>
        </p:txBody>
      </p:sp>
      <p:pic>
        <p:nvPicPr>
          <p:cNvPr id="187" name="Google Shape;187;p30"/>
          <p:cNvPicPr preferRelativeResize="0"/>
          <p:nvPr/>
        </p:nvPicPr>
        <p:blipFill>
          <a:blip r:embed="rId3">
            <a:alphaModFix/>
          </a:blip>
          <a:stretch>
            <a:fillRect/>
          </a:stretch>
        </p:blipFill>
        <p:spPr>
          <a:xfrm>
            <a:off x="2635300" y="2922725"/>
            <a:ext cx="6921300" cy="3009700"/>
          </a:xfrm>
          <a:prstGeom prst="rect">
            <a:avLst/>
          </a:prstGeom>
          <a:noFill/>
          <a:ln>
            <a:noFill/>
          </a:ln>
        </p:spPr>
      </p:pic>
      <p:sp>
        <p:nvSpPr>
          <p:cNvPr id="5" name="Google Shape;189;p8">
            <a:extLst>
              <a:ext uri="{FF2B5EF4-FFF2-40B4-BE49-F238E27FC236}">
                <a16:creationId xmlns:a16="http://schemas.microsoft.com/office/drawing/2014/main" id="{7D39BD62-3685-6ECE-D5A1-AF30976FFAC8}"/>
              </a:ext>
            </a:extLst>
          </p:cNvPr>
          <p:cNvSpPr txBox="1"/>
          <p:nvPr/>
        </p:nvSpPr>
        <p:spPr>
          <a:xfrm>
            <a:off x="87796" y="6050630"/>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15</a:t>
            </a:r>
            <a:r>
              <a:rPr lang="en-GB" sz="1200" dirty="0">
                <a:solidFill>
                  <a:schemeClr val="dk2"/>
                </a:solidFill>
              </a:rPr>
              <a:t>Dale, N., &amp; Lewis, J. (2020). Computer Science Illuminated (7th ed.). Jones &amp; Bartlett Learning, Ch  7-9</a:t>
            </a:r>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31"/>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dirty="0">
                <a:solidFill>
                  <a:schemeClr val="lt1"/>
                </a:solidFill>
              </a:rPr>
              <a:t>Searching algorithm: Binary search </a:t>
            </a:r>
            <a:r>
              <a:rPr lang="en-GB" baseline="30000" dirty="0">
                <a:solidFill>
                  <a:schemeClr val="bg1"/>
                </a:solidFill>
              </a:rPr>
              <a:t>16</a:t>
            </a:r>
            <a:endParaRPr dirty="0"/>
          </a:p>
        </p:txBody>
      </p:sp>
      <p:sp>
        <p:nvSpPr>
          <p:cNvPr id="193" name="Google Shape;193;p31"/>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Clr>
                <a:schemeClr val="dk1"/>
              </a:buClr>
              <a:buSzPts val="1100"/>
              <a:buFont typeface="Arial"/>
              <a:buNone/>
            </a:pPr>
            <a:r>
              <a:rPr lang="en-US" dirty="0">
                <a:solidFill>
                  <a:schemeClr val="accent2"/>
                </a:solidFill>
              </a:rPr>
              <a:t>Binary search is an efficient algorithm for finding an item from a sorted list of items. It works by repeatedly dividing in half the portion of the list that could contain the item, until you've narrowed down the possible locations to just one.</a:t>
            </a:r>
            <a:endParaRPr dirty="0">
              <a:solidFill>
                <a:schemeClr val="accent2"/>
              </a:solidFill>
            </a:endParaRPr>
          </a:p>
          <a:p>
            <a:pPr marL="0" lvl="0" indent="0" algn="l" rtl="0">
              <a:spcBef>
                <a:spcPts val="2100"/>
              </a:spcBef>
              <a:spcAft>
                <a:spcPts val="0"/>
              </a:spcAft>
              <a:buClr>
                <a:schemeClr val="dk1"/>
              </a:buClr>
              <a:buSzPts val="1100"/>
              <a:buFont typeface="Arial"/>
              <a:buNone/>
            </a:pPr>
            <a:r>
              <a:rPr lang="en-US" dirty="0">
                <a:solidFill>
                  <a:schemeClr val="accent2"/>
                </a:solidFill>
              </a:rPr>
              <a:t>Watch video on</a:t>
            </a:r>
            <a:r>
              <a:rPr lang="en-US" dirty="0"/>
              <a:t> </a:t>
            </a:r>
            <a:r>
              <a:rPr lang="en-US" u="sng" dirty="0">
                <a:solidFill>
                  <a:schemeClr val="accent5"/>
                </a:solidFill>
                <a:hlinkClick r:id="rId3">
                  <a:extLst>
                    <a:ext uri="{A12FA001-AC4F-418D-AE19-62706E023703}">
                      <ahyp:hlinkClr xmlns:ahyp="http://schemas.microsoft.com/office/drawing/2018/hyperlinkcolor" val="tx"/>
                    </a:ext>
                  </a:extLst>
                </a:hlinkClick>
              </a:rPr>
              <a:t>binary search algorithm </a:t>
            </a:r>
            <a:r>
              <a:rPr lang="en-GB" baseline="30000" dirty="0">
                <a:solidFill>
                  <a:schemeClr val="tx1"/>
                </a:solidFill>
              </a:rPr>
              <a:t>17</a:t>
            </a:r>
            <a:endParaRPr dirty="0">
              <a:solidFill>
                <a:schemeClr val="tx1"/>
              </a:solidFill>
            </a:endParaRPr>
          </a:p>
          <a:p>
            <a:pPr marL="0" lvl="0" indent="0" algn="l" rtl="0">
              <a:spcBef>
                <a:spcPts val="2100"/>
              </a:spcBef>
              <a:spcAft>
                <a:spcPts val="0"/>
              </a:spcAft>
              <a:buClr>
                <a:schemeClr val="dk1"/>
              </a:buClr>
              <a:buSzPts val="1100"/>
              <a:buFont typeface="Arial"/>
              <a:buNone/>
            </a:pPr>
            <a:endParaRPr dirty="0"/>
          </a:p>
          <a:p>
            <a:pPr marL="0" lvl="0" indent="0" algn="l" rtl="0">
              <a:spcBef>
                <a:spcPts val="2100"/>
              </a:spcBef>
              <a:spcAft>
                <a:spcPts val="2100"/>
              </a:spcAft>
              <a:buNone/>
            </a:pPr>
            <a:endParaRPr dirty="0"/>
          </a:p>
        </p:txBody>
      </p:sp>
      <p:sp>
        <p:nvSpPr>
          <p:cNvPr id="4" name="Google Shape;189;p8">
            <a:extLst>
              <a:ext uri="{FF2B5EF4-FFF2-40B4-BE49-F238E27FC236}">
                <a16:creationId xmlns:a16="http://schemas.microsoft.com/office/drawing/2014/main" id="{D1E3D610-2EE7-8068-218C-F085356409EC}"/>
              </a:ext>
            </a:extLst>
          </p:cNvPr>
          <p:cNvSpPr txBox="1"/>
          <p:nvPr/>
        </p:nvSpPr>
        <p:spPr>
          <a:xfrm>
            <a:off x="87796" y="5584801"/>
            <a:ext cx="11688504" cy="1865609"/>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16</a:t>
            </a:r>
            <a:r>
              <a:rPr lang="en-GB" sz="1200" dirty="0">
                <a:solidFill>
                  <a:schemeClr val="dk2"/>
                </a:solidFill>
              </a:rPr>
              <a:t>Dale, N., &amp; Lewis, J. (2020). Computer Science Illuminated (7th ed.). Jones &amp; Bartlett Learning, Ch  7-9</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200" baseline="30000" dirty="0">
                <a:solidFill>
                  <a:schemeClr val="dk1"/>
                </a:solidFill>
                <a:highlight>
                  <a:srgbClr val="FFFFFF"/>
                </a:highlight>
              </a:rPr>
              <a:t>17 </a:t>
            </a:r>
            <a:r>
              <a:rPr lang="en-US" sz="1200" dirty="0" err="1">
                <a:solidFill>
                  <a:schemeClr val="dk2"/>
                </a:solidFill>
              </a:rPr>
              <a:t>HackerRank</a:t>
            </a:r>
            <a:r>
              <a:rPr lang="en-US" sz="1200" dirty="0">
                <a:solidFill>
                  <a:schemeClr val="dk2"/>
                </a:solidFill>
              </a:rPr>
              <a:t>. (2016, September 27). Algorithms: Binary search. YouTube. Retrieved June 9, 2022, from https://www.youtube.com/watch?v=P3YID7liBug </a:t>
            </a:r>
          </a:p>
          <a:p>
            <a:pPr marL="0" lvl="0" indent="0" algn="l" rtl="0">
              <a:spcBef>
                <a:spcPts val="0"/>
              </a:spcBef>
              <a:spcAft>
                <a:spcPts val="0"/>
              </a:spcAft>
              <a:buNone/>
            </a:pPr>
            <a:endParaRPr lang="en-US" dirty="0"/>
          </a:p>
          <a:p>
            <a:pPr marL="0" lvl="0" indent="0" algn="l" rtl="0">
              <a:lnSpc>
                <a:spcPct val="115000"/>
              </a:lnSpc>
              <a:spcBef>
                <a:spcPts val="1600"/>
              </a:spcBef>
              <a:spcAft>
                <a:spcPts val="1600"/>
              </a:spcAft>
              <a:buNone/>
            </a:pPr>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32"/>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a:t>Example</a:t>
            </a:r>
            <a:endParaRPr/>
          </a:p>
        </p:txBody>
      </p:sp>
      <p:sp>
        <p:nvSpPr>
          <p:cNvPr id="199" name="Google Shape;199;p32"/>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2300">
                <a:solidFill>
                  <a:schemeClr val="dk1"/>
                </a:solidFill>
              </a:rPr>
              <a:t>Given list of numbers find number 5</a:t>
            </a:r>
            <a:endParaRPr sz="2300">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sz="2300">
              <a:solidFill>
                <a:schemeClr val="dk1"/>
              </a:solidFill>
            </a:endParaRPr>
          </a:p>
          <a:p>
            <a:pPr marL="0" lvl="0" indent="0" algn="l" rtl="0">
              <a:spcBef>
                <a:spcPts val="0"/>
              </a:spcBef>
              <a:spcAft>
                <a:spcPts val="0"/>
              </a:spcAft>
              <a:buClr>
                <a:schemeClr val="dk1"/>
              </a:buClr>
              <a:buSzPts val="1100"/>
              <a:buFont typeface="Arial"/>
              <a:buNone/>
            </a:pPr>
            <a:r>
              <a:rPr lang="en-US" sz="2900">
                <a:solidFill>
                  <a:schemeClr val="accent1"/>
                </a:solidFill>
              </a:rPr>
              <a:t>1, 2, 5, 7, 8, 10, 50, 60, 71, 77, 78, 79, 80</a:t>
            </a:r>
            <a:endParaRPr sz="2900">
              <a:solidFill>
                <a:schemeClr val="accent1"/>
              </a:solidFill>
            </a:endParaRPr>
          </a:p>
          <a:p>
            <a:pPr marL="0" lvl="0" indent="0" algn="l" rtl="0">
              <a:spcBef>
                <a:spcPts val="1600"/>
              </a:spcBef>
              <a:spcAft>
                <a:spcPts val="0"/>
              </a:spcAft>
              <a:buClr>
                <a:schemeClr val="dk1"/>
              </a:buClr>
              <a:buSzPts val="1100"/>
              <a:buFont typeface="Arial"/>
              <a:buNone/>
            </a:pPr>
            <a:r>
              <a:rPr lang="en-US" sz="2300">
                <a:solidFill>
                  <a:schemeClr val="dk1"/>
                </a:solidFill>
              </a:rPr>
              <a:t>x=5</a:t>
            </a:r>
            <a:endParaRPr sz="2300">
              <a:solidFill>
                <a:schemeClr val="dk1"/>
              </a:solidFill>
            </a:endParaRPr>
          </a:p>
          <a:p>
            <a:pPr marL="0" lvl="0" indent="0" algn="l" rtl="0">
              <a:spcBef>
                <a:spcPts val="0"/>
              </a:spcBef>
              <a:spcAft>
                <a:spcPts val="0"/>
              </a:spcAft>
              <a:buClr>
                <a:schemeClr val="dk1"/>
              </a:buClr>
              <a:buSzPts val="1100"/>
              <a:buFont typeface="Arial"/>
              <a:buNone/>
            </a:pPr>
            <a:endParaRPr sz="1900">
              <a:solidFill>
                <a:schemeClr val="dk1"/>
              </a:solidFill>
            </a:endParaRPr>
          </a:p>
          <a:p>
            <a:pPr marL="0" lvl="0" indent="0" algn="l" rtl="0">
              <a:spcBef>
                <a:spcPts val="0"/>
              </a:spcBef>
              <a:spcAft>
                <a:spcPts val="2100"/>
              </a:spcAft>
              <a:buNone/>
            </a:pPr>
            <a:endParaRPr sz="2900">
              <a:solidFill>
                <a:schemeClr val="dk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33"/>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Clr>
                <a:schemeClr val="dk1"/>
              </a:buClr>
              <a:buSzPts val="1100"/>
              <a:buFont typeface="Arial"/>
              <a:buNone/>
            </a:pPr>
            <a:r>
              <a:rPr lang="en-US">
                <a:solidFill>
                  <a:schemeClr val="lt1"/>
                </a:solidFill>
              </a:rPr>
              <a:t>Example</a:t>
            </a:r>
            <a:endParaRPr/>
          </a:p>
        </p:txBody>
      </p:sp>
      <p:sp>
        <p:nvSpPr>
          <p:cNvPr id="205" name="Google Shape;205;p33"/>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lnSpc>
                <a:spcPct val="100000"/>
              </a:lnSpc>
              <a:spcBef>
                <a:spcPts val="0"/>
              </a:spcBef>
              <a:spcAft>
                <a:spcPts val="0"/>
              </a:spcAft>
              <a:buNone/>
            </a:pPr>
            <a:r>
              <a:rPr lang="en-US" sz="2200">
                <a:solidFill>
                  <a:srgbClr val="000000"/>
                </a:solidFill>
              </a:rPr>
              <a:t>Given list of numbers find number 5</a:t>
            </a:r>
            <a:endParaRPr sz="2200">
              <a:solidFill>
                <a:srgbClr val="000000"/>
              </a:solidFill>
            </a:endParaRPr>
          </a:p>
          <a:p>
            <a:pPr marL="0" lvl="0" indent="0" algn="l" rtl="0">
              <a:lnSpc>
                <a:spcPct val="100000"/>
              </a:lnSpc>
              <a:spcBef>
                <a:spcPts val="0"/>
              </a:spcBef>
              <a:spcAft>
                <a:spcPts val="0"/>
              </a:spcAft>
              <a:buNone/>
            </a:pPr>
            <a:endParaRPr sz="1800">
              <a:solidFill>
                <a:schemeClr val="lt1"/>
              </a:solidFill>
            </a:endParaRPr>
          </a:p>
          <a:p>
            <a:pPr marL="0" lvl="0" indent="0" algn="l" rtl="0">
              <a:spcBef>
                <a:spcPts val="0"/>
              </a:spcBef>
              <a:spcAft>
                <a:spcPts val="0"/>
              </a:spcAft>
              <a:buNone/>
            </a:pPr>
            <a:r>
              <a:rPr lang="en-US">
                <a:solidFill>
                  <a:schemeClr val="accent1"/>
                </a:solidFill>
              </a:rPr>
              <a:t>1, 2, 5, 7, 8, 10, </a:t>
            </a:r>
            <a:r>
              <a:rPr lang="en-US">
                <a:solidFill>
                  <a:srgbClr val="FF0000"/>
                </a:solidFill>
              </a:rPr>
              <a:t>50</a:t>
            </a:r>
            <a:r>
              <a:rPr lang="en-US">
                <a:solidFill>
                  <a:schemeClr val="accent1"/>
                </a:solidFill>
              </a:rPr>
              <a:t>, 60, 71, 77, 78, 79, 80</a:t>
            </a:r>
            <a:endParaRPr>
              <a:solidFill>
                <a:schemeClr val="accent1"/>
              </a:solidFill>
            </a:endParaRPr>
          </a:p>
          <a:p>
            <a:pPr marL="0" lvl="0" indent="0" algn="l" rtl="0">
              <a:spcBef>
                <a:spcPts val="1600"/>
              </a:spcBef>
              <a:spcAft>
                <a:spcPts val="0"/>
              </a:spcAft>
              <a:buNone/>
            </a:pPr>
            <a:r>
              <a:rPr lang="en-US">
                <a:solidFill>
                  <a:srgbClr val="000000"/>
                </a:solidFill>
              </a:rPr>
              <a:t>x=5</a:t>
            </a:r>
            <a:endParaRPr>
              <a:solidFill>
                <a:srgbClr val="000000"/>
              </a:solidFill>
            </a:endParaRPr>
          </a:p>
          <a:p>
            <a:pPr marL="0" lvl="0" indent="0" algn="l" rtl="0">
              <a:spcBef>
                <a:spcPts val="0"/>
              </a:spcBef>
              <a:spcAft>
                <a:spcPts val="0"/>
              </a:spcAft>
              <a:buNone/>
            </a:pPr>
            <a:r>
              <a:rPr lang="en-US" sz="2000">
                <a:solidFill>
                  <a:srgbClr val="000000"/>
                </a:solidFill>
              </a:rPr>
              <a:t>1)	Midpoint is 50 (13/2=6.5, 7th number is the midpoint)</a:t>
            </a:r>
            <a:endParaRPr sz="2000">
              <a:solidFill>
                <a:srgbClr val="000000"/>
              </a:solidFill>
            </a:endParaRPr>
          </a:p>
          <a:p>
            <a:pPr marL="0" lvl="0" indent="0" algn="l" rtl="0">
              <a:spcBef>
                <a:spcPts val="0"/>
              </a:spcBef>
              <a:spcAft>
                <a:spcPts val="2100"/>
              </a:spcAft>
              <a:buNone/>
            </a:pPr>
            <a:endParaRPr/>
          </a:p>
        </p:txBody>
      </p:sp>
      <p:sp>
        <p:nvSpPr>
          <p:cNvPr id="206" name="Google Shape;206;p33"/>
          <p:cNvSpPr/>
          <p:nvPr/>
        </p:nvSpPr>
        <p:spPr>
          <a:xfrm>
            <a:off x="2738667" y="2711600"/>
            <a:ext cx="332700" cy="524700"/>
          </a:xfrm>
          <a:prstGeom prst="upArrow">
            <a:avLst>
              <a:gd name="adj1" fmla="val 50000"/>
              <a:gd name="adj2" fmla="val 50000"/>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1900">
              <a:solidFill>
                <a:srgbClr val="FF0000"/>
              </a:solidFill>
            </a:endParaRPr>
          </a:p>
        </p:txBody>
      </p:sp>
      <p:sp>
        <p:nvSpPr>
          <p:cNvPr id="207" name="Google Shape;207;p33"/>
          <p:cNvSpPr/>
          <p:nvPr/>
        </p:nvSpPr>
        <p:spPr>
          <a:xfrm>
            <a:off x="6705667" y="3762333"/>
            <a:ext cx="5169900" cy="2458500"/>
          </a:xfrm>
          <a:prstGeom prst="wedgeRoundRectCallout">
            <a:avLst>
              <a:gd name="adj1" fmla="val -42166"/>
              <a:gd name="adj2" fmla="val -56218"/>
              <a:gd name="adj3" fmla="val 0"/>
            </a:avLst>
          </a:prstGeom>
          <a:solidFill>
            <a:schemeClr val="accent4"/>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r>
              <a:rPr lang="en-US" sz="1900"/>
              <a:t>To identify midpoint:</a:t>
            </a:r>
            <a:endParaRPr sz="1900"/>
          </a:p>
          <a:p>
            <a:pPr marL="609600" lvl="0" indent="-425450" algn="l" rtl="0">
              <a:spcBef>
                <a:spcPts val="0"/>
              </a:spcBef>
              <a:spcAft>
                <a:spcPts val="0"/>
              </a:spcAft>
              <a:buSzPts val="1900"/>
              <a:buAutoNum type="arabicPeriod"/>
            </a:pPr>
            <a:r>
              <a:rPr lang="en-US" sz="1900"/>
              <a:t>Count the total number of number entries (which is 13 in this example)</a:t>
            </a:r>
            <a:endParaRPr sz="1900"/>
          </a:p>
          <a:p>
            <a:pPr marL="609600" lvl="0" indent="-425450" algn="l" rtl="0">
              <a:spcBef>
                <a:spcPts val="0"/>
              </a:spcBef>
              <a:spcAft>
                <a:spcPts val="0"/>
              </a:spcAft>
              <a:buSzPts val="1900"/>
              <a:buAutoNum type="arabicPeriod"/>
            </a:pPr>
            <a:r>
              <a:rPr lang="en-US" sz="1900"/>
              <a:t>Divide the total number by 2 (in this example, 13/2=6.5</a:t>
            </a:r>
            <a:endParaRPr sz="1900"/>
          </a:p>
          <a:p>
            <a:pPr marL="609600" lvl="0" indent="-425450" algn="l" rtl="0">
              <a:spcBef>
                <a:spcPts val="0"/>
              </a:spcBef>
              <a:spcAft>
                <a:spcPts val="0"/>
              </a:spcAft>
              <a:buSzPts val="1900"/>
              <a:buAutoNum type="arabicPeriod"/>
            </a:pPr>
            <a:r>
              <a:rPr lang="en-US" sz="1900"/>
              <a:t>Round the result 6.5 ≈  7, 7th number is the midpoint</a:t>
            </a:r>
            <a:endParaRPr sz="19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34"/>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Clr>
                <a:schemeClr val="dk1"/>
              </a:buClr>
              <a:buSzPts val="1100"/>
              <a:buFont typeface="Arial"/>
              <a:buNone/>
            </a:pPr>
            <a:r>
              <a:rPr lang="en-US">
                <a:solidFill>
                  <a:schemeClr val="lt1"/>
                </a:solidFill>
              </a:rPr>
              <a:t>Example</a:t>
            </a:r>
            <a:endParaRPr/>
          </a:p>
        </p:txBody>
      </p:sp>
      <p:sp>
        <p:nvSpPr>
          <p:cNvPr id="213" name="Google Shape;213;p34"/>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lnSpc>
                <a:spcPct val="100000"/>
              </a:lnSpc>
              <a:spcBef>
                <a:spcPts val="0"/>
              </a:spcBef>
              <a:spcAft>
                <a:spcPts val="0"/>
              </a:spcAft>
              <a:buNone/>
            </a:pPr>
            <a:r>
              <a:rPr lang="en-US" sz="2200">
                <a:solidFill>
                  <a:srgbClr val="000000"/>
                </a:solidFill>
              </a:rPr>
              <a:t>Given list of numbers find number 5</a:t>
            </a:r>
            <a:endParaRPr sz="2200">
              <a:solidFill>
                <a:srgbClr val="000000"/>
              </a:solidFill>
            </a:endParaRPr>
          </a:p>
          <a:p>
            <a:pPr marL="0" lvl="0" indent="0" algn="l" rtl="0">
              <a:lnSpc>
                <a:spcPct val="100000"/>
              </a:lnSpc>
              <a:spcBef>
                <a:spcPts val="0"/>
              </a:spcBef>
              <a:spcAft>
                <a:spcPts val="0"/>
              </a:spcAft>
              <a:buNone/>
            </a:pPr>
            <a:endParaRPr sz="1800">
              <a:solidFill>
                <a:schemeClr val="lt1"/>
              </a:solidFill>
            </a:endParaRPr>
          </a:p>
          <a:p>
            <a:pPr marL="0" lvl="0" indent="0" algn="l" rtl="0">
              <a:spcBef>
                <a:spcPts val="0"/>
              </a:spcBef>
              <a:spcAft>
                <a:spcPts val="0"/>
              </a:spcAft>
              <a:buNone/>
            </a:pPr>
            <a:r>
              <a:rPr lang="en-US">
                <a:solidFill>
                  <a:schemeClr val="accent1"/>
                </a:solidFill>
              </a:rPr>
              <a:t>1, 2, 5, 7, 8, 10, </a:t>
            </a:r>
            <a:r>
              <a:rPr lang="en-US">
                <a:solidFill>
                  <a:schemeClr val="accent3"/>
                </a:solidFill>
              </a:rPr>
              <a:t>50, 60, 71, 77, 78, 79, 80</a:t>
            </a:r>
            <a:endParaRPr sz="3000">
              <a:solidFill>
                <a:srgbClr val="000000"/>
              </a:solidFill>
            </a:endParaRPr>
          </a:p>
          <a:p>
            <a:pPr marL="0" lvl="0" indent="0" algn="l" rtl="0">
              <a:spcBef>
                <a:spcPts val="1600"/>
              </a:spcBef>
              <a:spcAft>
                <a:spcPts val="0"/>
              </a:spcAft>
              <a:buNone/>
            </a:pPr>
            <a:r>
              <a:rPr lang="en-US">
                <a:solidFill>
                  <a:srgbClr val="000000"/>
                </a:solidFill>
              </a:rPr>
              <a:t>x=5</a:t>
            </a:r>
            <a:endParaRPr>
              <a:solidFill>
                <a:srgbClr val="000000"/>
              </a:solidFill>
            </a:endParaRPr>
          </a:p>
          <a:p>
            <a:pPr marL="0" lvl="0" indent="0" algn="l" rtl="0">
              <a:spcBef>
                <a:spcPts val="0"/>
              </a:spcBef>
              <a:spcAft>
                <a:spcPts val="0"/>
              </a:spcAft>
              <a:buNone/>
            </a:pPr>
            <a:r>
              <a:rPr lang="en-US" sz="2000">
                <a:solidFill>
                  <a:srgbClr val="000000"/>
                </a:solidFill>
              </a:rPr>
              <a:t>1)	Midpoint is 50 (13/2=6.5, 7th number is the midpoint)</a:t>
            </a:r>
            <a:endParaRPr sz="2000">
              <a:solidFill>
                <a:srgbClr val="000000"/>
              </a:solidFill>
            </a:endParaRPr>
          </a:p>
          <a:p>
            <a:pPr marL="0" lvl="0" indent="0" algn="l" rtl="0">
              <a:spcBef>
                <a:spcPts val="0"/>
              </a:spcBef>
              <a:spcAft>
                <a:spcPts val="0"/>
              </a:spcAft>
              <a:buNone/>
            </a:pPr>
            <a:r>
              <a:rPr lang="en-US" sz="2000">
                <a:solidFill>
                  <a:srgbClr val="000000"/>
                </a:solidFill>
              </a:rPr>
              <a:t>2)	x&lt; midpoint (5&lt;50), ignore the range on the right (50-80)</a:t>
            </a:r>
            <a:endParaRPr sz="2000">
              <a:solidFill>
                <a:srgbClr val="000000"/>
              </a:solidFill>
            </a:endParaRPr>
          </a:p>
          <a:p>
            <a:pPr marL="0" lvl="0" indent="0" algn="l" rtl="0">
              <a:spcBef>
                <a:spcPts val="0"/>
              </a:spcBef>
              <a:spcAft>
                <a:spcPts val="2100"/>
              </a:spcAft>
              <a:buNone/>
            </a:pPr>
            <a:endParaRPr/>
          </a:p>
        </p:txBody>
      </p:sp>
      <p:cxnSp>
        <p:nvCxnSpPr>
          <p:cNvPr id="214" name="Google Shape;214;p34"/>
          <p:cNvCxnSpPr/>
          <p:nvPr/>
        </p:nvCxnSpPr>
        <p:spPr>
          <a:xfrm>
            <a:off x="2897475" y="2426675"/>
            <a:ext cx="3161100" cy="55500"/>
          </a:xfrm>
          <a:prstGeom prst="straightConnector1">
            <a:avLst/>
          </a:prstGeom>
          <a:noFill/>
          <a:ln w="38100" cap="flat" cmpd="sng">
            <a:solidFill>
              <a:srgbClr val="FF0000"/>
            </a:solidFill>
            <a:prstDash val="solid"/>
            <a:round/>
            <a:headEnd type="none" w="med" len="med"/>
            <a:tailEnd type="none" w="med" len="med"/>
          </a:ln>
        </p:spPr>
      </p:cxn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35"/>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Clr>
                <a:schemeClr val="dk1"/>
              </a:buClr>
              <a:buSzPts val="1100"/>
              <a:buFont typeface="Arial"/>
              <a:buNone/>
            </a:pPr>
            <a:r>
              <a:rPr lang="en-US">
                <a:solidFill>
                  <a:schemeClr val="lt1"/>
                </a:solidFill>
              </a:rPr>
              <a:t>Example</a:t>
            </a:r>
            <a:endParaRPr/>
          </a:p>
        </p:txBody>
      </p:sp>
      <p:sp>
        <p:nvSpPr>
          <p:cNvPr id="220" name="Google Shape;220;p35"/>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lnSpc>
                <a:spcPct val="100000"/>
              </a:lnSpc>
              <a:spcBef>
                <a:spcPts val="0"/>
              </a:spcBef>
              <a:spcAft>
                <a:spcPts val="0"/>
              </a:spcAft>
              <a:buNone/>
            </a:pPr>
            <a:r>
              <a:rPr lang="en-US" sz="2200">
                <a:solidFill>
                  <a:srgbClr val="000000"/>
                </a:solidFill>
              </a:rPr>
              <a:t>Given list of numbers find number 5</a:t>
            </a:r>
            <a:endParaRPr sz="2200">
              <a:solidFill>
                <a:srgbClr val="000000"/>
              </a:solidFill>
            </a:endParaRPr>
          </a:p>
          <a:p>
            <a:pPr marL="0" lvl="0" indent="0" algn="l" rtl="0">
              <a:lnSpc>
                <a:spcPct val="100000"/>
              </a:lnSpc>
              <a:spcBef>
                <a:spcPts val="0"/>
              </a:spcBef>
              <a:spcAft>
                <a:spcPts val="0"/>
              </a:spcAft>
              <a:buNone/>
            </a:pPr>
            <a:endParaRPr sz="1800">
              <a:solidFill>
                <a:schemeClr val="lt1"/>
              </a:solidFill>
            </a:endParaRPr>
          </a:p>
          <a:p>
            <a:pPr marL="0" lvl="0" indent="0" algn="l" rtl="0">
              <a:spcBef>
                <a:spcPts val="0"/>
              </a:spcBef>
              <a:spcAft>
                <a:spcPts val="0"/>
              </a:spcAft>
              <a:buNone/>
            </a:pPr>
            <a:r>
              <a:rPr lang="en-US">
                <a:solidFill>
                  <a:schemeClr val="accent1"/>
                </a:solidFill>
              </a:rPr>
              <a:t>1, 2, </a:t>
            </a:r>
            <a:r>
              <a:rPr lang="en-US">
                <a:solidFill>
                  <a:srgbClr val="FF0000"/>
                </a:solidFill>
              </a:rPr>
              <a:t>5</a:t>
            </a:r>
            <a:r>
              <a:rPr lang="en-US">
                <a:solidFill>
                  <a:schemeClr val="accent1"/>
                </a:solidFill>
              </a:rPr>
              <a:t>, 7, 8, 10, </a:t>
            </a:r>
            <a:r>
              <a:rPr lang="en-US">
                <a:solidFill>
                  <a:schemeClr val="accent3"/>
                </a:solidFill>
              </a:rPr>
              <a:t>50, 60, 71, 77, 78, 79, 80</a:t>
            </a:r>
            <a:endParaRPr sz="3000">
              <a:solidFill>
                <a:srgbClr val="000000"/>
              </a:solidFill>
            </a:endParaRPr>
          </a:p>
          <a:p>
            <a:pPr marL="0" lvl="0" indent="0" algn="l" rtl="0">
              <a:spcBef>
                <a:spcPts val="1600"/>
              </a:spcBef>
              <a:spcAft>
                <a:spcPts val="0"/>
              </a:spcAft>
              <a:buNone/>
            </a:pPr>
            <a:r>
              <a:rPr lang="en-US">
                <a:solidFill>
                  <a:srgbClr val="000000"/>
                </a:solidFill>
              </a:rPr>
              <a:t>x=5</a:t>
            </a:r>
            <a:endParaRPr>
              <a:solidFill>
                <a:srgbClr val="000000"/>
              </a:solidFill>
            </a:endParaRPr>
          </a:p>
          <a:p>
            <a:pPr marL="0" lvl="0" indent="0" algn="l" rtl="0">
              <a:spcBef>
                <a:spcPts val="0"/>
              </a:spcBef>
              <a:spcAft>
                <a:spcPts val="0"/>
              </a:spcAft>
              <a:buNone/>
            </a:pPr>
            <a:r>
              <a:rPr lang="en-US" sz="2000">
                <a:solidFill>
                  <a:srgbClr val="000000"/>
                </a:solidFill>
              </a:rPr>
              <a:t>1)	Midpoint is 50 (13/2=6.5, 7th number is the midpoint)</a:t>
            </a:r>
            <a:endParaRPr sz="2000">
              <a:solidFill>
                <a:srgbClr val="000000"/>
              </a:solidFill>
            </a:endParaRPr>
          </a:p>
          <a:p>
            <a:pPr marL="0" lvl="0" indent="0" algn="l" rtl="0">
              <a:spcBef>
                <a:spcPts val="0"/>
              </a:spcBef>
              <a:spcAft>
                <a:spcPts val="0"/>
              </a:spcAft>
              <a:buNone/>
            </a:pPr>
            <a:r>
              <a:rPr lang="en-US" sz="2000">
                <a:solidFill>
                  <a:srgbClr val="000000"/>
                </a:solidFill>
              </a:rPr>
              <a:t>2)	x&lt; midpoint (5&lt;50), ignore the range on the right (50-80)</a:t>
            </a:r>
            <a:endParaRPr sz="2000">
              <a:solidFill>
                <a:srgbClr val="000000"/>
              </a:solidFill>
            </a:endParaRPr>
          </a:p>
          <a:p>
            <a:pPr marL="0" lvl="0" indent="0" algn="l" rtl="0">
              <a:spcBef>
                <a:spcPts val="0"/>
              </a:spcBef>
              <a:spcAft>
                <a:spcPts val="0"/>
              </a:spcAft>
              <a:buNone/>
            </a:pPr>
            <a:r>
              <a:rPr lang="en-US" sz="2000">
                <a:solidFill>
                  <a:srgbClr val="000000"/>
                </a:solidFill>
              </a:rPr>
              <a:t>3)	Midpoint is 5</a:t>
            </a:r>
            <a:endParaRPr sz="2000">
              <a:solidFill>
                <a:srgbClr val="000000"/>
              </a:solidFill>
            </a:endParaRPr>
          </a:p>
          <a:p>
            <a:pPr marL="0" lvl="0" indent="0" algn="l" rtl="0">
              <a:spcBef>
                <a:spcPts val="2100"/>
              </a:spcBef>
              <a:spcAft>
                <a:spcPts val="0"/>
              </a:spcAft>
              <a:buNone/>
            </a:pPr>
            <a:endParaRPr sz="2000">
              <a:solidFill>
                <a:srgbClr val="000000"/>
              </a:solidFill>
            </a:endParaRPr>
          </a:p>
          <a:p>
            <a:pPr marL="0" lvl="0" indent="0" algn="l" rtl="0">
              <a:spcBef>
                <a:spcPts val="2100"/>
              </a:spcBef>
              <a:spcAft>
                <a:spcPts val="2100"/>
              </a:spcAft>
              <a:buNone/>
            </a:pPr>
            <a:endParaRPr/>
          </a:p>
        </p:txBody>
      </p:sp>
      <p:cxnSp>
        <p:nvCxnSpPr>
          <p:cNvPr id="221" name="Google Shape;221;p35"/>
          <p:cNvCxnSpPr/>
          <p:nvPr/>
        </p:nvCxnSpPr>
        <p:spPr>
          <a:xfrm>
            <a:off x="2897475" y="2426675"/>
            <a:ext cx="3161100" cy="55500"/>
          </a:xfrm>
          <a:prstGeom prst="straightConnector1">
            <a:avLst/>
          </a:prstGeom>
          <a:noFill/>
          <a:ln w="38100" cap="flat" cmpd="sng">
            <a:solidFill>
              <a:srgbClr val="FF0000"/>
            </a:solidFill>
            <a:prstDash val="solid"/>
            <a:round/>
            <a:headEnd type="none" w="med" len="med"/>
            <a:tailEnd type="none" w="med" len="med"/>
          </a:ln>
        </p:spPr>
      </p:cxnSp>
      <p:sp>
        <p:nvSpPr>
          <p:cNvPr id="222" name="Google Shape;222;p35"/>
          <p:cNvSpPr/>
          <p:nvPr/>
        </p:nvSpPr>
        <p:spPr>
          <a:xfrm>
            <a:off x="7706225" y="3886225"/>
            <a:ext cx="4210500" cy="2205600"/>
          </a:xfrm>
          <a:prstGeom prst="wedgeRoundRectCallout">
            <a:avLst>
              <a:gd name="adj1" fmla="val -166158"/>
              <a:gd name="adj2" fmla="val -33909"/>
              <a:gd name="adj3" fmla="val 0"/>
            </a:avLst>
          </a:prstGeom>
          <a:solidFill>
            <a:srgbClr val="FFAB40"/>
          </a:solidFill>
          <a:ln w="9525" cap="flat" cmpd="sng">
            <a:solidFill>
              <a:srgbClr val="30303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sz="1900"/>
              <a:t>To identify new midpoint:</a:t>
            </a:r>
            <a:endParaRPr sz="1900"/>
          </a:p>
          <a:p>
            <a:pPr marL="457200" lvl="0" indent="-349250" algn="l" rtl="0">
              <a:spcBef>
                <a:spcPts val="0"/>
              </a:spcBef>
              <a:spcAft>
                <a:spcPts val="0"/>
              </a:spcAft>
              <a:buSzPts val="1900"/>
              <a:buAutoNum type="arabicPeriod"/>
            </a:pPr>
            <a:r>
              <a:rPr lang="en-US" sz="1900"/>
              <a:t>Count the total number of left number entries (which is 6)</a:t>
            </a:r>
            <a:endParaRPr sz="1900"/>
          </a:p>
          <a:p>
            <a:pPr marL="457200" lvl="0" indent="-349250" algn="l" rtl="0">
              <a:spcBef>
                <a:spcPts val="0"/>
              </a:spcBef>
              <a:spcAft>
                <a:spcPts val="0"/>
              </a:spcAft>
              <a:buSzPts val="1900"/>
              <a:buAutoNum type="arabicPeriod"/>
            </a:pPr>
            <a:r>
              <a:rPr lang="en-US" sz="1900"/>
              <a:t>Divide the total number by 2 (in this example, 6/2=3, </a:t>
            </a:r>
            <a:endParaRPr sz="1900"/>
          </a:p>
          <a:p>
            <a:pPr marL="457200" lvl="0" indent="-349250" algn="l" rtl="0">
              <a:spcBef>
                <a:spcPts val="0"/>
              </a:spcBef>
              <a:spcAft>
                <a:spcPts val="0"/>
              </a:spcAft>
              <a:buSzPts val="1900"/>
              <a:buAutoNum type="arabicPeriod"/>
            </a:pPr>
            <a:r>
              <a:rPr lang="en-US" sz="1900"/>
              <a:t>3rd number is the new midpoint</a:t>
            </a:r>
            <a:endParaRPr sz="1900"/>
          </a:p>
        </p:txBody>
      </p:sp>
      <p:sp>
        <p:nvSpPr>
          <p:cNvPr id="223" name="Google Shape;223;p35"/>
          <p:cNvSpPr/>
          <p:nvPr/>
        </p:nvSpPr>
        <p:spPr>
          <a:xfrm>
            <a:off x="1226850" y="2669225"/>
            <a:ext cx="249600" cy="393600"/>
          </a:xfrm>
          <a:prstGeom prst="upArrow">
            <a:avLst>
              <a:gd name="adj1" fmla="val 50000"/>
              <a:gd name="adj2" fmla="val 50000"/>
            </a:avLst>
          </a:prstGeom>
          <a:solidFill>
            <a:srgbClr val="FF0000"/>
          </a:solidFill>
          <a:ln w="9525" cap="flat" cmpd="sng">
            <a:solidFill>
              <a:srgbClr val="30303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FF0000"/>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36"/>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Clr>
                <a:schemeClr val="dk1"/>
              </a:buClr>
              <a:buSzPts val="1100"/>
              <a:buFont typeface="Arial"/>
              <a:buNone/>
            </a:pPr>
            <a:r>
              <a:rPr lang="en-US">
                <a:solidFill>
                  <a:schemeClr val="lt1"/>
                </a:solidFill>
              </a:rPr>
              <a:t>Example</a:t>
            </a:r>
            <a:endParaRPr/>
          </a:p>
        </p:txBody>
      </p:sp>
      <p:sp>
        <p:nvSpPr>
          <p:cNvPr id="229" name="Google Shape;229;p36"/>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lnSpc>
                <a:spcPct val="100000"/>
              </a:lnSpc>
              <a:spcBef>
                <a:spcPts val="0"/>
              </a:spcBef>
              <a:spcAft>
                <a:spcPts val="0"/>
              </a:spcAft>
              <a:buNone/>
            </a:pPr>
            <a:r>
              <a:rPr lang="en-US" sz="2200">
                <a:solidFill>
                  <a:srgbClr val="000000"/>
                </a:solidFill>
              </a:rPr>
              <a:t>Given list of numbers find number 5</a:t>
            </a:r>
            <a:endParaRPr sz="2200">
              <a:solidFill>
                <a:srgbClr val="000000"/>
              </a:solidFill>
            </a:endParaRPr>
          </a:p>
          <a:p>
            <a:pPr marL="0" lvl="0" indent="0" algn="l" rtl="0">
              <a:lnSpc>
                <a:spcPct val="100000"/>
              </a:lnSpc>
              <a:spcBef>
                <a:spcPts val="0"/>
              </a:spcBef>
              <a:spcAft>
                <a:spcPts val="0"/>
              </a:spcAft>
              <a:buNone/>
            </a:pPr>
            <a:endParaRPr sz="1800">
              <a:solidFill>
                <a:schemeClr val="lt1"/>
              </a:solidFill>
            </a:endParaRPr>
          </a:p>
          <a:p>
            <a:pPr marL="0" lvl="0" indent="0" algn="l" rtl="0">
              <a:spcBef>
                <a:spcPts val="0"/>
              </a:spcBef>
              <a:spcAft>
                <a:spcPts val="0"/>
              </a:spcAft>
              <a:buNone/>
            </a:pPr>
            <a:r>
              <a:rPr lang="en-US">
                <a:solidFill>
                  <a:schemeClr val="accent1"/>
                </a:solidFill>
              </a:rPr>
              <a:t>1, 2, 5, 7, 8, 10, </a:t>
            </a:r>
            <a:r>
              <a:rPr lang="en-US">
                <a:solidFill>
                  <a:schemeClr val="accent3"/>
                </a:solidFill>
              </a:rPr>
              <a:t>50, 60, 71, 77, 78, 79, 80</a:t>
            </a:r>
            <a:endParaRPr sz="3000">
              <a:solidFill>
                <a:srgbClr val="000000"/>
              </a:solidFill>
            </a:endParaRPr>
          </a:p>
          <a:p>
            <a:pPr marL="0" lvl="0" indent="0" algn="l" rtl="0">
              <a:spcBef>
                <a:spcPts val="1600"/>
              </a:spcBef>
              <a:spcAft>
                <a:spcPts val="0"/>
              </a:spcAft>
              <a:buNone/>
            </a:pPr>
            <a:r>
              <a:rPr lang="en-US">
                <a:solidFill>
                  <a:srgbClr val="000000"/>
                </a:solidFill>
              </a:rPr>
              <a:t>x=5</a:t>
            </a:r>
            <a:endParaRPr>
              <a:solidFill>
                <a:srgbClr val="000000"/>
              </a:solidFill>
            </a:endParaRPr>
          </a:p>
          <a:p>
            <a:pPr marL="0" lvl="0" indent="0" algn="l" rtl="0">
              <a:spcBef>
                <a:spcPts val="0"/>
              </a:spcBef>
              <a:spcAft>
                <a:spcPts val="0"/>
              </a:spcAft>
              <a:buNone/>
            </a:pPr>
            <a:r>
              <a:rPr lang="en-US" sz="2000">
                <a:solidFill>
                  <a:srgbClr val="000000"/>
                </a:solidFill>
              </a:rPr>
              <a:t>1)	Midpoint is 50 (13/2=6.5, 7th number is the midpoint)</a:t>
            </a:r>
            <a:endParaRPr sz="2000">
              <a:solidFill>
                <a:srgbClr val="000000"/>
              </a:solidFill>
            </a:endParaRPr>
          </a:p>
          <a:p>
            <a:pPr marL="0" lvl="0" indent="0" algn="l" rtl="0">
              <a:spcBef>
                <a:spcPts val="0"/>
              </a:spcBef>
              <a:spcAft>
                <a:spcPts val="0"/>
              </a:spcAft>
              <a:buNone/>
            </a:pPr>
            <a:r>
              <a:rPr lang="en-US" sz="2000">
                <a:solidFill>
                  <a:srgbClr val="000000"/>
                </a:solidFill>
              </a:rPr>
              <a:t>2)	x&lt; midpoint (5&lt;50), ignore the range on the right (50-80)</a:t>
            </a:r>
            <a:endParaRPr sz="2000">
              <a:solidFill>
                <a:srgbClr val="000000"/>
              </a:solidFill>
            </a:endParaRPr>
          </a:p>
          <a:p>
            <a:pPr marL="0" marR="0" lvl="0" indent="0" algn="l" rtl="0">
              <a:lnSpc>
                <a:spcPct val="115000"/>
              </a:lnSpc>
              <a:spcBef>
                <a:spcPts val="0"/>
              </a:spcBef>
              <a:spcAft>
                <a:spcPts val="0"/>
              </a:spcAft>
              <a:buNone/>
            </a:pPr>
            <a:r>
              <a:rPr lang="en-US" sz="2000">
                <a:solidFill>
                  <a:srgbClr val="000000"/>
                </a:solidFill>
              </a:rPr>
              <a:t>3)	Midpoint is 5</a:t>
            </a:r>
            <a:endParaRPr sz="2000">
              <a:solidFill>
                <a:srgbClr val="000000"/>
              </a:solidFill>
            </a:endParaRPr>
          </a:p>
          <a:p>
            <a:pPr marL="0" marR="0" lvl="0" indent="0" algn="l" rtl="0">
              <a:lnSpc>
                <a:spcPct val="115000"/>
              </a:lnSpc>
              <a:spcBef>
                <a:spcPts val="0"/>
              </a:spcBef>
              <a:spcAft>
                <a:spcPts val="0"/>
              </a:spcAft>
              <a:buNone/>
            </a:pPr>
            <a:r>
              <a:rPr lang="en-US" sz="2000">
                <a:solidFill>
                  <a:srgbClr val="000000"/>
                </a:solidFill>
              </a:rPr>
              <a:t>4)	x is equal to midpoint (5==5). The number is found!</a:t>
            </a:r>
            <a:endParaRPr sz="2000">
              <a:solidFill>
                <a:srgbClr val="000000"/>
              </a:solidFill>
            </a:endParaRPr>
          </a:p>
          <a:p>
            <a:pPr marL="0" marR="0" lvl="0" indent="0" algn="l" rtl="0">
              <a:lnSpc>
                <a:spcPct val="115000"/>
              </a:lnSpc>
              <a:spcBef>
                <a:spcPts val="0"/>
              </a:spcBef>
              <a:spcAft>
                <a:spcPts val="0"/>
              </a:spcAft>
              <a:buNone/>
            </a:pPr>
            <a:endParaRPr sz="2000">
              <a:solidFill>
                <a:srgbClr val="000000"/>
              </a:solidFill>
            </a:endParaRPr>
          </a:p>
          <a:p>
            <a:pPr marL="0" lvl="0" indent="0" algn="l" rtl="0">
              <a:spcBef>
                <a:spcPts val="0"/>
              </a:spcBef>
              <a:spcAft>
                <a:spcPts val="0"/>
              </a:spcAft>
              <a:buNone/>
            </a:pPr>
            <a:endParaRPr sz="2000">
              <a:solidFill>
                <a:srgbClr val="000000"/>
              </a:solidFill>
            </a:endParaRPr>
          </a:p>
          <a:p>
            <a:pPr marL="0" lvl="0" indent="0" algn="l" rtl="0">
              <a:spcBef>
                <a:spcPts val="2100"/>
              </a:spcBef>
              <a:spcAft>
                <a:spcPts val="2100"/>
              </a:spcAft>
              <a:buNone/>
            </a:pPr>
            <a:endParaRPr/>
          </a:p>
        </p:txBody>
      </p:sp>
      <p:cxnSp>
        <p:nvCxnSpPr>
          <p:cNvPr id="230" name="Google Shape;230;p36"/>
          <p:cNvCxnSpPr/>
          <p:nvPr/>
        </p:nvCxnSpPr>
        <p:spPr>
          <a:xfrm>
            <a:off x="2897475" y="2426675"/>
            <a:ext cx="3161100" cy="55500"/>
          </a:xfrm>
          <a:prstGeom prst="straightConnector1">
            <a:avLst/>
          </a:prstGeom>
          <a:noFill/>
          <a:ln w="38100" cap="flat" cmpd="sng">
            <a:solidFill>
              <a:srgbClr val="FF0000"/>
            </a:solidFill>
            <a:prstDash val="solid"/>
            <a:round/>
            <a:headEnd type="none" w="med" len="med"/>
            <a:tailEnd type="none" w="med" len="med"/>
          </a:ln>
        </p:spPr>
      </p:cxn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37"/>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dirty="0"/>
              <a:t>Algorithm complexity</a:t>
            </a:r>
            <a:r>
              <a:rPr lang="en-GB" baseline="30000" dirty="0">
                <a:solidFill>
                  <a:schemeClr val="bg1"/>
                </a:solidFill>
              </a:rPr>
              <a:t>18</a:t>
            </a:r>
            <a:endParaRPr dirty="0">
              <a:solidFill>
                <a:schemeClr val="bg1"/>
              </a:solidFill>
            </a:endParaRPr>
          </a:p>
        </p:txBody>
      </p:sp>
      <p:sp>
        <p:nvSpPr>
          <p:cNvPr id="236" name="Google Shape;236;p37"/>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a:t>Complexity estimates how an algorithm performs regardless the kind of machine it runs on. </a:t>
            </a:r>
            <a:endParaRPr/>
          </a:p>
          <a:p>
            <a:pPr marL="457200" lvl="0" indent="-381000" algn="l" rtl="0">
              <a:spcBef>
                <a:spcPts val="2100"/>
              </a:spcBef>
              <a:spcAft>
                <a:spcPts val="0"/>
              </a:spcAft>
              <a:buSzPts val="2400"/>
              <a:buChar char="●"/>
            </a:pPr>
            <a:r>
              <a:rPr lang="en-US">
                <a:solidFill>
                  <a:srgbClr val="FF9900"/>
                </a:solidFill>
              </a:rPr>
              <a:t>time complexity</a:t>
            </a:r>
            <a:r>
              <a:rPr lang="en-US"/>
              <a:t> - the amount of time algorithm needs to execute and produce the result</a:t>
            </a:r>
            <a:endParaRPr/>
          </a:p>
          <a:p>
            <a:pPr marL="457200" lvl="0" indent="-381000" algn="l" rtl="0">
              <a:spcBef>
                <a:spcPts val="0"/>
              </a:spcBef>
              <a:spcAft>
                <a:spcPts val="0"/>
              </a:spcAft>
              <a:buSzPts val="2400"/>
              <a:buChar char="●"/>
            </a:pPr>
            <a:r>
              <a:rPr lang="en-US">
                <a:solidFill>
                  <a:schemeClr val="accent1"/>
                </a:solidFill>
              </a:rPr>
              <a:t>space complexity</a:t>
            </a:r>
            <a:r>
              <a:rPr lang="en-US"/>
              <a:t> - the amount of memory used by the algorithm (including the input values to the algorithm) to execute and produce the result.</a:t>
            </a:r>
            <a:endParaRPr/>
          </a:p>
          <a:p>
            <a:pPr marL="0" lvl="0" indent="0" algn="l" rtl="0">
              <a:spcBef>
                <a:spcPts val="2100"/>
              </a:spcBef>
              <a:spcAft>
                <a:spcPts val="0"/>
              </a:spcAft>
              <a:buNone/>
            </a:pPr>
            <a:endParaRPr/>
          </a:p>
          <a:p>
            <a:pPr marL="0" lvl="0" indent="0" algn="l" rtl="0">
              <a:spcBef>
                <a:spcPts val="2100"/>
              </a:spcBef>
              <a:spcAft>
                <a:spcPts val="2100"/>
              </a:spcAft>
              <a:buNone/>
            </a:pPr>
            <a:endParaRPr/>
          </a:p>
        </p:txBody>
      </p:sp>
      <p:sp>
        <p:nvSpPr>
          <p:cNvPr id="4" name="Google Shape;189;p8">
            <a:extLst>
              <a:ext uri="{FF2B5EF4-FFF2-40B4-BE49-F238E27FC236}">
                <a16:creationId xmlns:a16="http://schemas.microsoft.com/office/drawing/2014/main" id="{FCB2B661-1D59-BB2A-5C0D-6B1B05215F84}"/>
              </a:ext>
            </a:extLst>
          </p:cNvPr>
          <p:cNvSpPr txBox="1"/>
          <p:nvPr/>
        </p:nvSpPr>
        <p:spPr>
          <a:xfrm>
            <a:off x="87796" y="6050630"/>
            <a:ext cx="7562700" cy="80737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600"/>
              </a:spcBef>
              <a:spcAft>
                <a:spcPts val="1600"/>
              </a:spcAft>
              <a:buNone/>
            </a:pPr>
            <a:r>
              <a:rPr lang="en-GB" baseline="30000" dirty="0">
                <a:solidFill>
                  <a:schemeClr val="dk1"/>
                </a:solidFill>
                <a:highlight>
                  <a:srgbClr val="FFFFFF"/>
                </a:highlight>
              </a:rPr>
              <a:t>18</a:t>
            </a:r>
            <a:r>
              <a:rPr lang="en-GB" sz="1200" dirty="0">
                <a:solidFill>
                  <a:schemeClr val="dk2"/>
                </a:solidFill>
              </a:rPr>
              <a:t>Dale, N., &amp; Lewis, J. (2020). Computer Science Illuminated (7th ed.). Jones &amp; Bartlett Learning, Ch  7-9</a:t>
            </a:r>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38"/>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a:t>Algorithm complexity</a:t>
            </a:r>
            <a:endParaRPr/>
          </a:p>
        </p:txBody>
      </p:sp>
      <p:sp>
        <p:nvSpPr>
          <p:cNvPr id="242" name="Google Shape;242;p38"/>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sz="2000" dirty="0"/>
              <a:t>Complexity is defined as function of the input size n using Big-O notation. </a:t>
            </a:r>
            <a:endParaRPr sz="2000" dirty="0"/>
          </a:p>
          <a:p>
            <a:pPr marL="0" lvl="0" indent="0" algn="l" rtl="0">
              <a:spcBef>
                <a:spcPts val="2100"/>
              </a:spcBef>
              <a:spcAft>
                <a:spcPts val="0"/>
              </a:spcAft>
              <a:buNone/>
            </a:pPr>
            <a:r>
              <a:rPr lang="en-US" sz="2000" b="1" dirty="0">
                <a:solidFill>
                  <a:schemeClr val="accent5"/>
                </a:solidFill>
              </a:rPr>
              <a:t>n</a:t>
            </a:r>
            <a:r>
              <a:rPr lang="en-US" sz="2000" dirty="0"/>
              <a:t> indicates the size of the input</a:t>
            </a:r>
            <a:endParaRPr sz="2000" dirty="0"/>
          </a:p>
          <a:p>
            <a:pPr marL="0" lvl="0" indent="0" algn="l" rtl="0">
              <a:spcBef>
                <a:spcPts val="2100"/>
              </a:spcBef>
              <a:spcAft>
                <a:spcPts val="0"/>
              </a:spcAft>
              <a:buNone/>
            </a:pPr>
            <a:r>
              <a:rPr lang="en-US" sz="2000" b="1" dirty="0">
                <a:solidFill>
                  <a:schemeClr val="accent5"/>
                </a:solidFill>
              </a:rPr>
              <a:t>O</a:t>
            </a:r>
            <a:r>
              <a:rPr lang="en-US" sz="2000" dirty="0"/>
              <a:t> is the worst-case scenario growth rate function.</a:t>
            </a:r>
            <a:endParaRPr sz="2000" dirty="0"/>
          </a:p>
          <a:p>
            <a:pPr marL="457200" lvl="0" indent="-355600" algn="l" rtl="0">
              <a:spcBef>
                <a:spcPts val="2100"/>
              </a:spcBef>
              <a:spcAft>
                <a:spcPts val="0"/>
              </a:spcAft>
              <a:buSzPts val="2000"/>
              <a:buChar char="●"/>
            </a:pPr>
            <a:r>
              <a:rPr lang="en-US" sz="2000" b="1" dirty="0">
                <a:solidFill>
                  <a:schemeClr val="accent4"/>
                </a:solidFill>
              </a:rPr>
              <a:t>O(1)</a:t>
            </a:r>
            <a:r>
              <a:rPr lang="en-US" sz="2000" dirty="0"/>
              <a:t> - the algorithm takes the same amount of time to compute regardless of the input size.</a:t>
            </a:r>
            <a:endParaRPr sz="2000" dirty="0"/>
          </a:p>
          <a:p>
            <a:pPr marL="457200" lvl="0" indent="-355600" algn="l" rtl="0">
              <a:spcBef>
                <a:spcPts val="0"/>
              </a:spcBef>
              <a:spcAft>
                <a:spcPts val="0"/>
              </a:spcAft>
              <a:buSzPts val="2000"/>
              <a:buChar char="●"/>
            </a:pPr>
            <a:r>
              <a:rPr lang="en-US" sz="2000" b="1" dirty="0">
                <a:solidFill>
                  <a:schemeClr val="accent4"/>
                </a:solidFill>
              </a:rPr>
              <a:t>O(n) </a:t>
            </a:r>
            <a:r>
              <a:rPr lang="en-US" sz="2000" dirty="0"/>
              <a:t>- linear time, as the input grows, the algorithms take proportionally longer to complete</a:t>
            </a:r>
            <a:endParaRPr sz="2000" dirty="0"/>
          </a:p>
          <a:p>
            <a:pPr marL="457200" lvl="0" indent="-355600" algn="l" rtl="0">
              <a:spcBef>
                <a:spcPts val="0"/>
              </a:spcBef>
              <a:spcAft>
                <a:spcPts val="0"/>
              </a:spcAft>
              <a:buSzPts val="2000"/>
              <a:buChar char="●"/>
            </a:pPr>
            <a:r>
              <a:rPr lang="en-US" sz="2000" b="1" dirty="0">
                <a:solidFill>
                  <a:schemeClr val="accent1"/>
                </a:solidFill>
              </a:rPr>
              <a:t>O(log n)</a:t>
            </a:r>
            <a:r>
              <a:rPr lang="en-US" sz="2000" dirty="0"/>
              <a:t> - logarithmic time complexity, a time execution is proportional to the logarithm of the input size</a:t>
            </a:r>
            <a:endParaRPr sz="2000" dirty="0"/>
          </a:p>
          <a:p>
            <a:pPr marL="0" lvl="0" indent="0" algn="l" rtl="0">
              <a:spcBef>
                <a:spcPts val="2100"/>
              </a:spcBef>
              <a:spcAft>
                <a:spcPts val="0"/>
              </a:spcAft>
              <a:buNone/>
            </a:pPr>
            <a:r>
              <a:rPr lang="en-US" sz="2000" dirty="0"/>
              <a:t>And others... Have a look here: </a:t>
            </a:r>
            <a:r>
              <a:rPr lang="en-US" sz="2000" u="sng" dirty="0">
                <a:solidFill>
                  <a:schemeClr val="hlink"/>
                </a:solidFill>
                <a:hlinkClick r:id="rId3"/>
              </a:rPr>
              <a:t>8 time complexities that every programmer should know</a:t>
            </a:r>
            <a:r>
              <a:rPr lang="en-US" sz="2000" u="sng" dirty="0">
                <a:solidFill>
                  <a:schemeClr val="hlink"/>
                </a:solidFill>
              </a:rPr>
              <a:t> </a:t>
            </a:r>
            <a:r>
              <a:rPr lang="en-GB" sz="2800" baseline="30000" dirty="0">
                <a:solidFill>
                  <a:schemeClr val="tx1"/>
                </a:solidFill>
              </a:rPr>
              <a:t>19</a:t>
            </a:r>
            <a:r>
              <a:rPr lang="en-GB" sz="3600" baseline="30000" dirty="0">
                <a:solidFill>
                  <a:schemeClr val="bg1"/>
                </a:solidFill>
              </a:rPr>
              <a:t>8</a:t>
            </a:r>
            <a:endParaRPr sz="2000" dirty="0"/>
          </a:p>
          <a:p>
            <a:pPr marL="0" lvl="0" indent="0" algn="l" rtl="0">
              <a:spcBef>
                <a:spcPts val="2100"/>
              </a:spcBef>
              <a:spcAft>
                <a:spcPts val="2100"/>
              </a:spcAft>
              <a:buNone/>
            </a:pPr>
            <a:endParaRPr sz="2000" dirty="0"/>
          </a:p>
        </p:txBody>
      </p:sp>
      <p:sp>
        <p:nvSpPr>
          <p:cNvPr id="4" name="Google Shape;189;p8">
            <a:extLst>
              <a:ext uri="{FF2B5EF4-FFF2-40B4-BE49-F238E27FC236}">
                <a16:creationId xmlns:a16="http://schemas.microsoft.com/office/drawing/2014/main" id="{AD805A04-5CD4-CC43-8F4C-CEB5A3624552}"/>
              </a:ext>
            </a:extLst>
          </p:cNvPr>
          <p:cNvSpPr txBox="1"/>
          <p:nvPr/>
        </p:nvSpPr>
        <p:spPr>
          <a:xfrm>
            <a:off x="87796" y="6050630"/>
            <a:ext cx="11532704" cy="507801"/>
          </a:xfrm>
          <a:prstGeom prst="rect">
            <a:avLst/>
          </a:prstGeom>
          <a:noFill/>
          <a:ln>
            <a:noFill/>
          </a:ln>
        </p:spPr>
        <p:txBody>
          <a:bodyPr spcFirstLastPara="1" wrap="square" lIns="91425" tIns="91425" rIns="91425" bIns="91425"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baseline="30000" dirty="0">
                <a:solidFill>
                  <a:schemeClr val="dk1"/>
                </a:solidFill>
                <a:highlight>
                  <a:srgbClr val="FFFFFF"/>
                </a:highlight>
              </a:rPr>
              <a:t>19</a:t>
            </a:r>
            <a:r>
              <a:rPr lang="en-US" sz="1050" dirty="0">
                <a:effectLst/>
              </a:rPr>
              <a:t>Mejia, A. (2019, September 19). </a:t>
            </a:r>
            <a:r>
              <a:rPr lang="en-US" sz="1050" i="1" dirty="0">
                <a:effectLst/>
              </a:rPr>
              <a:t>8 time complexities that every programmer should know</a:t>
            </a:r>
            <a:r>
              <a:rPr lang="en-US" sz="1050" dirty="0">
                <a:effectLst/>
              </a:rPr>
              <a:t>. Adrian Mejia Blog. Retrieved June 9, 2022, from https://adrianmejia.com/most-popular-algorithms-time-complexity-every-programmer-should-know-free-online-tutorial-course/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39"/>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US">
                <a:solidFill>
                  <a:schemeClr val="lt1"/>
                </a:solidFill>
              </a:rPr>
              <a:t>Algorithm complexity</a:t>
            </a:r>
            <a:endParaRPr/>
          </a:p>
        </p:txBody>
      </p:sp>
      <p:sp>
        <p:nvSpPr>
          <p:cNvPr id="248" name="Google Shape;248;p39"/>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endParaRPr dirty="0"/>
          </a:p>
          <a:p>
            <a:pPr marL="0" lvl="0" indent="0" algn="l" rtl="0">
              <a:spcBef>
                <a:spcPts val="2100"/>
              </a:spcBef>
              <a:spcAft>
                <a:spcPts val="0"/>
              </a:spcAft>
              <a:buNone/>
            </a:pPr>
            <a:endParaRPr dirty="0"/>
          </a:p>
          <a:p>
            <a:pPr marL="0" lvl="0" indent="0" algn="l" rtl="0">
              <a:spcBef>
                <a:spcPts val="2100"/>
              </a:spcBef>
              <a:spcAft>
                <a:spcPts val="0"/>
              </a:spcAft>
              <a:buNone/>
            </a:pPr>
            <a:endParaRPr dirty="0"/>
          </a:p>
          <a:p>
            <a:pPr marL="0" lvl="0" indent="0" algn="l" rtl="0">
              <a:spcBef>
                <a:spcPts val="2100"/>
              </a:spcBef>
              <a:spcAft>
                <a:spcPts val="0"/>
              </a:spcAft>
              <a:buNone/>
            </a:pPr>
            <a:endParaRPr dirty="0"/>
          </a:p>
          <a:p>
            <a:pPr marL="0" lvl="0" indent="0" algn="l" rtl="0">
              <a:spcBef>
                <a:spcPts val="2100"/>
              </a:spcBef>
              <a:spcAft>
                <a:spcPts val="0"/>
              </a:spcAft>
              <a:buNone/>
            </a:pPr>
            <a:endParaRPr dirty="0"/>
          </a:p>
          <a:p>
            <a:pPr marL="0" lvl="0" indent="0" algn="l" rtl="0">
              <a:spcBef>
                <a:spcPts val="2100"/>
              </a:spcBef>
              <a:spcAft>
                <a:spcPts val="0"/>
              </a:spcAft>
              <a:buNone/>
            </a:pPr>
            <a:endParaRPr dirty="0"/>
          </a:p>
          <a:p>
            <a:pPr marL="0" lvl="0" indent="0" algn="l" rtl="0">
              <a:spcBef>
                <a:spcPts val="2100"/>
              </a:spcBef>
              <a:spcAft>
                <a:spcPts val="0"/>
              </a:spcAft>
              <a:buNone/>
            </a:pPr>
            <a:endParaRPr dirty="0"/>
          </a:p>
          <a:p>
            <a:pPr marL="0" lvl="0" indent="0" algn="l" rtl="0">
              <a:spcBef>
                <a:spcPts val="2100"/>
              </a:spcBef>
              <a:spcAft>
                <a:spcPts val="2100"/>
              </a:spcAft>
              <a:buNone/>
            </a:pPr>
            <a:endParaRPr dirty="0"/>
          </a:p>
        </p:txBody>
      </p:sp>
      <p:pic>
        <p:nvPicPr>
          <p:cNvPr id="3" name="Picture 2">
            <a:extLst>
              <a:ext uri="{FF2B5EF4-FFF2-40B4-BE49-F238E27FC236}">
                <a16:creationId xmlns:a16="http://schemas.microsoft.com/office/drawing/2014/main" id="{A2844A62-9CB0-A247-234C-F90D004D699C}"/>
              </a:ext>
            </a:extLst>
          </p:cNvPr>
          <p:cNvPicPr>
            <a:picLocks noChangeAspect="1"/>
          </p:cNvPicPr>
          <p:nvPr/>
        </p:nvPicPr>
        <p:blipFill rotWithShape="1">
          <a:blip r:embed="rId3"/>
          <a:srcRect l="19219" t="14983" r="17344" b="14983"/>
          <a:stretch/>
        </p:blipFill>
        <p:spPr>
          <a:xfrm>
            <a:off x="1962150" y="1438566"/>
            <a:ext cx="7775330" cy="4826067"/>
          </a:xfrm>
          <a:prstGeom prst="rect">
            <a:avLst/>
          </a:prstGeom>
        </p:spPr>
      </p:pic>
      <p:sp>
        <p:nvSpPr>
          <p:cNvPr id="7" name="Google Shape;189;p8">
            <a:extLst>
              <a:ext uri="{FF2B5EF4-FFF2-40B4-BE49-F238E27FC236}">
                <a16:creationId xmlns:a16="http://schemas.microsoft.com/office/drawing/2014/main" id="{1F4AEF52-4549-921B-C55B-15D37BD79C86}"/>
              </a:ext>
            </a:extLst>
          </p:cNvPr>
          <p:cNvSpPr txBox="1"/>
          <p:nvPr/>
        </p:nvSpPr>
        <p:spPr>
          <a:xfrm>
            <a:off x="87796" y="6126830"/>
            <a:ext cx="11532704" cy="369302"/>
          </a:xfrm>
          <a:prstGeom prst="rect">
            <a:avLst/>
          </a:prstGeom>
          <a:noFill/>
          <a:ln>
            <a:noFill/>
          </a:ln>
        </p:spPr>
        <p:txBody>
          <a:bodyPr spcFirstLastPara="1" wrap="square" lIns="91425" tIns="91425" rIns="91425" bIns="91425" anchor="t" anchorCtr="0">
            <a:spAutoFit/>
          </a:bodyPr>
          <a:lstStyle/>
          <a:p>
            <a:pPr>
              <a:buSzPts val="1100"/>
              <a:defRPr/>
            </a:pPr>
            <a:r>
              <a:rPr lang="en-GB" baseline="30000" dirty="0">
                <a:solidFill>
                  <a:schemeClr val="dk1"/>
                </a:solidFill>
                <a:highlight>
                  <a:srgbClr val="FFFFFF"/>
                </a:highlight>
              </a:rPr>
              <a:t>20 </a:t>
            </a:r>
            <a:r>
              <a:rPr lang="en-US" sz="1200" i="1" dirty="0">
                <a:effectLst/>
              </a:rPr>
              <a:t>Know thy complexities!</a:t>
            </a:r>
            <a:r>
              <a:rPr lang="en-US" sz="1200" dirty="0">
                <a:effectLst/>
              </a:rPr>
              <a:t> Big. (n.d.). Retrieved June 9, 2022, from https://www.bigocheatsheet.com/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DF0B3-FE8F-5C15-30C7-51945075B4A4}"/>
              </a:ext>
            </a:extLst>
          </p:cNvPr>
          <p:cNvSpPr>
            <a:spLocks noGrp="1"/>
          </p:cNvSpPr>
          <p:nvPr>
            <p:ph type="title"/>
          </p:nvPr>
        </p:nvSpPr>
        <p:spPr/>
        <p:txBody>
          <a:bodyPr/>
          <a:lstStyle/>
          <a:p>
            <a:r>
              <a:rPr lang="en-GB" dirty="0"/>
              <a:t>Common data structure operations</a:t>
            </a:r>
          </a:p>
        </p:txBody>
      </p:sp>
      <p:pic>
        <p:nvPicPr>
          <p:cNvPr id="5" name="Picture 4">
            <a:extLst>
              <a:ext uri="{FF2B5EF4-FFF2-40B4-BE49-F238E27FC236}">
                <a16:creationId xmlns:a16="http://schemas.microsoft.com/office/drawing/2014/main" id="{5289654F-D9E9-8D63-4447-A188CD6A28B8}"/>
              </a:ext>
            </a:extLst>
          </p:cNvPr>
          <p:cNvPicPr>
            <a:picLocks noChangeAspect="1"/>
          </p:cNvPicPr>
          <p:nvPr/>
        </p:nvPicPr>
        <p:blipFill rotWithShape="1">
          <a:blip r:embed="rId2"/>
          <a:srcRect l="15469" t="11153" r="18125" b="22393"/>
          <a:stretch/>
        </p:blipFill>
        <p:spPr>
          <a:xfrm>
            <a:off x="1524000" y="1536633"/>
            <a:ext cx="8096250" cy="4555200"/>
          </a:xfrm>
          <a:prstGeom prst="rect">
            <a:avLst/>
          </a:prstGeom>
        </p:spPr>
      </p:pic>
      <p:sp>
        <p:nvSpPr>
          <p:cNvPr id="6" name="Google Shape;189;p8">
            <a:extLst>
              <a:ext uri="{FF2B5EF4-FFF2-40B4-BE49-F238E27FC236}">
                <a16:creationId xmlns:a16="http://schemas.microsoft.com/office/drawing/2014/main" id="{60772245-9D8C-ECF7-C073-07902C7D6A96}"/>
              </a:ext>
            </a:extLst>
          </p:cNvPr>
          <p:cNvSpPr txBox="1"/>
          <p:nvPr/>
        </p:nvSpPr>
        <p:spPr>
          <a:xfrm>
            <a:off x="87796" y="6107780"/>
            <a:ext cx="11532704" cy="369302"/>
          </a:xfrm>
          <a:prstGeom prst="rect">
            <a:avLst/>
          </a:prstGeom>
          <a:noFill/>
          <a:ln>
            <a:noFill/>
          </a:ln>
        </p:spPr>
        <p:txBody>
          <a:bodyPr spcFirstLastPara="1" wrap="square" lIns="91425" tIns="91425" rIns="91425" bIns="91425" anchor="t" anchorCtr="0">
            <a:spAutoFit/>
          </a:bodyPr>
          <a:lstStyle/>
          <a:p>
            <a:r>
              <a:rPr lang="en-GB" sz="1200" i="1" baseline="30000" dirty="0">
                <a:solidFill>
                  <a:schemeClr val="dk1"/>
                </a:solidFill>
                <a:effectLst/>
                <a:highlight>
                  <a:srgbClr val="FFFFFF"/>
                </a:highlight>
              </a:rPr>
              <a:t>21</a:t>
            </a:r>
            <a:r>
              <a:rPr lang="en-US" sz="1200" i="1" dirty="0">
                <a:effectLst/>
              </a:rPr>
              <a:t>Know thy complexities!</a:t>
            </a:r>
            <a:r>
              <a:rPr lang="en-US" sz="1200" dirty="0">
                <a:effectLst/>
              </a:rPr>
              <a:t> Big. (n.d.). Retrieved June 9, 2022, from https://www.bigocheatsheet.com/  </a:t>
            </a:r>
          </a:p>
        </p:txBody>
      </p:sp>
    </p:spTree>
    <p:extLst>
      <p:ext uri="{BB962C8B-B14F-4D97-AF65-F5344CB8AC3E}">
        <p14:creationId xmlns:p14="http://schemas.microsoft.com/office/powerpoint/2010/main" val="25318883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CC9907-4349-9EBC-7F7B-A7DDEBAC57A6}"/>
              </a:ext>
            </a:extLst>
          </p:cNvPr>
          <p:cNvSpPr>
            <a:spLocks noGrp="1"/>
          </p:cNvSpPr>
          <p:nvPr>
            <p:ph type="title"/>
          </p:nvPr>
        </p:nvSpPr>
        <p:spPr/>
        <p:txBody>
          <a:bodyPr/>
          <a:lstStyle/>
          <a:p>
            <a:r>
              <a:rPr lang="en-GB" dirty="0"/>
              <a:t>Array sorting algorithms</a:t>
            </a:r>
          </a:p>
        </p:txBody>
      </p:sp>
      <p:pic>
        <p:nvPicPr>
          <p:cNvPr id="5" name="Picture 4">
            <a:extLst>
              <a:ext uri="{FF2B5EF4-FFF2-40B4-BE49-F238E27FC236}">
                <a16:creationId xmlns:a16="http://schemas.microsoft.com/office/drawing/2014/main" id="{918C4C57-4428-D219-DF37-97A050316A0C}"/>
              </a:ext>
            </a:extLst>
          </p:cNvPr>
          <p:cNvPicPr>
            <a:picLocks noChangeAspect="1"/>
          </p:cNvPicPr>
          <p:nvPr/>
        </p:nvPicPr>
        <p:blipFill rotWithShape="1">
          <a:blip r:embed="rId2"/>
          <a:srcRect l="25312" t="26377" r="27813" b="18040"/>
          <a:stretch/>
        </p:blipFill>
        <p:spPr>
          <a:xfrm>
            <a:off x="2781300" y="1924050"/>
            <a:ext cx="6915150" cy="4610100"/>
          </a:xfrm>
          <a:prstGeom prst="rect">
            <a:avLst/>
          </a:prstGeom>
        </p:spPr>
      </p:pic>
      <p:sp>
        <p:nvSpPr>
          <p:cNvPr id="6" name="Google Shape;189;p8">
            <a:extLst>
              <a:ext uri="{FF2B5EF4-FFF2-40B4-BE49-F238E27FC236}">
                <a16:creationId xmlns:a16="http://schemas.microsoft.com/office/drawing/2014/main" id="{7F349A16-1AD1-F716-7C8D-0C34EB521534}"/>
              </a:ext>
            </a:extLst>
          </p:cNvPr>
          <p:cNvSpPr txBox="1"/>
          <p:nvPr/>
        </p:nvSpPr>
        <p:spPr>
          <a:xfrm>
            <a:off x="87796" y="6183980"/>
            <a:ext cx="11532704" cy="369302"/>
          </a:xfrm>
          <a:prstGeom prst="rect">
            <a:avLst/>
          </a:prstGeom>
          <a:noFill/>
          <a:ln>
            <a:noFill/>
          </a:ln>
        </p:spPr>
        <p:txBody>
          <a:bodyPr spcFirstLastPara="1" wrap="square" lIns="91425" tIns="91425" rIns="91425" bIns="91425" anchor="t" anchorCtr="0">
            <a:spAutoFit/>
          </a:bodyPr>
          <a:lstStyle/>
          <a:p>
            <a:r>
              <a:rPr lang="en-GB" baseline="30000" dirty="0">
                <a:solidFill>
                  <a:schemeClr val="dk1"/>
                </a:solidFill>
                <a:highlight>
                  <a:srgbClr val="FFFFFF"/>
                </a:highlight>
              </a:rPr>
              <a:t>22</a:t>
            </a:r>
            <a:r>
              <a:rPr lang="en-US" sz="1200" i="1" dirty="0">
                <a:effectLst/>
              </a:rPr>
              <a:t>Know thy complexities!</a:t>
            </a:r>
            <a:r>
              <a:rPr lang="en-US" sz="1200" dirty="0">
                <a:effectLst/>
              </a:rPr>
              <a:t> Big. (n.d.). Retrieved June 9, 2022, from https://www.bigocheatsheet.com/ </a:t>
            </a:r>
          </a:p>
        </p:txBody>
      </p:sp>
    </p:spTree>
    <p:extLst>
      <p:ext uri="{BB962C8B-B14F-4D97-AF65-F5344CB8AC3E}">
        <p14:creationId xmlns:p14="http://schemas.microsoft.com/office/powerpoint/2010/main" val="19532740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41"/>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en-US" dirty="0">
                <a:solidFill>
                  <a:srgbClr val="FFFFFF"/>
                </a:solidFill>
              </a:rPr>
              <a:t>Recommended sources:</a:t>
            </a:r>
            <a:endParaRPr dirty="0">
              <a:solidFill>
                <a:srgbClr val="FFFFFF"/>
              </a:solidFill>
            </a:endParaRPr>
          </a:p>
        </p:txBody>
      </p:sp>
      <p:sp>
        <p:nvSpPr>
          <p:cNvPr id="260" name="Google Shape;260;p41"/>
          <p:cNvSpPr txBox="1">
            <a:spLocks noGrp="1"/>
          </p:cNvSpPr>
          <p:nvPr>
            <p:ph type="body" idx="1"/>
          </p:nvPr>
        </p:nvSpPr>
        <p:spPr>
          <a:xfrm>
            <a:off x="415600" y="1689033"/>
            <a:ext cx="11360700" cy="4555200"/>
          </a:xfrm>
          <a:prstGeom prst="rect">
            <a:avLst/>
          </a:prstGeom>
          <a:noFill/>
          <a:ln>
            <a:noFill/>
          </a:ln>
        </p:spPr>
        <p:txBody>
          <a:bodyPr spcFirstLastPara="1" wrap="square" lIns="91425" tIns="45700" rIns="91425" bIns="45700" anchor="t" anchorCtr="0">
            <a:noAutofit/>
          </a:bodyPr>
          <a:lstStyle/>
          <a:p>
            <a:pPr marL="457200" lvl="0" indent="-355600" algn="l" rtl="0">
              <a:lnSpc>
                <a:spcPct val="100000"/>
              </a:lnSpc>
              <a:spcBef>
                <a:spcPts val="0"/>
              </a:spcBef>
              <a:spcAft>
                <a:spcPts val="0"/>
              </a:spcAft>
              <a:buClr>
                <a:srgbClr val="000000"/>
              </a:buClr>
              <a:buSzPts val="2000"/>
              <a:buChar char="●"/>
            </a:pPr>
            <a:r>
              <a:rPr lang="en-US" sz="2000" u="sng" dirty="0">
                <a:solidFill>
                  <a:schemeClr val="hlink"/>
                </a:solidFill>
                <a:hlinkClick r:id="rId3"/>
              </a:rPr>
              <a:t>Computer Science Illuminated, Chapter 7-9, end of the book exercises</a:t>
            </a:r>
            <a:endParaRPr sz="2000" dirty="0">
              <a:solidFill>
                <a:srgbClr val="000000"/>
              </a:solidFill>
            </a:endParaRPr>
          </a:p>
          <a:p>
            <a:pPr marL="457200" lvl="0" indent="-355600" algn="l" rtl="0">
              <a:spcBef>
                <a:spcPts val="0"/>
              </a:spcBef>
              <a:spcAft>
                <a:spcPts val="0"/>
              </a:spcAft>
              <a:buClr>
                <a:srgbClr val="000000"/>
              </a:buClr>
              <a:buSzPts val="2000"/>
              <a:buChar char="●"/>
            </a:pPr>
            <a:r>
              <a:rPr lang="en-US" sz="2000" u="sng" dirty="0">
                <a:solidFill>
                  <a:schemeClr val="hlink"/>
                </a:solidFill>
                <a:hlinkClick r:id="rId4"/>
              </a:rPr>
              <a:t>What is algorithm and why should you care? [video]</a:t>
            </a:r>
            <a:endParaRPr sz="2000" dirty="0">
              <a:solidFill>
                <a:srgbClr val="000000"/>
              </a:solidFill>
            </a:endParaRPr>
          </a:p>
          <a:p>
            <a:pPr marL="457200" lvl="0" indent="-355600" algn="l" rtl="0">
              <a:lnSpc>
                <a:spcPct val="100000"/>
              </a:lnSpc>
              <a:spcBef>
                <a:spcPts val="1600"/>
              </a:spcBef>
              <a:spcAft>
                <a:spcPts val="0"/>
              </a:spcAft>
              <a:buClr>
                <a:srgbClr val="000000"/>
              </a:buClr>
              <a:buSzPts val="2000"/>
              <a:buChar char="●"/>
            </a:pPr>
            <a:r>
              <a:rPr lang="en-US" sz="2000" u="sng" dirty="0">
                <a:solidFill>
                  <a:schemeClr val="hlink"/>
                </a:solidFill>
                <a:hlinkClick r:id="rId5"/>
              </a:rPr>
              <a:t>https://adrianmejia.com/most-popular-algorithms-time-complexity-every-programmer-should-know-free-online-tutorial-course/</a:t>
            </a:r>
            <a:r>
              <a:rPr lang="en-US" sz="2000" dirty="0">
                <a:solidFill>
                  <a:srgbClr val="000000"/>
                </a:solidFill>
              </a:rPr>
              <a:t> </a:t>
            </a:r>
            <a:endParaRPr sz="2000" dirty="0">
              <a:solidFill>
                <a:srgbClr val="000000"/>
              </a:solidFill>
            </a:endParaRPr>
          </a:p>
          <a:p>
            <a:pPr marL="0" lvl="0" indent="0" algn="l" rtl="0">
              <a:lnSpc>
                <a:spcPct val="100000"/>
              </a:lnSpc>
              <a:spcBef>
                <a:spcPts val="0"/>
              </a:spcBef>
              <a:spcAft>
                <a:spcPts val="0"/>
              </a:spcAft>
              <a:buNone/>
            </a:pPr>
            <a:endParaRPr sz="2000" dirty="0">
              <a:solidFill>
                <a:srgbClr val="000000"/>
              </a:solidFill>
            </a:endParaRPr>
          </a:p>
          <a:p>
            <a:pPr marL="457200" lvl="0" indent="-355600" algn="l" rtl="0">
              <a:lnSpc>
                <a:spcPct val="100000"/>
              </a:lnSpc>
              <a:spcBef>
                <a:spcPts val="0"/>
              </a:spcBef>
              <a:spcAft>
                <a:spcPts val="0"/>
              </a:spcAft>
              <a:buClr>
                <a:srgbClr val="000000"/>
              </a:buClr>
              <a:buSzPts val="2000"/>
              <a:buChar char="●"/>
            </a:pPr>
            <a:r>
              <a:rPr lang="en-US" sz="2000" dirty="0">
                <a:solidFill>
                  <a:srgbClr val="000000"/>
                </a:solidFill>
              </a:rPr>
              <a:t>Explore: </a:t>
            </a:r>
            <a:endParaRPr sz="2000" dirty="0">
              <a:solidFill>
                <a:srgbClr val="000000"/>
              </a:solidFill>
            </a:endParaRPr>
          </a:p>
          <a:p>
            <a:pPr marL="914400" lvl="1" indent="-355600" algn="l" rtl="0">
              <a:lnSpc>
                <a:spcPct val="100000"/>
              </a:lnSpc>
              <a:spcBef>
                <a:spcPts val="0"/>
              </a:spcBef>
              <a:spcAft>
                <a:spcPts val="0"/>
              </a:spcAft>
              <a:buClr>
                <a:srgbClr val="000000"/>
              </a:buClr>
              <a:buSzPts val="2000"/>
              <a:buChar char="○"/>
            </a:pPr>
            <a:r>
              <a:rPr lang="en-US" sz="2000" u="sng" dirty="0">
                <a:solidFill>
                  <a:schemeClr val="hlink"/>
                </a:solidFill>
                <a:hlinkClick r:id="rId6"/>
              </a:rPr>
              <a:t>http://carlcheo.com/startcodin</a:t>
            </a:r>
            <a:r>
              <a:rPr lang="en-US" sz="2000" u="sng" dirty="0">
                <a:solidFill>
                  <a:schemeClr val="hlink"/>
                </a:solidFill>
                <a:hlinkClick r:id="rId7"/>
              </a:rPr>
              <a:t>g</a:t>
            </a:r>
            <a:endParaRPr dirty="0"/>
          </a:p>
          <a:p>
            <a:pPr marL="914400" lvl="1" indent="-355600" algn="l" rtl="0">
              <a:lnSpc>
                <a:spcPct val="100000"/>
              </a:lnSpc>
              <a:spcBef>
                <a:spcPts val="0"/>
              </a:spcBef>
              <a:spcAft>
                <a:spcPts val="0"/>
              </a:spcAft>
              <a:buClr>
                <a:srgbClr val="000000"/>
              </a:buClr>
              <a:buSzPts val="2000"/>
              <a:buChar char="○"/>
            </a:pPr>
            <a:r>
              <a:rPr lang="en-US" sz="2000" u="sng" dirty="0">
                <a:solidFill>
                  <a:schemeClr val="hlink"/>
                </a:solidFill>
                <a:hlinkClick r:id="rId8"/>
              </a:rPr>
              <a:t>http://carlcheo.com/wp-content/uploads/2014/12/which-programming-language-should-i-learn-first-infographic.png</a:t>
            </a:r>
            <a:r>
              <a:rPr lang="en-US" sz="2000" dirty="0">
                <a:solidFill>
                  <a:srgbClr val="000000"/>
                </a:solidFill>
              </a:rPr>
              <a:t> </a:t>
            </a:r>
            <a:endParaRPr sz="2000" dirty="0">
              <a:solidFill>
                <a:srgbClr val="000000"/>
              </a:solidFill>
            </a:endParaRPr>
          </a:p>
          <a:p>
            <a:pPr marL="457200" lvl="0" indent="0" algn="l" rtl="0">
              <a:lnSpc>
                <a:spcPct val="100000"/>
              </a:lnSpc>
              <a:spcBef>
                <a:spcPts val="0"/>
              </a:spcBef>
              <a:spcAft>
                <a:spcPts val="0"/>
              </a:spcAft>
              <a:buNone/>
            </a:pPr>
            <a:endParaRPr sz="2000" dirty="0">
              <a:solidFill>
                <a:srgbClr val="000000"/>
              </a:solidFill>
            </a:endParaRPr>
          </a:p>
          <a:p>
            <a:pPr marL="457200" lvl="0" indent="0" algn="l" rtl="0">
              <a:lnSpc>
                <a:spcPct val="100000"/>
              </a:lnSpc>
              <a:spcBef>
                <a:spcPts val="0"/>
              </a:spcBef>
              <a:spcAft>
                <a:spcPts val="0"/>
              </a:spcAft>
              <a:buNone/>
            </a:pPr>
            <a:endParaRPr sz="2000" dirty="0">
              <a:solidFill>
                <a:srgbClr val="000000"/>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49E00-215E-8822-9716-00B2B558227E}"/>
              </a:ext>
            </a:extLst>
          </p:cNvPr>
          <p:cNvSpPr>
            <a:spLocks noGrp="1"/>
          </p:cNvSpPr>
          <p:nvPr>
            <p:ph type="title"/>
          </p:nvPr>
        </p:nvSpPr>
        <p:spPr/>
        <p:txBody>
          <a:bodyPr/>
          <a:lstStyle/>
          <a:p>
            <a:r>
              <a:rPr lang="en-GB" dirty="0"/>
              <a:t>References</a:t>
            </a:r>
          </a:p>
        </p:txBody>
      </p:sp>
      <p:sp>
        <p:nvSpPr>
          <p:cNvPr id="3" name="Text Placeholder 2">
            <a:extLst>
              <a:ext uri="{FF2B5EF4-FFF2-40B4-BE49-F238E27FC236}">
                <a16:creationId xmlns:a16="http://schemas.microsoft.com/office/drawing/2014/main" id="{A7BCF115-D764-9176-56CB-2B1D3989147E}"/>
              </a:ext>
            </a:extLst>
          </p:cNvPr>
          <p:cNvSpPr>
            <a:spLocks noGrp="1"/>
          </p:cNvSpPr>
          <p:nvPr>
            <p:ph type="body" idx="1"/>
          </p:nvPr>
        </p:nvSpPr>
        <p:spPr/>
        <p:txBody>
          <a:bodyPr/>
          <a:lstStyle/>
          <a:p>
            <a:r>
              <a:rPr lang="en-US" sz="1800" dirty="0">
                <a:solidFill>
                  <a:schemeClr val="dk2"/>
                </a:solidFill>
              </a:rPr>
              <a:t>Dale, N., &amp; Lewis, J. (2020). Computer Science Illuminated (7th ed.). Jones &amp; Bartlett Learning, Ch  7-9</a:t>
            </a:r>
            <a:endParaRPr lang="en-US" sz="1800" dirty="0">
              <a:effectLst/>
            </a:endParaRPr>
          </a:p>
          <a:p>
            <a:r>
              <a:rPr lang="en-US" sz="1800" dirty="0">
                <a:effectLst/>
              </a:rPr>
              <a:t>Khan Academy. (2015). What is Programming? | Intro to JS: Drawing &amp; Animation | Computer programming . Retrieved June 9, 2022, from https://www.youtube.com/watch?v=FCMxA3m_Imc. </a:t>
            </a:r>
          </a:p>
          <a:p>
            <a:r>
              <a:rPr lang="en-US" sz="1800" dirty="0">
                <a:effectLst/>
              </a:rPr>
              <a:t>Malan, D. J. (2013, May 20). </a:t>
            </a:r>
            <a:r>
              <a:rPr lang="en-US" sz="1800" i="1" dirty="0">
                <a:effectLst/>
              </a:rPr>
              <a:t>What's an algorithm? - David J. Malan</a:t>
            </a:r>
            <a:r>
              <a:rPr lang="en-US" sz="1800" dirty="0">
                <a:effectLst/>
              </a:rPr>
              <a:t>. YouTube. Retrieved June 9, 2022, from https://youtu.be/6hfOvs8pY1k </a:t>
            </a:r>
          </a:p>
          <a:p>
            <a:r>
              <a:rPr lang="en-US" sz="1800" dirty="0" err="1">
                <a:effectLst/>
              </a:rPr>
              <a:t>HackerRank</a:t>
            </a:r>
            <a:r>
              <a:rPr lang="en-US" sz="1800" dirty="0">
                <a:effectLst/>
              </a:rPr>
              <a:t>. (2016, September 27). </a:t>
            </a:r>
            <a:r>
              <a:rPr lang="en-US" sz="1800" i="1" dirty="0">
                <a:effectLst/>
              </a:rPr>
              <a:t>Algorithms: Binary search</a:t>
            </a:r>
            <a:r>
              <a:rPr lang="en-US" sz="1800" dirty="0">
                <a:effectLst/>
              </a:rPr>
              <a:t>. YouTube. Retrieved June 9, 2022, from https://www.youtube.com/watch?v=P3YID7liBug </a:t>
            </a:r>
          </a:p>
          <a:p>
            <a:r>
              <a:rPr lang="en-US" sz="1800" dirty="0">
                <a:effectLst/>
              </a:rPr>
              <a:t>Mejia, A. (2019, September 19). </a:t>
            </a:r>
            <a:r>
              <a:rPr lang="en-US" sz="1800" i="1" dirty="0">
                <a:effectLst/>
              </a:rPr>
              <a:t>8 time complexities that every programmer should know</a:t>
            </a:r>
            <a:r>
              <a:rPr lang="en-US" sz="1800" dirty="0">
                <a:effectLst/>
              </a:rPr>
              <a:t>. Adrian Mejia Blog. Retrieved June 9, 2022, from https://adrianmejia.com/most-popular-algorithms-time-complexity-every-programmer-should-know-free-online-tutorial-course/ </a:t>
            </a:r>
          </a:p>
          <a:p>
            <a:r>
              <a:rPr lang="en-US" sz="1800" i="1" dirty="0">
                <a:effectLst/>
              </a:rPr>
              <a:t>Know thy complexities!</a:t>
            </a:r>
            <a:r>
              <a:rPr lang="en-US" sz="1800" dirty="0">
                <a:effectLst/>
              </a:rPr>
              <a:t> Big. (n.d.). Retrieved June 9, 2022, from https://www.bigocheatsheet.com/  </a:t>
            </a:r>
          </a:p>
          <a:p>
            <a:r>
              <a:rPr lang="en-US" sz="1800" dirty="0">
                <a:effectLst/>
              </a:rPr>
              <a:t>Cheo, C. (n.d.). </a:t>
            </a:r>
            <a:r>
              <a:rPr lang="en-US" sz="1800" i="1" dirty="0">
                <a:effectLst/>
              </a:rPr>
              <a:t>Which programming language should I learn first? [infographic]</a:t>
            </a:r>
            <a:r>
              <a:rPr lang="en-US" sz="1800" dirty="0">
                <a:effectLst/>
              </a:rPr>
              <a:t>. CarlCheo.com: Technology, Software, and Computer Tips. Retrieved June 9, 2022, from http://carlcheo.com/startcodin </a:t>
            </a:r>
          </a:p>
          <a:p>
            <a:pPr marL="76200" indent="0">
              <a:buNone/>
            </a:pPr>
            <a:endParaRPr lang="en-US" sz="1800" dirty="0">
              <a:effectLst/>
            </a:endParaRPr>
          </a:p>
          <a:p>
            <a:endParaRPr lang="en-US" sz="1800" dirty="0">
              <a:effectLst/>
            </a:endParaRPr>
          </a:p>
          <a:p>
            <a:endParaRPr lang="en-GB" sz="1800" dirty="0"/>
          </a:p>
        </p:txBody>
      </p:sp>
    </p:spTree>
    <p:extLst>
      <p:ext uri="{BB962C8B-B14F-4D97-AF65-F5344CB8AC3E}">
        <p14:creationId xmlns:p14="http://schemas.microsoft.com/office/powerpoint/2010/main" val="14614788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40"/>
          <p:cNvSpPr txBox="1">
            <a:spLocks noGrp="1"/>
          </p:cNvSpPr>
          <p:nvPr>
            <p:ph type="title"/>
          </p:nvPr>
        </p:nvSpPr>
        <p:spPr>
          <a:xfrm>
            <a:off x="415600" y="3274200"/>
            <a:ext cx="11360700" cy="1122300"/>
          </a:xfrm>
          <a:prstGeom prst="rect">
            <a:avLst/>
          </a:prstGeom>
        </p:spPr>
        <p:txBody>
          <a:bodyPr spcFirstLastPara="1" wrap="square" lIns="121900" tIns="121900" rIns="121900" bIns="121900" anchor="ctr" anchorCtr="0">
            <a:noAutofit/>
          </a:bodyPr>
          <a:lstStyle/>
          <a:p>
            <a:pPr marL="0" lvl="0" indent="0" algn="l" rtl="0">
              <a:spcBef>
                <a:spcPts val="0"/>
              </a:spcBef>
              <a:spcAft>
                <a:spcPts val="0"/>
              </a:spcAft>
              <a:buNone/>
            </a:pPr>
            <a:r>
              <a:rPr lang="en-US"/>
              <a:t>Thank you</a:t>
            </a:r>
            <a:endParaRPr/>
          </a:p>
        </p:txBody>
      </p:sp>
    </p:spTree>
  </p:cSld>
  <p:clrMapOvr>
    <a:masterClrMapping/>
  </p:clrMapOvr>
</p:sld>
</file>

<file path=ppt/theme/theme1.xml><?xml version="1.0" encoding="utf-8"?>
<a:theme xmlns:a="http://schemas.openxmlformats.org/drawingml/2006/main" name="dark_orange_olga">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TotalTime>
  <Words>2279</Words>
  <Application>Microsoft Office PowerPoint</Application>
  <PresentationFormat>Widescreen</PresentationFormat>
  <Paragraphs>206</Paragraphs>
  <Slides>31</Slides>
  <Notes>28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Calibri</vt:lpstr>
      <vt:lpstr>Roboto</vt:lpstr>
      <vt:lpstr>dark_orange_olga</vt:lpstr>
      <vt:lpstr>Computer Science Fundamentals</vt:lpstr>
      <vt:lpstr>Today’s focus</vt:lpstr>
      <vt:lpstr>Agenda</vt:lpstr>
      <vt:lpstr>Let’s refresh your understanding</vt:lpstr>
      <vt:lpstr>Problem solving</vt:lpstr>
      <vt:lpstr>Problem solving strategies - heuristics  =</vt:lpstr>
      <vt:lpstr>The computer problem-solving process 4</vt:lpstr>
      <vt:lpstr>The interactions among the problem solving phases</vt:lpstr>
      <vt:lpstr>Algorithm</vt:lpstr>
      <vt:lpstr>Presenting algorithm - pseudocode  </vt:lpstr>
      <vt:lpstr>What is algorithm and why you should care?</vt:lpstr>
      <vt:lpstr>Summary of methodology for designing algorithms10</vt:lpstr>
      <vt:lpstr>Algorithms with selection11</vt:lpstr>
      <vt:lpstr>Algorithms with repetition 12</vt:lpstr>
      <vt:lpstr>Algorithms with repetition 13</vt:lpstr>
      <vt:lpstr>Algorithms with repetition 14 </vt:lpstr>
      <vt:lpstr>Searching algorithms: sequential search 15</vt:lpstr>
      <vt:lpstr>Searching algorithm: Binary search 16</vt:lpstr>
      <vt:lpstr>Example</vt:lpstr>
      <vt:lpstr>Example</vt:lpstr>
      <vt:lpstr>Example</vt:lpstr>
      <vt:lpstr>Example</vt:lpstr>
      <vt:lpstr>Example</vt:lpstr>
      <vt:lpstr>Algorithm complexity18</vt:lpstr>
      <vt:lpstr>Algorithm complexity</vt:lpstr>
      <vt:lpstr>Algorithm complexity</vt:lpstr>
      <vt:lpstr>Common data structure operations</vt:lpstr>
      <vt:lpstr>Array sorting algorithms</vt:lpstr>
      <vt:lpstr>Recommended sources:</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Computer Science Fundamentals</dc:title>
  <dc:creator>Olga</dc:creator>
  <cp:lastModifiedBy>Olga Yugay</cp:lastModifiedBy>
  <cp:revision>4</cp:revision>
  <dcterms:modified xsi:type="dcterms:W3CDTF">2022-06-09T12:28:34Z</dcterms:modified>
</cp:coreProperties>
</file>