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2"/>
  </p:notesMasterIdLst>
  <p:sldIdLst>
    <p:sldId id="31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16" r:id="rId21"/>
    <p:sldId id="275" r:id="rId22"/>
    <p:sldId id="276" r:id="rId23"/>
    <p:sldId id="315" r:id="rId24"/>
    <p:sldId id="277" r:id="rId25"/>
    <p:sldId id="278" r:id="rId26"/>
    <p:sldId id="279" r:id="rId27"/>
    <p:sldId id="280" r:id="rId28"/>
    <p:sldId id="281" r:id="rId29"/>
    <p:sldId id="282" r:id="rId30"/>
    <p:sldId id="283" r:id="rId3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E0934E8-2A1C-431F-B9C9-03D3AA8269D5}">
  <a:tblStyle styleId="{FE0934E8-2A1C-431F-B9C9-03D3AA8269D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5306" autoAdjust="0"/>
  </p:normalViewPr>
  <p:slideViewPr>
    <p:cSldViewPr snapToGrid="0">
      <p:cViewPr varScale="1">
        <p:scale>
          <a:sx n="57" d="100"/>
          <a:sy n="57" d="100"/>
        </p:scale>
        <p:origin x="169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71efde15b3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71efde15b3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7f59f2f94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7f59f2f94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60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526f95159e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526f95159e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526f95159e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526f95159e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f59f2f949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f59f2f949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101c7637b91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101c7637b91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7f59f2f949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7f59f2f949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7f62adb2cf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7f62adb2cf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7f62adb2cf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7f62adb2cf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7f65ba1ed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7f65ba1e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7f65ba1ed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7f65ba1ed4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7f41366fe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7f41366fe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7f59f2f949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7f59f2f949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a36d3208e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a36d3208e5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a36d3208e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a36d3208e5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a36d3208e5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a36d3208e5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a36d3208e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a36d3208e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a36d3208e5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a36d3208e5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a36d3208e5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a36d3208e5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a36d3208e5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a36d3208e5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fc4f965756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fc4f965756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10226242b6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10226242b60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1021b208d5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1021b208d5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7f59f2f949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7f59f2f949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4d177895d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4d177895d8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13377b4f0c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13377b4f0c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7f5af33a0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7f5af33a0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quizizz.com/join/quiz/6190bcfbaa5222001ef6404d/start?studentShare=true"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docs.google.com/presentation/u/1/d/1t-B9cJM-MMJ0iDpeFIumU7cvrNBfZHu_4chWLt-QxLk/edit"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github.com/wiut-tutor/seminar10/blob/main/task4.1.py"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github.com/wiut-tutor/seminar10/blob/main/task4.2.py"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www.includehelp.com/data-structure-tutorial/aggressive-cows-on-binary-search.aspx"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hyperlink" Target="https://www.youtube.com/watch?v=SiE1XFhYoaA"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adrianmejia.com/most-popular-algorithms-time-complexity-every-programmer-should-know-free-online-tutorial-course/"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hyperlink" Target="http://carlcheo.com/startcoding"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rL8X2mlNHPM" TargetMode="External"/><Relationship Id="rId7" Type="http://schemas.openxmlformats.org/officeDocument/2006/relationships/hyperlink" Target="https://www.techrepublic.com/article/why-clean-code-is-more-important-than-efficient-code/"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hyperlink" Target="https://adrianmejia.com/how-you-can-change-the-world-learning-data-structures-algorithms-free-online-course-tutorial/" TargetMode="External"/><Relationship Id="rId5" Type="http://schemas.openxmlformats.org/officeDocument/2006/relationships/hyperlink" Target="https://www.khanacademy.org/computing/computer-science/algorithms/binary-search/a/binary-search" TargetMode="External"/><Relationship Id="rId4" Type="http://schemas.openxmlformats.org/officeDocument/2006/relationships/hyperlink" Target="https://introprogramming.info/english-intro-csharp-book/read-online/chapter-19-data-structures-and-algorithm-complexity/"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Computer Science Fundamentals</a:t>
            </a:r>
            <a:endParaRPr dirty="0"/>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Seminar </a:t>
            </a:r>
            <a:r>
              <a:rPr lang="en-US" dirty="0">
                <a:solidFill>
                  <a:schemeClr val="accent4"/>
                </a:solidFill>
              </a:rPr>
              <a:t>title: Algorithms | Binary search</a:t>
            </a:r>
            <a:endParaRPr lang="en-GB" dirty="0">
              <a:solidFill>
                <a:schemeClr val="accent4"/>
              </a:solidFill>
            </a:endParaRPr>
          </a:p>
          <a:p>
            <a:pPr marL="0" indent="0" algn="l"/>
            <a:r>
              <a:rPr lang="en-GB" dirty="0">
                <a:solidFill>
                  <a:schemeClr val="accent4"/>
                </a:solidFill>
              </a:rPr>
              <a:t>Lecturer: Olga Yugay</a:t>
            </a:r>
          </a:p>
          <a:p>
            <a:pPr marL="0" lvl="0" indent="0" algn="ctr" rtl="0">
              <a:spcBef>
                <a:spcPts val="0"/>
              </a:spcBef>
              <a:spcAft>
                <a:spcPts val="0"/>
              </a:spcAft>
              <a:buNone/>
            </a:pPr>
            <a:endParaRPr lang="en-US" dirty="0">
              <a:solidFill>
                <a:schemeClr val="accent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Agenda</a:t>
            </a:r>
            <a:endParaRPr/>
          </a:p>
        </p:txBody>
      </p:sp>
      <p:sp>
        <p:nvSpPr>
          <p:cNvPr id="62" name="Google Shape;62;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17500" algn="l" rtl="0">
              <a:lnSpc>
                <a:spcPct val="200000"/>
              </a:lnSpc>
              <a:spcBef>
                <a:spcPts val="0"/>
              </a:spcBef>
              <a:spcAft>
                <a:spcPts val="0"/>
              </a:spcAft>
              <a:buSzPts val="1400"/>
              <a:buChar char="●"/>
            </a:pPr>
            <a:r>
              <a:rPr lang="en-GB" sz="1400" dirty="0"/>
              <a:t>Lecture review</a:t>
            </a:r>
          </a:p>
          <a:p>
            <a:pPr marL="457200" lvl="0" indent="-317500" algn="l" rtl="0">
              <a:lnSpc>
                <a:spcPct val="200000"/>
              </a:lnSpc>
              <a:spcBef>
                <a:spcPts val="0"/>
              </a:spcBef>
              <a:spcAft>
                <a:spcPts val="0"/>
              </a:spcAft>
              <a:buSzPts val="1400"/>
              <a:buChar char="●"/>
            </a:pPr>
            <a:r>
              <a:rPr lang="en-GB" sz="1400" dirty="0"/>
              <a:t>Algorithms</a:t>
            </a:r>
            <a:endParaRPr sz="1400" dirty="0"/>
          </a:p>
          <a:p>
            <a:pPr marL="457200" lvl="0" indent="-317500" algn="l" rtl="0">
              <a:lnSpc>
                <a:spcPct val="200000"/>
              </a:lnSpc>
              <a:spcBef>
                <a:spcPts val="0"/>
              </a:spcBef>
              <a:spcAft>
                <a:spcPts val="0"/>
              </a:spcAft>
              <a:buSzPts val="1400"/>
              <a:buChar char="●"/>
            </a:pPr>
            <a:r>
              <a:rPr lang="en-GB" sz="1400" dirty="0"/>
              <a:t>Binary search</a:t>
            </a:r>
            <a:endParaRPr sz="1400" dirty="0"/>
          </a:p>
          <a:p>
            <a:pPr marL="457200" lvl="0" indent="0" algn="l" rtl="0">
              <a:lnSpc>
                <a:spcPct val="200000"/>
              </a:lnSpc>
              <a:spcBef>
                <a:spcPts val="1600"/>
              </a:spcBef>
              <a:spcAft>
                <a:spcPts val="1600"/>
              </a:spcAft>
              <a:buNone/>
            </a:pPr>
            <a:endParaRPr sz="1400" dirty="0"/>
          </a:p>
        </p:txBody>
      </p:sp>
      <p:sp>
        <p:nvSpPr>
          <p:cNvPr id="63" name="Google Shape;63;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Q&amp;A</a:t>
            </a:r>
            <a:endParaRPr/>
          </a:p>
        </p:txBody>
      </p:sp>
      <p:sp>
        <p:nvSpPr>
          <p:cNvPr id="69" name="Google Shape;69;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What is algorithm?</a:t>
            </a:r>
            <a:endParaRPr>
              <a:solidFill>
                <a:schemeClr val="dk1"/>
              </a:solidFill>
            </a:endParaRPr>
          </a:p>
          <a:p>
            <a:pPr marL="0" lvl="0" indent="0" algn="l" rtl="0">
              <a:spcBef>
                <a:spcPts val="1600"/>
              </a:spcBef>
              <a:spcAft>
                <a:spcPts val="1600"/>
              </a:spcAft>
              <a:buNone/>
            </a:pPr>
            <a:r>
              <a:rPr lang="en-GB">
                <a:solidFill>
                  <a:schemeClr val="dk1"/>
                </a:solidFill>
              </a:rPr>
              <a:t>How do you represent algorithm?</a:t>
            </a:r>
            <a:endParaRPr>
              <a:solidFill>
                <a:schemeClr val="dk1"/>
              </a:solidFill>
            </a:endParaRPr>
          </a:p>
        </p:txBody>
      </p:sp>
      <p:sp>
        <p:nvSpPr>
          <p:cNvPr id="70" name="Google Shape;7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1</a:t>
            </a:r>
            <a:endParaRPr/>
          </a:p>
        </p:txBody>
      </p:sp>
      <p:sp>
        <p:nvSpPr>
          <p:cNvPr id="76" name="Google Shape;76;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chemeClr val="accent2"/>
                </a:solidFill>
              </a:rPr>
              <a:t>Note the three phases of the computer problem-solving model.</a:t>
            </a:r>
            <a:endParaRPr sz="2400">
              <a:solidFill>
                <a:schemeClr val="accent2"/>
              </a:solidFill>
            </a:endParaRPr>
          </a:p>
          <a:p>
            <a:pPr marL="457200" lvl="0" indent="-381000" algn="l" rtl="0">
              <a:spcBef>
                <a:spcPts val="1600"/>
              </a:spcBef>
              <a:spcAft>
                <a:spcPts val="0"/>
              </a:spcAft>
              <a:buClr>
                <a:schemeClr val="accent2"/>
              </a:buClr>
              <a:buSzPts val="2400"/>
              <a:buAutoNum type="arabicPeriod"/>
            </a:pPr>
            <a:r>
              <a:rPr lang="en-GB" sz="2400">
                <a:solidFill>
                  <a:schemeClr val="accent2"/>
                </a:solidFill>
              </a:rPr>
              <a:t>Algorithm development phase</a:t>
            </a:r>
            <a:endParaRPr sz="2400">
              <a:solidFill>
                <a:schemeClr val="accent2"/>
              </a:solidFill>
            </a:endParaRPr>
          </a:p>
          <a:p>
            <a:pPr marL="457200" lvl="0" indent="-381000" algn="l" rtl="0">
              <a:spcBef>
                <a:spcPts val="0"/>
              </a:spcBef>
              <a:spcAft>
                <a:spcPts val="0"/>
              </a:spcAft>
              <a:buClr>
                <a:schemeClr val="accent2"/>
              </a:buClr>
              <a:buSzPts val="2400"/>
              <a:buAutoNum type="arabicPeriod"/>
            </a:pPr>
            <a:r>
              <a:rPr lang="en-GB" sz="2400">
                <a:solidFill>
                  <a:schemeClr val="accent2"/>
                </a:solidFill>
              </a:rPr>
              <a:t>Implementation phase</a:t>
            </a:r>
            <a:endParaRPr sz="2400">
              <a:solidFill>
                <a:schemeClr val="accent2"/>
              </a:solidFill>
            </a:endParaRPr>
          </a:p>
          <a:p>
            <a:pPr marL="457200" lvl="0" indent="-381000" algn="l" rtl="0">
              <a:spcBef>
                <a:spcPts val="0"/>
              </a:spcBef>
              <a:spcAft>
                <a:spcPts val="0"/>
              </a:spcAft>
              <a:buClr>
                <a:schemeClr val="accent2"/>
              </a:buClr>
              <a:buSzPts val="2400"/>
              <a:buAutoNum type="arabicPeriod"/>
            </a:pPr>
            <a:r>
              <a:rPr lang="en-GB" sz="2400">
                <a:solidFill>
                  <a:schemeClr val="accent2"/>
                </a:solidFill>
              </a:rPr>
              <a:t>Maintenance phase</a:t>
            </a:r>
            <a:br>
              <a:rPr lang="en-GB" sz="2400">
                <a:solidFill>
                  <a:schemeClr val="accent2"/>
                </a:solidFill>
              </a:rPr>
            </a:br>
            <a:endParaRPr sz="2400">
              <a:solidFill>
                <a:schemeClr val="accent2"/>
              </a:solidFill>
            </a:endParaRPr>
          </a:p>
        </p:txBody>
      </p:sp>
      <p:sp>
        <p:nvSpPr>
          <p:cNvPr id="77" name="Google Shape;77;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4</a:t>
            </a:fld>
            <a:endParaRPr sz="1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1 continued</a:t>
            </a:r>
            <a:endParaRPr/>
          </a:p>
        </p:txBody>
      </p:sp>
      <p:sp>
        <p:nvSpPr>
          <p:cNvPr id="83" name="Google Shape;83;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b="1">
                <a:solidFill>
                  <a:schemeClr val="accent4"/>
                </a:solidFill>
              </a:rPr>
              <a:t>Match</a:t>
            </a:r>
            <a:r>
              <a:rPr lang="en-GB" b="1">
                <a:solidFill>
                  <a:schemeClr val="accent2"/>
                </a:solidFill>
              </a:rPr>
              <a:t> </a:t>
            </a:r>
            <a:r>
              <a:rPr lang="en-GB">
                <a:solidFill>
                  <a:schemeClr val="accent2"/>
                </a:solidFill>
              </a:rPr>
              <a:t>the phases with definitions.</a:t>
            </a:r>
            <a:endParaRPr>
              <a:solidFill>
                <a:schemeClr val="accent2"/>
              </a:solidFill>
            </a:endParaRPr>
          </a:p>
          <a:p>
            <a:pPr marL="0" lvl="0" indent="0" algn="l" rtl="0">
              <a:spcBef>
                <a:spcPts val="1600"/>
              </a:spcBef>
              <a:spcAft>
                <a:spcPts val="1600"/>
              </a:spcAft>
              <a:buNone/>
            </a:pPr>
            <a:endParaRPr/>
          </a:p>
        </p:txBody>
      </p:sp>
      <p:sp>
        <p:nvSpPr>
          <p:cNvPr id="84" name="Google Shape;84;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5</a:t>
            </a:fld>
            <a:endParaRPr sz="1000"/>
          </a:p>
        </p:txBody>
      </p:sp>
      <p:graphicFrame>
        <p:nvGraphicFramePr>
          <p:cNvPr id="85" name="Google Shape;85;p17"/>
          <p:cNvGraphicFramePr/>
          <p:nvPr/>
        </p:nvGraphicFramePr>
        <p:xfrm>
          <a:off x="311700" y="1637950"/>
          <a:ext cx="8520600" cy="2439834"/>
        </p:xfrm>
        <a:graphic>
          <a:graphicData uri="http://schemas.openxmlformats.org/drawingml/2006/table">
            <a:tbl>
              <a:tblPr>
                <a:noFill/>
                <a:tableStyleId>{FE0934E8-2A1C-431F-B9C9-03D3AA8269D5}</a:tableStyleId>
              </a:tblPr>
              <a:tblGrid>
                <a:gridCol w="1934400">
                  <a:extLst>
                    <a:ext uri="{9D8B030D-6E8A-4147-A177-3AD203B41FA5}">
                      <a16:colId xmlns:a16="http://schemas.microsoft.com/office/drawing/2014/main" val="20000"/>
                    </a:ext>
                  </a:extLst>
                </a:gridCol>
                <a:gridCol w="6586200">
                  <a:extLst>
                    <a:ext uri="{9D8B030D-6E8A-4147-A177-3AD203B41FA5}">
                      <a16:colId xmlns:a16="http://schemas.microsoft.com/office/drawing/2014/main" val="20001"/>
                    </a:ext>
                  </a:extLst>
                </a:gridCol>
              </a:tblGrid>
              <a:tr h="6090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Algorithm Development</a:t>
                      </a:r>
                      <a:endParaRPr sz="1600">
                        <a:solidFill>
                          <a:schemeClr val="accent2"/>
                        </a:solidFill>
                      </a:endParaRPr>
                    </a:p>
                  </a:txBody>
                  <a:tcPr marL="91425" marR="91425" marT="91425" marB="91425" anchor="ctr"/>
                </a:tc>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The phase includes coding (translating the algorithm into a computer language) and testing (compiling and running the program).</a:t>
                      </a:r>
                      <a:endParaRPr sz="1600">
                        <a:solidFill>
                          <a:schemeClr val="accent2"/>
                        </a:solidFill>
                      </a:endParaRPr>
                    </a:p>
                  </a:txBody>
                  <a:tcPr marL="91425" marR="91425" marT="91425" marB="91425" anchor="ctr"/>
                </a:tc>
                <a:extLst>
                  <a:ext uri="{0D108BD9-81ED-4DB2-BD59-A6C34878D82A}">
                    <a16:rowId xmlns:a16="http://schemas.microsoft.com/office/drawing/2014/main" val="10000"/>
                  </a:ext>
                </a:extLst>
              </a:tr>
              <a:tr h="5913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 Implementation</a:t>
                      </a:r>
                      <a:endParaRPr sz="1600">
                        <a:solidFill>
                          <a:schemeClr val="accent2"/>
                        </a:solidFill>
                      </a:endParaRPr>
                    </a:p>
                  </a:txBody>
                  <a:tcPr marL="91425" marR="91425" marT="91425" marB="91425" anchor="ctr"/>
                </a:tc>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The phase involves using the program and modifying the program to add functionality or correct errors.</a:t>
                      </a:r>
                      <a:endParaRPr sz="1600">
                        <a:solidFill>
                          <a:schemeClr val="accent2"/>
                        </a:solidFill>
                      </a:endParaRPr>
                    </a:p>
                  </a:txBody>
                  <a:tcPr marL="91425" marR="91425" marT="91425" marB="91425" anchor="ctr"/>
                </a:tc>
                <a:extLst>
                  <a:ext uri="{0D108BD9-81ED-4DB2-BD59-A6C34878D82A}">
                    <a16:rowId xmlns:a16="http://schemas.microsoft.com/office/drawing/2014/main" val="10001"/>
                  </a:ext>
                </a:extLst>
              </a:tr>
              <a:tr h="5913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Maintenance</a:t>
                      </a:r>
                      <a:endParaRPr sz="1600">
                        <a:solidFill>
                          <a:schemeClr val="accent2"/>
                        </a:solidFill>
                      </a:endParaRPr>
                    </a:p>
                  </a:txBody>
                  <a:tcPr marL="91425" marR="91425" marT="91425" marB="91425" anchor="ctr"/>
                </a:tc>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The phase includes analysis (understanding the problem), proposed solution (logical sequence of solution steps), and testing (following algorithm). </a:t>
                      </a:r>
                      <a:endParaRPr sz="1600">
                        <a:solidFill>
                          <a:schemeClr val="accent2"/>
                        </a:solidFill>
                      </a:endParaRPr>
                    </a:p>
                  </a:txBody>
                  <a:tcPr marL="91425" marR="91425" marT="91425" marB="91425" anchor="ctr"/>
                </a:tc>
                <a:extLst>
                  <a:ext uri="{0D108BD9-81ED-4DB2-BD59-A6C34878D82A}">
                    <a16:rowId xmlns:a16="http://schemas.microsoft.com/office/drawing/2014/main"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1 answer</a:t>
            </a:r>
            <a:endParaRPr/>
          </a:p>
        </p:txBody>
      </p:sp>
      <p:sp>
        <p:nvSpPr>
          <p:cNvPr id="91" name="Google Shape;91;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b="1">
                <a:solidFill>
                  <a:schemeClr val="accent4"/>
                </a:solidFill>
              </a:rPr>
              <a:t>Match </a:t>
            </a:r>
            <a:r>
              <a:rPr lang="en-GB">
                <a:solidFill>
                  <a:schemeClr val="accent2"/>
                </a:solidFill>
              </a:rPr>
              <a:t>the phases with definitions.</a:t>
            </a:r>
            <a:endParaRPr>
              <a:solidFill>
                <a:schemeClr val="accent2"/>
              </a:solidFill>
            </a:endParaRPr>
          </a:p>
          <a:p>
            <a:pPr marL="0" lvl="0" indent="0" algn="l" rtl="0">
              <a:spcBef>
                <a:spcPts val="1600"/>
              </a:spcBef>
              <a:spcAft>
                <a:spcPts val="1600"/>
              </a:spcAft>
              <a:buNone/>
            </a:pPr>
            <a:endParaRPr/>
          </a:p>
        </p:txBody>
      </p:sp>
      <p:sp>
        <p:nvSpPr>
          <p:cNvPr id="92" name="Google Shape;92;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6</a:t>
            </a:fld>
            <a:endParaRPr sz="1000"/>
          </a:p>
        </p:txBody>
      </p:sp>
      <p:graphicFrame>
        <p:nvGraphicFramePr>
          <p:cNvPr id="93" name="Google Shape;93;p18"/>
          <p:cNvGraphicFramePr/>
          <p:nvPr/>
        </p:nvGraphicFramePr>
        <p:xfrm>
          <a:off x="311700" y="1637950"/>
          <a:ext cx="8520600" cy="2439834"/>
        </p:xfrm>
        <a:graphic>
          <a:graphicData uri="http://schemas.openxmlformats.org/drawingml/2006/table">
            <a:tbl>
              <a:tblPr>
                <a:noFill/>
                <a:tableStyleId>{FE0934E8-2A1C-431F-B9C9-03D3AA8269D5}</a:tableStyleId>
              </a:tblPr>
              <a:tblGrid>
                <a:gridCol w="1934400">
                  <a:extLst>
                    <a:ext uri="{9D8B030D-6E8A-4147-A177-3AD203B41FA5}">
                      <a16:colId xmlns:a16="http://schemas.microsoft.com/office/drawing/2014/main" val="20000"/>
                    </a:ext>
                  </a:extLst>
                </a:gridCol>
                <a:gridCol w="6586200">
                  <a:extLst>
                    <a:ext uri="{9D8B030D-6E8A-4147-A177-3AD203B41FA5}">
                      <a16:colId xmlns:a16="http://schemas.microsoft.com/office/drawing/2014/main" val="20001"/>
                    </a:ext>
                  </a:extLst>
                </a:gridCol>
              </a:tblGrid>
              <a:tr h="6090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Algorithm Development</a:t>
                      </a:r>
                      <a:endParaRPr sz="1600">
                        <a:solidFill>
                          <a:schemeClr val="accent2"/>
                        </a:solidFill>
                      </a:endParaRPr>
                    </a:p>
                  </a:txBody>
                  <a:tcPr marL="91425" marR="91425" marT="91425" marB="91425" anchor="ctr"/>
                </a:tc>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The phase includes analysis (understanding the problem), proposed solution (logical sequence of solution steps), and testing (following algorithm). </a:t>
                      </a:r>
                      <a:endParaRPr sz="1600">
                        <a:solidFill>
                          <a:schemeClr val="accent2"/>
                        </a:solidFill>
                      </a:endParaRPr>
                    </a:p>
                  </a:txBody>
                  <a:tcPr marL="91425" marR="91425" marT="91425" marB="91425" anchor="ctr"/>
                </a:tc>
                <a:extLst>
                  <a:ext uri="{0D108BD9-81ED-4DB2-BD59-A6C34878D82A}">
                    <a16:rowId xmlns:a16="http://schemas.microsoft.com/office/drawing/2014/main" val="10000"/>
                  </a:ext>
                </a:extLst>
              </a:tr>
              <a:tr h="5913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 Implementation</a:t>
                      </a:r>
                      <a:endParaRPr sz="1600">
                        <a:solidFill>
                          <a:schemeClr val="accent2"/>
                        </a:solidFill>
                      </a:endParaRPr>
                    </a:p>
                  </a:txBody>
                  <a:tcPr marL="91425" marR="91425" marT="91425" marB="91425" anchor="ctr"/>
                </a:tc>
                <a:tc>
                  <a:txBody>
                    <a:bodyPr/>
                    <a:lstStyle/>
                    <a:p>
                      <a:pPr marL="0" lvl="0" indent="0" algn="l" rtl="0">
                        <a:lnSpc>
                          <a:spcPct val="115000"/>
                        </a:lnSpc>
                        <a:spcBef>
                          <a:spcPts val="0"/>
                        </a:spcBef>
                        <a:spcAft>
                          <a:spcPts val="1600"/>
                        </a:spcAft>
                        <a:buNone/>
                      </a:pPr>
                      <a:r>
                        <a:rPr lang="en-GB" sz="1600">
                          <a:solidFill>
                            <a:schemeClr val="accent2"/>
                          </a:solidFill>
                        </a:rPr>
                        <a:t>The phase includes coding (translating the algorithm into a computer language) and testing (compiling and running the program).</a:t>
                      </a:r>
                      <a:endParaRPr sz="1600">
                        <a:solidFill>
                          <a:schemeClr val="accent2"/>
                        </a:solidFill>
                      </a:endParaRPr>
                    </a:p>
                  </a:txBody>
                  <a:tcPr marL="91425" marR="91425" marT="91425" marB="91425" anchor="ctr"/>
                </a:tc>
                <a:extLst>
                  <a:ext uri="{0D108BD9-81ED-4DB2-BD59-A6C34878D82A}">
                    <a16:rowId xmlns:a16="http://schemas.microsoft.com/office/drawing/2014/main" val="10001"/>
                  </a:ext>
                </a:extLst>
              </a:tr>
              <a:tr h="591325">
                <a:tc>
                  <a:txBody>
                    <a:bodyPr/>
                    <a:lstStyle/>
                    <a:p>
                      <a:pPr marL="0" marR="0" lvl="0" indent="0" algn="l" rtl="0">
                        <a:lnSpc>
                          <a:spcPct val="115000"/>
                        </a:lnSpc>
                        <a:spcBef>
                          <a:spcPts val="0"/>
                        </a:spcBef>
                        <a:spcAft>
                          <a:spcPts val="1600"/>
                        </a:spcAft>
                        <a:buClr>
                          <a:srgbClr val="000000"/>
                        </a:buClr>
                        <a:buSzPts val="1100"/>
                        <a:buFont typeface="Arial"/>
                        <a:buNone/>
                      </a:pPr>
                      <a:r>
                        <a:rPr lang="en-GB" sz="1600">
                          <a:solidFill>
                            <a:schemeClr val="accent2"/>
                          </a:solidFill>
                        </a:rPr>
                        <a:t>Maintenance</a:t>
                      </a:r>
                      <a:endParaRPr sz="1600">
                        <a:solidFill>
                          <a:schemeClr val="accent2"/>
                        </a:solidFill>
                      </a:endParaRPr>
                    </a:p>
                  </a:txBody>
                  <a:tcPr marL="91425" marR="91425" marT="91425" marB="91425" anchor="ctr"/>
                </a:tc>
                <a:tc>
                  <a:txBody>
                    <a:bodyPr/>
                    <a:lstStyle/>
                    <a:p>
                      <a:pPr marL="0" lvl="0" indent="0" algn="l" rtl="0">
                        <a:lnSpc>
                          <a:spcPct val="115000"/>
                        </a:lnSpc>
                        <a:spcBef>
                          <a:spcPts val="0"/>
                        </a:spcBef>
                        <a:spcAft>
                          <a:spcPts val="1600"/>
                        </a:spcAft>
                        <a:buNone/>
                      </a:pPr>
                      <a:r>
                        <a:rPr lang="en-GB" sz="1600">
                          <a:solidFill>
                            <a:schemeClr val="accent2"/>
                          </a:solidFill>
                        </a:rPr>
                        <a:t>The phase involves using the program and modifying the program to add functionality or correct errors.</a:t>
                      </a:r>
                      <a:endParaRPr sz="1600">
                        <a:solidFill>
                          <a:schemeClr val="accent2"/>
                        </a:solidFill>
                      </a:endParaRPr>
                    </a:p>
                  </a:txBody>
                  <a:tcPr marL="91425" marR="91425" marT="91425" marB="91425" anchor="ctr"/>
                </a:tc>
                <a:extLst>
                  <a:ext uri="{0D108BD9-81ED-4DB2-BD59-A6C34878D82A}">
                    <a16:rowId xmlns:a16="http://schemas.microsoft.com/office/drawing/2014/main"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2</a:t>
            </a:r>
            <a:endParaRPr/>
          </a:p>
        </p:txBody>
      </p:sp>
      <p:sp>
        <p:nvSpPr>
          <p:cNvPr id="99" name="Google Shape;99;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2400" dirty="0">
                <a:solidFill>
                  <a:schemeClr val="dk1"/>
                </a:solidFill>
              </a:rPr>
              <a:t>Complete the following quiz:</a:t>
            </a:r>
            <a:endParaRPr sz="2400" dirty="0">
              <a:solidFill>
                <a:schemeClr val="dk1"/>
              </a:solidFill>
            </a:endParaRPr>
          </a:p>
          <a:p>
            <a:pPr marL="0" lvl="0" indent="0" algn="l" rtl="0">
              <a:spcBef>
                <a:spcPts val="0"/>
              </a:spcBef>
              <a:spcAft>
                <a:spcPts val="0"/>
              </a:spcAft>
              <a:buNone/>
            </a:pPr>
            <a:endParaRPr sz="2400" dirty="0">
              <a:solidFill>
                <a:schemeClr val="dk1"/>
              </a:solidFill>
            </a:endParaRPr>
          </a:p>
          <a:p>
            <a:pPr marL="0" lvl="0" indent="0" algn="l" rtl="0">
              <a:spcBef>
                <a:spcPts val="1600"/>
              </a:spcBef>
              <a:spcAft>
                <a:spcPts val="0"/>
              </a:spcAft>
              <a:buNone/>
            </a:pPr>
            <a:r>
              <a:rPr lang="en-GB" sz="2400" u="sng" dirty="0">
                <a:solidFill>
                  <a:schemeClr val="hlink"/>
                </a:solidFill>
                <a:hlinkClick r:id="rId3"/>
              </a:rPr>
              <a:t>https://quizizz.com/join/quiz/6190bcfbaa5222001ef6404d/start?studentShare=true</a:t>
            </a:r>
            <a:endParaRPr sz="2400" dirty="0">
              <a:solidFill>
                <a:schemeClr val="dk1"/>
              </a:solidFill>
            </a:endParaRPr>
          </a:p>
          <a:p>
            <a:pPr marL="0" lvl="0" indent="0" algn="l" rtl="0">
              <a:spcBef>
                <a:spcPts val="1600"/>
              </a:spcBef>
              <a:spcAft>
                <a:spcPts val="1600"/>
              </a:spcAft>
              <a:buNone/>
            </a:pPr>
            <a:endParaRPr sz="2400" dirty="0">
              <a:solidFill>
                <a:schemeClr val="dk1"/>
              </a:solidFill>
            </a:endParaRPr>
          </a:p>
        </p:txBody>
      </p:sp>
      <p:sp>
        <p:nvSpPr>
          <p:cNvPr id="100" name="Google Shape;100;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Review binary search:</a:t>
            </a:r>
            <a:endParaRPr/>
          </a:p>
        </p:txBody>
      </p:sp>
      <p:sp>
        <p:nvSpPr>
          <p:cNvPr id="106" name="Google Shape;106;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solidFill>
                  <a:schemeClr val="dk1"/>
                </a:solidFill>
              </a:rPr>
              <a:t>Given list of numbers find number 5</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spcBef>
                <a:spcPts val="0"/>
              </a:spcBef>
              <a:spcAft>
                <a:spcPts val="0"/>
              </a:spcAft>
              <a:buNone/>
            </a:pPr>
            <a:r>
              <a:rPr lang="en-GB" sz="2400">
                <a:solidFill>
                  <a:schemeClr val="accent4"/>
                </a:solidFill>
              </a:rPr>
              <a:t>1, 2, 5, 7, 8, 10, 50, 60, 71, 77, 78, 79, 80</a:t>
            </a:r>
            <a:endParaRPr sz="2400">
              <a:solidFill>
                <a:schemeClr val="accent4"/>
              </a:solidFill>
            </a:endParaRPr>
          </a:p>
          <a:p>
            <a:pPr marL="0" lvl="0" indent="0" algn="l" rtl="0">
              <a:spcBef>
                <a:spcPts val="1600"/>
              </a:spcBef>
              <a:spcAft>
                <a:spcPts val="0"/>
              </a:spcAft>
              <a:buNone/>
            </a:pPr>
            <a:r>
              <a:rPr lang="en-GB">
                <a:solidFill>
                  <a:schemeClr val="accent2"/>
                </a:solidFill>
              </a:rPr>
              <a:t>x=5</a:t>
            </a:r>
            <a:endParaRPr>
              <a:solidFill>
                <a:schemeClr val="accent2"/>
              </a:solidFill>
            </a:endParaRPr>
          </a:p>
          <a:p>
            <a:pPr marL="0" lvl="0" indent="0" algn="l" rtl="0">
              <a:spcBef>
                <a:spcPts val="0"/>
              </a:spcBef>
              <a:spcAft>
                <a:spcPts val="0"/>
              </a:spcAft>
              <a:buNone/>
            </a:pPr>
            <a:endParaRPr sz="1400">
              <a:solidFill>
                <a:schemeClr val="accent2"/>
              </a:solidFill>
            </a:endParaRPr>
          </a:p>
        </p:txBody>
      </p:sp>
      <p:sp>
        <p:nvSpPr>
          <p:cNvPr id="107" name="Google Shape;107;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Review binary search:</a:t>
            </a:r>
            <a:endParaRPr/>
          </a:p>
        </p:txBody>
      </p:sp>
      <p:sp>
        <p:nvSpPr>
          <p:cNvPr id="113" name="Google Shape;113;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solidFill>
                  <a:schemeClr val="dk1"/>
                </a:solidFill>
              </a:rPr>
              <a:t>Given list of numbers find number 5</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spcBef>
                <a:spcPts val="0"/>
              </a:spcBef>
              <a:spcAft>
                <a:spcPts val="0"/>
              </a:spcAft>
              <a:buNone/>
            </a:pPr>
            <a:r>
              <a:rPr lang="en-GB" sz="2400">
                <a:solidFill>
                  <a:schemeClr val="accent4"/>
                </a:solidFill>
              </a:rPr>
              <a:t>1, 2, 5, 7, 8, 10, </a:t>
            </a:r>
            <a:r>
              <a:rPr lang="en-GB" sz="2400">
                <a:solidFill>
                  <a:srgbClr val="FF0000"/>
                </a:solidFill>
              </a:rPr>
              <a:t>50</a:t>
            </a:r>
            <a:r>
              <a:rPr lang="en-GB" sz="2400">
                <a:solidFill>
                  <a:schemeClr val="accent4"/>
                </a:solidFill>
              </a:rPr>
              <a:t>, 60, 71, 77, 78, 79, 80</a:t>
            </a:r>
            <a:endParaRPr sz="2400">
              <a:solidFill>
                <a:schemeClr val="accent4"/>
              </a:solidFill>
            </a:endParaRPr>
          </a:p>
          <a:p>
            <a:pPr marL="0" lvl="0" indent="0" algn="l" rtl="0">
              <a:spcBef>
                <a:spcPts val="1600"/>
              </a:spcBef>
              <a:spcAft>
                <a:spcPts val="0"/>
              </a:spcAft>
              <a:buNone/>
            </a:pPr>
            <a:r>
              <a:rPr lang="en-GB">
                <a:solidFill>
                  <a:schemeClr val="accent2"/>
                </a:solidFill>
              </a:rPr>
              <a:t>x=5</a:t>
            </a:r>
            <a:endParaRPr>
              <a:solidFill>
                <a:schemeClr val="accent2"/>
              </a:solidFill>
            </a:endParaRPr>
          </a:p>
          <a:p>
            <a:pPr marL="0" lvl="0" indent="0" algn="l" rtl="0">
              <a:spcBef>
                <a:spcPts val="0"/>
              </a:spcBef>
              <a:spcAft>
                <a:spcPts val="0"/>
              </a:spcAft>
              <a:buNone/>
            </a:pPr>
            <a:r>
              <a:rPr lang="en-GB" sz="1400">
                <a:solidFill>
                  <a:schemeClr val="accent2"/>
                </a:solidFill>
              </a:rPr>
              <a:t>1)	Midpoint is 50</a:t>
            </a:r>
            <a:endParaRPr sz="1400">
              <a:solidFill>
                <a:schemeClr val="accent2"/>
              </a:solidFill>
            </a:endParaRPr>
          </a:p>
          <a:p>
            <a:pPr marL="0" lvl="0" indent="0" algn="l" rtl="0">
              <a:spcBef>
                <a:spcPts val="0"/>
              </a:spcBef>
              <a:spcAft>
                <a:spcPts val="0"/>
              </a:spcAft>
              <a:buNone/>
            </a:pPr>
            <a:endParaRPr sz="1400">
              <a:solidFill>
                <a:schemeClr val="accent2"/>
              </a:solidFill>
            </a:endParaRPr>
          </a:p>
        </p:txBody>
      </p:sp>
      <p:sp>
        <p:nvSpPr>
          <p:cNvPr id="114" name="Google Shape;114;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15" name="Google Shape;115;p21"/>
          <p:cNvSpPr/>
          <p:nvPr/>
        </p:nvSpPr>
        <p:spPr>
          <a:xfrm>
            <a:off x="2682650" y="2205150"/>
            <a:ext cx="249600" cy="393600"/>
          </a:xfrm>
          <a:prstGeom prst="upArrow">
            <a:avLst>
              <a:gd name="adj1" fmla="val 50000"/>
              <a:gd name="adj2"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0000"/>
              </a:solidFill>
            </a:endParaRPr>
          </a:p>
        </p:txBody>
      </p:sp>
      <p:sp>
        <p:nvSpPr>
          <p:cNvPr id="116" name="Google Shape;116;p21"/>
          <p:cNvSpPr/>
          <p:nvPr/>
        </p:nvSpPr>
        <p:spPr>
          <a:xfrm>
            <a:off x="5143550" y="2364550"/>
            <a:ext cx="3877500" cy="1843800"/>
          </a:xfrm>
          <a:prstGeom prst="wedgeRoundRectCallout">
            <a:avLst>
              <a:gd name="adj1" fmla="val -122940"/>
              <a:gd name="adj2" fmla="val -24058"/>
              <a:gd name="adj3" fmla="val 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To identify midpoint:</a:t>
            </a:r>
            <a:endParaRPr/>
          </a:p>
          <a:p>
            <a:pPr marL="457200" lvl="0" indent="-317500" algn="l" rtl="0">
              <a:spcBef>
                <a:spcPts val="0"/>
              </a:spcBef>
              <a:spcAft>
                <a:spcPts val="0"/>
              </a:spcAft>
              <a:buSzPts val="1400"/>
              <a:buAutoNum type="arabicPeriod"/>
            </a:pPr>
            <a:r>
              <a:rPr lang="en-GB"/>
              <a:t>Count the total number of number entries (which is 13 in this example)</a:t>
            </a:r>
            <a:endParaRPr/>
          </a:p>
          <a:p>
            <a:pPr marL="457200" lvl="0" indent="-317500" algn="l" rtl="0">
              <a:spcBef>
                <a:spcPts val="0"/>
              </a:spcBef>
              <a:spcAft>
                <a:spcPts val="0"/>
              </a:spcAft>
              <a:buSzPts val="1400"/>
              <a:buAutoNum type="arabicPeriod"/>
            </a:pPr>
            <a:r>
              <a:rPr lang="en-GB"/>
              <a:t>Divide the total number by 2 (in this example, 13/2=6.5</a:t>
            </a:r>
            <a:endParaRPr/>
          </a:p>
          <a:p>
            <a:pPr marL="457200" lvl="0" indent="-317500" algn="l" rtl="0">
              <a:spcBef>
                <a:spcPts val="0"/>
              </a:spcBef>
              <a:spcAft>
                <a:spcPts val="0"/>
              </a:spcAft>
              <a:buSzPts val="1400"/>
              <a:buAutoNum type="arabicPeriod"/>
            </a:pPr>
            <a:r>
              <a:rPr lang="en-GB"/>
              <a:t>Round the result 6.5 ≈  7, 7th number is the midpoint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Review binary search:</a:t>
            </a:r>
            <a:endParaRPr/>
          </a:p>
        </p:txBody>
      </p:sp>
      <p:sp>
        <p:nvSpPr>
          <p:cNvPr id="122" name="Google Shape;122;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solidFill>
                  <a:schemeClr val="dk1"/>
                </a:solidFill>
              </a:rPr>
              <a:t>Given list of numbers find number 5</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spcBef>
                <a:spcPts val="0"/>
              </a:spcBef>
              <a:spcAft>
                <a:spcPts val="0"/>
              </a:spcAft>
              <a:buNone/>
            </a:pPr>
            <a:r>
              <a:rPr lang="en-GB" sz="2400">
                <a:solidFill>
                  <a:schemeClr val="accent4"/>
                </a:solidFill>
              </a:rPr>
              <a:t>1, 2, 5, 7, 8, 10, </a:t>
            </a:r>
            <a:r>
              <a:rPr lang="en-GB" sz="2400">
                <a:solidFill>
                  <a:schemeClr val="accent3"/>
                </a:solidFill>
              </a:rPr>
              <a:t>50, 60, 71, 77, 78, 79, 80</a:t>
            </a:r>
            <a:endParaRPr sz="2400">
              <a:solidFill>
                <a:schemeClr val="accent3"/>
              </a:solidFill>
            </a:endParaRPr>
          </a:p>
          <a:p>
            <a:pPr marL="0" lvl="0" indent="0" algn="l" rtl="0">
              <a:spcBef>
                <a:spcPts val="1600"/>
              </a:spcBef>
              <a:spcAft>
                <a:spcPts val="0"/>
              </a:spcAft>
              <a:buNone/>
            </a:pPr>
            <a:r>
              <a:rPr lang="en-GB">
                <a:solidFill>
                  <a:schemeClr val="accent2"/>
                </a:solidFill>
              </a:rPr>
              <a:t>x=5</a:t>
            </a:r>
            <a:endParaRPr>
              <a:solidFill>
                <a:schemeClr val="accent2"/>
              </a:solidFill>
            </a:endParaRPr>
          </a:p>
          <a:p>
            <a:pPr marL="0" lvl="0" indent="0" algn="l" rtl="0">
              <a:spcBef>
                <a:spcPts val="0"/>
              </a:spcBef>
              <a:spcAft>
                <a:spcPts val="0"/>
              </a:spcAft>
              <a:buNone/>
            </a:pPr>
            <a:r>
              <a:rPr lang="en-GB" sz="1400">
                <a:solidFill>
                  <a:schemeClr val="accent2"/>
                </a:solidFill>
              </a:rPr>
              <a:t>1)	Midpoint is 50 (13/2=6.5, 7th number is the midpoint)</a:t>
            </a:r>
            <a:endParaRPr sz="1400">
              <a:solidFill>
                <a:schemeClr val="accent2"/>
              </a:solidFill>
            </a:endParaRPr>
          </a:p>
          <a:p>
            <a:pPr marL="0" lvl="0" indent="0" algn="l" rtl="0">
              <a:spcBef>
                <a:spcPts val="0"/>
              </a:spcBef>
              <a:spcAft>
                <a:spcPts val="0"/>
              </a:spcAft>
              <a:buNone/>
            </a:pPr>
            <a:r>
              <a:rPr lang="en-GB" sz="1400">
                <a:solidFill>
                  <a:schemeClr val="accent2"/>
                </a:solidFill>
              </a:rPr>
              <a:t>2)	x&lt; midpoint (5&lt;50), ignore the range on the right (50-80)</a:t>
            </a:r>
            <a:endParaRPr sz="1400">
              <a:solidFill>
                <a:schemeClr val="accent2"/>
              </a:solidFill>
            </a:endParaRPr>
          </a:p>
        </p:txBody>
      </p:sp>
      <p:sp>
        <p:nvSpPr>
          <p:cNvPr id="123" name="Google Shape;123;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cxnSp>
        <p:nvCxnSpPr>
          <p:cNvPr id="124" name="Google Shape;124;p22"/>
          <p:cNvCxnSpPr/>
          <p:nvPr/>
        </p:nvCxnSpPr>
        <p:spPr>
          <a:xfrm>
            <a:off x="2745075" y="1969475"/>
            <a:ext cx="3161100" cy="55500"/>
          </a:xfrm>
          <a:prstGeom prst="straightConnector1">
            <a:avLst/>
          </a:prstGeom>
          <a:noFill/>
          <a:ln w="38100" cap="flat" cmpd="sng">
            <a:solidFill>
              <a:srgbClr val="FF0000"/>
            </a:solidFill>
            <a:prstDash val="solid"/>
            <a:round/>
            <a:headEnd type="none" w="med" len="med"/>
            <a:tailEnd type="none" w="med" len="me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Review binary search:</a:t>
            </a:r>
            <a:endParaRPr/>
          </a:p>
        </p:txBody>
      </p:sp>
      <p:sp>
        <p:nvSpPr>
          <p:cNvPr id="130" name="Google Shape;130;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solidFill>
                  <a:schemeClr val="dk1"/>
                </a:solidFill>
              </a:rPr>
              <a:t>Given list of numbers find number 5</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spcBef>
                <a:spcPts val="0"/>
              </a:spcBef>
              <a:spcAft>
                <a:spcPts val="0"/>
              </a:spcAft>
              <a:buNone/>
            </a:pPr>
            <a:r>
              <a:rPr lang="en-GB" sz="2400">
                <a:solidFill>
                  <a:schemeClr val="accent4"/>
                </a:solidFill>
              </a:rPr>
              <a:t>1, 2, </a:t>
            </a:r>
            <a:r>
              <a:rPr lang="en-GB" sz="2400">
                <a:solidFill>
                  <a:srgbClr val="FF0000"/>
                </a:solidFill>
              </a:rPr>
              <a:t>5</a:t>
            </a:r>
            <a:r>
              <a:rPr lang="en-GB" sz="2400">
                <a:solidFill>
                  <a:schemeClr val="accent4"/>
                </a:solidFill>
              </a:rPr>
              <a:t>, 7, 8, 10, </a:t>
            </a:r>
            <a:r>
              <a:rPr lang="en-GB" sz="2400">
                <a:solidFill>
                  <a:schemeClr val="accent3"/>
                </a:solidFill>
              </a:rPr>
              <a:t>50, 60, 71, 77, 78, 79, 80</a:t>
            </a:r>
            <a:endParaRPr sz="2400">
              <a:solidFill>
                <a:schemeClr val="accent3"/>
              </a:solidFill>
            </a:endParaRPr>
          </a:p>
          <a:p>
            <a:pPr marL="0" lvl="0" indent="0" algn="l" rtl="0">
              <a:spcBef>
                <a:spcPts val="1600"/>
              </a:spcBef>
              <a:spcAft>
                <a:spcPts val="0"/>
              </a:spcAft>
              <a:buNone/>
            </a:pPr>
            <a:r>
              <a:rPr lang="en-GB">
                <a:solidFill>
                  <a:schemeClr val="accent2"/>
                </a:solidFill>
              </a:rPr>
              <a:t>x=5</a:t>
            </a:r>
            <a:endParaRPr>
              <a:solidFill>
                <a:schemeClr val="accent2"/>
              </a:solidFill>
            </a:endParaRPr>
          </a:p>
          <a:p>
            <a:pPr marL="0" lvl="0" indent="0" algn="l" rtl="0">
              <a:spcBef>
                <a:spcPts val="0"/>
              </a:spcBef>
              <a:spcAft>
                <a:spcPts val="0"/>
              </a:spcAft>
              <a:buNone/>
            </a:pPr>
            <a:r>
              <a:rPr lang="en-GB" sz="1400">
                <a:solidFill>
                  <a:schemeClr val="accent2"/>
                </a:solidFill>
              </a:rPr>
              <a:t>1)	Midpoint is 50 (13/2=6.5 7th number is the midpoint)</a:t>
            </a:r>
            <a:endParaRPr sz="1400">
              <a:solidFill>
                <a:schemeClr val="accent2"/>
              </a:solidFill>
            </a:endParaRPr>
          </a:p>
          <a:p>
            <a:pPr marL="0" lvl="0" indent="0" algn="l" rtl="0">
              <a:spcBef>
                <a:spcPts val="0"/>
              </a:spcBef>
              <a:spcAft>
                <a:spcPts val="0"/>
              </a:spcAft>
              <a:buNone/>
            </a:pPr>
            <a:r>
              <a:rPr lang="en-GB" sz="1400">
                <a:solidFill>
                  <a:schemeClr val="accent2"/>
                </a:solidFill>
              </a:rPr>
              <a:t>2)	x&lt; midpoint (5&lt;50), ignore the range on the right (50-80)</a:t>
            </a:r>
            <a:endParaRPr sz="1400">
              <a:solidFill>
                <a:schemeClr val="accent2"/>
              </a:solidFill>
            </a:endParaRPr>
          </a:p>
          <a:p>
            <a:pPr marL="0" lvl="0" indent="0" algn="l" rtl="0">
              <a:spcBef>
                <a:spcPts val="0"/>
              </a:spcBef>
              <a:spcAft>
                <a:spcPts val="0"/>
              </a:spcAft>
              <a:buNone/>
            </a:pPr>
            <a:r>
              <a:rPr lang="en-GB" sz="1400">
                <a:solidFill>
                  <a:schemeClr val="accent2"/>
                </a:solidFill>
              </a:rPr>
              <a:t>3)	Midpoint is 5</a:t>
            </a:r>
            <a:endParaRPr sz="1400">
              <a:solidFill>
                <a:schemeClr val="accent2"/>
              </a:solidFill>
            </a:endParaRPr>
          </a:p>
          <a:p>
            <a:pPr marL="0" lvl="0" indent="0" algn="l" rtl="0">
              <a:spcBef>
                <a:spcPts val="0"/>
              </a:spcBef>
              <a:spcAft>
                <a:spcPts val="0"/>
              </a:spcAft>
              <a:buNone/>
            </a:pPr>
            <a:endParaRPr sz="1400">
              <a:solidFill>
                <a:schemeClr val="accent2"/>
              </a:solidFill>
            </a:endParaRPr>
          </a:p>
        </p:txBody>
      </p:sp>
      <p:sp>
        <p:nvSpPr>
          <p:cNvPr id="131" name="Google Shape;131;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cxnSp>
        <p:nvCxnSpPr>
          <p:cNvPr id="132" name="Google Shape;132;p23"/>
          <p:cNvCxnSpPr/>
          <p:nvPr/>
        </p:nvCxnSpPr>
        <p:spPr>
          <a:xfrm>
            <a:off x="2745075" y="1969475"/>
            <a:ext cx="3161100" cy="55500"/>
          </a:xfrm>
          <a:prstGeom prst="straightConnector1">
            <a:avLst/>
          </a:prstGeom>
          <a:noFill/>
          <a:ln w="38100" cap="flat" cmpd="sng">
            <a:solidFill>
              <a:srgbClr val="FF0000"/>
            </a:solidFill>
            <a:prstDash val="solid"/>
            <a:round/>
            <a:headEnd type="none" w="med" len="med"/>
            <a:tailEnd type="none" w="med" len="med"/>
          </a:ln>
        </p:spPr>
      </p:cxnSp>
      <p:sp>
        <p:nvSpPr>
          <p:cNvPr id="133" name="Google Shape;133;p23"/>
          <p:cNvSpPr/>
          <p:nvPr/>
        </p:nvSpPr>
        <p:spPr>
          <a:xfrm>
            <a:off x="5795250" y="2971825"/>
            <a:ext cx="3225900" cy="1843800"/>
          </a:xfrm>
          <a:prstGeom prst="wedgeRoundRectCallout">
            <a:avLst>
              <a:gd name="adj1" fmla="val -166471"/>
              <a:gd name="adj2" fmla="val -27668"/>
              <a:gd name="adj3" fmla="val 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To identify new midpoint:</a:t>
            </a:r>
            <a:endParaRPr/>
          </a:p>
          <a:p>
            <a:pPr marL="457200" lvl="0" indent="-317500" algn="l" rtl="0">
              <a:spcBef>
                <a:spcPts val="0"/>
              </a:spcBef>
              <a:spcAft>
                <a:spcPts val="0"/>
              </a:spcAft>
              <a:buSzPts val="1400"/>
              <a:buAutoNum type="arabicPeriod"/>
            </a:pPr>
            <a:r>
              <a:rPr lang="en-GB"/>
              <a:t>Count the total number of left number entries (which is 6)</a:t>
            </a:r>
            <a:endParaRPr/>
          </a:p>
          <a:p>
            <a:pPr marL="457200" lvl="0" indent="-317500" algn="l" rtl="0">
              <a:spcBef>
                <a:spcPts val="0"/>
              </a:spcBef>
              <a:spcAft>
                <a:spcPts val="0"/>
              </a:spcAft>
              <a:buSzPts val="1400"/>
              <a:buAutoNum type="arabicPeriod"/>
            </a:pPr>
            <a:r>
              <a:rPr lang="en-GB"/>
              <a:t>Divide the total number by 2 (in this example, 6/2=3, </a:t>
            </a:r>
            <a:endParaRPr/>
          </a:p>
          <a:p>
            <a:pPr marL="457200" lvl="0" indent="-317500" algn="l" rtl="0">
              <a:spcBef>
                <a:spcPts val="0"/>
              </a:spcBef>
              <a:spcAft>
                <a:spcPts val="0"/>
              </a:spcAft>
              <a:buSzPts val="1400"/>
              <a:buAutoNum type="arabicPeriod"/>
            </a:pPr>
            <a:r>
              <a:rPr lang="en-GB"/>
              <a:t>3rd number is the new midpoint</a:t>
            </a:r>
            <a:endParaRPr/>
          </a:p>
        </p:txBody>
      </p:sp>
      <p:sp>
        <p:nvSpPr>
          <p:cNvPr id="134" name="Google Shape;134;p23"/>
          <p:cNvSpPr/>
          <p:nvPr/>
        </p:nvSpPr>
        <p:spPr>
          <a:xfrm>
            <a:off x="1074450" y="2135825"/>
            <a:ext cx="249600" cy="393600"/>
          </a:xfrm>
          <a:prstGeom prst="upArrow">
            <a:avLst>
              <a:gd name="adj1" fmla="val 50000"/>
              <a:gd name="adj2"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Review binary search:</a:t>
            </a:r>
            <a:endParaRPr/>
          </a:p>
        </p:txBody>
      </p:sp>
      <p:sp>
        <p:nvSpPr>
          <p:cNvPr id="140" name="Google Shape;140;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solidFill>
                  <a:schemeClr val="dk1"/>
                </a:solidFill>
              </a:rPr>
              <a:t>Given list of numbers find number 5</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spcBef>
                <a:spcPts val="0"/>
              </a:spcBef>
              <a:spcAft>
                <a:spcPts val="0"/>
              </a:spcAft>
              <a:buNone/>
            </a:pPr>
            <a:r>
              <a:rPr lang="en-GB" sz="2400">
                <a:solidFill>
                  <a:schemeClr val="accent4"/>
                </a:solidFill>
              </a:rPr>
              <a:t>1, 2, </a:t>
            </a:r>
            <a:r>
              <a:rPr lang="en-GB" sz="2400">
                <a:solidFill>
                  <a:srgbClr val="FF0000"/>
                </a:solidFill>
              </a:rPr>
              <a:t>5</a:t>
            </a:r>
            <a:r>
              <a:rPr lang="en-GB" sz="2400">
                <a:solidFill>
                  <a:schemeClr val="accent4"/>
                </a:solidFill>
              </a:rPr>
              <a:t>, 7, 8, 10, </a:t>
            </a:r>
            <a:r>
              <a:rPr lang="en-GB" sz="2400">
                <a:solidFill>
                  <a:schemeClr val="accent3"/>
                </a:solidFill>
              </a:rPr>
              <a:t>50, 60, 71, 77, 78, 79, 80</a:t>
            </a:r>
            <a:endParaRPr sz="2400">
              <a:solidFill>
                <a:schemeClr val="accent3"/>
              </a:solidFill>
            </a:endParaRPr>
          </a:p>
          <a:p>
            <a:pPr marL="0" lvl="0" indent="0" algn="l" rtl="0">
              <a:spcBef>
                <a:spcPts val="1600"/>
              </a:spcBef>
              <a:spcAft>
                <a:spcPts val="0"/>
              </a:spcAft>
              <a:buNone/>
            </a:pPr>
            <a:r>
              <a:rPr lang="en-GB">
                <a:solidFill>
                  <a:schemeClr val="accent2"/>
                </a:solidFill>
              </a:rPr>
              <a:t>x=5</a:t>
            </a:r>
            <a:endParaRPr>
              <a:solidFill>
                <a:schemeClr val="accent2"/>
              </a:solidFill>
            </a:endParaRPr>
          </a:p>
          <a:p>
            <a:pPr marL="0" lvl="0" indent="0" algn="l" rtl="0">
              <a:spcBef>
                <a:spcPts val="0"/>
              </a:spcBef>
              <a:spcAft>
                <a:spcPts val="0"/>
              </a:spcAft>
              <a:buNone/>
            </a:pPr>
            <a:r>
              <a:rPr lang="en-GB" sz="1400">
                <a:solidFill>
                  <a:schemeClr val="accent2"/>
                </a:solidFill>
              </a:rPr>
              <a:t>1)	Midpoint is 50</a:t>
            </a:r>
            <a:endParaRPr sz="1400">
              <a:solidFill>
                <a:schemeClr val="accent2"/>
              </a:solidFill>
            </a:endParaRPr>
          </a:p>
          <a:p>
            <a:pPr marL="0" lvl="0" indent="0" algn="l" rtl="0">
              <a:spcBef>
                <a:spcPts val="0"/>
              </a:spcBef>
              <a:spcAft>
                <a:spcPts val="0"/>
              </a:spcAft>
              <a:buNone/>
            </a:pPr>
            <a:r>
              <a:rPr lang="en-GB" sz="1400">
                <a:solidFill>
                  <a:schemeClr val="accent2"/>
                </a:solidFill>
              </a:rPr>
              <a:t>2)	x&lt; midpoint (2&lt;50), ignore the range on the right (50-80)</a:t>
            </a:r>
            <a:endParaRPr sz="1400">
              <a:solidFill>
                <a:schemeClr val="accent2"/>
              </a:solidFill>
            </a:endParaRPr>
          </a:p>
          <a:p>
            <a:pPr marL="0" lvl="0" indent="0" algn="l" rtl="0">
              <a:spcBef>
                <a:spcPts val="0"/>
              </a:spcBef>
              <a:spcAft>
                <a:spcPts val="0"/>
              </a:spcAft>
              <a:buNone/>
            </a:pPr>
            <a:r>
              <a:rPr lang="en-GB" sz="1400">
                <a:solidFill>
                  <a:schemeClr val="accent2"/>
                </a:solidFill>
              </a:rPr>
              <a:t>3)	Midpoint is 5</a:t>
            </a:r>
            <a:endParaRPr sz="1400">
              <a:solidFill>
                <a:schemeClr val="accent2"/>
              </a:solidFill>
            </a:endParaRPr>
          </a:p>
          <a:p>
            <a:pPr marL="0" lvl="0" indent="0" algn="l" rtl="0">
              <a:spcBef>
                <a:spcPts val="0"/>
              </a:spcBef>
              <a:spcAft>
                <a:spcPts val="0"/>
              </a:spcAft>
              <a:buNone/>
            </a:pPr>
            <a:r>
              <a:rPr lang="en-GB" sz="1400">
                <a:solidFill>
                  <a:schemeClr val="accent2"/>
                </a:solidFill>
              </a:rPr>
              <a:t>4)	x is equal to midpoint (5==5). The number is found!</a:t>
            </a:r>
            <a:endParaRPr sz="1400">
              <a:solidFill>
                <a:schemeClr val="accent2"/>
              </a:solidFill>
            </a:endParaRPr>
          </a:p>
          <a:p>
            <a:pPr marL="0" lvl="0" indent="0" algn="l" rtl="0">
              <a:spcBef>
                <a:spcPts val="0"/>
              </a:spcBef>
              <a:spcAft>
                <a:spcPts val="0"/>
              </a:spcAft>
              <a:buNone/>
            </a:pPr>
            <a:endParaRPr sz="1400">
              <a:solidFill>
                <a:schemeClr val="accent2"/>
              </a:solidFill>
            </a:endParaRPr>
          </a:p>
          <a:p>
            <a:pPr marL="0" lvl="0" indent="0" algn="l" rtl="0">
              <a:spcBef>
                <a:spcPts val="0"/>
              </a:spcBef>
              <a:spcAft>
                <a:spcPts val="0"/>
              </a:spcAft>
              <a:buNone/>
            </a:pPr>
            <a:endParaRPr sz="1400">
              <a:solidFill>
                <a:schemeClr val="accent2"/>
              </a:solidFill>
            </a:endParaRPr>
          </a:p>
        </p:txBody>
      </p:sp>
      <p:sp>
        <p:nvSpPr>
          <p:cNvPr id="141" name="Google Shape;141;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cxnSp>
        <p:nvCxnSpPr>
          <p:cNvPr id="142" name="Google Shape;142;p24"/>
          <p:cNvCxnSpPr/>
          <p:nvPr/>
        </p:nvCxnSpPr>
        <p:spPr>
          <a:xfrm>
            <a:off x="2745075" y="1969475"/>
            <a:ext cx="3161100" cy="55500"/>
          </a:xfrm>
          <a:prstGeom prst="straightConnector1">
            <a:avLst/>
          </a:prstGeom>
          <a:noFill/>
          <a:ln w="38100" cap="flat" cmpd="sng">
            <a:solidFill>
              <a:srgbClr val="FF0000"/>
            </a:solidFill>
            <a:prstDash val="solid"/>
            <a:round/>
            <a:headEnd type="none" w="med" len="med"/>
            <a:tailEnd type="none" w="med" len="med"/>
          </a:ln>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a:t>
            </a:r>
            <a:endParaRPr/>
          </a:p>
        </p:txBody>
      </p:sp>
      <p:sp>
        <p:nvSpPr>
          <p:cNvPr id="148" name="Google Shape;148;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2"/>
                </a:solidFill>
              </a:rPr>
              <a:t>Try to apply </a:t>
            </a:r>
            <a:r>
              <a:rPr lang="en-GB">
                <a:solidFill>
                  <a:schemeClr val="accent4"/>
                </a:solidFill>
              </a:rPr>
              <a:t>binary search</a:t>
            </a:r>
            <a:r>
              <a:rPr lang="en-GB">
                <a:solidFill>
                  <a:schemeClr val="accent2"/>
                </a:solidFill>
              </a:rPr>
              <a:t> on a following set of elements:</a:t>
            </a:r>
            <a:endParaRPr>
              <a:solidFill>
                <a:schemeClr val="accent2"/>
              </a:solidFill>
            </a:endParaRPr>
          </a:p>
          <a:p>
            <a:pPr marL="0" lvl="0" indent="457200" algn="l" rtl="0">
              <a:spcBef>
                <a:spcPts val="1600"/>
              </a:spcBef>
              <a:spcAft>
                <a:spcPts val="0"/>
              </a:spcAft>
              <a:buNone/>
            </a:pPr>
            <a:r>
              <a:rPr lang="en-GB">
                <a:solidFill>
                  <a:schemeClr val="accent5"/>
                </a:solidFill>
              </a:rPr>
              <a:t>1, 2, 5, 6, 8, 10, 50, 70, 75, 77, 78, 79, 80, 81, 82, 85</a:t>
            </a:r>
            <a:endParaRPr>
              <a:solidFill>
                <a:schemeClr val="accent2"/>
              </a:solidFill>
            </a:endParaRPr>
          </a:p>
          <a:p>
            <a:pPr marL="0" lvl="0" indent="457200" algn="l" rtl="0">
              <a:spcBef>
                <a:spcPts val="1600"/>
              </a:spcBef>
              <a:spcAft>
                <a:spcPts val="0"/>
              </a:spcAft>
              <a:buNone/>
            </a:pPr>
            <a:r>
              <a:rPr lang="en-GB">
                <a:solidFill>
                  <a:schemeClr val="accent2"/>
                </a:solidFill>
              </a:rPr>
              <a:t>Find number 77</a:t>
            </a:r>
            <a:endParaRPr>
              <a:solidFill>
                <a:schemeClr val="accent2"/>
              </a:solidFill>
            </a:endParaRPr>
          </a:p>
          <a:p>
            <a:pPr marL="0" lvl="0" indent="0" algn="l" rtl="0">
              <a:spcBef>
                <a:spcPts val="1600"/>
              </a:spcBef>
              <a:spcAft>
                <a:spcPts val="0"/>
              </a:spcAft>
              <a:buNone/>
            </a:pPr>
            <a:r>
              <a:rPr lang="en-GB" sz="2400">
                <a:solidFill>
                  <a:schemeClr val="accent5"/>
                </a:solidFill>
              </a:rPr>
              <a:t>Try to come up with solution</a:t>
            </a:r>
            <a:endParaRPr sz="2400">
              <a:solidFill>
                <a:schemeClr val="accent5"/>
              </a:solidFill>
            </a:endParaRPr>
          </a:p>
          <a:p>
            <a:pPr marL="0" lvl="0" indent="0" algn="l" rtl="0">
              <a:spcBef>
                <a:spcPts val="1600"/>
              </a:spcBef>
              <a:spcAft>
                <a:spcPts val="0"/>
              </a:spcAft>
              <a:buNone/>
            </a:pPr>
            <a:endParaRPr sz="2400">
              <a:solidFill>
                <a:schemeClr val="accent5"/>
              </a:solidFill>
            </a:endParaRPr>
          </a:p>
          <a:p>
            <a:pPr marL="0" lvl="0" indent="0" algn="l" rtl="0">
              <a:spcBef>
                <a:spcPts val="1600"/>
              </a:spcBef>
              <a:spcAft>
                <a:spcPts val="1600"/>
              </a:spcAft>
              <a:buNone/>
            </a:pPr>
            <a:endParaRPr>
              <a:solidFill>
                <a:schemeClr val="accent2"/>
              </a:solidFill>
            </a:endParaRPr>
          </a:p>
        </p:txBody>
      </p:sp>
      <p:sp>
        <p:nvSpPr>
          <p:cNvPr id="149" name="Google Shape;149;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13</a:t>
            </a:fld>
            <a:endParaRPr sz="1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answer</a:t>
            </a:r>
            <a:endParaRPr/>
          </a:p>
        </p:txBody>
      </p:sp>
      <p:sp>
        <p:nvSpPr>
          <p:cNvPr id="155" name="Google Shape;155;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None/>
            </a:pPr>
            <a:r>
              <a:rPr lang="en-GB">
                <a:solidFill>
                  <a:schemeClr val="accent5"/>
                </a:solidFill>
              </a:rPr>
              <a:t>1, 2, 5, 6, 8, 10, 50, </a:t>
            </a:r>
            <a:r>
              <a:rPr lang="en-GB">
                <a:solidFill>
                  <a:srgbClr val="FF0000"/>
                </a:solidFill>
              </a:rPr>
              <a:t>70</a:t>
            </a:r>
            <a:r>
              <a:rPr lang="en-GB">
                <a:solidFill>
                  <a:schemeClr val="accent5"/>
                </a:solidFill>
              </a:rPr>
              <a:t>, 75, 77, 78, 79, 80, 81, 82, 85</a:t>
            </a:r>
            <a:endParaRPr>
              <a:solidFill>
                <a:schemeClr val="accent5"/>
              </a:solidFill>
            </a:endParaRPr>
          </a:p>
          <a:p>
            <a:pPr marL="0" lvl="0" indent="457200" algn="l" rtl="0">
              <a:spcBef>
                <a:spcPts val="1600"/>
              </a:spcBef>
              <a:spcAft>
                <a:spcPts val="0"/>
              </a:spcAft>
              <a:buNone/>
            </a:pPr>
            <a:r>
              <a:rPr lang="en-GB">
                <a:solidFill>
                  <a:schemeClr val="accent4"/>
                </a:solidFill>
              </a:rPr>
              <a:t>x=77 (the number we are searching)</a:t>
            </a:r>
            <a:endParaRPr>
              <a:solidFill>
                <a:schemeClr val="accent4"/>
              </a:solidFill>
            </a:endParaRPr>
          </a:p>
          <a:p>
            <a:pPr marL="457200" lvl="0" indent="-342900" algn="l" rtl="0">
              <a:spcBef>
                <a:spcPts val="0"/>
              </a:spcBef>
              <a:spcAft>
                <a:spcPts val="0"/>
              </a:spcAft>
              <a:buClr>
                <a:schemeClr val="accent2"/>
              </a:buClr>
              <a:buSzPts val="1800"/>
              <a:buAutoNum type="arabicParenR"/>
            </a:pPr>
            <a:r>
              <a:rPr lang="en-GB">
                <a:solidFill>
                  <a:schemeClr val="accent2"/>
                </a:solidFill>
              </a:rPr>
              <a:t>Midpoint is 70 (16/2=8, 8th digit)</a:t>
            </a:r>
            <a:endParaRPr>
              <a:solidFill>
                <a:schemeClr val="accent2"/>
              </a:solidFill>
            </a:endParaRPr>
          </a:p>
        </p:txBody>
      </p:sp>
      <p:sp>
        <p:nvSpPr>
          <p:cNvPr id="156" name="Google Shape;156;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answer</a:t>
            </a:r>
            <a:endParaRPr/>
          </a:p>
        </p:txBody>
      </p:sp>
      <p:sp>
        <p:nvSpPr>
          <p:cNvPr id="162" name="Google Shape;162;p2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None/>
            </a:pPr>
            <a:r>
              <a:rPr lang="en-GB"/>
              <a:t>1, 2, 5, 6, 8, 10, 50, 70,</a:t>
            </a:r>
            <a:r>
              <a:rPr lang="en-GB">
                <a:solidFill>
                  <a:schemeClr val="accent5"/>
                </a:solidFill>
              </a:rPr>
              <a:t> 75, 77, 78, </a:t>
            </a:r>
            <a:r>
              <a:rPr lang="en-GB">
                <a:solidFill>
                  <a:srgbClr val="FF0000"/>
                </a:solidFill>
              </a:rPr>
              <a:t>79</a:t>
            </a:r>
            <a:r>
              <a:rPr lang="en-GB">
                <a:solidFill>
                  <a:schemeClr val="accent5"/>
                </a:solidFill>
              </a:rPr>
              <a:t>, 80, 81, 82, 85 </a:t>
            </a:r>
            <a:endParaRPr>
              <a:solidFill>
                <a:schemeClr val="accent5"/>
              </a:solidFill>
            </a:endParaRPr>
          </a:p>
          <a:p>
            <a:pPr marL="0" lvl="0" indent="457200" algn="l" rtl="0">
              <a:spcBef>
                <a:spcPts val="1600"/>
              </a:spcBef>
              <a:spcAft>
                <a:spcPts val="0"/>
              </a:spcAft>
              <a:buNone/>
            </a:pPr>
            <a:r>
              <a:rPr lang="en-GB">
                <a:solidFill>
                  <a:schemeClr val="accent4"/>
                </a:solidFill>
              </a:rPr>
              <a:t>x=77 (the number we are searching)</a:t>
            </a:r>
            <a:endParaRPr>
              <a:solidFill>
                <a:schemeClr val="accent4"/>
              </a:solidFill>
            </a:endParaRPr>
          </a:p>
          <a:p>
            <a:pPr marL="457200" lvl="0" indent="-342900" algn="l" rtl="0">
              <a:spcBef>
                <a:spcPts val="0"/>
              </a:spcBef>
              <a:spcAft>
                <a:spcPts val="0"/>
              </a:spcAft>
              <a:buClr>
                <a:schemeClr val="accent2"/>
              </a:buClr>
              <a:buSzPts val="1800"/>
              <a:buAutoNum type="arabicParenR"/>
            </a:pPr>
            <a:r>
              <a:rPr lang="en-GB">
                <a:solidFill>
                  <a:schemeClr val="accent2"/>
                </a:solidFill>
              </a:rPr>
              <a:t>Midpoint is 70 (16/2=8, 8th digit)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x&gt;midpoint (77&gt;70), ignore the range on the left (1-70)</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Midpoint is 79 (8/2=4, 4th digit in the remaining set)</a:t>
            </a:r>
            <a:endParaRPr>
              <a:solidFill>
                <a:schemeClr val="accent2"/>
              </a:solidFill>
            </a:endParaRPr>
          </a:p>
        </p:txBody>
      </p:sp>
      <p:sp>
        <p:nvSpPr>
          <p:cNvPr id="163" name="Google Shape;163;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answer</a:t>
            </a:r>
            <a:endParaRPr/>
          </a:p>
        </p:txBody>
      </p:sp>
      <p:sp>
        <p:nvSpPr>
          <p:cNvPr id="169" name="Google Shape;169;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None/>
            </a:pPr>
            <a:r>
              <a:rPr lang="en-GB"/>
              <a:t>1, 2, 5, 6, 8, 10, 50, 70,</a:t>
            </a:r>
            <a:r>
              <a:rPr lang="en-GB">
                <a:solidFill>
                  <a:schemeClr val="accent5"/>
                </a:solidFill>
              </a:rPr>
              <a:t> 75, 77, 78, </a:t>
            </a:r>
            <a:r>
              <a:rPr lang="en-GB"/>
              <a:t>79, 80, 81, 82, 85</a:t>
            </a:r>
            <a:endParaRPr>
              <a:solidFill>
                <a:schemeClr val="accent5"/>
              </a:solidFill>
            </a:endParaRPr>
          </a:p>
          <a:p>
            <a:pPr marL="0" lvl="0" indent="457200" algn="l" rtl="0">
              <a:spcBef>
                <a:spcPts val="1600"/>
              </a:spcBef>
              <a:spcAft>
                <a:spcPts val="0"/>
              </a:spcAft>
              <a:buNone/>
            </a:pPr>
            <a:r>
              <a:rPr lang="en-GB">
                <a:solidFill>
                  <a:schemeClr val="accent4"/>
                </a:solidFill>
              </a:rPr>
              <a:t>x=77 (the number we are searching)</a:t>
            </a:r>
            <a:endParaRPr>
              <a:solidFill>
                <a:schemeClr val="accent4"/>
              </a:solidFill>
            </a:endParaRPr>
          </a:p>
          <a:p>
            <a:pPr marL="457200" lvl="0" indent="-342900" algn="l" rtl="0">
              <a:spcBef>
                <a:spcPts val="0"/>
              </a:spcBef>
              <a:spcAft>
                <a:spcPts val="0"/>
              </a:spcAft>
              <a:buClr>
                <a:schemeClr val="accent2"/>
              </a:buClr>
              <a:buSzPts val="1800"/>
              <a:buAutoNum type="arabicParenR"/>
            </a:pPr>
            <a:r>
              <a:rPr lang="en-GB">
                <a:solidFill>
                  <a:schemeClr val="accent2"/>
                </a:solidFill>
              </a:rPr>
              <a:t>Midpoint is 70 (16/2=8, 8th digit)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x&gt;midpoint (77&gt;70), ignore the range on the left (1-70)</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Midpoint is 79 (8/2=4, 4th digit in the remaining set)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x&lt;midpoint (77&lt;79), ignore the range on the right (79-85)</a:t>
            </a:r>
            <a:endParaRPr>
              <a:solidFill>
                <a:schemeClr val="accent2"/>
              </a:solidFill>
            </a:endParaRPr>
          </a:p>
          <a:p>
            <a:pPr marL="0" marR="0" lvl="0" indent="0" algn="l" rtl="0">
              <a:lnSpc>
                <a:spcPct val="115000"/>
              </a:lnSpc>
              <a:spcBef>
                <a:spcPts val="0"/>
              </a:spcBef>
              <a:spcAft>
                <a:spcPts val="0"/>
              </a:spcAft>
              <a:buNone/>
            </a:pPr>
            <a:endParaRPr>
              <a:solidFill>
                <a:schemeClr val="accent2"/>
              </a:solidFill>
            </a:endParaRPr>
          </a:p>
        </p:txBody>
      </p:sp>
      <p:sp>
        <p:nvSpPr>
          <p:cNvPr id="170" name="Google Shape;170;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answer</a:t>
            </a:r>
            <a:endParaRPr/>
          </a:p>
        </p:txBody>
      </p:sp>
      <p:sp>
        <p:nvSpPr>
          <p:cNvPr id="176" name="Google Shape;176;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None/>
            </a:pPr>
            <a:r>
              <a:rPr lang="en-GB"/>
              <a:t>1, 2, 5, 6, 8, 10, 50, 70,</a:t>
            </a:r>
            <a:r>
              <a:rPr lang="en-GB">
                <a:solidFill>
                  <a:schemeClr val="accent5"/>
                </a:solidFill>
              </a:rPr>
              <a:t> 75, </a:t>
            </a:r>
            <a:r>
              <a:rPr lang="en-GB">
                <a:solidFill>
                  <a:srgbClr val="FF0000"/>
                </a:solidFill>
              </a:rPr>
              <a:t>77</a:t>
            </a:r>
            <a:r>
              <a:rPr lang="en-GB">
                <a:solidFill>
                  <a:schemeClr val="accent5"/>
                </a:solidFill>
              </a:rPr>
              <a:t>, 78, </a:t>
            </a:r>
            <a:r>
              <a:rPr lang="en-GB"/>
              <a:t>79, 80, 81, 82, 85</a:t>
            </a:r>
            <a:endParaRPr>
              <a:solidFill>
                <a:schemeClr val="accent5"/>
              </a:solidFill>
            </a:endParaRPr>
          </a:p>
          <a:p>
            <a:pPr marL="0" lvl="0" indent="457200" algn="l" rtl="0">
              <a:spcBef>
                <a:spcPts val="1600"/>
              </a:spcBef>
              <a:spcAft>
                <a:spcPts val="0"/>
              </a:spcAft>
              <a:buNone/>
            </a:pPr>
            <a:r>
              <a:rPr lang="en-GB">
                <a:solidFill>
                  <a:schemeClr val="accent4"/>
                </a:solidFill>
              </a:rPr>
              <a:t>x=77 (the number we are searching)</a:t>
            </a:r>
            <a:endParaRPr>
              <a:solidFill>
                <a:schemeClr val="accent4"/>
              </a:solidFill>
            </a:endParaRPr>
          </a:p>
          <a:p>
            <a:pPr marL="457200" lvl="0" indent="-342900" algn="l" rtl="0">
              <a:spcBef>
                <a:spcPts val="0"/>
              </a:spcBef>
              <a:spcAft>
                <a:spcPts val="0"/>
              </a:spcAft>
              <a:buClr>
                <a:schemeClr val="accent2"/>
              </a:buClr>
              <a:buSzPts val="1800"/>
              <a:buAutoNum type="arabicParenR"/>
            </a:pPr>
            <a:r>
              <a:rPr lang="en-GB">
                <a:solidFill>
                  <a:schemeClr val="accent2"/>
                </a:solidFill>
              </a:rPr>
              <a:t>Midpoint is 70 (16/2=8, 8th digit)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x&gt;midpoint (77&gt;70), ignore the range on the left (1-70)</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Midpoint is 79 (8/2=4, 4th digit in the remaining set)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x&lt;midpoint (77&lt;79), ignore the range on the right (79-85)</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Midpoint is 77(3/2=1.5, 2nd digit)</a:t>
            </a:r>
            <a:endParaRPr>
              <a:solidFill>
                <a:schemeClr val="accent2"/>
              </a:solidFill>
            </a:endParaRPr>
          </a:p>
          <a:p>
            <a:pPr marL="457200" marR="0" lvl="0" indent="-342900" algn="l" rtl="0">
              <a:lnSpc>
                <a:spcPct val="115000"/>
              </a:lnSpc>
              <a:spcBef>
                <a:spcPts val="0"/>
              </a:spcBef>
              <a:spcAft>
                <a:spcPts val="0"/>
              </a:spcAft>
              <a:buClr>
                <a:schemeClr val="accent2"/>
              </a:buClr>
              <a:buSzPts val="1800"/>
              <a:buAutoNum type="arabicParenR"/>
            </a:pPr>
            <a:r>
              <a:rPr lang="en-GB">
                <a:solidFill>
                  <a:schemeClr val="accent2"/>
                </a:solidFill>
              </a:rPr>
              <a:t>X is equal to midpoint (77==77), number is found</a:t>
            </a:r>
            <a:endParaRPr>
              <a:solidFill>
                <a:schemeClr val="accent2"/>
              </a:solidFill>
            </a:endParaRPr>
          </a:p>
          <a:p>
            <a:pPr marL="0" marR="0" lvl="0" indent="0" algn="l" rtl="0">
              <a:lnSpc>
                <a:spcPct val="115000"/>
              </a:lnSpc>
              <a:spcBef>
                <a:spcPts val="0"/>
              </a:spcBef>
              <a:spcAft>
                <a:spcPts val="0"/>
              </a:spcAft>
              <a:buNone/>
            </a:pPr>
            <a:endParaRPr>
              <a:solidFill>
                <a:schemeClr val="accent2"/>
              </a:solidFill>
            </a:endParaRPr>
          </a:p>
        </p:txBody>
      </p:sp>
      <p:sp>
        <p:nvSpPr>
          <p:cNvPr id="177" name="Google Shape;177;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4.1</a:t>
            </a:r>
            <a:endParaRPr/>
          </a:p>
        </p:txBody>
      </p:sp>
      <p:sp>
        <p:nvSpPr>
          <p:cNvPr id="183" name="Google Shape;183;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Try implementing binary search (recursively) in Python. </a:t>
            </a:r>
            <a:endParaRPr dirty="0"/>
          </a:p>
          <a:p>
            <a:pPr marL="0" lvl="0" indent="0" algn="l" rtl="0">
              <a:spcBef>
                <a:spcPts val="1600"/>
              </a:spcBef>
              <a:spcAft>
                <a:spcPts val="0"/>
              </a:spcAft>
              <a:buNone/>
            </a:pPr>
            <a:r>
              <a:rPr lang="en-GB" dirty="0"/>
              <a:t>Adopt the solution provided during the </a:t>
            </a:r>
            <a:r>
              <a:rPr lang="en-GB" u="sng" dirty="0">
                <a:solidFill>
                  <a:schemeClr val="hlink"/>
                </a:solidFill>
                <a:hlinkClick r:id="rId3"/>
              </a:rPr>
              <a:t>lecture</a:t>
            </a:r>
            <a:endParaRPr dirty="0"/>
          </a:p>
          <a:p>
            <a:pPr marL="0" lvl="0" indent="0" algn="l" rtl="0">
              <a:spcBef>
                <a:spcPts val="1600"/>
              </a:spcBef>
              <a:spcAft>
                <a:spcPts val="0"/>
              </a:spcAft>
              <a:buNone/>
            </a:pPr>
            <a:r>
              <a:rPr lang="en-GB" dirty="0"/>
              <a:t>Push your solution to </a:t>
            </a:r>
            <a:r>
              <a:rPr lang="en-GB" dirty="0" err="1"/>
              <a:t>Github</a:t>
            </a:r>
            <a:endParaRPr dirty="0"/>
          </a:p>
          <a:p>
            <a:pPr marL="0" lvl="0" indent="0" algn="l" rtl="0">
              <a:spcBef>
                <a:spcPts val="1600"/>
              </a:spcBef>
              <a:spcAft>
                <a:spcPts val="1600"/>
              </a:spcAft>
              <a:buNone/>
            </a:pPr>
            <a:endParaRPr dirty="0"/>
          </a:p>
        </p:txBody>
      </p:sp>
      <p:sp>
        <p:nvSpPr>
          <p:cNvPr id="184" name="Google Shape;184;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Solution to Task 4.1</a:t>
            </a:r>
            <a:endParaRPr dirty="0"/>
          </a:p>
        </p:txBody>
      </p:sp>
      <p:sp>
        <p:nvSpPr>
          <p:cNvPr id="190" name="Google Shape;190;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u="sng" dirty="0">
                <a:solidFill>
                  <a:schemeClr val="hlink"/>
                </a:solidFill>
                <a:hlinkClick r:id="rId3"/>
              </a:rPr>
              <a:t>https://github.com/wiut-tutor/seminar10/blob/main/task4.1.py</a:t>
            </a:r>
            <a:r>
              <a:rPr lang="en-GB" dirty="0"/>
              <a:t> </a:t>
            </a:r>
            <a:endParaRPr dirty="0"/>
          </a:p>
        </p:txBody>
      </p:sp>
      <p:sp>
        <p:nvSpPr>
          <p:cNvPr id="191" name="Google Shape;191;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F35F-9865-F3A1-9968-405E3D37EC00}"/>
              </a:ext>
            </a:extLst>
          </p:cNvPr>
          <p:cNvSpPr>
            <a:spLocks noGrp="1"/>
          </p:cNvSpPr>
          <p:nvPr>
            <p:ph type="title"/>
          </p:nvPr>
        </p:nvSpPr>
        <p:spPr/>
        <p:txBody>
          <a:bodyPr/>
          <a:lstStyle/>
          <a:p>
            <a:r>
              <a:rPr lang="en-GB" dirty="0"/>
              <a:t>Solution to Task 4.1</a:t>
            </a:r>
          </a:p>
        </p:txBody>
      </p:sp>
      <p:sp>
        <p:nvSpPr>
          <p:cNvPr id="3" name="Text Placeholder 2">
            <a:extLst>
              <a:ext uri="{FF2B5EF4-FFF2-40B4-BE49-F238E27FC236}">
                <a16:creationId xmlns:a16="http://schemas.microsoft.com/office/drawing/2014/main" id="{5A18B8CF-4E45-ACD5-7330-D3FC087F7B20}"/>
              </a:ext>
            </a:extLst>
          </p:cNvPr>
          <p:cNvSpPr>
            <a:spLocks noGrp="1"/>
          </p:cNvSpPr>
          <p:nvPr>
            <p:ph type="body" idx="1"/>
          </p:nvPr>
        </p:nvSpPr>
        <p:spPr/>
        <p:txBody>
          <a:bodyPr/>
          <a:lstStyle/>
          <a:p>
            <a:pPr marL="114300" indent="0">
              <a:buNone/>
            </a:pPr>
            <a:endParaRPr lang="en-GB" dirty="0"/>
          </a:p>
        </p:txBody>
      </p:sp>
      <p:sp>
        <p:nvSpPr>
          <p:cNvPr id="4" name="Slide Number Placeholder 3">
            <a:extLst>
              <a:ext uri="{FF2B5EF4-FFF2-40B4-BE49-F238E27FC236}">
                <a16:creationId xmlns:a16="http://schemas.microsoft.com/office/drawing/2014/main" id="{C2214987-CD80-DB7D-D295-72091142138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20</a:t>
            </a:fld>
            <a:endParaRPr lang="en-GB"/>
          </a:p>
        </p:txBody>
      </p:sp>
      <p:pic>
        <p:nvPicPr>
          <p:cNvPr id="7" name="Picture 6">
            <a:extLst>
              <a:ext uri="{FF2B5EF4-FFF2-40B4-BE49-F238E27FC236}">
                <a16:creationId xmlns:a16="http://schemas.microsoft.com/office/drawing/2014/main" id="{112F5F2E-F739-8627-FEB9-04CF252CF2DA}"/>
              </a:ext>
            </a:extLst>
          </p:cNvPr>
          <p:cNvPicPr>
            <a:picLocks noChangeAspect="1"/>
          </p:cNvPicPr>
          <p:nvPr/>
        </p:nvPicPr>
        <p:blipFill rotWithShape="1">
          <a:blip r:embed="rId2"/>
          <a:srcRect l="6173" t="34670" r="39506" b="18120"/>
          <a:stretch/>
        </p:blipFill>
        <p:spPr>
          <a:xfrm>
            <a:off x="395110" y="1332697"/>
            <a:ext cx="6888099" cy="3365778"/>
          </a:xfrm>
          <a:prstGeom prst="rect">
            <a:avLst/>
          </a:prstGeom>
        </p:spPr>
      </p:pic>
    </p:spTree>
    <p:extLst>
      <p:ext uri="{BB962C8B-B14F-4D97-AF65-F5344CB8AC3E}">
        <p14:creationId xmlns:p14="http://schemas.microsoft.com/office/powerpoint/2010/main" val="685906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4.1</a:t>
            </a:r>
            <a:endParaRPr/>
          </a:p>
        </p:txBody>
      </p:sp>
      <p:sp>
        <p:nvSpPr>
          <p:cNvPr id="197" name="Google Shape;197;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Try to update previous code to make binary search work iteratively</a:t>
            </a:r>
            <a:endParaRPr/>
          </a:p>
          <a:p>
            <a:pPr marL="0" lvl="0" indent="0" algn="l" rtl="0">
              <a:spcBef>
                <a:spcPts val="1600"/>
              </a:spcBef>
              <a:spcAft>
                <a:spcPts val="0"/>
              </a:spcAft>
              <a:buNone/>
            </a:pPr>
            <a:r>
              <a:rPr lang="en-GB"/>
              <a:t>Hint: try while loop</a:t>
            </a:r>
            <a:endParaRPr/>
          </a:p>
          <a:p>
            <a:pPr marL="0" lvl="0" indent="0" algn="l" rtl="0">
              <a:spcBef>
                <a:spcPts val="1600"/>
              </a:spcBef>
              <a:spcAft>
                <a:spcPts val="1600"/>
              </a:spcAft>
              <a:buNone/>
            </a:pPr>
            <a:r>
              <a:rPr lang="en-GB"/>
              <a:t>Push your solution to Github</a:t>
            </a:r>
            <a:endParaRPr/>
          </a:p>
        </p:txBody>
      </p:sp>
      <p:sp>
        <p:nvSpPr>
          <p:cNvPr id="198" name="Google Shape;198;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Solution to Task 4.2</a:t>
            </a:r>
            <a:endParaRPr dirty="0"/>
          </a:p>
        </p:txBody>
      </p:sp>
      <p:sp>
        <p:nvSpPr>
          <p:cNvPr id="204" name="Google Shape;204;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u="sng" dirty="0">
                <a:solidFill>
                  <a:schemeClr val="hlink"/>
                </a:solidFill>
                <a:hlinkClick r:id="rId3"/>
              </a:rPr>
              <a:t>https://github.com/wiut-tutor/seminar10/blob/main/task4.2.py</a:t>
            </a:r>
            <a:r>
              <a:rPr lang="en-GB" dirty="0"/>
              <a:t> </a:t>
            </a:r>
          </a:p>
        </p:txBody>
      </p:sp>
      <p:sp>
        <p:nvSpPr>
          <p:cNvPr id="205" name="Google Shape;205;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4FBE1-5120-23DE-F40B-5C05ABBB2105}"/>
              </a:ext>
            </a:extLst>
          </p:cNvPr>
          <p:cNvSpPr>
            <a:spLocks noGrp="1"/>
          </p:cNvSpPr>
          <p:nvPr>
            <p:ph type="title"/>
          </p:nvPr>
        </p:nvSpPr>
        <p:spPr/>
        <p:txBody>
          <a:bodyPr/>
          <a:lstStyle/>
          <a:p>
            <a:r>
              <a:rPr lang="en-GB" dirty="0"/>
              <a:t>Solution to Task 4.2</a:t>
            </a:r>
          </a:p>
        </p:txBody>
      </p:sp>
      <p:sp>
        <p:nvSpPr>
          <p:cNvPr id="3" name="Text Placeholder 2">
            <a:extLst>
              <a:ext uri="{FF2B5EF4-FFF2-40B4-BE49-F238E27FC236}">
                <a16:creationId xmlns:a16="http://schemas.microsoft.com/office/drawing/2014/main" id="{D65A4724-524B-EF11-F1C7-1765E8E8C284}"/>
              </a:ext>
            </a:extLst>
          </p:cNvPr>
          <p:cNvSpPr>
            <a:spLocks noGrp="1"/>
          </p:cNvSpPr>
          <p:nvPr>
            <p:ph type="body" idx="1"/>
          </p:nvPr>
        </p:nvSpPr>
        <p:spPr/>
        <p:txBody>
          <a:bodyPr/>
          <a:lstStyle/>
          <a:p>
            <a:pPr marL="114300" indent="0">
              <a:buNone/>
            </a:pPr>
            <a:r>
              <a:rPr lang="en-US" sz="1050" dirty="0">
                <a:solidFill>
                  <a:schemeClr val="accent4"/>
                </a:solidFill>
              </a:rPr>
              <a:t>def </a:t>
            </a:r>
            <a:r>
              <a:rPr lang="en-US" sz="1050" dirty="0" err="1">
                <a:solidFill>
                  <a:schemeClr val="accent4"/>
                </a:solidFill>
              </a:rPr>
              <a:t>binarySearchIterative</a:t>
            </a:r>
            <a:r>
              <a:rPr lang="en-US" sz="1050" dirty="0">
                <a:solidFill>
                  <a:schemeClr val="accent4"/>
                </a:solidFill>
              </a:rPr>
              <a:t>(sequence, x):</a:t>
            </a:r>
          </a:p>
          <a:p>
            <a:pPr marL="114300" indent="0">
              <a:buNone/>
            </a:pPr>
            <a:r>
              <a:rPr lang="en-US" sz="1050" dirty="0">
                <a:solidFill>
                  <a:schemeClr val="accent4"/>
                </a:solidFill>
              </a:rPr>
              <a:t>    left = 0</a:t>
            </a:r>
          </a:p>
          <a:p>
            <a:pPr marL="114300" indent="0">
              <a:buNone/>
            </a:pPr>
            <a:r>
              <a:rPr lang="en-US" sz="1050" dirty="0">
                <a:solidFill>
                  <a:schemeClr val="accent4"/>
                </a:solidFill>
              </a:rPr>
              <a:t>    right = </a:t>
            </a:r>
            <a:r>
              <a:rPr lang="en-US" sz="1050" dirty="0" err="1">
                <a:solidFill>
                  <a:schemeClr val="accent4"/>
                </a:solidFill>
              </a:rPr>
              <a:t>len</a:t>
            </a:r>
            <a:r>
              <a:rPr lang="en-US" sz="1050" dirty="0">
                <a:solidFill>
                  <a:schemeClr val="accent4"/>
                </a:solidFill>
              </a:rPr>
              <a:t>(sequence)-1</a:t>
            </a:r>
          </a:p>
          <a:p>
            <a:pPr marL="114300" indent="0">
              <a:buNone/>
            </a:pPr>
            <a:r>
              <a:rPr lang="en-US" sz="1050" dirty="0">
                <a:solidFill>
                  <a:schemeClr val="accent4"/>
                </a:solidFill>
              </a:rPr>
              <a:t>    mid = 0</a:t>
            </a:r>
          </a:p>
          <a:p>
            <a:pPr marL="114300" indent="0">
              <a:buNone/>
            </a:pPr>
            <a:endParaRPr lang="en-US" sz="1050" dirty="0">
              <a:solidFill>
                <a:schemeClr val="accent4"/>
              </a:solidFill>
            </a:endParaRPr>
          </a:p>
          <a:p>
            <a:pPr marL="114300" indent="0">
              <a:buNone/>
            </a:pPr>
            <a:r>
              <a:rPr lang="en-US" sz="1050" dirty="0">
                <a:solidFill>
                  <a:schemeClr val="accent4"/>
                </a:solidFill>
              </a:rPr>
              <a:t>    while left &lt;= right:</a:t>
            </a:r>
          </a:p>
          <a:p>
            <a:pPr marL="114300" indent="0">
              <a:buNone/>
            </a:pPr>
            <a:r>
              <a:rPr lang="en-US" sz="1050" dirty="0">
                <a:solidFill>
                  <a:schemeClr val="accent4"/>
                </a:solidFill>
              </a:rPr>
              <a:t>        mid = ((left + right) // 2)</a:t>
            </a:r>
          </a:p>
          <a:p>
            <a:pPr marL="114300" indent="0">
              <a:buNone/>
            </a:pPr>
            <a:r>
              <a:rPr lang="en-US" sz="1050" dirty="0">
                <a:solidFill>
                  <a:schemeClr val="accent4"/>
                </a:solidFill>
              </a:rPr>
              <a:t>        print('mid', sequence[mid])</a:t>
            </a:r>
          </a:p>
          <a:p>
            <a:pPr marL="114300" indent="0">
              <a:buNone/>
            </a:pPr>
            <a:r>
              <a:rPr lang="en-US" sz="1050" dirty="0">
                <a:solidFill>
                  <a:schemeClr val="accent4"/>
                </a:solidFill>
              </a:rPr>
              <a:t>        if x == sequence[mid]:</a:t>
            </a:r>
          </a:p>
          <a:p>
            <a:pPr marL="114300" indent="0">
              <a:buNone/>
            </a:pPr>
            <a:r>
              <a:rPr lang="en-US" sz="1050" dirty="0">
                <a:solidFill>
                  <a:schemeClr val="accent4"/>
                </a:solidFill>
              </a:rPr>
              <a:t>            return mid</a:t>
            </a:r>
          </a:p>
          <a:p>
            <a:pPr marL="114300" indent="0">
              <a:buNone/>
            </a:pPr>
            <a:r>
              <a:rPr lang="en-US" sz="1050" dirty="0">
                <a:solidFill>
                  <a:schemeClr val="accent4"/>
                </a:solidFill>
              </a:rPr>
              <a:t>        </a:t>
            </a:r>
            <a:r>
              <a:rPr lang="en-US" sz="1050" dirty="0" err="1">
                <a:solidFill>
                  <a:schemeClr val="accent4"/>
                </a:solidFill>
              </a:rPr>
              <a:t>elif</a:t>
            </a:r>
            <a:r>
              <a:rPr lang="en-US" sz="1050" dirty="0">
                <a:solidFill>
                  <a:schemeClr val="accent4"/>
                </a:solidFill>
              </a:rPr>
              <a:t> x &lt; sequence[mid]:</a:t>
            </a:r>
          </a:p>
          <a:p>
            <a:pPr marL="114300" indent="0">
              <a:buNone/>
            </a:pPr>
            <a:r>
              <a:rPr lang="en-US" sz="1050" dirty="0">
                <a:solidFill>
                  <a:schemeClr val="accent4"/>
                </a:solidFill>
              </a:rPr>
              <a:t>            right = mid-1</a:t>
            </a:r>
          </a:p>
          <a:p>
            <a:pPr marL="114300" indent="0">
              <a:buNone/>
            </a:pPr>
            <a:endParaRPr lang="en-US" sz="1050" dirty="0">
              <a:solidFill>
                <a:schemeClr val="accent4"/>
              </a:solidFill>
            </a:endParaRPr>
          </a:p>
          <a:p>
            <a:pPr marL="114300" indent="0">
              <a:buNone/>
            </a:pPr>
            <a:r>
              <a:rPr lang="en-US" sz="1050" dirty="0">
                <a:solidFill>
                  <a:schemeClr val="accent4"/>
                </a:solidFill>
              </a:rPr>
              <a:t>        </a:t>
            </a:r>
            <a:r>
              <a:rPr lang="en-US" sz="1050" dirty="0" err="1">
                <a:solidFill>
                  <a:schemeClr val="accent4"/>
                </a:solidFill>
              </a:rPr>
              <a:t>elif</a:t>
            </a:r>
            <a:r>
              <a:rPr lang="en-US" sz="1050" dirty="0">
                <a:solidFill>
                  <a:schemeClr val="accent4"/>
                </a:solidFill>
              </a:rPr>
              <a:t> x &gt; sequence[mid]:</a:t>
            </a:r>
          </a:p>
          <a:p>
            <a:pPr marL="114300" indent="0">
              <a:buNone/>
            </a:pPr>
            <a:r>
              <a:rPr lang="en-US" sz="1050" dirty="0">
                <a:solidFill>
                  <a:schemeClr val="accent4"/>
                </a:solidFill>
              </a:rPr>
              <a:t>            left = mid+1</a:t>
            </a:r>
          </a:p>
          <a:p>
            <a:pPr marL="114300" indent="0">
              <a:buNone/>
            </a:pPr>
            <a:endParaRPr lang="en-US" sz="1050" dirty="0">
              <a:solidFill>
                <a:schemeClr val="accent4"/>
              </a:solidFill>
            </a:endParaRPr>
          </a:p>
          <a:p>
            <a:pPr marL="114300" indent="0">
              <a:buNone/>
            </a:pPr>
            <a:r>
              <a:rPr lang="en-US" sz="1050" dirty="0">
                <a:solidFill>
                  <a:schemeClr val="accent4"/>
                </a:solidFill>
              </a:rPr>
              <a:t>if __name__ == "__main__":</a:t>
            </a:r>
          </a:p>
          <a:p>
            <a:pPr marL="114300" indent="0">
              <a:buNone/>
            </a:pPr>
            <a:r>
              <a:rPr lang="en-US" sz="1050" dirty="0">
                <a:solidFill>
                  <a:schemeClr val="accent4"/>
                </a:solidFill>
              </a:rPr>
              <a:t>    sample = [1, 2, 5, 6, 8, 10, 50, 70, 75, 77, 78, 79, 80, 81, 82, 85]</a:t>
            </a:r>
          </a:p>
          <a:p>
            <a:pPr marL="114300" indent="0">
              <a:buNone/>
            </a:pPr>
            <a:r>
              <a:rPr lang="en-US" sz="1050" dirty="0">
                <a:solidFill>
                  <a:schemeClr val="accent4"/>
                </a:solidFill>
              </a:rPr>
              <a:t>    x = 77</a:t>
            </a:r>
          </a:p>
          <a:p>
            <a:pPr marL="114300" indent="0">
              <a:buNone/>
            </a:pPr>
            <a:r>
              <a:rPr lang="en-US" sz="1050" dirty="0">
                <a:solidFill>
                  <a:schemeClr val="accent4"/>
                </a:solidFill>
              </a:rPr>
              <a:t>    print('Index of number ', x, 'is equal to ', </a:t>
            </a:r>
            <a:r>
              <a:rPr lang="en-US" sz="1050" dirty="0" err="1">
                <a:solidFill>
                  <a:schemeClr val="accent4"/>
                </a:solidFill>
              </a:rPr>
              <a:t>binarySearchIterative</a:t>
            </a:r>
            <a:r>
              <a:rPr lang="en-US" sz="1050" dirty="0">
                <a:solidFill>
                  <a:schemeClr val="accent4"/>
                </a:solidFill>
              </a:rPr>
              <a:t>(sample, x))</a:t>
            </a:r>
            <a:endParaRPr lang="en-GB" sz="1050" dirty="0">
              <a:solidFill>
                <a:schemeClr val="accent4"/>
              </a:solidFill>
            </a:endParaRPr>
          </a:p>
        </p:txBody>
      </p:sp>
      <p:sp>
        <p:nvSpPr>
          <p:cNvPr id="4" name="Slide Number Placeholder 3">
            <a:extLst>
              <a:ext uri="{FF2B5EF4-FFF2-40B4-BE49-F238E27FC236}">
                <a16:creationId xmlns:a16="http://schemas.microsoft.com/office/drawing/2014/main" id="{7D6CFADC-3B01-5234-4D8C-B84D67BA949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23</a:t>
            </a:fld>
            <a:endParaRPr lang="en-GB"/>
          </a:p>
        </p:txBody>
      </p:sp>
      <p:pic>
        <p:nvPicPr>
          <p:cNvPr id="5" name="Picture 4">
            <a:extLst>
              <a:ext uri="{FF2B5EF4-FFF2-40B4-BE49-F238E27FC236}">
                <a16:creationId xmlns:a16="http://schemas.microsoft.com/office/drawing/2014/main" id="{B6674880-64CF-E047-A72B-8EF66E88E63B}"/>
              </a:ext>
            </a:extLst>
          </p:cNvPr>
          <p:cNvPicPr>
            <a:picLocks noChangeAspect="1"/>
          </p:cNvPicPr>
          <p:nvPr/>
        </p:nvPicPr>
        <p:blipFill rotWithShape="1">
          <a:blip r:embed="rId2"/>
          <a:srcRect l="5802" t="33546" r="48519" b="11153"/>
          <a:stretch/>
        </p:blipFill>
        <p:spPr>
          <a:xfrm>
            <a:off x="530578" y="1141872"/>
            <a:ext cx="5542844" cy="3772777"/>
          </a:xfrm>
          <a:prstGeom prst="rect">
            <a:avLst/>
          </a:prstGeom>
        </p:spPr>
      </p:pic>
    </p:spTree>
    <p:extLst>
      <p:ext uri="{BB962C8B-B14F-4D97-AF65-F5344CB8AC3E}">
        <p14:creationId xmlns:p14="http://schemas.microsoft.com/office/powerpoint/2010/main" val="27776025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Advanced task: applying binary search</a:t>
            </a:r>
            <a:endParaRPr/>
          </a:p>
        </p:txBody>
      </p:sp>
      <p:sp>
        <p:nvSpPr>
          <p:cNvPr id="211" name="Google Shape;211;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t>Farmer John has built a new long barn, with N (2 &lt;= N &lt;= 100,000) stalls. The stalls are located along a straight line at positions x1,...,</a:t>
            </a:r>
            <a:r>
              <a:rPr lang="en-GB" sz="1200" dirty="0" err="1"/>
              <a:t>xN</a:t>
            </a:r>
            <a:r>
              <a:rPr lang="en-GB" sz="1200" dirty="0"/>
              <a:t> (0 &lt;= xi &lt;= 1,000,000,000).</a:t>
            </a:r>
            <a:endParaRPr sz="1200" dirty="0"/>
          </a:p>
          <a:p>
            <a:pPr marL="0" lvl="0" indent="0" algn="l" rtl="0">
              <a:spcBef>
                <a:spcPts val="1600"/>
              </a:spcBef>
              <a:spcAft>
                <a:spcPts val="0"/>
              </a:spcAft>
              <a:buNone/>
            </a:pPr>
            <a:r>
              <a:rPr lang="en-GB" sz="1200" dirty="0"/>
              <a:t>His C (2 &lt;= C &lt;= N) cows don't like this barn layout and become aggressive towards each other once put into a stall. To prevent the cows from hurting each other, FJ wants to assign the cows to the stalls, such that the minimum distance between any two of them is as large as possible. What is the largest minimum distance?</a:t>
            </a:r>
            <a:endParaRPr sz="1200" dirty="0"/>
          </a:p>
          <a:p>
            <a:pPr marL="0" lvl="0" indent="0" algn="l" rtl="0">
              <a:spcBef>
                <a:spcPts val="1600"/>
              </a:spcBef>
              <a:spcAft>
                <a:spcPts val="0"/>
              </a:spcAft>
              <a:buNone/>
            </a:pPr>
            <a:r>
              <a:rPr lang="en-GB" sz="1200" dirty="0"/>
              <a:t>Input</a:t>
            </a:r>
            <a:endParaRPr sz="1200" dirty="0"/>
          </a:p>
          <a:p>
            <a:pPr marL="0" lvl="0" indent="0" algn="l" rtl="0">
              <a:spcBef>
                <a:spcPts val="1600"/>
              </a:spcBef>
              <a:spcAft>
                <a:spcPts val="0"/>
              </a:spcAft>
              <a:buNone/>
            </a:pPr>
            <a:r>
              <a:rPr lang="en-GB" sz="1200" dirty="0"/>
              <a:t>t – the number of test cases, then t test cases follows.</a:t>
            </a:r>
            <a:endParaRPr sz="1200" dirty="0"/>
          </a:p>
          <a:p>
            <a:pPr marL="0" lvl="0" indent="0" algn="l" rtl="0">
              <a:spcBef>
                <a:spcPts val="1600"/>
              </a:spcBef>
              <a:spcAft>
                <a:spcPts val="0"/>
              </a:spcAft>
              <a:buNone/>
            </a:pPr>
            <a:r>
              <a:rPr lang="en-GB" sz="1200" dirty="0"/>
              <a:t>* Line 1: Two space-separated integers: N and C</a:t>
            </a:r>
            <a:endParaRPr sz="1200" dirty="0"/>
          </a:p>
          <a:p>
            <a:pPr marL="0" lvl="0" indent="0" algn="l" rtl="0">
              <a:spcBef>
                <a:spcPts val="1600"/>
              </a:spcBef>
              <a:spcAft>
                <a:spcPts val="0"/>
              </a:spcAft>
              <a:buNone/>
            </a:pPr>
            <a:r>
              <a:rPr lang="en-GB" sz="1200" dirty="0"/>
              <a:t>* Lines 2..N+1: Line i+1 contains an integer stall location, xi</a:t>
            </a:r>
            <a:endParaRPr sz="1200" dirty="0"/>
          </a:p>
          <a:p>
            <a:pPr marL="0" lvl="0" indent="0" algn="l" rtl="0">
              <a:spcBef>
                <a:spcPts val="1600"/>
              </a:spcBef>
              <a:spcAft>
                <a:spcPts val="0"/>
              </a:spcAft>
              <a:buNone/>
            </a:pPr>
            <a:r>
              <a:rPr lang="en-GB" sz="1200" dirty="0"/>
              <a:t>Output</a:t>
            </a:r>
            <a:endParaRPr sz="1200" dirty="0"/>
          </a:p>
          <a:p>
            <a:pPr marL="0" lvl="0" indent="0" algn="l" rtl="0">
              <a:spcBef>
                <a:spcPts val="1600"/>
              </a:spcBef>
              <a:spcAft>
                <a:spcPts val="1600"/>
              </a:spcAft>
              <a:buNone/>
            </a:pPr>
            <a:r>
              <a:rPr lang="en-GB" sz="1200" dirty="0"/>
              <a:t>For each test case output one integer: the largest minimum distance.</a:t>
            </a:r>
            <a:endParaRPr sz="1200" dirty="0"/>
          </a:p>
        </p:txBody>
      </p:sp>
      <p:sp>
        <p:nvSpPr>
          <p:cNvPr id="212" name="Google Shape;212;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a:t>
            </a:r>
            <a:endParaRPr/>
          </a:p>
        </p:txBody>
      </p:sp>
      <p:sp>
        <p:nvSpPr>
          <p:cNvPr id="218" name="Google Shape;218;p35"/>
          <p:cNvSpPr txBox="1">
            <a:spLocks noGrp="1"/>
          </p:cNvSpPr>
          <p:nvPr>
            <p:ph type="body" idx="1"/>
          </p:nvPr>
        </p:nvSpPr>
        <p:spPr>
          <a:xfrm>
            <a:off x="311700" y="1152475"/>
            <a:ext cx="3294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chemeClr val="hlink"/>
                </a:solidFill>
                <a:hlinkClick r:id="rId3"/>
              </a:rPr>
              <a:t>https://www.includehelp.com/data-structure-tutorial/aggressive-cows-on-binary-search.aspx</a:t>
            </a:r>
            <a:endParaRPr/>
          </a:p>
          <a:p>
            <a:pPr marL="0" lvl="0" indent="0" algn="l" rtl="0">
              <a:spcBef>
                <a:spcPts val="1600"/>
              </a:spcBef>
              <a:spcAft>
                <a:spcPts val="1600"/>
              </a:spcAft>
              <a:buNone/>
            </a:pPr>
            <a:endParaRPr/>
          </a:p>
        </p:txBody>
      </p:sp>
      <p:sp>
        <p:nvSpPr>
          <p:cNvPr id="219" name="Google Shape;219;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pic>
        <p:nvPicPr>
          <p:cNvPr id="220" name="Google Shape;220;p35"/>
          <p:cNvPicPr preferRelativeResize="0"/>
          <p:nvPr/>
        </p:nvPicPr>
        <p:blipFill rotWithShape="1">
          <a:blip r:embed="rId4">
            <a:alphaModFix/>
          </a:blip>
          <a:srcRect r="17661"/>
          <a:stretch/>
        </p:blipFill>
        <p:spPr>
          <a:xfrm>
            <a:off x="3897198" y="80963"/>
            <a:ext cx="5246800" cy="49815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lt2"/>
                </a:solidFill>
              </a:rPr>
              <a:t>Example</a:t>
            </a:r>
            <a:endParaRPr/>
          </a:p>
        </p:txBody>
      </p:sp>
      <p:sp>
        <p:nvSpPr>
          <p:cNvPr id="226" name="Google Shape;226;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pic>
        <p:nvPicPr>
          <p:cNvPr id="227" name="Google Shape;227;p36"/>
          <p:cNvPicPr preferRelativeResize="0"/>
          <p:nvPr/>
        </p:nvPicPr>
        <p:blipFill rotWithShape="1">
          <a:blip r:embed="rId3">
            <a:alphaModFix/>
          </a:blip>
          <a:srcRect l="8971" t="15389" r="27220" b="29450"/>
          <a:stretch/>
        </p:blipFill>
        <p:spPr>
          <a:xfrm>
            <a:off x="752700" y="1521825"/>
            <a:ext cx="6991925" cy="3399899"/>
          </a:xfrm>
          <a:prstGeom prst="rect">
            <a:avLst/>
          </a:prstGeom>
          <a:noFill/>
          <a:ln>
            <a:noFill/>
          </a:ln>
        </p:spPr>
      </p:pic>
      <p:sp>
        <p:nvSpPr>
          <p:cNvPr id="228" name="Google Shape;228;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100" u="sng" dirty="0">
                <a:solidFill>
                  <a:schemeClr val="hlink"/>
                </a:solidFill>
                <a:hlinkClick r:id="rId4"/>
              </a:rPr>
              <a:t>https://www.youtube.com/watch?v=SiE1XFhYoaA</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Recommended reading</a:t>
            </a:r>
            <a:endParaRPr/>
          </a:p>
        </p:txBody>
      </p:sp>
      <p:sp>
        <p:nvSpPr>
          <p:cNvPr id="234" name="Google Shape;234;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Computer Science Illuminated, Chapter 7-9, end of the book exercises</a:t>
            </a:r>
            <a:endParaRPr dirty="0"/>
          </a:p>
          <a:p>
            <a:pPr marL="0" lvl="0" indent="0" algn="l" rtl="0">
              <a:spcBef>
                <a:spcPts val="1600"/>
              </a:spcBef>
              <a:spcAft>
                <a:spcPts val="0"/>
              </a:spcAft>
              <a:buNone/>
            </a:pPr>
            <a:r>
              <a:rPr lang="en-GB" u="sng" dirty="0">
                <a:solidFill>
                  <a:schemeClr val="hlink"/>
                </a:solidFill>
                <a:hlinkClick r:id="rId3"/>
              </a:rPr>
              <a:t>https://adrianmejia.com/most-popular-algorithms-time-complexity-every-programmer-should-know-free-online-tutorial-course/</a:t>
            </a:r>
            <a:r>
              <a:rPr lang="en-GB" dirty="0"/>
              <a:t> </a:t>
            </a:r>
            <a:endParaRPr dirty="0"/>
          </a:p>
          <a:p>
            <a:pPr marL="0" lvl="0" indent="0" algn="l" rtl="0">
              <a:spcBef>
                <a:spcPts val="1600"/>
              </a:spcBef>
              <a:spcAft>
                <a:spcPts val="0"/>
              </a:spcAft>
              <a:buNone/>
            </a:pPr>
            <a:r>
              <a:rPr lang="en-GB" dirty="0"/>
              <a:t>Explore: </a:t>
            </a:r>
            <a:endParaRPr dirty="0"/>
          </a:p>
          <a:p>
            <a:pPr marL="0" lvl="0" indent="0" algn="l" rtl="0">
              <a:spcBef>
                <a:spcPts val="1600"/>
              </a:spcBef>
              <a:spcAft>
                <a:spcPts val="0"/>
              </a:spcAft>
              <a:buNone/>
            </a:pPr>
            <a:r>
              <a:rPr lang="en-GB" u="sng" dirty="0">
                <a:solidFill>
                  <a:schemeClr val="hlink"/>
                </a:solidFill>
                <a:hlinkClick r:id="rId4"/>
              </a:rPr>
              <a:t>http://carlcheo.com/startcoding</a:t>
            </a:r>
            <a:endParaRPr lang="en-GB" u="sng" dirty="0">
              <a:solidFill>
                <a:schemeClr val="hlink"/>
              </a:solidFill>
            </a:endParaRPr>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235" name="Google Shape;235;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lnSpc>
                <a:spcPct val="90000"/>
              </a:lnSpc>
              <a:spcBef>
                <a:spcPts val="0"/>
              </a:spcBef>
              <a:spcAft>
                <a:spcPts val="0"/>
              </a:spcAft>
              <a:buNone/>
            </a:pPr>
            <a:r>
              <a:rPr lang="en-GB"/>
              <a:t>R</a:t>
            </a:r>
            <a:r>
              <a:rPr lang="en-GB">
                <a:solidFill>
                  <a:srgbClr val="FFFFFF"/>
                </a:solidFill>
              </a:rPr>
              <a:t>ecommended sources</a:t>
            </a:r>
            <a:endParaRPr/>
          </a:p>
        </p:txBody>
      </p:sp>
      <p:sp>
        <p:nvSpPr>
          <p:cNvPr id="241" name="Google Shape;241;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Char char="●"/>
            </a:pPr>
            <a:r>
              <a:rPr lang="en-GB" sz="1700"/>
              <a:t>Computer Science Illuminated, Chapter 7-9, end of the book exercises</a:t>
            </a:r>
            <a:endParaRPr sz="1700"/>
          </a:p>
          <a:p>
            <a:pPr marL="457200" lvl="0" indent="-336550" algn="l" rtl="0">
              <a:spcBef>
                <a:spcPts val="0"/>
              </a:spcBef>
              <a:spcAft>
                <a:spcPts val="0"/>
              </a:spcAft>
              <a:buSzPts val="1700"/>
              <a:buChar char="●"/>
            </a:pPr>
            <a:r>
              <a:rPr lang="en-GB" sz="1700" u="sng">
                <a:solidFill>
                  <a:schemeClr val="hlink"/>
                </a:solidFill>
                <a:hlinkClick r:id="rId3"/>
              </a:rPr>
              <a:t>Intro to Algorithms - Crash course</a:t>
            </a:r>
            <a:r>
              <a:rPr lang="en-GB" sz="1700"/>
              <a:t> </a:t>
            </a:r>
            <a:endParaRPr sz="1700"/>
          </a:p>
          <a:p>
            <a:pPr marL="457200" lvl="0" indent="-336550" algn="l" rtl="0">
              <a:spcBef>
                <a:spcPts val="0"/>
              </a:spcBef>
              <a:spcAft>
                <a:spcPts val="0"/>
              </a:spcAft>
              <a:buSzPts val="1700"/>
              <a:buChar char="●"/>
            </a:pPr>
            <a:r>
              <a:rPr lang="en-GB" sz="1700" u="sng">
                <a:solidFill>
                  <a:schemeClr val="hlink"/>
                </a:solidFill>
                <a:hlinkClick r:id="rId4"/>
              </a:rPr>
              <a:t>https://introprogramming.info/english-intro-csharp-book/read-online/chapter-19-data-structures-and-algorithm-complexity/</a:t>
            </a:r>
            <a:r>
              <a:rPr lang="en-GB" sz="1700"/>
              <a:t> </a:t>
            </a:r>
            <a:endParaRPr sz="1700"/>
          </a:p>
          <a:p>
            <a:pPr marL="457200" lvl="0" indent="-336550" algn="l" rtl="0">
              <a:spcBef>
                <a:spcPts val="0"/>
              </a:spcBef>
              <a:spcAft>
                <a:spcPts val="0"/>
              </a:spcAft>
              <a:buSzPts val="1700"/>
              <a:buChar char="●"/>
            </a:pPr>
            <a:r>
              <a:rPr lang="en-GB" sz="1700" u="sng">
                <a:solidFill>
                  <a:schemeClr val="accent5"/>
                </a:solidFill>
                <a:hlinkClick r:id="rId5">
                  <a:extLst>
                    <a:ext uri="{A12FA001-AC4F-418D-AE19-62706E023703}">
                      <ahyp:hlinkClr xmlns:ahyp="http://schemas.microsoft.com/office/drawing/2018/hyperlinkcolor" val="tx"/>
                    </a:ext>
                  </a:extLst>
                </a:hlinkClick>
              </a:rPr>
              <a:t>https://www.khanacademy.org/computing/computer-science/algorithms/binary-search/a/binary-search</a:t>
            </a:r>
            <a:endParaRPr sz="1700"/>
          </a:p>
          <a:p>
            <a:pPr marL="457200" lvl="0" indent="-336550" algn="l" rtl="0">
              <a:spcBef>
                <a:spcPts val="0"/>
              </a:spcBef>
              <a:spcAft>
                <a:spcPts val="0"/>
              </a:spcAft>
              <a:buSzPts val="1700"/>
              <a:buChar char="●"/>
            </a:pPr>
            <a:r>
              <a:rPr lang="en-GB" sz="1700" u="sng">
                <a:solidFill>
                  <a:schemeClr val="hlink"/>
                </a:solidFill>
                <a:hlinkClick r:id="rId6"/>
              </a:rPr>
              <a:t>https://adrianmejia.com/how-you-can-change-the-world-learning-data-structures-algorithms-free-online-course-tutorial/</a:t>
            </a:r>
            <a:endParaRPr/>
          </a:p>
          <a:p>
            <a:pPr marL="457200" lvl="0" indent="-336550" algn="l" rtl="0">
              <a:spcBef>
                <a:spcPts val="0"/>
              </a:spcBef>
              <a:spcAft>
                <a:spcPts val="0"/>
              </a:spcAft>
              <a:buSzPts val="1700"/>
              <a:buChar char="●"/>
            </a:pPr>
            <a:r>
              <a:rPr lang="en-GB" sz="1700" u="sng">
                <a:solidFill>
                  <a:schemeClr val="hlink"/>
                </a:solidFill>
                <a:hlinkClick r:id="rId7"/>
              </a:rPr>
              <a:t>https://www.techrepublic.com/article/why-clean-code-is-more-important-than-efficient-code/</a:t>
            </a:r>
            <a:r>
              <a:rPr lang="en-GB" sz="1700"/>
              <a:t> </a:t>
            </a:r>
            <a:endParaRPr sz="1700"/>
          </a:p>
        </p:txBody>
      </p:sp>
      <p:sp>
        <p:nvSpPr>
          <p:cNvPr id="242" name="Google Shape;242;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28</a:t>
            </a:fld>
            <a:endParaRPr sz="10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References</a:t>
            </a:r>
            <a:endParaRPr/>
          </a:p>
        </p:txBody>
      </p:sp>
      <p:sp>
        <p:nvSpPr>
          <p:cNvPr id="248" name="Google Shape;248;p3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ADADAD"/>
              </a:buClr>
              <a:buSzPts val="1200"/>
              <a:buAutoNum type="arabicPeriod"/>
            </a:pPr>
            <a:r>
              <a:rPr lang="en-GB" sz="1200">
                <a:solidFill>
                  <a:srgbClr val="ADADAD"/>
                </a:solidFill>
              </a:rPr>
              <a:t>Dale, N., &amp; Lewis, J. (2020). Computer Science Illuminated (7th ed.). Jones &amp; Bartlett Learning, Chapter 7-9 </a:t>
            </a:r>
            <a:endParaRPr sz="1200">
              <a:solidFill>
                <a:srgbClr val="ADADAD"/>
              </a:solidFill>
            </a:endParaRPr>
          </a:p>
          <a:p>
            <a:pPr marL="457200" lvl="0" indent="-304800" algn="l" rtl="0">
              <a:spcBef>
                <a:spcPts val="0"/>
              </a:spcBef>
              <a:spcAft>
                <a:spcPts val="0"/>
              </a:spcAft>
              <a:buSzPts val="1200"/>
              <a:buAutoNum type="arabicPeriod"/>
            </a:pPr>
            <a:r>
              <a:rPr lang="en-GB" sz="1200"/>
              <a:t>“Intro to Algorithms: Crash Course Computer Science #13.” YouTube, 24 May 2017, www.youtube.com/watch?v=rL8X2mlNHPM.</a:t>
            </a:r>
            <a:endParaRPr sz="1200"/>
          </a:p>
          <a:p>
            <a:pPr marL="457200" lvl="0" indent="-304800" algn="l" rtl="0">
              <a:spcBef>
                <a:spcPts val="0"/>
              </a:spcBef>
              <a:spcAft>
                <a:spcPts val="0"/>
              </a:spcAft>
              <a:buSzPts val="1200"/>
              <a:buAutoNum type="arabicPeriod"/>
            </a:pPr>
            <a:r>
              <a:rPr lang="en-GB" sz="1200"/>
              <a:t>Svetlin Nakov. “Introduction to Programming with C# / Java Books» Chapter 19. Data Structures and Algorithm Complexity.” Introprogramming.info, 2019, introprogramming.info/english-intro-csharp-book/read-online/chapter-19-data-structures-and-algorithm-complexity/.</a:t>
            </a:r>
            <a:endParaRPr sz="1200"/>
          </a:p>
          <a:p>
            <a:pPr marL="457200" lvl="0" indent="-304800" algn="l" rtl="0">
              <a:spcBef>
                <a:spcPts val="0"/>
              </a:spcBef>
              <a:spcAft>
                <a:spcPts val="0"/>
              </a:spcAft>
              <a:buSzPts val="1200"/>
              <a:buAutoNum type="arabicPeriod"/>
            </a:pPr>
            <a:r>
              <a:rPr lang="en-GB" sz="1200"/>
              <a:t>Mejia, Adrian. “How You Can Change the World by Learning Data Structures and Algorithms.” Adrian Mejia Blog, adrianmejia.com/how-you-can-change-the-world-learning-data-structures-algorithms-free-online-course-tutorial/.</a:t>
            </a:r>
            <a:endParaRPr sz="1200"/>
          </a:p>
          <a:p>
            <a:pPr marL="457200" lvl="0" indent="-304800" algn="l" rtl="0">
              <a:spcBef>
                <a:spcPts val="0"/>
              </a:spcBef>
              <a:spcAft>
                <a:spcPts val="0"/>
              </a:spcAft>
              <a:buSzPts val="1200"/>
              <a:buAutoNum type="arabicPeriod"/>
            </a:pPr>
            <a:r>
              <a:rPr lang="en-GB" sz="1200"/>
              <a:t>TECH DOSE. “Aggressive Cow | SPOJ.” Www.youtube.com, www.youtube.com/watch?v=SiE1XFhYoaA. Accessed 9 June 2022.</a:t>
            </a:r>
            <a:endParaRPr sz="1200"/>
          </a:p>
          <a:p>
            <a:pPr marL="457200" lvl="0" indent="-304800" algn="l" rtl="0">
              <a:spcBef>
                <a:spcPts val="0"/>
              </a:spcBef>
              <a:spcAft>
                <a:spcPts val="0"/>
              </a:spcAft>
              <a:buSzPts val="1200"/>
              <a:buAutoNum type="arabicPeriod"/>
            </a:pPr>
            <a:r>
              <a:rPr lang="en-GB" sz="1200"/>
              <a:t>apotheon. “Why Clean Code Is More Important than Efficient Code.” TechRepublic, 10 June 2011, www.techrepublic.com/article/why-clean-code-is-more-important-than-efficient-code/. Accessed 9 June 2022.</a:t>
            </a:r>
            <a:endParaRPr sz="1200"/>
          </a:p>
          <a:p>
            <a:pPr marL="457200" lvl="0" indent="-304800" algn="l" rtl="0">
              <a:spcBef>
                <a:spcPts val="0"/>
              </a:spcBef>
              <a:spcAft>
                <a:spcPts val="0"/>
              </a:spcAft>
              <a:buSzPts val="1200"/>
              <a:buAutoNum type="arabicPeriod"/>
            </a:pPr>
            <a:r>
              <a:rPr lang="en-GB" sz="1200"/>
              <a:t>“Aggressive Cows (on Binary Search).” Www.includehelp.com, www.includehelp.com/data-structure-tutorial/aggressive-cows-on-binary-search.aspx. Accessed 9 June 2022.</a:t>
            </a:r>
            <a:endParaRPr sz="1200"/>
          </a:p>
        </p:txBody>
      </p:sp>
      <p:sp>
        <p:nvSpPr>
          <p:cNvPr id="249" name="Google Shape;249;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Thank you</a:t>
            </a:r>
            <a:endParaRPr dirty="0"/>
          </a:p>
          <a:p>
            <a:pPr marL="0" lvl="0" indent="0" algn="l" rtl="0">
              <a:spcBef>
                <a:spcPts val="0"/>
              </a:spcBef>
              <a:spcAft>
                <a:spcPts val="0"/>
              </a:spcAft>
              <a:buNone/>
            </a:pPr>
            <a:endParaRPr sz="3000" dirty="0"/>
          </a:p>
        </p:txBody>
      </p:sp>
      <p:sp>
        <p:nvSpPr>
          <p:cNvPr id="255" name="Google Shape;255;p4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 </a:t>
            </a:r>
            <a:endParaRPr/>
          </a:p>
        </p:txBody>
      </p:sp>
      <p:sp>
        <p:nvSpPr>
          <p:cNvPr id="256" name="Google Shape;256;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1838</Words>
  <Application>Microsoft Office PowerPoint</Application>
  <PresentationFormat>On-screen Show (16:9)</PresentationFormat>
  <Paragraphs>207</Paragraphs>
  <Slides>30</Slides>
  <Notes>28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30</vt:i4>
      </vt:variant>
    </vt:vector>
  </HeadingPairs>
  <TitlesOfParts>
    <vt:vector size="32" baseType="lpstr">
      <vt:lpstr>Arial</vt:lpstr>
      <vt:lpstr>Simple Dark</vt:lpstr>
      <vt:lpstr>Computer Science Fundamentals</vt:lpstr>
      <vt:lpstr>Agenda</vt:lpstr>
      <vt:lpstr>Q&amp;A</vt:lpstr>
      <vt:lpstr>Task 1</vt:lpstr>
      <vt:lpstr>Task 1 continued</vt:lpstr>
      <vt:lpstr>Task 1 answer</vt:lpstr>
      <vt:lpstr>Task 2</vt:lpstr>
      <vt:lpstr>Review binary search:</vt:lpstr>
      <vt:lpstr>Review binary search:</vt:lpstr>
      <vt:lpstr>Review binary search:</vt:lpstr>
      <vt:lpstr>Review binary search:</vt:lpstr>
      <vt:lpstr>Review binary search:</vt:lpstr>
      <vt:lpstr>Task 3</vt:lpstr>
      <vt:lpstr>Task 3 answer</vt:lpstr>
      <vt:lpstr>Task 3 answer</vt:lpstr>
      <vt:lpstr>Task 3 answer</vt:lpstr>
      <vt:lpstr>Task 3 answer</vt:lpstr>
      <vt:lpstr>Task 4.1</vt:lpstr>
      <vt:lpstr>Solution to Task 4.1</vt:lpstr>
      <vt:lpstr>Solution to Task 4.1</vt:lpstr>
      <vt:lpstr>Task 4.1</vt:lpstr>
      <vt:lpstr>Solution to Task 4.2</vt:lpstr>
      <vt:lpstr>Solution to Task 4.2</vt:lpstr>
      <vt:lpstr>Advanced task: applying binary search</vt:lpstr>
      <vt:lpstr>Example</vt:lpstr>
      <vt:lpstr>Example</vt:lpstr>
      <vt:lpstr>Recommended reading</vt:lpstr>
      <vt:lpstr>Recommended sources</vt:lpstr>
      <vt:lpstr>References</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Olga Yugay</cp:lastModifiedBy>
  <cp:revision>2</cp:revision>
  <dcterms:modified xsi:type="dcterms:W3CDTF">2022-06-09T18:58:18Z</dcterms:modified>
</cp:coreProperties>
</file>