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7"/>
  </p:notesMasterIdLst>
  <p:sldIdLst>
    <p:sldId id="333" r:id="rId2"/>
    <p:sldId id="275" r:id="rId3"/>
    <p:sldId id="365" r:id="rId4"/>
    <p:sldId id="366" r:id="rId5"/>
    <p:sldId id="448" r:id="rId6"/>
    <p:sldId id="449" r:id="rId7"/>
    <p:sldId id="450" r:id="rId8"/>
    <p:sldId id="383" r:id="rId9"/>
    <p:sldId id="265" r:id="rId10"/>
    <p:sldId id="282" r:id="rId11"/>
    <p:sldId id="398" r:id="rId12"/>
    <p:sldId id="399" r:id="rId13"/>
    <p:sldId id="400" r:id="rId14"/>
    <p:sldId id="443" r:id="rId15"/>
    <p:sldId id="444" r:id="rId16"/>
    <p:sldId id="406" r:id="rId17"/>
    <p:sldId id="445" r:id="rId18"/>
    <p:sldId id="446" r:id="rId19"/>
    <p:sldId id="447" r:id="rId20"/>
    <p:sldId id="266" r:id="rId21"/>
    <p:sldId id="363" r:id="rId22"/>
    <p:sldId id="393" r:id="rId23"/>
    <p:sldId id="407" r:id="rId24"/>
    <p:sldId id="408" r:id="rId25"/>
    <p:sldId id="409" r:id="rId26"/>
    <p:sldId id="410" r:id="rId27"/>
    <p:sldId id="414" r:id="rId28"/>
    <p:sldId id="415" r:id="rId29"/>
    <p:sldId id="411" r:id="rId30"/>
    <p:sldId id="416" r:id="rId31"/>
    <p:sldId id="417" r:id="rId32"/>
    <p:sldId id="421" r:id="rId33"/>
    <p:sldId id="418" r:id="rId34"/>
    <p:sldId id="419" r:id="rId35"/>
    <p:sldId id="420" r:id="rId36"/>
    <p:sldId id="422" r:id="rId37"/>
    <p:sldId id="423" r:id="rId38"/>
    <p:sldId id="424" r:id="rId39"/>
    <p:sldId id="425" r:id="rId40"/>
    <p:sldId id="426" r:id="rId41"/>
    <p:sldId id="431" r:id="rId42"/>
    <p:sldId id="432" r:id="rId43"/>
    <p:sldId id="427" r:id="rId44"/>
    <p:sldId id="430" r:id="rId45"/>
    <p:sldId id="429" r:id="rId46"/>
    <p:sldId id="428" r:id="rId47"/>
    <p:sldId id="433" r:id="rId48"/>
    <p:sldId id="434" r:id="rId49"/>
    <p:sldId id="437" r:id="rId50"/>
    <p:sldId id="436" r:id="rId51"/>
    <p:sldId id="435" r:id="rId52"/>
    <p:sldId id="438" r:id="rId53"/>
    <p:sldId id="439" r:id="rId54"/>
    <p:sldId id="402" r:id="rId55"/>
    <p:sldId id="440" r:id="rId56"/>
    <p:sldId id="442" r:id="rId57"/>
    <p:sldId id="441" r:id="rId58"/>
    <p:sldId id="403" r:id="rId59"/>
    <p:sldId id="404" r:id="rId60"/>
    <p:sldId id="405" r:id="rId61"/>
    <p:sldId id="298" r:id="rId62"/>
    <p:sldId id="332" r:id="rId63"/>
    <p:sldId id="271" r:id="rId64"/>
    <p:sldId id="391" r:id="rId65"/>
    <p:sldId id="301"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4" d="100"/>
          <a:sy n="64" d="100"/>
        </p:scale>
        <p:origin x="68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8FF606-E9E6-423F-85D4-2B215B386EC8}" type="datetimeFigureOut">
              <a:rPr lang="en-IN" smtClean="0"/>
              <a:t>23-05-2022</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6FDDA88-F146-4CE5-AAD8-E6E93D6D2244}" type="slidenum">
              <a:rPr lang="en-IN" smtClean="0"/>
              <a:t>‹#›</a:t>
            </a:fld>
            <a:endParaRPr lang="en-IN"/>
          </a:p>
        </p:txBody>
      </p:sp>
    </p:spTree>
    <p:extLst>
      <p:ext uri="{BB962C8B-B14F-4D97-AF65-F5344CB8AC3E}">
        <p14:creationId xmlns:p14="http://schemas.microsoft.com/office/powerpoint/2010/main" val="35508061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Slide Number Placeholder 3"/>
          <p:cNvSpPr>
            <a:spLocks noGrp="1"/>
          </p:cNvSpPr>
          <p:nvPr>
            <p:ph type="sldNum" sz="quarter" idx="5"/>
          </p:nvPr>
        </p:nvSpPr>
        <p:spPr/>
        <p:txBody>
          <a:bodyPr/>
          <a:lstStyle/>
          <a:p>
            <a:fld id="{015F3704-835D-4F93-99D3-5AD1CE3F6D07}" type="slidenum">
              <a:rPr lang="en-IN" smtClean="0"/>
              <a:t>2</a:t>
            </a:fld>
            <a:endParaRPr lang="en-IN"/>
          </a:p>
        </p:txBody>
      </p:sp>
    </p:spTree>
    <p:extLst>
      <p:ext uri="{BB962C8B-B14F-4D97-AF65-F5344CB8AC3E}">
        <p14:creationId xmlns:p14="http://schemas.microsoft.com/office/powerpoint/2010/main" val="41700842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Slide Number Placeholder 3"/>
          <p:cNvSpPr>
            <a:spLocks noGrp="1"/>
          </p:cNvSpPr>
          <p:nvPr>
            <p:ph type="sldNum" sz="quarter" idx="5"/>
          </p:nvPr>
        </p:nvSpPr>
        <p:spPr/>
        <p:txBody>
          <a:bodyPr/>
          <a:lstStyle/>
          <a:p>
            <a:fld id="{015F3704-835D-4F93-99D3-5AD1CE3F6D07}" type="slidenum">
              <a:rPr lang="en-IN" smtClean="0"/>
              <a:t>9</a:t>
            </a:fld>
            <a:endParaRPr lang="en-IN"/>
          </a:p>
        </p:txBody>
      </p:sp>
    </p:spTree>
    <p:extLst>
      <p:ext uri="{BB962C8B-B14F-4D97-AF65-F5344CB8AC3E}">
        <p14:creationId xmlns:p14="http://schemas.microsoft.com/office/powerpoint/2010/main" val="38990381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Slide Number Placeholder 3"/>
          <p:cNvSpPr>
            <a:spLocks noGrp="1"/>
          </p:cNvSpPr>
          <p:nvPr>
            <p:ph type="sldNum" sz="quarter" idx="5"/>
          </p:nvPr>
        </p:nvSpPr>
        <p:spPr/>
        <p:txBody>
          <a:bodyPr/>
          <a:lstStyle/>
          <a:p>
            <a:fld id="{015F3704-835D-4F93-99D3-5AD1CE3F6D07}" type="slidenum">
              <a:rPr lang="en-IN" smtClean="0"/>
              <a:t>10</a:t>
            </a:fld>
            <a:endParaRPr lang="en-IN"/>
          </a:p>
        </p:txBody>
      </p:sp>
    </p:spTree>
    <p:extLst>
      <p:ext uri="{BB962C8B-B14F-4D97-AF65-F5344CB8AC3E}">
        <p14:creationId xmlns:p14="http://schemas.microsoft.com/office/powerpoint/2010/main" val="2092992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Slide Number Placeholder 3"/>
          <p:cNvSpPr>
            <a:spLocks noGrp="1"/>
          </p:cNvSpPr>
          <p:nvPr>
            <p:ph type="sldNum" sz="quarter" idx="5"/>
          </p:nvPr>
        </p:nvSpPr>
        <p:spPr/>
        <p:txBody>
          <a:bodyPr/>
          <a:lstStyle/>
          <a:p>
            <a:fld id="{015F3704-835D-4F93-99D3-5AD1CE3F6D07}" type="slidenum">
              <a:rPr lang="en-IN" smtClean="0"/>
              <a:t>20</a:t>
            </a:fld>
            <a:endParaRPr lang="en-IN"/>
          </a:p>
        </p:txBody>
      </p:sp>
    </p:spTree>
    <p:extLst>
      <p:ext uri="{BB962C8B-B14F-4D97-AF65-F5344CB8AC3E}">
        <p14:creationId xmlns:p14="http://schemas.microsoft.com/office/powerpoint/2010/main" val="9065514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15F3704-835D-4F93-99D3-5AD1CE3F6D07}" type="slidenum">
              <a:rPr lang="en-IN" smtClean="0"/>
              <a:t>26</a:t>
            </a:fld>
            <a:endParaRPr lang="en-IN"/>
          </a:p>
        </p:txBody>
      </p:sp>
    </p:spTree>
    <p:extLst>
      <p:ext uri="{BB962C8B-B14F-4D97-AF65-F5344CB8AC3E}">
        <p14:creationId xmlns:p14="http://schemas.microsoft.com/office/powerpoint/2010/main" val="17330214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Slide Number Placeholder 3"/>
          <p:cNvSpPr>
            <a:spLocks noGrp="1"/>
          </p:cNvSpPr>
          <p:nvPr>
            <p:ph type="sldNum" sz="quarter" idx="5"/>
          </p:nvPr>
        </p:nvSpPr>
        <p:spPr/>
        <p:txBody>
          <a:bodyPr/>
          <a:lstStyle/>
          <a:p>
            <a:fld id="{015F3704-835D-4F93-99D3-5AD1CE3F6D07}" type="slidenum">
              <a:rPr lang="en-IN" smtClean="0"/>
              <a:t>64</a:t>
            </a:fld>
            <a:endParaRPr lang="en-IN"/>
          </a:p>
        </p:txBody>
      </p:sp>
    </p:spTree>
    <p:extLst>
      <p:ext uri="{BB962C8B-B14F-4D97-AF65-F5344CB8AC3E}">
        <p14:creationId xmlns:p14="http://schemas.microsoft.com/office/powerpoint/2010/main" val="39242560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Slide Number Placeholder 3"/>
          <p:cNvSpPr>
            <a:spLocks noGrp="1"/>
          </p:cNvSpPr>
          <p:nvPr>
            <p:ph type="sldNum" sz="quarter" idx="5"/>
          </p:nvPr>
        </p:nvSpPr>
        <p:spPr/>
        <p:txBody>
          <a:bodyPr/>
          <a:lstStyle/>
          <a:p>
            <a:fld id="{015F3704-835D-4F93-99D3-5AD1CE3F6D07}" type="slidenum">
              <a:rPr lang="en-IN" smtClean="0"/>
              <a:t>65</a:t>
            </a:fld>
            <a:endParaRPr lang="en-IN"/>
          </a:p>
        </p:txBody>
      </p:sp>
    </p:spTree>
    <p:extLst>
      <p:ext uri="{BB962C8B-B14F-4D97-AF65-F5344CB8AC3E}">
        <p14:creationId xmlns:p14="http://schemas.microsoft.com/office/powerpoint/2010/main" val="24554483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A161E-DD1E-4BA7-A54A-27597DD1F97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9416C61D-DF7E-4FA4-9CF7-B21FD398315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7FAB5637-4679-4015-8C8E-D96A092CB5E3}"/>
              </a:ext>
            </a:extLst>
          </p:cNvPr>
          <p:cNvSpPr>
            <a:spLocks noGrp="1"/>
          </p:cNvSpPr>
          <p:nvPr>
            <p:ph type="dt" sz="half" idx="10"/>
          </p:nvPr>
        </p:nvSpPr>
        <p:spPr/>
        <p:txBody>
          <a:bodyPr/>
          <a:lstStyle/>
          <a:p>
            <a:fld id="{06C54EA6-963D-424E-AAD9-4AE35FD19909}" type="datetimeFigureOut">
              <a:rPr lang="en-IN" smtClean="0"/>
              <a:t>23-05-2022</a:t>
            </a:fld>
            <a:endParaRPr lang="en-IN"/>
          </a:p>
        </p:txBody>
      </p:sp>
      <p:sp>
        <p:nvSpPr>
          <p:cNvPr id="5" name="Footer Placeholder 4">
            <a:extLst>
              <a:ext uri="{FF2B5EF4-FFF2-40B4-BE49-F238E27FC236}">
                <a16:creationId xmlns:a16="http://schemas.microsoft.com/office/drawing/2014/main" id="{A4BE626C-3DB3-487B-A8CC-8BDFC3DED6AE}"/>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53585A0-57C7-4DD4-8138-3511A7922A08}"/>
              </a:ext>
            </a:extLst>
          </p:cNvPr>
          <p:cNvSpPr>
            <a:spLocks noGrp="1"/>
          </p:cNvSpPr>
          <p:nvPr>
            <p:ph type="sldNum" sz="quarter" idx="12"/>
          </p:nvPr>
        </p:nvSpPr>
        <p:spPr/>
        <p:txBody>
          <a:bodyPr/>
          <a:lstStyle/>
          <a:p>
            <a:fld id="{0EC78048-6675-483B-BD10-DD264E070E57}" type="slidenum">
              <a:rPr lang="en-IN" smtClean="0"/>
              <a:t>‹#›</a:t>
            </a:fld>
            <a:endParaRPr lang="en-IN"/>
          </a:p>
        </p:txBody>
      </p:sp>
    </p:spTree>
    <p:extLst>
      <p:ext uri="{BB962C8B-B14F-4D97-AF65-F5344CB8AC3E}">
        <p14:creationId xmlns:p14="http://schemas.microsoft.com/office/powerpoint/2010/main" val="31115342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F729C9-BB65-4B0D-9845-DDA8A30B04B3}"/>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728969B4-CFD1-4ECD-8CF7-6D8303B807B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761890B6-8418-40D2-951B-303474FEE6C2}"/>
              </a:ext>
            </a:extLst>
          </p:cNvPr>
          <p:cNvSpPr>
            <a:spLocks noGrp="1"/>
          </p:cNvSpPr>
          <p:nvPr>
            <p:ph type="dt" sz="half" idx="10"/>
          </p:nvPr>
        </p:nvSpPr>
        <p:spPr/>
        <p:txBody>
          <a:bodyPr/>
          <a:lstStyle/>
          <a:p>
            <a:fld id="{06C54EA6-963D-424E-AAD9-4AE35FD19909}" type="datetimeFigureOut">
              <a:rPr lang="en-IN" smtClean="0"/>
              <a:t>23-05-2022</a:t>
            </a:fld>
            <a:endParaRPr lang="en-IN"/>
          </a:p>
        </p:txBody>
      </p:sp>
      <p:sp>
        <p:nvSpPr>
          <p:cNvPr id="5" name="Footer Placeholder 4">
            <a:extLst>
              <a:ext uri="{FF2B5EF4-FFF2-40B4-BE49-F238E27FC236}">
                <a16:creationId xmlns:a16="http://schemas.microsoft.com/office/drawing/2014/main" id="{AAB2C8FB-40DE-4CB7-8303-039F1B770EA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90A077B1-53E7-4301-99F8-53C7D7AAE28B}"/>
              </a:ext>
            </a:extLst>
          </p:cNvPr>
          <p:cNvSpPr>
            <a:spLocks noGrp="1"/>
          </p:cNvSpPr>
          <p:nvPr>
            <p:ph type="sldNum" sz="quarter" idx="12"/>
          </p:nvPr>
        </p:nvSpPr>
        <p:spPr/>
        <p:txBody>
          <a:bodyPr/>
          <a:lstStyle/>
          <a:p>
            <a:fld id="{0EC78048-6675-483B-BD10-DD264E070E57}" type="slidenum">
              <a:rPr lang="en-IN" smtClean="0"/>
              <a:t>‹#›</a:t>
            </a:fld>
            <a:endParaRPr lang="en-IN"/>
          </a:p>
        </p:txBody>
      </p:sp>
    </p:spTree>
    <p:extLst>
      <p:ext uri="{BB962C8B-B14F-4D97-AF65-F5344CB8AC3E}">
        <p14:creationId xmlns:p14="http://schemas.microsoft.com/office/powerpoint/2010/main" val="1254257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A28359-0B44-42CD-BC17-2F6BFA2C202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C39C7009-6865-4596-BC01-8F1633DFA1C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E742C20-24F3-4A94-9341-740D93DC3ECE}"/>
              </a:ext>
            </a:extLst>
          </p:cNvPr>
          <p:cNvSpPr>
            <a:spLocks noGrp="1"/>
          </p:cNvSpPr>
          <p:nvPr>
            <p:ph type="dt" sz="half" idx="10"/>
          </p:nvPr>
        </p:nvSpPr>
        <p:spPr/>
        <p:txBody>
          <a:bodyPr/>
          <a:lstStyle/>
          <a:p>
            <a:fld id="{06C54EA6-963D-424E-AAD9-4AE35FD19909}" type="datetimeFigureOut">
              <a:rPr lang="en-IN" smtClean="0"/>
              <a:t>23-05-2022</a:t>
            </a:fld>
            <a:endParaRPr lang="en-IN"/>
          </a:p>
        </p:txBody>
      </p:sp>
      <p:sp>
        <p:nvSpPr>
          <p:cNvPr id="5" name="Footer Placeholder 4">
            <a:extLst>
              <a:ext uri="{FF2B5EF4-FFF2-40B4-BE49-F238E27FC236}">
                <a16:creationId xmlns:a16="http://schemas.microsoft.com/office/drawing/2014/main" id="{D105DB34-AB16-42C6-87CC-67C15270D583}"/>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87536E00-E69A-405C-9EC1-5B22D885C026}"/>
              </a:ext>
            </a:extLst>
          </p:cNvPr>
          <p:cNvSpPr>
            <a:spLocks noGrp="1"/>
          </p:cNvSpPr>
          <p:nvPr>
            <p:ph type="sldNum" sz="quarter" idx="12"/>
          </p:nvPr>
        </p:nvSpPr>
        <p:spPr/>
        <p:txBody>
          <a:bodyPr/>
          <a:lstStyle/>
          <a:p>
            <a:fld id="{0EC78048-6675-483B-BD10-DD264E070E57}" type="slidenum">
              <a:rPr lang="en-IN" smtClean="0"/>
              <a:t>‹#›</a:t>
            </a:fld>
            <a:endParaRPr lang="en-IN"/>
          </a:p>
        </p:txBody>
      </p:sp>
    </p:spTree>
    <p:extLst>
      <p:ext uri="{BB962C8B-B14F-4D97-AF65-F5344CB8AC3E}">
        <p14:creationId xmlns:p14="http://schemas.microsoft.com/office/powerpoint/2010/main" val="25202871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DEDAF-12F1-4C09-9F5F-7F8DA53A59F0}"/>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19DC6A90-E2A8-40B6-91BE-EDE4EF83BB6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D9BAEA9D-0149-4950-B585-990585F3CDD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1BB5EFD1-E7A4-4415-B25D-44B053D911C8}"/>
              </a:ext>
            </a:extLst>
          </p:cNvPr>
          <p:cNvSpPr>
            <a:spLocks noGrp="1"/>
          </p:cNvSpPr>
          <p:nvPr>
            <p:ph type="dt" sz="half" idx="10"/>
          </p:nvPr>
        </p:nvSpPr>
        <p:spPr/>
        <p:txBody>
          <a:bodyPr/>
          <a:lstStyle/>
          <a:p>
            <a:fld id="{06C54EA6-963D-424E-AAD9-4AE35FD19909}" type="datetimeFigureOut">
              <a:rPr lang="en-IN" smtClean="0"/>
              <a:t>23-05-2022</a:t>
            </a:fld>
            <a:endParaRPr lang="en-IN"/>
          </a:p>
        </p:txBody>
      </p:sp>
      <p:sp>
        <p:nvSpPr>
          <p:cNvPr id="6" name="Footer Placeholder 5">
            <a:extLst>
              <a:ext uri="{FF2B5EF4-FFF2-40B4-BE49-F238E27FC236}">
                <a16:creationId xmlns:a16="http://schemas.microsoft.com/office/drawing/2014/main" id="{4AE7B472-BE8E-4AA5-A96A-F6530FAE8ED7}"/>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55883687-FBD8-4AD8-9389-16A8A98C0CAC}"/>
              </a:ext>
            </a:extLst>
          </p:cNvPr>
          <p:cNvSpPr>
            <a:spLocks noGrp="1"/>
          </p:cNvSpPr>
          <p:nvPr>
            <p:ph type="sldNum" sz="quarter" idx="12"/>
          </p:nvPr>
        </p:nvSpPr>
        <p:spPr/>
        <p:txBody>
          <a:bodyPr/>
          <a:lstStyle/>
          <a:p>
            <a:fld id="{0EC78048-6675-483B-BD10-DD264E070E57}" type="slidenum">
              <a:rPr lang="en-IN" smtClean="0"/>
              <a:t>‹#›</a:t>
            </a:fld>
            <a:endParaRPr lang="en-IN"/>
          </a:p>
        </p:txBody>
      </p:sp>
    </p:spTree>
    <p:extLst>
      <p:ext uri="{BB962C8B-B14F-4D97-AF65-F5344CB8AC3E}">
        <p14:creationId xmlns:p14="http://schemas.microsoft.com/office/powerpoint/2010/main" val="40075705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F34C22-DD72-413C-8A10-63A9D4F2624C}"/>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27A6C307-EB60-4EA6-B338-46CACEB5663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96BB725-BD16-495A-8332-B8A26193115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5F1E0D0F-AFD5-498E-8842-419BFEF6003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8ADF171-AABD-4193-9BA2-1CA5CE84E79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B95E1554-1011-4647-9B9C-AEF4264EC152}"/>
              </a:ext>
            </a:extLst>
          </p:cNvPr>
          <p:cNvSpPr>
            <a:spLocks noGrp="1"/>
          </p:cNvSpPr>
          <p:nvPr>
            <p:ph type="dt" sz="half" idx="10"/>
          </p:nvPr>
        </p:nvSpPr>
        <p:spPr/>
        <p:txBody>
          <a:bodyPr/>
          <a:lstStyle/>
          <a:p>
            <a:fld id="{06C54EA6-963D-424E-AAD9-4AE35FD19909}" type="datetimeFigureOut">
              <a:rPr lang="en-IN" smtClean="0"/>
              <a:t>23-05-2022</a:t>
            </a:fld>
            <a:endParaRPr lang="en-IN"/>
          </a:p>
        </p:txBody>
      </p:sp>
      <p:sp>
        <p:nvSpPr>
          <p:cNvPr id="8" name="Footer Placeholder 7">
            <a:extLst>
              <a:ext uri="{FF2B5EF4-FFF2-40B4-BE49-F238E27FC236}">
                <a16:creationId xmlns:a16="http://schemas.microsoft.com/office/drawing/2014/main" id="{7C760121-148B-4E7A-9406-3DC99DAE8AD9}"/>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0344D2BF-B16F-4433-8AC2-B26A94F13DBA}"/>
              </a:ext>
            </a:extLst>
          </p:cNvPr>
          <p:cNvSpPr>
            <a:spLocks noGrp="1"/>
          </p:cNvSpPr>
          <p:nvPr>
            <p:ph type="sldNum" sz="quarter" idx="12"/>
          </p:nvPr>
        </p:nvSpPr>
        <p:spPr/>
        <p:txBody>
          <a:bodyPr/>
          <a:lstStyle/>
          <a:p>
            <a:fld id="{0EC78048-6675-483B-BD10-DD264E070E57}" type="slidenum">
              <a:rPr lang="en-IN" smtClean="0"/>
              <a:t>‹#›</a:t>
            </a:fld>
            <a:endParaRPr lang="en-IN"/>
          </a:p>
        </p:txBody>
      </p:sp>
    </p:spTree>
    <p:extLst>
      <p:ext uri="{BB962C8B-B14F-4D97-AF65-F5344CB8AC3E}">
        <p14:creationId xmlns:p14="http://schemas.microsoft.com/office/powerpoint/2010/main" val="21593889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1355B9-851B-4214-A878-6D992E458D75}"/>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EC80AB45-7299-4B8D-8FF3-5301FEFED2BD}"/>
              </a:ext>
            </a:extLst>
          </p:cNvPr>
          <p:cNvSpPr>
            <a:spLocks noGrp="1"/>
          </p:cNvSpPr>
          <p:nvPr>
            <p:ph type="dt" sz="half" idx="10"/>
          </p:nvPr>
        </p:nvSpPr>
        <p:spPr/>
        <p:txBody>
          <a:bodyPr/>
          <a:lstStyle/>
          <a:p>
            <a:fld id="{06C54EA6-963D-424E-AAD9-4AE35FD19909}" type="datetimeFigureOut">
              <a:rPr lang="en-IN" smtClean="0"/>
              <a:t>23-05-2022</a:t>
            </a:fld>
            <a:endParaRPr lang="en-IN"/>
          </a:p>
        </p:txBody>
      </p:sp>
      <p:sp>
        <p:nvSpPr>
          <p:cNvPr id="4" name="Footer Placeholder 3">
            <a:extLst>
              <a:ext uri="{FF2B5EF4-FFF2-40B4-BE49-F238E27FC236}">
                <a16:creationId xmlns:a16="http://schemas.microsoft.com/office/drawing/2014/main" id="{BD89CB89-106D-4A46-9113-59613D66BA59}"/>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82656043-C09A-423C-BFB8-7AB7001A1CFC}"/>
              </a:ext>
            </a:extLst>
          </p:cNvPr>
          <p:cNvSpPr>
            <a:spLocks noGrp="1"/>
          </p:cNvSpPr>
          <p:nvPr>
            <p:ph type="sldNum" sz="quarter" idx="12"/>
          </p:nvPr>
        </p:nvSpPr>
        <p:spPr/>
        <p:txBody>
          <a:bodyPr/>
          <a:lstStyle/>
          <a:p>
            <a:fld id="{0EC78048-6675-483B-BD10-DD264E070E57}" type="slidenum">
              <a:rPr lang="en-IN" smtClean="0"/>
              <a:t>‹#›</a:t>
            </a:fld>
            <a:endParaRPr lang="en-IN"/>
          </a:p>
        </p:txBody>
      </p:sp>
    </p:spTree>
    <p:extLst>
      <p:ext uri="{BB962C8B-B14F-4D97-AF65-F5344CB8AC3E}">
        <p14:creationId xmlns:p14="http://schemas.microsoft.com/office/powerpoint/2010/main" val="7822801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FA2B6A-8371-46C2-AC80-A2DA55815AE3}"/>
              </a:ext>
            </a:extLst>
          </p:cNvPr>
          <p:cNvSpPr>
            <a:spLocks noGrp="1"/>
          </p:cNvSpPr>
          <p:nvPr>
            <p:ph type="dt" sz="half" idx="10"/>
          </p:nvPr>
        </p:nvSpPr>
        <p:spPr/>
        <p:txBody>
          <a:bodyPr/>
          <a:lstStyle/>
          <a:p>
            <a:fld id="{06C54EA6-963D-424E-AAD9-4AE35FD19909}" type="datetimeFigureOut">
              <a:rPr lang="en-IN" smtClean="0"/>
              <a:t>23-05-2022</a:t>
            </a:fld>
            <a:endParaRPr lang="en-IN"/>
          </a:p>
        </p:txBody>
      </p:sp>
      <p:sp>
        <p:nvSpPr>
          <p:cNvPr id="3" name="Footer Placeholder 2">
            <a:extLst>
              <a:ext uri="{FF2B5EF4-FFF2-40B4-BE49-F238E27FC236}">
                <a16:creationId xmlns:a16="http://schemas.microsoft.com/office/drawing/2014/main" id="{CFC0E666-3C1C-409B-8A29-298FF7D8EE0B}"/>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99C342AC-08ED-4B63-9260-58B1E8DD6FC0}"/>
              </a:ext>
            </a:extLst>
          </p:cNvPr>
          <p:cNvSpPr>
            <a:spLocks noGrp="1"/>
          </p:cNvSpPr>
          <p:nvPr>
            <p:ph type="sldNum" sz="quarter" idx="12"/>
          </p:nvPr>
        </p:nvSpPr>
        <p:spPr/>
        <p:txBody>
          <a:bodyPr/>
          <a:lstStyle/>
          <a:p>
            <a:fld id="{0EC78048-6675-483B-BD10-DD264E070E57}" type="slidenum">
              <a:rPr lang="en-IN" smtClean="0"/>
              <a:t>‹#›</a:t>
            </a:fld>
            <a:endParaRPr lang="en-IN"/>
          </a:p>
        </p:txBody>
      </p:sp>
    </p:spTree>
    <p:extLst>
      <p:ext uri="{BB962C8B-B14F-4D97-AF65-F5344CB8AC3E}">
        <p14:creationId xmlns:p14="http://schemas.microsoft.com/office/powerpoint/2010/main" val="37061864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5BC39-DC5B-4172-8AA7-9AAD7300D5C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0D45180B-ED98-4D98-A37B-62ED853A613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8E1790B1-A2AA-4A51-9A1A-9B5D4C779F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93192F-F9DA-4203-BC99-66801BDD61D5}"/>
              </a:ext>
            </a:extLst>
          </p:cNvPr>
          <p:cNvSpPr>
            <a:spLocks noGrp="1"/>
          </p:cNvSpPr>
          <p:nvPr>
            <p:ph type="dt" sz="half" idx="10"/>
          </p:nvPr>
        </p:nvSpPr>
        <p:spPr/>
        <p:txBody>
          <a:bodyPr/>
          <a:lstStyle/>
          <a:p>
            <a:fld id="{06C54EA6-963D-424E-AAD9-4AE35FD19909}" type="datetimeFigureOut">
              <a:rPr lang="en-IN" smtClean="0"/>
              <a:t>23-05-2022</a:t>
            </a:fld>
            <a:endParaRPr lang="en-IN"/>
          </a:p>
        </p:txBody>
      </p:sp>
      <p:sp>
        <p:nvSpPr>
          <p:cNvPr id="6" name="Footer Placeholder 5">
            <a:extLst>
              <a:ext uri="{FF2B5EF4-FFF2-40B4-BE49-F238E27FC236}">
                <a16:creationId xmlns:a16="http://schemas.microsoft.com/office/drawing/2014/main" id="{18A7DF0D-034F-45C9-8568-0FC8C35A78D1}"/>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0D96645D-F17F-4A52-B171-153E7C271B85}"/>
              </a:ext>
            </a:extLst>
          </p:cNvPr>
          <p:cNvSpPr>
            <a:spLocks noGrp="1"/>
          </p:cNvSpPr>
          <p:nvPr>
            <p:ph type="sldNum" sz="quarter" idx="12"/>
          </p:nvPr>
        </p:nvSpPr>
        <p:spPr/>
        <p:txBody>
          <a:bodyPr/>
          <a:lstStyle/>
          <a:p>
            <a:fld id="{0EC78048-6675-483B-BD10-DD264E070E57}" type="slidenum">
              <a:rPr lang="en-IN" smtClean="0"/>
              <a:t>‹#›</a:t>
            </a:fld>
            <a:endParaRPr lang="en-IN"/>
          </a:p>
        </p:txBody>
      </p:sp>
    </p:spTree>
    <p:extLst>
      <p:ext uri="{BB962C8B-B14F-4D97-AF65-F5344CB8AC3E}">
        <p14:creationId xmlns:p14="http://schemas.microsoft.com/office/powerpoint/2010/main" val="7143284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F97525-A709-4196-ADE4-037696A115D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53280071-8728-4FCA-BA48-109298A701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4FBCA8B5-76F7-4C79-A7A4-D346ACF165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8542ED7-AA7D-4873-A815-FBEF2E129B3D}"/>
              </a:ext>
            </a:extLst>
          </p:cNvPr>
          <p:cNvSpPr>
            <a:spLocks noGrp="1"/>
          </p:cNvSpPr>
          <p:nvPr>
            <p:ph type="dt" sz="half" idx="10"/>
          </p:nvPr>
        </p:nvSpPr>
        <p:spPr/>
        <p:txBody>
          <a:bodyPr/>
          <a:lstStyle/>
          <a:p>
            <a:fld id="{06C54EA6-963D-424E-AAD9-4AE35FD19909}" type="datetimeFigureOut">
              <a:rPr lang="en-IN" smtClean="0"/>
              <a:t>23-05-2022</a:t>
            </a:fld>
            <a:endParaRPr lang="en-IN"/>
          </a:p>
        </p:txBody>
      </p:sp>
      <p:sp>
        <p:nvSpPr>
          <p:cNvPr id="6" name="Footer Placeholder 5">
            <a:extLst>
              <a:ext uri="{FF2B5EF4-FFF2-40B4-BE49-F238E27FC236}">
                <a16:creationId xmlns:a16="http://schemas.microsoft.com/office/drawing/2014/main" id="{1ED0075D-4A76-42CE-9A2F-1B1CED55AE64}"/>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AAA90DF3-9125-415F-8EFF-0E1CF70E3EDF}"/>
              </a:ext>
            </a:extLst>
          </p:cNvPr>
          <p:cNvSpPr>
            <a:spLocks noGrp="1"/>
          </p:cNvSpPr>
          <p:nvPr>
            <p:ph type="sldNum" sz="quarter" idx="12"/>
          </p:nvPr>
        </p:nvSpPr>
        <p:spPr/>
        <p:txBody>
          <a:bodyPr/>
          <a:lstStyle/>
          <a:p>
            <a:fld id="{0EC78048-6675-483B-BD10-DD264E070E57}" type="slidenum">
              <a:rPr lang="en-IN" smtClean="0"/>
              <a:t>‹#›</a:t>
            </a:fld>
            <a:endParaRPr lang="en-IN"/>
          </a:p>
        </p:txBody>
      </p:sp>
    </p:spTree>
    <p:extLst>
      <p:ext uri="{BB962C8B-B14F-4D97-AF65-F5344CB8AC3E}">
        <p14:creationId xmlns:p14="http://schemas.microsoft.com/office/powerpoint/2010/main" val="19900824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E5CD1B-C3BA-4D52-9BAF-FB9720017007}"/>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C8BB4D71-EAF1-4B0E-BF4D-36313FE13C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FADAC99D-3968-4596-A1BF-64BF7EEFCCC6}"/>
              </a:ext>
            </a:extLst>
          </p:cNvPr>
          <p:cNvSpPr>
            <a:spLocks noGrp="1"/>
          </p:cNvSpPr>
          <p:nvPr>
            <p:ph type="dt" sz="half" idx="10"/>
          </p:nvPr>
        </p:nvSpPr>
        <p:spPr/>
        <p:txBody>
          <a:bodyPr/>
          <a:lstStyle/>
          <a:p>
            <a:fld id="{06C54EA6-963D-424E-AAD9-4AE35FD19909}" type="datetimeFigureOut">
              <a:rPr lang="en-IN" smtClean="0"/>
              <a:t>23-05-2022</a:t>
            </a:fld>
            <a:endParaRPr lang="en-IN"/>
          </a:p>
        </p:txBody>
      </p:sp>
      <p:sp>
        <p:nvSpPr>
          <p:cNvPr id="5" name="Footer Placeholder 4">
            <a:extLst>
              <a:ext uri="{FF2B5EF4-FFF2-40B4-BE49-F238E27FC236}">
                <a16:creationId xmlns:a16="http://schemas.microsoft.com/office/drawing/2014/main" id="{6728AA42-8465-4541-AD9A-597DCDC51BB3}"/>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28BF5B5A-720F-4793-BC16-241C709ECD63}"/>
              </a:ext>
            </a:extLst>
          </p:cNvPr>
          <p:cNvSpPr>
            <a:spLocks noGrp="1"/>
          </p:cNvSpPr>
          <p:nvPr>
            <p:ph type="sldNum" sz="quarter" idx="12"/>
          </p:nvPr>
        </p:nvSpPr>
        <p:spPr/>
        <p:txBody>
          <a:bodyPr/>
          <a:lstStyle/>
          <a:p>
            <a:fld id="{0EC78048-6675-483B-BD10-DD264E070E57}" type="slidenum">
              <a:rPr lang="en-IN" smtClean="0"/>
              <a:t>‹#›</a:t>
            </a:fld>
            <a:endParaRPr lang="en-IN"/>
          </a:p>
        </p:txBody>
      </p:sp>
    </p:spTree>
    <p:extLst>
      <p:ext uri="{BB962C8B-B14F-4D97-AF65-F5344CB8AC3E}">
        <p14:creationId xmlns:p14="http://schemas.microsoft.com/office/powerpoint/2010/main" val="17997654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64B02FB-16D6-459E-9D55-BCC500EE8FE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1FEAC1AA-C2E6-4276-881D-07AEAD75E1D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45754D1A-0DC8-4E3B-9EE8-C5AF3E76320B}"/>
              </a:ext>
            </a:extLst>
          </p:cNvPr>
          <p:cNvSpPr>
            <a:spLocks noGrp="1"/>
          </p:cNvSpPr>
          <p:nvPr>
            <p:ph type="dt" sz="half" idx="10"/>
          </p:nvPr>
        </p:nvSpPr>
        <p:spPr/>
        <p:txBody>
          <a:bodyPr/>
          <a:lstStyle/>
          <a:p>
            <a:fld id="{06C54EA6-963D-424E-AAD9-4AE35FD19909}" type="datetimeFigureOut">
              <a:rPr lang="en-IN" smtClean="0"/>
              <a:t>23-05-2022</a:t>
            </a:fld>
            <a:endParaRPr lang="en-IN"/>
          </a:p>
        </p:txBody>
      </p:sp>
      <p:sp>
        <p:nvSpPr>
          <p:cNvPr id="5" name="Footer Placeholder 4">
            <a:extLst>
              <a:ext uri="{FF2B5EF4-FFF2-40B4-BE49-F238E27FC236}">
                <a16:creationId xmlns:a16="http://schemas.microsoft.com/office/drawing/2014/main" id="{FCFB2C00-3880-422B-8177-36C38B483D67}"/>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27796CE4-E321-4ABD-A707-FE23F5507937}"/>
              </a:ext>
            </a:extLst>
          </p:cNvPr>
          <p:cNvSpPr>
            <a:spLocks noGrp="1"/>
          </p:cNvSpPr>
          <p:nvPr>
            <p:ph type="sldNum" sz="quarter" idx="12"/>
          </p:nvPr>
        </p:nvSpPr>
        <p:spPr/>
        <p:txBody>
          <a:bodyPr/>
          <a:lstStyle/>
          <a:p>
            <a:fld id="{0EC78048-6675-483B-BD10-DD264E070E57}" type="slidenum">
              <a:rPr lang="en-IN" smtClean="0"/>
              <a:t>‹#›</a:t>
            </a:fld>
            <a:endParaRPr lang="en-IN"/>
          </a:p>
        </p:txBody>
      </p:sp>
    </p:spTree>
    <p:extLst>
      <p:ext uri="{BB962C8B-B14F-4D97-AF65-F5344CB8AC3E}">
        <p14:creationId xmlns:p14="http://schemas.microsoft.com/office/powerpoint/2010/main" val="25666115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2905F11-DD7E-4929-A2D3-0D435B0C6F2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3DC26182-7BE3-41D4-827B-07C21FEF2F2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0098A530-EF9F-43A6-929B-11ABC013ADE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C54EA6-963D-424E-AAD9-4AE35FD19909}" type="datetimeFigureOut">
              <a:rPr lang="en-IN" smtClean="0"/>
              <a:t>23-05-2022</a:t>
            </a:fld>
            <a:endParaRPr lang="en-IN"/>
          </a:p>
        </p:txBody>
      </p:sp>
      <p:sp>
        <p:nvSpPr>
          <p:cNvPr id="5" name="Footer Placeholder 4">
            <a:extLst>
              <a:ext uri="{FF2B5EF4-FFF2-40B4-BE49-F238E27FC236}">
                <a16:creationId xmlns:a16="http://schemas.microsoft.com/office/drawing/2014/main" id="{4AB7C6E8-5084-4D3C-8456-61ABE37EA91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7E9758A6-9358-4000-8F43-693D1C856BE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C78048-6675-483B-BD10-DD264E070E57}" type="slidenum">
              <a:rPr lang="en-IN" smtClean="0"/>
              <a:t>‹#›</a:t>
            </a:fld>
            <a:endParaRPr lang="en-IN"/>
          </a:p>
        </p:txBody>
      </p:sp>
    </p:spTree>
    <p:extLst>
      <p:ext uri="{BB962C8B-B14F-4D97-AF65-F5344CB8AC3E}">
        <p14:creationId xmlns:p14="http://schemas.microsoft.com/office/powerpoint/2010/main" val="5237795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D3E0F1AB-E453-4BDD-A3DB-F3342E5FD41F}"/>
              </a:ext>
            </a:extLst>
          </p:cNvPr>
          <p:cNvGraphicFramePr>
            <a:graphicFrameLocks noGrp="1"/>
          </p:cNvGraphicFramePr>
          <p:nvPr>
            <p:extLst>
              <p:ext uri="{D42A27DB-BD31-4B8C-83A1-F6EECF244321}">
                <p14:modId xmlns:p14="http://schemas.microsoft.com/office/powerpoint/2010/main" val="3620907838"/>
              </p:ext>
            </p:extLst>
          </p:nvPr>
        </p:nvGraphicFramePr>
        <p:xfrm>
          <a:off x="1381539" y="1451113"/>
          <a:ext cx="9591261" cy="4724004"/>
        </p:xfrm>
        <a:graphic>
          <a:graphicData uri="http://schemas.openxmlformats.org/drawingml/2006/table">
            <a:tbl>
              <a:tblPr firstRow="1" firstCol="1" bandRow="1" bandCol="1">
                <a:tableStyleId>{5C22544A-7EE6-4342-B048-85BDC9FD1C3A}</a:tableStyleId>
              </a:tblPr>
              <a:tblGrid>
                <a:gridCol w="1568207">
                  <a:extLst>
                    <a:ext uri="{9D8B030D-6E8A-4147-A177-3AD203B41FA5}">
                      <a16:colId xmlns:a16="http://schemas.microsoft.com/office/drawing/2014/main" val="2778631094"/>
                    </a:ext>
                  </a:extLst>
                </a:gridCol>
                <a:gridCol w="8023054">
                  <a:extLst>
                    <a:ext uri="{9D8B030D-6E8A-4147-A177-3AD203B41FA5}">
                      <a16:colId xmlns:a16="http://schemas.microsoft.com/office/drawing/2014/main" val="994676107"/>
                    </a:ext>
                  </a:extLst>
                </a:gridCol>
              </a:tblGrid>
              <a:tr h="393667">
                <a:tc>
                  <a:txBody>
                    <a:bodyPr/>
                    <a:lstStyle/>
                    <a:p>
                      <a:pPr>
                        <a:lnSpc>
                          <a:spcPct val="107000"/>
                        </a:lnSpc>
                        <a:spcAft>
                          <a:spcPts val="800"/>
                        </a:spcAft>
                      </a:pPr>
                      <a:r>
                        <a:rPr lang="en-IN" sz="2400" dirty="0">
                          <a:effectLst/>
                        </a:rPr>
                        <a:t>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N" sz="2400" dirty="0">
                          <a:effectLst/>
                          <a:highlight>
                            <a:srgbClr val="00008B"/>
                          </a:highlight>
                        </a:rPr>
                        <a:t>Course Calendar</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84391578"/>
                  </a:ext>
                </a:extLst>
              </a:tr>
              <a:tr h="393667">
                <a:tc>
                  <a:txBody>
                    <a:bodyPr/>
                    <a:lstStyle/>
                    <a:p>
                      <a:pPr>
                        <a:lnSpc>
                          <a:spcPct val="107000"/>
                        </a:lnSpc>
                        <a:spcAft>
                          <a:spcPts val="800"/>
                        </a:spcAft>
                      </a:pPr>
                      <a:r>
                        <a:rPr lang="en-IN" sz="2400" dirty="0">
                          <a:effectLst/>
                        </a:rPr>
                        <a:t>Week</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N" sz="2400" dirty="0">
                          <a:effectLst/>
                        </a:rPr>
                        <a:t>Main Content</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44715682"/>
                  </a:ext>
                </a:extLst>
              </a:tr>
              <a:tr h="393667">
                <a:tc>
                  <a:txBody>
                    <a:bodyPr/>
                    <a:lstStyle/>
                    <a:p>
                      <a:pPr>
                        <a:lnSpc>
                          <a:spcPct val="107000"/>
                        </a:lnSpc>
                        <a:spcAft>
                          <a:spcPts val="800"/>
                        </a:spcAft>
                      </a:pPr>
                      <a:r>
                        <a:rPr lang="en-IN" sz="2400" dirty="0">
                          <a:effectLst/>
                        </a:rPr>
                        <a:t>Week 7</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IN" sz="2400" dirty="0">
                          <a:effectLst/>
                        </a:rPr>
                        <a:t>Extension of Simple Regression: Functional Forms I</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142689"/>
                  </a:ext>
                </a:extLst>
              </a:tr>
              <a:tr h="393667">
                <a:tc>
                  <a:txBody>
                    <a:bodyPr/>
                    <a:lstStyle/>
                    <a:p>
                      <a:pPr>
                        <a:lnSpc>
                          <a:spcPct val="107000"/>
                        </a:lnSpc>
                        <a:spcAft>
                          <a:spcPts val="800"/>
                        </a:spcAft>
                      </a:pPr>
                      <a:r>
                        <a:rPr lang="en-IN" sz="2400" dirty="0">
                          <a:effectLst/>
                        </a:rPr>
                        <a:t>Week 8</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IN" sz="2400" dirty="0">
                          <a:effectLst/>
                        </a:rPr>
                        <a:t>Extension of Simple Regression: Functional Forms II</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2753654"/>
                  </a:ext>
                </a:extLst>
              </a:tr>
              <a:tr h="393667">
                <a:tc>
                  <a:txBody>
                    <a:bodyPr/>
                    <a:lstStyle/>
                    <a:p>
                      <a:pPr>
                        <a:lnSpc>
                          <a:spcPct val="107000"/>
                        </a:lnSpc>
                        <a:spcAft>
                          <a:spcPts val="800"/>
                        </a:spcAft>
                      </a:pPr>
                      <a:r>
                        <a:rPr lang="en-IN" sz="2400" dirty="0">
                          <a:effectLst/>
                          <a:highlight>
                            <a:srgbClr val="FF00FF"/>
                          </a:highlight>
                        </a:rPr>
                        <a:t>Week 9</a:t>
                      </a:r>
                      <a:endParaRPr lang="en-IN" sz="1800" dirty="0">
                        <a:effectLst/>
                        <a:highlight>
                          <a:srgbClr val="FF00FF"/>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IN" sz="2400" dirty="0">
                          <a:effectLst/>
                          <a:highlight>
                            <a:srgbClr val="FF00FF"/>
                          </a:highlight>
                        </a:rPr>
                        <a:t>Extension of Simple Regression: Functional Forms III</a:t>
                      </a:r>
                      <a:endParaRPr lang="en-IN" sz="1800" dirty="0">
                        <a:effectLst/>
                        <a:highlight>
                          <a:srgbClr val="FF00FF"/>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26564430"/>
                  </a:ext>
                </a:extLst>
              </a:tr>
              <a:tr h="393667">
                <a:tc>
                  <a:txBody>
                    <a:bodyPr/>
                    <a:lstStyle/>
                    <a:p>
                      <a:pPr>
                        <a:lnSpc>
                          <a:spcPct val="107000"/>
                        </a:lnSpc>
                        <a:spcAft>
                          <a:spcPts val="800"/>
                        </a:spcAft>
                      </a:pPr>
                      <a:r>
                        <a:rPr lang="en-IN" sz="2400" dirty="0">
                          <a:effectLst/>
                        </a:rPr>
                        <a:t>Week 10</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IN" sz="2400" dirty="0">
                          <a:effectLst/>
                        </a:rPr>
                        <a:t>Multiple Regression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94905701"/>
                  </a:ext>
                </a:extLst>
              </a:tr>
              <a:tr h="393667">
                <a:tc>
                  <a:txBody>
                    <a:bodyPr/>
                    <a:lstStyle/>
                    <a:p>
                      <a:pPr>
                        <a:lnSpc>
                          <a:spcPct val="107000"/>
                        </a:lnSpc>
                        <a:spcAft>
                          <a:spcPts val="800"/>
                        </a:spcAft>
                      </a:pPr>
                      <a:r>
                        <a:rPr lang="en-IN" sz="2400" dirty="0">
                          <a:effectLst/>
                        </a:rPr>
                        <a:t>Week 11</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IN" sz="2400" dirty="0">
                          <a:effectLst/>
                        </a:rPr>
                        <a:t>Multiple Regression: Estimation and Interpretation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03128200"/>
                  </a:ext>
                </a:extLst>
              </a:tr>
              <a:tr h="393667">
                <a:tc>
                  <a:txBody>
                    <a:bodyPr/>
                    <a:lstStyle/>
                    <a:p>
                      <a:pPr>
                        <a:lnSpc>
                          <a:spcPct val="107000"/>
                        </a:lnSpc>
                        <a:spcAft>
                          <a:spcPts val="800"/>
                        </a:spcAft>
                      </a:pPr>
                      <a:r>
                        <a:rPr lang="en-IN" sz="2400" dirty="0">
                          <a:effectLst/>
                        </a:rPr>
                        <a:t>Week 12</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IN" sz="2400" dirty="0">
                          <a:effectLst/>
                        </a:rPr>
                        <a:t>Multiple Regression: Functional Forms</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74167600"/>
                  </a:ext>
                </a:extLst>
              </a:tr>
              <a:tr h="393667">
                <a:tc>
                  <a:txBody>
                    <a:bodyPr/>
                    <a:lstStyle/>
                    <a:p>
                      <a:pPr>
                        <a:lnSpc>
                          <a:spcPct val="107000"/>
                        </a:lnSpc>
                        <a:spcAft>
                          <a:spcPts val="800"/>
                        </a:spcAft>
                      </a:pPr>
                      <a:r>
                        <a:rPr lang="en-IN" sz="2400" dirty="0">
                          <a:effectLst/>
                        </a:rPr>
                        <a:t>Week 13</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IN" sz="2400" dirty="0">
                          <a:effectLst/>
                        </a:rPr>
                        <a:t>Introduction to Dummy Variables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55280834"/>
                  </a:ext>
                </a:extLst>
              </a:tr>
              <a:tr h="393667">
                <a:tc>
                  <a:txBody>
                    <a:bodyPr/>
                    <a:lstStyle/>
                    <a:p>
                      <a:pPr>
                        <a:lnSpc>
                          <a:spcPct val="107000"/>
                        </a:lnSpc>
                        <a:spcAft>
                          <a:spcPts val="800"/>
                        </a:spcAft>
                      </a:pPr>
                      <a:r>
                        <a:rPr lang="en-IN" sz="2400" dirty="0">
                          <a:effectLst/>
                        </a:rPr>
                        <a:t>Week 14</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IN" sz="2400" dirty="0">
                          <a:effectLst/>
                        </a:rPr>
                        <a:t>Introduction to Dummy Variables and Regression Methods</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69839170"/>
                  </a:ext>
                </a:extLst>
              </a:tr>
              <a:tr h="393667">
                <a:tc>
                  <a:txBody>
                    <a:bodyPr/>
                    <a:lstStyle/>
                    <a:p>
                      <a:pPr>
                        <a:lnSpc>
                          <a:spcPct val="107000"/>
                        </a:lnSpc>
                        <a:spcAft>
                          <a:spcPts val="800"/>
                        </a:spcAft>
                      </a:pPr>
                      <a:r>
                        <a:rPr lang="en-IN" sz="2400" dirty="0">
                          <a:effectLst/>
                        </a:rPr>
                        <a:t>Week 15</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IN" sz="2400" dirty="0">
                          <a:effectLst/>
                        </a:rPr>
                        <a:t>Regression with Dummy Variables: Hands-on-Exercise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81049273"/>
                  </a:ext>
                </a:extLst>
              </a:tr>
              <a:tr h="393667">
                <a:tc>
                  <a:txBody>
                    <a:bodyPr/>
                    <a:lstStyle/>
                    <a:p>
                      <a:pPr>
                        <a:lnSpc>
                          <a:spcPct val="107000"/>
                        </a:lnSpc>
                        <a:spcAft>
                          <a:spcPts val="800"/>
                        </a:spcAft>
                      </a:pPr>
                      <a:r>
                        <a:rPr lang="en-IN" sz="2400" dirty="0">
                          <a:effectLst/>
                        </a:rPr>
                        <a:t>Week 16</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IN" sz="2400" dirty="0">
                          <a:effectLst/>
                        </a:rPr>
                        <a:t>Application of Regression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24112870"/>
                  </a:ext>
                </a:extLst>
              </a:tr>
            </a:tbl>
          </a:graphicData>
        </a:graphic>
      </p:graphicFrame>
      <p:sp>
        <p:nvSpPr>
          <p:cNvPr id="6" name="TextBox 5">
            <a:extLst>
              <a:ext uri="{FF2B5EF4-FFF2-40B4-BE49-F238E27FC236}">
                <a16:creationId xmlns:a16="http://schemas.microsoft.com/office/drawing/2014/main" id="{78B8CC4E-31BD-4FD6-BB7D-BFFE123C4D3F}"/>
              </a:ext>
            </a:extLst>
          </p:cNvPr>
          <p:cNvSpPr txBox="1"/>
          <p:nvPr/>
        </p:nvSpPr>
        <p:spPr>
          <a:xfrm>
            <a:off x="2649607" y="159663"/>
            <a:ext cx="6097656" cy="707886"/>
          </a:xfrm>
          <a:prstGeom prst="rect">
            <a:avLst/>
          </a:prstGeom>
          <a:noFill/>
        </p:spPr>
        <p:txBody>
          <a:bodyPr wrap="square">
            <a:spAutoFit/>
          </a:bodyPr>
          <a:lstStyle/>
          <a:p>
            <a:pPr algn="ctr"/>
            <a:r>
              <a:rPr lang="en-IN" sz="4000" b="1" dirty="0"/>
              <a:t>Econometrics</a:t>
            </a:r>
          </a:p>
        </p:txBody>
      </p:sp>
    </p:spTree>
    <p:extLst>
      <p:ext uri="{BB962C8B-B14F-4D97-AF65-F5344CB8AC3E}">
        <p14:creationId xmlns:p14="http://schemas.microsoft.com/office/powerpoint/2010/main" val="40291918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07567" y="1219202"/>
            <a:ext cx="8460433" cy="1561727"/>
          </a:xfrm>
        </p:spPr>
        <p:txBody>
          <a:bodyPr>
            <a:normAutofit fontScale="90000"/>
          </a:bodyPr>
          <a:lstStyle/>
          <a:p>
            <a:r>
              <a:rPr lang="en-IN" sz="4400" dirty="0"/>
              <a:t>Econometrics</a:t>
            </a:r>
            <a:br>
              <a:rPr lang="en-IN" sz="4400" dirty="0"/>
            </a:br>
            <a:r>
              <a:rPr lang="en-IN" sz="4000" dirty="0"/>
              <a:t>Lecture </a:t>
            </a:r>
            <a:r>
              <a:rPr lang="en-US" sz="3600" dirty="0"/>
              <a:t>9. Extension of Regression: </a:t>
            </a:r>
            <a:br>
              <a:rPr lang="en-US" sz="3600" dirty="0"/>
            </a:br>
            <a:r>
              <a:rPr lang="en-US" sz="3600" dirty="0"/>
              <a:t>Functional Forms-III</a:t>
            </a:r>
            <a:endParaRPr lang="en-US" sz="4000" dirty="0"/>
          </a:p>
        </p:txBody>
      </p:sp>
      <p:sp>
        <p:nvSpPr>
          <p:cNvPr id="3" name="Subtitle 2"/>
          <p:cNvSpPr>
            <a:spLocks noGrp="1"/>
          </p:cNvSpPr>
          <p:nvPr>
            <p:ph type="subTitle" idx="1"/>
          </p:nvPr>
        </p:nvSpPr>
        <p:spPr/>
        <p:txBody>
          <a:bodyPr/>
          <a:lstStyle/>
          <a:p>
            <a:r>
              <a:rPr lang="en-US" dirty="0"/>
              <a:t>Geetha Rani </a:t>
            </a:r>
            <a:r>
              <a:rPr lang="en-US" dirty="0" err="1"/>
              <a:t>Prakasam</a:t>
            </a:r>
            <a:r>
              <a:rPr lang="en-US" dirty="0"/>
              <a:t>, Ph.D.</a:t>
            </a:r>
          </a:p>
          <a:p>
            <a:r>
              <a:rPr lang="en-US" dirty="0"/>
              <a:t>Professor</a:t>
            </a:r>
          </a:p>
          <a:p>
            <a:endParaRPr lang="en-US" dirty="0"/>
          </a:p>
        </p:txBody>
      </p:sp>
      <p:sp>
        <p:nvSpPr>
          <p:cNvPr id="6" name="Slide Number Placeholder 5">
            <a:extLst>
              <a:ext uri="{FF2B5EF4-FFF2-40B4-BE49-F238E27FC236}">
                <a16:creationId xmlns:a16="http://schemas.microsoft.com/office/drawing/2014/main" id="{99A43020-0E7A-42B2-8197-432EFA612B99}"/>
              </a:ext>
            </a:extLst>
          </p:cNvPr>
          <p:cNvSpPr>
            <a:spLocks noGrp="1"/>
          </p:cNvSpPr>
          <p:nvPr>
            <p:ph type="sldNum" sz="quarter" idx="12"/>
          </p:nvPr>
        </p:nvSpPr>
        <p:spPr/>
        <p:txBody>
          <a:bodyPr/>
          <a:lstStyle/>
          <a:p>
            <a:fld id="{F4F5BC56-1B76-4F80-8502-DDBA1B27CC14}" type="slidenum">
              <a:rPr lang="en-US" smtClean="0"/>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AFAD9-6D40-094B-A606-2D7C0CB37A4B}"/>
              </a:ext>
            </a:extLst>
          </p:cNvPr>
          <p:cNvSpPr>
            <a:spLocks noGrp="1"/>
          </p:cNvSpPr>
          <p:nvPr>
            <p:ph type="title"/>
          </p:nvPr>
        </p:nvSpPr>
        <p:spPr/>
        <p:txBody>
          <a:bodyPr/>
          <a:lstStyle/>
          <a:p>
            <a:r>
              <a:rPr lang="en-US" dirty="0"/>
              <a:t>Recap</a:t>
            </a:r>
            <a:endParaRPr lang="en-IN" dirty="0"/>
          </a:p>
        </p:txBody>
      </p:sp>
      <p:sp>
        <p:nvSpPr>
          <p:cNvPr id="3" name="Content Placeholder 2">
            <a:extLst>
              <a:ext uri="{FF2B5EF4-FFF2-40B4-BE49-F238E27FC236}">
                <a16:creationId xmlns:a16="http://schemas.microsoft.com/office/drawing/2014/main" id="{8A880DAB-082D-599C-CF4C-18C149EBDF01}"/>
              </a:ext>
            </a:extLst>
          </p:cNvPr>
          <p:cNvSpPr>
            <a:spLocks noGrp="1"/>
          </p:cNvSpPr>
          <p:nvPr>
            <p:ph idx="1"/>
          </p:nvPr>
        </p:nvSpPr>
        <p:spPr/>
        <p:txBody>
          <a:bodyPr/>
          <a:lstStyle/>
          <a:p>
            <a:r>
              <a:rPr lang="en-US" b="1" dirty="0">
                <a:solidFill>
                  <a:schemeClr val="accent1"/>
                </a:solidFill>
              </a:rPr>
              <a:t>Logarithmic regression models</a:t>
            </a:r>
          </a:p>
          <a:p>
            <a:r>
              <a:rPr lang="en-IN" sz="2800" dirty="0">
                <a:solidFill>
                  <a:srgbClr val="FF0000"/>
                </a:solidFill>
                <a:effectLst/>
                <a:latin typeface="Arial" panose="020B0604020202020204" pitchFamily="34" charset="0"/>
              </a:rPr>
              <a:t>Basics of Exponential &amp; Logarithmic transformations of variables</a:t>
            </a:r>
          </a:p>
          <a:p>
            <a:r>
              <a:rPr lang="en-US" sz="2800" b="1" dirty="0">
                <a:solidFill>
                  <a:schemeClr val="accent6"/>
                </a:solidFill>
              </a:rPr>
              <a:t>Semi-log model:-) </a:t>
            </a:r>
            <a:r>
              <a:rPr lang="en-US" sz="2800" b="1" dirty="0" err="1">
                <a:solidFill>
                  <a:schemeClr val="accent6"/>
                </a:solidFill>
              </a:rPr>
              <a:t>lin</a:t>
            </a:r>
            <a:r>
              <a:rPr lang="en-US" sz="2800" b="1" dirty="0">
                <a:solidFill>
                  <a:schemeClr val="accent6"/>
                </a:solidFill>
              </a:rPr>
              <a:t>-log model and log-</a:t>
            </a:r>
            <a:r>
              <a:rPr lang="en-US" sz="2800" b="1" dirty="0" err="1">
                <a:solidFill>
                  <a:schemeClr val="accent6"/>
                </a:solidFill>
              </a:rPr>
              <a:t>lin</a:t>
            </a:r>
            <a:r>
              <a:rPr lang="en-US" sz="2800" b="1" dirty="0">
                <a:solidFill>
                  <a:schemeClr val="accent6"/>
                </a:solidFill>
              </a:rPr>
              <a:t> model</a:t>
            </a:r>
          </a:p>
          <a:p>
            <a:endParaRPr lang="en-IN" dirty="0"/>
          </a:p>
        </p:txBody>
      </p:sp>
    </p:spTree>
    <p:extLst>
      <p:ext uri="{BB962C8B-B14F-4D97-AF65-F5344CB8AC3E}">
        <p14:creationId xmlns:p14="http://schemas.microsoft.com/office/powerpoint/2010/main" val="34122889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E5D74F-E5BA-9E04-4EA8-071E1F2729D9}"/>
              </a:ext>
            </a:extLst>
          </p:cNvPr>
          <p:cNvSpPr>
            <a:spLocks noGrp="1"/>
          </p:cNvSpPr>
          <p:nvPr>
            <p:ph type="title"/>
          </p:nvPr>
        </p:nvSpPr>
        <p:spPr/>
        <p:txBody>
          <a:bodyPr/>
          <a:lstStyle/>
          <a:p>
            <a:r>
              <a:rPr lang="en-US" dirty="0"/>
              <a:t>Outline</a:t>
            </a:r>
            <a:endParaRPr lang="en-IN" dirty="0"/>
          </a:p>
        </p:txBody>
      </p:sp>
      <p:sp>
        <p:nvSpPr>
          <p:cNvPr id="3" name="Content Placeholder 2">
            <a:extLst>
              <a:ext uri="{FF2B5EF4-FFF2-40B4-BE49-F238E27FC236}">
                <a16:creationId xmlns:a16="http://schemas.microsoft.com/office/drawing/2014/main" id="{F1FFCF7C-2373-9A80-A0C2-1090DA7D9E37}"/>
              </a:ext>
            </a:extLst>
          </p:cNvPr>
          <p:cNvSpPr>
            <a:spLocks noGrp="1"/>
          </p:cNvSpPr>
          <p:nvPr>
            <p:ph idx="1"/>
          </p:nvPr>
        </p:nvSpPr>
        <p:spPr/>
        <p:txBody>
          <a:bodyPr/>
          <a:lstStyle/>
          <a:p>
            <a:r>
              <a:rPr lang="en-IN" dirty="0">
                <a:solidFill>
                  <a:srgbClr val="00B050"/>
                </a:solidFill>
                <a:latin typeface="Arial" panose="020B0604020202020204" pitchFamily="34" charset="0"/>
              </a:rPr>
              <a:t>Linear Trend Model</a:t>
            </a:r>
          </a:p>
          <a:p>
            <a:r>
              <a:rPr lang="en-IN" dirty="0">
                <a:solidFill>
                  <a:schemeClr val="accent2">
                    <a:lumMod val="75000"/>
                  </a:schemeClr>
                </a:solidFill>
                <a:latin typeface="Arial" panose="020B0604020202020204" pitchFamily="34" charset="0"/>
              </a:rPr>
              <a:t>Double log model</a:t>
            </a:r>
          </a:p>
          <a:p>
            <a:r>
              <a:rPr lang="en-IN" dirty="0">
                <a:solidFill>
                  <a:srgbClr val="FF0000"/>
                </a:solidFill>
                <a:latin typeface="Arial" panose="020B0604020202020204" pitchFamily="34" charset="0"/>
              </a:rPr>
              <a:t>Reciprocal Model</a:t>
            </a:r>
          </a:p>
          <a:p>
            <a:r>
              <a:rPr lang="en-IN" dirty="0">
                <a:solidFill>
                  <a:srgbClr val="00B0F0"/>
                </a:solidFill>
              </a:rPr>
              <a:t>The logarithmic reciprocal model</a:t>
            </a:r>
          </a:p>
          <a:p>
            <a:r>
              <a:rPr lang="en-IN" dirty="0">
                <a:solidFill>
                  <a:schemeClr val="accent5">
                    <a:lumMod val="50000"/>
                  </a:schemeClr>
                </a:solidFill>
              </a:rPr>
              <a:t>Choice of Functional Form</a:t>
            </a:r>
          </a:p>
          <a:p>
            <a:endParaRPr lang="en-IN" dirty="0"/>
          </a:p>
          <a:p>
            <a:endParaRPr lang="en-IN" dirty="0"/>
          </a:p>
        </p:txBody>
      </p:sp>
    </p:spTree>
    <p:extLst>
      <p:ext uri="{BB962C8B-B14F-4D97-AF65-F5344CB8AC3E}">
        <p14:creationId xmlns:p14="http://schemas.microsoft.com/office/powerpoint/2010/main" val="7651249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09037-8336-2D0C-4075-6C0FF9628258}"/>
              </a:ext>
            </a:extLst>
          </p:cNvPr>
          <p:cNvSpPr>
            <a:spLocks noGrp="1"/>
          </p:cNvSpPr>
          <p:nvPr>
            <p:ph type="title"/>
          </p:nvPr>
        </p:nvSpPr>
        <p:spPr/>
        <p:txBody>
          <a:bodyPr/>
          <a:lstStyle/>
          <a:p>
            <a:pPr algn="ctr"/>
            <a:r>
              <a:rPr lang="en-IN" sz="4000" dirty="0"/>
              <a:t>Linear Trend Model</a:t>
            </a:r>
            <a:endParaRPr lang="en-IN" dirty="0"/>
          </a:p>
        </p:txBody>
      </p:sp>
      <p:sp>
        <p:nvSpPr>
          <p:cNvPr id="3" name="Content Placeholder 2">
            <a:extLst>
              <a:ext uri="{FF2B5EF4-FFF2-40B4-BE49-F238E27FC236}">
                <a16:creationId xmlns:a16="http://schemas.microsoft.com/office/drawing/2014/main" id="{5FE6EB07-68D4-5F82-DF7E-C0759551DD43}"/>
              </a:ext>
            </a:extLst>
          </p:cNvPr>
          <p:cNvSpPr>
            <a:spLocks noGrp="1"/>
          </p:cNvSpPr>
          <p:nvPr>
            <p:ph idx="1"/>
          </p:nvPr>
        </p:nvSpPr>
        <p:spPr/>
        <p:txBody>
          <a:bodyPr/>
          <a:lstStyle/>
          <a:p>
            <a:r>
              <a:rPr lang="en-US" dirty="0"/>
              <a:t>Instead of estimating model (6.6.6), researchers sometimes estimate the following model: </a:t>
            </a:r>
          </a:p>
          <a:p>
            <a:r>
              <a:rPr lang="en-US" dirty="0" err="1"/>
              <a:t>Y</a:t>
            </a:r>
            <a:r>
              <a:rPr lang="en-US" sz="2800" baseline="-30000" dirty="0" err="1">
                <a:cs typeface="Times New Roman" pitchFamily="18" charset="0"/>
              </a:rPr>
              <a:t>t</a:t>
            </a:r>
            <a:r>
              <a:rPr lang="en-US" dirty="0"/>
              <a:t> = β</a:t>
            </a:r>
            <a:r>
              <a:rPr lang="en-US" sz="2800" baseline="-30000" dirty="0">
                <a:cs typeface="Times New Roman" pitchFamily="18" charset="0"/>
              </a:rPr>
              <a:t>1</a:t>
            </a:r>
            <a:r>
              <a:rPr lang="en-US" dirty="0"/>
              <a:t> + β</a:t>
            </a:r>
            <a:r>
              <a:rPr lang="en-US" sz="2800" baseline="-30000" dirty="0">
                <a:cs typeface="Times New Roman" pitchFamily="18" charset="0"/>
              </a:rPr>
              <a:t>2t</a:t>
            </a:r>
            <a:r>
              <a:rPr lang="en-US" dirty="0"/>
              <a:t> + </a:t>
            </a:r>
            <a:r>
              <a:rPr lang="en-US" dirty="0" err="1"/>
              <a:t>u</a:t>
            </a:r>
            <a:r>
              <a:rPr lang="en-US" sz="2800" baseline="-30000" dirty="0" err="1">
                <a:cs typeface="Times New Roman" pitchFamily="18" charset="0"/>
              </a:rPr>
              <a:t>t</a:t>
            </a:r>
            <a:r>
              <a:rPr lang="en-US" dirty="0"/>
              <a:t> (6.6.9) </a:t>
            </a:r>
          </a:p>
          <a:p>
            <a:r>
              <a:rPr lang="en-US" dirty="0"/>
              <a:t>That is, instead of regressing the log of Y on time, they regress Y on time, where Y is the </a:t>
            </a:r>
            <a:r>
              <a:rPr lang="en-US" dirty="0" err="1"/>
              <a:t>regressand</a:t>
            </a:r>
            <a:r>
              <a:rPr lang="en-US" dirty="0"/>
              <a:t> under consideration. </a:t>
            </a:r>
          </a:p>
          <a:p>
            <a:r>
              <a:rPr lang="en-US" dirty="0"/>
              <a:t>Such a model is called a linear trend model and the time variable t is known as the trend variable. </a:t>
            </a:r>
          </a:p>
          <a:p>
            <a:r>
              <a:rPr lang="en-US" dirty="0"/>
              <a:t>If the slope coefficient in (6.6.9) is positive, there is an upward trend in Y, whereas if it is negative, there is a downward trend in Y.</a:t>
            </a:r>
            <a:endParaRPr lang="en-IN" dirty="0"/>
          </a:p>
        </p:txBody>
      </p:sp>
    </p:spTree>
    <p:extLst>
      <p:ext uri="{BB962C8B-B14F-4D97-AF65-F5344CB8AC3E}">
        <p14:creationId xmlns:p14="http://schemas.microsoft.com/office/powerpoint/2010/main" val="5610558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16A440-DDE7-7BFA-2492-8ACF19A33369}"/>
              </a:ext>
            </a:extLst>
          </p:cNvPr>
          <p:cNvSpPr>
            <a:spLocks noGrp="1"/>
          </p:cNvSpPr>
          <p:nvPr>
            <p:ph type="title"/>
          </p:nvPr>
        </p:nvSpPr>
        <p:spPr/>
        <p:txBody>
          <a:bodyPr/>
          <a:lstStyle/>
          <a:p>
            <a:pPr algn="ctr"/>
            <a:r>
              <a:rPr lang="en-IN" sz="4400" dirty="0"/>
              <a:t>Linear Trend Model</a:t>
            </a:r>
            <a:endParaRPr lang="en-IN" dirty="0"/>
          </a:p>
        </p:txBody>
      </p:sp>
      <p:sp>
        <p:nvSpPr>
          <p:cNvPr id="3" name="Content Placeholder 2">
            <a:extLst>
              <a:ext uri="{FF2B5EF4-FFF2-40B4-BE49-F238E27FC236}">
                <a16:creationId xmlns:a16="http://schemas.microsoft.com/office/drawing/2014/main" id="{B5AC7DA5-3644-7546-09CE-B362CC49EB5E}"/>
              </a:ext>
            </a:extLst>
          </p:cNvPr>
          <p:cNvSpPr>
            <a:spLocks noGrp="1"/>
          </p:cNvSpPr>
          <p:nvPr>
            <p:ph idx="1"/>
          </p:nvPr>
        </p:nvSpPr>
        <p:spPr/>
        <p:txBody>
          <a:bodyPr>
            <a:normAutofit fontScale="92500" lnSpcReduction="10000"/>
          </a:bodyPr>
          <a:lstStyle/>
          <a:p>
            <a:r>
              <a:rPr lang="en-US" dirty="0"/>
              <a:t>For the expenditure on services data that we considered earlier, the results of fitting the linear trend model (6.6.9) are as:</a:t>
            </a:r>
          </a:p>
          <a:p>
            <a:endParaRPr lang="en-IN" dirty="0"/>
          </a:p>
          <a:p>
            <a:endParaRPr lang="en-IN" dirty="0"/>
          </a:p>
          <a:p>
            <a:endParaRPr lang="en-IN" dirty="0"/>
          </a:p>
          <a:p>
            <a:r>
              <a:rPr lang="en-US" dirty="0"/>
              <a:t>In contrast to Eq. (6.6.8), the interpretation of Eq. (6.6.10) is as follows: </a:t>
            </a:r>
          </a:p>
          <a:p>
            <a:r>
              <a:rPr lang="en-US" dirty="0"/>
              <a:t>Over the quarterly period 1993-I to 1998-III, on average, expenditure on services increased at the absolute (note: not relative) rate of about 20 billion dollars per quarter. </a:t>
            </a:r>
          </a:p>
          <a:p>
            <a:r>
              <a:rPr lang="en-US" dirty="0"/>
              <a:t>That is, there was an upward trend in the expenditure on services. </a:t>
            </a:r>
            <a:endParaRPr lang="en-IN" dirty="0"/>
          </a:p>
        </p:txBody>
      </p:sp>
      <p:pic>
        <p:nvPicPr>
          <p:cNvPr id="5" name="Picture 4">
            <a:extLst>
              <a:ext uri="{FF2B5EF4-FFF2-40B4-BE49-F238E27FC236}">
                <a16:creationId xmlns:a16="http://schemas.microsoft.com/office/drawing/2014/main" id="{8CFEA0E1-2CF1-B222-B474-9F0CD699DBFC}"/>
              </a:ext>
            </a:extLst>
          </p:cNvPr>
          <p:cNvPicPr>
            <a:picLocks noChangeAspect="1"/>
          </p:cNvPicPr>
          <p:nvPr/>
        </p:nvPicPr>
        <p:blipFill>
          <a:blip r:embed="rId2"/>
          <a:stretch>
            <a:fillRect/>
          </a:stretch>
        </p:blipFill>
        <p:spPr>
          <a:xfrm>
            <a:off x="2802836" y="2733261"/>
            <a:ext cx="6374502" cy="1114839"/>
          </a:xfrm>
          <a:prstGeom prst="rect">
            <a:avLst/>
          </a:prstGeom>
        </p:spPr>
      </p:pic>
    </p:spTree>
    <p:extLst>
      <p:ext uri="{BB962C8B-B14F-4D97-AF65-F5344CB8AC3E}">
        <p14:creationId xmlns:p14="http://schemas.microsoft.com/office/powerpoint/2010/main" val="7158584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DA12E8-09D6-1312-F6B9-C0B456C71E69}"/>
              </a:ext>
            </a:extLst>
          </p:cNvPr>
          <p:cNvSpPr>
            <a:spLocks noGrp="1"/>
          </p:cNvSpPr>
          <p:nvPr>
            <p:ph type="title"/>
          </p:nvPr>
        </p:nvSpPr>
        <p:spPr/>
        <p:txBody>
          <a:bodyPr>
            <a:normAutofit/>
          </a:bodyPr>
          <a:lstStyle/>
          <a:p>
            <a:pPr algn="ctr"/>
            <a:r>
              <a:rPr lang="en-IN" sz="4000" dirty="0"/>
              <a:t>Linear Trend Model</a:t>
            </a:r>
          </a:p>
        </p:txBody>
      </p:sp>
      <p:sp>
        <p:nvSpPr>
          <p:cNvPr id="3" name="Content Placeholder 2">
            <a:extLst>
              <a:ext uri="{FF2B5EF4-FFF2-40B4-BE49-F238E27FC236}">
                <a16:creationId xmlns:a16="http://schemas.microsoft.com/office/drawing/2014/main" id="{6A8225E0-C21B-085E-69C1-C6A82DC6308B}"/>
              </a:ext>
            </a:extLst>
          </p:cNvPr>
          <p:cNvSpPr>
            <a:spLocks noGrp="1"/>
          </p:cNvSpPr>
          <p:nvPr>
            <p:ph idx="1"/>
          </p:nvPr>
        </p:nvSpPr>
        <p:spPr/>
        <p:txBody>
          <a:bodyPr/>
          <a:lstStyle/>
          <a:p>
            <a:r>
              <a:rPr lang="en-US" dirty="0"/>
              <a:t>The choice between the growth rate model (6.6.8) and the linear trend model (6.6.10) will depend upon whether one is interested in the relative or absolute change in the expenditure on services, although for comparative purposes it is the relative change that is generally more relevant.</a:t>
            </a:r>
          </a:p>
          <a:p>
            <a:r>
              <a:rPr lang="en-US" dirty="0"/>
              <a:t>But, observe that we cannot compare the r</a:t>
            </a:r>
            <a:r>
              <a:rPr lang="en-US" sz="2800" baseline="30000" dirty="0">
                <a:cs typeface="Times New Roman" pitchFamily="18" charset="0"/>
              </a:rPr>
              <a:t>2 </a:t>
            </a:r>
            <a:r>
              <a:rPr lang="en-US" dirty="0"/>
              <a:t> values of models (6.6.8) and (6.6.10) because the </a:t>
            </a:r>
            <a:r>
              <a:rPr lang="en-US" dirty="0" err="1"/>
              <a:t>regressands</a:t>
            </a:r>
            <a:r>
              <a:rPr lang="en-US" dirty="0"/>
              <a:t> in the two models are different. </a:t>
            </a:r>
          </a:p>
          <a:p>
            <a:endParaRPr lang="en-IN" dirty="0"/>
          </a:p>
        </p:txBody>
      </p:sp>
    </p:spTree>
    <p:extLst>
      <p:ext uri="{BB962C8B-B14F-4D97-AF65-F5344CB8AC3E}">
        <p14:creationId xmlns:p14="http://schemas.microsoft.com/office/powerpoint/2010/main" val="36092414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42998-2E6E-3672-4956-2D29FBE68EB7}"/>
              </a:ext>
            </a:extLst>
          </p:cNvPr>
          <p:cNvSpPr>
            <a:spLocks noGrp="1"/>
          </p:cNvSpPr>
          <p:nvPr>
            <p:ph type="title"/>
          </p:nvPr>
        </p:nvSpPr>
        <p:spPr/>
        <p:txBody>
          <a:bodyPr/>
          <a:lstStyle/>
          <a:p>
            <a:pPr algn="ctr"/>
            <a:r>
              <a:rPr lang="en-IN" dirty="0"/>
              <a:t>4. Double log models</a:t>
            </a:r>
          </a:p>
        </p:txBody>
      </p:sp>
      <p:pic>
        <p:nvPicPr>
          <p:cNvPr id="5" name="Content Placeholder 4">
            <a:extLst>
              <a:ext uri="{FF2B5EF4-FFF2-40B4-BE49-F238E27FC236}">
                <a16:creationId xmlns:a16="http://schemas.microsoft.com/office/drawing/2014/main" id="{9ED30C43-6409-40CE-6234-63AB360B526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63278" y="1690689"/>
            <a:ext cx="9665444" cy="3865286"/>
          </a:xfrm>
        </p:spPr>
      </p:pic>
      <p:sp>
        <p:nvSpPr>
          <p:cNvPr id="7" name="TextBox 6">
            <a:extLst>
              <a:ext uri="{FF2B5EF4-FFF2-40B4-BE49-F238E27FC236}">
                <a16:creationId xmlns:a16="http://schemas.microsoft.com/office/drawing/2014/main" id="{E9BC7F94-EE9D-00FF-48D5-FF9BC056B407}"/>
              </a:ext>
            </a:extLst>
          </p:cNvPr>
          <p:cNvSpPr txBox="1"/>
          <p:nvPr/>
        </p:nvSpPr>
        <p:spPr>
          <a:xfrm>
            <a:off x="2713383" y="5690009"/>
            <a:ext cx="6651762" cy="646331"/>
          </a:xfrm>
          <a:prstGeom prst="rect">
            <a:avLst/>
          </a:prstGeom>
          <a:noFill/>
        </p:spPr>
        <p:txBody>
          <a:bodyPr wrap="square">
            <a:spAutoFit/>
          </a:bodyPr>
          <a:lstStyle/>
          <a:p>
            <a:r>
              <a:rPr lang="en-IN" dirty="0"/>
              <a:t>https://cdn.wallstreetmojo.com/wp-content/uploads/2019/10/Elasticity-of-Demand-Formula.jpg</a:t>
            </a:r>
          </a:p>
        </p:txBody>
      </p:sp>
    </p:spTree>
    <p:extLst>
      <p:ext uri="{BB962C8B-B14F-4D97-AF65-F5344CB8AC3E}">
        <p14:creationId xmlns:p14="http://schemas.microsoft.com/office/powerpoint/2010/main" val="18428043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033"/>
          <p:cNvSpPr>
            <a:spLocks noGrp="1" noChangeArrowheads="1"/>
          </p:cNvSpPr>
          <p:nvPr>
            <p:ph type="sldNum" sz="quarter" idx="12"/>
          </p:nvPr>
        </p:nvSpPr>
        <p:spPr/>
        <p:txBody>
          <a:bodyPr/>
          <a:lstStyle/>
          <a:p>
            <a:pPr lvl="1">
              <a:defRPr/>
            </a:pPr>
            <a:fld id="{C3228D0B-CD1E-4FEC-9F13-35846A3F5D6B}" type="slidenum">
              <a:rPr lang="en-US"/>
              <a:pPr lvl="1">
                <a:defRPr/>
              </a:pPr>
              <a:t>9</a:t>
            </a:fld>
            <a:endParaRPr lang="en-US"/>
          </a:p>
        </p:txBody>
      </p:sp>
      <p:sp>
        <p:nvSpPr>
          <p:cNvPr id="154626" name="Rectangle 2"/>
          <p:cNvSpPr>
            <a:spLocks noGrp="1" noChangeArrowheads="1"/>
          </p:cNvSpPr>
          <p:nvPr>
            <p:ph type="ctrTitle"/>
          </p:nvPr>
        </p:nvSpPr>
        <p:spPr>
          <a:xfrm>
            <a:off x="861391" y="-76200"/>
            <a:ext cx="9728824" cy="1325563"/>
          </a:xfrm>
        </p:spPr>
        <p:txBody>
          <a:bodyPr>
            <a:normAutofit/>
          </a:bodyPr>
          <a:lstStyle/>
          <a:p>
            <a:pPr>
              <a:defRPr/>
            </a:pPr>
            <a:r>
              <a:rPr lang="en-US" sz="3200" b="1" dirty="0">
                <a:solidFill>
                  <a:schemeClr val="accent1"/>
                </a:solidFill>
                <a:cs typeface="Times New Roman" pitchFamily="18" charset="0"/>
              </a:rPr>
              <a:t>4. </a:t>
            </a:r>
            <a:r>
              <a:rPr lang="en-US" sz="3200" dirty="0">
                <a:solidFill>
                  <a:schemeClr val="accent1"/>
                </a:solidFill>
                <a:latin typeface="Arial" charset="0"/>
                <a:cs typeface="Times New Roman" pitchFamily="18" charset="0"/>
              </a:rPr>
              <a:t>The log-log model: H</a:t>
            </a:r>
            <a:r>
              <a:rPr lang="en-US" sz="3200" b="1" dirty="0">
                <a:solidFill>
                  <a:schemeClr val="accent1"/>
                </a:solidFill>
                <a:cs typeface="Times New Roman" pitchFamily="18" charset="0"/>
              </a:rPr>
              <a:t>ow to measure elasticity</a:t>
            </a:r>
            <a:r>
              <a:rPr lang="en-AU" sz="3200" b="1" dirty="0">
                <a:solidFill>
                  <a:schemeClr val="accent1"/>
                </a:solidFill>
              </a:rPr>
              <a:t> ? </a:t>
            </a:r>
          </a:p>
        </p:txBody>
      </p:sp>
      <p:sp>
        <p:nvSpPr>
          <p:cNvPr id="128006" name="Rectangle 3"/>
          <p:cNvSpPr>
            <a:spLocks noGrp="1" noChangeArrowheads="1"/>
          </p:cNvSpPr>
          <p:nvPr>
            <p:ph type="subTitle" idx="1"/>
          </p:nvPr>
        </p:nvSpPr>
        <p:spPr>
          <a:xfrm>
            <a:off x="1053548" y="1828800"/>
            <a:ext cx="10108095" cy="4724401"/>
          </a:xfrm>
        </p:spPr>
        <p:txBody>
          <a:bodyPr>
            <a:normAutofit/>
          </a:bodyPr>
          <a:lstStyle/>
          <a:p>
            <a:pPr marL="457200" indent="-457200" algn="l">
              <a:lnSpc>
                <a:spcPct val="85000"/>
              </a:lnSpc>
              <a:buFont typeface="Arial" panose="020B0604020202020204" pitchFamily="34" charset="0"/>
              <a:buChar char="•"/>
            </a:pPr>
            <a:r>
              <a:rPr lang="en-US" sz="2800" dirty="0"/>
              <a:t>Consider the following model, known as the </a:t>
            </a:r>
            <a:r>
              <a:rPr lang="en-US" sz="3200" b="1" dirty="0">
                <a:cs typeface="Times New Roman" pitchFamily="18" charset="0"/>
              </a:rPr>
              <a:t>Exponential regression model: </a:t>
            </a:r>
          </a:p>
          <a:p>
            <a:pPr marL="457200" indent="-457200" algn="l">
              <a:lnSpc>
                <a:spcPct val="85000"/>
              </a:lnSpc>
              <a:buFont typeface="Arial" panose="020B0604020202020204" pitchFamily="34" charset="0"/>
              <a:buChar char="•"/>
            </a:pPr>
            <a:r>
              <a:rPr lang="en-US" sz="3600" dirty="0">
                <a:cs typeface="Times New Roman" pitchFamily="18" charset="0"/>
              </a:rPr>
              <a:t>Y</a:t>
            </a:r>
            <a:r>
              <a:rPr lang="en-US" sz="3600" baseline="-30000" dirty="0">
                <a:cs typeface="Times New Roman" pitchFamily="18" charset="0"/>
              </a:rPr>
              <a:t>i</a:t>
            </a:r>
            <a:r>
              <a:rPr lang="en-US" sz="3600" dirty="0">
                <a:cs typeface="Times New Roman" pitchFamily="18" charset="0"/>
              </a:rPr>
              <a:t>= </a:t>
            </a:r>
            <a:r>
              <a:rPr lang="en-US" sz="3600" dirty="0">
                <a:latin typeface="Symbol" pitchFamily="18" charset="2"/>
                <a:cs typeface="Times New Roman" pitchFamily="18" charset="0"/>
              </a:rPr>
              <a:t>b</a:t>
            </a:r>
            <a:r>
              <a:rPr lang="en-US" sz="3600" baseline="-30000" dirty="0">
                <a:cs typeface="Times New Roman" pitchFamily="18" charset="0"/>
              </a:rPr>
              <a:t>1</a:t>
            </a:r>
            <a:r>
              <a:rPr lang="en-US" sz="3600" dirty="0">
                <a:cs typeface="Times New Roman" pitchFamily="18" charset="0"/>
              </a:rPr>
              <a:t>X</a:t>
            </a:r>
            <a:r>
              <a:rPr lang="en-US" sz="3600" baseline="-30000" dirty="0">
                <a:cs typeface="Times New Roman" pitchFamily="18" charset="0"/>
              </a:rPr>
              <a:t>i </a:t>
            </a:r>
            <a:r>
              <a:rPr lang="en-US" sz="4000" baseline="30000" dirty="0">
                <a:latin typeface="Symbol" pitchFamily="18" charset="2"/>
                <a:cs typeface="Times New Roman" pitchFamily="18" charset="0"/>
              </a:rPr>
              <a:t>b</a:t>
            </a:r>
            <a:r>
              <a:rPr lang="en-US" sz="2800" dirty="0">
                <a:latin typeface="Symbol" pitchFamily="18" charset="2"/>
                <a:cs typeface="Times New Roman" pitchFamily="18" charset="0"/>
              </a:rPr>
              <a:t>2 </a:t>
            </a:r>
            <a:r>
              <a:rPr lang="en-US" sz="4400" dirty="0">
                <a:cs typeface="Times New Roman" pitchFamily="18" charset="0"/>
              </a:rPr>
              <a:t>e</a:t>
            </a:r>
            <a:r>
              <a:rPr lang="en-US" sz="3600" dirty="0">
                <a:cs typeface="Times New Roman" pitchFamily="18" charset="0"/>
              </a:rPr>
              <a:t> </a:t>
            </a:r>
            <a:r>
              <a:rPr lang="en-US" sz="3600" baseline="30000" dirty="0">
                <a:cs typeface="Times New Roman" pitchFamily="18" charset="0"/>
              </a:rPr>
              <a:t>u </a:t>
            </a:r>
            <a:r>
              <a:rPr lang="en-US" sz="3600" baseline="-30000" dirty="0" err="1">
                <a:cs typeface="Times New Roman" pitchFamily="18" charset="0"/>
              </a:rPr>
              <a:t>i</a:t>
            </a:r>
            <a:r>
              <a:rPr lang="en-US" sz="3600" dirty="0">
                <a:cs typeface="Times New Roman" pitchFamily="18" charset="0"/>
              </a:rPr>
              <a:t>   				(6.4.1)</a:t>
            </a:r>
          </a:p>
          <a:p>
            <a:pPr marL="457200" indent="-457200" algn="l">
              <a:lnSpc>
                <a:spcPct val="85000"/>
              </a:lnSpc>
              <a:buFont typeface="Arial" panose="020B0604020202020204" pitchFamily="34" charset="0"/>
              <a:buChar char="•"/>
            </a:pPr>
            <a:r>
              <a:rPr lang="en-US" sz="3600" dirty="0">
                <a:cs typeface="Times New Roman" pitchFamily="18" charset="0"/>
              </a:rPr>
              <a:t>By taking log to the base </a:t>
            </a:r>
            <a:r>
              <a:rPr lang="en-US" sz="4400" dirty="0">
                <a:cs typeface="Times New Roman" pitchFamily="18" charset="0"/>
              </a:rPr>
              <a:t>e</a:t>
            </a:r>
            <a:r>
              <a:rPr lang="en-US" sz="3600" dirty="0">
                <a:cs typeface="Times New Roman" pitchFamily="18" charset="0"/>
              </a:rPr>
              <a:t> of both side:</a:t>
            </a:r>
          </a:p>
          <a:p>
            <a:pPr marL="457200" indent="-457200" algn="l">
              <a:lnSpc>
                <a:spcPct val="85000"/>
              </a:lnSpc>
              <a:buFont typeface="Arial" panose="020B0604020202020204" pitchFamily="34" charset="0"/>
              <a:buChar char="•"/>
            </a:pPr>
            <a:r>
              <a:rPr lang="en-US" sz="3600" dirty="0" err="1">
                <a:cs typeface="Times New Roman" pitchFamily="18" charset="0"/>
              </a:rPr>
              <a:t>lnY</a:t>
            </a:r>
            <a:r>
              <a:rPr lang="en-US" sz="3600" baseline="-30000" dirty="0" err="1">
                <a:cs typeface="Times New Roman" pitchFamily="18" charset="0"/>
              </a:rPr>
              <a:t>i</a:t>
            </a:r>
            <a:r>
              <a:rPr lang="en-US" sz="3600" dirty="0">
                <a:cs typeface="Times New Roman" pitchFamily="18" charset="0"/>
              </a:rPr>
              <a:t> = ln</a:t>
            </a:r>
            <a:r>
              <a:rPr lang="en-US" sz="3600" dirty="0">
                <a:latin typeface="Symbol" pitchFamily="18" charset="2"/>
                <a:cs typeface="Times New Roman" pitchFamily="18" charset="0"/>
              </a:rPr>
              <a:t>b</a:t>
            </a:r>
            <a:r>
              <a:rPr lang="en-US" sz="3600" baseline="-30000" dirty="0">
                <a:cs typeface="Times New Roman" pitchFamily="18" charset="0"/>
              </a:rPr>
              <a:t>1</a:t>
            </a:r>
            <a:r>
              <a:rPr lang="en-US" sz="3600" dirty="0">
                <a:cs typeface="Times New Roman" pitchFamily="18" charset="0"/>
              </a:rPr>
              <a:t> +</a:t>
            </a:r>
            <a:r>
              <a:rPr lang="en-US" sz="3600" dirty="0">
                <a:latin typeface="Symbol" pitchFamily="18" charset="2"/>
                <a:cs typeface="Times New Roman" pitchFamily="18" charset="0"/>
              </a:rPr>
              <a:t>b</a:t>
            </a:r>
            <a:r>
              <a:rPr lang="en-US" sz="3600" baseline="-30000" dirty="0">
                <a:cs typeface="Times New Roman" pitchFamily="18" charset="0"/>
              </a:rPr>
              <a:t>2</a:t>
            </a:r>
            <a:r>
              <a:rPr lang="en-US" sz="3600" dirty="0">
                <a:cs typeface="Times New Roman" pitchFamily="18" charset="0"/>
              </a:rPr>
              <a:t>lnX</a:t>
            </a:r>
            <a:r>
              <a:rPr lang="en-US" sz="3600" baseline="-30000" dirty="0">
                <a:cs typeface="Times New Roman" pitchFamily="18" charset="0"/>
              </a:rPr>
              <a:t>i</a:t>
            </a:r>
            <a:r>
              <a:rPr lang="en-US" sz="3600" dirty="0">
                <a:cs typeface="Times New Roman" pitchFamily="18" charset="0"/>
              </a:rPr>
              <a:t> + </a:t>
            </a:r>
            <a:r>
              <a:rPr lang="en-US" sz="3600" dirty="0" err="1">
                <a:cs typeface="Times New Roman" pitchFamily="18" charset="0"/>
              </a:rPr>
              <a:t>u</a:t>
            </a:r>
            <a:r>
              <a:rPr lang="en-US" sz="3600" baseline="-30000" dirty="0" err="1">
                <a:cs typeface="Times New Roman" pitchFamily="18" charset="0"/>
              </a:rPr>
              <a:t>i</a:t>
            </a:r>
            <a:r>
              <a:rPr lang="en-US" sz="3600" dirty="0">
                <a:cs typeface="Times New Roman" pitchFamily="18" charset="0"/>
              </a:rPr>
              <a:t> , </a:t>
            </a:r>
          </a:p>
          <a:p>
            <a:pPr marL="457200" indent="-457200" algn="l">
              <a:lnSpc>
                <a:spcPct val="85000"/>
              </a:lnSpc>
              <a:buFont typeface="Arial" panose="020B0604020202020204" pitchFamily="34" charset="0"/>
              <a:buChar char="•"/>
            </a:pPr>
            <a:r>
              <a:rPr lang="en-US" sz="3600" dirty="0">
                <a:cs typeface="Times New Roman" pitchFamily="18" charset="0"/>
              </a:rPr>
              <a:t>by setting ln</a:t>
            </a:r>
            <a:r>
              <a:rPr lang="en-US" sz="3600" dirty="0">
                <a:latin typeface="Symbol" pitchFamily="18" charset="2"/>
                <a:cs typeface="Times New Roman" pitchFamily="18" charset="0"/>
              </a:rPr>
              <a:t>b</a:t>
            </a:r>
            <a:r>
              <a:rPr lang="en-US" sz="3600" baseline="-30000" dirty="0">
                <a:cs typeface="Times New Roman" pitchFamily="18" charset="0"/>
              </a:rPr>
              <a:t>1 </a:t>
            </a:r>
            <a:r>
              <a:rPr lang="en-US" sz="3600" dirty="0">
                <a:cs typeface="Times New Roman" pitchFamily="18" charset="0"/>
              </a:rPr>
              <a:t>= </a:t>
            </a:r>
            <a:r>
              <a:rPr lang="en-US" sz="3600" dirty="0">
                <a:latin typeface="Symbol" pitchFamily="18" charset="2"/>
                <a:cs typeface="Times New Roman" pitchFamily="18" charset="0"/>
              </a:rPr>
              <a:t>a </a:t>
            </a:r>
            <a:r>
              <a:rPr lang="en-US" sz="2800" dirty="0">
                <a:latin typeface="Symbol" pitchFamily="18" charset="2"/>
                <a:cs typeface="Times New Roman" pitchFamily="18" charset="0"/>
              </a:rPr>
              <a:t>=&gt;</a:t>
            </a:r>
          </a:p>
          <a:p>
            <a:pPr marL="457200" indent="-457200" algn="l">
              <a:lnSpc>
                <a:spcPct val="85000"/>
              </a:lnSpc>
              <a:buFont typeface="Arial" panose="020B0604020202020204" pitchFamily="34" charset="0"/>
              <a:buChar char="•"/>
            </a:pPr>
            <a:r>
              <a:rPr lang="en-US" sz="3600" dirty="0" err="1">
                <a:solidFill>
                  <a:schemeClr val="accent5">
                    <a:lumMod val="50000"/>
                  </a:schemeClr>
                </a:solidFill>
                <a:cs typeface="Times New Roman" pitchFamily="18" charset="0"/>
              </a:rPr>
              <a:t>lnY</a:t>
            </a:r>
            <a:r>
              <a:rPr lang="en-US" sz="3600" baseline="-30000" dirty="0" err="1">
                <a:solidFill>
                  <a:schemeClr val="accent5">
                    <a:lumMod val="50000"/>
                  </a:schemeClr>
                </a:solidFill>
                <a:cs typeface="Times New Roman" pitchFamily="18" charset="0"/>
              </a:rPr>
              <a:t>i</a:t>
            </a:r>
            <a:r>
              <a:rPr lang="en-US" sz="3600" dirty="0">
                <a:solidFill>
                  <a:schemeClr val="accent5">
                    <a:lumMod val="50000"/>
                  </a:schemeClr>
                </a:solidFill>
                <a:cs typeface="Times New Roman" pitchFamily="18" charset="0"/>
              </a:rPr>
              <a:t> = </a:t>
            </a:r>
            <a:r>
              <a:rPr lang="en-US" sz="3600" dirty="0">
                <a:solidFill>
                  <a:schemeClr val="accent5">
                    <a:lumMod val="50000"/>
                  </a:schemeClr>
                </a:solidFill>
                <a:latin typeface="Symbol" pitchFamily="18" charset="2"/>
                <a:cs typeface="Times New Roman" pitchFamily="18" charset="0"/>
              </a:rPr>
              <a:t>a</a:t>
            </a:r>
            <a:r>
              <a:rPr lang="en-US" sz="3600" dirty="0">
                <a:solidFill>
                  <a:schemeClr val="accent5">
                    <a:lumMod val="50000"/>
                  </a:schemeClr>
                </a:solidFill>
                <a:cs typeface="Times New Roman" pitchFamily="18" charset="0"/>
              </a:rPr>
              <a:t> +</a:t>
            </a:r>
            <a:r>
              <a:rPr lang="en-US" sz="3600" dirty="0">
                <a:solidFill>
                  <a:schemeClr val="accent5">
                    <a:lumMod val="50000"/>
                  </a:schemeClr>
                </a:solidFill>
                <a:latin typeface="Symbol" pitchFamily="18" charset="2"/>
                <a:cs typeface="Times New Roman" pitchFamily="18" charset="0"/>
              </a:rPr>
              <a:t>b</a:t>
            </a:r>
            <a:r>
              <a:rPr lang="en-US" sz="3600" baseline="-30000" dirty="0">
                <a:solidFill>
                  <a:schemeClr val="accent5">
                    <a:lumMod val="50000"/>
                  </a:schemeClr>
                </a:solidFill>
                <a:cs typeface="Times New Roman" pitchFamily="18" charset="0"/>
              </a:rPr>
              <a:t>2</a:t>
            </a:r>
            <a:r>
              <a:rPr lang="en-US" sz="3600" dirty="0">
                <a:solidFill>
                  <a:schemeClr val="accent5">
                    <a:lumMod val="50000"/>
                  </a:schemeClr>
                </a:solidFill>
                <a:cs typeface="Times New Roman" pitchFamily="18" charset="0"/>
              </a:rPr>
              <a:t>lnX</a:t>
            </a:r>
            <a:r>
              <a:rPr lang="en-US" sz="3600" baseline="-30000" dirty="0">
                <a:solidFill>
                  <a:schemeClr val="accent5">
                    <a:lumMod val="50000"/>
                  </a:schemeClr>
                </a:solidFill>
                <a:cs typeface="Times New Roman" pitchFamily="18" charset="0"/>
              </a:rPr>
              <a:t>i</a:t>
            </a:r>
            <a:r>
              <a:rPr lang="en-US" sz="3600" dirty="0">
                <a:solidFill>
                  <a:schemeClr val="accent5">
                    <a:lumMod val="50000"/>
                  </a:schemeClr>
                </a:solidFill>
                <a:cs typeface="Times New Roman" pitchFamily="18" charset="0"/>
              </a:rPr>
              <a:t> + </a:t>
            </a:r>
            <a:r>
              <a:rPr lang="en-US" sz="3600" dirty="0" err="1">
                <a:solidFill>
                  <a:schemeClr val="accent5">
                    <a:lumMod val="50000"/>
                  </a:schemeClr>
                </a:solidFill>
                <a:cs typeface="Times New Roman" pitchFamily="18" charset="0"/>
              </a:rPr>
              <a:t>u</a:t>
            </a:r>
            <a:r>
              <a:rPr lang="en-US" sz="3600" baseline="-30000" dirty="0" err="1">
                <a:solidFill>
                  <a:schemeClr val="accent5">
                    <a:lumMod val="50000"/>
                  </a:schemeClr>
                </a:solidFill>
                <a:cs typeface="Times New Roman" pitchFamily="18" charset="0"/>
              </a:rPr>
              <a:t>i</a:t>
            </a:r>
            <a:r>
              <a:rPr lang="en-US" sz="3600" dirty="0">
                <a:solidFill>
                  <a:schemeClr val="accent5">
                    <a:lumMod val="50000"/>
                  </a:schemeClr>
                </a:solidFill>
                <a:cs typeface="Times New Roman" pitchFamily="18" charset="0"/>
              </a:rPr>
              <a:t> </a:t>
            </a:r>
            <a:r>
              <a:rPr lang="en-US" sz="3600" dirty="0">
                <a:cs typeface="Times New Roman" pitchFamily="18" charset="0"/>
              </a:rPr>
              <a:t>			(6.4.3) </a:t>
            </a:r>
          </a:p>
        </p:txBody>
      </p:sp>
    </p:spTree>
    <p:extLst>
      <p:ext uri="{BB962C8B-B14F-4D97-AF65-F5344CB8AC3E}">
        <p14:creationId xmlns:p14="http://schemas.microsoft.com/office/powerpoint/2010/main" val="4432302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7ED89-15DA-4634-9F6A-8FD2FCD99320}"/>
              </a:ext>
            </a:extLst>
          </p:cNvPr>
          <p:cNvSpPr>
            <a:spLocks noGrp="1"/>
          </p:cNvSpPr>
          <p:nvPr>
            <p:ph type="title"/>
          </p:nvPr>
        </p:nvSpPr>
        <p:spPr/>
        <p:txBody>
          <a:bodyPr>
            <a:normAutofit/>
          </a:bodyPr>
          <a:lstStyle/>
          <a:p>
            <a:r>
              <a:rPr lang="en-US" dirty="0">
                <a:solidFill>
                  <a:srgbClr val="FF9900"/>
                </a:solidFill>
                <a:latin typeface="Arial" charset="0"/>
                <a:cs typeface="Times New Roman" pitchFamily="18" charset="0"/>
              </a:rPr>
              <a:t>4.The log-log model</a:t>
            </a:r>
            <a:endParaRPr lang="en-IN" dirty="0"/>
          </a:p>
        </p:txBody>
      </p:sp>
      <p:sp>
        <p:nvSpPr>
          <p:cNvPr id="3" name="Content Placeholder 2">
            <a:extLst>
              <a:ext uri="{FF2B5EF4-FFF2-40B4-BE49-F238E27FC236}">
                <a16:creationId xmlns:a16="http://schemas.microsoft.com/office/drawing/2014/main" id="{FB6E6F45-2F04-4262-9BBC-76F337580983}"/>
              </a:ext>
            </a:extLst>
          </p:cNvPr>
          <p:cNvSpPr>
            <a:spLocks noGrp="1"/>
          </p:cNvSpPr>
          <p:nvPr>
            <p:ph idx="1"/>
          </p:nvPr>
        </p:nvSpPr>
        <p:spPr/>
        <p:txBody>
          <a:bodyPr>
            <a:normAutofit/>
          </a:bodyPr>
          <a:lstStyle/>
          <a:p>
            <a:pPr marL="457200" indent="-457200">
              <a:lnSpc>
                <a:spcPct val="85000"/>
              </a:lnSpc>
            </a:pPr>
            <a:r>
              <a:rPr lang="en-US" sz="3600" b="1" dirty="0">
                <a:solidFill>
                  <a:schemeClr val="accent5">
                    <a:lumMod val="50000"/>
                  </a:schemeClr>
                </a:solidFill>
              </a:rPr>
              <a:t>Because of this linearity, such models are called log-log, double-log, or loglinear models</a:t>
            </a:r>
          </a:p>
          <a:p>
            <a:pPr marL="457200" indent="-457200">
              <a:lnSpc>
                <a:spcPct val="85000"/>
              </a:lnSpc>
            </a:pPr>
            <a:r>
              <a:rPr lang="en-US" sz="3600" b="1" dirty="0">
                <a:cs typeface="Times New Roman" pitchFamily="18" charset="0"/>
              </a:rPr>
              <a:t>This can be estimated by OLS by letting </a:t>
            </a:r>
          </a:p>
          <a:p>
            <a:pPr marL="457200" indent="-457200">
              <a:lnSpc>
                <a:spcPct val="85000"/>
              </a:lnSpc>
            </a:pPr>
            <a:r>
              <a:rPr lang="en-US" sz="3600" b="1" dirty="0">
                <a:cs typeface="Times New Roman" pitchFamily="18" charset="0"/>
              </a:rPr>
              <a:t>Y*</a:t>
            </a:r>
            <a:r>
              <a:rPr lang="en-US" sz="3600" b="1" baseline="-30000" dirty="0" err="1">
                <a:cs typeface="Times New Roman" pitchFamily="18" charset="0"/>
              </a:rPr>
              <a:t>i</a:t>
            </a:r>
            <a:r>
              <a:rPr lang="en-US" sz="3600" b="1" dirty="0">
                <a:cs typeface="Times New Roman" pitchFamily="18" charset="0"/>
              </a:rPr>
              <a:t> = </a:t>
            </a:r>
            <a:r>
              <a:rPr lang="en-US" sz="3600" b="1" dirty="0">
                <a:latin typeface="Symbol" pitchFamily="18" charset="2"/>
                <a:cs typeface="Times New Roman" pitchFamily="18" charset="0"/>
              </a:rPr>
              <a:t>a</a:t>
            </a:r>
            <a:r>
              <a:rPr lang="en-US" sz="3600" b="1" dirty="0">
                <a:cs typeface="Times New Roman" pitchFamily="18" charset="0"/>
              </a:rPr>
              <a:t> +</a:t>
            </a:r>
            <a:r>
              <a:rPr lang="en-US" sz="3600" b="1" dirty="0">
                <a:latin typeface="Symbol" pitchFamily="18" charset="2"/>
                <a:cs typeface="Times New Roman" pitchFamily="18" charset="0"/>
              </a:rPr>
              <a:t>b</a:t>
            </a:r>
            <a:r>
              <a:rPr lang="en-US" sz="3600" b="1" baseline="-30000" dirty="0">
                <a:cs typeface="Times New Roman" pitchFamily="18" charset="0"/>
              </a:rPr>
              <a:t>2</a:t>
            </a:r>
            <a:r>
              <a:rPr lang="en-US" sz="3600" b="1" dirty="0">
                <a:cs typeface="Times New Roman" pitchFamily="18" charset="0"/>
              </a:rPr>
              <a:t>X*</a:t>
            </a:r>
            <a:r>
              <a:rPr lang="en-US" sz="3600" b="1" baseline="-30000" dirty="0" err="1">
                <a:cs typeface="Times New Roman" pitchFamily="18" charset="0"/>
              </a:rPr>
              <a:t>i</a:t>
            </a:r>
            <a:r>
              <a:rPr lang="en-US" sz="3600" b="1" dirty="0">
                <a:cs typeface="Times New Roman" pitchFamily="18" charset="0"/>
              </a:rPr>
              <a:t> + </a:t>
            </a:r>
            <a:r>
              <a:rPr lang="en-US" sz="3600" b="1" dirty="0" err="1">
                <a:cs typeface="Times New Roman" pitchFamily="18" charset="0"/>
              </a:rPr>
              <a:t>u</a:t>
            </a:r>
            <a:r>
              <a:rPr lang="en-US" sz="3600" b="1" baseline="-30000" dirty="0" err="1">
                <a:cs typeface="Times New Roman" pitchFamily="18" charset="0"/>
              </a:rPr>
              <a:t>i</a:t>
            </a:r>
            <a:r>
              <a:rPr lang="en-US" sz="3600" b="1" dirty="0">
                <a:cs typeface="Times New Roman" pitchFamily="18" charset="0"/>
              </a:rPr>
              <a:t> , where Y*</a:t>
            </a:r>
            <a:r>
              <a:rPr lang="en-US" sz="3600" b="1" baseline="-30000" dirty="0" err="1">
                <a:cs typeface="Times New Roman" pitchFamily="18" charset="0"/>
              </a:rPr>
              <a:t>i</a:t>
            </a:r>
            <a:r>
              <a:rPr lang="en-US" sz="3600" b="1" dirty="0">
                <a:cs typeface="Times New Roman" pitchFamily="18" charset="0"/>
              </a:rPr>
              <a:t>=</a:t>
            </a:r>
            <a:r>
              <a:rPr lang="en-US" sz="3600" b="1" dirty="0" err="1">
                <a:cs typeface="Times New Roman" pitchFamily="18" charset="0"/>
              </a:rPr>
              <a:t>lnY</a:t>
            </a:r>
            <a:r>
              <a:rPr lang="en-US" sz="3600" b="1" baseline="-30000" dirty="0" err="1">
                <a:cs typeface="Times New Roman" pitchFamily="18" charset="0"/>
              </a:rPr>
              <a:t>i</a:t>
            </a:r>
            <a:r>
              <a:rPr lang="en-US" sz="3600" b="1" dirty="0">
                <a:cs typeface="Times New Roman" pitchFamily="18" charset="0"/>
              </a:rPr>
              <a:t>, X*</a:t>
            </a:r>
            <a:r>
              <a:rPr lang="en-US" sz="3600" b="1" baseline="-30000" dirty="0" err="1">
                <a:cs typeface="Times New Roman" pitchFamily="18" charset="0"/>
              </a:rPr>
              <a:t>i</a:t>
            </a:r>
            <a:r>
              <a:rPr lang="en-US" sz="3600" b="1" dirty="0">
                <a:cs typeface="Times New Roman" pitchFamily="18" charset="0"/>
              </a:rPr>
              <a:t>=</a:t>
            </a:r>
            <a:r>
              <a:rPr lang="en-US" sz="3600" b="1" dirty="0" err="1">
                <a:cs typeface="Times New Roman" pitchFamily="18" charset="0"/>
              </a:rPr>
              <a:t>lnX</a:t>
            </a:r>
            <a:r>
              <a:rPr lang="en-US" sz="3600" b="1" baseline="-30000" dirty="0" err="1">
                <a:cs typeface="Times New Roman" pitchFamily="18" charset="0"/>
              </a:rPr>
              <a:t>i</a:t>
            </a:r>
            <a:r>
              <a:rPr lang="en-US" sz="3600" b="1" dirty="0">
                <a:cs typeface="Times New Roman" pitchFamily="18" charset="0"/>
              </a:rPr>
              <a:t> ;</a:t>
            </a:r>
          </a:p>
          <a:p>
            <a:pPr marL="457200" indent="-457200">
              <a:lnSpc>
                <a:spcPct val="85000"/>
              </a:lnSpc>
            </a:pPr>
            <a:r>
              <a:rPr lang="en-US" sz="3600" b="1" i="1" dirty="0">
                <a:solidFill>
                  <a:srgbClr val="FFCC00"/>
                </a:solidFill>
                <a:latin typeface="Symbol" pitchFamily="18" charset="2"/>
                <a:cs typeface="Times New Roman" pitchFamily="18" charset="0"/>
              </a:rPr>
              <a:t>b</a:t>
            </a:r>
            <a:r>
              <a:rPr lang="en-US" sz="3600" b="1" i="1" baseline="-30000" dirty="0">
                <a:solidFill>
                  <a:srgbClr val="FFCC00"/>
                </a:solidFill>
                <a:cs typeface="Times New Roman" pitchFamily="18" charset="0"/>
              </a:rPr>
              <a:t>2</a:t>
            </a:r>
            <a:r>
              <a:rPr lang="en-US" sz="3600" b="1" i="1" dirty="0">
                <a:solidFill>
                  <a:srgbClr val="FFCC00"/>
                </a:solidFill>
                <a:cs typeface="Times New Roman" pitchFamily="18" charset="0"/>
              </a:rPr>
              <a:t> measures the ELASTICITY of Y respect to X, that is, percentage change in Y for a given (small) percentage change in X.</a:t>
            </a:r>
            <a:endParaRPr lang="en-IN" sz="3600" dirty="0"/>
          </a:p>
        </p:txBody>
      </p:sp>
      <p:sp>
        <p:nvSpPr>
          <p:cNvPr id="6" name="Slide Number Placeholder 5">
            <a:extLst>
              <a:ext uri="{FF2B5EF4-FFF2-40B4-BE49-F238E27FC236}">
                <a16:creationId xmlns:a16="http://schemas.microsoft.com/office/drawing/2014/main" id="{95C85CB8-2919-4B07-9D0E-6533EFEDB583}"/>
              </a:ext>
            </a:extLst>
          </p:cNvPr>
          <p:cNvSpPr>
            <a:spLocks noGrp="1"/>
          </p:cNvSpPr>
          <p:nvPr>
            <p:ph type="sldNum" sz="quarter" idx="12"/>
          </p:nvPr>
        </p:nvSpPr>
        <p:spPr/>
        <p:txBody>
          <a:bodyPr/>
          <a:lstStyle/>
          <a:p>
            <a:fld id="{F4F5BC56-1B76-4F80-8502-DDBA1B27CC14}" type="slidenum">
              <a:rPr lang="en-US" smtClean="0"/>
              <a:t>10</a:t>
            </a:fld>
            <a:endParaRPr lang="en-US"/>
          </a:p>
        </p:txBody>
      </p:sp>
    </p:spTree>
    <p:extLst>
      <p:ext uri="{BB962C8B-B14F-4D97-AF65-F5344CB8AC3E}">
        <p14:creationId xmlns:p14="http://schemas.microsoft.com/office/powerpoint/2010/main" val="4090786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80386-3D1C-CD63-B58E-DD1138E0BF38}"/>
              </a:ext>
            </a:extLst>
          </p:cNvPr>
          <p:cNvSpPr>
            <a:spLocks noGrp="1"/>
          </p:cNvSpPr>
          <p:nvPr>
            <p:ph type="title"/>
          </p:nvPr>
        </p:nvSpPr>
        <p:spPr/>
        <p:txBody>
          <a:bodyPr/>
          <a:lstStyle/>
          <a:p>
            <a:r>
              <a:rPr lang="en-US" dirty="0">
                <a:solidFill>
                  <a:srgbClr val="FF9900"/>
                </a:solidFill>
                <a:latin typeface="Arial" charset="0"/>
                <a:cs typeface="Times New Roman" pitchFamily="18" charset="0"/>
              </a:rPr>
              <a:t>4.The log-log model</a:t>
            </a:r>
            <a:endParaRPr lang="en-IN" dirty="0"/>
          </a:p>
        </p:txBody>
      </p:sp>
      <p:sp>
        <p:nvSpPr>
          <p:cNvPr id="3" name="Content Placeholder 2">
            <a:extLst>
              <a:ext uri="{FF2B5EF4-FFF2-40B4-BE49-F238E27FC236}">
                <a16:creationId xmlns:a16="http://schemas.microsoft.com/office/drawing/2014/main" id="{C4A007E8-4317-B367-0179-642BC939EE21}"/>
              </a:ext>
            </a:extLst>
          </p:cNvPr>
          <p:cNvSpPr>
            <a:spLocks noGrp="1"/>
          </p:cNvSpPr>
          <p:nvPr>
            <p:ph idx="1"/>
          </p:nvPr>
        </p:nvSpPr>
        <p:spPr/>
        <p:txBody>
          <a:bodyPr/>
          <a:lstStyle/>
          <a:p>
            <a:r>
              <a:rPr lang="en-US" dirty="0"/>
              <a:t>Thus, if Y represents the quantity of a commodity demanded and X its unit price, β2 measures the price elasticity of demand, a parameter of considerable economic interest. </a:t>
            </a:r>
          </a:p>
          <a:p>
            <a:r>
              <a:rPr lang="en-US" dirty="0"/>
              <a:t>If the relationship between quantity demanded and price is as shown in Figure 6.3a, the double-log transformation as shown in Figure 6.3b will then give the estimate of the price elasticity (−β2).</a:t>
            </a:r>
          </a:p>
          <a:p>
            <a:endParaRPr lang="en-US" dirty="0"/>
          </a:p>
          <a:p>
            <a:endParaRPr lang="en-IN" dirty="0"/>
          </a:p>
        </p:txBody>
      </p:sp>
    </p:spTree>
    <p:extLst>
      <p:ext uri="{BB962C8B-B14F-4D97-AF65-F5344CB8AC3E}">
        <p14:creationId xmlns:p14="http://schemas.microsoft.com/office/powerpoint/2010/main" val="33140889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315A4-01CD-3117-4353-FC6CB69C8FF0}"/>
              </a:ext>
            </a:extLst>
          </p:cNvPr>
          <p:cNvSpPr>
            <a:spLocks noGrp="1"/>
          </p:cNvSpPr>
          <p:nvPr>
            <p:ph type="title"/>
          </p:nvPr>
        </p:nvSpPr>
        <p:spPr>
          <a:xfrm>
            <a:off x="838200" y="365125"/>
            <a:ext cx="10515600" cy="936901"/>
          </a:xfrm>
        </p:spPr>
        <p:txBody>
          <a:bodyPr>
            <a:normAutofit/>
          </a:bodyPr>
          <a:lstStyle/>
          <a:p>
            <a:pPr algn="ctr"/>
            <a:r>
              <a:rPr lang="en-IN" sz="3600" dirty="0"/>
              <a:t>FIG. 6.3 Constant-elasticity model</a:t>
            </a:r>
          </a:p>
        </p:txBody>
      </p:sp>
      <p:pic>
        <p:nvPicPr>
          <p:cNvPr id="5" name="Picture 4">
            <a:extLst>
              <a:ext uri="{FF2B5EF4-FFF2-40B4-BE49-F238E27FC236}">
                <a16:creationId xmlns:a16="http://schemas.microsoft.com/office/drawing/2014/main" id="{81B76A18-E738-860F-A376-639B06D186F1}"/>
              </a:ext>
            </a:extLst>
          </p:cNvPr>
          <p:cNvPicPr>
            <a:picLocks noChangeAspect="1"/>
          </p:cNvPicPr>
          <p:nvPr/>
        </p:nvPicPr>
        <p:blipFill>
          <a:blip r:embed="rId2"/>
          <a:stretch>
            <a:fillRect/>
          </a:stretch>
        </p:blipFill>
        <p:spPr>
          <a:xfrm>
            <a:off x="1610139" y="1928192"/>
            <a:ext cx="8984973" cy="3947284"/>
          </a:xfrm>
          <a:prstGeom prst="rect">
            <a:avLst/>
          </a:prstGeom>
        </p:spPr>
      </p:pic>
      <p:sp>
        <p:nvSpPr>
          <p:cNvPr id="6" name="TextBox 5">
            <a:extLst>
              <a:ext uri="{FF2B5EF4-FFF2-40B4-BE49-F238E27FC236}">
                <a16:creationId xmlns:a16="http://schemas.microsoft.com/office/drawing/2014/main" id="{9093352F-E4A5-3DD7-3B47-35B387BEF362}"/>
              </a:ext>
            </a:extLst>
          </p:cNvPr>
          <p:cNvSpPr txBox="1"/>
          <p:nvPr/>
        </p:nvSpPr>
        <p:spPr>
          <a:xfrm>
            <a:off x="4502426" y="5917855"/>
            <a:ext cx="5764335" cy="369332"/>
          </a:xfrm>
          <a:prstGeom prst="rect">
            <a:avLst/>
          </a:prstGeom>
          <a:noFill/>
        </p:spPr>
        <p:txBody>
          <a:bodyPr wrap="none" rtlCol="0">
            <a:spAutoFit/>
          </a:bodyPr>
          <a:lstStyle/>
          <a:p>
            <a:r>
              <a:rPr lang="en-US" dirty="0"/>
              <a:t>Source: Basic Econometrics by </a:t>
            </a:r>
            <a:r>
              <a:rPr lang="en-US" dirty="0" err="1"/>
              <a:t>Damodar</a:t>
            </a:r>
            <a:r>
              <a:rPr lang="en-US" dirty="0"/>
              <a:t> Gujarati, page. 176</a:t>
            </a:r>
            <a:endParaRPr lang="en-IN" dirty="0"/>
          </a:p>
        </p:txBody>
      </p:sp>
    </p:spTree>
    <p:extLst>
      <p:ext uri="{BB962C8B-B14F-4D97-AF65-F5344CB8AC3E}">
        <p14:creationId xmlns:p14="http://schemas.microsoft.com/office/powerpoint/2010/main" val="210509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D5D76-1526-EB4E-02F0-73E175D00190}"/>
              </a:ext>
            </a:extLst>
          </p:cNvPr>
          <p:cNvSpPr>
            <a:spLocks noGrp="1"/>
          </p:cNvSpPr>
          <p:nvPr>
            <p:ph type="title"/>
          </p:nvPr>
        </p:nvSpPr>
        <p:spPr/>
        <p:txBody>
          <a:bodyPr>
            <a:normAutofit/>
          </a:bodyPr>
          <a:lstStyle/>
          <a:p>
            <a:pPr algn="ctr">
              <a:tabLst>
                <a:tab pos="2782888" algn="l"/>
              </a:tabLst>
            </a:pPr>
            <a:r>
              <a:rPr lang="en-US" sz="4000" dirty="0"/>
              <a:t>Special features of the log-log model</a:t>
            </a:r>
            <a:endParaRPr lang="en-IN" sz="4000" dirty="0"/>
          </a:p>
        </p:txBody>
      </p:sp>
      <p:sp>
        <p:nvSpPr>
          <p:cNvPr id="3" name="Content Placeholder 2">
            <a:extLst>
              <a:ext uri="{FF2B5EF4-FFF2-40B4-BE49-F238E27FC236}">
                <a16:creationId xmlns:a16="http://schemas.microsoft.com/office/drawing/2014/main" id="{F6BBDE7C-B073-0B5D-2415-C0655536D4E9}"/>
              </a:ext>
            </a:extLst>
          </p:cNvPr>
          <p:cNvSpPr>
            <a:spLocks noGrp="1"/>
          </p:cNvSpPr>
          <p:nvPr>
            <p:ph idx="1"/>
          </p:nvPr>
        </p:nvSpPr>
        <p:spPr/>
        <p:txBody>
          <a:bodyPr>
            <a:normAutofit fontScale="92500" lnSpcReduction="20000"/>
          </a:bodyPr>
          <a:lstStyle/>
          <a:p>
            <a:r>
              <a:rPr lang="en-US" dirty="0"/>
              <a:t>Two special features of the log-log model may be noted: </a:t>
            </a:r>
          </a:p>
          <a:p>
            <a:r>
              <a:rPr lang="en-US" dirty="0"/>
              <a:t>The model assumes that the elasticity coefficient between Y and X, β</a:t>
            </a:r>
            <a:r>
              <a:rPr lang="en-US" sz="2800" baseline="-30000" dirty="0">
                <a:cs typeface="Times New Roman" pitchFamily="18" charset="0"/>
              </a:rPr>
              <a:t>2</a:t>
            </a:r>
            <a:r>
              <a:rPr lang="en-US" dirty="0"/>
              <a:t>, remains constant throughout (why?), hence the alternative name constant elasticity model.</a:t>
            </a:r>
          </a:p>
          <a:p>
            <a:r>
              <a:rPr lang="en-US" dirty="0"/>
              <a:t>Because: A constant elasticity model will give a constant total revenue change for a given percentage change in price regardless of the absolute level of price.</a:t>
            </a:r>
          </a:p>
          <a:p>
            <a:r>
              <a:rPr lang="en-US" dirty="0"/>
              <a:t>Readers should contrast this result with the elasticity conditions implied by a simple linear demand function, Y</a:t>
            </a:r>
            <a:r>
              <a:rPr lang="en-US" sz="2800" baseline="-30000" dirty="0">
                <a:cs typeface="Times New Roman" pitchFamily="18" charset="0"/>
              </a:rPr>
              <a:t>i</a:t>
            </a:r>
            <a:r>
              <a:rPr lang="en-US" dirty="0"/>
              <a:t> = β</a:t>
            </a:r>
            <a:r>
              <a:rPr lang="en-US" sz="2800" baseline="-30000" dirty="0">
                <a:cs typeface="Times New Roman" pitchFamily="18" charset="0"/>
              </a:rPr>
              <a:t>1</a:t>
            </a:r>
            <a:r>
              <a:rPr lang="en-US" dirty="0"/>
              <a:t> + β</a:t>
            </a:r>
            <a:r>
              <a:rPr lang="en-US" sz="2800" baseline="-30000" dirty="0">
                <a:cs typeface="Times New Roman" pitchFamily="18" charset="0"/>
              </a:rPr>
              <a:t>2</a:t>
            </a:r>
            <a:r>
              <a:rPr lang="en-US" dirty="0"/>
              <a:t>X</a:t>
            </a:r>
            <a:r>
              <a:rPr lang="en-US" sz="2800" baseline="-30000" dirty="0">
                <a:cs typeface="Times New Roman" pitchFamily="18" charset="0"/>
              </a:rPr>
              <a:t>i</a:t>
            </a:r>
            <a:r>
              <a:rPr lang="en-US" dirty="0"/>
              <a:t> + </a:t>
            </a:r>
            <a:r>
              <a:rPr lang="en-US" dirty="0" err="1"/>
              <a:t>u</a:t>
            </a:r>
            <a:r>
              <a:rPr lang="en-US" sz="2800" baseline="-30000" dirty="0" err="1">
                <a:cs typeface="Times New Roman" pitchFamily="18" charset="0"/>
              </a:rPr>
              <a:t>i</a:t>
            </a:r>
            <a:r>
              <a:rPr lang="en-US" dirty="0"/>
              <a:t>. </a:t>
            </a:r>
          </a:p>
          <a:p>
            <a:r>
              <a:rPr lang="en-US" dirty="0"/>
              <a:t>However, a simple linear function gives a constant quantity change per unit change in price.</a:t>
            </a:r>
          </a:p>
          <a:p>
            <a:r>
              <a:rPr lang="en-US" dirty="0"/>
              <a:t>Contrast this with what the log-linear model implies for a given dollar change in price.</a:t>
            </a:r>
          </a:p>
        </p:txBody>
      </p:sp>
    </p:spTree>
    <p:extLst>
      <p:ext uri="{BB962C8B-B14F-4D97-AF65-F5344CB8AC3E}">
        <p14:creationId xmlns:p14="http://schemas.microsoft.com/office/powerpoint/2010/main" val="3398304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4AA553-8B49-162F-A332-1B15617E2801}"/>
              </a:ext>
            </a:extLst>
          </p:cNvPr>
          <p:cNvSpPr>
            <a:spLocks noGrp="1"/>
          </p:cNvSpPr>
          <p:nvPr>
            <p:ph type="title"/>
          </p:nvPr>
        </p:nvSpPr>
        <p:spPr/>
        <p:txBody>
          <a:bodyPr/>
          <a:lstStyle/>
          <a:p>
            <a:pPr algn="ctr"/>
            <a:r>
              <a:rPr lang="en-US" sz="4400" dirty="0"/>
              <a:t>Special features of the log-log model</a:t>
            </a:r>
            <a:endParaRPr lang="en-IN" dirty="0"/>
          </a:p>
        </p:txBody>
      </p:sp>
      <p:sp>
        <p:nvSpPr>
          <p:cNvPr id="3" name="Content Placeholder 2">
            <a:extLst>
              <a:ext uri="{FF2B5EF4-FFF2-40B4-BE49-F238E27FC236}">
                <a16:creationId xmlns:a16="http://schemas.microsoft.com/office/drawing/2014/main" id="{D09FCE55-165C-79A8-CFC7-6382043E5DBE}"/>
              </a:ext>
            </a:extLst>
          </p:cNvPr>
          <p:cNvSpPr>
            <a:spLocks noGrp="1"/>
          </p:cNvSpPr>
          <p:nvPr>
            <p:ph idx="1"/>
          </p:nvPr>
        </p:nvSpPr>
        <p:spPr/>
        <p:txBody>
          <a:bodyPr/>
          <a:lstStyle/>
          <a:p>
            <a:r>
              <a:rPr lang="en-US" dirty="0"/>
              <a:t>In other words, as Figure 6.3b shows, the change in ln Y per unit change in ln X (i.e., the elasticity, β</a:t>
            </a:r>
            <a:r>
              <a:rPr lang="en-US" sz="2800" baseline="-30000" dirty="0">
                <a:cs typeface="Times New Roman" pitchFamily="18" charset="0"/>
              </a:rPr>
              <a:t>2</a:t>
            </a:r>
            <a:r>
              <a:rPr lang="en-US" dirty="0"/>
              <a:t>) remains the same no matter at which ln X we measure the elasticity. </a:t>
            </a:r>
            <a:endParaRPr lang="en-IN" dirty="0"/>
          </a:p>
          <a:p>
            <a:r>
              <a:rPr lang="en-US" dirty="0"/>
              <a:t>Another feature of the model is that although αˆ and βˆ</a:t>
            </a:r>
            <a:r>
              <a:rPr lang="en-US" sz="2800" baseline="-30000" dirty="0">
                <a:cs typeface="Times New Roman" pitchFamily="18" charset="0"/>
              </a:rPr>
              <a:t>2</a:t>
            </a:r>
            <a:r>
              <a:rPr lang="en-US" dirty="0"/>
              <a:t> are unbiased estimates of α and β</a:t>
            </a:r>
            <a:r>
              <a:rPr lang="en-US" sz="2800" baseline="-30000" dirty="0">
                <a:cs typeface="Times New Roman" pitchFamily="18" charset="0"/>
              </a:rPr>
              <a:t>2</a:t>
            </a:r>
            <a:r>
              <a:rPr lang="en-US" dirty="0"/>
              <a:t>, β</a:t>
            </a:r>
            <a:r>
              <a:rPr lang="en-US" sz="2800" baseline="-30000" dirty="0">
                <a:cs typeface="Times New Roman" pitchFamily="18" charset="0"/>
              </a:rPr>
              <a:t>1</a:t>
            </a:r>
            <a:r>
              <a:rPr lang="en-US" dirty="0"/>
              <a:t> (the parameter entering the original model) when estimated as βˆ</a:t>
            </a:r>
            <a:r>
              <a:rPr lang="en-US" sz="2800" baseline="-30000" dirty="0">
                <a:cs typeface="Times New Roman" pitchFamily="18" charset="0"/>
              </a:rPr>
              <a:t>1</a:t>
            </a:r>
            <a:r>
              <a:rPr lang="en-US" dirty="0"/>
              <a:t> = antilog (αˆ) is itself a biased estimator.</a:t>
            </a:r>
          </a:p>
          <a:p>
            <a:r>
              <a:rPr lang="en-US" dirty="0"/>
              <a:t>In most practical problems, however, the intercept term is of secondary importance, and one need not worry about obtaining its unbiased estimate.</a:t>
            </a:r>
            <a:endParaRPr lang="en-IN" dirty="0"/>
          </a:p>
        </p:txBody>
      </p:sp>
    </p:spTree>
    <p:extLst>
      <p:ext uri="{BB962C8B-B14F-4D97-AF65-F5344CB8AC3E}">
        <p14:creationId xmlns:p14="http://schemas.microsoft.com/office/powerpoint/2010/main" val="7003033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C64B0D-7DD5-2098-0E2E-729776D35231}"/>
              </a:ext>
            </a:extLst>
          </p:cNvPr>
          <p:cNvSpPr>
            <a:spLocks noGrp="1"/>
          </p:cNvSpPr>
          <p:nvPr>
            <p:ph type="title"/>
          </p:nvPr>
        </p:nvSpPr>
        <p:spPr/>
        <p:txBody>
          <a:bodyPr/>
          <a:lstStyle/>
          <a:p>
            <a:pPr algn="ctr"/>
            <a:r>
              <a:rPr lang="en-IN" sz="4400" dirty="0"/>
              <a:t>Constant-elasticity model</a:t>
            </a:r>
            <a:endParaRPr lang="en-IN" dirty="0"/>
          </a:p>
        </p:txBody>
      </p:sp>
      <p:sp>
        <p:nvSpPr>
          <p:cNvPr id="3" name="Content Placeholder 2">
            <a:extLst>
              <a:ext uri="{FF2B5EF4-FFF2-40B4-BE49-F238E27FC236}">
                <a16:creationId xmlns:a16="http://schemas.microsoft.com/office/drawing/2014/main" id="{5B45B493-9B9B-F8B0-1F4C-0A6EF101774F}"/>
              </a:ext>
            </a:extLst>
          </p:cNvPr>
          <p:cNvSpPr>
            <a:spLocks noGrp="1"/>
          </p:cNvSpPr>
          <p:nvPr>
            <p:ph idx="1"/>
          </p:nvPr>
        </p:nvSpPr>
        <p:spPr/>
        <p:txBody>
          <a:bodyPr/>
          <a:lstStyle/>
          <a:p>
            <a:r>
              <a:rPr lang="en-US" dirty="0"/>
              <a:t>In the two-variable model, the simplest way to decide whether the loglinear model fits the data is to plot the scattergram of </a:t>
            </a:r>
            <a:r>
              <a:rPr lang="en-US" dirty="0" err="1"/>
              <a:t>lnY</a:t>
            </a:r>
            <a:r>
              <a:rPr lang="en-US" sz="2800" baseline="-30000" dirty="0" err="1">
                <a:cs typeface="Times New Roman" pitchFamily="18" charset="0"/>
              </a:rPr>
              <a:t>i</a:t>
            </a:r>
            <a:r>
              <a:rPr lang="en-US" dirty="0"/>
              <a:t> against ln X</a:t>
            </a:r>
            <a:r>
              <a:rPr lang="en-US" sz="2800" baseline="-30000" dirty="0">
                <a:cs typeface="Times New Roman" pitchFamily="18" charset="0"/>
              </a:rPr>
              <a:t>i</a:t>
            </a:r>
            <a:r>
              <a:rPr lang="en-US" dirty="0"/>
              <a:t> and see if the scatter points lie approximately on a straight line, as in Figure 6.3b.</a:t>
            </a:r>
          </a:p>
          <a:p>
            <a:r>
              <a:rPr lang="en-US" dirty="0"/>
              <a:t>As an illustration, a scatter plot of log of </a:t>
            </a:r>
            <a:r>
              <a:rPr lang="en-IN" dirty="0"/>
              <a:t>total personal consumption expenditure (LPCEXP) and log of expenditure on durable goods (LEXPDUR) is exhibited in the earlier slides.</a:t>
            </a:r>
            <a:endParaRPr lang="en-US" dirty="0"/>
          </a:p>
        </p:txBody>
      </p:sp>
    </p:spTree>
    <p:extLst>
      <p:ext uri="{BB962C8B-B14F-4D97-AF65-F5344CB8AC3E}">
        <p14:creationId xmlns:p14="http://schemas.microsoft.com/office/powerpoint/2010/main" val="37476346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5C5DA43-B66D-F8DE-03DF-8360CB28616A}"/>
              </a:ext>
            </a:extLst>
          </p:cNvPr>
          <p:cNvPicPr>
            <a:picLocks noChangeAspect="1"/>
          </p:cNvPicPr>
          <p:nvPr/>
        </p:nvPicPr>
        <p:blipFill>
          <a:blip r:embed="rId2"/>
          <a:stretch>
            <a:fillRect/>
          </a:stretch>
        </p:blipFill>
        <p:spPr>
          <a:xfrm>
            <a:off x="765314" y="904461"/>
            <a:ext cx="10465904" cy="5218043"/>
          </a:xfrm>
          <a:prstGeom prst="rect">
            <a:avLst/>
          </a:prstGeom>
        </p:spPr>
      </p:pic>
    </p:spTree>
    <p:extLst>
      <p:ext uri="{BB962C8B-B14F-4D97-AF65-F5344CB8AC3E}">
        <p14:creationId xmlns:p14="http://schemas.microsoft.com/office/powerpoint/2010/main" val="3307098375"/>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260E6-81BA-B128-67CC-BFB17C2491E8}"/>
              </a:ext>
            </a:extLst>
          </p:cNvPr>
          <p:cNvSpPr>
            <a:spLocks noGrp="1"/>
          </p:cNvSpPr>
          <p:nvPr>
            <p:ph type="title"/>
          </p:nvPr>
        </p:nvSpPr>
        <p:spPr/>
        <p:txBody>
          <a:bodyPr>
            <a:normAutofit/>
          </a:bodyPr>
          <a:lstStyle/>
          <a:p>
            <a:pPr algn="ctr"/>
            <a:r>
              <a:rPr lang="en-US" sz="3200" dirty="0"/>
              <a:t>Example: Expenditure on Durable Goods in Relation to Total Personal Consumption Expenditure</a:t>
            </a:r>
            <a:endParaRPr lang="en-IN" sz="3200" dirty="0"/>
          </a:p>
        </p:txBody>
      </p:sp>
      <p:sp>
        <p:nvSpPr>
          <p:cNvPr id="3" name="Content Placeholder 2">
            <a:extLst>
              <a:ext uri="{FF2B5EF4-FFF2-40B4-BE49-F238E27FC236}">
                <a16:creationId xmlns:a16="http://schemas.microsoft.com/office/drawing/2014/main" id="{9D9F1F12-C352-E1B7-7480-C900FFEFC133}"/>
              </a:ext>
            </a:extLst>
          </p:cNvPr>
          <p:cNvSpPr>
            <a:spLocks noGrp="1"/>
          </p:cNvSpPr>
          <p:nvPr>
            <p:ph idx="1"/>
          </p:nvPr>
        </p:nvSpPr>
        <p:spPr/>
        <p:txBody>
          <a:bodyPr/>
          <a:lstStyle/>
          <a:p>
            <a:r>
              <a:rPr lang="en-US" dirty="0"/>
              <a:t>Table 6.3 presents data on total personal consumption expenditure (PCEXP), expenditure on durable goods (EXPDUR), expenditure on nondurable goods (EXPNONDUR), and expenditure on services (EXPSERVICES), all measured in 1992 billions of dollars.</a:t>
            </a:r>
          </a:p>
          <a:p>
            <a:r>
              <a:rPr lang="en-US" dirty="0"/>
              <a:t>Suppose we wish to find the elasticity of expenditure on durable goods with respect to total personal consumption expenditure.</a:t>
            </a:r>
          </a:p>
          <a:p>
            <a:r>
              <a:rPr lang="en-US" dirty="0"/>
              <a:t>Plotting the log of expenditure on durable goods against the log of total personal consumption expenditure, we saw in the previous slide that the relationship between the two variables is linear. </a:t>
            </a:r>
          </a:p>
          <a:p>
            <a:r>
              <a:rPr lang="en-US" dirty="0"/>
              <a:t>Hence, the double log model may be appropriate. </a:t>
            </a:r>
            <a:endParaRPr lang="en-IN" dirty="0"/>
          </a:p>
        </p:txBody>
      </p:sp>
    </p:spTree>
    <p:extLst>
      <p:ext uri="{BB962C8B-B14F-4D97-AF65-F5344CB8AC3E}">
        <p14:creationId xmlns:p14="http://schemas.microsoft.com/office/powerpoint/2010/main" val="31299244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09C1F-1667-A7D2-B3E0-9401A8927540}"/>
              </a:ext>
            </a:extLst>
          </p:cNvPr>
          <p:cNvSpPr>
            <a:spLocks noGrp="1"/>
          </p:cNvSpPr>
          <p:nvPr>
            <p:ph type="title"/>
          </p:nvPr>
        </p:nvSpPr>
        <p:spPr/>
        <p:txBody>
          <a:bodyPr>
            <a:noAutofit/>
          </a:bodyPr>
          <a:lstStyle/>
          <a:p>
            <a:pPr algn="ctr"/>
            <a:r>
              <a:rPr lang="en-US" sz="3200" dirty="0"/>
              <a:t>Example: Expenditure on Durable Goods in Relation to Total Personal Consumption Expenditure</a:t>
            </a:r>
            <a:endParaRPr lang="en-IN" sz="3200" dirty="0"/>
          </a:p>
        </p:txBody>
      </p:sp>
      <p:sp>
        <p:nvSpPr>
          <p:cNvPr id="3" name="Content Placeholder 2">
            <a:extLst>
              <a:ext uri="{FF2B5EF4-FFF2-40B4-BE49-F238E27FC236}">
                <a16:creationId xmlns:a16="http://schemas.microsoft.com/office/drawing/2014/main" id="{B6CB667D-627C-4ED2-125E-C8C23E448156}"/>
              </a:ext>
            </a:extLst>
          </p:cNvPr>
          <p:cNvSpPr>
            <a:spLocks noGrp="1"/>
          </p:cNvSpPr>
          <p:nvPr>
            <p:ph idx="1"/>
          </p:nvPr>
        </p:nvSpPr>
        <p:spPr/>
        <p:txBody>
          <a:bodyPr>
            <a:normAutofit lnSpcReduction="10000"/>
          </a:bodyPr>
          <a:lstStyle/>
          <a:p>
            <a:r>
              <a:rPr lang="en-US" dirty="0"/>
              <a:t>The regression results </a:t>
            </a:r>
            <a:r>
              <a:rPr lang="en-IN" dirty="0"/>
              <a:t>are as follows:</a:t>
            </a:r>
          </a:p>
          <a:p>
            <a:endParaRPr lang="en-IN" dirty="0"/>
          </a:p>
          <a:p>
            <a:endParaRPr lang="en-IN" dirty="0"/>
          </a:p>
          <a:p>
            <a:endParaRPr lang="en-IN" dirty="0"/>
          </a:p>
          <a:p>
            <a:endParaRPr lang="en-IN" dirty="0"/>
          </a:p>
          <a:p>
            <a:r>
              <a:rPr lang="en-US" dirty="0"/>
              <a:t>where * indicates that the p value is extremely small. </a:t>
            </a:r>
          </a:p>
          <a:p>
            <a:r>
              <a:rPr lang="en-US" dirty="0"/>
              <a:t>As these results show, the elasticity of EXPDUR with respect to PCEX is about 1.90, suggesting that if total personal expenditure goes up by 1 percent, on average, the expenditure on durable goods goes up by about 1.90 percent. </a:t>
            </a:r>
            <a:endParaRPr lang="en-IN" dirty="0"/>
          </a:p>
        </p:txBody>
      </p:sp>
      <p:pic>
        <p:nvPicPr>
          <p:cNvPr id="5" name="Picture 4">
            <a:extLst>
              <a:ext uri="{FF2B5EF4-FFF2-40B4-BE49-F238E27FC236}">
                <a16:creationId xmlns:a16="http://schemas.microsoft.com/office/drawing/2014/main" id="{F498C2BD-F373-6294-A5FA-444C42F66634}"/>
              </a:ext>
            </a:extLst>
          </p:cNvPr>
          <p:cNvPicPr>
            <a:picLocks noChangeAspect="1"/>
          </p:cNvPicPr>
          <p:nvPr/>
        </p:nvPicPr>
        <p:blipFill>
          <a:blip r:embed="rId2"/>
          <a:stretch>
            <a:fillRect/>
          </a:stretch>
        </p:blipFill>
        <p:spPr>
          <a:xfrm>
            <a:off x="2082454" y="2505074"/>
            <a:ext cx="5580615" cy="1420883"/>
          </a:xfrm>
          <a:prstGeom prst="rect">
            <a:avLst/>
          </a:prstGeom>
        </p:spPr>
      </p:pic>
    </p:spTree>
    <p:extLst>
      <p:ext uri="{BB962C8B-B14F-4D97-AF65-F5344CB8AC3E}">
        <p14:creationId xmlns:p14="http://schemas.microsoft.com/office/powerpoint/2010/main" val="23264221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095AC-ABC9-0F40-6C9A-226B049C5B0E}"/>
              </a:ext>
            </a:extLst>
          </p:cNvPr>
          <p:cNvSpPr>
            <a:spLocks noGrp="1"/>
          </p:cNvSpPr>
          <p:nvPr>
            <p:ph type="title"/>
          </p:nvPr>
        </p:nvSpPr>
        <p:spPr/>
        <p:txBody>
          <a:bodyPr>
            <a:noAutofit/>
          </a:bodyPr>
          <a:lstStyle/>
          <a:p>
            <a:pPr algn="ctr"/>
            <a:r>
              <a:rPr lang="en-US" sz="3200" dirty="0"/>
              <a:t>Example: Expenditure on Durable Goods in Relation to Total Personal Consumption Expenditure</a:t>
            </a:r>
            <a:endParaRPr lang="en-IN" sz="3200" dirty="0"/>
          </a:p>
        </p:txBody>
      </p:sp>
      <p:sp>
        <p:nvSpPr>
          <p:cNvPr id="3" name="Content Placeholder 2">
            <a:extLst>
              <a:ext uri="{FF2B5EF4-FFF2-40B4-BE49-F238E27FC236}">
                <a16:creationId xmlns:a16="http://schemas.microsoft.com/office/drawing/2014/main" id="{959D4B5E-C082-A4B0-AFEC-9A1FDF608E7F}"/>
              </a:ext>
            </a:extLst>
          </p:cNvPr>
          <p:cNvSpPr>
            <a:spLocks noGrp="1"/>
          </p:cNvSpPr>
          <p:nvPr>
            <p:ph idx="1"/>
          </p:nvPr>
        </p:nvSpPr>
        <p:spPr/>
        <p:txBody>
          <a:bodyPr/>
          <a:lstStyle/>
          <a:p>
            <a:r>
              <a:rPr lang="en-US" dirty="0"/>
              <a:t>Thus, expenditure on durable goods is very responsive to changes in personal consumption expenditure. </a:t>
            </a:r>
          </a:p>
          <a:p>
            <a:r>
              <a:rPr lang="en-US" dirty="0"/>
              <a:t>This is one reason why producers of durable goods keep a keen eye on changes in personal income and personal consumption expenditure. </a:t>
            </a:r>
          </a:p>
          <a:p>
            <a:r>
              <a:rPr lang="en-US" dirty="0">
                <a:highlight>
                  <a:srgbClr val="FFFF00"/>
                </a:highlight>
              </a:rPr>
              <a:t>You can carry out a similar exercise for nondurable goods expenditure and expenditure on services.</a:t>
            </a:r>
            <a:endParaRPr lang="en-IN" dirty="0">
              <a:highlight>
                <a:srgbClr val="FFFF00"/>
              </a:highlight>
            </a:endParaRPr>
          </a:p>
        </p:txBody>
      </p:sp>
    </p:spTree>
    <p:extLst>
      <p:ext uri="{BB962C8B-B14F-4D97-AF65-F5344CB8AC3E}">
        <p14:creationId xmlns:p14="http://schemas.microsoft.com/office/powerpoint/2010/main" val="141889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033"/>
          <p:cNvSpPr>
            <a:spLocks noGrp="1" noChangeArrowheads="1"/>
          </p:cNvSpPr>
          <p:nvPr>
            <p:ph type="sldNum" sz="quarter" idx="12"/>
          </p:nvPr>
        </p:nvSpPr>
        <p:spPr/>
        <p:txBody>
          <a:bodyPr/>
          <a:lstStyle/>
          <a:p>
            <a:pPr lvl="1">
              <a:defRPr/>
            </a:pPr>
            <a:fld id="{A17CAD56-8C49-4A48-95DC-403AAFA76818}" type="slidenum">
              <a:rPr lang="en-US"/>
              <a:pPr lvl="1">
                <a:defRPr/>
              </a:pPr>
              <a:t>20</a:t>
            </a:fld>
            <a:endParaRPr lang="en-US"/>
          </a:p>
        </p:txBody>
      </p:sp>
      <p:sp>
        <p:nvSpPr>
          <p:cNvPr id="155650" name="Rectangle 2"/>
          <p:cNvSpPr>
            <a:spLocks noGrp="1" noChangeArrowheads="1"/>
          </p:cNvSpPr>
          <p:nvPr>
            <p:ph type="ctrTitle"/>
          </p:nvPr>
        </p:nvSpPr>
        <p:spPr>
          <a:xfrm>
            <a:off x="2172494" y="157140"/>
            <a:ext cx="7847013" cy="1025618"/>
          </a:xfrm>
        </p:spPr>
        <p:txBody>
          <a:bodyPr>
            <a:normAutofit/>
          </a:bodyPr>
          <a:lstStyle/>
          <a:p>
            <a:pPr eaLnBrk="1" hangingPunct="1">
              <a:defRPr/>
            </a:pPr>
            <a:r>
              <a:rPr lang="en-US" sz="4000" dirty="0">
                <a:solidFill>
                  <a:srgbClr val="FF9900"/>
                </a:solidFill>
                <a:latin typeface="Arial" charset="0"/>
                <a:cs typeface="Times New Roman" pitchFamily="18" charset="0"/>
              </a:rPr>
              <a:t>4. The log-linear model</a:t>
            </a:r>
            <a:endParaRPr lang="en-AU" sz="4000" dirty="0">
              <a:solidFill>
                <a:srgbClr val="FFCC00"/>
              </a:solidFill>
            </a:endParaRPr>
          </a:p>
        </p:txBody>
      </p:sp>
      <p:sp>
        <p:nvSpPr>
          <p:cNvPr id="129030" name="Rectangle 3"/>
          <p:cNvSpPr>
            <a:spLocks noGrp="1" noChangeArrowheads="1"/>
          </p:cNvSpPr>
          <p:nvPr>
            <p:ph type="subTitle" idx="1"/>
          </p:nvPr>
        </p:nvSpPr>
        <p:spPr>
          <a:xfrm>
            <a:off x="1093304" y="1268762"/>
            <a:ext cx="10260495" cy="4896543"/>
          </a:xfrm>
        </p:spPr>
        <p:txBody>
          <a:bodyPr>
            <a:noAutofit/>
          </a:bodyPr>
          <a:lstStyle/>
          <a:p>
            <a:pPr marL="571500" indent="-571500" algn="l">
              <a:buFont typeface="Arial" panose="020B0604020202020204" pitchFamily="34" charset="0"/>
              <a:buChar char="•"/>
            </a:pPr>
            <a:r>
              <a:rPr lang="en-US" sz="2800" b="1" dirty="0">
                <a:solidFill>
                  <a:schemeClr val="accent5">
                    <a:lumMod val="50000"/>
                  </a:schemeClr>
                </a:solidFill>
                <a:cs typeface="Times New Roman" pitchFamily="18" charset="0"/>
              </a:rPr>
              <a:t>Elasticity E of Y w r. to X is defined as:</a:t>
            </a:r>
          </a:p>
          <a:p>
            <a:pPr marL="571500" indent="-571500" algn="l">
              <a:buFont typeface="Arial" panose="020B0604020202020204" pitchFamily="34" charset="0"/>
              <a:buChar char="•"/>
            </a:pPr>
            <a:r>
              <a:rPr lang="en-US" sz="2800" b="1" dirty="0">
                <a:solidFill>
                  <a:srgbClr val="FFCC00"/>
                </a:solidFill>
                <a:cs typeface="Times New Roman" pitchFamily="18" charset="0"/>
              </a:rPr>
              <a:t>E=</a:t>
            </a:r>
            <a:r>
              <a:rPr lang="en-US" sz="2800" b="1" dirty="0" err="1">
                <a:solidFill>
                  <a:srgbClr val="FFCC00"/>
                </a:solidFill>
                <a:cs typeface="Times New Roman" pitchFamily="18" charset="0"/>
              </a:rPr>
              <a:t>dY</a:t>
            </a:r>
            <a:r>
              <a:rPr lang="en-US" sz="2800" b="1" dirty="0">
                <a:solidFill>
                  <a:srgbClr val="FFCC00"/>
                </a:solidFill>
                <a:cs typeface="Times New Roman" pitchFamily="18" charset="0"/>
              </a:rPr>
              <a:t>/</a:t>
            </a:r>
            <a:r>
              <a:rPr lang="en-US" sz="2800" b="1" dirty="0" err="1">
                <a:solidFill>
                  <a:srgbClr val="FFCC00"/>
                </a:solidFill>
                <a:cs typeface="Times New Roman" pitchFamily="18" charset="0"/>
              </a:rPr>
              <a:t>dX</a:t>
            </a:r>
            <a:r>
              <a:rPr lang="en-US" sz="2800" b="1" dirty="0">
                <a:solidFill>
                  <a:srgbClr val="FFCC00"/>
                </a:solidFill>
                <a:cs typeface="Times New Roman" pitchFamily="18" charset="0"/>
              </a:rPr>
              <a:t>=(% change in Y)/(% change in X)</a:t>
            </a:r>
          </a:p>
          <a:p>
            <a:pPr marL="571500" indent="-571500" algn="l">
              <a:buFont typeface="Arial" panose="020B0604020202020204" pitchFamily="34" charset="0"/>
              <a:buChar char="•"/>
            </a:pPr>
            <a:r>
              <a:rPr lang="en-US" sz="2800" b="1" dirty="0">
                <a:cs typeface="Times New Roman" pitchFamily="18" charset="0"/>
              </a:rPr>
              <a:t> ~ </a:t>
            </a:r>
            <a:r>
              <a:rPr lang="en-US" sz="2800" b="1" dirty="0">
                <a:solidFill>
                  <a:schemeClr val="accent5">
                    <a:lumMod val="50000"/>
                  </a:schemeClr>
                </a:solidFill>
                <a:cs typeface="Times New Roman" pitchFamily="18" charset="0"/>
              </a:rPr>
              <a:t>[(</a:t>
            </a:r>
            <a:r>
              <a:rPr lang="en-US" sz="2800" b="1" dirty="0">
                <a:solidFill>
                  <a:schemeClr val="accent5">
                    <a:lumMod val="50000"/>
                  </a:schemeClr>
                </a:solidFill>
                <a:cs typeface="Times New Roman" pitchFamily="18" charset="0"/>
                <a:sym typeface="Symbol" pitchFamily="18" charset="2"/>
              </a:rPr>
              <a:t></a:t>
            </a:r>
            <a:r>
              <a:rPr lang="en-US" sz="2800" b="1" dirty="0">
                <a:solidFill>
                  <a:schemeClr val="accent5">
                    <a:lumMod val="50000"/>
                  </a:schemeClr>
                </a:solidFill>
                <a:cs typeface="Times New Roman" pitchFamily="18" charset="0"/>
              </a:rPr>
              <a:t>Y/Y) x 100] / [(</a:t>
            </a:r>
            <a:r>
              <a:rPr lang="en-US" sz="2800" b="1" dirty="0">
                <a:solidFill>
                  <a:schemeClr val="accent5">
                    <a:lumMod val="50000"/>
                  </a:schemeClr>
                </a:solidFill>
                <a:cs typeface="Times New Roman" pitchFamily="18" charset="0"/>
                <a:sym typeface="Symbol" pitchFamily="18" charset="2"/>
              </a:rPr>
              <a:t></a:t>
            </a:r>
            <a:r>
              <a:rPr lang="en-US" sz="2800" b="1" dirty="0">
                <a:solidFill>
                  <a:schemeClr val="accent5">
                    <a:lumMod val="50000"/>
                  </a:schemeClr>
                </a:solidFill>
                <a:cs typeface="Times New Roman" pitchFamily="18" charset="0"/>
              </a:rPr>
              <a:t>X/X) x100]= </a:t>
            </a:r>
          </a:p>
          <a:p>
            <a:pPr marL="571500" indent="-571500" algn="l">
              <a:buFont typeface="Arial" panose="020B0604020202020204" pitchFamily="34" charset="0"/>
              <a:buChar char="•"/>
            </a:pPr>
            <a:r>
              <a:rPr lang="en-US" sz="2800" b="1" dirty="0">
                <a:solidFill>
                  <a:schemeClr val="accent5">
                    <a:lumMod val="50000"/>
                  </a:schemeClr>
                </a:solidFill>
                <a:cs typeface="Times New Roman" pitchFamily="18" charset="0"/>
              </a:rPr>
              <a:t>	= (</a:t>
            </a:r>
            <a:r>
              <a:rPr lang="en-US" sz="2800" b="1" dirty="0">
                <a:solidFill>
                  <a:schemeClr val="accent5">
                    <a:lumMod val="50000"/>
                  </a:schemeClr>
                </a:solidFill>
                <a:cs typeface="Times New Roman" pitchFamily="18" charset="0"/>
                <a:sym typeface="Symbol" pitchFamily="18" charset="2"/>
              </a:rPr>
              <a:t></a:t>
            </a:r>
            <a:r>
              <a:rPr lang="en-US" sz="2800" b="1" dirty="0">
                <a:solidFill>
                  <a:schemeClr val="accent5">
                    <a:lumMod val="50000"/>
                  </a:schemeClr>
                </a:solidFill>
                <a:cs typeface="Times New Roman" pitchFamily="18" charset="0"/>
              </a:rPr>
              <a:t>Y/</a:t>
            </a:r>
            <a:r>
              <a:rPr lang="en-US" sz="2800" b="1" dirty="0">
                <a:solidFill>
                  <a:schemeClr val="accent5">
                    <a:lumMod val="50000"/>
                  </a:schemeClr>
                </a:solidFill>
                <a:cs typeface="Times New Roman" pitchFamily="18" charset="0"/>
                <a:sym typeface="Symbol" pitchFamily="18" charset="2"/>
              </a:rPr>
              <a:t></a:t>
            </a:r>
            <a:r>
              <a:rPr lang="en-US" sz="2800" b="1" dirty="0">
                <a:solidFill>
                  <a:schemeClr val="accent5">
                    <a:lumMod val="50000"/>
                  </a:schemeClr>
                </a:solidFill>
                <a:cs typeface="Times New Roman" pitchFamily="18" charset="0"/>
              </a:rPr>
              <a:t>X)x (X/Y) = slope x (X/Y)</a:t>
            </a:r>
          </a:p>
          <a:p>
            <a:pPr marL="571500" indent="-571500" algn="l">
              <a:buFont typeface="Arial" panose="020B0604020202020204" pitchFamily="34" charset="0"/>
              <a:buChar char="•"/>
            </a:pPr>
            <a:r>
              <a:rPr lang="en-US" sz="2800" dirty="0">
                <a:solidFill>
                  <a:schemeClr val="accent5">
                    <a:lumMod val="50000"/>
                  </a:schemeClr>
                </a:solidFill>
              </a:rPr>
              <a:t>In two-variable model, the simplest way to decide whether the loglinear model fits the data is to plot the scattergram of </a:t>
            </a:r>
            <a:r>
              <a:rPr lang="en-US" sz="2800" dirty="0" err="1">
                <a:solidFill>
                  <a:schemeClr val="accent5">
                    <a:lumMod val="50000"/>
                  </a:schemeClr>
                </a:solidFill>
              </a:rPr>
              <a:t>lnYi</a:t>
            </a:r>
            <a:r>
              <a:rPr lang="en-US" sz="2800" dirty="0">
                <a:solidFill>
                  <a:schemeClr val="accent5">
                    <a:lumMod val="50000"/>
                  </a:schemeClr>
                </a:solidFill>
              </a:rPr>
              <a:t> against ln Xi and see if the scatter points lie approximately on a straight line.</a:t>
            </a:r>
            <a:endParaRPr lang="en-AU" sz="2800" b="1" i="1" dirty="0">
              <a:solidFill>
                <a:schemeClr val="accent5">
                  <a:lumMod val="50000"/>
                </a:schemeClr>
              </a:solidFill>
            </a:endParaRPr>
          </a:p>
        </p:txBody>
      </p:sp>
    </p:spTree>
    <p:extLst>
      <p:ext uri="{BB962C8B-B14F-4D97-AF65-F5344CB8AC3E}">
        <p14:creationId xmlns:p14="http://schemas.microsoft.com/office/powerpoint/2010/main" val="20548818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3749B-96FC-42CA-B4D0-7FFA192319A7}"/>
              </a:ext>
            </a:extLst>
          </p:cNvPr>
          <p:cNvSpPr>
            <a:spLocks noGrp="1"/>
          </p:cNvSpPr>
          <p:nvPr>
            <p:ph type="ctrTitle"/>
          </p:nvPr>
        </p:nvSpPr>
        <p:spPr>
          <a:xfrm>
            <a:off x="1524000" y="1122363"/>
            <a:ext cx="9144000" cy="766072"/>
          </a:xfrm>
        </p:spPr>
        <p:txBody>
          <a:bodyPr>
            <a:normAutofit/>
          </a:bodyPr>
          <a:lstStyle/>
          <a:p>
            <a:r>
              <a:rPr lang="en-IN" sz="3600" dirty="0">
                <a:effectLst/>
                <a:latin typeface="Arial" panose="020B0604020202020204" pitchFamily="34" charset="0"/>
              </a:rPr>
              <a:t>Logarithmic transformations of variables</a:t>
            </a:r>
            <a:endParaRPr lang="en-IN" sz="3600" dirty="0"/>
          </a:p>
        </p:txBody>
      </p:sp>
      <p:pic>
        <p:nvPicPr>
          <p:cNvPr id="5" name="Picture 4">
            <a:extLst>
              <a:ext uri="{FF2B5EF4-FFF2-40B4-BE49-F238E27FC236}">
                <a16:creationId xmlns:a16="http://schemas.microsoft.com/office/drawing/2014/main" id="{2F26A3B4-F41B-435D-82A8-272A253B7C42}"/>
              </a:ext>
            </a:extLst>
          </p:cNvPr>
          <p:cNvPicPr>
            <a:picLocks noChangeAspect="1"/>
          </p:cNvPicPr>
          <p:nvPr/>
        </p:nvPicPr>
        <p:blipFill>
          <a:blip r:embed="rId2"/>
          <a:stretch>
            <a:fillRect/>
          </a:stretch>
        </p:blipFill>
        <p:spPr>
          <a:xfrm>
            <a:off x="1838739" y="2226365"/>
            <a:ext cx="8040757" cy="4015409"/>
          </a:xfrm>
          <a:prstGeom prst="rect">
            <a:avLst/>
          </a:prstGeom>
        </p:spPr>
      </p:pic>
      <p:sp>
        <p:nvSpPr>
          <p:cNvPr id="3" name="TextBox 2">
            <a:extLst>
              <a:ext uri="{FF2B5EF4-FFF2-40B4-BE49-F238E27FC236}">
                <a16:creationId xmlns:a16="http://schemas.microsoft.com/office/drawing/2014/main" id="{AF0DC0C6-3A83-4815-AC46-AF136A1743D4}"/>
              </a:ext>
            </a:extLst>
          </p:cNvPr>
          <p:cNvSpPr txBox="1"/>
          <p:nvPr/>
        </p:nvSpPr>
        <p:spPr>
          <a:xfrm>
            <a:off x="9700591" y="3120887"/>
            <a:ext cx="1727524" cy="830997"/>
          </a:xfrm>
          <a:prstGeom prst="rect">
            <a:avLst/>
          </a:prstGeom>
          <a:noFill/>
        </p:spPr>
        <p:txBody>
          <a:bodyPr wrap="square" rtlCol="0">
            <a:spAutoFit/>
          </a:bodyPr>
          <a:lstStyle/>
          <a:p>
            <a:r>
              <a:rPr lang="el-GR" sz="2400" dirty="0"/>
              <a:t>α</a:t>
            </a:r>
            <a:r>
              <a:rPr lang="en-US" sz="2400" dirty="0"/>
              <a:t>=intercept:</a:t>
            </a:r>
          </a:p>
          <a:p>
            <a:r>
              <a:rPr lang="el-GR" sz="2400" dirty="0"/>
              <a:t>Β</a:t>
            </a:r>
            <a:r>
              <a:rPr lang="en-US" sz="2400" dirty="0"/>
              <a:t> =slope</a:t>
            </a:r>
            <a:endParaRPr lang="en-IN" sz="2400" dirty="0"/>
          </a:p>
        </p:txBody>
      </p:sp>
    </p:spTree>
    <p:extLst>
      <p:ext uri="{BB962C8B-B14F-4D97-AF65-F5344CB8AC3E}">
        <p14:creationId xmlns:p14="http://schemas.microsoft.com/office/powerpoint/2010/main" val="1290378303"/>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BA36B5-C213-AC50-E3C8-3504654DDE5F}"/>
              </a:ext>
            </a:extLst>
          </p:cNvPr>
          <p:cNvSpPr txBox="1"/>
          <p:nvPr/>
        </p:nvSpPr>
        <p:spPr>
          <a:xfrm>
            <a:off x="907588" y="497515"/>
            <a:ext cx="10243638" cy="2308324"/>
          </a:xfrm>
          <a:prstGeom prst="rect">
            <a:avLst/>
          </a:prstGeom>
          <a:noFill/>
          <a:ln>
            <a:solidFill>
              <a:schemeClr val="accent1"/>
            </a:solidFill>
          </a:ln>
          <a:effectLst>
            <a:glow rad="228600">
              <a:schemeClr val="accent2">
                <a:satMod val="175000"/>
                <a:alpha val="40000"/>
              </a:schemeClr>
            </a:glow>
          </a:effectLst>
        </p:spPr>
        <p:txBody>
          <a:bodyPr wrap="none" rtlCol="0">
            <a:spAutoFit/>
          </a:bodyPr>
          <a:lstStyle/>
          <a:p>
            <a:r>
              <a:rPr lang="en-IN" sz="2400" b="1" dirty="0"/>
              <a:t>Logarithms can be used to transform the depended variable Y, an independent </a:t>
            </a:r>
          </a:p>
          <a:p>
            <a:r>
              <a:rPr lang="en-IN" sz="2400" b="1" dirty="0"/>
              <a:t>variable X, or both ( but the variable being transformed must be positive). </a:t>
            </a:r>
          </a:p>
          <a:p>
            <a:r>
              <a:rPr lang="en-IN" sz="2400" b="1" dirty="0"/>
              <a:t>The following table summarises these three cases and the interpretations </a:t>
            </a:r>
          </a:p>
          <a:p>
            <a:r>
              <a:rPr lang="en-IN" sz="2400" b="1" dirty="0"/>
              <a:t>on the regression slope coefficient </a:t>
            </a:r>
            <a:r>
              <a:rPr lang="el-GR" sz="2400" b="1" dirty="0"/>
              <a:t>β</a:t>
            </a:r>
            <a:r>
              <a:rPr lang="en-IN" sz="2400" b="1" dirty="0"/>
              <a:t>. In each case, </a:t>
            </a:r>
            <a:r>
              <a:rPr lang="el-GR" sz="2400" b="1" dirty="0"/>
              <a:t>β</a:t>
            </a:r>
            <a:r>
              <a:rPr lang="en-IN" sz="2400" b="1" dirty="0"/>
              <a:t> can be estimated by </a:t>
            </a:r>
          </a:p>
          <a:p>
            <a:r>
              <a:rPr lang="en-IN" sz="2400" b="1" dirty="0"/>
              <a:t>applying OLS after taking the logarithm of the dependent and/or independent </a:t>
            </a:r>
          </a:p>
          <a:p>
            <a:r>
              <a:rPr lang="en-IN" sz="2400" b="1" dirty="0"/>
              <a:t>variables).</a:t>
            </a:r>
          </a:p>
        </p:txBody>
      </p:sp>
      <p:graphicFrame>
        <p:nvGraphicFramePr>
          <p:cNvPr id="6" name="Content Placeholder 6">
            <a:extLst>
              <a:ext uri="{FF2B5EF4-FFF2-40B4-BE49-F238E27FC236}">
                <a16:creationId xmlns:a16="http://schemas.microsoft.com/office/drawing/2014/main" id="{26C7AB4A-C4D4-CD06-5AF1-DABB7DA9894A}"/>
              </a:ext>
            </a:extLst>
          </p:cNvPr>
          <p:cNvGraphicFramePr>
            <a:graphicFrameLocks noGrp="1"/>
          </p:cNvGraphicFramePr>
          <p:nvPr>
            <p:ph idx="1"/>
            <p:extLst>
              <p:ext uri="{D42A27DB-BD31-4B8C-83A1-F6EECF244321}">
                <p14:modId xmlns:p14="http://schemas.microsoft.com/office/powerpoint/2010/main" val="2693117194"/>
              </p:ext>
            </p:extLst>
          </p:nvPr>
        </p:nvGraphicFramePr>
        <p:xfrm>
          <a:off x="953356" y="2805839"/>
          <a:ext cx="10285288" cy="3451802"/>
        </p:xfrm>
        <a:graphic>
          <a:graphicData uri="http://schemas.openxmlformats.org/drawingml/2006/table">
            <a:tbl>
              <a:tblPr firstRow="1" bandRow="1">
                <a:tableStyleId>{5C22544A-7EE6-4342-B048-85BDC9FD1C3A}</a:tableStyleId>
              </a:tblPr>
              <a:tblGrid>
                <a:gridCol w="657546">
                  <a:extLst>
                    <a:ext uri="{9D8B030D-6E8A-4147-A177-3AD203B41FA5}">
                      <a16:colId xmlns:a16="http://schemas.microsoft.com/office/drawing/2014/main" val="1260229014"/>
                    </a:ext>
                  </a:extLst>
                </a:gridCol>
                <a:gridCol w="2917861">
                  <a:extLst>
                    <a:ext uri="{9D8B030D-6E8A-4147-A177-3AD203B41FA5}">
                      <a16:colId xmlns:a16="http://schemas.microsoft.com/office/drawing/2014/main" val="1340831172"/>
                    </a:ext>
                  </a:extLst>
                </a:gridCol>
                <a:gridCol w="6709881">
                  <a:extLst>
                    <a:ext uri="{9D8B030D-6E8A-4147-A177-3AD203B41FA5}">
                      <a16:colId xmlns:a16="http://schemas.microsoft.com/office/drawing/2014/main" val="1594435949"/>
                    </a:ext>
                  </a:extLst>
                </a:gridCol>
              </a:tblGrid>
              <a:tr h="0">
                <a:tc>
                  <a:txBody>
                    <a:bodyPr/>
                    <a:lstStyle/>
                    <a:p>
                      <a:pPr algn="l" rtl="0" fontAlgn="ctr"/>
                      <a:r>
                        <a:rPr lang="en-IN" sz="2200" b="1" u="none" strike="noStrike" dirty="0">
                          <a:effectLst/>
                        </a:rPr>
                        <a:t>Case</a:t>
                      </a:r>
                      <a:endParaRPr lang="en-IN" sz="2200" b="1" i="0" u="none" strike="noStrike" dirty="0">
                        <a:solidFill>
                          <a:srgbClr val="FFFFFF"/>
                        </a:solidFill>
                        <a:effectLst/>
                        <a:latin typeface="Calibri" panose="020F0502020204030204" pitchFamily="34" charset="0"/>
                      </a:endParaRPr>
                    </a:p>
                  </a:txBody>
                  <a:tcPr marL="6350" marR="6350" marT="6350" marB="0" anchor="ctr"/>
                </a:tc>
                <a:tc>
                  <a:txBody>
                    <a:bodyPr/>
                    <a:lstStyle/>
                    <a:p>
                      <a:pPr algn="l" fontAlgn="t"/>
                      <a:r>
                        <a:rPr lang="en-IN" sz="2200" b="1" u="none" strike="noStrike" dirty="0">
                          <a:effectLst/>
                        </a:rPr>
                        <a:t>Regression  Specification</a:t>
                      </a:r>
                      <a:endParaRPr lang="en-IN" sz="2200" b="1" i="0" u="none" strike="noStrike" dirty="0">
                        <a:solidFill>
                          <a:srgbClr val="FFFFFF"/>
                        </a:solidFill>
                        <a:effectLst/>
                        <a:latin typeface="Arial" panose="020B0604020202020204" pitchFamily="34" charset="0"/>
                      </a:endParaRPr>
                    </a:p>
                  </a:txBody>
                  <a:tcPr marL="6350" marR="6350" marT="6350" marB="0"/>
                </a:tc>
                <a:tc>
                  <a:txBody>
                    <a:bodyPr/>
                    <a:lstStyle/>
                    <a:p>
                      <a:pPr algn="l" fontAlgn="t"/>
                      <a:r>
                        <a:rPr lang="en-IN" sz="2200" b="1" u="none" strike="noStrike" dirty="0">
                          <a:effectLst/>
                        </a:rPr>
                        <a:t>Interpretation of </a:t>
                      </a:r>
                      <a:r>
                        <a:rPr kumimoji="0" lang="en-US" sz="2200" b="1" i="0" u="none" strike="noStrike" cap="none" normalizeH="0" baseline="0" dirty="0">
                          <a:ln>
                            <a:noFill/>
                          </a:ln>
                          <a:solidFill>
                            <a:schemeClr val="bg1"/>
                          </a:solidFill>
                          <a:effectLst/>
                          <a:latin typeface="Symbol" pitchFamily="18" charset="2"/>
                          <a:cs typeface="Times New Roman" pitchFamily="18" charset="0"/>
                        </a:rPr>
                        <a:t>b</a:t>
                      </a:r>
                      <a:endParaRPr lang="en-IN" sz="2200" b="1" i="0" u="none" strike="noStrike" dirty="0">
                        <a:solidFill>
                          <a:schemeClr val="bg1"/>
                        </a:solidFill>
                        <a:effectLst/>
                        <a:latin typeface="Arial" panose="020B0604020202020204" pitchFamily="34" charset="0"/>
                      </a:endParaRPr>
                    </a:p>
                  </a:txBody>
                  <a:tcPr marL="6350" marR="6350" marT="6350" marB="0"/>
                </a:tc>
                <a:extLst>
                  <a:ext uri="{0D108BD9-81ED-4DB2-BD59-A6C34878D82A}">
                    <a16:rowId xmlns:a16="http://schemas.microsoft.com/office/drawing/2014/main" val="2789064919"/>
                  </a:ext>
                </a:extLst>
              </a:tr>
              <a:tr h="451702">
                <a:tc>
                  <a:txBody>
                    <a:bodyPr/>
                    <a:lstStyle/>
                    <a:p>
                      <a:pPr algn="l" rtl="0" fontAlgn="ctr"/>
                      <a:r>
                        <a:rPr lang="en-IN" sz="2200" b="1" u="none" strike="noStrike" dirty="0">
                          <a:solidFill>
                            <a:schemeClr val="accent2">
                              <a:lumMod val="75000"/>
                            </a:schemeClr>
                          </a:solidFill>
                          <a:effectLst/>
                        </a:rPr>
                        <a:t>I</a:t>
                      </a:r>
                      <a:endParaRPr lang="en-IN" sz="2200" b="1" i="0" u="none" strike="noStrike" dirty="0">
                        <a:solidFill>
                          <a:schemeClr val="accent2">
                            <a:lumMod val="75000"/>
                          </a:schemeClr>
                        </a:solidFill>
                        <a:effectLst/>
                        <a:latin typeface="Calibri" panose="020F0502020204030204" pitchFamily="34" charset="0"/>
                      </a:endParaRPr>
                    </a:p>
                  </a:txBody>
                  <a:tcPr marL="6350" marR="6350" marT="6350" marB="0" anchor="ctr"/>
                </a:tc>
                <a:tc>
                  <a:txBody>
                    <a:bodyPr/>
                    <a:lstStyle/>
                    <a:p>
                      <a:pPr algn="l" fontAlgn="t"/>
                      <a:r>
                        <a:rPr lang="en-IN" sz="2200" b="1" u="none" strike="noStrike" dirty="0">
                          <a:solidFill>
                            <a:schemeClr val="accent2">
                              <a:lumMod val="75000"/>
                            </a:schemeClr>
                          </a:solidFill>
                          <a:effectLst/>
                        </a:rPr>
                        <a:t> </a:t>
                      </a:r>
                      <a:r>
                        <a:rPr kumimoji="0" lang="en-US" sz="2200" b="1" i="0" u="none" strike="noStrike" cap="none" normalizeH="0" baseline="0" dirty="0">
                          <a:ln>
                            <a:noFill/>
                          </a:ln>
                          <a:solidFill>
                            <a:schemeClr val="accent2">
                              <a:lumMod val="75000"/>
                            </a:schemeClr>
                          </a:solidFill>
                          <a:effectLst/>
                          <a:latin typeface="Times New Roman" pitchFamily="18" charset="0"/>
                          <a:cs typeface="Times New Roman" pitchFamily="18" charset="0"/>
                        </a:rPr>
                        <a:t>Y = </a:t>
                      </a:r>
                      <a:r>
                        <a:rPr kumimoji="0" lang="el-GR" sz="2200" b="1" i="0" u="none" strike="noStrike" cap="none" normalizeH="0" baseline="0" dirty="0">
                          <a:ln>
                            <a:noFill/>
                          </a:ln>
                          <a:solidFill>
                            <a:schemeClr val="accent2">
                              <a:lumMod val="75000"/>
                            </a:schemeClr>
                          </a:solidFill>
                          <a:effectLst/>
                          <a:latin typeface="Times New Roman" pitchFamily="18" charset="0"/>
                          <a:cs typeface="Times New Roman" pitchFamily="18" charset="0"/>
                        </a:rPr>
                        <a:t>α</a:t>
                      </a:r>
                      <a:r>
                        <a:rPr kumimoji="0" lang="en-US" sz="2200" b="1" i="0" u="none" strike="noStrike" cap="none" normalizeH="0" baseline="0" dirty="0">
                          <a:ln>
                            <a:noFill/>
                          </a:ln>
                          <a:solidFill>
                            <a:schemeClr val="accent2">
                              <a:lumMod val="75000"/>
                            </a:schemeClr>
                          </a:solidFill>
                          <a:effectLst/>
                          <a:latin typeface="Symbol" pitchFamily="18" charset="2"/>
                          <a:cs typeface="Times New Roman" pitchFamily="18" charset="0"/>
                        </a:rPr>
                        <a:t> + </a:t>
                      </a:r>
                      <a:r>
                        <a:rPr kumimoji="0" lang="en-US" sz="2200" b="1" i="0" u="none" strike="noStrike" cap="none" normalizeH="0" baseline="0" dirty="0" err="1">
                          <a:ln>
                            <a:noFill/>
                          </a:ln>
                          <a:solidFill>
                            <a:schemeClr val="accent2">
                              <a:lumMod val="75000"/>
                            </a:schemeClr>
                          </a:solidFill>
                          <a:effectLst/>
                          <a:latin typeface="Symbol" pitchFamily="18" charset="2"/>
                          <a:cs typeface="Times New Roman" pitchFamily="18" charset="0"/>
                        </a:rPr>
                        <a:t>b</a:t>
                      </a:r>
                      <a:r>
                        <a:rPr kumimoji="0" lang="en-US" altLang="en-US" sz="2200" b="1" i="0" u="none" strike="noStrike" cap="none" normalizeH="0" baseline="0" dirty="0" err="1">
                          <a:ln>
                            <a:noFill/>
                          </a:ln>
                          <a:solidFill>
                            <a:schemeClr val="accent2">
                              <a:lumMod val="75000"/>
                            </a:schemeClr>
                          </a:solidFill>
                          <a:effectLst/>
                          <a:latin typeface="Arial" panose="020B0604020202020204" pitchFamily="34" charset="0"/>
                          <a:cs typeface="Arial" panose="020B0604020202020204" pitchFamily="34" charset="0"/>
                        </a:rPr>
                        <a:t>X</a:t>
                      </a:r>
                      <a:r>
                        <a:rPr kumimoji="0" lang="en-US" altLang="en-US" sz="2200" b="1" i="0" u="none" strike="noStrike" cap="none" normalizeH="0" baseline="0" dirty="0">
                          <a:ln>
                            <a:noFill/>
                          </a:ln>
                          <a:solidFill>
                            <a:schemeClr val="accent2">
                              <a:lumMod val="75000"/>
                            </a:schemeClr>
                          </a:solidFill>
                          <a:effectLst/>
                          <a:latin typeface="Arial" panose="020B0604020202020204" pitchFamily="34" charset="0"/>
                          <a:cs typeface="Arial" panose="020B0604020202020204" pitchFamily="34" charset="0"/>
                        </a:rPr>
                        <a:t> + u </a:t>
                      </a:r>
                      <a:endParaRPr lang="en-IN" sz="2200" b="1" i="0" u="none" strike="noStrike" dirty="0">
                        <a:solidFill>
                          <a:schemeClr val="accent2">
                            <a:lumMod val="75000"/>
                          </a:schemeClr>
                        </a:solidFill>
                        <a:effectLst/>
                        <a:latin typeface="Arial" panose="020B0604020202020204" pitchFamily="34" charset="0"/>
                      </a:endParaRPr>
                    </a:p>
                  </a:txBody>
                  <a:tcPr marL="6350" marR="6350" marT="6350" marB="0"/>
                </a:tc>
                <a:tc>
                  <a:txBody>
                    <a:bodyPr/>
                    <a:lstStyle/>
                    <a:p>
                      <a:pPr algn="l" fontAlgn="t"/>
                      <a:r>
                        <a:rPr lang="en-IN" sz="2200" b="1" u="none" strike="noStrike" dirty="0">
                          <a:solidFill>
                            <a:schemeClr val="accent2">
                              <a:lumMod val="75000"/>
                            </a:schemeClr>
                          </a:solidFill>
                          <a:effectLst/>
                        </a:rPr>
                        <a:t> One unit change in Y due to one unit change in X</a:t>
                      </a:r>
                      <a:endParaRPr lang="en-IN" sz="2200" b="1" i="0" u="none" strike="noStrike" dirty="0">
                        <a:solidFill>
                          <a:schemeClr val="accent2">
                            <a:lumMod val="75000"/>
                          </a:schemeClr>
                        </a:solidFill>
                        <a:effectLst/>
                        <a:latin typeface="Arial" panose="020B0604020202020204" pitchFamily="34" charset="0"/>
                      </a:endParaRPr>
                    </a:p>
                  </a:txBody>
                  <a:tcPr marL="6350" marR="6350" marT="6350" marB="0"/>
                </a:tc>
                <a:extLst>
                  <a:ext uri="{0D108BD9-81ED-4DB2-BD59-A6C34878D82A}">
                    <a16:rowId xmlns:a16="http://schemas.microsoft.com/office/drawing/2014/main" val="1497994699"/>
                  </a:ext>
                </a:extLst>
              </a:tr>
              <a:tr h="586587">
                <a:tc>
                  <a:txBody>
                    <a:bodyPr/>
                    <a:lstStyle/>
                    <a:p>
                      <a:pPr algn="l" rtl="0" fontAlgn="ctr"/>
                      <a:r>
                        <a:rPr lang="en-IN" sz="2200" b="1" u="none" strike="noStrike" dirty="0">
                          <a:solidFill>
                            <a:srgbClr val="CC00CC"/>
                          </a:solidFill>
                          <a:effectLst/>
                        </a:rPr>
                        <a:t>II</a:t>
                      </a:r>
                      <a:endParaRPr lang="en-IN" sz="2200" b="1" i="0" u="none" strike="noStrike" dirty="0">
                        <a:solidFill>
                          <a:srgbClr val="CC00CC"/>
                        </a:solidFill>
                        <a:effectLst/>
                        <a:latin typeface="Calibri" panose="020F0502020204030204" pitchFamily="34" charset="0"/>
                      </a:endParaRPr>
                    </a:p>
                  </a:txBody>
                  <a:tcPr marL="6350" marR="6350" marT="6350" marB="0" anchor="ctr"/>
                </a:tc>
                <a:tc>
                  <a:txBody>
                    <a:bodyPr/>
                    <a:lstStyle/>
                    <a:p>
                      <a:pPr algn="l" fontAlgn="t"/>
                      <a:r>
                        <a:rPr lang="en-IN" sz="2200" b="1" u="none" strike="noStrike" dirty="0">
                          <a:solidFill>
                            <a:srgbClr val="CC00CC"/>
                          </a:solidFill>
                          <a:effectLst/>
                        </a:rPr>
                        <a:t> </a:t>
                      </a:r>
                      <a:r>
                        <a:rPr kumimoji="0" lang="en-US" sz="2200" b="1" i="0" u="none" strike="noStrike" cap="none" normalizeH="0" baseline="0" dirty="0">
                          <a:ln>
                            <a:noFill/>
                          </a:ln>
                          <a:solidFill>
                            <a:srgbClr val="CC00CC"/>
                          </a:solidFill>
                          <a:effectLst/>
                          <a:latin typeface="Times New Roman" pitchFamily="18" charset="0"/>
                          <a:cs typeface="Times New Roman" pitchFamily="18" charset="0"/>
                        </a:rPr>
                        <a:t>Y = </a:t>
                      </a:r>
                      <a:r>
                        <a:rPr kumimoji="0" lang="el-GR" sz="2200" b="1" i="0" u="none" strike="noStrike" cap="none" normalizeH="0" baseline="0" dirty="0">
                          <a:ln>
                            <a:noFill/>
                          </a:ln>
                          <a:solidFill>
                            <a:srgbClr val="CC00CC"/>
                          </a:solidFill>
                          <a:effectLst/>
                          <a:latin typeface="Times New Roman" pitchFamily="18" charset="0"/>
                          <a:cs typeface="Times New Roman" pitchFamily="18" charset="0"/>
                        </a:rPr>
                        <a:t>α</a:t>
                      </a:r>
                      <a:r>
                        <a:rPr kumimoji="0" lang="en-US" sz="2200" b="1" i="0" u="none" strike="noStrike" cap="none" normalizeH="0" baseline="0" dirty="0">
                          <a:ln>
                            <a:noFill/>
                          </a:ln>
                          <a:solidFill>
                            <a:srgbClr val="CC00CC"/>
                          </a:solidFill>
                          <a:effectLst/>
                          <a:latin typeface="Symbol" pitchFamily="18" charset="2"/>
                          <a:cs typeface="Times New Roman" pitchFamily="18" charset="0"/>
                        </a:rPr>
                        <a:t> + b</a:t>
                      </a:r>
                      <a:r>
                        <a:rPr kumimoji="0" lang="en-US" altLang="en-US" sz="2200" b="1" i="0" u="none" strike="noStrike" cap="none" normalizeH="0" baseline="0" dirty="0">
                          <a:ln>
                            <a:noFill/>
                          </a:ln>
                          <a:solidFill>
                            <a:srgbClr val="CC00CC"/>
                          </a:solidFill>
                          <a:effectLst/>
                          <a:latin typeface="Arial" panose="020B0604020202020204" pitchFamily="34" charset="0"/>
                          <a:cs typeface="Arial" panose="020B0604020202020204" pitchFamily="34" charset="0"/>
                        </a:rPr>
                        <a:t>*ln(X) + u </a:t>
                      </a:r>
                      <a:endParaRPr lang="en-IN" sz="2200" b="1" i="0" u="none" strike="noStrike" dirty="0">
                        <a:solidFill>
                          <a:srgbClr val="CC00CC"/>
                        </a:solidFill>
                        <a:effectLst/>
                        <a:latin typeface="Arial" panose="020B0604020202020204" pitchFamily="34" charset="0"/>
                      </a:endParaRPr>
                    </a:p>
                  </a:txBody>
                  <a:tcPr marL="6350" marR="6350" marT="6350" marB="0"/>
                </a:tc>
                <a:tc>
                  <a:txBody>
                    <a:bodyPr/>
                    <a:lstStyle/>
                    <a:p>
                      <a:pPr eaLnBrk="0" fontAlgn="base" hangingPunct="0">
                        <a:lnSpc>
                          <a:spcPct val="100000"/>
                        </a:lnSpc>
                        <a:spcBef>
                          <a:spcPct val="0"/>
                        </a:spcBef>
                        <a:spcAft>
                          <a:spcPct val="0"/>
                        </a:spcAft>
                      </a:pPr>
                      <a:r>
                        <a:rPr lang="en-IN" sz="2200" b="1" u="none" strike="noStrike" dirty="0">
                          <a:solidFill>
                            <a:srgbClr val="CC00CC"/>
                          </a:solidFill>
                          <a:effectLst/>
                        </a:rPr>
                        <a:t> </a:t>
                      </a:r>
                      <a:r>
                        <a:rPr kumimoji="0" lang="en-US" altLang="en-US" sz="2200" b="1" i="0" u="none" strike="noStrike" cap="none" normalizeH="0" baseline="0" dirty="0">
                          <a:ln>
                            <a:noFill/>
                          </a:ln>
                          <a:solidFill>
                            <a:srgbClr val="CC00CC"/>
                          </a:solidFill>
                          <a:effectLst/>
                          <a:latin typeface="Arial" panose="020B0604020202020204" pitchFamily="34" charset="0"/>
                          <a:cs typeface="Arial" panose="020B0604020202020204" pitchFamily="34" charset="0"/>
                        </a:rPr>
                        <a:t>A 1% change in X is associated with a change in Y of 0.01*</a:t>
                      </a:r>
                      <a:r>
                        <a:rPr kumimoji="0" lang="el-GR" altLang="en-US" sz="2200" b="1" i="0" u="none" strike="noStrike" cap="none" normalizeH="0" baseline="0" dirty="0">
                          <a:ln>
                            <a:noFill/>
                          </a:ln>
                          <a:solidFill>
                            <a:srgbClr val="CC00CC"/>
                          </a:solidFill>
                          <a:effectLst/>
                          <a:latin typeface="Arial" panose="020B0604020202020204" pitchFamily="34" charset="0"/>
                          <a:cs typeface="Arial" panose="020B0604020202020204" pitchFamily="34" charset="0"/>
                        </a:rPr>
                        <a:t> </a:t>
                      </a:r>
                      <a:r>
                        <a:rPr kumimoji="0" lang="en-US" sz="2200" b="1" i="0" u="none" strike="noStrike" cap="none" normalizeH="0" baseline="0" dirty="0">
                          <a:ln>
                            <a:noFill/>
                          </a:ln>
                          <a:solidFill>
                            <a:srgbClr val="CC00CC"/>
                          </a:solidFill>
                          <a:effectLst/>
                          <a:latin typeface="Symbol" pitchFamily="18" charset="2"/>
                          <a:cs typeface="Times New Roman" pitchFamily="18" charset="0"/>
                        </a:rPr>
                        <a:t>b</a:t>
                      </a:r>
                      <a:endParaRPr lang="en-IN" sz="2200" b="1" i="0" u="none" strike="noStrike" dirty="0">
                        <a:solidFill>
                          <a:srgbClr val="CC00CC"/>
                        </a:solidFill>
                        <a:effectLst/>
                        <a:latin typeface="Arial" panose="020B0604020202020204" pitchFamily="34" charset="0"/>
                      </a:endParaRPr>
                    </a:p>
                  </a:txBody>
                  <a:tcPr marL="6350" marR="6350" marT="6350" marB="0"/>
                </a:tc>
                <a:extLst>
                  <a:ext uri="{0D108BD9-81ED-4DB2-BD59-A6C34878D82A}">
                    <a16:rowId xmlns:a16="http://schemas.microsoft.com/office/drawing/2014/main" val="3729565876"/>
                  </a:ext>
                </a:extLst>
              </a:tr>
              <a:tr h="898746">
                <a:tc>
                  <a:txBody>
                    <a:bodyPr/>
                    <a:lstStyle/>
                    <a:p>
                      <a:pPr algn="l" rtl="0" fontAlgn="ctr"/>
                      <a:r>
                        <a:rPr lang="en-IN" sz="2200" u="none" strike="noStrike">
                          <a:effectLst/>
                        </a:rPr>
                        <a:t>III</a:t>
                      </a:r>
                      <a:endParaRPr lang="en-IN" sz="2200" b="0" i="0" u="none" strike="noStrike">
                        <a:solidFill>
                          <a:srgbClr val="000000"/>
                        </a:solidFill>
                        <a:effectLst/>
                        <a:latin typeface="Calibri" panose="020F0502020204030204" pitchFamily="34" charset="0"/>
                      </a:endParaRPr>
                    </a:p>
                  </a:txBody>
                  <a:tcPr marL="6350" marR="6350" marT="6350" marB="0" anchor="ctr"/>
                </a:tc>
                <a:tc>
                  <a:txBody>
                    <a:bodyPr/>
                    <a:lstStyle/>
                    <a:p>
                      <a:pPr algn="l" fontAlgn="t"/>
                      <a:r>
                        <a:rPr lang="en-IN" sz="2200" u="none" strike="noStrike" dirty="0">
                          <a:effectLst/>
                        </a:rPr>
                        <a:t> </a:t>
                      </a:r>
                      <a:r>
                        <a:rPr kumimoji="0" lang="en-US" altLang="en-US" sz="2200" b="0" i="0" u="none" strike="noStrike" cap="none" normalizeH="0" baseline="0" dirty="0">
                          <a:ln>
                            <a:noFill/>
                          </a:ln>
                          <a:solidFill>
                            <a:schemeClr val="accent5">
                              <a:lumMod val="75000"/>
                            </a:schemeClr>
                          </a:solidFill>
                          <a:effectLst/>
                          <a:latin typeface="Arial" panose="020B0604020202020204" pitchFamily="34" charset="0"/>
                          <a:cs typeface="Arial" panose="020B0604020202020204" pitchFamily="34" charset="0"/>
                        </a:rPr>
                        <a:t>ln(Y)=</a:t>
                      </a:r>
                      <a:r>
                        <a:rPr kumimoji="0" lang="el-GR" altLang="en-US" sz="2200" b="0" i="0" u="none" strike="noStrike" cap="none" normalizeH="0" baseline="0" dirty="0">
                          <a:ln>
                            <a:noFill/>
                          </a:ln>
                          <a:solidFill>
                            <a:schemeClr val="accent5">
                              <a:lumMod val="75000"/>
                            </a:schemeClr>
                          </a:solidFill>
                          <a:effectLst/>
                          <a:latin typeface="Arial" panose="020B0604020202020204" pitchFamily="34" charset="0"/>
                          <a:cs typeface="Arial" panose="020B0604020202020204" pitchFamily="34" charset="0"/>
                        </a:rPr>
                        <a:t> </a:t>
                      </a:r>
                      <a:r>
                        <a:rPr kumimoji="0" lang="el-GR" sz="2200" b="1" i="0" u="none" strike="noStrike" cap="none" normalizeH="0" baseline="0" dirty="0">
                          <a:ln>
                            <a:noFill/>
                          </a:ln>
                          <a:solidFill>
                            <a:schemeClr val="accent5">
                              <a:lumMod val="75000"/>
                            </a:schemeClr>
                          </a:solidFill>
                          <a:effectLst/>
                          <a:latin typeface="Times New Roman" pitchFamily="18" charset="0"/>
                          <a:cs typeface="Times New Roman" pitchFamily="18" charset="0"/>
                        </a:rPr>
                        <a:t>α</a:t>
                      </a:r>
                      <a:r>
                        <a:rPr kumimoji="0" lang="en-US" sz="2200" b="1" i="0" u="none" strike="noStrike" cap="none" normalizeH="0" baseline="0" dirty="0">
                          <a:ln>
                            <a:noFill/>
                          </a:ln>
                          <a:solidFill>
                            <a:schemeClr val="accent5">
                              <a:lumMod val="75000"/>
                            </a:schemeClr>
                          </a:solidFill>
                          <a:effectLst/>
                          <a:latin typeface="Symbol" pitchFamily="18" charset="2"/>
                          <a:cs typeface="Times New Roman" pitchFamily="18" charset="0"/>
                        </a:rPr>
                        <a:t> + b</a:t>
                      </a:r>
                      <a:r>
                        <a:rPr kumimoji="0" lang="en-US" altLang="en-US" sz="2200" b="0" i="0" u="none" strike="noStrike" cap="none" normalizeH="0" baseline="0" dirty="0">
                          <a:ln>
                            <a:noFill/>
                          </a:ln>
                          <a:solidFill>
                            <a:schemeClr val="accent5">
                              <a:lumMod val="75000"/>
                            </a:schemeClr>
                          </a:solidFill>
                          <a:effectLst/>
                          <a:latin typeface="Arial" panose="020B0604020202020204" pitchFamily="34" charset="0"/>
                          <a:cs typeface="Arial" panose="020B0604020202020204" pitchFamily="34" charset="0"/>
                        </a:rPr>
                        <a:t>*X + u </a:t>
                      </a:r>
                      <a:endParaRPr lang="en-IN" sz="2200" b="0" i="0" u="none" strike="noStrike" dirty="0">
                        <a:solidFill>
                          <a:srgbClr val="000000"/>
                        </a:solidFill>
                        <a:effectLst/>
                        <a:latin typeface="Arial" panose="020B0604020202020204" pitchFamily="34" charset="0"/>
                      </a:endParaRPr>
                    </a:p>
                  </a:txBody>
                  <a:tcPr marL="6350" marR="6350" marT="6350" marB="0"/>
                </a:tc>
                <a:tc>
                  <a:txBody>
                    <a:bodyPr/>
                    <a:lstStyle/>
                    <a:p>
                      <a:pPr marR="0" lvl="0" algn="l" defTabSz="914400" rtl="0" eaLnBrk="0" fontAlgn="base" latinLnBrk="0" hangingPunct="0">
                        <a:lnSpc>
                          <a:spcPct val="100000"/>
                        </a:lnSpc>
                        <a:spcBef>
                          <a:spcPct val="0"/>
                        </a:spcBef>
                        <a:spcAft>
                          <a:spcPct val="0"/>
                        </a:spcAft>
                        <a:buClrTx/>
                        <a:buSzTx/>
                        <a:tabLst/>
                      </a:pPr>
                      <a:r>
                        <a:rPr lang="en-IN" sz="2200" u="none" strike="noStrike" dirty="0">
                          <a:effectLst/>
                        </a:rPr>
                        <a:t> </a:t>
                      </a:r>
                      <a:r>
                        <a:rPr kumimoji="0" lang="en-US" altLang="en-US" sz="2200" b="0" i="0" u="none" strike="noStrike" cap="none" normalizeH="0" baseline="0" dirty="0">
                          <a:ln>
                            <a:noFill/>
                          </a:ln>
                          <a:solidFill>
                            <a:schemeClr val="accent5">
                              <a:lumMod val="75000"/>
                            </a:schemeClr>
                          </a:solidFill>
                          <a:effectLst/>
                          <a:latin typeface="Arial" panose="020B0604020202020204" pitchFamily="34" charset="0"/>
                          <a:cs typeface="Arial" panose="020B0604020202020204" pitchFamily="34" charset="0"/>
                        </a:rPr>
                        <a:t>A change in X by one unit (∆X=1) is associated with a (exp(</a:t>
                      </a:r>
                      <a:r>
                        <a:rPr kumimoji="0" lang="en-US" sz="2200" b="1" i="0" u="none" strike="noStrike" cap="none" normalizeH="0" baseline="0" dirty="0">
                          <a:ln>
                            <a:noFill/>
                          </a:ln>
                          <a:solidFill>
                            <a:schemeClr val="accent5">
                              <a:lumMod val="75000"/>
                            </a:schemeClr>
                          </a:solidFill>
                          <a:effectLst/>
                          <a:latin typeface="Symbol" pitchFamily="18" charset="2"/>
                          <a:cs typeface="Times New Roman" pitchFamily="18" charset="0"/>
                        </a:rPr>
                        <a:t>b</a:t>
                      </a:r>
                      <a:r>
                        <a:rPr kumimoji="0" lang="en-US" altLang="en-US" sz="2200" b="0" i="0" u="none" strike="noStrike" cap="none" normalizeH="0" baseline="0" dirty="0">
                          <a:ln>
                            <a:noFill/>
                          </a:ln>
                          <a:solidFill>
                            <a:schemeClr val="accent5">
                              <a:lumMod val="75000"/>
                            </a:schemeClr>
                          </a:solidFill>
                          <a:effectLst/>
                          <a:latin typeface="Arial" panose="020B0604020202020204" pitchFamily="34" charset="0"/>
                          <a:cs typeface="Arial" panose="020B0604020202020204" pitchFamily="34" charset="0"/>
                        </a:rPr>
                        <a:t>) - 1)*100 % change in Y</a:t>
                      </a:r>
                      <a:endParaRPr lang="en-IN" sz="2200" b="0" i="0" u="none" strike="noStrike" dirty="0">
                        <a:solidFill>
                          <a:srgbClr val="000000"/>
                        </a:solidFill>
                        <a:effectLst/>
                        <a:latin typeface="Arial" panose="020B0604020202020204" pitchFamily="34" charset="0"/>
                      </a:endParaRPr>
                    </a:p>
                  </a:txBody>
                  <a:tcPr marL="6350" marR="6350" marT="6350" marB="0"/>
                </a:tc>
                <a:extLst>
                  <a:ext uri="{0D108BD9-81ED-4DB2-BD59-A6C34878D82A}">
                    <a16:rowId xmlns:a16="http://schemas.microsoft.com/office/drawing/2014/main" val="2027473248"/>
                  </a:ext>
                </a:extLst>
              </a:tr>
              <a:tr h="1082814">
                <a:tc>
                  <a:txBody>
                    <a:bodyPr/>
                    <a:lstStyle/>
                    <a:p>
                      <a:pPr algn="l" fontAlgn="b"/>
                      <a:r>
                        <a:rPr lang="en-IN" sz="2200" b="1" u="none" strike="noStrike" dirty="0">
                          <a:solidFill>
                            <a:srgbClr val="00B050"/>
                          </a:solidFill>
                          <a:effectLst/>
                        </a:rPr>
                        <a:t>IV</a:t>
                      </a:r>
                      <a:endParaRPr lang="en-IN" sz="2200" b="1" i="0" u="none" strike="noStrike" dirty="0">
                        <a:solidFill>
                          <a:srgbClr val="00B050"/>
                        </a:solidFill>
                        <a:effectLst/>
                        <a:latin typeface="Calibri" panose="020F0502020204030204" pitchFamily="34" charset="0"/>
                      </a:endParaRPr>
                    </a:p>
                  </a:txBody>
                  <a:tcPr marL="6350" marR="6350" marT="6350" marB="0" anchor="b"/>
                </a:tc>
                <a:tc>
                  <a:txBody>
                    <a:bodyPr/>
                    <a:lstStyle/>
                    <a:p>
                      <a:pPr algn="l" fontAlgn="b"/>
                      <a:r>
                        <a:rPr kumimoji="0" lang="en-US" altLang="en-US" sz="2200" b="1" i="0" u="none" strike="noStrike" cap="none" normalizeH="0" baseline="0" dirty="0">
                          <a:ln>
                            <a:noFill/>
                          </a:ln>
                          <a:solidFill>
                            <a:srgbClr val="00B050"/>
                          </a:solidFill>
                          <a:effectLst/>
                          <a:latin typeface="Arial" panose="020B0604020202020204" pitchFamily="34" charset="0"/>
                          <a:cs typeface="Arial" panose="020B0604020202020204" pitchFamily="34" charset="0"/>
                        </a:rPr>
                        <a:t>ln(Y)=</a:t>
                      </a:r>
                      <a:r>
                        <a:rPr kumimoji="0" lang="el-GR" altLang="en-US" sz="2200" b="1" i="0" u="none" strike="noStrike" cap="none" normalizeH="0" baseline="0" dirty="0">
                          <a:ln>
                            <a:noFill/>
                          </a:ln>
                          <a:solidFill>
                            <a:srgbClr val="00B050"/>
                          </a:solidFill>
                          <a:effectLst/>
                          <a:latin typeface="Arial" panose="020B0604020202020204" pitchFamily="34" charset="0"/>
                          <a:cs typeface="Arial" panose="020B0604020202020204" pitchFamily="34" charset="0"/>
                        </a:rPr>
                        <a:t> </a:t>
                      </a:r>
                      <a:r>
                        <a:rPr kumimoji="0" lang="el-GR" sz="2200" b="1" i="0" u="none" strike="noStrike" cap="none" normalizeH="0" baseline="0" dirty="0">
                          <a:ln>
                            <a:noFill/>
                          </a:ln>
                          <a:solidFill>
                            <a:srgbClr val="00B050"/>
                          </a:solidFill>
                          <a:effectLst/>
                          <a:latin typeface="Times New Roman" pitchFamily="18" charset="0"/>
                          <a:cs typeface="Times New Roman" pitchFamily="18" charset="0"/>
                        </a:rPr>
                        <a:t>α</a:t>
                      </a:r>
                      <a:r>
                        <a:rPr kumimoji="0" lang="en-US" sz="2200" b="1" i="0" u="none" strike="noStrike" cap="none" normalizeH="0" baseline="0" dirty="0">
                          <a:ln>
                            <a:noFill/>
                          </a:ln>
                          <a:solidFill>
                            <a:srgbClr val="00B050"/>
                          </a:solidFill>
                          <a:effectLst/>
                          <a:latin typeface="Symbol" pitchFamily="18" charset="2"/>
                          <a:cs typeface="Times New Roman" pitchFamily="18" charset="0"/>
                        </a:rPr>
                        <a:t> + b</a:t>
                      </a:r>
                      <a:r>
                        <a:rPr kumimoji="0" lang="en-US" sz="2200" b="1" i="0" u="none" strike="noStrike" cap="none" normalizeH="0" baseline="-30000" dirty="0">
                          <a:ln>
                            <a:noFill/>
                          </a:ln>
                          <a:solidFill>
                            <a:srgbClr val="00B050"/>
                          </a:solidFill>
                          <a:effectLst/>
                          <a:latin typeface="Symbol" pitchFamily="18" charset="2"/>
                          <a:cs typeface="Times New Roman" pitchFamily="18" charset="0"/>
                        </a:rPr>
                        <a:t> </a:t>
                      </a:r>
                      <a:r>
                        <a:rPr kumimoji="0" lang="en-US" altLang="en-US" sz="2200" b="1" i="0" u="none" strike="noStrike" cap="none" normalizeH="0" baseline="0" dirty="0">
                          <a:ln>
                            <a:noFill/>
                          </a:ln>
                          <a:solidFill>
                            <a:srgbClr val="00B050"/>
                          </a:solidFill>
                          <a:effectLst/>
                          <a:latin typeface="Arial" panose="020B0604020202020204" pitchFamily="34" charset="0"/>
                          <a:cs typeface="Arial" panose="020B0604020202020204" pitchFamily="34" charset="0"/>
                        </a:rPr>
                        <a:t>*ln(X) + u </a:t>
                      </a:r>
                      <a:endParaRPr lang="en-IN" sz="2200" b="1" i="0" u="none" strike="noStrike" dirty="0">
                        <a:solidFill>
                          <a:srgbClr val="00B050"/>
                        </a:solidFill>
                        <a:effectLst/>
                        <a:latin typeface="Calibri" panose="020F0502020204030204" pitchFamily="34" charset="0"/>
                      </a:endParaRPr>
                    </a:p>
                  </a:txBody>
                  <a:tcPr marL="6350" marR="6350" marT="6350" marB="0" anchor="b"/>
                </a:tc>
                <a:tc>
                  <a:txBody>
                    <a:bodyPr/>
                    <a:lstStyle/>
                    <a:p>
                      <a:pPr marR="0" lvl="0" algn="l" defTabSz="914400" rtl="0" eaLnBrk="0" fontAlgn="base" latinLnBrk="0" hangingPunct="0">
                        <a:lnSpc>
                          <a:spcPct val="100000"/>
                        </a:lnSpc>
                        <a:spcBef>
                          <a:spcPct val="0"/>
                        </a:spcBef>
                        <a:spcAft>
                          <a:spcPct val="0"/>
                        </a:spcAft>
                        <a:buClrTx/>
                        <a:buSzTx/>
                        <a:tabLst/>
                      </a:pPr>
                      <a:r>
                        <a:rPr kumimoji="0" lang="en-US" altLang="en-US" sz="2200" b="1" i="0" u="none" strike="noStrike" cap="none" normalizeH="0" baseline="0" dirty="0">
                          <a:ln>
                            <a:noFill/>
                          </a:ln>
                          <a:solidFill>
                            <a:srgbClr val="00B050"/>
                          </a:solidFill>
                          <a:effectLst/>
                          <a:latin typeface="Arial" panose="020B0604020202020204" pitchFamily="34" charset="0"/>
                          <a:cs typeface="Arial" panose="020B0604020202020204" pitchFamily="34" charset="0"/>
                        </a:rPr>
                        <a:t>A 1% change in X is associated with a </a:t>
                      </a:r>
                      <a:r>
                        <a:rPr kumimoji="0" lang="en-US" sz="2200" b="1" i="0" u="none" strike="noStrike" cap="none" normalizeH="0" baseline="0" dirty="0">
                          <a:ln>
                            <a:noFill/>
                          </a:ln>
                          <a:solidFill>
                            <a:srgbClr val="00B050"/>
                          </a:solidFill>
                          <a:effectLst/>
                          <a:latin typeface="Symbol" pitchFamily="18" charset="2"/>
                          <a:cs typeface="Times New Roman" pitchFamily="18" charset="0"/>
                        </a:rPr>
                        <a:t>b</a:t>
                      </a:r>
                      <a:r>
                        <a:rPr kumimoji="0" lang="en-US" sz="2200" b="1" i="0" u="none" strike="noStrike" cap="none" normalizeH="0" baseline="-30000" dirty="0">
                          <a:ln>
                            <a:noFill/>
                          </a:ln>
                          <a:solidFill>
                            <a:srgbClr val="00B050"/>
                          </a:solidFill>
                          <a:effectLst/>
                          <a:latin typeface="Symbol" pitchFamily="18" charset="2"/>
                          <a:cs typeface="Times New Roman" pitchFamily="18" charset="0"/>
                        </a:rPr>
                        <a:t> </a:t>
                      </a:r>
                      <a:r>
                        <a:rPr kumimoji="0" lang="en-US" altLang="en-US" sz="2200" b="1" i="0" u="none" strike="noStrike" cap="none" normalizeH="0" baseline="0" dirty="0">
                          <a:ln>
                            <a:noFill/>
                          </a:ln>
                          <a:solidFill>
                            <a:srgbClr val="00B050"/>
                          </a:solidFill>
                          <a:effectLst/>
                          <a:latin typeface="Arial" panose="020B0604020202020204" pitchFamily="34" charset="0"/>
                          <a:cs typeface="Arial" panose="020B0604020202020204" pitchFamily="34" charset="0"/>
                        </a:rPr>
                        <a:t>% change in Y, so </a:t>
                      </a:r>
                      <a:r>
                        <a:rPr kumimoji="0" lang="en-US" sz="2200" b="1" i="0" u="none" strike="noStrike" cap="none" normalizeH="0" baseline="0" dirty="0">
                          <a:ln>
                            <a:noFill/>
                          </a:ln>
                          <a:solidFill>
                            <a:srgbClr val="00B050"/>
                          </a:solidFill>
                          <a:effectLst/>
                          <a:latin typeface="Symbol" pitchFamily="18" charset="2"/>
                          <a:cs typeface="Times New Roman" pitchFamily="18" charset="0"/>
                        </a:rPr>
                        <a:t>b</a:t>
                      </a:r>
                      <a:r>
                        <a:rPr kumimoji="0" lang="en-US" altLang="en-US" sz="2200" b="1" i="0" u="none" strike="noStrike" cap="none" normalizeH="0" baseline="0" dirty="0">
                          <a:ln>
                            <a:noFill/>
                          </a:ln>
                          <a:solidFill>
                            <a:srgbClr val="00B050"/>
                          </a:solidFill>
                          <a:effectLst/>
                          <a:latin typeface="Arial" panose="020B0604020202020204" pitchFamily="34" charset="0"/>
                          <a:cs typeface="Arial" panose="020B0604020202020204" pitchFamily="34" charset="0"/>
                        </a:rPr>
                        <a:t> is the elasticity of Y with respect to X. </a:t>
                      </a:r>
                      <a:endParaRPr lang="en-IN" sz="2200" b="1" i="0" u="none" strike="noStrike" dirty="0">
                        <a:solidFill>
                          <a:srgbClr val="00B05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203325303"/>
                  </a:ext>
                </a:extLst>
              </a:tr>
            </a:tbl>
          </a:graphicData>
        </a:graphic>
      </p:graphicFrame>
    </p:spTree>
    <p:extLst>
      <p:ext uri="{BB962C8B-B14F-4D97-AF65-F5344CB8AC3E}">
        <p14:creationId xmlns:p14="http://schemas.microsoft.com/office/powerpoint/2010/main" val="2368822704"/>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1031"/>
          <p:cNvSpPr>
            <a:spLocks noGrp="1" noChangeArrowheads="1"/>
          </p:cNvSpPr>
          <p:nvPr>
            <p:ph type="dt" sz="quarter" idx="10"/>
          </p:nvPr>
        </p:nvSpPr>
        <p:spPr>
          <a:noFill/>
        </p:spPr>
        <p:txBody>
          <a:bodyPr/>
          <a:lstStyle/>
          <a:p>
            <a:fld id="{29ED0413-29A0-4E0C-9B80-5090156ECE1B}" type="datetime1">
              <a:rPr lang="en-US" smtClean="0"/>
              <a:t>5/23/2022</a:t>
            </a:fld>
            <a:endParaRPr lang="en-US"/>
          </a:p>
        </p:txBody>
      </p:sp>
      <p:sp>
        <p:nvSpPr>
          <p:cNvPr id="133123" name="Rectangle 1032"/>
          <p:cNvSpPr>
            <a:spLocks noGrp="1" noChangeArrowheads="1"/>
          </p:cNvSpPr>
          <p:nvPr>
            <p:ph type="ftr" sz="quarter" idx="11"/>
          </p:nvPr>
        </p:nvSpPr>
        <p:spPr>
          <a:noFill/>
        </p:spPr>
        <p:txBody>
          <a:bodyPr/>
          <a:lstStyle/>
          <a:p>
            <a:r>
              <a:rPr lang="en-US"/>
              <a:t>Prof. P. Geetha Rani, ICCR Chair Professor, DBS, UNITECH, PNG</a:t>
            </a:r>
          </a:p>
        </p:txBody>
      </p:sp>
      <p:sp>
        <p:nvSpPr>
          <p:cNvPr id="6" name="Rectangle 1033"/>
          <p:cNvSpPr>
            <a:spLocks noGrp="1" noChangeArrowheads="1"/>
          </p:cNvSpPr>
          <p:nvPr>
            <p:ph type="sldNum" sz="quarter" idx="12"/>
          </p:nvPr>
        </p:nvSpPr>
        <p:spPr/>
        <p:txBody>
          <a:bodyPr/>
          <a:lstStyle/>
          <a:p>
            <a:pPr lvl="1">
              <a:defRPr/>
            </a:pPr>
            <a:fld id="{3CAB5476-B841-463E-9EBC-B008386A68EC}" type="slidenum">
              <a:rPr lang="en-US"/>
              <a:pPr lvl="1">
                <a:defRPr/>
              </a:pPr>
              <a:t>23</a:t>
            </a:fld>
            <a:endParaRPr lang="en-US"/>
          </a:p>
        </p:txBody>
      </p:sp>
      <p:sp>
        <p:nvSpPr>
          <p:cNvPr id="159746" name="Rectangle 2"/>
          <p:cNvSpPr>
            <a:spLocks noGrp="1" noChangeArrowheads="1"/>
          </p:cNvSpPr>
          <p:nvPr>
            <p:ph type="ctrTitle"/>
          </p:nvPr>
        </p:nvSpPr>
        <p:spPr>
          <a:xfrm>
            <a:off x="1981201" y="228602"/>
            <a:ext cx="8685213" cy="904460"/>
          </a:xfrm>
        </p:spPr>
        <p:txBody>
          <a:bodyPr>
            <a:normAutofit/>
          </a:bodyPr>
          <a:lstStyle/>
          <a:p>
            <a:pPr eaLnBrk="1" hangingPunct="1">
              <a:defRPr/>
            </a:pPr>
            <a:r>
              <a:rPr lang="en-US" sz="3600" b="1" dirty="0">
                <a:solidFill>
                  <a:schemeClr val="accent2">
                    <a:lumMod val="75000"/>
                  </a:schemeClr>
                </a:solidFill>
                <a:cs typeface="Times New Roman" pitchFamily="18" charset="0"/>
              </a:rPr>
              <a:t>6-6. Reciprocal Models</a:t>
            </a:r>
            <a:endParaRPr lang="en-AU" sz="3600" b="1" dirty="0">
              <a:solidFill>
                <a:srgbClr val="00FF00"/>
              </a:solidFill>
            </a:endParaRPr>
          </a:p>
        </p:txBody>
      </p:sp>
      <p:sp>
        <p:nvSpPr>
          <p:cNvPr id="133126" name="Rectangle 3"/>
          <p:cNvSpPr>
            <a:spLocks noGrp="1" noChangeArrowheads="1"/>
          </p:cNvSpPr>
          <p:nvPr>
            <p:ph type="subTitle" idx="1"/>
          </p:nvPr>
        </p:nvSpPr>
        <p:spPr>
          <a:xfrm>
            <a:off x="725557" y="1554164"/>
            <a:ext cx="9637643" cy="4539133"/>
          </a:xfrm>
        </p:spPr>
        <p:txBody>
          <a:bodyPr>
            <a:normAutofit/>
          </a:bodyPr>
          <a:lstStyle/>
          <a:p>
            <a:pPr marL="514350" indent="-514350" algn="l">
              <a:buFont typeface="Arial" panose="020B0604020202020204" pitchFamily="34" charset="0"/>
              <a:buChar char="•"/>
            </a:pPr>
            <a:r>
              <a:rPr lang="en-US" sz="2800" dirty="0"/>
              <a:t>Models of the following type are known as reciprocal models</a:t>
            </a:r>
          </a:p>
          <a:p>
            <a:pPr marL="514350" indent="-514350" algn="l">
              <a:buFont typeface="Arial" panose="020B0604020202020204" pitchFamily="34" charset="0"/>
              <a:buChar char="•"/>
            </a:pPr>
            <a:r>
              <a:rPr lang="en-US" sz="2800" b="1" dirty="0">
                <a:solidFill>
                  <a:schemeClr val="accent2">
                    <a:lumMod val="75000"/>
                  </a:schemeClr>
                </a:solidFill>
                <a:cs typeface="Times New Roman" pitchFamily="18" charset="0"/>
              </a:rPr>
              <a:t>Y</a:t>
            </a:r>
            <a:r>
              <a:rPr lang="en-US" sz="2800" b="1" baseline="-30000" dirty="0">
                <a:solidFill>
                  <a:schemeClr val="accent2">
                    <a:lumMod val="75000"/>
                  </a:schemeClr>
                </a:solidFill>
                <a:cs typeface="Times New Roman" pitchFamily="18" charset="0"/>
              </a:rPr>
              <a:t>i</a:t>
            </a:r>
            <a:r>
              <a:rPr lang="en-US" sz="2800" b="1" dirty="0">
                <a:solidFill>
                  <a:schemeClr val="accent2">
                    <a:lumMod val="75000"/>
                  </a:schemeClr>
                </a:solidFill>
                <a:cs typeface="Times New Roman" pitchFamily="18" charset="0"/>
              </a:rPr>
              <a:t> = </a:t>
            </a:r>
            <a:r>
              <a:rPr lang="en-US" sz="2800" b="1" dirty="0">
                <a:solidFill>
                  <a:schemeClr val="accent2">
                    <a:lumMod val="75000"/>
                  </a:schemeClr>
                </a:solidFill>
                <a:latin typeface="Symbol" pitchFamily="18" charset="2"/>
                <a:cs typeface="Times New Roman" pitchFamily="18" charset="0"/>
              </a:rPr>
              <a:t>b</a:t>
            </a:r>
            <a:r>
              <a:rPr lang="en-US" sz="2800" b="1" baseline="-30000" dirty="0">
                <a:solidFill>
                  <a:schemeClr val="accent2">
                    <a:lumMod val="75000"/>
                  </a:schemeClr>
                </a:solidFill>
                <a:cs typeface="Times New Roman" pitchFamily="18" charset="0"/>
              </a:rPr>
              <a:t>1</a:t>
            </a:r>
            <a:r>
              <a:rPr lang="en-US" sz="2800" b="1" dirty="0">
                <a:solidFill>
                  <a:schemeClr val="accent2">
                    <a:lumMod val="75000"/>
                  </a:schemeClr>
                </a:solidFill>
                <a:cs typeface="Times New Roman" pitchFamily="18" charset="0"/>
              </a:rPr>
              <a:t> + </a:t>
            </a:r>
            <a:r>
              <a:rPr lang="en-US" sz="2800" b="1" dirty="0">
                <a:solidFill>
                  <a:schemeClr val="accent2">
                    <a:lumMod val="75000"/>
                  </a:schemeClr>
                </a:solidFill>
                <a:latin typeface="Symbol" pitchFamily="18" charset="2"/>
                <a:cs typeface="Times New Roman" pitchFamily="18" charset="0"/>
              </a:rPr>
              <a:t>b</a:t>
            </a:r>
            <a:r>
              <a:rPr lang="en-US" sz="2800" b="1" baseline="-30000" dirty="0">
                <a:solidFill>
                  <a:schemeClr val="accent2">
                    <a:lumMod val="75000"/>
                  </a:schemeClr>
                </a:solidFill>
                <a:cs typeface="Times New Roman" pitchFamily="18" charset="0"/>
              </a:rPr>
              <a:t>2</a:t>
            </a:r>
            <a:r>
              <a:rPr lang="en-US" sz="2800" b="1" dirty="0">
                <a:solidFill>
                  <a:schemeClr val="accent2">
                    <a:lumMod val="75000"/>
                  </a:schemeClr>
                </a:solidFill>
                <a:cs typeface="Times New Roman" pitchFamily="18" charset="0"/>
              </a:rPr>
              <a:t>( 1/X</a:t>
            </a:r>
            <a:r>
              <a:rPr lang="en-US" sz="2800" b="1" baseline="-30000" dirty="0">
                <a:solidFill>
                  <a:schemeClr val="accent2">
                    <a:lumMod val="75000"/>
                  </a:schemeClr>
                </a:solidFill>
                <a:cs typeface="Times New Roman" pitchFamily="18" charset="0"/>
              </a:rPr>
              <a:t>i</a:t>
            </a:r>
            <a:r>
              <a:rPr lang="en-US" sz="2800" b="1" dirty="0">
                <a:solidFill>
                  <a:schemeClr val="accent2">
                    <a:lumMod val="75000"/>
                  </a:schemeClr>
                </a:solidFill>
                <a:cs typeface="Times New Roman" pitchFamily="18" charset="0"/>
              </a:rPr>
              <a:t> ) + </a:t>
            </a:r>
            <a:r>
              <a:rPr lang="en-US" sz="2800" b="1" dirty="0" err="1">
                <a:solidFill>
                  <a:schemeClr val="accent2">
                    <a:lumMod val="75000"/>
                  </a:schemeClr>
                </a:solidFill>
                <a:cs typeface="Times New Roman" pitchFamily="18" charset="0"/>
              </a:rPr>
              <a:t>u</a:t>
            </a:r>
            <a:r>
              <a:rPr lang="en-US" sz="2800" b="1" baseline="-30000" dirty="0" err="1">
                <a:solidFill>
                  <a:schemeClr val="accent2">
                    <a:lumMod val="75000"/>
                  </a:schemeClr>
                </a:solidFill>
                <a:cs typeface="Times New Roman" pitchFamily="18" charset="0"/>
              </a:rPr>
              <a:t>i</a:t>
            </a:r>
            <a:r>
              <a:rPr lang="en-US" sz="2800" b="1" baseline="-30000" dirty="0">
                <a:solidFill>
                  <a:schemeClr val="accent2">
                    <a:lumMod val="75000"/>
                  </a:schemeClr>
                </a:solidFill>
                <a:cs typeface="Times New Roman" pitchFamily="18" charset="0"/>
              </a:rPr>
              <a:t> </a:t>
            </a:r>
            <a:r>
              <a:rPr lang="en-US" sz="2800" b="1" dirty="0">
                <a:solidFill>
                  <a:schemeClr val="accent2">
                    <a:lumMod val="75000"/>
                  </a:schemeClr>
                </a:solidFill>
                <a:latin typeface="Symbol" pitchFamily="18" charset="2"/>
                <a:cs typeface="Times New Roman" pitchFamily="18" charset="0"/>
              </a:rPr>
              <a:t> </a:t>
            </a:r>
            <a:r>
              <a:rPr lang="en-US" sz="2800" b="1" dirty="0">
                <a:solidFill>
                  <a:srgbClr val="FFCC00"/>
                </a:solidFill>
                <a:latin typeface="Symbol" pitchFamily="18" charset="2"/>
                <a:cs typeface="Times New Roman" pitchFamily="18" charset="0"/>
              </a:rPr>
              <a:t>	</a:t>
            </a:r>
            <a:r>
              <a:rPr lang="en-US" sz="2800" b="1" dirty="0">
                <a:latin typeface="Symbol" pitchFamily="18" charset="2"/>
                <a:cs typeface="Times New Roman" pitchFamily="18" charset="0"/>
              </a:rPr>
              <a:t>    </a:t>
            </a:r>
            <a:r>
              <a:rPr lang="en-US" sz="2800" dirty="0">
                <a:cs typeface="Times New Roman" pitchFamily="18" charset="0"/>
              </a:rPr>
              <a:t>(6.5.14)</a:t>
            </a:r>
            <a:r>
              <a:rPr lang="en-US" sz="2800" b="1" dirty="0">
                <a:cs typeface="Times New Roman" pitchFamily="18" charset="0"/>
              </a:rPr>
              <a:t> </a:t>
            </a:r>
          </a:p>
          <a:p>
            <a:pPr marL="514350" indent="-514350" algn="l">
              <a:buFont typeface="Arial" panose="020B0604020202020204" pitchFamily="34" charset="0"/>
              <a:buChar char="•"/>
            </a:pPr>
            <a:r>
              <a:rPr lang="en-US" sz="3200" b="1" dirty="0">
                <a:solidFill>
                  <a:schemeClr val="accent5">
                    <a:lumMod val="50000"/>
                  </a:schemeClr>
                </a:solidFill>
                <a:cs typeface="Times New Roman" pitchFamily="18" charset="0"/>
              </a:rPr>
              <a:t>As X increases definitely, the term  </a:t>
            </a:r>
          </a:p>
          <a:p>
            <a:pPr marL="514350" indent="-514350" algn="l">
              <a:buFont typeface="Arial" panose="020B0604020202020204" pitchFamily="34" charset="0"/>
              <a:buChar char="•"/>
            </a:pPr>
            <a:r>
              <a:rPr lang="en-US" sz="3200" b="1" dirty="0">
                <a:solidFill>
                  <a:schemeClr val="accent5">
                    <a:lumMod val="50000"/>
                  </a:schemeClr>
                </a:solidFill>
                <a:latin typeface="Symbol" pitchFamily="18" charset="2"/>
                <a:cs typeface="Times New Roman" pitchFamily="18" charset="0"/>
              </a:rPr>
              <a:t>b</a:t>
            </a:r>
            <a:r>
              <a:rPr lang="en-US" sz="3200" b="1" baseline="-30000" dirty="0">
                <a:solidFill>
                  <a:schemeClr val="accent5">
                    <a:lumMod val="50000"/>
                  </a:schemeClr>
                </a:solidFill>
                <a:cs typeface="Times New Roman" pitchFamily="18" charset="0"/>
              </a:rPr>
              <a:t>2</a:t>
            </a:r>
            <a:r>
              <a:rPr lang="en-US" sz="3200" b="1" dirty="0">
                <a:solidFill>
                  <a:schemeClr val="accent5">
                    <a:lumMod val="50000"/>
                  </a:schemeClr>
                </a:solidFill>
                <a:cs typeface="Times New Roman" pitchFamily="18" charset="0"/>
              </a:rPr>
              <a:t>( 1/X</a:t>
            </a:r>
            <a:r>
              <a:rPr lang="en-US" sz="3200" b="1" baseline="-30000" dirty="0">
                <a:solidFill>
                  <a:schemeClr val="accent5">
                    <a:lumMod val="50000"/>
                  </a:schemeClr>
                </a:solidFill>
                <a:cs typeface="Times New Roman" pitchFamily="18" charset="0"/>
              </a:rPr>
              <a:t>i</a:t>
            </a:r>
            <a:r>
              <a:rPr lang="en-US" sz="3200" b="1" dirty="0">
                <a:solidFill>
                  <a:schemeClr val="accent5">
                    <a:lumMod val="50000"/>
                  </a:schemeClr>
                </a:solidFill>
                <a:cs typeface="Times New Roman" pitchFamily="18" charset="0"/>
              </a:rPr>
              <a:t> ) approaches to zero and Y</a:t>
            </a:r>
            <a:r>
              <a:rPr lang="en-US" sz="3200" b="1" baseline="-25000" dirty="0">
                <a:solidFill>
                  <a:schemeClr val="accent5">
                    <a:lumMod val="50000"/>
                  </a:schemeClr>
                </a:solidFill>
                <a:cs typeface="Times New Roman" pitchFamily="18" charset="0"/>
              </a:rPr>
              <a:t>i</a:t>
            </a:r>
            <a:r>
              <a:rPr lang="en-US" sz="3200" b="1" dirty="0">
                <a:solidFill>
                  <a:schemeClr val="accent5">
                    <a:lumMod val="50000"/>
                  </a:schemeClr>
                </a:solidFill>
                <a:cs typeface="Times New Roman" pitchFamily="18" charset="0"/>
              </a:rPr>
              <a:t> approaches the limiting or asymptotic value </a:t>
            </a:r>
            <a:r>
              <a:rPr lang="en-US" sz="3200" b="1" dirty="0">
                <a:solidFill>
                  <a:schemeClr val="accent5">
                    <a:lumMod val="50000"/>
                  </a:schemeClr>
                </a:solidFill>
                <a:latin typeface="Symbol" pitchFamily="18" charset="2"/>
                <a:cs typeface="Times New Roman" pitchFamily="18" charset="0"/>
              </a:rPr>
              <a:t>b</a:t>
            </a:r>
            <a:r>
              <a:rPr lang="en-US" sz="3200" b="1" baseline="-30000" dirty="0">
                <a:solidFill>
                  <a:schemeClr val="accent5">
                    <a:lumMod val="50000"/>
                  </a:schemeClr>
                </a:solidFill>
                <a:cs typeface="Times New Roman" pitchFamily="18" charset="0"/>
              </a:rPr>
              <a:t>1</a:t>
            </a:r>
            <a:r>
              <a:rPr lang="en-US" sz="3200" b="1" dirty="0">
                <a:solidFill>
                  <a:schemeClr val="accent5">
                    <a:lumMod val="50000"/>
                  </a:schemeClr>
                </a:solidFill>
                <a:cs typeface="Times New Roman" pitchFamily="18" charset="0"/>
              </a:rPr>
              <a:t> .</a:t>
            </a:r>
          </a:p>
          <a:p>
            <a:pPr marL="514350" indent="-514350" algn="l">
              <a:buFont typeface="Arial" panose="020B0604020202020204" pitchFamily="34" charset="0"/>
              <a:buChar char="•"/>
            </a:pPr>
            <a:r>
              <a:rPr lang="en-US" sz="3200" dirty="0"/>
              <a:t>Although this model is nonlinear in the variable X because it enters inversely or reciprocally, the model is linear in </a:t>
            </a:r>
            <a:r>
              <a:rPr lang="en-US" sz="3200" b="1" dirty="0">
                <a:solidFill>
                  <a:schemeClr val="accent5">
                    <a:lumMod val="50000"/>
                  </a:schemeClr>
                </a:solidFill>
                <a:latin typeface="Symbol" pitchFamily="18" charset="2"/>
                <a:cs typeface="Times New Roman" pitchFamily="18" charset="0"/>
              </a:rPr>
              <a:t>b</a:t>
            </a:r>
            <a:r>
              <a:rPr lang="en-US" sz="3200" b="1" baseline="-30000" dirty="0">
                <a:solidFill>
                  <a:schemeClr val="accent5">
                    <a:lumMod val="50000"/>
                  </a:schemeClr>
                </a:solidFill>
                <a:cs typeface="Times New Roman" pitchFamily="18" charset="0"/>
              </a:rPr>
              <a:t>1</a:t>
            </a:r>
            <a:r>
              <a:rPr lang="en-US" sz="3200" dirty="0"/>
              <a:t> and </a:t>
            </a:r>
            <a:r>
              <a:rPr lang="en-US" sz="3200" b="1" dirty="0">
                <a:solidFill>
                  <a:schemeClr val="accent5">
                    <a:lumMod val="50000"/>
                  </a:schemeClr>
                </a:solidFill>
                <a:latin typeface="Symbol" pitchFamily="18" charset="2"/>
                <a:cs typeface="Times New Roman" pitchFamily="18" charset="0"/>
              </a:rPr>
              <a:t>b</a:t>
            </a:r>
            <a:r>
              <a:rPr lang="en-US" sz="3200" b="1" baseline="-30000" dirty="0">
                <a:solidFill>
                  <a:schemeClr val="accent5">
                    <a:lumMod val="50000"/>
                  </a:schemeClr>
                </a:solidFill>
                <a:cs typeface="Times New Roman" pitchFamily="18" charset="0"/>
              </a:rPr>
              <a:t>2</a:t>
            </a:r>
            <a:r>
              <a:rPr lang="en-US" sz="3200" dirty="0"/>
              <a:t> and is therefore a linear regression model.</a:t>
            </a:r>
            <a:endParaRPr lang="en-US" sz="3200" b="1" dirty="0">
              <a:solidFill>
                <a:schemeClr val="accent5">
                  <a:lumMod val="50000"/>
                </a:schemeClr>
              </a:solidFill>
              <a:cs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DC64B6-20BD-42A5-A12C-858CC9ECBFFE}"/>
              </a:ext>
            </a:extLst>
          </p:cNvPr>
          <p:cNvSpPr>
            <a:spLocks noGrp="1"/>
          </p:cNvSpPr>
          <p:nvPr>
            <p:ph type="title"/>
          </p:nvPr>
        </p:nvSpPr>
        <p:spPr/>
        <p:txBody>
          <a:bodyPr/>
          <a:lstStyle/>
          <a:p>
            <a:r>
              <a:rPr lang="en-US" sz="4400" b="1" dirty="0">
                <a:solidFill>
                  <a:schemeClr val="accent2">
                    <a:lumMod val="75000"/>
                  </a:schemeClr>
                </a:solidFill>
                <a:cs typeface="Times New Roman" pitchFamily="18" charset="0"/>
              </a:rPr>
              <a:t>6-5. Reciprocal Models</a:t>
            </a:r>
            <a:endParaRPr lang="en-IN" b="1" dirty="0"/>
          </a:p>
        </p:txBody>
      </p:sp>
      <p:sp>
        <p:nvSpPr>
          <p:cNvPr id="3" name="Content Placeholder 2">
            <a:extLst>
              <a:ext uri="{FF2B5EF4-FFF2-40B4-BE49-F238E27FC236}">
                <a16:creationId xmlns:a16="http://schemas.microsoft.com/office/drawing/2014/main" id="{048FB3CE-AEB3-48E0-B55F-570513683AF2}"/>
              </a:ext>
            </a:extLst>
          </p:cNvPr>
          <p:cNvSpPr>
            <a:spLocks noGrp="1"/>
          </p:cNvSpPr>
          <p:nvPr>
            <p:ph idx="1"/>
          </p:nvPr>
        </p:nvSpPr>
        <p:spPr/>
        <p:txBody>
          <a:bodyPr>
            <a:normAutofit/>
          </a:bodyPr>
          <a:lstStyle/>
          <a:p>
            <a:r>
              <a:rPr lang="en-US" dirty="0"/>
              <a:t>This model has these features: As X increases indefinitely, the term </a:t>
            </a:r>
            <a:r>
              <a:rPr lang="en-US" sz="2800" b="1" dirty="0">
                <a:solidFill>
                  <a:schemeClr val="accent5">
                    <a:lumMod val="50000"/>
                  </a:schemeClr>
                </a:solidFill>
                <a:latin typeface="Symbol" pitchFamily="18" charset="2"/>
                <a:cs typeface="Times New Roman" pitchFamily="18" charset="0"/>
              </a:rPr>
              <a:t>b</a:t>
            </a:r>
            <a:r>
              <a:rPr lang="en-US" sz="2800" b="1" baseline="-30000" dirty="0">
                <a:solidFill>
                  <a:schemeClr val="accent5">
                    <a:lumMod val="50000"/>
                  </a:schemeClr>
                </a:solidFill>
                <a:cs typeface="Times New Roman" pitchFamily="18" charset="0"/>
              </a:rPr>
              <a:t>2</a:t>
            </a:r>
            <a:r>
              <a:rPr lang="en-US" dirty="0"/>
              <a:t>(l/X) approaches zero (note: </a:t>
            </a:r>
            <a:r>
              <a:rPr lang="en-US" sz="2800" b="1" dirty="0">
                <a:solidFill>
                  <a:schemeClr val="accent5">
                    <a:lumMod val="50000"/>
                  </a:schemeClr>
                </a:solidFill>
                <a:latin typeface="Symbol" pitchFamily="18" charset="2"/>
                <a:cs typeface="Times New Roman" pitchFamily="18" charset="0"/>
              </a:rPr>
              <a:t>b</a:t>
            </a:r>
            <a:r>
              <a:rPr lang="en-US" sz="2800" b="1" baseline="-30000" dirty="0">
                <a:solidFill>
                  <a:schemeClr val="accent5">
                    <a:lumMod val="50000"/>
                  </a:schemeClr>
                </a:solidFill>
                <a:cs typeface="Times New Roman" pitchFamily="18" charset="0"/>
              </a:rPr>
              <a:t>2 </a:t>
            </a:r>
            <a:r>
              <a:rPr lang="en-US" dirty="0"/>
              <a:t> is a constant) and Y approaches the limiting or asymptotic value </a:t>
            </a:r>
            <a:r>
              <a:rPr lang="en-US" sz="2800" b="1" dirty="0">
                <a:solidFill>
                  <a:schemeClr val="accent5">
                    <a:lumMod val="50000"/>
                  </a:schemeClr>
                </a:solidFill>
                <a:latin typeface="Symbol" pitchFamily="18" charset="2"/>
                <a:cs typeface="Times New Roman" pitchFamily="18" charset="0"/>
              </a:rPr>
              <a:t>b</a:t>
            </a:r>
            <a:r>
              <a:rPr lang="en-US" sz="2800" b="1" baseline="-30000" dirty="0">
                <a:solidFill>
                  <a:schemeClr val="accent5">
                    <a:lumMod val="50000"/>
                  </a:schemeClr>
                </a:solidFill>
                <a:cs typeface="Times New Roman" pitchFamily="18" charset="0"/>
              </a:rPr>
              <a:t>1</a:t>
            </a:r>
            <a:r>
              <a:rPr lang="en-US" dirty="0"/>
              <a:t>. </a:t>
            </a:r>
          </a:p>
          <a:p>
            <a:r>
              <a:rPr lang="en-US" dirty="0"/>
              <a:t>Therefore, models like (6.7.1) have built in them an asymptote or limit value that the dependent variable will take when the value of the X variable increases indefinitely.</a:t>
            </a:r>
          </a:p>
          <a:p>
            <a:r>
              <a:rPr lang="en-US" dirty="0"/>
              <a:t>Some likely shapes of the curve corresponding to (6.7.1) are shown in Figure 6.6. </a:t>
            </a:r>
            <a:endParaRPr lang="en-IN" dirty="0"/>
          </a:p>
        </p:txBody>
      </p:sp>
      <p:sp>
        <p:nvSpPr>
          <p:cNvPr id="4" name="Date Placeholder 3">
            <a:extLst>
              <a:ext uri="{FF2B5EF4-FFF2-40B4-BE49-F238E27FC236}">
                <a16:creationId xmlns:a16="http://schemas.microsoft.com/office/drawing/2014/main" id="{2F4A477E-EC3A-499D-8CA1-CBEE48B87F6F}"/>
              </a:ext>
            </a:extLst>
          </p:cNvPr>
          <p:cNvSpPr>
            <a:spLocks noGrp="1"/>
          </p:cNvSpPr>
          <p:nvPr>
            <p:ph type="dt" sz="half" idx="10"/>
          </p:nvPr>
        </p:nvSpPr>
        <p:spPr/>
        <p:txBody>
          <a:bodyPr/>
          <a:lstStyle/>
          <a:p>
            <a:fld id="{0DE8426E-BF07-4A03-8C74-7DC87E3C5E4E}" type="datetime1">
              <a:rPr lang="en-US" smtClean="0"/>
              <a:t>5/23/2022</a:t>
            </a:fld>
            <a:endParaRPr lang="en-US"/>
          </a:p>
        </p:txBody>
      </p:sp>
      <p:sp>
        <p:nvSpPr>
          <p:cNvPr id="5" name="Footer Placeholder 4">
            <a:extLst>
              <a:ext uri="{FF2B5EF4-FFF2-40B4-BE49-F238E27FC236}">
                <a16:creationId xmlns:a16="http://schemas.microsoft.com/office/drawing/2014/main" id="{A1A38C8E-5A5E-4234-88A4-26F0AC509A0E}"/>
              </a:ext>
            </a:extLst>
          </p:cNvPr>
          <p:cNvSpPr>
            <a:spLocks noGrp="1"/>
          </p:cNvSpPr>
          <p:nvPr>
            <p:ph type="ftr" sz="quarter" idx="11"/>
          </p:nvPr>
        </p:nvSpPr>
        <p:spPr/>
        <p:txBody>
          <a:bodyPr/>
          <a:lstStyle/>
          <a:p>
            <a:r>
              <a:rPr lang="en-US"/>
              <a:t>Prof. P. Geetha Rani, ICCR Chair Professor, DBS, UNITECH, PNG</a:t>
            </a:r>
          </a:p>
        </p:txBody>
      </p:sp>
      <p:sp>
        <p:nvSpPr>
          <p:cNvPr id="6" name="Slide Number Placeholder 5">
            <a:extLst>
              <a:ext uri="{FF2B5EF4-FFF2-40B4-BE49-F238E27FC236}">
                <a16:creationId xmlns:a16="http://schemas.microsoft.com/office/drawing/2014/main" id="{ACF830C4-E379-401E-AF7C-DAA246568723}"/>
              </a:ext>
            </a:extLst>
          </p:cNvPr>
          <p:cNvSpPr>
            <a:spLocks noGrp="1"/>
          </p:cNvSpPr>
          <p:nvPr>
            <p:ph type="sldNum" sz="quarter" idx="12"/>
          </p:nvPr>
        </p:nvSpPr>
        <p:spPr/>
        <p:txBody>
          <a:bodyPr/>
          <a:lstStyle/>
          <a:p>
            <a:fld id="{F4F5BC56-1B76-4F80-8502-DDBA1B27CC14}" type="slidenum">
              <a:rPr lang="en-US" smtClean="0"/>
              <a:t>24</a:t>
            </a:fld>
            <a:endParaRPr lang="en-US"/>
          </a:p>
        </p:txBody>
      </p:sp>
    </p:spTree>
    <p:extLst>
      <p:ext uri="{BB962C8B-B14F-4D97-AF65-F5344CB8AC3E}">
        <p14:creationId xmlns:p14="http://schemas.microsoft.com/office/powerpoint/2010/main" val="36740395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E7C4A-5882-4E40-86D7-ECECB3BCB645}"/>
              </a:ext>
            </a:extLst>
          </p:cNvPr>
          <p:cNvSpPr>
            <a:spLocks noGrp="1"/>
          </p:cNvSpPr>
          <p:nvPr>
            <p:ph type="title"/>
          </p:nvPr>
        </p:nvSpPr>
        <p:spPr>
          <a:xfrm>
            <a:off x="838200" y="365126"/>
            <a:ext cx="10515600" cy="1200916"/>
          </a:xfrm>
        </p:spPr>
        <p:txBody>
          <a:bodyPr>
            <a:normAutofit/>
          </a:bodyPr>
          <a:lstStyle/>
          <a:p>
            <a:pPr algn="ctr"/>
            <a:r>
              <a:rPr lang="en-US" sz="4000" b="1" dirty="0">
                <a:solidFill>
                  <a:schemeClr val="accent2"/>
                </a:solidFill>
              </a:rPr>
              <a:t>Fig 6.6 Reciprocal Model</a:t>
            </a:r>
            <a:endParaRPr lang="en-IN" sz="4000" b="1" dirty="0">
              <a:solidFill>
                <a:schemeClr val="accent2"/>
              </a:solidFill>
            </a:endParaRPr>
          </a:p>
        </p:txBody>
      </p:sp>
      <p:pic>
        <p:nvPicPr>
          <p:cNvPr id="5" name="Picture 4">
            <a:extLst>
              <a:ext uri="{FF2B5EF4-FFF2-40B4-BE49-F238E27FC236}">
                <a16:creationId xmlns:a16="http://schemas.microsoft.com/office/drawing/2014/main" id="{F5F86C37-7F1B-4AF8-A2DD-6253BF980375}"/>
              </a:ext>
            </a:extLst>
          </p:cNvPr>
          <p:cNvPicPr>
            <a:picLocks noChangeAspect="1"/>
          </p:cNvPicPr>
          <p:nvPr/>
        </p:nvPicPr>
        <p:blipFill>
          <a:blip r:embed="rId2"/>
          <a:stretch>
            <a:fillRect/>
          </a:stretch>
        </p:blipFill>
        <p:spPr>
          <a:xfrm>
            <a:off x="1023730" y="1858617"/>
            <a:ext cx="10147853" cy="4313583"/>
          </a:xfrm>
          <a:prstGeom prst="rect">
            <a:avLst/>
          </a:prstGeom>
        </p:spPr>
      </p:pic>
      <p:sp>
        <p:nvSpPr>
          <p:cNvPr id="3" name="TextBox 2">
            <a:extLst>
              <a:ext uri="{FF2B5EF4-FFF2-40B4-BE49-F238E27FC236}">
                <a16:creationId xmlns:a16="http://schemas.microsoft.com/office/drawing/2014/main" id="{B5E39807-D6F8-3FAD-0AF3-89829E24D829}"/>
              </a:ext>
            </a:extLst>
          </p:cNvPr>
          <p:cNvSpPr txBox="1"/>
          <p:nvPr/>
        </p:nvSpPr>
        <p:spPr>
          <a:xfrm>
            <a:off x="5297556" y="6172200"/>
            <a:ext cx="5756191" cy="369332"/>
          </a:xfrm>
          <a:prstGeom prst="rect">
            <a:avLst/>
          </a:prstGeom>
          <a:noFill/>
        </p:spPr>
        <p:txBody>
          <a:bodyPr wrap="none" rtlCol="0">
            <a:spAutoFit/>
          </a:bodyPr>
          <a:lstStyle/>
          <a:p>
            <a:r>
              <a:rPr lang="en-IN" dirty="0"/>
              <a:t>Source: Basic Econometrics by </a:t>
            </a:r>
            <a:r>
              <a:rPr lang="en-IN" dirty="0" err="1"/>
              <a:t>Damodar</a:t>
            </a:r>
            <a:r>
              <a:rPr lang="en-IN" dirty="0"/>
              <a:t> Gujarati, Page.184 </a:t>
            </a:r>
          </a:p>
        </p:txBody>
      </p:sp>
    </p:spTree>
    <p:extLst>
      <p:ext uri="{BB962C8B-B14F-4D97-AF65-F5344CB8AC3E}">
        <p14:creationId xmlns:p14="http://schemas.microsoft.com/office/powerpoint/2010/main" val="35753260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4B46B7-E04B-42CD-B101-A6829162E5E4}"/>
              </a:ext>
            </a:extLst>
          </p:cNvPr>
          <p:cNvSpPr>
            <a:spLocks noGrp="1"/>
          </p:cNvSpPr>
          <p:nvPr>
            <p:ph type="title"/>
          </p:nvPr>
        </p:nvSpPr>
        <p:spPr/>
        <p:txBody>
          <a:bodyPr/>
          <a:lstStyle/>
          <a:p>
            <a:r>
              <a:rPr lang="en-US" dirty="0">
                <a:solidFill>
                  <a:srgbClr val="00B050"/>
                </a:solidFill>
              </a:rPr>
              <a:t>6.5.Reciprocal Models: Application</a:t>
            </a:r>
            <a:endParaRPr lang="en-IN" dirty="0">
              <a:solidFill>
                <a:srgbClr val="00B050"/>
              </a:solidFill>
            </a:endParaRPr>
          </a:p>
        </p:txBody>
      </p:sp>
      <p:sp>
        <p:nvSpPr>
          <p:cNvPr id="3" name="Content Placeholder 2">
            <a:extLst>
              <a:ext uri="{FF2B5EF4-FFF2-40B4-BE49-F238E27FC236}">
                <a16:creationId xmlns:a16="http://schemas.microsoft.com/office/drawing/2014/main" id="{D5DE70C5-10F8-4BDF-96B7-813DFB5EFCBA}"/>
              </a:ext>
            </a:extLst>
          </p:cNvPr>
          <p:cNvSpPr>
            <a:spLocks noGrp="1"/>
          </p:cNvSpPr>
          <p:nvPr>
            <p:ph idx="1"/>
          </p:nvPr>
        </p:nvSpPr>
        <p:spPr/>
        <p:txBody>
          <a:bodyPr>
            <a:normAutofit lnSpcReduction="10000"/>
          </a:bodyPr>
          <a:lstStyle/>
          <a:p>
            <a:r>
              <a:rPr lang="en-US" dirty="0"/>
              <a:t>As an illustration of Figure 6.6a, consider the data given in Table 6.4. </a:t>
            </a:r>
          </a:p>
          <a:p>
            <a:r>
              <a:rPr lang="en-US" dirty="0"/>
              <a:t>These are cross-sectional data for 64 countries on child mortality (CM) and a few other variables. </a:t>
            </a:r>
          </a:p>
          <a:p>
            <a:r>
              <a:rPr lang="en-US" dirty="0"/>
              <a:t>CM is the number of deaths of children under five per 1000 live births, PGNP is per capita GNP in 1980, </a:t>
            </a:r>
            <a:r>
              <a:rPr lang="en-US" sz="2800" b="1" dirty="0">
                <a:solidFill>
                  <a:schemeClr val="accent6">
                    <a:lumMod val="50000"/>
                  </a:schemeClr>
                </a:solidFill>
              </a:rPr>
              <a:t>Female Literacy Rate </a:t>
            </a:r>
            <a:r>
              <a:rPr lang="en-US" dirty="0"/>
              <a:t>measured in percent and Fertility Rate (TFR).</a:t>
            </a:r>
          </a:p>
          <a:p>
            <a:r>
              <a:rPr lang="en-US" altLang="en-US" dirty="0"/>
              <a:t>Data in the next two slides</a:t>
            </a:r>
          </a:p>
          <a:p>
            <a:r>
              <a:rPr lang="en-US" dirty="0"/>
              <a:t>For now, concentrate on the variables, child mortality (CM) and per capita GNP, which are plotted in Figure 6.7. As you can see, this figure resembles Figure 6.6a:</a:t>
            </a:r>
            <a:endParaRPr lang="en-IN" dirty="0"/>
          </a:p>
        </p:txBody>
      </p:sp>
      <p:sp>
        <p:nvSpPr>
          <p:cNvPr id="4" name="Date Placeholder 3">
            <a:extLst>
              <a:ext uri="{FF2B5EF4-FFF2-40B4-BE49-F238E27FC236}">
                <a16:creationId xmlns:a16="http://schemas.microsoft.com/office/drawing/2014/main" id="{CCCCB57C-5E87-4924-8DB3-91DF853175F7}"/>
              </a:ext>
            </a:extLst>
          </p:cNvPr>
          <p:cNvSpPr>
            <a:spLocks noGrp="1"/>
          </p:cNvSpPr>
          <p:nvPr>
            <p:ph type="dt" sz="half" idx="10"/>
          </p:nvPr>
        </p:nvSpPr>
        <p:spPr/>
        <p:txBody>
          <a:bodyPr/>
          <a:lstStyle/>
          <a:p>
            <a:fld id="{0DE8426E-BF07-4A03-8C74-7DC87E3C5E4E}" type="datetime1">
              <a:rPr lang="en-US" smtClean="0"/>
              <a:t>5/23/2022</a:t>
            </a:fld>
            <a:endParaRPr lang="en-US"/>
          </a:p>
        </p:txBody>
      </p:sp>
      <p:sp>
        <p:nvSpPr>
          <p:cNvPr id="5" name="Footer Placeholder 4">
            <a:extLst>
              <a:ext uri="{FF2B5EF4-FFF2-40B4-BE49-F238E27FC236}">
                <a16:creationId xmlns:a16="http://schemas.microsoft.com/office/drawing/2014/main" id="{E817CF65-CE7D-4719-963D-B615073F6507}"/>
              </a:ext>
            </a:extLst>
          </p:cNvPr>
          <p:cNvSpPr>
            <a:spLocks noGrp="1"/>
          </p:cNvSpPr>
          <p:nvPr>
            <p:ph type="ftr" sz="quarter" idx="11"/>
          </p:nvPr>
        </p:nvSpPr>
        <p:spPr/>
        <p:txBody>
          <a:bodyPr/>
          <a:lstStyle/>
          <a:p>
            <a:r>
              <a:rPr lang="en-US"/>
              <a:t>Prof. P. Geetha Rani, ICCR Chair Professor, DBS, UNITECH, PNG</a:t>
            </a:r>
          </a:p>
        </p:txBody>
      </p:sp>
      <p:sp>
        <p:nvSpPr>
          <p:cNvPr id="6" name="Slide Number Placeholder 5">
            <a:extLst>
              <a:ext uri="{FF2B5EF4-FFF2-40B4-BE49-F238E27FC236}">
                <a16:creationId xmlns:a16="http://schemas.microsoft.com/office/drawing/2014/main" id="{EF31F021-A180-4C2D-868A-F17A340DF7A4}"/>
              </a:ext>
            </a:extLst>
          </p:cNvPr>
          <p:cNvSpPr>
            <a:spLocks noGrp="1"/>
          </p:cNvSpPr>
          <p:nvPr>
            <p:ph type="sldNum" sz="quarter" idx="12"/>
          </p:nvPr>
        </p:nvSpPr>
        <p:spPr/>
        <p:txBody>
          <a:bodyPr/>
          <a:lstStyle/>
          <a:p>
            <a:fld id="{F4F5BC56-1B76-4F80-8502-DDBA1B27CC14}" type="slidenum">
              <a:rPr lang="en-US" smtClean="0"/>
              <a:t>26</a:t>
            </a:fld>
            <a:endParaRPr lang="en-US"/>
          </a:p>
        </p:txBody>
      </p:sp>
    </p:spTree>
    <p:extLst>
      <p:ext uri="{BB962C8B-B14F-4D97-AF65-F5344CB8AC3E}">
        <p14:creationId xmlns:p14="http://schemas.microsoft.com/office/powerpoint/2010/main" val="23700104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1905317B-58D5-4E89-B992-3D9E33E30FB9}"/>
              </a:ext>
            </a:extLst>
          </p:cNvPr>
          <p:cNvSpPr>
            <a:spLocks noGrp="1"/>
          </p:cNvSpPr>
          <p:nvPr>
            <p:ph type="dt" sz="half" idx="10"/>
          </p:nvPr>
        </p:nvSpPr>
        <p:spPr/>
        <p:txBody>
          <a:bodyPr/>
          <a:lstStyle/>
          <a:p>
            <a:fld id="{6D2918C8-6F4E-4241-BCF8-659F95AB386F}" type="datetime1">
              <a:rPr lang="en-US" smtClean="0"/>
              <a:t>5/23/2022</a:t>
            </a:fld>
            <a:endParaRPr lang="en-IN"/>
          </a:p>
        </p:txBody>
      </p:sp>
      <p:sp>
        <p:nvSpPr>
          <p:cNvPr id="5" name="Footer Placeholder 4">
            <a:extLst>
              <a:ext uri="{FF2B5EF4-FFF2-40B4-BE49-F238E27FC236}">
                <a16:creationId xmlns:a16="http://schemas.microsoft.com/office/drawing/2014/main" id="{65C1DF38-35B3-4673-9065-36BB36516489}"/>
              </a:ext>
            </a:extLst>
          </p:cNvPr>
          <p:cNvSpPr>
            <a:spLocks noGrp="1"/>
          </p:cNvSpPr>
          <p:nvPr>
            <p:ph type="ftr" sz="quarter" idx="11"/>
          </p:nvPr>
        </p:nvSpPr>
        <p:spPr/>
        <p:txBody>
          <a:bodyPr/>
          <a:lstStyle/>
          <a:p>
            <a:r>
              <a:rPr lang="en-US"/>
              <a:t>Prof. P. Geetha Rani, ICCR Chair Professor, DBS, UNITECH, PNG</a:t>
            </a:r>
            <a:endParaRPr lang="en-IN"/>
          </a:p>
        </p:txBody>
      </p:sp>
      <p:sp>
        <p:nvSpPr>
          <p:cNvPr id="6" name="Slide Number Placeholder 5">
            <a:extLst>
              <a:ext uri="{FF2B5EF4-FFF2-40B4-BE49-F238E27FC236}">
                <a16:creationId xmlns:a16="http://schemas.microsoft.com/office/drawing/2014/main" id="{43F06602-A17A-48FB-B8EB-817F62EB8858}"/>
              </a:ext>
            </a:extLst>
          </p:cNvPr>
          <p:cNvSpPr>
            <a:spLocks noGrp="1"/>
          </p:cNvSpPr>
          <p:nvPr>
            <p:ph type="sldNum" sz="quarter" idx="12"/>
          </p:nvPr>
        </p:nvSpPr>
        <p:spPr/>
        <p:txBody>
          <a:bodyPr/>
          <a:lstStyle/>
          <a:p>
            <a:fld id="{256BCBB2-D708-475C-A82B-2FC8EDE354BE}" type="slidenum">
              <a:rPr lang="en-IN" smtClean="0"/>
              <a:t>27</a:t>
            </a:fld>
            <a:endParaRPr lang="en-IN"/>
          </a:p>
        </p:txBody>
      </p:sp>
      <p:graphicFrame>
        <p:nvGraphicFramePr>
          <p:cNvPr id="7" name="Table 6">
            <a:extLst>
              <a:ext uri="{FF2B5EF4-FFF2-40B4-BE49-F238E27FC236}">
                <a16:creationId xmlns:a16="http://schemas.microsoft.com/office/drawing/2014/main" id="{51727CCA-5E27-4403-929D-5F3A6B06CEEC}"/>
              </a:ext>
            </a:extLst>
          </p:cNvPr>
          <p:cNvGraphicFramePr>
            <a:graphicFrameLocks noGrp="1"/>
          </p:cNvGraphicFramePr>
          <p:nvPr/>
        </p:nvGraphicFramePr>
        <p:xfrm>
          <a:off x="974035" y="626165"/>
          <a:ext cx="10257188" cy="5535019"/>
        </p:xfrm>
        <a:graphic>
          <a:graphicData uri="http://schemas.openxmlformats.org/drawingml/2006/table">
            <a:tbl>
              <a:tblPr firstRow="1" firstCol="1">
                <a:tableStyleId>{5C22544A-7EE6-4342-B048-85BDC9FD1C3A}</a:tableStyleId>
              </a:tblPr>
              <a:tblGrid>
                <a:gridCol w="1371600">
                  <a:extLst>
                    <a:ext uri="{9D8B030D-6E8A-4147-A177-3AD203B41FA5}">
                      <a16:colId xmlns:a16="http://schemas.microsoft.com/office/drawing/2014/main" val="3978681064"/>
                    </a:ext>
                  </a:extLst>
                </a:gridCol>
                <a:gridCol w="847302">
                  <a:extLst>
                    <a:ext uri="{9D8B030D-6E8A-4147-A177-3AD203B41FA5}">
                      <a16:colId xmlns:a16="http://schemas.microsoft.com/office/drawing/2014/main" val="1012135294"/>
                    </a:ext>
                  </a:extLst>
                </a:gridCol>
                <a:gridCol w="1004786">
                  <a:extLst>
                    <a:ext uri="{9D8B030D-6E8A-4147-A177-3AD203B41FA5}">
                      <a16:colId xmlns:a16="http://schemas.microsoft.com/office/drawing/2014/main" val="2280412065"/>
                    </a:ext>
                  </a:extLst>
                </a:gridCol>
                <a:gridCol w="1004786">
                  <a:extLst>
                    <a:ext uri="{9D8B030D-6E8A-4147-A177-3AD203B41FA5}">
                      <a16:colId xmlns:a16="http://schemas.microsoft.com/office/drawing/2014/main" val="165991439"/>
                    </a:ext>
                  </a:extLst>
                </a:gridCol>
                <a:gridCol w="888288">
                  <a:extLst>
                    <a:ext uri="{9D8B030D-6E8A-4147-A177-3AD203B41FA5}">
                      <a16:colId xmlns:a16="http://schemas.microsoft.com/office/drawing/2014/main" val="845612895"/>
                    </a:ext>
                  </a:extLst>
                </a:gridCol>
                <a:gridCol w="1313855">
                  <a:extLst>
                    <a:ext uri="{9D8B030D-6E8A-4147-A177-3AD203B41FA5}">
                      <a16:colId xmlns:a16="http://schemas.microsoft.com/office/drawing/2014/main" val="552891708"/>
                    </a:ext>
                  </a:extLst>
                </a:gridCol>
                <a:gridCol w="812213">
                  <a:extLst>
                    <a:ext uri="{9D8B030D-6E8A-4147-A177-3AD203B41FA5}">
                      <a16:colId xmlns:a16="http://schemas.microsoft.com/office/drawing/2014/main" val="2232585269"/>
                    </a:ext>
                  </a:extLst>
                </a:gridCol>
                <a:gridCol w="1004786">
                  <a:extLst>
                    <a:ext uri="{9D8B030D-6E8A-4147-A177-3AD203B41FA5}">
                      <a16:colId xmlns:a16="http://schemas.microsoft.com/office/drawing/2014/main" val="2843736026"/>
                    </a:ext>
                  </a:extLst>
                </a:gridCol>
                <a:gridCol w="1004786">
                  <a:extLst>
                    <a:ext uri="{9D8B030D-6E8A-4147-A177-3AD203B41FA5}">
                      <a16:colId xmlns:a16="http://schemas.microsoft.com/office/drawing/2014/main" val="287032368"/>
                    </a:ext>
                  </a:extLst>
                </a:gridCol>
                <a:gridCol w="1004786">
                  <a:extLst>
                    <a:ext uri="{9D8B030D-6E8A-4147-A177-3AD203B41FA5}">
                      <a16:colId xmlns:a16="http://schemas.microsoft.com/office/drawing/2014/main" val="3883382787"/>
                    </a:ext>
                  </a:extLst>
                </a:gridCol>
              </a:tblGrid>
              <a:tr h="556619">
                <a:tc>
                  <a:txBody>
                    <a:bodyPr/>
                    <a:lstStyle/>
                    <a:p>
                      <a:pPr algn="l" fontAlgn="b"/>
                      <a:r>
                        <a:rPr lang="en-IN" sz="2000" u="none" strike="noStrike" dirty="0">
                          <a:effectLst/>
                        </a:rPr>
                        <a:t>Observation</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l" fontAlgn="b"/>
                      <a:r>
                        <a:rPr lang="en-IN" sz="2000" u="none" strike="noStrike" dirty="0">
                          <a:effectLst/>
                        </a:rPr>
                        <a:t>CM</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l" fontAlgn="b"/>
                      <a:r>
                        <a:rPr lang="en-IN" sz="2000" u="none" strike="noStrike">
                          <a:effectLst/>
                        </a:rPr>
                        <a:t>FLFP</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IN" sz="2000" u="none" strike="noStrike" dirty="0">
                          <a:effectLst/>
                        </a:rPr>
                        <a:t>PGNP</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l" fontAlgn="b"/>
                      <a:r>
                        <a:rPr lang="en-IN" sz="2000" u="none" strike="noStrike">
                          <a:effectLst/>
                        </a:rPr>
                        <a:t>TFR</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IN" sz="2000" u="none" strike="noStrike">
                          <a:effectLst/>
                        </a:rPr>
                        <a:t>Observation</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IN" sz="2000" u="none" strike="noStrike">
                          <a:effectLst/>
                        </a:rPr>
                        <a:t>CM</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IN" sz="2000" u="none" strike="noStrike">
                          <a:effectLst/>
                        </a:rPr>
                        <a:t>FLFP</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IN" sz="2000" u="none" strike="noStrike">
                          <a:effectLst/>
                        </a:rPr>
                        <a:t>PGNP</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IN" sz="2000" u="none" strike="noStrike">
                          <a:effectLst/>
                        </a:rPr>
                        <a:t>TFR</a:t>
                      </a:r>
                      <a:endParaRPr lang="en-IN"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515086290"/>
                  </a:ext>
                </a:extLst>
              </a:tr>
              <a:tr h="300036">
                <a:tc>
                  <a:txBody>
                    <a:bodyPr/>
                    <a:lstStyle/>
                    <a:p>
                      <a:pPr algn="r" fontAlgn="b"/>
                      <a:r>
                        <a:rPr lang="en-IN" sz="2000" u="none" strike="noStrike">
                          <a:effectLst/>
                        </a:rPr>
                        <a:t>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128</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1870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6.66</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33</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142</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50</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8640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7.17</a:t>
                      </a:r>
                      <a:endParaRPr lang="en-IN"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035247004"/>
                  </a:ext>
                </a:extLst>
              </a:tr>
              <a:tr h="300036">
                <a:tc>
                  <a:txBody>
                    <a:bodyPr/>
                    <a:lstStyle/>
                    <a:p>
                      <a:pPr algn="r" fontAlgn="b"/>
                      <a:r>
                        <a:rPr lang="en-IN" sz="2000" u="none" strike="noStrike">
                          <a:effectLst/>
                        </a:rPr>
                        <a:t>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204</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130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6.15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34</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104</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350</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6.60</a:t>
                      </a:r>
                      <a:endParaRPr lang="en-IN"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43595368"/>
                  </a:ext>
                </a:extLst>
              </a:tr>
              <a:tr h="300036">
                <a:tc>
                  <a:txBody>
                    <a:bodyPr/>
                    <a:lstStyle/>
                    <a:p>
                      <a:pPr algn="r" fontAlgn="b"/>
                      <a:r>
                        <a:rPr lang="en-IN" sz="2000" u="none" strike="noStrike">
                          <a:effectLst/>
                        </a:rPr>
                        <a:t>3</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202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16</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310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7.00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287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230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7.00</a:t>
                      </a:r>
                      <a:endParaRPr lang="en-IN"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355100427"/>
                  </a:ext>
                </a:extLst>
              </a:tr>
              <a:tr h="300036">
                <a:tc>
                  <a:txBody>
                    <a:bodyPr/>
                    <a:lstStyle/>
                    <a:p>
                      <a:pPr algn="r" fontAlgn="b"/>
                      <a:r>
                        <a:rPr lang="en-IN" sz="2000" u="none" strike="noStrike">
                          <a:effectLst/>
                        </a:rPr>
                        <a:t>4</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197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570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6.25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36</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66</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1620</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3.91</a:t>
                      </a:r>
                      <a:endParaRPr lang="en-IN"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441479576"/>
                  </a:ext>
                </a:extLst>
              </a:tr>
              <a:tr h="300036">
                <a:tc>
                  <a:txBody>
                    <a:bodyPr/>
                    <a:lstStyle/>
                    <a:p>
                      <a:pPr algn="r" fontAlgn="b"/>
                      <a:r>
                        <a:rPr lang="en-IN" sz="2000" u="none" strike="noStrike">
                          <a:effectLst/>
                        </a:rPr>
                        <a:t>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96</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76</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2050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3.81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312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190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6.70</a:t>
                      </a:r>
                      <a:endParaRPr lang="en-IN" sz="20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510002343"/>
                  </a:ext>
                </a:extLst>
              </a:tr>
              <a:tr h="300036">
                <a:tc>
                  <a:txBody>
                    <a:bodyPr/>
                    <a:lstStyle/>
                    <a:p>
                      <a:pPr algn="r" fontAlgn="b"/>
                      <a:r>
                        <a:rPr lang="en-IN" sz="2000" u="none" strike="noStrike">
                          <a:effectLst/>
                        </a:rPr>
                        <a:t>6</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209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26</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200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6.44</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38</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77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88</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2090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4.20</a:t>
                      </a:r>
                      <a:endParaRPr lang="en-IN" sz="20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095266305"/>
                  </a:ext>
                </a:extLst>
              </a:tr>
              <a:tr h="300036">
                <a:tc>
                  <a:txBody>
                    <a:bodyPr/>
                    <a:lstStyle/>
                    <a:p>
                      <a:pPr algn="r" fontAlgn="b"/>
                      <a:r>
                        <a:rPr lang="en-IN" sz="2000" u="none" strike="noStrike">
                          <a:effectLst/>
                        </a:rPr>
                        <a:t>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170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670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6.19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142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900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5.43</a:t>
                      </a:r>
                      <a:endParaRPr lang="en-IN" sz="20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889759762"/>
                  </a:ext>
                </a:extLst>
              </a:tr>
              <a:tr h="300036">
                <a:tc>
                  <a:txBody>
                    <a:bodyPr/>
                    <a:lstStyle/>
                    <a:p>
                      <a:pPr algn="r" fontAlgn="b"/>
                      <a:r>
                        <a:rPr lang="en-IN" sz="2000" u="none" strike="noStrike">
                          <a:effectLst/>
                        </a:rPr>
                        <a:t>8</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240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300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5.89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262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230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6.50</a:t>
                      </a:r>
                      <a:endParaRPr lang="en-IN" sz="20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043262529"/>
                  </a:ext>
                </a:extLst>
              </a:tr>
              <a:tr h="300036">
                <a:tc>
                  <a:txBody>
                    <a:bodyPr/>
                    <a:lstStyle/>
                    <a:p>
                      <a:pPr algn="r" fontAlgn="b"/>
                      <a:r>
                        <a:rPr lang="en-IN" sz="2000" u="none" strike="noStrike">
                          <a:effectLst/>
                        </a:rPr>
                        <a:t>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241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120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5.89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215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140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6.25</a:t>
                      </a:r>
                      <a:endParaRPr lang="en-IN"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488777463"/>
                  </a:ext>
                </a:extLst>
              </a:tr>
              <a:tr h="300036">
                <a:tc>
                  <a:txBody>
                    <a:bodyPr/>
                    <a:lstStyle/>
                    <a:p>
                      <a:pPr algn="r" fontAlgn="b"/>
                      <a:r>
                        <a:rPr lang="en-IN" sz="2000" u="none" strike="noStrike">
                          <a:effectLst/>
                        </a:rPr>
                        <a:t>10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290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2.36</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246</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330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7.10</a:t>
                      </a:r>
                      <a:endParaRPr lang="en-IN" sz="20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556252370"/>
                  </a:ext>
                </a:extLst>
              </a:tr>
              <a:tr h="300036">
                <a:tc>
                  <a:txBody>
                    <a:bodyPr/>
                    <a:lstStyle/>
                    <a:p>
                      <a:pPr algn="r" fontAlgn="b"/>
                      <a:r>
                        <a:rPr lang="en-IN" sz="2000" u="none" strike="noStrike">
                          <a:effectLst/>
                        </a:rPr>
                        <a:t>11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75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87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1180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3.93</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43</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191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1010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7.10</a:t>
                      </a:r>
                      <a:endParaRPr lang="en-IN" sz="20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406304367"/>
                  </a:ext>
                </a:extLst>
              </a:tr>
              <a:tr h="300036">
                <a:tc>
                  <a:txBody>
                    <a:bodyPr/>
                    <a:lstStyle/>
                    <a:p>
                      <a:pPr algn="r" fontAlgn="b"/>
                      <a:r>
                        <a:rPr lang="en-IN" sz="2000" u="none" strike="noStrike">
                          <a:effectLst/>
                        </a:rPr>
                        <a:t>12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129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900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5.99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44</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182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300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7.00</a:t>
                      </a:r>
                      <a:endParaRPr lang="en-IN" sz="20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269572555"/>
                  </a:ext>
                </a:extLst>
              </a:tr>
              <a:tr h="300036">
                <a:tc>
                  <a:txBody>
                    <a:bodyPr/>
                    <a:lstStyle/>
                    <a:p>
                      <a:pPr algn="r" fontAlgn="b"/>
                      <a:r>
                        <a:rPr lang="en-IN" sz="2000" u="none" strike="noStrike">
                          <a:effectLst/>
                        </a:rPr>
                        <a:t>13</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24</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93</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1730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3.50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88</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1730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3.46</a:t>
                      </a:r>
                      <a:endParaRPr lang="en-IN" sz="20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054106118"/>
                  </a:ext>
                </a:extLst>
              </a:tr>
              <a:tr h="300036">
                <a:tc>
                  <a:txBody>
                    <a:bodyPr/>
                    <a:lstStyle/>
                    <a:p>
                      <a:pPr algn="r" fontAlgn="b"/>
                      <a:r>
                        <a:rPr lang="en-IN" sz="2000" u="none" strike="noStrike">
                          <a:effectLst/>
                        </a:rPr>
                        <a:t>14</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165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1150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7.41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46</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103</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780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5.66</a:t>
                      </a:r>
                      <a:endParaRPr lang="en-IN" sz="20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430030387"/>
                  </a:ext>
                </a:extLst>
              </a:tr>
              <a:tr h="300036">
                <a:tc>
                  <a:txBody>
                    <a:bodyPr/>
                    <a:lstStyle/>
                    <a:p>
                      <a:pPr algn="r" fontAlgn="b"/>
                      <a:r>
                        <a:rPr lang="en-IN" sz="2000" u="none" strike="noStrike">
                          <a:effectLst/>
                        </a:rPr>
                        <a:t>15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94</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77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1160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4.21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85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1300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4.82</a:t>
                      </a:r>
                      <a:endParaRPr lang="en-IN" sz="20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126384181"/>
                  </a:ext>
                </a:extLst>
              </a:tr>
              <a:tr h="300036">
                <a:tc>
                  <a:txBody>
                    <a:bodyPr/>
                    <a:lstStyle/>
                    <a:p>
                      <a:pPr algn="r" fontAlgn="b"/>
                      <a:r>
                        <a:rPr lang="en-IN" sz="2000" u="none" strike="noStrike">
                          <a:effectLst/>
                        </a:rPr>
                        <a:t>16</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96</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80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1270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5.00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48</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143</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78</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930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5.00</a:t>
                      </a:r>
                      <a:endParaRPr lang="en-IN" sz="20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032087777"/>
                  </a:ext>
                </a:extLst>
              </a:tr>
            </a:tbl>
          </a:graphicData>
        </a:graphic>
      </p:graphicFrame>
    </p:spTree>
    <p:extLst>
      <p:ext uri="{BB962C8B-B14F-4D97-AF65-F5344CB8AC3E}">
        <p14:creationId xmlns:p14="http://schemas.microsoft.com/office/powerpoint/2010/main" val="42423921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C8D73CD6-C5E5-46FD-88EF-957F72F566D8}"/>
              </a:ext>
            </a:extLst>
          </p:cNvPr>
          <p:cNvSpPr>
            <a:spLocks noGrp="1"/>
          </p:cNvSpPr>
          <p:nvPr>
            <p:ph type="dt" sz="half" idx="10"/>
          </p:nvPr>
        </p:nvSpPr>
        <p:spPr/>
        <p:txBody>
          <a:bodyPr/>
          <a:lstStyle/>
          <a:p>
            <a:fld id="{6D2918C8-6F4E-4241-BCF8-659F95AB386F}" type="datetime1">
              <a:rPr lang="en-US" smtClean="0"/>
              <a:t>5/23/2022</a:t>
            </a:fld>
            <a:endParaRPr lang="en-IN"/>
          </a:p>
        </p:txBody>
      </p:sp>
      <p:sp>
        <p:nvSpPr>
          <p:cNvPr id="5" name="Footer Placeholder 4">
            <a:extLst>
              <a:ext uri="{FF2B5EF4-FFF2-40B4-BE49-F238E27FC236}">
                <a16:creationId xmlns:a16="http://schemas.microsoft.com/office/drawing/2014/main" id="{FB80F626-ED90-437E-8672-A8E75095FEFF}"/>
              </a:ext>
            </a:extLst>
          </p:cNvPr>
          <p:cNvSpPr>
            <a:spLocks noGrp="1"/>
          </p:cNvSpPr>
          <p:nvPr>
            <p:ph type="ftr" sz="quarter" idx="11"/>
          </p:nvPr>
        </p:nvSpPr>
        <p:spPr/>
        <p:txBody>
          <a:bodyPr/>
          <a:lstStyle/>
          <a:p>
            <a:r>
              <a:rPr lang="en-US"/>
              <a:t>Prof. P. Geetha Rani, ICCR Chair Professor, DBS, UNITECH, PNG</a:t>
            </a:r>
            <a:endParaRPr lang="en-IN"/>
          </a:p>
        </p:txBody>
      </p:sp>
      <p:sp>
        <p:nvSpPr>
          <p:cNvPr id="6" name="Slide Number Placeholder 5">
            <a:extLst>
              <a:ext uri="{FF2B5EF4-FFF2-40B4-BE49-F238E27FC236}">
                <a16:creationId xmlns:a16="http://schemas.microsoft.com/office/drawing/2014/main" id="{FE6C6114-83BB-497E-A22A-E5A983FBC4E5}"/>
              </a:ext>
            </a:extLst>
          </p:cNvPr>
          <p:cNvSpPr>
            <a:spLocks noGrp="1"/>
          </p:cNvSpPr>
          <p:nvPr>
            <p:ph type="sldNum" sz="quarter" idx="12"/>
          </p:nvPr>
        </p:nvSpPr>
        <p:spPr/>
        <p:txBody>
          <a:bodyPr/>
          <a:lstStyle/>
          <a:p>
            <a:fld id="{256BCBB2-D708-475C-A82B-2FC8EDE354BE}" type="slidenum">
              <a:rPr lang="en-IN" smtClean="0"/>
              <a:t>28</a:t>
            </a:fld>
            <a:endParaRPr lang="en-IN"/>
          </a:p>
        </p:txBody>
      </p:sp>
      <p:graphicFrame>
        <p:nvGraphicFramePr>
          <p:cNvPr id="7" name="Table 6">
            <a:extLst>
              <a:ext uri="{FF2B5EF4-FFF2-40B4-BE49-F238E27FC236}">
                <a16:creationId xmlns:a16="http://schemas.microsoft.com/office/drawing/2014/main" id="{807D6516-8E2A-4A34-8018-2C0BA36230B5}"/>
              </a:ext>
            </a:extLst>
          </p:cNvPr>
          <p:cNvGraphicFramePr>
            <a:graphicFrameLocks noGrp="1"/>
          </p:cNvGraphicFramePr>
          <p:nvPr/>
        </p:nvGraphicFramePr>
        <p:xfrm>
          <a:off x="536713" y="546653"/>
          <a:ext cx="10634870" cy="5779772"/>
        </p:xfrm>
        <a:graphic>
          <a:graphicData uri="http://schemas.openxmlformats.org/drawingml/2006/table">
            <a:tbl>
              <a:tblPr firstRow="1" firstCol="1">
                <a:tableStyleId>{5C22544A-7EE6-4342-B048-85BDC9FD1C3A}</a:tableStyleId>
              </a:tblPr>
              <a:tblGrid>
                <a:gridCol w="1490870">
                  <a:extLst>
                    <a:ext uri="{9D8B030D-6E8A-4147-A177-3AD203B41FA5}">
                      <a16:colId xmlns:a16="http://schemas.microsoft.com/office/drawing/2014/main" val="876805247"/>
                    </a:ext>
                  </a:extLst>
                </a:gridCol>
                <a:gridCol w="636104">
                  <a:extLst>
                    <a:ext uri="{9D8B030D-6E8A-4147-A177-3AD203B41FA5}">
                      <a16:colId xmlns:a16="http://schemas.microsoft.com/office/drawing/2014/main" val="2994527878"/>
                    </a:ext>
                  </a:extLst>
                </a:gridCol>
                <a:gridCol w="1063487">
                  <a:extLst>
                    <a:ext uri="{9D8B030D-6E8A-4147-A177-3AD203B41FA5}">
                      <a16:colId xmlns:a16="http://schemas.microsoft.com/office/drawing/2014/main" val="52550307"/>
                    </a:ext>
                  </a:extLst>
                </a:gridCol>
                <a:gridCol w="1063487">
                  <a:extLst>
                    <a:ext uri="{9D8B030D-6E8A-4147-A177-3AD203B41FA5}">
                      <a16:colId xmlns:a16="http://schemas.microsoft.com/office/drawing/2014/main" val="890078640"/>
                    </a:ext>
                  </a:extLst>
                </a:gridCol>
                <a:gridCol w="1063487">
                  <a:extLst>
                    <a:ext uri="{9D8B030D-6E8A-4147-A177-3AD203B41FA5}">
                      <a16:colId xmlns:a16="http://schemas.microsoft.com/office/drawing/2014/main" val="1631918417"/>
                    </a:ext>
                  </a:extLst>
                </a:gridCol>
                <a:gridCol w="1391478">
                  <a:extLst>
                    <a:ext uri="{9D8B030D-6E8A-4147-A177-3AD203B41FA5}">
                      <a16:colId xmlns:a16="http://schemas.microsoft.com/office/drawing/2014/main" val="801432137"/>
                    </a:ext>
                  </a:extLst>
                </a:gridCol>
                <a:gridCol w="735496">
                  <a:extLst>
                    <a:ext uri="{9D8B030D-6E8A-4147-A177-3AD203B41FA5}">
                      <a16:colId xmlns:a16="http://schemas.microsoft.com/office/drawing/2014/main" val="3153204125"/>
                    </a:ext>
                  </a:extLst>
                </a:gridCol>
                <a:gridCol w="1063487">
                  <a:extLst>
                    <a:ext uri="{9D8B030D-6E8A-4147-A177-3AD203B41FA5}">
                      <a16:colId xmlns:a16="http://schemas.microsoft.com/office/drawing/2014/main" val="38460621"/>
                    </a:ext>
                  </a:extLst>
                </a:gridCol>
                <a:gridCol w="1063487">
                  <a:extLst>
                    <a:ext uri="{9D8B030D-6E8A-4147-A177-3AD203B41FA5}">
                      <a16:colId xmlns:a16="http://schemas.microsoft.com/office/drawing/2014/main" val="2248033515"/>
                    </a:ext>
                  </a:extLst>
                </a:gridCol>
                <a:gridCol w="1063487">
                  <a:extLst>
                    <a:ext uri="{9D8B030D-6E8A-4147-A177-3AD203B41FA5}">
                      <a16:colId xmlns:a16="http://schemas.microsoft.com/office/drawing/2014/main" val="1514829164"/>
                    </a:ext>
                  </a:extLst>
                </a:gridCol>
              </a:tblGrid>
              <a:tr h="801372">
                <a:tc>
                  <a:txBody>
                    <a:bodyPr/>
                    <a:lstStyle/>
                    <a:p>
                      <a:pPr algn="l" fontAlgn="b"/>
                      <a:r>
                        <a:rPr lang="en-IN" sz="2000" u="none" strike="noStrike" dirty="0">
                          <a:effectLst/>
                        </a:rPr>
                        <a:t>Observation</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l" fontAlgn="b"/>
                      <a:r>
                        <a:rPr lang="en-IN" sz="2000" u="none" strike="noStrike" dirty="0">
                          <a:effectLst/>
                        </a:rPr>
                        <a:t>CM</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l" fontAlgn="b"/>
                      <a:r>
                        <a:rPr lang="en-IN" sz="2000" u="none" strike="noStrike">
                          <a:effectLst/>
                        </a:rPr>
                        <a:t>FLFP</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IN" sz="2000" u="none" strike="noStrike">
                          <a:effectLst/>
                        </a:rPr>
                        <a:t>PGNP</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IN" sz="2000" u="none" strike="noStrike">
                          <a:effectLst/>
                        </a:rPr>
                        <a:t>TFR</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IN" sz="2000" u="none" strike="noStrike">
                          <a:effectLst/>
                        </a:rPr>
                        <a:t>Observation</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IN" sz="2000" u="none" strike="noStrike">
                          <a:effectLst/>
                        </a:rPr>
                        <a:t>CM</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IN" sz="2000" u="none" strike="noStrike">
                          <a:effectLst/>
                        </a:rPr>
                        <a:t>FLFP</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IN" sz="2000" u="none" strike="noStrike">
                          <a:effectLst/>
                        </a:rPr>
                        <a:t>PGNP</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IN" sz="2000" u="none" strike="noStrike">
                          <a:effectLst/>
                        </a:rPr>
                        <a:t>TFR</a:t>
                      </a:r>
                      <a:endParaRPr lang="en-IN"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4090646745"/>
                  </a:ext>
                </a:extLst>
              </a:tr>
              <a:tr h="289186">
                <a:tc>
                  <a:txBody>
                    <a:bodyPr/>
                    <a:lstStyle/>
                    <a:p>
                      <a:pPr algn="r" fontAlgn="b"/>
                      <a:r>
                        <a:rPr lang="en-IN" sz="2000" u="none" strike="noStrike">
                          <a:effectLst/>
                        </a:rPr>
                        <a:t>17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148</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30</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580</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5.27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83</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85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690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4.74</a:t>
                      </a:r>
                      <a:endParaRPr lang="en-IN"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4247291424"/>
                  </a:ext>
                </a:extLst>
              </a:tr>
              <a:tr h="289186">
                <a:tc>
                  <a:txBody>
                    <a:bodyPr/>
                    <a:lstStyle/>
                    <a:p>
                      <a:pPr algn="r" fontAlgn="b"/>
                      <a:r>
                        <a:rPr lang="en-IN" sz="2000" u="none" strike="noStrike">
                          <a:effectLst/>
                        </a:rPr>
                        <a:t>18</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98</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660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5.21</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223</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33</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200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8.49</a:t>
                      </a:r>
                      <a:endParaRPr lang="en-IN"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614577915"/>
                  </a:ext>
                </a:extLst>
              </a:tr>
              <a:tr h="289186">
                <a:tc>
                  <a:txBody>
                    <a:bodyPr/>
                    <a:lstStyle/>
                    <a:p>
                      <a:pPr algn="r" fontAlgn="b"/>
                      <a:r>
                        <a:rPr lang="en-IN" sz="2000" u="none" strike="noStrike">
                          <a:effectLst/>
                        </a:rPr>
                        <a:t>19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161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43</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420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6.50</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240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450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6.50</a:t>
                      </a:r>
                      <a:endParaRPr lang="en-IN"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485913067"/>
                  </a:ext>
                </a:extLst>
              </a:tr>
              <a:tr h="289186">
                <a:tc>
                  <a:txBody>
                    <a:bodyPr/>
                    <a:lstStyle/>
                    <a:p>
                      <a:pPr algn="r" fontAlgn="b"/>
                      <a:r>
                        <a:rPr lang="en-IN" sz="2000" u="none" strike="noStrike">
                          <a:effectLst/>
                        </a:rPr>
                        <a:t>20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118</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1080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6.12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312</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280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6.50</a:t>
                      </a:r>
                      <a:endParaRPr lang="en-IN"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385750800"/>
                  </a:ext>
                </a:extLst>
              </a:tr>
              <a:tr h="289186">
                <a:tc>
                  <a:txBody>
                    <a:bodyPr/>
                    <a:lstStyle/>
                    <a:p>
                      <a:pPr algn="r" fontAlgn="b"/>
                      <a:r>
                        <a:rPr lang="en-IN" sz="2000" u="none" strike="noStrike">
                          <a:effectLst/>
                        </a:rPr>
                        <a:t>21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269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290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6.19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53</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79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4430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1.69</a:t>
                      </a:r>
                      <a:endParaRPr lang="en-IN"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931484874"/>
                  </a:ext>
                </a:extLst>
              </a:tr>
              <a:tr h="289186">
                <a:tc>
                  <a:txBody>
                    <a:bodyPr/>
                    <a:lstStyle/>
                    <a:p>
                      <a:pPr algn="r" fontAlgn="b"/>
                      <a:r>
                        <a:rPr lang="en-IN" sz="2000" u="none" strike="noStrike">
                          <a:effectLst/>
                        </a:rPr>
                        <a:t>22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189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270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5.05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54</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52</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83</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270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3.25</a:t>
                      </a:r>
                      <a:endParaRPr lang="en-IN"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436164330"/>
                  </a:ext>
                </a:extLst>
              </a:tr>
              <a:tr h="289186">
                <a:tc>
                  <a:txBody>
                    <a:bodyPr/>
                    <a:lstStyle/>
                    <a:p>
                      <a:pPr algn="r" fontAlgn="b"/>
                      <a:r>
                        <a:rPr lang="en-IN" sz="2000" u="none" strike="noStrike">
                          <a:effectLst/>
                        </a:rPr>
                        <a:t>23</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126</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58</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560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6.16</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79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43</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1340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7.17</a:t>
                      </a:r>
                      <a:endParaRPr lang="en-IN"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163854030"/>
                  </a:ext>
                </a:extLst>
              </a:tr>
              <a:tr h="289186">
                <a:tc>
                  <a:txBody>
                    <a:bodyPr/>
                    <a:lstStyle/>
                    <a:p>
                      <a:pPr algn="r" fontAlgn="b"/>
                      <a:r>
                        <a:rPr lang="en-IN" sz="2000" u="none" strike="noStrike">
                          <a:effectLst/>
                        </a:rPr>
                        <a:t>24</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81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4240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1.80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56</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88</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670</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3.52</a:t>
                      </a:r>
                      <a:endParaRPr lang="en-IN"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761628066"/>
                  </a:ext>
                </a:extLst>
              </a:tr>
              <a:tr h="289186">
                <a:tc>
                  <a:txBody>
                    <a:bodyPr/>
                    <a:lstStyle/>
                    <a:p>
                      <a:pPr algn="r" fontAlgn="b"/>
                      <a:r>
                        <a:rPr lang="en-IN" sz="2000" u="none" strike="noStrike">
                          <a:effectLst/>
                        </a:rPr>
                        <a:t>25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167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240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4.75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168</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28</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410</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6.09</a:t>
                      </a:r>
                      <a:endParaRPr lang="en-IN"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559262428"/>
                  </a:ext>
                </a:extLst>
              </a:tr>
              <a:tr h="289186">
                <a:tc>
                  <a:txBody>
                    <a:bodyPr/>
                    <a:lstStyle/>
                    <a:p>
                      <a:pPr algn="r" fontAlgn="b"/>
                      <a:r>
                        <a:rPr lang="en-IN" sz="2000" u="none" strike="noStrike">
                          <a:effectLst/>
                        </a:rPr>
                        <a:t>26</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135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430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4.10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58</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28</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95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4370</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2.86</a:t>
                      </a:r>
                      <a:endParaRPr lang="en-IN"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400555819"/>
                  </a:ext>
                </a:extLst>
              </a:tr>
              <a:tr h="289186">
                <a:tc>
                  <a:txBody>
                    <a:bodyPr/>
                    <a:lstStyle/>
                    <a:p>
                      <a:pPr algn="r" fontAlgn="b"/>
                      <a:r>
                        <a:rPr lang="en-IN" sz="2000" u="none" strike="noStrike">
                          <a:effectLst/>
                        </a:rPr>
                        <a:t>27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107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87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3020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6.66</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121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1310</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4.88</a:t>
                      </a:r>
                      <a:endParaRPr lang="en-IN"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978859419"/>
                  </a:ext>
                </a:extLst>
              </a:tr>
              <a:tr h="289186">
                <a:tc>
                  <a:txBody>
                    <a:bodyPr/>
                    <a:lstStyle/>
                    <a:p>
                      <a:pPr algn="r" fontAlgn="b"/>
                      <a:r>
                        <a:rPr lang="en-IN" sz="2000" u="none" strike="noStrike">
                          <a:effectLst/>
                        </a:rPr>
                        <a:t>28</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72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63</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1420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7.28</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115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1470</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3.89</a:t>
                      </a:r>
                      <a:endParaRPr lang="en-IN"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154231579"/>
                  </a:ext>
                </a:extLst>
              </a:tr>
              <a:tr h="289186">
                <a:tc>
                  <a:txBody>
                    <a:bodyPr/>
                    <a:lstStyle/>
                    <a:p>
                      <a:pPr algn="r" fontAlgn="b"/>
                      <a:r>
                        <a:rPr lang="en-IN" sz="2000" u="none" strike="noStrike">
                          <a:effectLst/>
                        </a:rPr>
                        <a:t>29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128</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420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8.12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186</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300</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6.90</a:t>
                      </a:r>
                      <a:endParaRPr lang="en-IN" sz="20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794755017"/>
                  </a:ext>
                </a:extLst>
              </a:tr>
              <a:tr h="192816">
                <a:tc>
                  <a:txBody>
                    <a:bodyPr/>
                    <a:lstStyle/>
                    <a:p>
                      <a:pPr algn="r" fontAlgn="b"/>
                      <a:r>
                        <a:rPr lang="en-IN" sz="2000" u="none" strike="noStrike">
                          <a:effectLst/>
                        </a:rPr>
                        <a:t>30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63</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19830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5.23</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85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3630</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4.10</a:t>
                      </a:r>
                      <a:endParaRPr lang="en-IN" sz="20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266791385"/>
                  </a:ext>
                </a:extLst>
              </a:tr>
              <a:tr h="289186">
                <a:tc>
                  <a:txBody>
                    <a:bodyPr/>
                    <a:lstStyle/>
                    <a:p>
                      <a:pPr algn="r" fontAlgn="b"/>
                      <a:r>
                        <a:rPr lang="en-IN" sz="2000" u="none" strike="noStrike">
                          <a:effectLst/>
                        </a:rPr>
                        <a:t>31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152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84</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420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5.79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63</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178</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220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6.09</a:t>
                      </a:r>
                      <a:endParaRPr lang="en-IN" sz="20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772865775"/>
                  </a:ext>
                </a:extLst>
              </a:tr>
              <a:tr h="289186">
                <a:tc>
                  <a:txBody>
                    <a:bodyPr/>
                    <a:lstStyle/>
                    <a:p>
                      <a:pPr algn="r" fontAlgn="b"/>
                      <a:r>
                        <a:rPr lang="en-IN" sz="2000" u="none" strike="noStrike">
                          <a:effectLst/>
                        </a:rPr>
                        <a:t>32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224</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23</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530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6.50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64</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142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560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7.20</a:t>
                      </a:r>
                      <a:endParaRPr lang="en-IN" sz="20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148507817"/>
                  </a:ext>
                </a:extLst>
              </a:tr>
            </a:tbl>
          </a:graphicData>
        </a:graphic>
      </p:graphicFrame>
    </p:spTree>
    <p:extLst>
      <p:ext uri="{BB962C8B-B14F-4D97-AF65-F5344CB8AC3E}">
        <p14:creationId xmlns:p14="http://schemas.microsoft.com/office/powerpoint/2010/main" val="347016375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C44E48-A38B-4204-B521-4EEE86D1B9E3}"/>
              </a:ext>
            </a:extLst>
          </p:cNvPr>
          <p:cNvSpPr>
            <a:spLocks noGrp="1"/>
          </p:cNvSpPr>
          <p:nvPr>
            <p:ph type="title"/>
          </p:nvPr>
        </p:nvSpPr>
        <p:spPr/>
        <p:txBody>
          <a:bodyPr/>
          <a:lstStyle/>
          <a:p>
            <a:pPr algn="ctr"/>
            <a:r>
              <a:rPr lang="en-US" sz="2800" dirty="0"/>
              <a:t>Relationship between child mortality and per capita GNP</a:t>
            </a:r>
            <a:br>
              <a:rPr lang="en-US" sz="2800" dirty="0"/>
            </a:br>
            <a:r>
              <a:rPr lang="en-US" sz="2800" dirty="0"/>
              <a:t> in 64 countries.</a:t>
            </a:r>
            <a:endParaRPr lang="en-IN" dirty="0"/>
          </a:p>
        </p:txBody>
      </p:sp>
      <p:pic>
        <p:nvPicPr>
          <p:cNvPr id="5" name="Picture 4">
            <a:extLst>
              <a:ext uri="{FF2B5EF4-FFF2-40B4-BE49-F238E27FC236}">
                <a16:creationId xmlns:a16="http://schemas.microsoft.com/office/drawing/2014/main" id="{076476D9-C6D3-4350-9079-264223FD2D89}"/>
              </a:ext>
            </a:extLst>
          </p:cNvPr>
          <p:cNvPicPr>
            <a:picLocks noChangeAspect="1"/>
          </p:cNvPicPr>
          <p:nvPr/>
        </p:nvPicPr>
        <p:blipFill>
          <a:blip r:embed="rId2"/>
          <a:stretch>
            <a:fillRect/>
          </a:stretch>
        </p:blipFill>
        <p:spPr>
          <a:xfrm>
            <a:off x="2117035" y="1552574"/>
            <a:ext cx="7185991" cy="4530173"/>
          </a:xfrm>
          <a:prstGeom prst="rect">
            <a:avLst/>
          </a:prstGeom>
        </p:spPr>
      </p:pic>
      <p:sp>
        <p:nvSpPr>
          <p:cNvPr id="6" name="TextBox 5">
            <a:extLst>
              <a:ext uri="{FF2B5EF4-FFF2-40B4-BE49-F238E27FC236}">
                <a16:creationId xmlns:a16="http://schemas.microsoft.com/office/drawing/2014/main" id="{A8374159-556D-4206-989A-44A71A296964}"/>
              </a:ext>
            </a:extLst>
          </p:cNvPr>
          <p:cNvSpPr txBox="1"/>
          <p:nvPr/>
        </p:nvSpPr>
        <p:spPr>
          <a:xfrm>
            <a:off x="6394109" y="6123543"/>
            <a:ext cx="4959691" cy="369332"/>
          </a:xfrm>
          <a:prstGeom prst="rect">
            <a:avLst/>
          </a:prstGeom>
          <a:noFill/>
        </p:spPr>
        <p:txBody>
          <a:bodyPr wrap="none" rtlCol="0">
            <a:spAutoFit/>
          </a:bodyPr>
          <a:lstStyle/>
          <a:p>
            <a:r>
              <a:rPr lang="en-US" dirty="0"/>
              <a:t>Basic Econometrics by </a:t>
            </a:r>
            <a:r>
              <a:rPr lang="en-US" dirty="0" err="1"/>
              <a:t>Domodar</a:t>
            </a:r>
            <a:r>
              <a:rPr lang="en-US" dirty="0"/>
              <a:t> Gujarati, Page.184</a:t>
            </a:r>
            <a:endParaRPr lang="en-IN" dirty="0"/>
          </a:p>
        </p:txBody>
      </p:sp>
    </p:spTree>
    <p:extLst>
      <p:ext uri="{BB962C8B-B14F-4D97-AF65-F5344CB8AC3E}">
        <p14:creationId xmlns:p14="http://schemas.microsoft.com/office/powerpoint/2010/main" val="2318990866"/>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628D97-89A3-5362-0E13-70CA95F19798}"/>
              </a:ext>
            </a:extLst>
          </p:cNvPr>
          <p:cNvSpPr>
            <a:spLocks noGrp="1"/>
          </p:cNvSpPr>
          <p:nvPr>
            <p:ph type="title"/>
          </p:nvPr>
        </p:nvSpPr>
        <p:spPr/>
        <p:txBody>
          <a:bodyPr>
            <a:normAutofit/>
          </a:bodyPr>
          <a:lstStyle/>
          <a:p>
            <a:pPr algn="ctr"/>
            <a:r>
              <a:rPr lang="en-US" sz="3600" dirty="0"/>
              <a:t>Relationship between child mortality and </a:t>
            </a:r>
            <a:br>
              <a:rPr lang="en-US" sz="3600" dirty="0"/>
            </a:br>
            <a:r>
              <a:rPr lang="en-US" sz="3600" dirty="0"/>
              <a:t>per capita GNP</a:t>
            </a:r>
            <a:endParaRPr lang="en-IN" sz="3600" dirty="0"/>
          </a:p>
        </p:txBody>
      </p:sp>
      <p:sp>
        <p:nvSpPr>
          <p:cNvPr id="3" name="Content Placeholder 2">
            <a:extLst>
              <a:ext uri="{FF2B5EF4-FFF2-40B4-BE49-F238E27FC236}">
                <a16:creationId xmlns:a16="http://schemas.microsoft.com/office/drawing/2014/main" id="{A565511C-272A-F0EE-1E30-B87B4D18186E}"/>
              </a:ext>
            </a:extLst>
          </p:cNvPr>
          <p:cNvSpPr>
            <a:spLocks noGrp="1"/>
          </p:cNvSpPr>
          <p:nvPr>
            <p:ph idx="1"/>
          </p:nvPr>
        </p:nvSpPr>
        <p:spPr/>
        <p:txBody>
          <a:bodyPr/>
          <a:lstStyle/>
          <a:p>
            <a:r>
              <a:rPr lang="en-US" dirty="0"/>
              <a:t>As you can see, this figure resembles Figure 6.6a: </a:t>
            </a:r>
          </a:p>
          <a:p>
            <a:r>
              <a:rPr lang="en-US" dirty="0"/>
              <a:t>As per capita GNP increases, one would expect child mortality to decrease because people can afford to spend more on health care, assuming all other factors remain constant. </a:t>
            </a:r>
          </a:p>
          <a:p>
            <a:r>
              <a:rPr lang="en-US" dirty="0"/>
              <a:t>But the relationship is not a straight line one: </a:t>
            </a:r>
          </a:p>
          <a:p>
            <a:r>
              <a:rPr lang="en-US" dirty="0"/>
              <a:t>As per capita GNP increases, initially there is dramatic drop in CM but the drop tapers off as per capita GNP continues to increase.</a:t>
            </a:r>
            <a:endParaRPr lang="en-IN" dirty="0"/>
          </a:p>
        </p:txBody>
      </p:sp>
    </p:spTree>
    <p:extLst>
      <p:ext uri="{BB962C8B-B14F-4D97-AF65-F5344CB8AC3E}">
        <p14:creationId xmlns:p14="http://schemas.microsoft.com/office/powerpoint/2010/main" val="11858658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22516-48F7-A483-A625-06484848C83F}"/>
              </a:ext>
            </a:extLst>
          </p:cNvPr>
          <p:cNvSpPr>
            <a:spLocks noGrp="1"/>
          </p:cNvSpPr>
          <p:nvPr>
            <p:ph type="title"/>
          </p:nvPr>
        </p:nvSpPr>
        <p:spPr/>
        <p:txBody>
          <a:bodyPr>
            <a:normAutofit/>
          </a:bodyPr>
          <a:lstStyle/>
          <a:p>
            <a:pPr algn="ctr"/>
            <a:r>
              <a:rPr lang="en-US" sz="4000" dirty="0"/>
              <a:t>Relationship between child mortality and </a:t>
            </a:r>
            <a:br>
              <a:rPr lang="en-US" sz="4000" dirty="0"/>
            </a:br>
            <a:r>
              <a:rPr lang="en-US" sz="4000" dirty="0"/>
              <a:t>per capita GNP</a:t>
            </a:r>
            <a:endParaRPr lang="en-IN" sz="4000" dirty="0"/>
          </a:p>
        </p:txBody>
      </p:sp>
      <p:sp>
        <p:nvSpPr>
          <p:cNvPr id="3" name="Content Placeholder 2">
            <a:extLst>
              <a:ext uri="{FF2B5EF4-FFF2-40B4-BE49-F238E27FC236}">
                <a16:creationId xmlns:a16="http://schemas.microsoft.com/office/drawing/2014/main" id="{D61CC3BB-3385-E239-08A2-DE4F7870F35C}"/>
              </a:ext>
            </a:extLst>
          </p:cNvPr>
          <p:cNvSpPr>
            <a:spLocks noGrp="1"/>
          </p:cNvSpPr>
          <p:nvPr>
            <p:ph idx="1"/>
          </p:nvPr>
        </p:nvSpPr>
        <p:spPr/>
        <p:txBody>
          <a:bodyPr>
            <a:normAutofit/>
          </a:bodyPr>
          <a:lstStyle/>
          <a:p>
            <a:r>
              <a:rPr lang="en-US" dirty="0"/>
              <a:t>If we try to fit the reciprocal model (6.7.1), we obtain the following regression result</a:t>
            </a:r>
          </a:p>
          <a:p>
            <a:endParaRPr lang="en-IN" dirty="0"/>
          </a:p>
          <a:p>
            <a:endParaRPr lang="en-IN" dirty="0"/>
          </a:p>
          <a:p>
            <a:endParaRPr lang="en-IN" dirty="0"/>
          </a:p>
          <a:p>
            <a:endParaRPr lang="en-IN" dirty="0"/>
          </a:p>
          <a:p>
            <a:r>
              <a:rPr lang="en-US" dirty="0"/>
              <a:t>As per capita GNP increases indefinitely, child mortality approaches its asymptotic value of about 82 deaths per thousand. </a:t>
            </a:r>
          </a:p>
        </p:txBody>
      </p:sp>
      <p:pic>
        <p:nvPicPr>
          <p:cNvPr id="5" name="Picture 4">
            <a:extLst>
              <a:ext uri="{FF2B5EF4-FFF2-40B4-BE49-F238E27FC236}">
                <a16:creationId xmlns:a16="http://schemas.microsoft.com/office/drawing/2014/main" id="{E0A7101E-2463-1095-8980-DF095B5749F3}"/>
              </a:ext>
            </a:extLst>
          </p:cNvPr>
          <p:cNvPicPr>
            <a:picLocks noChangeAspect="1"/>
          </p:cNvPicPr>
          <p:nvPr/>
        </p:nvPicPr>
        <p:blipFill>
          <a:blip r:embed="rId2"/>
          <a:stretch>
            <a:fillRect/>
          </a:stretch>
        </p:blipFill>
        <p:spPr>
          <a:xfrm>
            <a:off x="2375452" y="2709862"/>
            <a:ext cx="6744735" cy="1762747"/>
          </a:xfrm>
          <a:prstGeom prst="rect">
            <a:avLst/>
          </a:prstGeom>
        </p:spPr>
      </p:pic>
    </p:spTree>
    <p:extLst>
      <p:ext uri="{BB962C8B-B14F-4D97-AF65-F5344CB8AC3E}">
        <p14:creationId xmlns:p14="http://schemas.microsoft.com/office/powerpoint/2010/main" val="20911046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80C1CE-9F61-DD1A-8511-F9198A1B1F38}"/>
              </a:ext>
            </a:extLst>
          </p:cNvPr>
          <p:cNvSpPr>
            <a:spLocks noGrp="1"/>
          </p:cNvSpPr>
          <p:nvPr>
            <p:ph type="title"/>
          </p:nvPr>
        </p:nvSpPr>
        <p:spPr/>
        <p:txBody>
          <a:bodyPr>
            <a:normAutofit/>
          </a:bodyPr>
          <a:lstStyle/>
          <a:p>
            <a:pPr algn="ctr"/>
            <a:r>
              <a:rPr lang="en-US" sz="3600" dirty="0"/>
              <a:t>Relationship between child mortality and </a:t>
            </a:r>
            <a:br>
              <a:rPr lang="en-US" sz="3600" dirty="0"/>
            </a:br>
            <a:r>
              <a:rPr lang="en-US" sz="3600" dirty="0"/>
              <a:t>per capita GNP</a:t>
            </a:r>
            <a:endParaRPr lang="en-IN" sz="3600" dirty="0"/>
          </a:p>
        </p:txBody>
      </p:sp>
      <p:sp>
        <p:nvSpPr>
          <p:cNvPr id="3" name="Content Placeholder 2">
            <a:extLst>
              <a:ext uri="{FF2B5EF4-FFF2-40B4-BE49-F238E27FC236}">
                <a16:creationId xmlns:a16="http://schemas.microsoft.com/office/drawing/2014/main" id="{D7A4D79C-521D-A3F4-5DB5-901F1061B4B1}"/>
              </a:ext>
            </a:extLst>
          </p:cNvPr>
          <p:cNvSpPr>
            <a:spLocks noGrp="1"/>
          </p:cNvSpPr>
          <p:nvPr>
            <p:ph idx="1"/>
          </p:nvPr>
        </p:nvSpPr>
        <p:spPr/>
        <p:txBody>
          <a:bodyPr/>
          <a:lstStyle/>
          <a:p>
            <a:r>
              <a:rPr lang="en-US" dirty="0"/>
              <a:t>The slope of (6.7.1) is: </a:t>
            </a:r>
            <a:r>
              <a:rPr lang="en-US" dirty="0" err="1"/>
              <a:t>dY</a:t>
            </a:r>
            <a:r>
              <a:rPr lang="en-US" dirty="0"/>
              <a:t>/</a:t>
            </a:r>
            <a:r>
              <a:rPr lang="en-US" dirty="0" err="1"/>
              <a:t>dX</a:t>
            </a:r>
            <a:r>
              <a:rPr lang="en-US" dirty="0"/>
              <a:t> = −</a:t>
            </a:r>
            <a:r>
              <a:rPr lang="en-US" sz="2800" b="1" dirty="0">
                <a:solidFill>
                  <a:schemeClr val="accent5">
                    <a:lumMod val="50000"/>
                  </a:schemeClr>
                </a:solidFill>
                <a:latin typeface="Symbol" pitchFamily="18" charset="2"/>
                <a:cs typeface="Times New Roman" pitchFamily="18" charset="0"/>
              </a:rPr>
              <a:t> b</a:t>
            </a:r>
            <a:r>
              <a:rPr lang="en-US" sz="2800" b="1" baseline="-30000" dirty="0">
                <a:solidFill>
                  <a:schemeClr val="accent5">
                    <a:lumMod val="50000"/>
                  </a:schemeClr>
                </a:solidFill>
                <a:cs typeface="Times New Roman" pitchFamily="18" charset="0"/>
              </a:rPr>
              <a:t>2 </a:t>
            </a:r>
            <a:r>
              <a:rPr lang="en-US" dirty="0"/>
              <a:t>(1/X^</a:t>
            </a:r>
            <a:r>
              <a:rPr lang="en-US" sz="2800" b="1" baseline="-30000" dirty="0">
                <a:solidFill>
                  <a:schemeClr val="accent5">
                    <a:lumMod val="50000"/>
                  </a:schemeClr>
                </a:solidFill>
                <a:cs typeface="Times New Roman" pitchFamily="18" charset="0"/>
              </a:rPr>
              <a:t>2</a:t>
            </a:r>
            <a:r>
              <a:rPr lang="en-US" dirty="0"/>
              <a:t>), implying that if </a:t>
            </a:r>
            <a:r>
              <a:rPr lang="en-US" sz="2800" b="1" dirty="0">
                <a:solidFill>
                  <a:schemeClr val="accent5">
                    <a:lumMod val="50000"/>
                  </a:schemeClr>
                </a:solidFill>
                <a:latin typeface="Symbol" pitchFamily="18" charset="2"/>
                <a:cs typeface="Times New Roman" pitchFamily="18" charset="0"/>
              </a:rPr>
              <a:t>b</a:t>
            </a:r>
            <a:r>
              <a:rPr lang="en-US" sz="2800" b="1" baseline="-30000" dirty="0">
                <a:solidFill>
                  <a:schemeClr val="accent5">
                    <a:lumMod val="50000"/>
                  </a:schemeClr>
                </a:solidFill>
                <a:cs typeface="Times New Roman" pitchFamily="18" charset="0"/>
              </a:rPr>
              <a:t>2</a:t>
            </a:r>
            <a:r>
              <a:rPr lang="en-US" dirty="0"/>
              <a:t> is positive, the slope is negative throughout, and if </a:t>
            </a:r>
            <a:r>
              <a:rPr lang="en-US" sz="2800" b="1" dirty="0">
                <a:solidFill>
                  <a:schemeClr val="accent5">
                    <a:lumMod val="50000"/>
                  </a:schemeClr>
                </a:solidFill>
                <a:latin typeface="Symbol" pitchFamily="18" charset="2"/>
                <a:cs typeface="Times New Roman" pitchFamily="18" charset="0"/>
              </a:rPr>
              <a:t>b</a:t>
            </a:r>
            <a:r>
              <a:rPr lang="en-US" sz="2800" b="1" baseline="-30000" dirty="0">
                <a:solidFill>
                  <a:schemeClr val="accent5">
                    <a:lumMod val="50000"/>
                  </a:schemeClr>
                </a:solidFill>
                <a:cs typeface="Times New Roman" pitchFamily="18" charset="0"/>
              </a:rPr>
              <a:t>2</a:t>
            </a:r>
            <a:r>
              <a:rPr lang="en-US" dirty="0"/>
              <a:t> is negative, the slope is positive throughout. </a:t>
            </a:r>
          </a:p>
          <a:p>
            <a:r>
              <a:rPr lang="en-US" dirty="0"/>
              <a:t>See Figures 6.6a and 6.6c, respectively, the positive value of the coefficient of (l/</a:t>
            </a:r>
            <a:r>
              <a:rPr lang="en-US" dirty="0" err="1"/>
              <a:t>PGNPt</a:t>
            </a:r>
            <a:r>
              <a:rPr lang="en-US" dirty="0"/>
              <a:t>) implies that the rate of change of CM with respect to PGNP is negative.</a:t>
            </a:r>
            <a:endParaRPr lang="en-IN" dirty="0"/>
          </a:p>
        </p:txBody>
      </p:sp>
    </p:spTree>
    <p:extLst>
      <p:ext uri="{BB962C8B-B14F-4D97-AF65-F5344CB8AC3E}">
        <p14:creationId xmlns:p14="http://schemas.microsoft.com/office/powerpoint/2010/main" val="3440986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47F0CF-5A00-205C-148C-90EC2B1B0947}"/>
              </a:ext>
            </a:extLst>
          </p:cNvPr>
          <p:cNvSpPr>
            <a:spLocks noGrp="1"/>
          </p:cNvSpPr>
          <p:nvPr>
            <p:ph type="title"/>
          </p:nvPr>
        </p:nvSpPr>
        <p:spPr/>
        <p:txBody>
          <a:bodyPr>
            <a:normAutofit/>
          </a:bodyPr>
          <a:lstStyle/>
          <a:p>
            <a:pPr algn="ctr"/>
            <a:r>
              <a:rPr lang="en-US" sz="3600" dirty="0"/>
              <a:t>Important Applications of Reciprocal Model</a:t>
            </a:r>
            <a:endParaRPr lang="en-IN" sz="3600" dirty="0"/>
          </a:p>
        </p:txBody>
      </p:sp>
      <p:sp>
        <p:nvSpPr>
          <p:cNvPr id="3" name="Content Placeholder 2">
            <a:extLst>
              <a:ext uri="{FF2B5EF4-FFF2-40B4-BE49-F238E27FC236}">
                <a16:creationId xmlns:a16="http://schemas.microsoft.com/office/drawing/2014/main" id="{268242B4-C51D-5C61-EB8F-2B587D2C69D7}"/>
              </a:ext>
            </a:extLst>
          </p:cNvPr>
          <p:cNvSpPr>
            <a:spLocks noGrp="1"/>
          </p:cNvSpPr>
          <p:nvPr>
            <p:ph idx="1"/>
          </p:nvPr>
        </p:nvSpPr>
        <p:spPr/>
        <p:txBody>
          <a:bodyPr/>
          <a:lstStyle/>
          <a:p>
            <a:r>
              <a:rPr lang="en-US" dirty="0"/>
              <a:t>One of the important applications of Figure 6.6b is the celebrated Phillips curve of macroeconomics. </a:t>
            </a:r>
          </a:p>
          <a:p>
            <a:r>
              <a:rPr lang="en-US" dirty="0"/>
              <a:t>Using the data on percent rate of change of money wages (Y) and the unemployment rate (X) for the United Kingdom for the period 1861–1957, Phillips obtained a curve whose general shape resembles Figure 6.6b (Figure 6.8).</a:t>
            </a:r>
            <a:endParaRPr lang="en-IN" dirty="0"/>
          </a:p>
        </p:txBody>
      </p:sp>
    </p:spTree>
    <p:extLst>
      <p:ext uri="{BB962C8B-B14F-4D97-AF65-F5344CB8AC3E}">
        <p14:creationId xmlns:p14="http://schemas.microsoft.com/office/powerpoint/2010/main" val="21869167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8A032-997D-9645-7586-11B1AA0FFC8D}"/>
              </a:ext>
            </a:extLst>
          </p:cNvPr>
          <p:cNvSpPr>
            <a:spLocks noGrp="1"/>
          </p:cNvSpPr>
          <p:nvPr>
            <p:ph type="title"/>
          </p:nvPr>
        </p:nvSpPr>
        <p:spPr>
          <a:xfrm>
            <a:off x="838200" y="365125"/>
            <a:ext cx="10515600" cy="936901"/>
          </a:xfrm>
        </p:spPr>
        <p:txBody>
          <a:bodyPr>
            <a:normAutofit/>
          </a:bodyPr>
          <a:lstStyle/>
          <a:p>
            <a:pPr algn="ctr"/>
            <a:r>
              <a:rPr lang="en-US" sz="3600" dirty="0"/>
              <a:t>FIG. 6.8: The Phillips Curve</a:t>
            </a:r>
            <a:endParaRPr lang="en-IN" sz="3600" dirty="0"/>
          </a:p>
        </p:txBody>
      </p:sp>
      <p:pic>
        <p:nvPicPr>
          <p:cNvPr id="5" name="Picture 4">
            <a:extLst>
              <a:ext uri="{FF2B5EF4-FFF2-40B4-BE49-F238E27FC236}">
                <a16:creationId xmlns:a16="http://schemas.microsoft.com/office/drawing/2014/main" id="{856FAD79-F454-C672-D3CF-78C538725DB9}"/>
              </a:ext>
            </a:extLst>
          </p:cNvPr>
          <p:cNvPicPr>
            <a:picLocks noChangeAspect="1"/>
          </p:cNvPicPr>
          <p:nvPr/>
        </p:nvPicPr>
        <p:blipFill>
          <a:blip r:embed="rId2"/>
          <a:stretch>
            <a:fillRect/>
          </a:stretch>
        </p:blipFill>
        <p:spPr>
          <a:xfrm>
            <a:off x="1659835" y="1431236"/>
            <a:ext cx="6500191" cy="4374256"/>
          </a:xfrm>
          <a:prstGeom prst="rect">
            <a:avLst/>
          </a:prstGeom>
        </p:spPr>
      </p:pic>
      <p:sp>
        <p:nvSpPr>
          <p:cNvPr id="6" name="TextBox 5">
            <a:extLst>
              <a:ext uri="{FF2B5EF4-FFF2-40B4-BE49-F238E27FC236}">
                <a16:creationId xmlns:a16="http://schemas.microsoft.com/office/drawing/2014/main" id="{45DE6EBC-11C9-7A47-7679-79A2DD9C4066}"/>
              </a:ext>
            </a:extLst>
          </p:cNvPr>
          <p:cNvSpPr txBox="1"/>
          <p:nvPr/>
        </p:nvSpPr>
        <p:spPr>
          <a:xfrm>
            <a:off x="5555973" y="6174822"/>
            <a:ext cx="5652445" cy="369332"/>
          </a:xfrm>
          <a:prstGeom prst="rect">
            <a:avLst/>
          </a:prstGeom>
          <a:noFill/>
        </p:spPr>
        <p:txBody>
          <a:bodyPr wrap="none" rtlCol="0">
            <a:spAutoFit/>
          </a:bodyPr>
          <a:lstStyle/>
          <a:p>
            <a:r>
              <a:rPr lang="en-IN" dirty="0"/>
              <a:t>Source: Basic Econometrics by </a:t>
            </a:r>
            <a:r>
              <a:rPr lang="en-IN" dirty="0" err="1"/>
              <a:t>Damodar</a:t>
            </a:r>
            <a:r>
              <a:rPr lang="en-IN" dirty="0"/>
              <a:t> </a:t>
            </a:r>
            <a:r>
              <a:rPr lang="en-IN" dirty="0" err="1"/>
              <a:t>Gujarti</a:t>
            </a:r>
            <a:r>
              <a:rPr lang="en-IN" dirty="0"/>
              <a:t>, Page. 186</a:t>
            </a:r>
          </a:p>
        </p:txBody>
      </p:sp>
    </p:spTree>
    <p:extLst>
      <p:ext uri="{BB962C8B-B14F-4D97-AF65-F5344CB8AC3E}">
        <p14:creationId xmlns:p14="http://schemas.microsoft.com/office/powerpoint/2010/main" val="3362147409"/>
      </p:ext>
    </p:extLst>
  </p:cSld>
  <p:clrMapOvr>
    <a:masterClrMapping/>
  </p:clrMapOvr>
  <p:transition spd="slow">
    <p:wip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F9009-0854-B261-8ED3-8E53A6EF30ED}"/>
              </a:ext>
            </a:extLst>
          </p:cNvPr>
          <p:cNvSpPr>
            <a:spLocks noGrp="1"/>
          </p:cNvSpPr>
          <p:nvPr>
            <p:ph type="title"/>
          </p:nvPr>
        </p:nvSpPr>
        <p:spPr>
          <a:xfrm>
            <a:off x="838200" y="365126"/>
            <a:ext cx="10515600" cy="1195318"/>
          </a:xfrm>
        </p:spPr>
        <p:txBody>
          <a:bodyPr>
            <a:normAutofit/>
          </a:bodyPr>
          <a:lstStyle/>
          <a:p>
            <a:pPr algn="ctr"/>
            <a:r>
              <a:rPr lang="en-US" sz="4000" dirty="0"/>
              <a:t>The Phillips Curve</a:t>
            </a:r>
            <a:endParaRPr lang="en-IN" sz="4000" dirty="0"/>
          </a:p>
        </p:txBody>
      </p:sp>
      <p:sp>
        <p:nvSpPr>
          <p:cNvPr id="3" name="Content Placeholder 2">
            <a:extLst>
              <a:ext uri="{FF2B5EF4-FFF2-40B4-BE49-F238E27FC236}">
                <a16:creationId xmlns:a16="http://schemas.microsoft.com/office/drawing/2014/main" id="{E2E886E9-1353-28B5-7173-5117E23FE20B}"/>
              </a:ext>
            </a:extLst>
          </p:cNvPr>
          <p:cNvSpPr>
            <a:spLocks noGrp="1"/>
          </p:cNvSpPr>
          <p:nvPr>
            <p:ph idx="1"/>
          </p:nvPr>
        </p:nvSpPr>
        <p:spPr/>
        <p:txBody>
          <a:bodyPr>
            <a:normAutofit lnSpcReduction="10000"/>
          </a:bodyPr>
          <a:lstStyle/>
          <a:p>
            <a:r>
              <a:rPr lang="en-US" dirty="0"/>
              <a:t>As Figure 6.8 shows, there is an asymmetry in the response of wage changes to the level of the unemployment rate: </a:t>
            </a:r>
          </a:p>
          <a:p>
            <a:r>
              <a:rPr lang="en-US" dirty="0"/>
              <a:t>Wages rise faster for a unit change in unemployment if the unemployment rate is below U</a:t>
            </a:r>
            <a:r>
              <a:rPr lang="en-US" sz="2800" b="1" baseline="-30000" dirty="0">
                <a:solidFill>
                  <a:schemeClr val="accent5">
                    <a:lumMod val="50000"/>
                  </a:schemeClr>
                </a:solidFill>
                <a:cs typeface="Times New Roman" pitchFamily="18" charset="0"/>
              </a:rPr>
              <a:t>N </a:t>
            </a:r>
            <a:r>
              <a:rPr lang="en-US" dirty="0"/>
              <a:t>, which is called the natural rate of unemployment by economists [defined as the rate of unemployment required to keep (wage) inflation constant], and then they fall for an equivalent change when the unemployment rate is above the natural rate, </a:t>
            </a:r>
            <a:r>
              <a:rPr lang="en-US" sz="2800" b="1" dirty="0">
                <a:solidFill>
                  <a:schemeClr val="accent5">
                    <a:lumMod val="50000"/>
                  </a:schemeClr>
                </a:solidFill>
                <a:latin typeface="Symbol" pitchFamily="18" charset="2"/>
                <a:cs typeface="Times New Roman" pitchFamily="18" charset="0"/>
              </a:rPr>
              <a:t>b</a:t>
            </a:r>
            <a:r>
              <a:rPr lang="en-US" sz="2800" b="1" baseline="-30000" dirty="0">
                <a:solidFill>
                  <a:schemeClr val="accent5">
                    <a:lumMod val="50000"/>
                  </a:schemeClr>
                </a:solidFill>
                <a:cs typeface="Times New Roman" pitchFamily="18" charset="0"/>
              </a:rPr>
              <a:t>1</a:t>
            </a:r>
            <a:r>
              <a:rPr lang="en-US" dirty="0"/>
              <a:t>, indicating the asymptotic floor for wage change. </a:t>
            </a:r>
          </a:p>
          <a:p>
            <a:r>
              <a:rPr lang="en-US" dirty="0"/>
              <a:t>This particular feature of the Phillips curve may be due to institutional factors, such as union bargaining power, minimum wages, unemployment compensation, etc.</a:t>
            </a:r>
            <a:endParaRPr lang="en-IN" dirty="0"/>
          </a:p>
        </p:txBody>
      </p:sp>
    </p:spTree>
    <p:extLst>
      <p:ext uri="{BB962C8B-B14F-4D97-AF65-F5344CB8AC3E}">
        <p14:creationId xmlns:p14="http://schemas.microsoft.com/office/powerpoint/2010/main" val="28127916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FD5BE7-17FC-2ADE-8B7F-4B8DBA6AD352}"/>
              </a:ext>
            </a:extLst>
          </p:cNvPr>
          <p:cNvSpPr>
            <a:spLocks noGrp="1"/>
          </p:cNvSpPr>
          <p:nvPr>
            <p:ph type="title"/>
          </p:nvPr>
        </p:nvSpPr>
        <p:spPr>
          <a:xfrm>
            <a:off x="838200" y="365125"/>
            <a:ext cx="10515600" cy="1056171"/>
          </a:xfrm>
        </p:spPr>
        <p:txBody>
          <a:bodyPr>
            <a:normAutofit/>
          </a:bodyPr>
          <a:lstStyle/>
          <a:p>
            <a:pPr algn="ctr"/>
            <a:r>
              <a:rPr lang="en-US" sz="4000" dirty="0"/>
              <a:t>The Phillips Curve</a:t>
            </a:r>
            <a:endParaRPr lang="en-IN" sz="4000" dirty="0"/>
          </a:p>
        </p:txBody>
      </p:sp>
      <p:sp>
        <p:nvSpPr>
          <p:cNvPr id="3" name="Content Placeholder 2">
            <a:extLst>
              <a:ext uri="{FF2B5EF4-FFF2-40B4-BE49-F238E27FC236}">
                <a16:creationId xmlns:a16="http://schemas.microsoft.com/office/drawing/2014/main" id="{5502D440-7F26-A91A-1868-14E29339C321}"/>
              </a:ext>
            </a:extLst>
          </p:cNvPr>
          <p:cNvSpPr>
            <a:spLocks noGrp="1"/>
          </p:cNvSpPr>
          <p:nvPr>
            <p:ph idx="1"/>
          </p:nvPr>
        </p:nvSpPr>
        <p:spPr/>
        <p:txBody>
          <a:bodyPr>
            <a:normAutofit/>
          </a:bodyPr>
          <a:lstStyle/>
          <a:p>
            <a:r>
              <a:rPr lang="en-US" dirty="0"/>
              <a:t>Since the publication of Phillips’ article, there has been very extensive research on the Phillips curve at the theoretical as well as empirical levels.</a:t>
            </a:r>
          </a:p>
          <a:p>
            <a:r>
              <a:rPr lang="en-US" dirty="0"/>
              <a:t>The Phillips curve itself has gone through several incarnations. </a:t>
            </a:r>
          </a:p>
          <a:p>
            <a:r>
              <a:rPr lang="en-US" dirty="0"/>
              <a:t>A comparatively recent formulation is provided by Olivier Blanchard.</a:t>
            </a:r>
          </a:p>
          <a:p>
            <a:r>
              <a:rPr lang="en-US" dirty="0"/>
              <a:t>If we let πt denote the inflation rate at time t, which is defined as the percentage change in the price level as measured by a representative price index, such as the Consumer Price Index (CPI), and </a:t>
            </a:r>
            <a:r>
              <a:rPr lang="en-US" dirty="0" err="1"/>
              <a:t>U</a:t>
            </a:r>
            <a:r>
              <a:rPr lang="en-US" sz="2800" b="1" baseline="-30000" dirty="0" err="1">
                <a:solidFill>
                  <a:schemeClr val="accent5">
                    <a:lumMod val="50000"/>
                  </a:schemeClr>
                </a:solidFill>
                <a:cs typeface="Times New Roman" pitchFamily="18" charset="0"/>
              </a:rPr>
              <a:t>Nt</a:t>
            </a:r>
            <a:r>
              <a:rPr lang="en-US" dirty="0"/>
              <a:t> denote the unemployment rate at time t, then a modern version of the Phillips curve can be expressed in the following format:</a:t>
            </a:r>
            <a:endParaRPr lang="en-IN" dirty="0"/>
          </a:p>
        </p:txBody>
      </p:sp>
    </p:spTree>
    <p:extLst>
      <p:ext uri="{BB962C8B-B14F-4D97-AF65-F5344CB8AC3E}">
        <p14:creationId xmlns:p14="http://schemas.microsoft.com/office/powerpoint/2010/main" val="23141933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359BA-648D-0CFD-4D53-9BC3230B6FFC}"/>
              </a:ext>
            </a:extLst>
          </p:cNvPr>
          <p:cNvSpPr>
            <a:spLocks noGrp="1"/>
          </p:cNvSpPr>
          <p:nvPr>
            <p:ph type="title"/>
          </p:nvPr>
        </p:nvSpPr>
        <p:spPr>
          <a:xfrm>
            <a:off x="838200" y="365125"/>
            <a:ext cx="10515600" cy="1165501"/>
          </a:xfrm>
        </p:spPr>
        <p:txBody>
          <a:bodyPr>
            <a:normAutofit/>
          </a:bodyPr>
          <a:lstStyle/>
          <a:p>
            <a:pPr algn="ctr"/>
            <a:r>
              <a:rPr lang="en-US" sz="4000" dirty="0"/>
              <a:t>The Phillips Curve</a:t>
            </a:r>
            <a:endParaRPr lang="en-IN" sz="4000" dirty="0"/>
          </a:p>
        </p:txBody>
      </p:sp>
      <p:sp>
        <p:nvSpPr>
          <p:cNvPr id="3" name="Content Placeholder 2">
            <a:extLst>
              <a:ext uri="{FF2B5EF4-FFF2-40B4-BE49-F238E27FC236}">
                <a16:creationId xmlns:a16="http://schemas.microsoft.com/office/drawing/2014/main" id="{7CBBA49C-9FCD-13A8-6E88-B8D2708CC307}"/>
              </a:ext>
            </a:extLst>
          </p:cNvPr>
          <p:cNvSpPr>
            <a:spLocks noGrp="1"/>
          </p:cNvSpPr>
          <p:nvPr>
            <p:ph idx="1"/>
          </p:nvPr>
        </p:nvSpPr>
        <p:spPr/>
        <p:txBody>
          <a:bodyPr>
            <a:normAutofit lnSpcReduction="10000"/>
          </a:bodyPr>
          <a:lstStyle/>
          <a:p>
            <a:endParaRPr lang="en-US" dirty="0"/>
          </a:p>
          <a:p>
            <a:endParaRPr lang="en-US" dirty="0"/>
          </a:p>
          <a:p>
            <a:endParaRPr lang="en-US" dirty="0"/>
          </a:p>
          <a:p>
            <a:r>
              <a:rPr lang="en-US" dirty="0"/>
              <a:t>where π</a:t>
            </a:r>
            <a:r>
              <a:rPr lang="en-US" sz="2800" b="1" baseline="-30000" dirty="0">
                <a:solidFill>
                  <a:schemeClr val="accent5">
                    <a:lumMod val="50000"/>
                  </a:schemeClr>
                </a:solidFill>
                <a:cs typeface="Times New Roman" pitchFamily="18" charset="0"/>
              </a:rPr>
              <a:t>t</a:t>
            </a:r>
            <a:r>
              <a:rPr lang="en-US" dirty="0"/>
              <a:t> = actual inflation rate at time t </a:t>
            </a:r>
          </a:p>
          <a:p>
            <a:r>
              <a:rPr lang="el-GR" dirty="0"/>
              <a:t>Π</a:t>
            </a:r>
            <a:r>
              <a:rPr lang="en-US" sz="2800" baseline="30000" dirty="0">
                <a:cs typeface="Times New Roman" pitchFamily="18" charset="0"/>
              </a:rPr>
              <a:t>e</a:t>
            </a:r>
            <a:r>
              <a:rPr lang="en-US" sz="2800" b="1" baseline="-30000" dirty="0">
                <a:solidFill>
                  <a:schemeClr val="accent5">
                    <a:lumMod val="50000"/>
                  </a:schemeClr>
                </a:solidFill>
                <a:cs typeface="Times New Roman" pitchFamily="18" charset="0"/>
              </a:rPr>
              <a:t>t</a:t>
            </a:r>
            <a:r>
              <a:rPr lang="en-US" dirty="0"/>
              <a:t>  = expected inflation rate at time t, </a:t>
            </a:r>
          </a:p>
          <a:p>
            <a:r>
              <a:rPr lang="en-US" dirty="0"/>
              <a:t>the expectation being formed in year (t − 1).</a:t>
            </a:r>
          </a:p>
          <a:p>
            <a:r>
              <a:rPr lang="en-US" dirty="0" err="1"/>
              <a:t>U</a:t>
            </a:r>
            <a:r>
              <a:rPr lang="en-US" sz="2800" b="1" baseline="-30000" dirty="0" err="1">
                <a:solidFill>
                  <a:schemeClr val="accent5">
                    <a:lumMod val="50000"/>
                  </a:schemeClr>
                </a:solidFill>
                <a:cs typeface="Times New Roman" pitchFamily="18" charset="0"/>
              </a:rPr>
              <a:t>Nt</a:t>
            </a:r>
            <a:r>
              <a:rPr lang="en-US" dirty="0"/>
              <a:t> = actual unemployment rate prevailing at time t </a:t>
            </a:r>
          </a:p>
          <a:p>
            <a:r>
              <a:rPr lang="en-US" dirty="0"/>
              <a:t>U</a:t>
            </a:r>
            <a:r>
              <a:rPr lang="en-US" sz="2800" b="1" baseline="-30000" dirty="0">
                <a:solidFill>
                  <a:schemeClr val="accent5">
                    <a:lumMod val="50000"/>
                  </a:schemeClr>
                </a:solidFill>
                <a:cs typeface="Times New Roman" pitchFamily="18" charset="0"/>
              </a:rPr>
              <a:t>n</a:t>
            </a:r>
            <a:r>
              <a:rPr lang="en-US" dirty="0"/>
              <a:t> = natural rate of unemployment at time t </a:t>
            </a:r>
          </a:p>
          <a:p>
            <a:r>
              <a:rPr lang="en-US" dirty="0" err="1"/>
              <a:t>u</a:t>
            </a:r>
            <a:r>
              <a:rPr lang="en-US" sz="2800" b="1" baseline="-30000" dirty="0" err="1">
                <a:solidFill>
                  <a:schemeClr val="accent5">
                    <a:lumMod val="50000"/>
                  </a:schemeClr>
                </a:solidFill>
                <a:cs typeface="Times New Roman" pitchFamily="18" charset="0"/>
              </a:rPr>
              <a:t>t</a:t>
            </a:r>
            <a:r>
              <a:rPr lang="en-US" dirty="0"/>
              <a:t> = stochastic error term</a:t>
            </a:r>
            <a:endParaRPr lang="en-IN" dirty="0"/>
          </a:p>
        </p:txBody>
      </p:sp>
      <p:pic>
        <p:nvPicPr>
          <p:cNvPr id="5" name="Picture 4">
            <a:extLst>
              <a:ext uri="{FF2B5EF4-FFF2-40B4-BE49-F238E27FC236}">
                <a16:creationId xmlns:a16="http://schemas.microsoft.com/office/drawing/2014/main" id="{7F51E966-0B42-AC73-BA2A-BBD44539EDB0}"/>
              </a:ext>
            </a:extLst>
          </p:cNvPr>
          <p:cNvPicPr>
            <a:picLocks noChangeAspect="1"/>
          </p:cNvPicPr>
          <p:nvPr/>
        </p:nvPicPr>
        <p:blipFill>
          <a:blip r:embed="rId2"/>
          <a:stretch>
            <a:fillRect/>
          </a:stretch>
        </p:blipFill>
        <p:spPr>
          <a:xfrm>
            <a:off x="2107096" y="1908313"/>
            <a:ext cx="6143625" cy="1093305"/>
          </a:xfrm>
          <a:prstGeom prst="rect">
            <a:avLst/>
          </a:prstGeom>
        </p:spPr>
      </p:pic>
    </p:spTree>
    <p:extLst>
      <p:ext uri="{BB962C8B-B14F-4D97-AF65-F5344CB8AC3E}">
        <p14:creationId xmlns:p14="http://schemas.microsoft.com/office/powerpoint/2010/main" val="39486621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D701AD-1073-6FB8-BFF9-1FD3A70C3BEE}"/>
              </a:ext>
            </a:extLst>
          </p:cNvPr>
          <p:cNvSpPr>
            <a:spLocks noGrp="1"/>
          </p:cNvSpPr>
          <p:nvPr>
            <p:ph type="title"/>
          </p:nvPr>
        </p:nvSpPr>
        <p:spPr/>
        <p:txBody>
          <a:bodyPr>
            <a:normAutofit/>
          </a:bodyPr>
          <a:lstStyle/>
          <a:p>
            <a:pPr algn="ctr"/>
            <a:r>
              <a:rPr lang="en-US" sz="4000" dirty="0"/>
              <a:t>The Phillips Curve</a:t>
            </a:r>
            <a:endParaRPr lang="en-IN" sz="4000" dirty="0"/>
          </a:p>
        </p:txBody>
      </p:sp>
      <p:sp>
        <p:nvSpPr>
          <p:cNvPr id="3" name="Content Placeholder 2">
            <a:extLst>
              <a:ext uri="{FF2B5EF4-FFF2-40B4-BE49-F238E27FC236}">
                <a16:creationId xmlns:a16="http://schemas.microsoft.com/office/drawing/2014/main" id="{DAD58FA4-A49D-F102-6EA1-BCD721901E3D}"/>
              </a:ext>
            </a:extLst>
          </p:cNvPr>
          <p:cNvSpPr>
            <a:spLocks noGrp="1"/>
          </p:cNvSpPr>
          <p:nvPr>
            <p:ph idx="1"/>
          </p:nvPr>
        </p:nvSpPr>
        <p:spPr>
          <a:xfrm>
            <a:off x="838200" y="1825625"/>
            <a:ext cx="10515600" cy="4351338"/>
          </a:xfrm>
        </p:spPr>
        <p:txBody>
          <a:bodyPr>
            <a:normAutofit/>
          </a:bodyPr>
          <a:lstStyle/>
          <a:p>
            <a:r>
              <a:rPr lang="en-US" dirty="0"/>
              <a:t>Since π^e t is not directly observable, as a starting point one can make the simplifying assumption that π</a:t>
            </a:r>
            <a:r>
              <a:rPr lang="en-US" sz="2800" baseline="30000" dirty="0">
                <a:cs typeface="Times New Roman" pitchFamily="18" charset="0"/>
              </a:rPr>
              <a:t>e</a:t>
            </a:r>
            <a:r>
              <a:rPr lang="en-US" sz="2800" b="1" baseline="-30000" dirty="0">
                <a:solidFill>
                  <a:schemeClr val="accent5">
                    <a:lumMod val="50000"/>
                  </a:schemeClr>
                </a:solidFill>
                <a:cs typeface="Times New Roman" pitchFamily="18" charset="0"/>
              </a:rPr>
              <a:t>t</a:t>
            </a:r>
            <a:r>
              <a:rPr lang="en-US" dirty="0"/>
              <a:t>  = π</a:t>
            </a:r>
            <a:r>
              <a:rPr lang="en-US" sz="2800" b="1" baseline="-30000" dirty="0">
                <a:solidFill>
                  <a:schemeClr val="accent5">
                    <a:lumMod val="50000"/>
                  </a:schemeClr>
                </a:solidFill>
                <a:cs typeface="Times New Roman" pitchFamily="18" charset="0"/>
              </a:rPr>
              <a:t>t-1</a:t>
            </a:r>
            <a:r>
              <a:rPr lang="en-US" dirty="0"/>
              <a:t>; that is, the inflation expected this year is the inflation rate that prevailed in the last year; of course, more complicated assumptions about expectations formation can be made.</a:t>
            </a:r>
          </a:p>
          <a:p>
            <a:r>
              <a:rPr lang="en-US" dirty="0"/>
              <a:t>Substituting this assumption into (6.7.3) and writing the regression model in the standard form, we obtain the following estimating equation: </a:t>
            </a:r>
          </a:p>
          <a:p>
            <a:r>
              <a:rPr lang="en-US" dirty="0"/>
              <a:t>π</a:t>
            </a:r>
            <a:r>
              <a:rPr lang="en-US" sz="2800" b="1" baseline="-30000" dirty="0">
                <a:solidFill>
                  <a:schemeClr val="accent5">
                    <a:lumMod val="50000"/>
                  </a:schemeClr>
                </a:solidFill>
                <a:cs typeface="Times New Roman" pitchFamily="18" charset="0"/>
              </a:rPr>
              <a:t>t</a:t>
            </a:r>
            <a:r>
              <a:rPr lang="en-US" dirty="0"/>
              <a:t> − π</a:t>
            </a:r>
            <a:r>
              <a:rPr lang="en-US" sz="2800" b="1" baseline="-30000" dirty="0">
                <a:solidFill>
                  <a:schemeClr val="accent5">
                    <a:lumMod val="50000"/>
                  </a:schemeClr>
                </a:solidFill>
                <a:cs typeface="Times New Roman" pitchFamily="18" charset="0"/>
              </a:rPr>
              <a:t>t-1</a:t>
            </a:r>
            <a:r>
              <a:rPr lang="en-US" dirty="0"/>
              <a:t> = β</a:t>
            </a:r>
            <a:r>
              <a:rPr lang="en-US" sz="2800" b="1" baseline="-30000" dirty="0">
                <a:solidFill>
                  <a:schemeClr val="accent5">
                    <a:lumMod val="50000"/>
                  </a:schemeClr>
                </a:solidFill>
                <a:cs typeface="Times New Roman" pitchFamily="18" charset="0"/>
              </a:rPr>
              <a:t>1</a:t>
            </a:r>
            <a:r>
              <a:rPr lang="en-US" dirty="0"/>
              <a:t> + β</a:t>
            </a:r>
            <a:r>
              <a:rPr lang="en-US" sz="2800" b="1" baseline="-30000" dirty="0">
                <a:solidFill>
                  <a:schemeClr val="accent5">
                    <a:lumMod val="50000"/>
                  </a:schemeClr>
                </a:solidFill>
                <a:cs typeface="Times New Roman" pitchFamily="18" charset="0"/>
              </a:rPr>
              <a:t>2</a:t>
            </a:r>
            <a:r>
              <a:rPr lang="en-US" dirty="0"/>
              <a:t>U</a:t>
            </a:r>
            <a:r>
              <a:rPr lang="en-US" b="1" baseline="-30000" dirty="0">
                <a:solidFill>
                  <a:schemeClr val="accent5">
                    <a:lumMod val="50000"/>
                  </a:schemeClr>
                </a:solidFill>
                <a:cs typeface="Times New Roman" pitchFamily="18" charset="0"/>
              </a:rPr>
              <a:t>Nt</a:t>
            </a:r>
            <a:r>
              <a:rPr lang="en-US" sz="2800" b="1" baseline="-30000" dirty="0">
                <a:solidFill>
                  <a:schemeClr val="accent5">
                    <a:lumMod val="50000"/>
                  </a:schemeClr>
                </a:solidFill>
                <a:cs typeface="Times New Roman" pitchFamily="18" charset="0"/>
              </a:rPr>
              <a:t> </a:t>
            </a:r>
            <a:r>
              <a:rPr lang="en-US" dirty="0"/>
              <a:t>+ </a:t>
            </a:r>
            <a:r>
              <a:rPr lang="en-US" dirty="0" err="1"/>
              <a:t>u</a:t>
            </a:r>
            <a:r>
              <a:rPr lang="en-US" sz="2800" b="1" baseline="-30000" dirty="0" err="1">
                <a:solidFill>
                  <a:schemeClr val="accent5">
                    <a:lumMod val="50000"/>
                  </a:schemeClr>
                </a:solidFill>
                <a:cs typeface="Times New Roman" pitchFamily="18" charset="0"/>
              </a:rPr>
              <a:t>t</a:t>
            </a:r>
            <a:r>
              <a:rPr lang="en-US" dirty="0"/>
              <a:t> (6.7.4) </a:t>
            </a:r>
          </a:p>
          <a:p>
            <a:r>
              <a:rPr lang="en-US" dirty="0"/>
              <a:t>where β</a:t>
            </a:r>
            <a:r>
              <a:rPr lang="en-US" sz="2800" b="1" baseline="-30000" dirty="0">
                <a:solidFill>
                  <a:schemeClr val="accent5">
                    <a:lumMod val="50000"/>
                  </a:schemeClr>
                </a:solidFill>
                <a:cs typeface="Times New Roman" pitchFamily="18" charset="0"/>
              </a:rPr>
              <a:t>1</a:t>
            </a:r>
            <a:r>
              <a:rPr lang="en-US" dirty="0"/>
              <a:t> = −β</a:t>
            </a:r>
            <a:r>
              <a:rPr lang="en-US" sz="2800" b="1" baseline="-30000" dirty="0">
                <a:solidFill>
                  <a:schemeClr val="accent5">
                    <a:lumMod val="50000"/>
                  </a:schemeClr>
                </a:solidFill>
                <a:cs typeface="Times New Roman" pitchFamily="18" charset="0"/>
              </a:rPr>
              <a:t>2</a:t>
            </a:r>
            <a:r>
              <a:rPr lang="en-US" dirty="0"/>
              <a:t>U</a:t>
            </a:r>
            <a:r>
              <a:rPr lang="en-US" sz="2800" b="1" baseline="-30000" dirty="0">
                <a:solidFill>
                  <a:schemeClr val="accent5">
                    <a:lumMod val="50000"/>
                  </a:schemeClr>
                </a:solidFill>
                <a:cs typeface="Times New Roman" pitchFamily="18" charset="0"/>
              </a:rPr>
              <a:t>n</a:t>
            </a:r>
            <a:r>
              <a:rPr lang="en-US" dirty="0"/>
              <a:t>. </a:t>
            </a:r>
          </a:p>
          <a:p>
            <a:endParaRPr lang="en-IN" dirty="0"/>
          </a:p>
        </p:txBody>
      </p:sp>
    </p:spTree>
    <p:extLst>
      <p:ext uri="{BB962C8B-B14F-4D97-AF65-F5344CB8AC3E}">
        <p14:creationId xmlns:p14="http://schemas.microsoft.com/office/powerpoint/2010/main" val="21414917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2305D4-8E31-694D-9D14-99E7851391F2}"/>
              </a:ext>
            </a:extLst>
          </p:cNvPr>
          <p:cNvSpPr>
            <a:spLocks noGrp="1"/>
          </p:cNvSpPr>
          <p:nvPr>
            <p:ph type="title"/>
          </p:nvPr>
        </p:nvSpPr>
        <p:spPr/>
        <p:txBody>
          <a:bodyPr>
            <a:normAutofit/>
          </a:bodyPr>
          <a:lstStyle/>
          <a:p>
            <a:pPr algn="ctr"/>
            <a:r>
              <a:rPr lang="en-US" sz="4000" dirty="0"/>
              <a:t>The Phillips Curve</a:t>
            </a:r>
            <a:endParaRPr lang="en-IN" sz="4000" dirty="0"/>
          </a:p>
        </p:txBody>
      </p:sp>
      <p:sp>
        <p:nvSpPr>
          <p:cNvPr id="3" name="Content Placeholder 2">
            <a:extLst>
              <a:ext uri="{FF2B5EF4-FFF2-40B4-BE49-F238E27FC236}">
                <a16:creationId xmlns:a16="http://schemas.microsoft.com/office/drawing/2014/main" id="{065BCCB7-935C-9D09-7DED-F9AC834286CC}"/>
              </a:ext>
            </a:extLst>
          </p:cNvPr>
          <p:cNvSpPr>
            <a:spLocks noGrp="1"/>
          </p:cNvSpPr>
          <p:nvPr>
            <p:ph idx="1"/>
          </p:nvPr>
        </p:nvSpPr>
        <p:spPr/>
        <p:txBody>
          <a:bodyPr>
            <a:normAutofit lnSpcReduction="10000"/>
          </a:bodyPr>
          <a:lstStyle/>
          <a:p>
            <a:r>
              <a:rPr lang="en-US" dirty="0"/>
              <a:t>Equation (6.7.4) states that the change in the inflation rate between two time periods is linearly related to the current unemployment rate. </a:t>
            </a:r>
          </a:p>
          <a:p>
            <a:r>
              <a:rPr lang="en-US" dirty="0"/>
              <a:t>A priori, β</a:t>
            </a:r>
            <a:r>
              <a:rPr lang="en-US" sz="2800" b="1" baseline="-30000" dirty="0">
                <a:solidFill>
                  <a:schemeClr val="accent5">
                    <a:lumMod val="50000"/>
                  </a:schemeClr>
                </a:solidFill>
                <a:cs typeface="Times New Roman" pitchFamily="18" charset="0"/>
              </a:rPr>
              <a:t>2</a:t>
            </a:r>
            <a:r>
              <a:rPr lang="en-US" dirty="0"/>
              <a:t> is expected to be negative and β</a:t>
            </a:r>
            <a:r>
              <a:rPr lang="en-US" sz="2800" b="1" baseline="-30000" dirty="0">
                <a:solidFill>
                  <a:schemeClr val="accent5">
                    <a:lumMod val="50000"/>
                  </a:schemeClr>
                </a:solidFill>
                <a:cs typeface="Times New Roman" pitchFamily="18" charset="0"/>
              </a:rPr>
              <a:t>1</a:t>
            </a:r>
            <a:r>
              <a:rPr lang="en-US" dirty="0"/>
              <a:t> is expected to be positive (this figures, since β</a:t>
            </a:r>
            <a:r>
              <a:rPr lang="en-US" sz="2800" b="1" baseline="-30000" dirty="0">
                <a:solidFill>
                  <a:schemeClr val="accent5">
                    <a:lumMod val="50000"/>
                  </a:schemeClr>
                </a:solidFill>
                <a:cs typeface="Times New Roman" pitchFamily="18" charset="0"/>
              </a:rPr>
              <a:t>2</a:t>
            </a:r>
            <a:r>
              <a:rPr lang="en-US" dirty="0"/>
              <a:t> is negative and U</a:t>
            </a:r>
            <a:r>
              <a:rPr lang="en-US" sz="2800" b="1" baseline="-30000" dirty="0">
                <a:solidFill>
                  <a:schemeClr val="accent5">
                    <a:lumMod val="50000"/>
                  </a:schemeClr>
                </a:solidFill>
                <a:cs typeface="Times New Roman" pitchFamily="18" charset="0"/>
              </a:rPr>
              <a:t>n</a:t>
            </a:r>
            <a:r>
              <a:rPr lang="en-US" dirty="0"/>
              <a:t> is positive).</a:t>
            </a:r>
          </a:p>
          <a:p>
            <a:r>
              <a:rPr lang="en-US" dirty="0"/>
              <a:t>Incidentally, the Phillips relationship given in (6.7.3) is known in the literature as the modified Phillips curve, or the expectations-augmented Phillips curve (to indicate that π</a:t>
            </a:r>
            <a:r>
              <a:rPr lang="en-US" sz="2800" b="1" baseline="-30000" dirty="0">
                <a:solidFill>
                  <a:schemeClr val="accent5">
                    <a:lumMod val="50000"/>
                  </a:schemeClr>
                </a:solidFill>
                <a:cs typeface="Times New Roman" pitchFamily="18" charset="0"/>
              </a:rPr>
              <a:t>t-1</a:t>
            </a:r>
            <a:r>
              <a:rPr lang="en-US" dirty="0"/>
              <a:t> stands for expected inflation), or the accelerationist Phillips curve (to suggest that a low unemployment rate leads to an increase in the inflation rate and hence an acceleration of the price level).</a:t>
            </a:r>
            <a:endParaRPr lang="en-IN" dirty="0"/>
          </a:p>
        </p:txBody>
      </p:sp>
    </p:spTree>
    <p:extLst>
      <p:ext uri="{BB962C8B-B14F-4D97-AF65-F5344CB8AC3E}">
        <p14:creationId xmlns:p14="http://schemas.microsoft.com/office/powerpoint/2010/main" val="30153441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DA9BE-B106-C9EF-B97E-B9E4262821C5}"/>
              </a:ext>
            </a:extLst>
          </p:cNvPr>
          <p:cNvSpPr>
            <a:spLocks noGrp="1"/>
          </p:cNvSpPr>
          <p:nvPr>
            <p:ph type="title"/>
          </p:nvPr>
        </p:nvSpPr>
        <p:spPr/>
        <p:txBody>
          <a:bodyPr>
            <a:normAutofit/>
          </a:bodyPr>
          <a:lstStyle/>
          <a:p>
            <a:pPr algn="ctr"/>
            <a:r>
              <a:rPr lang="en-US" sz="4000" dirty="0"/>
              <a:t>The Phillips Curve</a:t>
            </a:r>
            <a:endParaRPr lang="en-IN" sz="4000" dirty="0"/>
          </a:p>
        </p:txBody>
      </p:sp>
      <p:sp>
        <p:nvSpPr>
          <p:cNvPr id="3" name="Content Placeholder 2">
            <a:extLst>
              <a:ext uri="{FF2B5EF4-FFF2-40B4-BE49-F238E27FC236}">
                <a16:creationId xmlns:a16="http://schemas.microsoft.com/office/drawing/2014/main" id="{687F23BA-3D8B-1A91-8DC0-B57A45987ABF}"/>
              </a:ext>
            </a:extLst>
          </p:cNvPr>
          <p:cNvSpPr>
            <a:spLocks noGrp="1"/>
          </p:cNvSpPr>
          <p:nvPr>
            <p:ph idx="1"/>
          </p:nvPr>
        </p:nvSpPr>
        <p:spPr/>
        <p:txBody>
          <a:bodyPr>
            <a:normAutofit/>
          </a:bodyPr>
          <a:lstStyle/>
          <a:p>
            <a:r>
              <a:rPr lang="en-US" dirty="0"/>
              <a:t>As an illustration of the modified Phillips curve, we present in Table 6.5 data on inflation as measured by year-to-year percentage in the Consumer Price Index (</a:t>
            </a:r>
            <a:r>
              <a:rPr lang="en-US" dirty="0" err="1"/>
              <a:t>CPIflation</a:t>
            </a:r>
            <a:r>
              <a:rPr lang="en-US" dirty="0"/>
              <a:t>) and the unemployment rate for the period 1960–1998. </a:t>
            </a:r>
          </a:p>
          <a:p>
            <a:r>
              <a:rPr lang="en-US" dirty="0"/>
              <a:t>The unemployment rate represents the civilian unemployment rate.</a:t>
            </a:r>
          </a:p>
          <a:p>
            <a:r>
              <a:rPr lang="en-US" dirty="0"/>
              <a:t>From these data we obtained the change in inflation rate (π</a:t>
            </a:r>
            <a:r>
              <a:rPr lang="en-US" sz="2800" b="1" baseline="-30000" dirty="0">
                <a:solidFill>
                  <a:schemeClr val="accent5">
                    <a:lumMod val="50000"/>
                  </a:schemeClr>
                </a:solidFill>
                <a:cs typeface="Times New Roman" pitchFamily="18" charset="0"/>
              </a:rPr>
              <a:t>t</a:t>
            </a:r>
            <a:r>
              <a:rPr lang="en-US" dirty="0"/>
              <a:t> − π</a:t>
            </a:r>
            <a:r>
              <a:rPr lang="en-US" sz="2800" b="1" baseline="-30000" dirty="0">
                <a:solidFill>
                  <a:schemeClr val="accent5">
                    <a:lumMod val="50000"/>
                  </a:schemeClr>
                </a:solidFill>
                <a:cs typeface="Times New Roman" pitchFamily="18" charset="0"/>
              </a:rPr>
              <a:t>t-1</a:t>
            </a:r>
            <a:r>
              <a:rPr lang="en-US" dirty="0"/>
              <a:t>) and plotted it against the civilian unemployment rate; we are using the CPI as a measure of inflation. </a:t>
            </a:r>
          </a:p>
          <a:p>
            <a:r>
              <a:rPr lang="en-US" dirty="0"/>
              <a:t>The resulting graph appears in Figure 6.9.</a:t>
            </a:r>
            <a:endParaRPr lang="en-IN" dirty="0"/>
          </a:p>
        </p:txBody>
      </p:sp>
    </p:spTree>
    <p:extLst>
      <p:ext uri="{BB962C8B-B14F-4D97-AF65-F5344CB8AC3E}">
        <p14:creationId xmlns:p14="http://schemas.microsoft.com/office/powerpoint/2010/main" val="17466226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7BD75-8386-8A6A-A9B1-CD29A0A880C3}"/>
              </a:ext>
            </a:extLst>
          </p:cNvPr>
          <p:cNvSpPr>
            <a:spLocks noGrp="1"/>
          </p:cNvSpPr>
          <p:nvPr>
            <p:ph type="title"/>
          </p:nvPr>
        </p:nvSpPr>
        <p:spPr/>
        <p:txBody>
          <a:bodyPr>
            <a:normAutofit/>
          </a:bodyPr>
          <a:lstStyle/>
          <a:p>
            <a:r>
              <a:rPr lang="en-US" sz="2400" b="0" i="0" u="none" strike="noStrike" dirty="0">
                <a:solidFill>
                  <a:srgbClr val="000000"/>
                </a:solidFill>
                <a:effectLst/>
                <a:latin typeface="Calibri" panose="020F0502020204030204" pitchFamily="34" charset="0"/>
              </a:rPr>
              <a:t>Table 6.5: Inflation Rate and Unemployment Rate, United States, 1960–1998</a:t>
            </a:r>
            <a:r>
              <a:rPr lang="en-US" sz="5400" dirty="0"/>
              <a:t> </a:t>
            </a:r>
            <a:endParaRPr lang="en-IN" sz="5400" dirty="0"/>
          </a:p>
        </p:txBody>
      </p:sp>
      <p:graphicFrame>
        <p:nvGraphicFramePr>
          <p:cNvPr id="4" name="Table 3">
            <a:extLst>
              <a:ext uri="{FF2B5EF4-FFF2-40B4-BE49-F238E27FC236}">
                <a16:creationId xmlns:a16="http://schemas.microsoft.com/office/drawing/2014/main" id="{40EFBFCB-C83B-0DE1-4EED-FE071974E0C6}"/>
              </a:ext>
            </a:extLst>
          </p:cNvPr>
          <p:cNvGraphicFramePr>
            <a:graphicFrameLocks noGrp="1"/>
          </p:cNvGraphicFramePr>
          <p:nvPr>
            <p:extLst>
              <p:ext uri="{D42A27DB-BD31-4B8C-83A1-F6EECF244321}">
                <p14:modId xmlns:p14="http://schemas.microsoft.com/office/powerpoint/2010/main" val="3103324370"/>
              </p:ext>
            </p:extLst>
          </p:nvPr>
        </p:nvGraphicFramePr>
        <p:xfrm>
          <a:off x="1222512" y="1690689"/>
          <a:ext cx="8925342" cy="4263617"/>
        </p:xfrm>
        <a:graphic>
          <a:graphicData uri="http://schemas.openxmlformats.org/drawingml/2006/table">
            <a:tbl>
              <a:tblPr>
                <a:tableStyleId>{5C22544A-7EE6-4342-B048-85BDC9FD1C3A}</a:tableStyleId>
              </a:tblPr>
              <a:tblGrid>
                <a:gridCol w="1487557">
                  <a:extLst>
                    <a:ext uri="{9D8B030D-6E8A-4147-A177-3AD203B41FA5}">
                      <a16:colId xmlns:a16="http://schemas.microsoft.com/office/drawing/2014/main" val="3041355424"/>
                    </a:ext>
                  </a:extLst>
                </a:gridCol>
                <a:gridCol w="1487557">
                  <a:extLst>
                    <a:ext uri="{9D8B030D-6E8A-4147-A177-3AD203B41FA5}">
                      <a16:colId xmlns:a16="http://schemas.microsoft.com/office/drawing/2014/main" val="2657295338"/>
                    </a:ext>
                  </a:extLst>
                </a:gridCol>
                <a:gridCol w="1487557">
                  <a:extLst>
                    <a:ext uri="{9D8B030D-6E8A-4147-A177-3AD203B41FA5}">
                      <a16:colId xmlns:a16="http://schemas.microsoft.com/office/drawing/2014/main" val="2236021978"/>
                    </a:ext>
                  </a:extLst>
                </a:gridCol>
                <a:gridCol w="1487557">
                  <a:extLst>
                    <a:ext uri="{9D8B030D-6E8A-4147-A177-3AD203B41FA5}">
                      <a16:colId xmlns:a16="http://schemas.microsoft.com/office/drawing/2014/main" val="2265275206"/>
                    </a:ext>
                  </a:extLst>
                </a:gridCol>
                <a:gridCol w="1487557">
                  <a:extLst>
                    <a:ext uri="{9D8B030D-6E8A-4147-A177-3AD203B41FA5}">
                      <a16:colId xmlns:a16="http://schemas.microsoft.com/office/drawing/2014/main" val="2238717833"/>
                    </a:ext>
                  </a:extLst>
                </a:gridCol>
                <a:gridCol w="1487557">
                  <a:extLst>
                    <a:ext uri="{9D8B030D-6E8A-4147-A177-3AD203B41FA5}">
                      <a16:colId xmlns:a16="http://schemas.microsoft.com/office/drawing/2014/main" val="2882134256"/>
                    </a:ext>
                  </a:extLst>
                </a:gridCol>
              </a:tblGrid>
              <a:tr h="639062">
                <a:tc>
                  <a:txBody>
                    <a:bodyPr/>
                    <a:lstStyle/>
                    <a:p>
                      <a:pPr algn="l" fontAlgn="b"/>
                      <a:r>
                        <a:rPr lang="en-IN" sz="2000" u="none" strike="noStrike" dirty="0">
                          <a:effectLst/>
                        </a:rPr>
                        <a:t>Observation</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l" fontAlgn="b"/>
                      <a:r>
                        <a:rPr lang="en-IN" sz="2000" u="none" strike="noStrike" dirty="0">
                          <a:effectLst/>
                        </a:rPr>
                        <a:t>INFLRATE</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l" fontAlgn="b"/>
                      <a:r>
                        <a:rPr lang="en-IN" sz="2000" u="none" strike="noStrike" dirty="0">
                          <a:effectLst/>
                        </a:rPr>
                        <a:t>UNRATE</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l" fontAlgn="b"/>
                      <a:r>
                        <a:rPr lang="en-IN" sz="2000" u="none" strike="noStrike" dirty="0">
                          <a:effectLst/>
                        </a:rPr>
                        <a:t>Observation</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l" fontAlgn="b"/>
                      <a:r>
                        <a:rPr lang="en-IN" sz="2000" u="none" strike="noStrike" dirty="0">
                          <a:effectLst/>
                        </a:rPr>
                        <a:t>INFLRATE</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l" fontAlgn="b"/>
                      <a:r>
                        <a:rPr lang="en-IN" sz="2000" u="none" strike="noStrike" dirty="0">
                          <a:effectLst/>
                        </a:rPr>
                        <a:t>UNRATE</a:t>
                      </a:r>
                      <a:endParaRPr lang="en-IN" sz="20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664359248"/>
                  </a:ext>
                </a:extLst>
              </a:tr>
              <a:tr h="329505">
                <a:tc>
                  <a:txBody>
                    <a:bodyPr/>
                    <a:lstStyle/>
                    <a:p>
                      <a:pPr algn="r" fontAlgn="b"/>
                      <a:r>
                        <a:rPr lang="en-IN" sz="2000" u="none" strike="noStrike">
                          <a:effectLst/>
                        </a:rPr>
                        <a:t>1960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5.5</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1980</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13.5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7.1</a:t>
                      </a:r>
                      <a:endParaRPr lang="en-IN"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0809943"/>
                  </a:ext>
                </a:extLst>
              </a:tr>
              <a:tr h="329505">
                <a:tc>
                  <a:txBody>
                    <a:bodyPr/>
                    <a:lstStyle/>
                    <a:p>
                      <a:pPr algn="r" fontAlgn="b"/>
                      <a:r>
                        <a:rPr lang="en-IN" sz="2000" u="none" strike="noStrike">
                          <a:effectLst/>
                        </a:rPr>
                        <a:t>1961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1981</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10.3</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7.6</a:t>
                      </a:r>
                      <a:endParaRPr lang="en-IN"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912544581"/>
                  </a:ext>
                </a:extLst>
              </a:tr>
              <a:tr h="329505">
                <a:tc>
                  <a:txBody>
                    <a:bodyPr/>
                    <a:lstStyle/>
                    <a:p>
                      <a:pPr algn="r" fontAlgn="b"/>
                      <a:r>
                        <a:rPr lang="en-IN" sz="2000" u="none" strike="noStrike">
                          <a:effectLst/>
                        </a:rPr>
                        <a:t>1962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1982</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6.2</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9.7</a:t>
                      </a:r>
                      <a:endParaRPr lang="en-IN"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4174452980"/>
                  </a:ext>
                </a:extLst>
              </a:tr>
              <a:tr h="329505">
                <a:tc>
                  <a:txBody>
                    <a:bodyPr/>
                    <a:lstStyle/>
                    <a:p>
                      <a:pPr algn="r" fontAlgn="b"/>
                      <a:r>
                        <a:rPr lang="en-IN" sz="2000" u="none" strike="noStrike">
                          <a:effectLst/>
                        </a:rPr>
                        <a:t>1963</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1.3</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1983</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3.2</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9.6</a:t>
                      </a:r>
                      <a:endParaRPr lang="en-IN"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461790625"/>
                  </a:ext>
                </a:extLst>
              </a:tr>
              <a:tr h="329505">
                <a:tc>
                  <a:txBody>
                    <a:bodyPr/>
                    <a:lstStyle/>
                    <a:p>
                      <a:pPr algn="r" fontAlgn="b"/>
                      <a:r>
                        <a:rPr lang="en-IN" sz="2000" u="none" strike="noStrike" dirty="0">
                          <a:effectLst/>
                        </a:rPr>
                        <a:t>1964</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1.3</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1984</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4.3</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7.5</a:t>
                      </a:r>
                      <a:endParaRPr lang="en-IN"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31928337"/>
                  </a:ext>
                </a:extLst>
              </a:tr>
              <a:tr h="329505">
                <a:tc>
                  <a:txBody>
                    <a:bodyPr/>
                    <a:lstStyle/>
                    <a:p>
                      <a:pPr algn="r" fontAlgn="b"/>
                      <a:r>
                        <a:rPr lang="en-IN" sz="2000" u="none" strike="noStrike" dirty="0">
                          <a:effectLst/>
                        </a:rPr>
                        <a:t>1965</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1.6</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1985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3.6</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7.2</a:t>
                      </a:r>
                      <a:endParaRPr lang="en-IN" sz="20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968556398"/>
                  </a:ext>
                </a:extLst>
              </a:tr>
              <a:tr h="329505">
                <a:tc>
                  <a:txBody>
                    <a:bodyPr/>
                    <a:lstStyle/>
                    <a:p>
                      <a:pPr algn="r" fontAlgn="b"/>
                      <a:r>
                        <a:rPr lang="en-IN" sz="2000" u="none" strike="noStrike">
                          <a:effectLst/>
                        </a:rPr>
                        <a:t>1966</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2.9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3.8</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1986</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1.9</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7</a:t>
                      </a:r>
                      <a:endParaRPr lang="en-IN" sz="20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370552998"/>
                  </a:ext>
                </a:extLst>
              </a:tr>
              <a:tr h="329505">
                <a:tc>
                  <a:txBody>
                    <a:bodyPr/>
                    <a:lstStyle/>
                    <a:p>
                      <a:pPr algn="r" fontAlgn="b"/>
                      <a:r>
                        <a:rPr lang="en-IN" sz="2000" u="none" strike="noStrike">
                          <a:effectLst/>
                        </a:rPr>
                        <a:t>1967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3.8</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1987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3.6</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6.2</a:t>
                      </a:r>
                      <a:endParaRPr lang="en-IN" sz="20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123225745"/>
                  </a:ext>
                </a:extLst>
              </a:tr>
              <a:tr h="329505">
                <a:tc>
                  <a:txBody>
                    <a:bodyPr/>
                    <a:lstStyle/>
                    <a:p>
                      <a:pPr algn="r" fontAlgn="b"/>
                      <a:r>
                        <a:rPr lang="en-IN" sz="2000" u="none" strike="noStrike">
                          <a:effectLst/>
                        </a:rPr>
                        <a:t>1968</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3.6</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1988</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5.5</a:t>
                      </a:r>
                      <a:endParaRPr lang="en-IN" sz="20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153370775"/>
                  </a:ext>
                </a:extLst>
              </a:tr>
              <a:tr h="329505">
                <a:tc>
                  <a:txBody>
                    <a:bodyPr/>
                    <a:lstStyle/>
                    <a:p>
                      <a:pPr algn="r" fontAlgn="b"/>
                      <a:r>
                        <a:rPr lang="en-IN" sz="2000" u="none" strike="noStrike">
                          <a:effectLst/>
                        </a:rPr>
                        <a:t>1969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1989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4.8</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5.3</a:t>
                      </a:r>
                      <a:endParaRPr lang="en-IN" sz="20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842113152"/>
                  </a:ext>
                </a:extLst>
              </a:tr>
              <a:tr h="329505">
                <a:tc>
                  <a:txBody>
                    <a:bodyPr/>
                    <a:lstStyle/>
                    <a:p>
                      <a:pPr algn="r" fontAlgn="b"/>
                      <a:r>
                        <a:rPr lang="en-IN" sz="2000" u="none" strike="noStrike">
                          <a:effectLst/>
                        </a:rPr>
                        <a:t>1970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1990</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5.4</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5.6</a:t>
                      </a:r>
                      <a:endParaRPr lang="en-IN" sz="20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765045180"/>
                  </a:ext>
                </a:extLst>
              </a:tr>
            </a:tbl>
          </a:graphicData>
        </a:graphic>
      </p:graphicFrame>
    </p:spTree>
    <p:extLst>
      <p:ext uri="{BB962C8B-B14F-4D97-AF65-F5344CB8AC3E}">
        <p14:creationId xmlns:p14="http://schemas.microsoft.com/office/powerpoint/2010/main" val="381662642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2C89A9-436F-2791-1A98-C2292E79B49D}"/>
              </a:ext>
            </a:extLst>
          </p:cNvPr>
          <p:cNvSpPr>
            <a:spLocks noGrp="1"/>
          </p:cNvSpPr>
          <p:nvPr>
            <p:ph type="title"/>
          </p:nvPr>
        </p:nvSpPr>
        <p:spPr/>
        <p:txBody>
          <a:bodyPr>
            <a:noAutofit/>
          </a:bodyPr>
          <a:lstStyle/>
          <a:p>
            <a:pPr algn="ctr">
              <a:lnSpc>
                <a:spcPct val="100000"/>
              </a:lnSpc>
            </a:pPr>
            <a:r>
              <a:rPr lang="en-US" sz="2400" b="0" i="0" u="none" strike="noStrike" dirty="0">
                <a:solidFill>
                  <a:srgbClr val="000000"/>
                </a:solidFill>
                <a:effectLst/>
                <a:latin typeface="Calibri" panose="020F0502020204030204" pitchFamily="34" charset="0"/>
              </a:rPr>
              <a:t>Table 6.5: Inflation Rate and Unemployment Rate, United States, 1960–1998</a:t>
            </a:r>
            <a:r>
              <a:rPr lang="en-US" sz="5400" dirty="0"/>
              <a:t> </a:t>
            </a:r>
            <a:endParaRPr lang="en-IN" sz="2400" dirty="0"/>
          </a:p>
        </p:txBody>
      </p:sp>
      <p:graphicFrame>
        <p:nvGraphicFramePr>
          <p:cNvPr id="4" name="Table 3">
            <a:extLst>
              <a:ext uri="{FF2B5EF4-FFF2-40B4-BE49-F238E27FC236}">
                <a16:creationId xmlns:a16="http://schemas.microsoft.com/office/drawing/2014/main" id="{6E0EA29E-7115-CEBA-0D5C-983C2B423463}"/>
              </a:ext>
            </a:extLst>
          </p:cNvPr>
          <p:cNvGraphicFramePr>
            <a:graphicFrameLocks noGrp="1"/>
          </p:cNvGraphicFramePr>
          <p:nvPr>
            <p:extLst>
              <p:ext uri="{D42A27DB-BD31-4B8C-83A1-F6EECF244321}">
                <p14:modId xmlns:p14="http://schemas.microsoft.com/office/powerpoint/2010/main" val="550431975"/>
              </p:ext>
            </p:extLst>
          </p:nvPr>
        </p:nvGraphicFramePr>
        <p:xfrm>
          <a:off x="1371600" y="1442210"/>
          <a:ext cx="9064488" cy="3689986"/>
        </p:xfrm>
        <a:graphic>
          <a:graphicData uri="http://schemas.openxmlformats.org/drawingml/2006/table">
            <a:tbl>
              <a:tblPr>
                <a:tableStyleId>{5C22544A-7EE6-4342-B048-85BDC9FD1C3A}</a:tableStyleId>
              </a:tblPr>
              <a:tblGrid>
                <a:gridCol w="1620079">
                  <a:extLst>
                    <a:ext uri="{9D8B030D-6E8A-4147-A177-3AD203B41FA5}">
                      <a16:colId xmlns:a16="http://schemas.microsoft.com/office/drawing/2014/main" val="1460257271"/>
                    </a:ext>
                  </a:extLst>
                </a:gridCol>
                <a:gridCol w="1401417">
                  <a:extLst>
                    <a:ext uri="{9D8B030D-6E8A-4147-A177-3AD203B41FA5}">
                      <a16:colId xmlns:a16="http://schemas.microsoft.com/office/drawing/2014/main" val="3133434451"/>
                    </a:ext>
                  </a:extLst>
                </a:gridCol>
                <a:gridCol w="1510748">
                  <a:extLst>
                    <a:ext uri="{9D8B030D-6E8A-4147-A177-3AD203B41FA5}">
                      <a16:colId xmlns:a16="http://schemas.microsoft.com/office/drawing/2014/main" val="3406295014"/>
                    </a:ext>
                  </a:extLst>
                </a:gridCol>
                <a:gridCol w="1659835">
                  <a:extLst>
                    <a:ext uri="{9D8B030D-6E8A-4147-A177-3AD203B41FA5}">
                      <a16:colId xmlns:a16="http://schemas.microsoft.com/office/drawing/2014/main" val="4293011664"/>
                    </a:ext>
                  </a:extLst>
                </a:gridCol>
                <a:gridCol w="1361661">
                  <a:extLst>
                    <a:ext uri="{9D8B030D-6E8A-4147-A177-3AD203B41FA5}">
                      <a16:colId xmlns:a16="http://schemas.microsoft.com/office/drawing/2014/main" val="1628204180"/>
                    </a:ext>
                  </a:extLst>
                </a:gridCol>
                <a:gridCol w="1510748">
                  <a:extLst>
                    <a:ext uri="{9D8B030D-6E8A-4147-A177-3AD203B41FA5}">
                      <a16:colId xmlns:a16="http://schemas.microsoft.com/office/drawing/2014/main" val="2341680294"/>
                    </a:ext>
                  </a:extLst>
                </a:gridCol>
              </a:tblGrid>
              <a:tr h="485086">
                <a:tc>
                  <a:txBody>
                    <a:bodyPr/>
                    <a:lstStyle/>
                    <a:p>
                      <a:pPr algn="l" fontAlgn="b"/>
                      <a:r>
                        <a:rPr lang="en-IN" sz="2000" u="none" strike="noStrike" dirty="0">
                          <a:effectLst/>
                        </a:rPr>
                        <a:t>Observation</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l" fontAlgn="b"/>
                      <a:r>
                        <a:rPr lang="en-IN" sz="2000" u="none" strike="noStrike" dirty="0">
                          <a:effectLst/>
                        </a:rPr>
                        <a:t>INFLRATE</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l" fontAlgn="b"/>
                      <a:r>
                        <a:rPr lang="en-IN" sz="2000" u="none" strike="noStrike" dirty="0">
                          <a:effectLst/>
                        </a:rPr>
                        <a:t>UNRATE</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l" fontAlgn="b"/>
                      <a:r>
                        <a:rPr lang="en-IN" sz="2000" u="none" strike="noStrike" dirty="0">
                          <a:effectLst/>
                        </a:rPr>
                        <a:t>Observation</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l" fontAlgn="b"/>
                      <a:r>
                        <a:rPr lang="en-IN" sz="2000" u="none" strike="noStrike" dirty="0">
                          <a:effectLst/>
                        </a:rPr>
                        <a:t>INFLRATE</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l" fontAlgn="b"/>
                      <a:r>
                        <a:rPr lang="en-IN" sz="2000" u="none" strike="noStrike" dirty="0">
                          <a:effectLst/>
                        </a:rPr>
                        <a:t>UNRATE</a:t>
                      </a:r>
                      <a:endParaRPr lang="en-IN" sz="20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204154611"/>
                  </a:ext>
                </a:extLst>
              </a:tr>
              <a:tr h="356100">
                <a:tc>
                  <a:txBody>
                    <a:bodyPr/>
                    <a:lstStyle/>
                    <a:p>
                      <a:pPr algn="r" fontAlgn="b"/>
                      <a:r>
                        <a:rPr lang="en-IN" sz="2000" u="none" strike="noStrike">
                          <a:effectLst/>
                        </a:rPr>
                        <a:t>1971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4.4</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1991</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4.2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6.8</a:t>
                      </a:r>
                      <a:endParaRPr lang="en-IN"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970550191"/>
                  </a:ext>
                </a:extLst>
              </a:tr>
              <a:tr h="356100">
                <a:tc>
                  <a:txBody>
                    <a:bodyPr/>
                    <a:lstStyle/>
                    <a:p>
                      <a:pPr algn="r" fontAlgn="b"/>
                      <a:r>
                        <a:rPr lang="en-IN" sz="2000" u="none" strike="noStrike">
                          <a:effectLst/>
                        </a:rPr>
                        <a:t>1972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5.6</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1992</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3</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7.5</a:t>
                      </a:r>
                      <a:endParaRPr lang="en-IN"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769025963"/>
                  </a:ext>
                </a:extLst>
              </a:tr>
              <a:tr h="356100">
                <a:tc>
                  <a:txBody>
                    <a:bodyPr/>
                    <a:lstStyle/>
                    <a:p>
                      <a:pPr algn="r" fontAlgn="b"/>
                      <a:r>
                        <a:rPr lang="en-IN" sz="2000" u="none" strike="noStrike" dirty="0">
                          <a:effectLst/>
                        </a:rPr>
                        <a:t>1973</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6.2</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4.9</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1993</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3</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6.9</a:t>
                      </a:r>
                      <a:endParaRPr lang="en-IN"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655865364"/>
                  </a:ext>
                </a:extLst>
              </a:tr>
              <a:tr h="356100">
                <a:tc>
                  <a:txBody>
                    <a:bodyPr/>
                    <a:lstStyle/>
                    <a:p>
                      <a:pPr algn="r" fontAlgn="b"/>
                      <a:r>
                        <a:rPr lang="en-IN" sz="2000" u="none" strike="noStrike">
                          <a:effectLst/>
                        </a:rPr>
                        <a:t>1974</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5.6</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1994</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2.6</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6.1</a:t>
                      </a:r>
                      <a:endParaRPr lang="en-IN"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4281581839"/>
                  </a:ext>
                </a:extLst>
              </a:tr>
              <a:tr h="356100">
                <a:tc>
                  <a:txBody>
                    <a:bodyPr/>
                    <a:lstStyle/>
                    <a:p>
                      <a:pPr algn="r" fontAlgn="b"/>
                      <a:r>
                        <a:rPr lang="en-IN" sz="2000" u="none" strike="noStrike">
                          <a:effectLst/>
                        </a:rPr>
                        <a:t>1975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9.1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8.5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1995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2.8</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5.6</a:t>
                      </a:r>
                      <a:endParaRPr lang="en-IN" sz="20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045489722"/>
                  </a:ext>
                </a:extLst>
              </a:tr>
              <a:tr h="356100">
                <a:tc>
                  <a:txBody>
                    <a:bodyPr/>
                    <a:lstStyle/>
                    <a:p>
                      <a:pPr algn="r" fontAlgn="b"/>
                      <a:r>
                        <a:rPr lang="en-IN" sz="2000" u="none" strike="noStrike">
                          <a:effectLst/>
                        </a:rPr>
                        <a:t>1976</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5.8</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7.7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1996</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3</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5.4</a:t>
                      </a:r>
                      <a:endParaRPr lang="en-IN" sz="20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300764747"/>
                  </a:ext>
                </a:extLst>
              </a:tr>
              <a:tr h="356100">
                <a:tc>
                  <a:txBody>
                    <a:bodyPr/>
                    <a:lstStyle/>
                    <a:p>
                      <a:pPr algn="r" fontAlgn="b"/>
                      <a:r>
                        <a:rPr lang="en-IN" sz="2000" u="none" strike="noStrike">
                          <a:effectLst/>
                        </a:rPr>
                        <a:t>1977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6.5</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7.1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1997</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2.3</a:t>
                      </a:r>
                      <a:endParaRPr lang="en-IN"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4.9</a:t>
                      </a:r>
                      <a:endParaRPr lang="en-IN" sz="20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142116471"/>
                  </a:ext>
                </a:extLst>
              </a:tr>
              <a:tr h="356100">
                <a:tc>
                  <a:txBody>
                    <a:bodyPr/>
                    <a:lstStyle/>
                    <a:p>
                      <a:pPr algn="r" fontAlgn="b"/>
                      <a:r>
                        <a:rPr lang="en-IN" sz="2000" u="none" strike="noStrike">
                          <a:effectLst/>
                        </a:rPr>
                        <a:t>1978</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7.6</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6.1</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1998</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1.6</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dirty="0">
                          <a:effectLst/>
                        </a:rPr>
                        <a:t>4.5</a:t>
                      </a:r>
                      <a:endParaRPr lang="en-IN" sz="20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4212846666"/>
                  </a:ext>
                </a:extLst>
              </a:tr>
              <a:tr h="356100">
                <a:tc>
                  <a:txBody>
                    <a:bodyPr/>
                    <a:lstStyle/>
                    <a:p>
                      <a:pPr algn="r" fontAlgn="b"/>
                      <a:r>
                        <a:rPr lang="en-IN" sz="2000" u="none" strike="noStrike">
                          <a:effectLst/>
                        </a:rPr>
                        <a:t>1979</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11.3</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N" sz="2000" u="none" strike="noStrike">
                          <a:effectLst/>
                        </a:rPr>
                        <a:t>5.8</a:t>
                      </a:r>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endParaRPr lang="en-IN"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endParaRPr lang="en-IN" sz="20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500468641"/>
                  </a:ext>
                </a:extLst>
              </a:tr>
            </a:tbl>
          </a:graphicData>
        </a:graphic>
      </p:graphicFrame>
      <p:sp>
        <p:nvSpPr>
          <p:cNvPr id="6" name="TextBox 5">
            <a:extLst>
              <a:ext uri="{FF2B5EF4-FFF2-40B4-BE49-F238E27FC236}">
                <a16:creationId xmlns:a16="http://schemas.microsoft.com/office/drawing/2014/main" id="{35146FCF-0FF3-6CAB-17E9-24C98AB2D449}"/>
              </a:ext>
            </a:extLst>
          </p:cNvPr>
          <p:cNvSpPr txBox="1"/>
          <p:nvPr/>
        </p:nvSpPr>
        <p:spPr>
          <a:xfrm>
            <a:off x="1371600" y="5380672"/>
            <a:ext cx="7069206" cy="1200329"/>
          </a:xfrm>
          <a:prstGeom prst="rect">
            <a:avLst/>
          </a:prstGeom>
          <a:noFill/>
        </p:spPr>
        <p:txBody>
          <a:bodyPr wrap="square">
            <a:spAutoFit/>
          </a:bodyPr>
          <a:lstStyle/>
          <a:p>
            <a:r>
              <a:rPr lang="en-US" dirty="0"/>
              <a:t>Note: The inflation rate is the percent year-to-year change in CPI. The unemployment rate is the civilian unemployment rate. </a:t>
            </a:r>
          </a:p>
          <a:p>
            <a:r>
              <a:rPr lang="en-US" dirty="0"/>
              <a:t>Source: Economic Report of the President, 1999, Table B-63, p. 399, for CPI changes and Table B-42, p. 376, for the unemployment rate.</a:t>
            </a:r>
            <a:endParaRPr lang="en-IN" dirty="0"/>
          </a:p>
        </p:txBody>
      </p:sp>
      <p:sp>
        <p:nvSpPr>
          <p:cNvPr id="7" name="TextBox 6">
            <a:extLst>
              <a:ext uri="{FF2B5EF4-FFF2-40B4-BE49-F238E27FC236}">
                <a16:creationId xmlns:a16="http://schemas.microsoft.com/office/drawing/2014/main" id="{E225559A-AF1A-3CB8-3D89-B576B5D2E1D3}"/>
              </a:ext>
            </a:extLst>
          </p:cNvPr>
          <p:cNvSpPr txBox="1"/>
          <p:nvPr/>
        </p:nvSpPr>
        <p:spPr>
          <a:xfrm>
            <a:off x="8140148" y="6174822"/>
            <a:ext cx="3068270" cy="646331"/>
          </a:xfrm>
          <a:prstGeom prst="rect">
            <a:avLst/>
          </a:prstGeom>
          <a:noFill/>
        </p:spPr>
        <p:txBody>
          <a:bodyPr wrap="square" rtlCol="0">
            <a:spAutoFit/>
          </a:bodyPr>
          <a:lstStyle/>
          <a:p>
            <a:r>
              <a:rPr lang="en-IN" dirty="0"/>
              <a:t>Source: Basic Econometrics by </a:t>
            </a:r>
            <a:r>
              <a:rPr lang="en-IN" dirty="0" err="1"/>
              <a:t>Damodar</a:t>
            </a:r>
            <a:r>
              <a:rPr lang="en-IN" dirty="0"/>
              <a:t> Gujarati, Page. 188</a:t>
            </a:r>
          </a:p>
        </p:txBody>
      </p:sp>
    </p:spTree>
    <p:extLst>
      <p:ext uri="{BB962C8B-B14F-4D97-AF65-F5344CB8AC3E}">
        <p14:creationId xmlns:p14="http://schemas.microsoft.com/office/powerpoint/2010/main" val="211557308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D9FC4-474B-FA67-89DE-35EE9A2A723C}"/>
              </a:ext>
            </a:extLst>
          </p:cNvPr>
          <p:cNvSpPr>
            <a:spLocks noGrp="1"/>
          </p:cNvSpPr>
          <p:nvPr>
            <p:ph type="title"/>
          </p:nvPr>
        </p:nvSpPr>
        <p:spPr/>
        <p:txBody>
          <a:bodyPr>
            <a:normAutofit/>
          </a:bodyPr>
          <a:lstStyle/>
          <a:p>
            <a:pPr algn="ctr"/>
            <a:r>
              <a:rPr lang="en-US" sz="4000" dirty="0"/>
              <a:t>The Phillips Curve</a:t>
            </a:r>
            <a:endParaRPr lang="en-IN" sz="4000" dirty="0"/>
          </a:p>
        </p:txBody>
      </p:sp>
      <p:sp>
        <p:nvSpPr>
          <p:cNvPr id="3" name="Content Placeholder 2">
            <a:extLst>
              <a:ext uri="{FF2B5EF4-FFF2-40B4-BE49-F238E27FC236}">
                <a16:creationId xmlns:a16="http://schemas.microsoft.com/office/drawing/2014/main" id="{CD6664E1-91D7-68A9-37C8-29AE3DD0C87C}"/>
              </a:ext>
            </a:extLst>
          </p:cNvPr>
          <p:cNvSpPr>
            <a:spLocks noGrp="1"/>
          </p:cNvSpPr>
          <p:nvPr>
            <p:ph idx="1"/>
          </p:nvPr>
        </p:nvSpPr>
        <p:spPr/>
        <p:txBody>
          <a:bodyPr>
            <a:normAutofit lnSpcReduction="10000"/>
          </a:bodyPr>
          <a:lstStyle/>
          <a:p>
            <a:r>
              <a:rPr lang="en-US" dirty="0"/>
              <a:t>As expected, the relation between the change in inflation rate and the unemployment rate is negative—a low unemployment rate leads to an increase in the inflation rate and therefore an acceleration of the price level, hence the name accelerationist Phillips curve. </a:t>
            </a:r>
          </a:p>
          <a:p>
            <a:r>
              <a:rPr lang="en-US" dirty="0"/>
              <a:t>Looking at Figure 6.9, it is not obvious whether a linear (straight line) regression model or a reciprocal model fits the data; there may be a curvilinear relationship between the two variables. </a:t>
            </a:r>
          </a:p>
          <a:p>
            <a:r>
              <a:rPr lang="en-US" dirty="0"/>
              <a:t>We present below regressions based on both the models. </a:t>
            </a:r>
          </a:p>
          <a:p>
            <a:r>
              <a:rPr lang="en-US" dirty="0"/>
              <a:t>However, keep in mind that for the reciprocal model the intercept term is expected to be negative and the slope positive as noted earlier.</a:t>
            </a:r>
            <a:endParaRPr lang="en-IN" dirty="0"/>
          </a:p>
        </p:txBody>
      </p:sp>
    </p:spTree>
    <p:extLst>
      <p:ext uri="{BB962C8B-B14F-4D97-AF65-F5344CB8AC3E}">
        <p14:creationId xmlns:p14="http://schemas.microsoft.com/office/powerpoint/2010/main" val="392485255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4B9B7-3A68-3738-9E83-B025B71FBA41}"/>
              </a:ext>
            </a:extLst>
          </p:cNvPr>
          <p:cNvSpPr>
            <a:spLocks noGrp="1"/>
          </p:cNvSpPr>
          <p:nvPr>
            <p:ph type="title"/>
          </p:nvPr>
        </p:nvSpPr>
        <p:spPr/>
        <p:txBody>
          <a:bodyPr>
            <a:normAutofit/>
          </a:bodyPr>
          <a:lstStyle/>
          <a:p>
            <a:pPr algn="ctr"/>
            <a:r>
              <a:rPr lang="en-US" sz="3600" dirty="0"/>
              <a:t>Phillips Curve: Linear and Reciprocal Regression Results</a:t>
            </a:r>
            <a:endParaRPr lang="en-IN" sz="3600" dirty="0"/>
          </a:p>
        </p:txBody>
      </p:sp>
      <p:sp>
        <p:nvSpPr>
          <p:cNvPr id="3" name="Content Placeholder 2">
            <a:extLst>
              <a:ext uri="{FF2B5EF4-FFF2-40B4-BE49-F238E27FC236}">
                <a16:creationId xmlns:a16="http://schemas.microsoft.com/office/drawing/2014/main" id="{CB150ACD-F8D4-8110-EA0A-C19D77C6916E}"/>
              </a:ext>
            </a:extLst>
          </p:cNvPr>
          <p:cNvSpPr>
            <a:spLocks noGrp="1"/>
          </p:cNvSpPr>
          <p:nvPr>
            <p:ph idx="1"/>
          </p:nvPr>
        </p:nvSpPr>
        <p:spPr/>
        <p:txBody>
          <a:bodyPr>
            <a:normAutofit fontScale="92500" lnSpcReduction="10000"/>
          </a:bodyPr>
          <a:lstStyle/>
          <a:p>
            <a:endParaRPr lang="en-US" dirty="0"/>
          </a:p>
          <a:p>
            <a:endParaRPr lang="en-US" dirty="0"/>
          </a:p>
          <a:p>
            <a:endParaRPr lang="en-US" dirty="0"/>
          </a:p>
          <a:p>
            <a:endParaRPr lang="en-US" dirty="0"/>
          </a:p>
          <a:p>
            <a:r>
              <a:rPr lang="en-IN" dirty="0"/>
              <a:t>Reciprocal model:</a:t>
            </a:r>
          </a:p>
          <a:p>
            <a:endParaRPr lang="en-IN" dirty="0"/>
          </a:p>
          <a:p>
            <a:endParaRPr lang="en-IN" dirty="0"/>
          </a:p>
          <a:p>
            <a:endParaRPr lang="en-IN" dirty="0"/>
          </a:p>
          <a:p>
            <a:r>
              <a:rPr lang="en-US" dirty="0"/>
              <a:t>All the estimated coefficients in both the models are individually statistically significant, all the p values being lower than the 0.005 level.</a:t>
            </a:r>
          </a:p>
          <a:p>
            <a:endParaRPr lang="en-US" dirty="0"/>
          </a:p>
          <a:p>
            <a:endParaRPr lang="en-IN" dirty="0"/>
          </a:p>
        </p:txBody>
      </p:sp>
      <p:pic>
        <p:nvPicPr>
          <p:cNvPr id="5" name="Picture 4">
            <a:extLst>
              <a:ext uri="{FF2B5EF4-FFF2-40B4-BE49-F238E27FC236}">
                <a16:creationId xmlns:a16="http://schemas.microsoft.com/office/drawing/2014/main" id="{AF0B3B98-6723-BD7A-C5DB-8AFA422B4C65}"/>
              </a:ext>
            </a:extLst>
          </p:cNvPr>
          <p:cNvPicPr>
            <a:picLocks noChangeAspect="1"/>
          </p:cNvPicPr>
          <p:nvPr/>
        </p:nvPicPr>
        <p:blipFill>
          <a:blip r:embed="rId2"/>
          <a:stretch>
            <a:fillRect/>
          </a:stretch>
        </p:blipFill>
        <p:spPr>
          <a:xfrm>
            <a:off x="2017644" y="2107095"/>
            <a:ext cx="7529926" cy="1321905"/>
          </a:xfrm>
          <a:prstGeom prst="rect">
            <a:avLst/>
          </a:prstGeom>
        </p:spPr>
      </p:pic>
      <p:pic>
        <p:nvPicPr>
          <p:cNvPr id="7" name="Picture 6">
            <a:extLst>
              <a:ext uri="{FF2B5EF4-FFF2-40B4-BE49-F238E27FC236}">
                <a16:creationId xmlns:a16="http://schemas.microsoft.com/office/drawing/2014/main" id="{3F6DB7EC-3CA1-AB24-97B3-0C2B32758088}"/>
              </a:ext>
            </a:extLst>
          </p:cNvPr>
          <p:cNvPicPr>
            <a:picLocks noChangeAspect="1"/>
          </p:cNvPicPr>
          <p:nvPr/>
        </p:nvPicPr>
        <p:blipFill>
          <a:blip r:embed="rId3"/>
          <a:stretch>
            <a:fillRect/>
          </a:stretch>
        </p:blipFill>
        <p:spPr>
          <a:xfrm>
            <a:off x="1789044" y="4001294"/>
            <a:ext cx="7613374" cy="1321905"/>
          </a:xfrm>
          <a:prstGeom prst="rect">
            <a:avLst/>
          </a:prstGeom>
        </p:spPr>
      </p:pic>
    </p:spTree>
    <p:extLst>
      <p:ext uri="{BB962C8B-B14F-4D97-AF65-F5344CB8AC3E}">
        <p14:creationId xmlns:p14="http://schemas.microsoft.com/office/powerpoint/2010/main" val="3036051858"/>
      </p:ext>
    </p:extLst>
  </p:cSld>
  <p:clrMapOvr>
    <a:masterClrMapping/>
  </p:clrMapOvr>
  <p:transition spd="slow">
    <p:push dir="u"/>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194E8-3EC7-6BB7-B374-8057D057550C}"/>
              </a:ext>
            </a:extLst>
          </p:cNvPr>
          <p:cNvSpPr>
            <a:spLocks noGrp="1"/>
          </p:cNvSpPr>
          <p:nvPr>
            <p:ph type="title"/>
          </p:nvPr>
        </p:nvSpPr>
        <p:spPr>
          <a:xfrm>
            <a:off x="838200" y="365126"/>
            <a:ext cx="10515600" cy="976658"/>
          </a:xfrm>
        </p:spPr>
        <p:txBody>
          <a:bodyPr>
            <a:normAutofit/>
          </a:bodyPr>
          <a:lstStyle/>
          <a:p>
            <a:pPr algn="ctr"/>
            <a:r>
              <a:rPr lang="en-US" sz="3600" dirty="0"/>
              <a:t>FIG. 6.9: The modified Phillips curve</a:t>
            </a:r>
            <a:endParaRPr lang="en-IN" sz="3600" dirty="0"/>
          </a:p>
        </p:txBody>
      </p:sp>
      <p:pic>
        <p:nvPicPr>
          <p:cNvPr id="5" name="Picture 4">
            <a:extLst>
              <a:ext uri="{FF2B5EF4-FFF2-40B4-BE49-F238E27FC236}">
                <a16:creationId xmlns:a16="http://schemas.microsoft.com/office/drawing/2014/main" id="{0D02FFED-F0EE-A8DC-F3D7-32F3EEBDF0A1}"/>
              </a:ext>
            </a:extLst>
          </p:cNvPr>
          <p:cNvPicPr>
            <a:picLocks noChangeAspect="1"/>
          </p:cNvPicPr>
          <p:nvPr/>
        </p:nvPicPr>
        <p:blipFill>
          <a:blip r:embed="rId2"/>
          <a:stretch>
            <a:fillRect/>
          </a:stretch>
        </p:blipFill>
        <p:spPr>
          <a:xfrm>
            <a:off x="1689652" y="1490870"/>
            <a:ext cx="7702826" cy="4462669"/>
          </a:xfrm>
          <a:prstGeom prst="rect">
            <a:avLst/>
          </a:prstGeom>
        </p:spPr>
      </p:pic>
      <p:sp>
        <p:nvSpPr>
          <p:cNvPr id="6" name="TextBox 5">
            <a:extLst>
              <a:ext uri="{FF2B5EF4-FFF2-40B4-BE49-F238E27FC236}">
                <a16:creationId xmlns:a16="http://schemas.microsoft.com/office/drawing/2014/main" id="{EE4E18F7-6AD4-3175-3915-0EEA1F3BA150}"/>
              </a:ext>
            </a:extLst>
          </p:cNvPr>
          <p:cNvSpPr txBox="1"/>
          <p:nvPr/>
        </p:nvSpPr>
        <p:spPr>
          <a:xfrm>
            <a:off x="5506278" y="6174822"/>
            <a:ext cx="5702140" cy="369332"/>
          </a:xfrm>
          <a:prstGeom prst="rect">
            <a:avLst/>
          </a:prstGeom>
          <a:noFill/>
        </p:spPr>
        <p:txBody>
          <a:bodyPr wrap="square" rtlCol="0">
            <a:spAutoFit/>
          </a:bodyPr>
          <a:lstStyle/>
          <a:p>
            <a:r>
              <a:rPr lang="en-IN" dirty="0"/>
              <a:t>Source: Basic Econometrics by </a:t>
            </a:r>
            <a:r>
              <a:rPr lang="en-IN" dirty="0" err="1"/>
              <a:t>Damodar</a:t>
            </a:r>
            <a:r>
              <a:rPr lang="en-IN" dirty="0"/>
              <a:t> Gujarati, Page. 188</a:t>
            </a:r>
          </a:p>
        </p:txBody>
      </p:sp>
    </p:spTree>
    <p:extLst>
      <p:ext uri="{BB962C8B-B14F-4D97-AF65-F5344CB8AC3E}">
        <p14:creationId xmlns:p14="http://schemas.microsoft.com/office/powerpoint/2010/main" val="7571860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3EFF6D-FB00-CD5F-E452-73E5DAA79688}"/>
              </a:ext>
            </a:extLst>
          </p:cNvPr>
          <p:cNvSpPr>
            <a:spLocks noGrp="1"/>
          </p:cNvSpPr>
          <p:nvPr>
            <p:ph type="title"/>
          </p:nvPr>
        </p:nvSpPr>
        <p:spPr/>
        <p:txBody>
          <a:bodyPr>
            <a:normAutofit/>
          </a:bodyPr>
          <a:lstStyle/>
          <a:p>
            <a:pPr algn="ctr"/>
            <a:r>
              <a:rPr lang="en-US" sz="3600" dirty="0"/>
              <a:t>Phillips Curve: Linear and Reciprocal Regression Results</a:t>
            </a:r>
            <a:endParaRPr lang="en-IN" sz="3600" dirty="0"/>
          </a:p>
        </p:txBody>
      </p:sp>
      <p:sp>
        <p:nvSpPr>
          <p:cNvPr id="3" name="Content Placeholder 2">
            <a:extLst>
              <a:ext uri="{FF2B5EF4-FFF2-40B4-BE49-F238E27FC236}">
                <a16:creationId xmlns:a16="http://schemas.microsoft.com/office/drawing/2014/main" id="{F22F1CB9-702F-AD40-15FC-F645D321A265}"/>
              </a:ext>
            </a:extLst>
          </p:cNvPr>
          <p:cNvSpPr>
            <a:spLocks noGrp="1"/>
          </p:cNvSpPr>
          <p:nvPr>
            <p:ph idx="1"/>
          </p:nvPr>
        </p:nvSpPr>
        <p:spPr/>
        <p:txBody>
          <a:bodyPr/>
          <a:lstStyle/>
          <a:p>
            <a:r>
              <a:rPr lang="en-US" dirty="0">
                <a:highlight>
                  <a:srgbClr val="FFFF00"/>
                </a:highlight>
              </a:rPr>
              <a:t>Model (6.7.5):- linear regression </a:t>
            </a:r>
            <a:r>
              <a:rPr lang="en-US" dirty="0"/>
              <a:t>shows that if the unemployment rate goes down by 1 percentage point, on average, the change in the inflation rate goes up by about 0.7 percentage points, and vice versa. </a:t>
            </a:r>
          </a:p>
          <a:p>
            <a:r>
              <a:rPr lang="en-US" dirty="0">
                <a:highlight>
                  <a:srgbClr val="00FF00"/>
                </a:highlight>
              </a:rPr>
              <a:t>Model (6.7.6):- Reciprocal form</a:t>
            </a:r>
            <a:r>
              <a:rPr lang="en-US" dirty="0"/>
              <a:t> shows that even if the unemployment rate increases indefinitely, the most the change in the inflation rate will go down will be about 3.25 percentage points. </a:t>
            </a:r>
          </a:p>
          <a:p>
            <a:r>
              <a:rPr lang="en-US" dirty="0"/>
              <a:t>Incidentally, from Eq. (6.7.5), we can compute the underlying natural rate of unemployment as:</a:t>
            </a:r>
            <a:endParaRPr lang="en-IN" dirty="0"/>
          </a:p>
        </p:txBody>
      </p:sp>
    </p:spTree>
    <p:extLst>
      <p:ext uri="{BB962C8B-B14F-4D97-AF65-F5344CB8AC3E}">
        <p14:creationId xmlns:p14="http://schemas.microsoft.com/office/powerpoint/2010/main" val="319174367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33865-822B-594C-D434-BBE7A63CE022}"/>
              </a:ext>
            </a:extLst>
          </p:cNvPr>
          <p:cNvSpPr>
            <a:spLocks noGrp="1"/>
          </p:cNvSpPr>
          <p:nvPr>
            <p:ph type="title"/>
          </p:nvPr>
        </p:nvSpPr>
        <p:spPr/>
        <p:txBody>
          <a:bodyPr>
            <a:normAutofit/>
          </a:bodyPr>
          <a:lstStyle/>
          <a:p>
            <a:pPr algn="ctr"/>
            <a:r>
              <a:rPr lang="en-US" sz="3600" dirty="0"/>
              <a:t>Phillips Curve: Linear and Reciprocal Regression Results</a:t>
            </a:r>
            <a:endParaRPr lang="en-IN" sz="3600" dirty="0"/>
          </a:p>
        </p:txBody>
      </p:sp>
      <p:sp>
        <p:nvSpPr>
          <p:cNvPr id="3" name="Content Placeholder 2">
            <a:extLst>
              <a:ext uri="{FF2B5EF4-FFF2-40B4-BE49-F238E27FC236}">
                <a16:creationId xmlns:a16="http://schemas.microsoft.com/office/drawing/2014/main" id="{044F7A98-9897-85AB-DB7D-FE0343CDAC53}"/>
              </a:ext>
            </a:extLst>
          </p:cNvPr>
          <p:cNvSpPr>
            <a:spLocks noGrp="1"/>
          </p:cNvSpPr>
          <p:nvPr>
            <p:ph idx="1"/>
          </p:nvPr>
        </p:nvSpPr>
        <p:spPr/>
        <p:txBody>
          <a:bodyPr/>
          <a:lstStyle/>
          <a:p>
            <a:r>
              <a:rPr lang="en-US" dirty="0"/>
              <a:t>That is, the natural rate of unemployment is about 6.06%. </a:t>
            </a:r>
          </a:p>
          <a:p>
            <a:endParaRPr lang="en-IN" dirty="0"/>
          </a:p>
          <a:p>
            <a:endParaRPr lang="en-IN" dirty="0"/>
          </a:p>
          <a:p>
            <a:endParaRPr lang="en-IN" dirty="0"/>
          </a:p>
          <a:p>
            <a:endParaRPr lang="en-IN" dirty="0"/>
          </a:p>
          <a:p>
            <a:r>
              <a:rPr lang="en-US" dirty="0"/>
              <a:t>Economists put the natural rate between 5 to 6%, although in the recent past in the United States the actual rate has been much below this rate.</a:t>
            </a:r>
          </a:p>
          <a:p>
            <a:endParaRPr lang="en-IN" dirty="0"/>
          </a:p>
        </p:txBody>
      </p:sp>
      <p:pic>
        <p:nvPicPr>
          <p:cNvPr id="5" name="Picture 4">
            <a:extLst>
              <a:ext uri="{FF2B5EF4-FFF2-40B4-BE49-F238E27FC236}">
                <a16:creationId xmlns:a16="http://schemas.microsoft.com/office/drawing/2014/main" id="{E09953EE-B4F6-371D-3B5F-1042FA3818BC}"/>
              </a:ext>
            </a:extLst>
          </p:cNvPr>
          <p:cNvPicPr>
            <a:picLocks noChangeAspect="1"/>
          </p:cNvPicPr>
          <p:nvPr/>
        </p:nvPicPr>
        <p:blipFill>
          <a:blip r:embed="rId2"/>
          <a:stretch>
            <a:fillRect/>
          </a:stretch>
        </p:blipFill>
        <p:spPr>
          <a:xfrm>
            <a:off x="2961861" y="2643809"/>
            <a:ext cx="5782089" cy="1510748"/>
          </a:xfrm>
          <a:prstGeom prst="rect">
            <a:avLst/>
          </a:prstGeom>
        </p:spPr>
      </p:pic>
    </p:spTree>
    <p:extLst>
      <p:ext uri="{BB962C8B-B14F-4D97-AF65-F5344CB8AC3E}">
        <p14:creationId xmlns:p14="http://schemas.microsoft.com/office/powerpoint/2010/main" val="248028430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E112D-ECF6-230F-EA76-7E6B4C006D71}"/>
              </a:ext>
            </a:extLst>
          </p:cNvPr>
          <p:cNvSpPr>
            <a:spLocks noGrp="1"/>
          </p:cNvSpPr>
          <p:nvPr>
            <p:ph type="title"/>
          </p:nvPr>
        </p:nvSpPr>
        <p:spPr/>
        <p:txBody>
          <a:bodyPr>
            <a:normAutofit/>
          </a:bodyPr>
          <a:lstStyle/>
          <a:p>
            <a:pPr algn="ctr"/>
            <a:r>
              <a:rPr lang="en-IN" sz="3600" dirty="0"/>
              <a:t>Log Hyperbola or Logarithmic Reciprocal Model</a:t>
            </a:r>
          </a:p>
        </p:txBody>
      </p:sp>
      <p:sp>
        <p:nvSpPr>
          <p:cNvPr id="3" name="Content Placeholder 2">
            <a:extLst>
              <a:ext uri="{FF2B5EF4-FFF2-40B4-BE49-F238E27FC236}">
                <a16:creationId xmlns:a16="http://schemas.microsoft.com/office/drawing/2014/main" id="{F50DB72B-746B-CA93-4ED7-07FFA93FD50D}"/>
              </a:ext>
            </a:extLst>
          </p:cNvPr>
          <p:cNvSpPr>
            <a:spLocks noGrp="1"/>
          </p:cNvSpPr>
          <p:nvPr>
            <p:ph idx="1"/>
          </p:nvPr>
        </p:nvSpPr>
        <p:spPr/>
        <p:txBody>
          <a:bodyPr>
            <a:normAutofit/>
          </a:bodyPr>
          <a:lstStyle/>
          <a:p>
            <a:r>
              <a:rPr lang="en-US" dirty="0"/>
              <a:t>We conclude our discussion of reciprocal models by considering the logarithmic reciprocal model, which takes the following form:</a:t>
            </a:r>
          </a:p>
          <a:p>
            <a:endParaRPr lang="en-US" dirty="0"/>
          </a:p>
          <a:p>
            <a:endParaRPr lang="en-US" dirty="0"/>
          </a:p>
          <a:p>
            <a:r>
              <a:rPr lang="en-US" dirty="0"/>
              <a:t>Slope of Y with respect to X = </a:t>
            </a:r>
            <a:r>
              <a:rPr lang="es-ES" dirty="0" err="1"/>
              <a:t>dY</a:t>
            </a:r>
            <a:r>
              <a:rPr lang="es-ES" dirty="0"/>
              <a:t> /</a:t>
            </a:r>
            <a:r>
              <a:rPr lang="es-ES" dirty="0" err="1"/>
              <a:t>dX</a:t>
            </a:r>
            <a:r>
              <a:rPr lang="es-ES" dirty="0"/>
              <a:t> = β</a:t>
            </a:r>
            <a:r>
              <a:rPr kumimoji="0" lang="en-US" sz="2800" b="1" i="0" u="none" strike="noStrike" cap="none" normalizeH="0" baseline="-30000" dirty="0">
                <a:ln>
                  <a:noFill/>
                </a:ln>
                <a:solidFill>
                  <a:srgbClr val="002060"/>
                </a:solidFill>
                <a:effectLst/>
                <a:latin typeface="Times New Roman" pitchFamily="18" charset="0"/>
                <a:cs typeface="Times New Roman" pitchFamily="18" charset="0"/>
              </a:rPr>
              <a:t>2</a:t>
            </a:r>
            <a:r>
              <a:rPr lang="es-ES" dirty="0"/>
              <a:t> Y/X^2</a:t>
            </a:r>
            <a:r>
              <a:rPr lang="en-US" dirty="0"/>
              <a:t> </a:t>
            </a:r>
          </a:p>
          <a:p>
            <a:r>
              <a:rPr lang="en-US" dirty="0"/>
              <a:t>Its shape is as depicted in Figure 6.10. As this figure shows, initially Y increases at an increasing rate (i.e., the curve is initially convex) and then it increases at a decreasing rate (i.e., the curve becomes concave).</a:t>
            </a:r>
          </a:p>
          <a:p>
            <a:endParaRPr lang="en-US" dirty="0"/>
          </a:p>
          <a:p>
            <a:endParaRPr lang="en-IN" dirty="0"/>
          </a:p>
        </p:txBody>
      </p:sp>
      <p:pic>
        <p:nvPicPr>
          <p:cNvPr id="5" name="Picture 4">
            <a:extLst>
              <a:ext uri="{FF2B5EF4-FFF2-40B4-BE49-F238E27FC236}">
                <a16:creationId xmlns:a16="http://schemas.microsoft.com/office/drawing/2014/main" id="{909A3B15-0A17-1A70-F769-E6384C7A3F73}"/>
              </a:ext>
            </a:extLst>
          </p:cNvPr>
          <p:cNvPicPr>
            <a:picLocks noChangeAspect="1"/>
          </p:cNvPicPr>
          <p:nvPr/>
        </p:nvPicPr>
        <p:blipFill>
          <a:blip r:embed="rId2"/>
          <a:stretch>
            <a:fillRect/>
          </a:stretch>
        </p:blipFill>
        <p:spPr>
          <a:xfrm>
            <a:off x="3101009" y="2733674"/>
            <a:ext cx="5337727" cy="904047"/>
          </a:xfrm>
          <a:prstGeom prst="rect">
            <a:avLst/>
          </a:prstGeom>
        </p:spPr>
      </p:pic>
    </p:spTree>
    <p:extLst>
      <p:ext uri="{BB962C8B-B14F-4D97-AF65-F5344CB8AC3E}">
        <p14:creationId xmlns:p14="http://schemas.microsoft.com/office/powerpoint/2010/main" val="153191561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714DB7-4447-99F8-8B27-6C6159518D36}"/>
              </a:ext>
            </a:extLst>
          </p:cNvPr>
          <p:cNvSpPr>
            <a:spLocks noGrp="1"/>
          </p:cNvSpPr>
          <p:nvPr>
            <p:ph type="title"/>
          </p:nvPr>
        </p:nvSpPr>
        <p:spPr/>
        <p:txBody>
          <a:bodyPr>
            <a:normAutofit/>
          </a:bodyPr>
          <a:lstStyle/>
          <a:p>
            <a:pPr algn="ctr"/>
            <a:r>
              <a:rPr lang="en-IN" sz="3600" dirty="0"/>
              <a:t>FIG. 6.10: The log reciprocal model</a:t>
            </a:r>
          </a:p>
        </p:txBody>
      </p:sp>
      <p:pic>
        <p:nvPicPr>
          <p:cNvPr id="5" name="Picture 4">
            <a:extLst>
              <a:ext uri="{FF2B5EF4-FFF2-40B4-BE49-F238E27FC236}">
                <a16:creationId xmlns:a16="http://schemas.microsoft.com/office/drawing/2014/main" id="{9C0BFF89-1B11-A18A-1FF8-82EC0C2FBCE4}"/>
              </a:ext>
            </a:extLst>
          </p:cNvPr>
          <p:cNvPicPr>
            <a:picLocks noChangeAspect="1"/>
          </p:cNvPicPr>
          <p:nvPr/>
        </p:nvPicPr>
        <p:blipFill>
          <a:blip r:embed="rId2"/>
          <a:stretch>
            <a:fillRect/>
          </a:stretch>
        </p:blipFill>
        <p:spPr>
          <a:xfrm>
            <a:off x="2298861" y="2147887"/>
            <a:ext cx="5702139" cy="3606870"/>
          </a:xfrm>
          <a:prstGeom prst="rect">
            <a:avLst/>
          </a:prstGeom>
        </p:spPr>
      </p:pic>
      <p:sp>
        <p:nvSpPr>
          <p:cNvPr id="6" name="TextBox 5">
            <a:extLst>
              <a:ext uri="{FF2B5EF4-FFF2-40B4-BE49-F238E27FC236}">
                <a16:creationId xmlns:a16="http://schemas.microsoft.com/office/drawing/2014/main" id="{AF426CB6-5504-DB28-7904-C330F47A2C1F}"/>
              </a:ext>
            </a:extLst>
          </p:cNvPr>
          <p:cNvSpPr txBox="1"/>
          <p:nvPr/>
        </p:nvSpPr>
        <p:spPr>
          <a:xfrm>
            <a:off x="5506278" y="6174822"/>
            <a:ext cx="5702140" cy="369332"/>
          </a:xfrm>
          <a:prstGeom prst="rect">
            <a:avLst/>
          </a:prstGeom>
          <a:noFill/>
        </p:spPr>
        <p:txBody>
          <a:bodyPr wrap="square" rtlCol="0">
            <a:spAutoFit/>
          </a:bodyPr>
          <a:lstStyle/>
          <a:p>
            <a:r>
              <a:rPr lang="en-IN" dirty="0"/>
              <a:t>Source: Basic Econometrics by </a:t>
            </a:r>
            <a:r>
              <a:rPr lang="en-IN" dirty="0" err="1"/>
              <a:t>Damodar</a:t>
            </a:r>
            <a:r>
              <a:rPr lang="en-IN" dirty="0"/>
              <a:t> Gujarati, Page. 189</a:t>
            </a:r>
          </a:p>
        </p:txBody>
      </p:sp>
    </p:spTree>
    <p:extLst>
      <p:ext uri="{BB962C8B-B14F-4D97-AF65-F5344CB8AC3E}">
        <p14:creationId xmlns:p14="http://schemas.microsoft.com/office/powerpoint/2010/main" val="871447166"/>
      </p:ext>
    </p:extLst>
  </p:cSld>
  <p:clrMapOvr>
    <a:masterClrMapping/>
  </p:clrMapOvr>
  <p:transition spd="slow">
    <p:push dir="u"/>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1B4EEF-94A4-D5C3-79E4-4DC84880AF85}"/>
              </a:ext>
            </a:extLst>
          </p:cNvPr>
          <p:cNvSpPr>
            <a:spLocks noGrp="1"/>
          </p:cNvSpPr>
          <p:nvPr>
            <p:ph type="title"/>
          </p:nvPr>
        </p:nvSpPr>
        <p:spPr/>
        <p:txBody>
          <a:bodyPr>
            <a:normAutofit/>
          </a:bodyPr>
          <a:lstStyle/>
          <a:p>
            <a:pPr algn="ctr"/>
            <a:r>
              <a:rPr lang="en-IN" sz="3600" dirty="0"/>
              <a:t>Log Hyperbola or Logarithmic Reciprocal Model</a:t>
            </a:r>
          </a:p>
        </p:txBody>
      </p:sp>
      <p:sp>
        <p:nvSpPr>
          <p:cNvPr id="3" name="Content Placeholder 2">
            <a:extLst>
              <a:ext uri="{FF2B5EF4-FFF2-40B4-BE49-F238E27FC236}">
                <a16:creationId xmlns:a16="http://schemas.microsoft.com/office/drawing/2014/main" id="{835AA989-6B0B-12E3-47B0-D86743D92D0E}"/>
              </a:ext>
            </a:extLst>
          </p:cNvPr>
          <p:cNvSpPr>
            <a:spLocks noGrp="1"/>
          </p:cNvSpPr>
          <p:nvPr>
            <p:ph idx="1"/>
          </p:nvPr>
        </p:nvSpPr>
        <p:spPr/>
        <p:txBody>
          <a:bodyPr/>
          <a:lstStyle/>
          <a:p>
            <a:r>
              <a:rPr lang="en-US" dirty="0"/>
              <a:t>Such a model may therefore be appropriate to model a short-run production function. </a:t>
            </a:r>
          </a:p>
          <a:p>
            <a:r>
              <a:rPr lang="en-US" dirty="0"/>
              <a:t>Recall from microeconomics that if labor and capital are the inputs in a production function and if we keep the capital input constant but increase the labor input, the short-run output–labor relationship will resemble Figure 6.10. </a:t>
            </a:r>
          </a:p>
          <a:p>
            <a:endParaRPr lang="en-IN" dirty="0"/>
          </a:p>
        </p:txBody>
      </p:sp>
    </p:spTree>
    <p:extLst>
      <p:ext uri="{BB962C8B-B14F-4D97-AF65-F5344CB8AC3E}">
        <p14:creationId xmlns:p14="http://schemas.microsoft.com/office/powerpoint/2010/main" val="152907006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A5489-CEC4-FA40-322D-0592EA85800B}"/>
              </a:ext>
            </a:extLst>
          </p:cNvPr>
          <p:cNvSpPr>
            <a:spLocks noGrp="1"/>
          </p:cNvSpPr>
          <p:nvPr>
            <p:ph type="title"/>
          </p:nvPr>
        </p:nvSpPr>
        <p:spPr/>
        <p:txBody>
          <a:bodyPr>
            <a:normAutofit/>
          </a:bodyPr>
          <a:lstStyle/>
          <a:p>
            <a:pPr algn="ctr"/>
            <a:r>
              <a:rPr lang="en-IN" sz="4000" dirty="0"/>
              <a:t>Choice of Functional Form</a:t>
            </a:r>
          </a:p>
        </p:txBody>
      </p:sp>
      <p:sp>
        <p:nvSpPr>
          <p:cNvPr id="3" name="Content Placeholder 2">
            <a:extLst>
              <a:ext uri="{FF2B5EF4-FFF2-40B4-BE49-F238E27FC236}">
                <a16:creationId xmlns:a16="http://schemas.microsoft.com/office/drawing/2014/main" id="{1B3451C5-2B33-D17E-BCE3-15898B59C857}"/>
              </a:ext>
            </a:extLst>
          </p:cNvPr>
          <p:cNvSpPr>
            <a:spLocks noGrp="1"/>
          </p:cNvSpPr>
          <p:nvPr>
            <p:ph idx="1"/>
          </p:nvPr>
        </p:nvSpPr>
        <p:spPr/>
        <p:txBody>
          <a:bodyPr>
            <a:normAutofit fontScale="92500" lnSpcReduction="10000"/>
          </a:bodyPr>
          <a:lstStyle/>
          <a:p>
            <a:r>
              <a:rPr lang="en-US" dirty="0"/>
              <a:t>So far, in the Lectures from 7 to 9, we discussed several functional forms an empirical model can assume, even within the confines of the linear-in-parameter regression models. </a:t>
            </a:r>
          </a:p>
          <a:p>
            <a:r>
              <a:rPr lang="en-US" dirty="0"/>
              <a:t>The choice of a particular functional form may be comparatively easy in the two-variable case, because we can plot the variables and get some rough idea about the appropriate model.</a:t>
            </a:r>
          </a:p>
          <a:p>
            <a:r>
              <a:rPr lang="en-US" dirty="0"/>
              <a:t>The choice becomes much harder when we consider the multiple regression model involving more than one regressor, as we will discover when we discuss this topic in the next three lectures from 10 to 12. </a:t>
            </a:r>
          </a:p>
          <a:p>
            <a:r>
              <a:rPr lang="en-US" dirty="0"/>
              <a:t>There is no denying that a great deal of skill and experience are required in choosing an appropriate model for empirical estimation. </a:t>
            </a:r>
            <a:endParaRPr lang="en-IN" dirty="0"/>
          </a:p>
          <a:p>
            <a:endParaRPr lang="en-IN" dirty="0"/>
          </a:p>
        </p:txBody>
      </p:sp>
    </p:spTree>
    <p:extLst>
      <p:ext uri="{BB962C8B-B14F-4D97-AF65-F5344CB8AC3E}">
        <p14:creationId xmlns:p14="http://schemas.microsoft.com/office/powerpoint/2010/main" val="26507601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5DC8B6-833E-B635-4CE8-352658550E87}"/>
              </a:ext>
            </a:extLst>
          </p:cNvPr>
          <p:cNvSpPr>
            <a:spLocks noGrp="1"/>
          </p:cNvSpPr>
          <p:nvPr>
            <p:ph type="title"/>
          </p:nvPr>
        </p:nvSpPr>
        <p:spPr/>
        <p:txBody>
          <a:bodyPr>
            <a:normAutofit/>
          </a:bodyPr>
          <a:lstStyle/>
          <a:p>
            <a:pPr algn="ctr"/>
            <a:r>
              <a:rPr lang="en-IN" sz="4000" dirty="0"/>
              <a:t>Choice of Functional Form</a:t>
            </a:r>
          </a:p>
        </p:txBody>
      </p:sp>
      <p:sp>
        <p:nvSpPr>
          <p:cNvPr id="3" name="Content Placeholder 2">
            <a:extLst>
              <a:ext uri="{FF2B5EF4-FFF2-40B4-BE49-F238E27FC236}">
                <a16:creationId xmlns:a16="http://schemas.microsoft.com/office/drawing/2014/main" id="{02C17DA1-240A-F8B2-6F42-2EDFD5845C19}"/>
              </a:ext>
            </a:extLst>
          </p:cNvPr>
          <p:cNvSpPr>
            <a:spLocks noGrp="1"/>
          </p:cNvSpPr>
          <p:nvPr>
            <p:ph idx="1"/>
          </p:nvPr>
        </p:nvSpPr>
        <p:spPr>
          <a:xfrm>
            <a:off x="838200" y="1690688"/>
            <a:ext cx="10515600" cy="4486275"/>
          </a:xfrm>
        </p:spPr>
        <p:txBody>
          <a:bodyPr>
            <a:normAutofit fontScale="92500" lnSpcReduction="10000"/>
          </a:bodyPr>
          <a:lstStyle/>
          <a:p>
            <a:r>
              <a:rPr lang="en-US" dirty="0"/>
              <a:t>But some guidelines can be offered:</a:t>
            </a:r>
          </a:p>
          <a:p>
            <a:r>
              <a:rPr lang="en-US" dirty="0"/>
              <a:t>1. The underlying theory (e.g., the Phillips curve) may suggest a particular functional form.</a:t>
            </a:r>
          </a:p>
          <a:p>
            <a:r>
              <a:rPr lang="en-US" dirty="0"/>
              <a:t> 2. It is good practice to find out the rate of change (i.e., the slope) of the </a:t>
            </a:r>
            <a:r>
              <a:rPr lang="en-US" dirty="0" err="1"/>
              <a:t>regressand</a:t>
            </a:r>
            <a:r>
              <a:rPr lang="en-US" dirty="0"/>
              <a:t> with respect to the regressor as well as to find out the elasticity of the </a:t>
            </a:r>
            <a:r>
              <a:rPr lang="en-US" dirty="0" err="1"/>
              <a:t>regressand</a:t>
            </a:r>
            <a:r>
              <a:rPr lang="en-US" dirty="0"/>
              <a:t> with respect to the regressor. </a:t>
            </a:r>
          </a:p>
          <a:p>
            <a:r>
              <a:rPr lang="en-US" dirty="0"/>
              <a:t>For the various models considered in this chapter, we provide the necessary formulas for the slope and elasticity coefficients of the various models in the next slide in a Table format.</a:t>
            </a:r>
          </a:p>
          <a:p>
            <a:r>
              <a:rPr lang="en-US" dirty="0"/>
              <a:t>The knowledge of these formulas will help us to compare the various models.</a:t>
            </a:r>
            <a:endParaRPr lang="en-IN" dirty="0"/>
          </a:p>
        </p:txBody>
      </p:sp>
    </p:spTree>
    <p:extLst>
      <p:ext uri="{BB962C8B-B14F-4D97-AF65-F5344CB8AC3E}">
        <p14:creationId xmlns:p14="http://schemas.microsoft.com/office/powerpoint/2010/main" val="327505326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2147FB8-07BF-EE52-ABE9-BFB1F4D7E3BD}"/>
              </a:ext>
            </a:extLst>
          </p:cNvPr>
          <p:cNvPicPr>
            <a:picLocks noChangeAspect="1"/>
          </p:cNvPicPr>
          <p:nvPr/>
        </p:nvPicPr>
        <p:blipFill>
          <a:blip r:embed="rId2"/>
          <a:stretch>
            <a:fillRect/>
          </a:stretch>
        </p:blipFill>
        <p:spPr>
          <a:xfrm>
            <a:off x="665922" y="934279"/>
            <a:ext cx="10687878" cy="5068956"/>
          </a:xfrm>
          <a:prstGeom prst="rect">
            <a:avLst/>
          </a:prstGeom>
        </p:spPr>
      </p:pic>
      <p:sp>
        <p:nvSpPr>
          <p:cNvPr id="6" name="TextBox 5">
            <a:extLst>
              <a:ext uri="{FF2B5EF4-FFF2-40B4-BE49-F238E27FC236}">
                <a16:creationId xmlns:a16="http://schemas.microsoft.com/office/drawing/2014/main" id="{881245C7-ED02-DB74-3CA6-78CA00BB7EE1}"/>
              </a:ext>
            </a:extLst>
          </p:cNvPr>
          <p:cNvSpPr txBox="1"/>
          <p:nvPr/>
        </p:nvSpPr>
        <p:spPr>
          <a:xfrm>
            <a:off x="5506278" y="6174822"/>
            <a:ext cx="5702140" cy="369332"/>
          </a:xfrm>
          <a:prstGeom prst="rect">
            <a:avLst/>
          </a:prstGeom>
          <a:noFill/>
        </p:spPr>
        <p:txBody>
          <a:bodyPr wrap="square" rtlCol="0">
            <a:spAutoFit/>
          </a:bodyPr>
          <a:lstStyle/>
          <a:p>
            <a:r>
              <a:rPr lang="en-IN" dirty="0"/>
              <a:t>Source: Basic Econometrics by </a:t>
            </a:r>
            <a:r>
              <a:rPr lang="en-IN" dirty="0" err="1"/>
              <a:t>Damodar</a:t>
            </a:r>
            <a:r>
              <a:rPr lang="en-IN" dirty="0"/>
              <a:t> Gujarati, Page. 190</a:t>
            </a:r>
          </a:p>
        </p:txBody>
      </p:sp>
    </p:spTree>
    <p:extLst>
      <p:ext uri="{BB962C8B-B14F-4D97-AF65-F5344CB8AC3E}">
        <p14:creationId xmlns:p14="http://schemas.microsoft.com/office/powerpoint/2010/main" val="35161052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1031"/>
          <p:cNvSpPr>
            <a:spLocks noGrp="1" noChangeArrowheads="1"/>
          </p:cNvSpPr>
          <p:nvPr>
            <p:ph type="dt" sz="quarter" idx="10"/>
          </p:nvPr>
        </p:nvSpPr>
        <p:spPr>
          <a:noFill/>
        </p:spPr>
        <p:txBody>
          <a:bodyPr/>
          <a:lstStyle/>
          <a:p>
            <a:fld id="{528AD43F-18F6-4196-A464-DDFD374219C8}" type="datetime1">
              <a:rPr lang="en-US" smtClean="0"/>
              <a:t>5/23/2022</a:t>
            </a:fld>
            <a:endParaRPr lang="en-US"/>
          </a:p>
        </p:txBody>
      </p:sp>
      <p:sp>
        <p:nvSpPr>
          <p:cNvPr id="135171" name="Rectangle 1032"/>
          <p:cNvSpPr>
            <a:spLocks noGrp="1" noChangeArrowheads="1"/>
          </p:cNvSpPr>
          <p:nvPr>
            <p:ph type="ftr" sz="quarter" idx="11"/>
          </p:nvPr>
        </p:nvSpPr>
        <p:spPr>
          <a:noFill/>
        </p:spPr>
        <p:txBody>
          <a:bodyPr/>
          <a:lstStyle/>
          <a:p>
            <a:r>
              <a:rPr lang="en-US"/>
              <a:t>Prof. P. Geetha Rani, ICCR Chair Professor, DBS, UNITECH, PNG</a:t>
            </a:r>
          </a:p>
        </p:txBody>
      </p:sp>
      <p:sp>
        <p:nvSpPr>
          <p:cNvPr id="6" name="Rectangle 1033"/>
          <p:cNvSpPr>
            <a:spLocks noGrp="1" noChangeArrowheads="1"/>
          </p:cNvSpPr>
          <p:nvPr>
            <p:ph type="sldNum" sz="quarter" idx="12"/>
          </p:nvPr>
        </p:nvSpPr>
        <p:spPr/>
        <p:txBody>
          <a:bodyPr/>
          <a:lstStyle/>
          <a:p>
            <a:pPr lvl="1">
              <a:defRPr/>
            </a:pPr>
            <a:fld id="{76A05671-7E7D-4620-8B87-D9DD845F0EA2}" type="slidenum">
              <a:rPr lang="en-US"/>
              <a:pPr lvl="1">
                <a:defRPr/>
              </a:pPr>
              <a:t>54</a:t>
            </a:fld>
            <a:endParaRPr lang="en-US"/>
          </a:p>
        </p:txBody>
      </p:sp>
      <p:sp>
        <p:nvSpPr>
          <p:cNvPr id="161794" name="Rectangle 2"/>
          <p:cNvSpPr>
            <a:spLocks noGrp="1" noChangeArrowheads="1"/>
          </p:cNvSpPr>
          <p:nvPr>
            <p:ph type="ctrTitle"/>
          </p:nvPr>
        </p:nvSpPr>
        <p:spPr>
          <a:xfrm>
            <a:off x="2744788" y="228602"/>
            <a:ext cx="7618412" cy="1134518"/>
          </a:xfrm>
        </p:spPr>
        <p:txBody>
          <a:bodyPr>
            <a:normAutofit/>
          </a:bodyPr>
          <a:lstStyle/>
          <a:p>
            <a:pPr eaLnBrk="1" hangingPunct="1">
              <a:defRPr/>
            </a:pPr>
            <a:r>
              <a:rPr lang="en-US" sz="4000" b="1" dirty="0">
                <a:solidFill>
                  <a:srgbClr val="FFCC00"/>
                </a:solidFill>
                <a:cs typeface="Times New Roman" pitchFamily="18" charset="0"/>
              </a:rPr>
              <a:t>Summary of Functional Forms</a:t>
            </a:r>
            <a:endParaRPr lang="en-AU" sz="4000" b="1" dirty="0">
              <a:solidFill>
                <a:srgbClr val="FFCC00"/>
              </a:solidFill>
              <a:cs typeface="Times New Roman" pitchFamily="18" charset="0"/>
            </a:endParaRPr>
          </a:p>
        </p:txBody>
      </p:sp>
      <p:sp>
        <p:nvSpPr>
          <p:cNvPr id="135174" name="Rectangle 3"/>
          <p:cNvSpPr>
            <a:spLocks noGrp="1" noChangeArrowheads="1"/>
          </p:cNvSpPr>
          <p:nvPr>
            <p:ph type="subTitle" idx="1"/>
          </p:nvPr>
        </p:nvSpPr>
        <p:spPr>
          <a:xfrm>
            <a:off x="1003852" y="1554165"/>
            <a:ext cx="9359348" cy="4339740"/>
          </a:xfrm>
        </p:spPr>
        <p:txBody>
          <a:bodyPr>
            <a:normAutofit/>
          </a:bodyPr>
          <a:lstStyle/>
          <a:p>
            <a:pPr marL="457200" indent="-457200" algn="l">
              <a:buFont typeface="Arial" panose="020B0604020202020204" pitchFamily="34" charset="0"/>
              <a:buChar char="•"/>
            </a:pPr>
            <a:r>
              <a:rPr lang="en-US" sz="3600" i="1" u="sng" dirty="0">
                <a:solidFill>
                  <a:schemeClr val="accent5">
                    <a:lumMod val="50000"/>
                  </a:schemeClr>
                </a:solidFill>
                <a:cs typeface="Times New Roman" pitchFamily="18" charset="0"/>
              </a:rPr>
              <a:t>Note</a:t>
            </a:r>
            <a:r>
              <a:rPr lang="en-US" sz="3600" i="1" dirty="0">
                <a:solidFill>
                  <a:schemeClr val="accent5">
                    <a:lumMod val="50000"/>
                  </a:schemeClr>
                </a:solidFill>
                <a:cs typeface="Times New Roman" pitchFamily="18" charset="0"/>
              </a:rPr>
              <a:t>: */ indicates that the elasticity coefficient is variable, depending on the value taken by X or Y or both. </a:t>
            </a:r>
          </a:p>
          <a:p>
            <a:pPr marL="457200" indent="-457200" algn="l">
              <a:buFont typeface="Arial" panose="020B0604020202020204" pitchFamily="34" charset="0"/>
              <a:buChar char="•"/>
            </a:pPr>
            <a:r>
              <a:rPr lang="en-US" sz="3600" i="1" dirty="0">
                <a:solidFill>
                  <a:schemeClr val="accent5">
                    <a:lumMod val="50000"/>
                  </a:schemeClr>
                </a:solidFill>
                <a:cs typeface="Times New Roman" pitchFamily="18" charset="0"/>
              </a:rPr>
              <a:t>when no X and Y values are specified, in practice, very often these elasticities are measured at the mean values E(X) and E(Y).</a:t>
            </a:r>
            <a:r>
              <a:rPr lang="en-US" sz="3600" b="1" i="1" dirty="0">
                <a:solidFill>
                  <a:schemeClr val="accent5">
                    <a:lumMod val="50000"/>
                  </a:schemeClr>
                </a:solidFill>
                <a:cs typeface="Times New Roman" pitchFamily="18" charset="0"/>
              </a:rPr>
              <a:t>    </a:t>
            </a:r>
            <a:endParaRPr lang="en-AU" i="1" dirty="0">
              <a:solidFill>
                <a:schemeClr val="accent5">
                  <a:lumMod val="50000"/>
                </a:schemeClr>
              </a:solidFill>
              <a:latin typeface="Arial" charset="0"/>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8879B-CE66-E467-5F03-B868E7FC7011}"/>
              </a:ext>
            </a:extLst>
          </p:cNvPr>
          <p:cNvSpPr>
            <a:spLocks noGrp="1"/>
          </p:cNvSpPr>
          <p:nvPr>
            <p:ph type="title"/>
          </p:nvPr>
        </p:nvSpPr>
        <p:spPr/>
        <p:txBody>
          <a:bodyPr>
            <a:normAutofit/>
          </a:bodyPr>
          <a:lstStyle/>
          <a:p>
            <a:pPr algn="ctr"/>
            <a:r>
              <a:rPr lang="en-IN" sz="4000" dirty="0"/>
              <a:t>Choice of Functional Form</a:t>
            </a:r>
          </a:p>
        </p:txBody>
      </p:sp>
      <p:sp>
        <p:nvSpPr>
          <p:cNvPr id="3" name="Content Placeholder 2">
            <a:extLst>
              <a:ext uri="{FF2B5EF4-FFF2-40B4-BE49-F238E27FC236}">
                <a16:creationId xmlns:a16="http://schemas.microsoft.com/office/drawing/2014/main" id="{E141F7F6-17FB-E39B-852D-B83F44F0D28A}"/>
              </a:ext>
            </a:extLst>
          </p:cNvPr>
          <p:cNvSpPr>
            <a:spLocks noGrp="1"/>
          </p:cNvSpPr>
          <p:nvPr>
            <p:ph idx="1"/>
          </p:nvPr>
        </p:nvSpPr>
        <p:spPr/>
        <p:txBody>
          <a:bodyPr>
            <a:normAutofit/>
          </a:bodyPr>
          <a:lstStyle/>
          <a:p>
            <a:r>
              <a:rPr lang="en-US" dirty="0"/>
              <a:t>3. The coefficients of the model chosen should satisfy certain a priori expectations. For example, if we are considering the demand for automobiles as a function of price and some other variables, we should expect a negative coefficient for the price variable. </a:t>
            </a:r>
          </a:p>
          <a:p>
            <a:r>
              <a:rPr lang="en-US" dirty="0"/>
              <a:t>4. Sometime more than one model may fit a given set of data reasonably well. In the modified Phillips curve, we fitted both a linear and a reciprocal model to the same data.</a:t>
            </a:r>
          </a:p>
          <a:p>
            <a:r>
              <a:rPr lang="en-US" dirty="0"/>
              <a:t>In both cases the coefficients were in line with prior expectations and they were all statistically significant. </a:t>
            </a:r>
            <a:endParaRPr lang="en-IN" dirty="0"/>
          </a:p>
        </p:txBody>
      </p:sp>
    </p:spTree>
    <p:extLst>
      <p:ext uri="{BB962C8B-B14F-4D97-AF65-F5344CB8AC3E}">
        <p14:creationId xmlns:p14="http://schemas.microsoft.com/office/powerpoint/2010/main" val="205690286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E8759E-0B41-DD6F-7F34-9D1701ABA406}"/>
              </a:ext>
            </a:extLst>
          </p:cNvPr>
          <p:cNvSpPr>
            <a:spLocks noGrp="1"/>
          </p:cNvSpPr>
          <p:nvPr>
            <p:ph type="title"/>
          </p:nvPr>
        </p:nvSpPr>
        <p:spPr/>
        <p:txBody>
          <a:bodyPr/>
          <a:lstStyle/>
          <a:p>
            <a:pPr algn="ctr"/>
            <a:r>
              <a:rPr lang="en-IN" sz="4000" dirty="0"/>
              <a:t>Choice of Functional Form</a:t>
            </a:r>
            <a:endParaRPr lang="en-IN" dirty="0"/>
          </a:p>
        </p:txBody>
      </p:sp>
      <p:sp>
        <p:nvSpPr>
          <p:cNvPr id="3" name="Content Placeholder 2">
            <a:extLst>
              <a:ext uri="{FF2B5EF4-FFF2-40B4-BE49-F238E27FC236}">
                <a16:creationId xmlns:a16="http://schemas.microsoft.com/office/drawing/2014/main" id="{DE68DB56-E2D4-B6A8-BAB2-05FAC6827C9A}"/>
              </a:ext>
            </a:extLst>
          </p:cNvPr>
          <p:cNvSpPr>
            <a:spLocks noGrp="1"/>
          </p:cNvSpPr>
          <p:nvPr>
            <p:ph idx="1"/>
          </p:nvPr>
        </p:nvSpPr>
        <p:spPr/>
        <p:txBody>
          <a:bodyPr/>
          <a:lstStyle/>
          <a:p>
            <a:r>
              <a:rPr lang="en-US" dirty="0"/>
              <a:t>One major difference was that the r</a:t>
            </a:r>
            <a:r>
              <a:rPr lang="en-US" sz="2800" baseline="30000" dirty="0">
                <a:cs typeface="Times New Roman" pitchFamily="18" charset="0"/>
              </a:rPr>
              <a:t>2</a:t>
            </a:r>
            <a:r>
              <a:rPr lang="en-US" dirty="0"/>
              <a:t> value of the linear model was larger than that of the reciprocal model. </a:t>
            </a:r>
          </a:p>
          <a:p>
            <a:r>
              <a:rPr lang="en-US" dirty="0"/>
              <a:t>One may therefore give a slight edge to the linear model over the reciprocal model. </a:t>
            </a:r>
          </a:p>
          <a:p>
            <a:r>
              <a:rPr lang="en-US" dirty="0"/>
              <a:t>But make sure that in comparing two r</a:t>
            </a:r>
            <a:r>
              <a:rPr lang="en-US" sz="2800" baseline="30000" dirty="0">
                <a:cs typeface="Times New Roman" pitchFamily="18" charset="0"/>
              </a:rPr>
              <a:t>2</a:t>
            </a:r>
            <a:r>
              <a:rPr lang="en-US" dirty="0"/>
              <a:t> values the dependent variable, or the </a:t>
            </a:r>
            <a:r>
              <a:rPr lang="en-US" dirty="0" err="1"/>
              <a:t>regressand</a:t>
            </a:r>
            <a:r>
              <a:rPr lang="en-US" dirty="0"/>
              <a:t>, of the two models is the same; the regressor(s) can take any form.</a:t>
            </a:r>
            <a:endParaRPr lang="en-IN" dirty="0"/>
          </a:p>
        </p:txBody>
      </p:sp>
    </p:spTree>
    <p:extLst>
      <p:ext uri="{BB962C8B-B14F-4D97-AF65-F5344CB8AC3E}">
        <p14:creationId xmlns:p14="http://schemas.microsoft.com/office/powerpoint/2010/main" val="239666463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FAAC6-A67B-9A2C-6261-7B9671BD93ED}"/>
              </a:ext>
            </a:extLst>
          </p:cNvPr>
          <p:cNvSpPr>
            <a:spLocks noGrp="1"/>
          </p:cNvSpPr>
          <p:nvPr>
            <p:ph type="title"/>
          </p:nvPr>
        </p:nvSpPr>
        <p:spPr/>
        <p:txBody>
          <a:bodyPr>
            <a:normAutofit/>
          </a:bodyPr>
          <a:lstStyle/>
          <a:p>
            <a:pPr algn="ctr"/>
            <a:r>
              <a:rPr lang="en-IN" sz="4000" dirty="0"/>
              <a:t>Choice of Functional Form</a:t>
            </a:r>
          </a:p>
        </p:txBody>
      </p:sp>
      <p:sp>
        <p:nvSpPr>
          <p:cNvPr id="3" name="Content Placeholder 2">
            <a:extLst>
              <a:ext uri="{FF2B5EF4-FFF2-40B4-BE49-F238E27FC236}">
                <a16:creationId xmlns:a16="http://schemas.microsoft.com/office/drawing/2014/main" id="{9E125A67-CF06-D469-E047-479F5CD8FA90}"/>
              </a:ext>
            </a:extLst>
          </p:cNvPr>
          <p:cNvSpPr>
            <a:spLocks noGrp="1"/>
          </p:cNvSpPr>
          <p:nvPr>
            <p:ph idx="1"/>
          </p:nvPr>
        </p:nvSpPr>
        <p:spPr/>
        <p:txBody>
          <a:bodyPr/>
          <a:lstStyle/>
          <a:p>
            <a:r>
              <a:rPr lang="en-US" dirty="0"/>
              <a:t>5. In general one should not overemphasize the r</a:t>
            </a:r>
            <a:r>
              <a:rPr lang="en-US" sz="2800" baseline="30000" dirty="0">
                <a:cs typeface="Times New Roman" pitchFamily="18" charset="0"/>
              </a:rPr>
              <a:t>2</a:t>
            </a:r>
            <a:r>
              <a:rPr lang="en-US" dirty="0"/>
              <a:t> measure in the sense that the higher the r</a:t>
            </a:r>
            <a:r>
              <a:rPr lang="en-US" sz="2800" baseline="30000" dirty="0">
                <a:cs typeface="Times New Roman" pitchFamily="18" charset="0"/>
              </a:rPr>
              <a:t>2</a:t>
            </a:r>
            <a:r>
              <a:rPr lang="en-US" dirty="0"/>
              <a:t> the better the model. </a:t>
            </a:r>
          </a:p>
          <a:p>
            <a:r>
              <a:rPr lang="en-US" dirty="0"/>
              <a:t>As we will discuss in the next chapter, r</a:t>
            </a:r>
            <a:r>
              <a:rPr lang="en-US" sz="2800" baseline="30000" dirty="0">
                <a:cs typeface="Times New Roman" pitchFamily="18" charset="0"/>
              </a:rPr>
              <a:t>2</a:t>
            </a:r>
            <a:r>
              <a:rPr lang="en-US" dirty="0"/>
              <a:t> increases as we add more regressors to the model. </a:t>
            </a:r>
          </a:p>
          <a:p>
            <a:r>
              <a:rPr lang="en-US" dirty="0"/>
              <a:t>What is of greater importance is the theoretical underpinning of the chosen model, the signs of the estimated coefficients and their statistical significance. </a:t>
            </a:r>
          </a:p>
          <a:p>
            <a:r>
              <a:rPr lang="en-US" dirty="0"/>
              <a:t>If a model is good on these criteria, a model with a lower r</a:t>
            </a:r>
            <a:r>
              <a:rPr lang="en-US" sz="2800" baseline="30000" dirty="0">
                <a:cs typeface="Times New Roman" pitchFamily="18" charset="0"/>
              </a:rPr>
              <a:t>2</a:t>
            </a:r>
            <a:r>
              <a:rPr lang="en-US" dirty="0"/>
              <a:t> may be quite acceptable.</a:t>
            </a:r>
            <a:endParaRPr lang="en-IN" dirty="0"/>
          </a:p>
        </p:txBody>
      </p:sp>
    </p:spTree>
    <p:extLst>
      <p:ext uri="{BB962C8B-B14F-4D97-AF65-F5344CB8AC3E}">
        <p14:creationId xmlns:p14="http://schemas.microsoft.com/office/powerpoint/2010/main" val="331777520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E2E48D-FE84-438B-96C3-5E19A8A59209}"/>
              </a:ext>
            </a:extLst>
          </p:cNvPr>
          <p:cNvSpPr>
            <a:spLocks noGrp="1"/>
          </p:cNvSpPr>
          <p:nvPr>
            <p:ph type="title"/>
          </p:nvPr>
        </p:nvSpPr>
        <p:spPr/>
        <p:txBody>
          <a:bodyPr>
            <a:normAutofit/>
          </a:bodyPr>
          <a:lstStyle/>
          <a:p>
            <a:r>
              <a:rPr lang="en-US" dirty="0">
                <a:solidFill>
                  <a:schemeClr val="tx2"/>
                </a:solidFill>
                <a:latin typeface="Arial" charset="0"/>
                <a:cs typeface="Times New Roman" pitchFamily="18" charset="0"/>
              </a:rPr>
              <a:t>Summary and conclusions</a:t>
            </a:r>
            <a:endParaRPr lang="en-IN" dirty="0"/>
          </a:p>
        </p:txBody>
      </p:sp>
      <p:sp>
        <p:nvSpPr>
          <p:cNvPr id="3" name="Content Placeholder 2">
            <a:extLst>
              <a:ext uri="{FF2B5EF4-FFF2-40B4-BE49-F238E27FC236}">
                <a16:creationId xmlns:a16="http://schemas.microsoft.com/office/drawing/2014/main" id="{B0116E82-2D19-424E-8968-1EC46D663D21}"/>
              </a:ext>
            </a:extLst>
          </p:cNvPr>
          <p:cNvSpPr>
            <a:spLocks noGrp="1"/>
          </p:cNvSpPr>
          <p:nvPr>
            <p:ph idx="1"/>
          </p:nvPr>
        </p:nvSpPr>
        <p:spPr/>
        <p:txBody>
          <a:bodyPr>
            <a:normAutofit/>
          </a:bodyPr>
          <a:lstStyle/>
          <a:p>
            <a:r>
              <a:rPr lang="en-US" dirty="0"/>
              <a:t>1. Sometimes a regression model may not contain an explicit intercept term. </a:t>
            </a:r>
          </a:p>
          <a:p>
            <a:r>
              <a:rPr lang="en-US" dirty="0"/>
              <a:t>Such models are known as </a:t>
            </a:r>
            <a:r>
              <a:rPr lang="en-US" dirty="0">
                <a:highlight>
                  <a:srgbClr val="FFFF00"/>
                </a:highlight>
              </a:rPr>
              <a:t>regression through the origin</a:t>
            </a:r>
            <a:r>
              <a:rPr lang="en-US" dirty="0"/>
              <a:t>. </a:t>
            </a:r>
          </a:p>
          <a:p>
            <a:r>
              <a:rPr lang="en-US" dirty="0"/>
              <a:t>Although the algebra of estimating such models is simple, one should use such models with caution. </a:t>
            </a:r>
          </a:p>
          <a:p>
            <a:r>
              <a:rPr lang="en-US" dirty="0"/>
              <a:t>In such models the sum of the residuals </a:t>
            </a:r>
            <a:r>
              <a:rPr lang="en-US" dirty="0" err="1"/>
              <a:t>uˆi</a:t>
            </a:r>
            <a:r>
              <a:rPr lang="en-US" dirty="0"/>
              <a:t> is nonzero; additionally, the conventionally computed r</a:t>
            </a:r>
            <a:r>
              <a:rPr lang="en-US" sz="2800" baseline="30000" dirty="0">
                <a:cs typeface="Times New Roman" pitchFamily="18" charset="0"/>
              </a:rPr>
              <a:t>2</a:t>
            </a:r>
            <a:r>
              <a:rPr lang="en-US" dirty="0"/>
              <a:t> may not be meaningful. </a:t>
            </a:r>
            <a:endParaRPr lang="en-IN" dirty="0"/>
          </a:p>
        </p:txBody>
      </p:sp>
      <p:sp>
        <p:nvSpPr>
          <p:cNvPr id="4" name="Date Placeholder 3">
            <a:extLst>
              <a:ext uri="{FF2B5EF4-FFF2-40B4-BE49-F238E27FC236}">
                <a16:creationId xmlns:a16="http://schemas.microsoft.com/office/drawing/2014/main" id="{28814F71-9ADC-46EC-99D0-F33ADF8DB535}"/>
              </a:ext>
            </a:extLst>
          </p:cNvPr>
          <p:cNvSpPr>
            <a:spLocks noGrp="1"/>
          </p:cNvSpPr>
          <p:nvPr>
            <p:ph type="dt" sz="half" idx="10"/>
          </p:nvPr>
        </p:nvSpPr>
        <p:spPr/>
        <p:txBody>
          <a:bodyPr/>
          <a:lstStyle/>
          <a:p>
            <a:fld id="{0DE8426E-BF07-4A03-8C74-7DC87E3C5E4E}" type="datetime1">
              <a:rPr lang="en-US" smtClean="0"/>
              <a:t>5/23/2022</a:t>
            </a:fld>
            <a:endParaRPr lang="en-US"/>
          </a:p>
        </p:txBody>
      </p:sp>
      <p:sp>
        <p:nvSpPr>
          <p:cNvPr id="5" name="Footer Placeholder 4">
            <a:extLst>
              <a:ext uri="{FF2B5EF4-FFF2-40B4-BE49-F238E27FC236}">
                <a16:creationId xmlns:a16="http://schemas.microsoft.com/office/drawing/2014/main" id="{A83CF846-346A-48E1-9837-642030133DEB}"/>
              </a:ext>
            </a:extLst>
          </p:cNvPr>
          <p:cNvSpPr>
            <a:spLocks noGrp="1"/>
          </p:cNvSpPr>
          <p:nvPr>
            <p:ph type="ftr" sz="quarter" idx="11"/>
          </p:nvPr>
        </p:nvSpPr>
        <p:spPr/>
        <p:txBody>
          <a:bodyPr/>
          <a:lstStyle/>
          <a:p>
            <a:r>
              <a:rPr lang="en-US"/>
              <a:t>Prof. P. Geetha Rani, ICCR Chair Professor, DBS, UNITECH, PNG</a:t>
            </a:r>
          </a:p>
        </p:txBody>
      </p:sp>
      <p:sp>
        <p:nvSpPr>
          <p:cNvPr id="6" name="Slide Number Placeholder 5">
            <a:extLst>
              <a:ext uri="{FF2B5EF4-FFF2-40B4-BE49-F238E27FC236}">
                <a16:creationId xmlns:a16="http://schemas.microsoft.com/office/drawing/2014/main" id="{CC922FBB-4A3D-4521-AA06-53F3D3BF6359}"/>
              </a:ext>
            </a:extLst>
          </p:cNvPr>
          <p:cNvSpPr>
            <a:spLocks noGrp="1"/>
          </p:cNvSpPr>
          <p:nvPr>
            <p:ph type="sldNum" sz="quarter" idx="12"/>
          </p:nvPr>
        </p:nvSpPr>
        <p:spPr/>
        <p:txBody>
          <a:bodyPr/>
          <a:lstStyle/>
          <a:p>
            <a:fld id="{F4F5BC56-1B76-4F80-8502-DDBA1B27CC14}" type="slidenum">
              <a:rPr lang="en-US" smtClean="0"/>
              <a:t>58</a:t>
            </a:fld>
            <a:endParaRPr lang="en-US"/>
          </a:p>
        </p:txBody>
      </p:sp>
    </p:spTree>
    <p:extLst>
      <p:ext uri="{BB962C8B-B14F-4D97-AF65-F5344CB8AC3E}">
        <p14:creationId xmlns:p14="http://schemas.microsoft.com/office/powerpoint/2010/main" val="373678264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4CEC0-5F47-4AF3-9BC2-9C0498C68218}"/>
              </a:ext>
            </a:extLst>
          </p:cNvPr>
          <p:cNvSpPr>
            <a:spLocks noGrp="1"/>
          </p:cNvSpPr>
          <p:nvPr>
            <p:ph type="title"/>
          </p:nvPr>
        </p:nvSpPr>
        <p:spPr/>
        <p:txBody>
          <a:bodyPr/>
          <a:lstStyle/>
          <a:p>
            <a:r>
              <a:rPr lang="en-US" dirty="0">
                <a:solidFill>
                  <a:schemeClr val="tx2"/>
                </a:solidFill>
                <a:latin typeface="Arial" charset="0"/>
                <a:cs typeface="Times New Roman" pitchFamily="18" charset="0"/>
              </a:rPr>
              <a:t>6-9. Summary and conclusions</a:t>
            </a:r>
            <a:endParaRPr lang="en-IN" dirty="0"/>
          </a:p>
        </p:txBody>
      </p:sp>
      <p:sp>
        <p:nvSpPr>
          <p:cNvPr id="3" name="Content Placeholder 2">
            <a:extLst>
              <a:ext uri="{FF2B5EF4-FFF2-40B4-BE49-F238E27FC236}">
                <a16:creationId xmlns:a16="http://schemas.microsoft.com/office/drawing/2014/main" id="{4D4D7B8D-0956-4394-A0CA-2ABC7DC83AB3}"/>
              </a:ext>
            </a:extLst>
          </p:cNvPr>
          <p:cNvSpPr>
            <a:spLocks noGrp="1"/>
          </p:cNvSpPr>
          <p:nvPr>
            <p:ph idx="1"/>
          </p:nvPr>
        </p:nvSpPr>
        <p:spPr/>
        <p:txBody>
          <a:bodyPr>
            <a:normAutofit/>
          </a:bodyPr>
          <a:lstStyle/>
          <a:p>
            <a:r>
              <a:rPr lang="en-US" dirty="0"/>
              <a:t>2. The units and scale in which the </a:t>
            </a:r>
            <a:r>
              <a:rPr lang="en-US" dirty="0" err="1"/>
              <a:t>regressand</a:t>
            </a:r>
            <a:r>
              <a:rPr lang="en-US" dirty="0"/>
              <a:t> and the regressor(s) are expressed are very important because the interpretation of regression coefficients critically depends on them. In empirical research the researcher should not only quote the sources of data but also state explicitly how the variables are measured. </a:t>
            </a:r>
          </a:p>
          <a:p>
            <a:r>
              <a:rPr lang="en-US" dirty="0"/>
              <a:t>3. Just as important is the functional form of the relationship between the </a:t>
            </a:r>
            <a:r>
              <a:rPr lang="en-US" dirty="0" err="1"/>
              <a:t>regressand</a:t>
            </a:r>
            <a:r>
              <a:rPr lang="en-US" dirty="0"/>
              <a:t> and the regressor(s). </a:t>
            </a:r>
          </a:p>
          <a:p>
            <a:r>
              <a:rPr lang="en-US" dirty="0"/>
              <a:t>Some of the important functional forms discussed in this chapter are </a:t>
            </a:r>
            <a:r>
              <a:rPr lang="en-US" dirty="0">
                <a:highlight>
                  <a:srgbClr val="FFFF00"/>
                </a:highlight>
              </a:rPr>
              <a:t>(a) the log-linear or constant elasticity model, (b) </a:t>
            </a:r>
            <a:r>
              <a:rPr lang="en-US" dirty="0" err="1">
                <a:highlight>
                  <a:srgbClr val="FFFF00"/>
                </a:highlight>
              </a:rPr>
              <a:t>lin</a:t>
            </a:r>
            <a:r>
              <a:rPr lang="en-US" dirty="0">
                <a:highlight>
                  <a:srgbClr val="FFFF00"/>
                </a:highlight>
              </a:rPr>
              <a:t>-log regression models, © log-log models and (d) reciprocal models.</a:t>
            </a:r>
            <a:endParaRPr lang="en-IN" dirty="0">
              <a:highlight>
                <a:srgbClr val="FFFF00"/>
              </a:highlight>
            </a:endParaRPr>
          </a:p>
        </p:txBody>
      </p:sp>
      <p:sp>
        <p:nvSpPr>
          <p:cNvPr id="4" name="Date Placeholder 3">
            <a:extLst>
              <a:ext uri="{FF2B5EF4-FFF2-40B4-BE49-F238E27FC236}">
                <a16:creationId xmlns:a16="http://schemas.microsoft.com/office/drawing/2014/main" id="{AE900849-5EDF-4900-BCE9-9119E6030720}"/>
              </a:ext>
            </a:extLst>
          </p:cNvPr>
          <p:cNvSpPr>
            <a:spLocks noGrp="1"/>
          </p:cNvSpPr>
          <p:nvPr>
            <p:ph type="dt" sz="half" idx="10"/>
          </p:nvPr>
        </p:nvSpPr>
        <p:spPr/>
        <p:txBody>
          <a:bodyPr/>
          <a:lstStyle/>
          <a:p>
            <a:fld id="{0DE8426E-BF07-4A03-8C74-7DC87E3C5E4E}" type="datetime1">
              <a:rPr lang="en-US" smtClean="0"/>
              <a:t>5/23/2022</a:t>
            </a:fld>
            <a:endParaRPr lang="en-US"/>
          </a:p>
        </p:txBody>
      </p:sp>
      <p:sp>
        <p:nvSpPr>
          <p:cNvPr id="5" name="Footer Placeholder 4">
            <a:extLst>
              <a:ext uri="{FF2B5EF4-FFF2-40B4-BE49-F238E27FC236}">
                <a16:creationId xmlns:a16="http://schemas.microsoft.com/office/drawing/2014/main" id="{E92EE06A-2257-4926-9045-A42DBA2DB1AE}"/>
              </a:ext>
            </a:extLst>
          </p:cNvPr>
          <p:cNvSpPr>
            <a:spLocks noGrp="1"/>
          </p:cNvSpPr>
          <p:nvPr>
            <p:ph type="ftr" sz="quarter" idx="11"/>
          </p:nvPr>
        </p:nvSpPr>
        <p:spPr/>
        <p:txBody>
          <a:bodyPr/>
          <a:lstStyle/>
          <a:p>
            <a:r>
              <a:rPr lang="en-US"/>
              <a:t>Prof. P. Geetha Rani, ICCR Chair Professor, DBS, UNITECH, PNG</a:t>
            </a:r>
          </a:p>
        </p:txBody>
      </p:sp>
      <p:sp>
        <p:nvSpPr>
          <p:cNvPr id="6" name="Slide Number Placeholder 5">
            <a:extLst>
              <a:ext uri="{FF2B5EF4-FFF2-40B4-BE49-F238E27FC236}">
                <a16:creationId xmlns:a16="http://schemas.microsoft.com/office/drawing/2014/main" id="{5DD75164-6E09-43D6-A54C-0898E9096A98}"/>
              </a:ext>
            </a:extLst>
          </p:cNvPr>
          <p:cNvSpPr>
            <a:spLocks noGrp="1"/>
          </p:cNvSpPr>
          <p:nvPr>
            <p:ph type="sldNum" sz="quarter" idx="12"/>
          </p:nvPr>
        </p:nvSpPr>
        <p:spPr/>
        <p:txBody>
          <a:bodyPr/>
          <a:lstStyle/>
          <a:p>
            <a:fld id="{F4F5BC56-1B76-4F80-8502-DDBA1B27CC14}" type="slidenum">
              <a:rPr lang="en-US" smtClean="0"/>
              <a:t>59</a:t>
            </a:fld>
            <a:endParaRPr lang="en-US"/>
          </a:p>
        </p:txBody>
      </p:sp>
    </p:spTree>
    <p:extLst>
      <p:ext uri="{BB962C8B-B14F-4D97-AF65-F5344CB8AC3E}">
        <p14:creationId xmlns:p14="http://schemas.microsoft.com/office/powerpoint/2010/main" val="70284842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CFA42-4A4F-4EA3-9942-4E28BA8F8482}"/>
              </a:ext>
            </a:extLst>
          </p:cNvPr>
          <p:cNvSpPr>
            <a:spLocks noGrp="1"/>
          </p:cNvSpPr>
          <p:nvPr>
            <p:ph type="title"/>
          </p:nvPr>
        </p:nvSpPr>
        <p:spPr/>
        <p:txBody>
          <a:bodyPr/>
          <a:lstStyle/>
          <a:p>
            <a:r>
              <a:rPr lang="en-US" dirty="0">
                <a:solidFill>
                  <a:schemeClr val="tx2"/>
                </a:solidFill>
                <a:latin typeface="Arial" charset="0"/>
                <a:cs typeface="Times New Roman" pitchFamily="18" charset="0"/>
              </a:rPr>
              <a:t>6-9. Summary and conclusions</a:t>
            </a:r>
            <a:endParaRPr lang="en-IN" dirty="0"/>
          </a:p>
        </p:txBody>
      </p:sp>
      <p:sp>
        <p:nvSpPr>
          <p:cNvPr id="3" name="Content Placeholder 2">
            <a:extLst>
              <a:ext uri="{FF2B5EF4-FFF2-40B4-BE49-F238E27FC236}">
                <a16:creationId xmlns:a16="http://schemas.microsoft.com/office/drawing/2014/main" id="{A012C884-D938-40DD-BC5F-D49E7FA8F0D8}"/>
              </a:ext>
            </a:extLst>
          </p:cNvPr>
          <p:cNvSpPr>
            <a:spLocks noGrp="1"/>
          </p:cNvSpPr>
          <p:nvPr>
            <p:ph idx="1"/>
          </p:nvPr>
        </p:nvSpPr>
        <p:spPr/>
        <p:txBody>
          <a:bodyPr>
            <a:normAutofit/>
          </a:bodyPr>
          <a:lstStyle/>
          <a:p>
            <a:r>
              <a:rPr lang="en-US" dirty="0"/>
              <a:t>4. In the log-log model both the </a:t>
            </a:r>
            <a:r>
              <a:rPr lang="en-US" dirty="0" err="1"/>
              <a:t>regressand</a:t>
            </a:r>
            <a:r>
              <a:rPr lang="en-US" dirty="0"/>
              <a:t> and the regressor(s) are expressed in the logarithmic form. </a:t>
            </a:r>
          </a:p>
          <a:p>
            <a:pPr lvl="1"/>
            <a:r>
              <a:rPr lang="en-US" dirty="0"/>
              <a:t>The regression coefficient attached to the log of a regressor is interpreted as the elasticity of the </a:t>
            </a:r>
            <a:r>
              <a:rPr lang="en-US" dirty="0" err="1"/>
              <a:t>regressand</a:t>
            </a:r>
            <a:r>
              <a:rPr lang="en-US" dirty="0"/>
              <a:t> with respect to the regressor.</a:t>
            </a:r>
          </a:p>
          <a:p>
            <a:r>
              <a:rPr lang="en-US" dirty="0"/>
              <a:t>5. In the </a:t>
            </a:r>
            <a:r>
              <a:rPr lang="en-US" dirty="0" err="1"/>
              <a:t>semilog</a:t>
            </a:r>
            <a:r>
              <a:rPr lang="en-US" dirty="0"/>
              <a:t> model either the </a:t>
            </a:r>
            <a:r>
              <a:rPr lang="en-US" dirty="0" err="1"/>
              <a:t>regressand</a:t>
            </a:r>
            <a:r>
              <a:rPr lang="en-US" dirty="0"/>
              <a:t> or the regressor(s) are in the log form. </a:t>
            </a:r>
          </a:p>
          <a:p>
            <a:pPr lvl="1"/>
            <a:r>
              <a:rPr lang="en-US" dirty="0"/>
              <a:t>In the log-</a:t>
            </a:r>
            <a:r>
              <a:rPr lang="en-US" dirty="0" err="1"/>
              <a:t>lin</a:t>
            </a:r>
            <a:r>
              <a:rPr lang="en-US" dirty="0"/>
              <a:t> model where the </a:t>
            </a:r>
            <a:r>
              <a:rPr lang="en-US" dirty="0" err="1"/>
              <a:t>regressand</a:t>
            </a:r>
            <a:r>
              <a:rPr lang="en-US" dirty="0"/>
              <a:t> is logarithmic and the regressor X is time, the estimated slope coefficient (multiplied by 100) measures the (instantaneous) rate of growth of the </a:t>
            </a:r>
            <a:r>
              <a:rPr lang="en-US" dirty="0" err="1"/>
              <a:t>regressand</a:t>
            </a:r>
            <a:r>
              <a:rPr lang="en-US" dirty="0"/>
              <a:t>. </a:t>
            </a:r>
            <a:endParaRPr lang="en-IN" dirty="0"/>
          </a:p>
        </p:txBody>
      </p:sp>
      <p:sp>
        <p:nvSpPr>
          <p:cNvPr id="4" name="Date Placeholder 3">
            <a:extLst>
              <a:ext uri="{FF2B5EF4-FFF2-40B4-BE49-F238E27FC236}">
                <a16:creationId xmlns:a16="http://schemas.microsoft.com/office/drawing/2014/main" id="{62ACB8CB-E096-418B-B61A-E5A8F0748891}"/>
              </a:ext>
            </a:extLst>
          </p:cNvPr>
          <p:cNvSpPr>
            <a:spLocks noGrp="1"/>
          </p:cNvSpPr>
          <p:nvPr>
            <p:ph type="dt" sz="half" idx="10"/>
          </p:nvPr>
        </p:nvSpPr>
        <p:spPr/>
        <p:txBody>
          <a:bodyPr/>
          <a:lstStyle/>
          <a:p>
            <a:fld id="{0DE8426E-BF07-4A03-8C74-7DC87E3C5E4E}" type="datetime1">
              <a:rPr lang="en-US" smtClean="0"/>
              <a:t>5/23/2022</a:t>
            </a:fld>
            <a:endParaRPr lang="en-US"/>
          </a:p>
        </p:txBody>
      </p:sp>
      <p:sp>
        <p:nvSpPr>
          <p:cNvPr id="5" name="Footer Placeholder 4">
            <a:extLst>
              <a:ext uri="{FF2B5EF4-FFF2-40B4-BE49-F238E27FC236}">
                <a16:creationId xmlns:a16="http://schemas.microsoft.com/office/drawing/2014/main" id="{B71F64AD-4115-46F9-AD75-2E6C28C5B052}"/>
              </a:ext>
            </a:extLst>
          </p:cNvPr>
          <p:cNvSpPr>
            <a:spLocks noGrp="1"/>
          </p:cNvSpPr>
          <p:nvPr>
            <p:ph type="ftr" sz="quarter" idx="11"/>
          </p:nvPr>
        </p:nvSpPr>
        <p:spPr/>
        <p:txBody>
          <a:bodyPr/>
          <a:lstStyle/>
          <a:p>
            <a:r>
              <a:rPr lang="en-US"/>
              <a:t>Prof. P. Geetha Rani, ICCR Chair Professor, DBS, UNITECH, PNG</a:t>
            </a:r>
          </a:p>
        </p:txBody>
      </p:sp>
      <p:sp>
        <p:nvSpPr>
          <p:cNvPr id="6" name="Slide Number Placeholder 5">
            <a:extLst>
              <a:ext uri="{FF2B5EF4-FFF2-40B4-BE49-F238E27FC236}">
                <a16:creationId xmlns:a16="http://schemas.microsoft.com/office/drawing/2014/main" id="{0213E915-0B5D-4E99-A8E9-2D8B00BDCBAA}"/>
              </a:ext>
            </a:extLst>
          </p:cNvPr>
          <p:cNvSpPr>
            <a:spLocks noGrp="1"/>
          </p:cNvSpPr>
          <p:nvPr>
            <p:ph type="sldNum" sz="quarter" idx="12"/>
          </p:nvPr>
        </p:nvSpPr>
        <p:spPr/>
        <p:txBody>
          <a:bodyPr/>
          <a:lstStyle/>
          <a:p>
            <a:fld id="{F4F5BC56-1B76-4F80-8502-DDBA1B27CC14}" type="slidenum">
              <a:rPr lang="en-US" smtClean="0"/>
              <a:t>60</a:t>
            </a:fld>
            <a:endParaRPr lang="en-US"/>
          </a:p>
        </p:txBody>
      </p:sp>
    </p:spTree>
    <p:extLst>
      <p:ext uri="{BB962C8B-B14F-4D97-AF65-F5344CB8AC3E}">
        <p14:creationId xmlns:p14="http://schemas.microsoft.com/office/powerpoint/2010/main" val="70984383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58571C-6F21-4836-B8A8-DDB97F706B3B}"/>
              </a:ext>
            </a:extLst>
          </p:cNvPr>
          <p:cNvSpPr>
            <a:spLocks noGrp="1"/>
          </p:cNvSpPr>
          <p:nvPr>
            <p:ph type="title"/>
          </p:nvPr>
        </p:nvSpPr>
        <p:spPr/>
        <p:txBody>
          <a:bodyPr/>
          <a:lstStyle/>
          <a:p>
            <a:r>
              <a:rPr lang="en-US" dirty="0">
                <a:solidFill>
                  <a:srgbClr val="00B050"/>
                </a:solidFill>
              </a:rPr>
              <a:t>Reciprocal Models: Application</a:t>
            </a:r>
            <a:endParaRPr lang="en-IN" dirty="0"/>
          </a:p>
        </p:txBody>
      </p:sp>
      <p:sp>
        <p:nvSpPr>
          <p:cNvPr id="3" name="Content Placeholder 2">
            <a:extLst>
              <a:ext uri="{FF2B5EF4-FFF2-40B4-BE49-F238E27FC236}">
                <a16:creationId xmlns:a16="http://schemas.microsoft.com/office/drawing/2014/main" id="{F5698697-8CBC-4C36-80C4-9B187E54F1FE}"/>
              </a:ext>
            </a:extLst>
          </p:cNvPr>
          <p:cNvSpPr>
            <a:spLocks noGrp="1"/>
          </p:cNvSpPr>
          <p:nvPr>
            <p:ph idx="1"/>
          </p:nvPr>
        </p:nvSpPr>
        <p:spPr/>
        <p:txBody>
          <a:bodyPr>
            <a:normAutofit/>
          </a:bodyPr>
          <a:lstStyle/>
          <a:p>
            <a:r>
              <a:rPr lang="en-US" dirty="0"/>
              <a:t>Two important applications – the Engel expenditure curve (describes how household expenditure on a particular good or service varies with household income) </a:t>
            </a:r>
          </a:p>
          <a:p>
            <a:r>
              <a:rPr lang="en-US" dirty="0"/>
              <a:t>Phillips curve of macroeconomics:</a:t>
            </a:r>
          </a:p>
          <a:p>
            <a:r>
              <a:rPr lang="en-US" dirty="0"/>
              <a:t>inverse relationship between the level of unemployment and the rate of inflation</a:t>
            </a:r>
          </a:p>
          <a:p>
            <a:endParaRPr lang="en-IN" dirty="0"/>
          </a:p>
        </p:txBody>
      </p:sp>
      <p:sp>
        <p:nvSpPr>
          <p:cNvPr id="4" name="Date Placeholder 3">
            <a:extLst>
              <a:ext uri="{FF2B5EF4-FFF2-40B4-BE49-F238E27FC236}">
                <a16:creationId xmlns:a16="http://schemas.microsoft.com/office/drawing/2014/main" id="{00AB5D0E-A9EC-45B0-AF2E-F39AD9781717}"/>
              </a:ext>
            </a:extLst>
          </p:cNvPr>
          <p:cNvSpPr>
            <a:spLocks noGrp="1"/>
          </p:cNvSpPr>
          <p:nvPr>
            <p:ph type="dt" sz="half" idx="10"/>
          </p:nvPr>
        </p:nvSpPr>
        <p:spPr/>
        <p:txBody>
          <a:bodyPr/>
          <a:lstStyle/>
          <a:p>
            <a:fld id="{0DE8426E-BF07-4A03-8C74-7DC87E3C5E4E}" type="datetime1">
              <a:rPr lang="en-US" smtClean="0"/>
              <a:t>5/23/2022</a:t>
            </a:fld>
            <a:endParaRPr lang="en-US"/>
          </a:p>
        </p:txBody>
      </p:sp>
      <p:sp>
        <p:nvSpPr>
          <p:cNvPr id="5" name="Footer Placeholder 4">
            <a:extLst>
              <a:ext uri="{FF2B5EF4-FFF2-40B4-BE49-F238E27FC236}">
                <a16:creationId xmlns:a16="http://schemas.microsoft.com/office/drawing/2014/main" id="{7A390457-EC8E-446A-8E94-BF8160C8F0C1}"/>
              </a:ext>
            </a:extLst>
          </p:cNvPr>
          <p:cNvSpPr>
            <a:spLocks noGrp="1"/>
          </p:cNvSpPr>
          <p:nvPr>
            <p:ph type="ftr" sz="quarter" idx="11"/>
          </p:nvPr>
        </p:nvSpPr>
        <p:spPr/>
        <p:txBody>
          <a:bodyPr/>
          <a:lstStyle/>
          <a:p>
            <a:r>
              <a:rPr lang="en-US"/>
              <a:t>Prof. P. Geetha Rani, ICCR Chair Professor, DBS, UNITECH, PNG</a:t>
            </a:r>
          </a:p>
        </p:txBody>
      </p:sp>
      <p:sp>
        <p:nvSpPr>
          <p:cNvPr id="6" name="Slide Number Placeholder 5">
            <a:extLst>
              <a:ext uri="{FF2B5EF4-FFF2-40B4-BE49-F238E27FC236}">
                <a16:creationId xmlns:a16="http://schemas.microsoft.com/office/drawing/2014/main" id="{4BC838CA-797C-4333-8FE3-6C5CB9D8B3E3}"/>
              </a:ext>
            </a:extLst>
          </p:cNvPr>
          <p:cNvSpPr>
            <a:spLocks noGrp="1"/>
          </p:cNvSpPr>
          <p:nvPr>
            <p:ph type="sldNum" sz="quarter" idx="12"/>
          </p:nvPr>
        </p:nvSpPr>
        <p:spPr/>
        <p:txBody>
          <a:bodyPr/>
          <a:lstStyle/>
          <a:p>
            <a:fld id="{F4F5BC56-1B76-4F80-8502-DDBA1B27CC14}" type="slidenum">
              <a:rPr lang="en-US" smtClean="0"/>
              <a:t>61</a:t>
            </a:fld>
            <a:endParaRPr lang="en-US"/>
          </a:p>
        </p:txBody>
      </p:sp>
    </p:spTree>
    <p:extLst>
      <p:ext uri="{BB962C8B-B14F-4D97-AF65-F5344CB8AC3E}">
        <p14:creationId xmlns:p14="http://schemas.microsoft.com/office/powerpoint/2010/main" val="242590683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3465A-63AE-44C6-A0FD-77EBE5A70320}"/>
              </a:ext>
            </a:extLst>
          </p:cNvPr>
          <p:cNvSpPr>
            <a:spLocks noGrp="1"/>
          </p:cNvSpPr>
          <p:nvPr>
            <p:ph type="title"/>
          </p:nvPr>
        </p:nvSpPr>
        <p:spPr/>
        <p:txBody>
          <a:bodyPr>
            <a:normAutofit/>
          </a:bodyPr>
          <a:lstStyle/>
          <a:p>
            <a:r>
              <a:rPr lang="en-IN" sz="3600" dirty="0"/>
              <a:t>Interpretation of Slope in logarithmic models</a:t>
            </a:r>
          </a:p>
        </p:txBody>
      </p:sp>
      <p:sp>
        <p:nvSpPr>
          <p:cNvPr id="4" name="Rectangle 1">
            <a:extLst>
              <a:ext uri="{FF2B5EF4-FFF2-40B4-BE49-F238E27FC236}">
                <a16:creationId xmlns:a16="http://schemas.microsoft.com/office/drawing/2014/main" id="{A7952F0A-2346-4952-9006-1F596D8629B9}"/>
              </a:ext>
            </a:extLst>
          </p:cNvPr>
          <p:cNvSpPr>
            <a:spLocks noGrp="1" noChangeArrowheads="1"/>
          </p:cNvSpPr>
          <p:nvPr>
            <p:ph idx="1"/>
          </p:nvPr>
        </p:nvSpPr>
        <p:spPr bwMode="auto">
          <a:xfrm>
            <a:off x="838200" y="1823779"/>
            <a:ext cx="9127435" cy="4355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eaLnBrk="0" fontAlgn="base" hangingPunct="0">
              <a:lnSpc>
                <a:spcPct val="100000"/>
              </a:lnSpc>
              <a:spcBef>
                <a:spcPct val="0"/>
              </a:spcBef>
              <a:spcAft>
                <a:spcPct val="0"/>
              </a:spcAft>
            </a:pPr>
            <a:r>
              <a:rPr kumimoji="0" lang="en-US" sz="3200" b="1" i="0" u="none" strike="noStrike" cap="none" normalizeH="0" baseline="0" dirty="0">
                <a:ln>
                  <a:noFill/>
                </a:ln>
                <a:solidFill>
                  <a:srgbClr val="CC00CC"/>
                </a:solidFill>
                <a:effectLst/>
                <a:latin typeface="Times New Roman" pitchFamily="18" charset="0"/>
                <a:cs typeface="Times New Roman" pitchFamily="18" charset="0"/>
              </a:rPr>
              <a:t>Y = </a:t>
            </a:r>
            <a:r>
              <a:rPr kumimoji="0" lang="en-US" sz="3200" b="1" i="0" u="none" strike="noStrike" cap="none" normalizeH="0" baseline="0" dirty="0">
                <a:ln>
                  <a:noFill/>
                </a:ln>
                <a:solidFill>
                  <a:srgbClr val="CC00CC"/>
                </a:solidFill>
                <a:effectLst/>
                <a:latin typeface="Symbol" pitchFamily="18" charset="2"/>
                <a:cs typeface="Times New Roman" pitchFamily="18" charset="0"/>
              </a:rPr>
              <a:t>b</a:t>
            </a:r>
            <a:r>
              <a:rPr kumimoji="0" lang="en-US" sz="3200" b="1" i="0" u="none" strike="noStrike" cap="none" normalizeH="0" baseline="-30000" dirty="0">
                <a:ln>
                  <a:noFill/>
                </a:ln>
                <a:solidFill>
                  <a:srgbClr val="CC00CC"/>
                </a:solidFill>
                <a:effectLst/>
                <a:latin typeface="Symbol" pitchFamily="18" charset="2"/>
                <a:cs typeface="Times New Roman" pitchFamily="18" charset="0"/>
              </a:rPr>
              <a:t>0</a:t>
            </a:r>
            <a:r>
              <a:rPr kumimoji="0" lang="en-US" sz="3200" b="1" i="0" u="none" strike="noStrike" cap="none" normalizeH="0" baseline="0" dirty="0">
                <a:ln>
                  <a:noFill/>
                </a:ln>
                <a:solidFill>
                  <a:srgbClr val="CC00CC"/>
                </a:solidFill>
                <a:effectLst/>
                <a:latin typeface="Symbol" pitchFamily="18" charset="2"/>
                <a:cs typeface="Times New Roman" pitchFamily="18" charset="0"/>
              </a:rPr>
              <a:t> + b</a:t>
            </a:r>
            <a:r>
              <a:rPr kumimoji="0" lang="en-US" sz="3200" b="1" i="0" u="none" strike="noStrike" cap="none" normalizeH="0" baseline="-30000" dirty="0">
                <a:ln>
                  <a:noFill/>
                </a:ln>
                <a:solidFill>
                  <a:srgbClr val="CC00CC"/>
                </a:solidFill>
                <a:effectLst/>
                <a:latin typeface="Symbol" pitchFamily="18" charset="2"/>
                <a:cs typeface="Times New Roman" pitchFamily="18" charset="0"/>
              </a:rPr>
              <a:t>1</a:t>
            </a:r>
            <a:r>
              <a:rPr kumimoji="0" lang="en-US" altLang="en-US" sz="3200" b="0" i="0" u="none" strike="noStrike" cap="none" normalizeH="0" baseline="0" dirty="0">
                <a:ln>
                  <a:noFill/>
                </a:ln>
                <a:solidFill>
                  <a:srgbClr val="CC00CC"/>
                </a:solidFill>
                <a:effectLst/>
                <a:latin typeface="Arial" panose="020B0604020202020204" pitchFamily="34" charset="0"/>
                <a:cs typeface="Arial" panose="020B0604020202020204" pitchFamily="34" charset="0"/>
              </a:rPr>
              <a:t>*ln(X) + u ~ A 1% change in X is </a:t>
            </a: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3200" b="0" i="0" u="none" strike="noStrike" cap="none" normalizeH="0" baseline="0" dirty="0">
                <a:ln>
                  <a:noFill/>
                </a:ln>
                <a:solidFill>
                  <a:srgbClr val="CC00CC"/>
                </a:solidFill>
                <a:effectLst/>
                <a:latin typeface="Arial" panose="020B0604020202020204" pitchFamily="34" charset="0"/>
                <a:cs typeface="Arial" panose="020B0604020202020204" pitchFamily="34" charset="0"/>
              </a:rPr>
              <a:t>associated with a change in Y of 0.01*</a:t>
            </a:r>
            <a:r>
              <a:rPr kumimoji="0" lang="el-GR" altLang="en-US" sz="3200" b="0" i="0" u="none" strike="noStrike" cap="none" normalizeH="0" baseline="0" dirty="0">
                <a:ln>
                  <a:noFill/>
                </a:ln>
                <a:solidFill>
                  <a:srgbClr val="CC00CC"/>
                </a:solidFill>
                <a:effectLst/>
                <a:latin typeface="Arial" panose="020B0604020202020204" pitchFamily="34" charset="0"/>
                <a:cs typeface="Arial" panose="020B0604020202020204" pitchFamily="34" charset="0"/>
              </a:rPr>
              <a:t> </a:t>
            </a:r>
            <a:r>
              <a:rPr kumimoji="0" lang="en-US" sz="3200" b="1" i="0" u="none" strike="noStrike" cap="none" normalizeH="0" baseline="0" dirty="0">
                <a:ln>
                  <a:noFill/>
                </a:ln>
                <a:solidFill>
                  <a:srgbClr val="CC00CC"/>
                </a:solidFill>
                <a:effectLst/>
                <a:latin typeface="Symbol" pitchFamily="18" charset="2"/>
                <a:cs typeface="Times New Roman" pitchFamily="18" charset="0"/>
              </a:rPr>
              <a:t>b</a:t>
            </a:r>
            <a:r>
              <a:rPr kumimoji="0" lang="en-US" sz="3200" b="1" i="0" u="none" strike="noStrike" cap="none" normalizeH="0" baseline="-30000" dirty="0">
                <a:ln>
                  <a:noFill/>
                </a:ln>
                <a:solidFill>
                  <a:srgbClr val="CC00CC"/>
                </a:solidFill>
                <a:effectLst/>
                <a:latin typeface="Symbol" pitchFamily="18" charset="2"/>
                <a:cs typeface="Times New Roman" pitchFamily="18" charset="0"/>
              </a:rPr>
              <a:t>1</a:t>
            </a:r>
            <a:endParaRPr kumimoji="0" lang="en-US" altLang="en-US" sz="1050" b="0" i="0" u="none" strike="noStrike" cap="none" normalizeH="0" baseline="0" dirty="0">
              <a:ln>
                <a:noFill/>
              </a:ln>
              <a:solidFill>
                <a:srgbClr val="CC00CC"/>
              </a:solidFill>
              <a:effectLst/>
            </a:endParaRPr>
          </a:p>
          <a:p>
            <a:pPr marR="0" lvl="0" algn="l" defTabSz="914400" rtl="0" eaLnBrk="0" fontAlgn="base" latinLnBrk="0" hangingPunct="0">
              <a:lnSpc>
                <a:spcPct val="100000"/>
              </a:lnSpc>
              <a:spcBef>
                <a:spcPct val="0"/>
              </a:spcBef>
              <a:spcAft>
                <a:spcPct val="0"/>
              </a:spcAft>
              <a:buClrTx/>
              <a:buSzTx/>
              <a:tabLst/>
            </a:pPr>
            <a:endParaRPr kumimoji="0" lang="en-US" altLang="en-US" sz="1050" b="0" i="0" u="none" strike="noStrike" cap="none" normalizeH="0" baseline="0" dirty="0">
              <a:ln>
                <a:noFill/>
              </a:ln>
              <a:solidFill>
                <a:schemeClr val="tx1"/>
              </a:solidFill>
              <a:effectLst/>
            </a:endParaRPr>
          </a:p>
          <a:p>
            <a:pPr marR="0" lvl="0" algn="l" defTabSz="914400" rtl="0" eaLnBrk="0" fontAlgn="base" latinLnBrk="0" hangingPunct="0">
              <a:lnSpc>
                <a:spcPct val="100000"/>
              </a:lnSpc>
              <a:spcBef>
                <a:spcPct val="0"/>
              </a:spcBef>
              <a:spcAft>
                <a:spcPct val="0"/>
              </a:spcAft>
              <a:buClrTx/>
              <a:buSzTx/>
              <a:tabLst/>
            </a:pPr>
            <a:r>
              <a:rPr kumimoji="0" lang="en-US" altLang="en-US" sz="3200" b="0" i="0" u="none" strike="noStrike" cap="none" normalizeH="0" baseline="0" dirty="0">
                <a:ln>
                  <a:noFill/>
                </a:ln>
                <a:solidFill>
                  <a:schemeClr val="accent5">
                    <a:lumMod val="75000"/>
                  </a:schemeClr>
                </a:solidFill>
                <a:effectLst/>
                <a:latin typeface="Arial" panose="020B0604020202020204" pitchFamily="34" charset="0"/>
                <a:cs typeface="Arial" panose="020B0604020202020204" pitchFamily="34" charset="0"/>
              </a:rPr>
              <a:t>ln(Y)=</a:t>
            </a:r>
            <a:r>
              <a:rPr kumimoji="0" lang="el-GR" altLang="en-US" sz="3200" b="0" i="0" u="none" strike="noStrike" cap="none" normalizeH="0" baseline="0" dirty="0">
                <a:ln>
                  <a:noFill/>
                </a:ln>
                <a:solidFill>
                  <a:schemeClr val="accent5">
                    <a:lumMod val="75000"/>
                  </a:schemeClr>
                </a:solidFill>
                <a:effectLst/>
                <a:latin typeface="Arial" panose="020B0604020202020204" pitchFamily="34" charset="0"/>
                <a:cs typeface="Arial" panose="020B0604020202020204" pitchFamily="34" charset="0"/>
              </a:rPr>
              <a:t> </a:t>
            </a:r>
            <a:r>
              <a:rPr kumimoji="0" lang="en-US" sz="3200" b="1" i="0" u="none" strike="noStrike" cap="none" normalizeH="0" baseline="0" dirty="0">
                <a:ln>
                  <a:noFill/>
                </a:ln>
                <a:solidFill>
                  <a:schemeClr val="accent5">
                    <a:lumMod val="75000"/>
                  </a:schemeClr>
                </a:solidFill>
                <a:effectLst/>
                <a:latin typeface="Symbol" pitchFamily="18" charset="2"/>
                <a:cs typeface="Times New Roman" pitchFamily="18" charset="0"/>
              </a:rPr>
              <a:t>b</a:t>
            </a:r>
            <a:r>
              <a:rPr kumimoji="0" lang="en-US" sz="3200" b="1" i="0" u="none" strike="noStrike" cap="none" normalizeH="0" baseline="-30000" dirty="0">
                <a:ln>
                  <a:noFill/>
                </a:ln>
                <a:solidFill>
                  <a:schemeClr val="accent5">
                    <a:lumMod val="75000"/>
                  </a:schemeClr>
                </a:solidFill>
                <a:effectLst/>
                <a:latin typeface="Symbol" pitchFamily="18" charset="2"/>
                <a:cs typeface="Times New Roman" pitchFamily="18" charset="0"/>
              </a:rPr>
              <a:t>0</a:t>
            </a:r>
            <a:r>
              <a:rPr kumimoji="0" lang="en-US" sz="3200" b="1" i="0" u="none" strike="noStrike" cap="none" normalizeH="0" baseline="0" dirty="0">
                <a:ln>
                  <a:noFill/>
                </a:ln>
                <a:solidFill>
                  <a:schemeClr val="accent5">
                    <a:lumMod val="75000"/>
                  </a:schemeClr>
                </a:solidFill>
                <a:effectLst/>
                <a:latin typeface="Symbol" pitchFamily="18" charset="2"/>
                <a:cs typeface="Times New Roman" pitchFamily="18" charset="0"/>
              </a:rPr>
              <a:t> + b</a:t>
            </a:r>
            <a:r>
              <a:rPr kumimoji="0" lang="en-US" sz="3200" b="1" i="0" u="none" strike="noStrike" cap="none" normalizeH="0" baseline="-30000" dirty="0">
                <a:ln>
                  <a:noFill/>
                </a:ln>
                <a:solidFill>
                  <a:schemeClr val="accent5">
                    <a:lumMod val="75000"/>
                  </a:schemeClr>
                </a:solidFill>
                <a:effectLst/>
                <a:latin typeface="Symbol" pitchFamily="18" charset="2"/>
                <a:cs typeface="Times New Roman" pitchFamily="18" charset="0"/>
              </a:rPr>
              <a:t>1</a:t>
            </a:r>
            <a:r>
              <a:rPr kumimoji="0" lang="en-US" altLang="en-US" sz="3200" b="0" i="0" u="none" strike="noStrike" cap="none" normalizeH="0" baseline="0" dirty="0">
                <a:ln>
                  <a:noFill/>
                </a:ln>
                <a:solidFill>
                  <a:schemeClr val="accent5">
                    <a:lumMod val="75000"/>
                  </a:schemeClr>
                </a:solidFill>
                <a:effectLst/>
                <a:latin typeface="Arial" panose="020B0604020202020204" pitchFamily="34" charset="0"/>
                <a:cs typeface="Arial" panose="020B0604020202020204" pitchFamily="34" charset="0"/>
              </a:rPr>
              <a:t>*X + u ~ A change in X by one unit </a:t>
            </a: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3200" b="0" i="0" u="none" strike="noStrike" cap="none" normalizeH="0" baseline="0" dirty="0">
                <a:ln>
                  <a:noFill/>
                </a:ln>
                <a:solidFill>
                  <a:schemeClr val="accent5">
                    <a:lumMod val="75000"/>
                  </a:schemeClr>
                </a:solidFill>
                <a:effectLst/>
                <a:latin typeface="Arial" panose="020B0604020202020204" pitchFamily="34" charset="0"/>
                <a:cs typeface="Arial" panose="020B0604020202020204" pitchFamily="34" charset="0"/>
              </a:rPr>
              <a:t>(∆X=1) is associated with a (exp(</a:t>
            </a:r>
            <a:r>
              <a:rPr kumimoji="0" lang="en-US" sz="3200" b="1" i="0" u="none" strike="noStrike" cap="none" normalizeH="0" baseline="0" dirty="0">
                <a:ln>
                  <a:noFill/>
                </a:ln>
                <a:solidFill>
                  <a:schemeClr val="accent5">
                    <a:lumMod val="75000"/>
                  </a:schemeClr>
                </a:solidFill>
                <a:effectLst/>
                <a:latin typeface="Symbol" pitchFamily="18" charset="2"/>
                <a:cs typeface="Times New Roman" pitchFamily="18" charset="0"/>
              </a:rPr>
              <a:t>b</a:t>
            </a:r>
            <a:r>
              <a:rPr kumimoji="0" lang="en-US" sz="3200" b="1" i="0" u="none" strike="noStrike" cap="none" normalizeH="0" baseline="-30000" dirty="0">
                <a:ln>
                  <a:noFill/>
                </a:ln>
                <a:solidFill>
                  <a:schemeClr val="accent5">
                    <a:lumMod val="75000"/>
                  </a:schemeClr>
                </a:solidFill>
                <a:effectLst/>
                <a:latin typeface="Symbol" pitchFamily="18" charset="2"/>
                <a:cs typeface="Times New Roman" pitchFamily="18" charset="0"/>
              </a:rPr>
              <a:t>1</a:t>
            </a:r>
            <a:r>
              <a:rPr kumimoji="0" lang="en-US" altLang="en-US" sz="3200" b="0" i="0" u="none" strike="noStrike" cap="none" normalizeH="0" baseline="0" dirty="0">
                <a:ln>
                  <a:noFill/>
                </a:ln>
                <a:solidFill>
                  <a:schemeClr val="accent5">
                    <a:lumMod val="75000"/>
                  </a:schemeClr>
                </a:solidFill>
                <a:effectLst/>
                <a:latin typeface="Arial" panose="020B0604020202020204" pitchFamily="34" charset="0"/>
                <a:cs typeface="Arial" panose="020B0604020202020204" pitchFamily="34" charset="0"/>
              </a:rPr>
              <a:t>) - 1)*100 % </a:t>
            </a: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3200" b="0" i="0" u="none" strike="noStrike" cap="none" normalizeH="0" baseline="0" dirty="0">
                <a:ln>
                  <a:noFill/>
                </a:ln>
                <a:solidFill>
                  <a:schemeClr val="accent5">
                    <a:lumMod val="75000"/>
                  </a:schemeClr>
                </a:solidFill>
                <a:effectLst/>
                <a:latin typeface="Arial" panose="020B0604020202020204" pitchFamily="34" charset="0"/>
                <a:cs typeface="Arial" panose="020B0604020202020204" pitchFamily="34" charset="0"/>
              </a:rPr>
              <a:t>change in Y</a:t>
            </a:r>
            <a:endParaRPr kumimoji="0" lang="en-US" altLang="en-US" sz="1050" b="0" i="0" u="none" strike="noStrike" cap="none" normalizeH="0" baseline="0" dirty="0">
              <a:ln>
                <a:noFill/>
              </a:ln>
              <a:solidFill>
                <a:schemeClr val="accent5">
                  <a:lumMod val="75000"/>
                </a:schemeClr>
              </a:solidFill>
              <a:effectLst/>
            </a:endParaRPr>
          </a:p>
          <a:p>
            <a:pPr marR="0" lvl="0" algn="l" defTabSz="914400" rtl="0" eaLnBrk="0" fontAlgn="base" latinLnBrk="0" hangingPunct="0">
              <a:lnSpc>
                <a:spcPct val="100000"/>
              </a:lnSpc>
              <a:spcBef>
                <a:spcPct val="0"/>
              </a:spcBef>
              <a:spcAft>
                <a:spcPct val="0"/>
              </a:spcAft>
              <a:buClrTx/>
              <a:buSzTx/>
              <a:tabLst/>
            </a:pPr>
            <a:endParaRPr kumimoji="0" lang="en-US" altLang="en-US" sz="1050" b="0" i="0" u="none" strike="noStrike" cap="none" normalizeH="0" baseline="0" dirty="0">
              <a:ln>
                <a:noFill/>
              </a:ln>
              <a:solidFill>
                <a:schemeClr val="tx1"/>
              </a:solidFill>
              <a:effectLst/>
            </a:endParaRPr>
          </a:p>
          <a:p>
            <a:pPr marR="0" lvl="0" algn="l" defTabSz="914400" rtl="0" eaLnBrk="0" fontAlgn="base" latinLnBrk="0" hangingPunct="0">
              <a:lnSpc>
                <a:spcPct val="100000"/>
              </a:lnSpc>
              <a:spcBef>
                <a:spcPct val="0"/>
              </a:spcBef>
              <a:spcAft>
                <a:spcPct val="0"/>
              </a:spcAft>
              <a:buClrTx/>
              <a:buSzTx/>
              <a:tabLst/>
            </a:pPr>
            <a:r>
              <a:rPr kumimoji="0" lang="en-US" altLang="en-US" sz="3200" b="0" i="0" u="none" strike="noStrike" cap="none" normalizeH="0" baseline="0" dirty="0">
                <a:ln>
                  <a:noFill/>
                </a:ln>
                <a:solidFill>
                  <a:srgbClr val="FF0000"/>
                </a:solidFill>
                <a:effectLst/>
                <a:latin typeface="Arial" panose="020B0604020202020204" pitchFamily="34" charset="0"/>
                <a:cs typeface="Arial" panose="020B0604020202020204" pitchFamily="34" charset="0"/>
              </a:rPr>
              <a:t>ln(Y)=</a:t>
            </a:r>
            <a:r>
              <a:rPr kumimoji="0" lang="el-GR" altLang="en-US" sz="3200" b="0" i="0" u="none" strike="noStrike" cap="none" normalizeH="0" baseline="0" dirty="0">
                <a:ln>
                  <a:noFill/>
                </a:ln>
                <a:solidFill>
                  <a:srgbClr val="FF0000"/>
                </a:solidFill>
                <a:effectLst/>
                <a:latin typeface="Arial" panose="020B0604020202020204" pitchFamily="34" charset="0"/>
                <a:cs typeface="Arial" panose="020B0604020202020204" pitchFamily="34" charset="0"/>
              </a:rPr>
              <a:t> </a:t>
            </a:r>
            <a:r>
              <a:rPr kumimoji="0" lang="en-US" sz="3200" b="1" i="0" u="none" strike="noStrike" cap="none" normalizeH="0" baseline="0" dirty="0">
                <a:ln>
                  <a:noFill/>
                </a:ln>
                <a:solidFill>
                  <a:srgbClr val="FF0000"/>
                </a:solidFill>
                <a:effectLst/>
                <a:latin typeface="Symbol" pitchFamily="18" charset="2"/>
                <a:cs typeface="Times New Roman" pitchFamily="18" charset="0"/>
              </a:rPr>
              <a:t>b</a:t>
            </a:r>
            <a:r>
              <a:rPr kumimoji="0" lang="en-US" sz="3200" b="1" i="0" u="none" strike="noStrike" cap="none" normalizeH="0" baseline="-30000" dirty="0">
                <a:ln>
                  <a:noFill/>
                </a:ln>
                <a:solidFill>
                  <a:srgbClr val="FF0000"/>
                </a:solidFill>
                <a:effectLst/>
                <a:latin typeface="Symbol" pitchFamily="18" charset="2"/>
                <a:cs typeface="Times New Roman" pitchFamily="18" charset="0"/>
              </a:rPr>
              <a:t>0</a:t>
            </a:r>
            <a:r>
              <a:rPr kumimoji="0" lang="en-US" sz="3200" b="1" i="0" u="none" strike="noStrike" cap="none" normalizeH="0" baseline="0" dirty="0">
                <a:ln>
                  <a:noFill/>
                </a:ln>
                <a:solidFill>
                  <a:srgbClr val="FF0000"/>
                </a:solidFill>
                <a:effectLst/>
                <a:latin typeface="Symbol" pitchFamily="18" charset="2"/>
                <a:cs typeface="Times New Roman" pitchFamily="18" charset="0"/>
              </a:rPr>
              <a:t> + b</a:t>
            </a:r>
            <a:r>
              <a:rPr kumimoji="0" lang="en-US" sz="3200" b="1" i="0" u="none" strike="noStrike" cap="none" normalizeH="0" baseline="-30000" dirty="0">
                <a:ln>
                  <a:noFill/>
                </a:ln>
                <a:solidFill>
                  <a:srgbClr val="FF0000"/>
                </a:solidFill>
                <a:effectLst/>
                <a:latin typeface="Symbol" pitchFamily="18" charset="2"/>
                <a:cs typeface="Times New Roman" pitchFamily="18" charset="0"/>
              </a:rPr>
              <a:t>1 </a:t>
            </a:r>
            <a:r>
              <a:rPr kumimoji="0" lang="en-US" altLang="en-US" sz="3200" b="0" i="0" u="none" strike="noStrike" cap="none" normalizeH="0" baseline="0" dirty="0">
                <a:ln>
                  <a:noFill/>
                </a:ln>
                <a:solidFill>
                  <a:srgbClr val="FF0000"/>
                </a:solidFill>
                <a:effectLst/>
                <a:latin typeface="Arial" panose="020B0604020202020204" pitchFamily="34" charset="0"/>
                <a:cs typeface="Arial" panose="020B0604020202020204" pitchFamily="34" charset="0"/>
              </a:rPr>
              <a:t>*ln(X) + u ~ A 1% change in X is </a:t>
            </a: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3200" b="0" i="0" u="none" strike="noStrike" cap="none" normalizeH="0" baseline="0" dirty="0">
                <a:ln>
                  <a:noFill/>
                </a:ln>
                <a:solidFill>
                  <a:srgbClr val="FF0000"/>
                </a:solidFill>
                <a:effectLst/>
                <a:latin typeface="Arial" panose="020B0604020202020204" pitchFamily="34" charset="0"/>
                <a:cs typeface="Arial" panose="020B0604020202020204" pitchFamily="34" charset="0"/>
              </a:rPr>
              <a:t>associated with a </a:t>
            </a:r>
            <a:r>
              <a:rPr kumimoji="0" lang="en-US" sz="3200" b="1" i="0" u="none" strike="noStrike" cap="none" normalizeH="0" baseline="0" dirty="0">
                <a:ln>
                  <a:noFill/>
                </a:ln>
                <a:solidFill>
                  <a:srgbClr val="FF0000"/>
                </a:solidFill>
                <a:effectLst/>
                <a:latin typeface="Symbol" pitchFamily="18" charset="2"/>
                <a:cs typeface="Times New Roman" pitchFamily="18" charset="0"/>
              </a:rPr>
              <a:t>b</a:t>
            </a:r>
            <a:r>
              <a:rPr kumimoji="0" lang="en-US" sz="3200" b="1" i="0" u="none" strike="noStrike" cap="none" normalizeH="0" baseline="-30000" dirty="0">
                <a:ln>
                  <a:noFill/>
                </a:ln>
                <a:solidFill>
                  <a:srgbClr val="FF0000"/>
                </a:solidFill>
                <a:effectLst/>
                <a:latin typeface="Symbol" pitchFamily="18" charset="2"/>
                <a:cs typeface="Times New Roman" pitchFamily="18" charset="0"/>
              </a:rPr>
              <a:t>1 </a:t>
            </a:r>
            <a:r>
              <a:rPr kumimoji="0" lang="en-US" altLang="en-US" sz="3200" b="0" i="0" u="none" strike="noStrike" cap="none" normalizeH="0" baseline="0" dirty="0">
                <a:ln>
                  <a:noFill/>
                </a:ln>
                <a:solidFill>
                  <a:srgbClr val="FF0000"/>
                </a:solidFill>
                <a:effectLst/>
                <a:latin typeface="Arial" panose="020B0604020202020204" pitchFamily="34" charset="0"/>
                <a:cs typeface="Arial" panose="020B0604020202020204" pitchFamily="34" charset="0"/>
              </a:rPr>
              <a:t>% change in Y, so </a:t>
            </a:r>
            <a:r>
              <a:rPr kumimoji="0" lang="en-US" sz="3200" b="1" i="0" u="none" strike="noStrike" cap="none" normalizeH="0" baseline="0" dirty="0">
                <a:ln>
                  <a:noFill/>
                </a:ln>
                <a:solidFill>
                  <a:srgbClr val="FF0000"/>
                </a:solidFill>
                <a:effectLst/>
                <a:latin typeface="Symbol" pitchFamily="18" charset="2"/>
                <a:cs typeface="Times New Roman" pitchFamily="18" charset="0"/>
              </a:rPr>
              <a:t>b</a:t>
            </a:r>
            <a:r>
              <a:rPr kumimoji="0" lang="en-US" sz="3200" b="1" i="0" u="none" strike="noStrike" cap="none" normalizeH="0" baseline="-30000" dirty="0">
                <a:ln>
                  <a:noFill/>
                </a:ln>
                <a:solidFill>
                  <a:srgbClr val="FF0000"/>
                </a:solidFill>
                <a:effectLst/>
                <a:latin typeface="Symbol" pitchFamily="18" charset="2"/>
                <a:cs typeface="Times New Roman" pitchFamily="18" charset="0"/>
              </a:rPr>
              <a:t>1</a:t>
            </a:r>
            <a:r>
              <a:rPr kumimoji="0" lang="en-US" altLang="en-US" sz="3200" b="0" i="0" u="none" strike="noStrike" cap="none" normalizeH="0" baseline="0" dirty="0">
                <a:ln>
                  <a:noFill/>
                </a:ln>
                <a:solidFill>
                  <a:srgbClr val="FF0000"/>
                </a:solidFill>
                <a:effectLst/>
                <a:latin typeface="Arial" panose="020B0604020202020204" pitchFamily="34" charset="0"/>
                <a:cs typeface="Arial" panose="020B0604020202020204" pitchFamily="34" charset="0"/>
              </a:rPr>
              <a:t> is the </a:t>
            </a: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3200" b="0" i="0" u="none" strike="noStrike" cap="none" normalizeH="0" baseline="0" dirty="0">
                <a:ln>
                  <a:noFill/>
                </a:ln>
                <a:solidFill>
                  <a:srgbClr val="FF0000"/>
                </a:solidFill>
                <a:effectLst/>
                <a:latin typeface="Arial" panose="020B0604020202020204" pitchFamily="34" charset="0"/>
                <a:cs typeface="Arial" panose="020B0604020202020204" pitchFamily="34" charset="0"/>
              </a:rPr>
              <a:t>elasticity of Y with respect to X. </a:t>
            </a:r>
            <a:endParaRPr kumimoji="0" lang="en-US" altLang="en-US" b="0" i="0" u="none" strike="noStrike" cap="none" normalizeH="0" baseline="0" dirty="0">
              <a:ln>
                <a:noFill/>
              </a:ln>
              <a:solidFill>
                <a:srgbClr val="FF0000"/>
              </a:solidFill>
              <a:effectLst/>
              <a:latin typeface="Arial" panose="020B0604020202020204" pitchFamily="34" charset="0"/>
            </a:endParaRPr>
          </a:p>
        </p:txBody>
      </p:sp>
    </p:spTree>
    <p:extLst>
      <p:ext uri="{BB962C8B-B14F-4D97-AF65-F5344CB8AC3E}">
        <p14:creationId xmlns:p14="http://schemas.microsoft.com/office/powerpoint/2010/main" val="3302844037"/>
      </p:ext>
    </p:extLst>
  </p:cSld>
  <p:clrMapOvr>
    <a:masterClrMapping/>
  </p:clrMapOvr>
  <p:transition spd="slow">
    <p:randomBar dir="vert"/>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1031"/>
          <p:cNvSpPr>
            <a:spLocks noGrp="1" noChangeArrowheads="1"/>
          </p:cNvSpPr>
          <p:nvPr>
            <p:ph type="dt" sz="quarter" idx="10"/>
          </p:nvPr>
        </p:nvSpPr>
        <p:spPr>
          <a:noFill/>
        </p:spPr>
        <p:txBody>
          <a:bodyPr/>
          <a:lstStyle/>
          <a:p>
            <a:fld id="{6C458716-3736-4985-BA78-0CA18D53058D}" type="datetime1">
              <a:rPr lang="en-US" smtClean="0"/>
              <a:t>5/23/2022</a:t>
            </a:fld>
            <a:endParaRPr lang="en-US"/>
          </a:p>
        </p:txBody>
      </p:sp>
      <p:sp>
        <p:nvSpPr>
          <p:cNvPr id="134147" name="Rectangle 1032"/>
          <p:cNvSpPr>
            <a:spLocks noGrp="1" noChangeArrowheads="1"/>
          </p:cNvSpPr>
          <p:nvPr>
            <p:ph type="ftr" sz="quarter" idx="11"/>
          </p:nvPr>
        </p:nvSpPr>
        <p:spPr>
          <a:noFill/>
        </p:spPr>
        <p:txBody>
          <a:bodyPr/>
          <a:lstStyle/>
          <a:p>
            <a:r>
              <a:rPr lang="en-US"/>
              <a:t>Prof. P. Geetha Rani, ICCR Chair Professor, DBS, UNITECH, PNG</a:t>
            </a:r>
          </a:p>
        </p:txBody>
      </p:sp>
      <p:sp>
        <p:nvSpPr>
          <p:cNvPr id="43" name="Rectangle 1033"/>
          <p:cNvSpPr>
            <a:spLocks noGrp="1" noChangeArrowheads="1"/>
          </p:cNvSpPr>
          <p:nvPr>
            <p:ph type="sldNum" sz="quarter" idx="12"/>
          </p:nvPr>
        </p:nvSpPr>
        <p:spPr/>
        <p:txBody>
          <a:bodyPr/>
          <a:lstStyle/>
          <a:p>
            <a:pPr lvl="1">
              <a:defRPr/>
            </a:pPr>
            <a:fld id="{02C53CF8-4090-4FC8-9395-D598EB50A3A9}" type="slidenum">
              <a:rPr lang="en-US"/>
              <a:pPr lvl="1">
                <a:defRPr/>
              </a:pPr>
              <a:t>63</a:t>
            </a:fld>
            <a:endParaRPr lang="en-US"/>
          </a:p>
        </p:txBody>
      </p:sp>
      <p:sp>
        <p:nvSpPr>
          <p:cNvPr id="160770" name="Rectangle 2"/>
          <p:cNvSpPr>
            <a:spLocks noGrp="1" noChangeArrowheads="1"/>
          </p:cNvSpPr>
          <p:nvPr>
            <p:ph type="ctrTitle"/>
          </p:nvPr>
        </p:nvSpPr>
        <p:spPr>
          <a:xfrm>
            <a:off x="2590801" y="268357"/>
            <a:ext cx="8075613" cy="981006"/>
          </a:xfrm>
        </p:spPr>
        <p:txBody>
          <a:bodyPr>
            <a:normAutofit/>
          </a:bodyPr>
          <a:lstStyle/>
          <a:p>
            <a:pPr eaLnBrk="1" hangingPunct="1">
              <a:defRPr/>
            </a:pPr>
            <a:r>
              <a:rPr lang="en-US" sz="4000" b="1" dirty="0">
                <a:solidFill>
                  <a:srgbClr val="00B050"/>
                </a:solidFill>
                <a:cs typeface="Times New Roman" pitchFamily="18" charset="0"/>
              </a:rPr>
              <a:t>6-7. Summary of Functional Forms</a:t>
            </a:r>
            <a:endParaRPr lang="en-AU" sz="4000" b="1" dirty="0">
              <a:solidFill>
                <a:srgbClr val="00B050"/>
              </a:solidFill>
            </a:endParaRPr>
          </a:p>
        </p:txBody>
      </p:sp>
      <p:graphicFrame>
        <p:nvGraphicFramePr>
          <p:cNvPr id="160820" name="Group 52"/>
          <p:cNvGraphicFramePr>
            <a:graphicFrameLocks noGrp="1"/>
          </p:cNvGraphicFramePr>
          <p:nvPr/>
        </p:nvGraphicFramePr>
        <p:xfrm>
          <a:off x="838200" y="1484786"/>
          <a:ext cx="10208172" cy="4567879"/>
        </p:xfrm>
        <a:graphic>
          <a:graphicData uri="http://schemas.openxmlformats.org/drawingml/2006/table">
            <a:tbl>
              <a:tblPr/>
              <a:tblGrid>
                <a:gridCol w="1517374">
                  <a:extLst>
                    <a:ext uri="{9D8B030D-6E8A-4147-A177-3AD203B41FA5}">
                      <a16:colId xmlns:a16="http://schemas.microsoft.com/office/drawing/2014/main" val="20000"/>
                    </a:ext>
                  </a:extLst>
                </a:gridCol>
                <a:gridCol w="2951922">
                  <a:extLst>
                    <a:ext uri="{9D8B030D-6E8A-4147-A177-3AD203B41FA5}">
                      <a16:colId xmlns:a16="http://schemas.microsoft.com/office/drawing/2014/main" val="20001"/>
                    </a:ext>
                  </a:extLst>
                </a:gridCol>
                <a:gridCol w="1888434">
                  <a:extLst>
                    <a:ext uri="{9D8B030D-6E8A-4147-A177-3AD203B41FA5}">
                      <a16:colId xmlns:a16="http://schemas.microsoft.com/office/drawing/2014/main" val="20002"/>
                    </a:ext>
                  </a:extLst>
                </a:gridCol>
                <a:gridCol w="3850442">
                  <a:extLst>
                    <a:ext uri="{9D8B030D-6E8A-4147-A177-3AD203B41FA5}">
                      <a16:colId xmlns:a16="http://schemas.microsoft.com/office/drawing/2014/main" val="20003"/>
                    </a:ext>
                  </a:extLst>
                </a:gridCol>
              </a:tblGrid>
              <a:tr h="622310">
                <a:tc>
                  <a:txBody>
                    <a:bodyPr/>
                    <a:lstStyle/>
                    <a:p>
                      <a:pPr marL="0" marR="0" lvl="0" indent="0" algn="l" defTabSz="914400" rtl="0" eaLnBrk="1" fontAlgn="base" latinLnBrk="0" hangingPunct="1">
                        <a:lnSpc>
                          <a:spcPct val="90000"/>
                        </a:lnSpc>
                        <a:spcBef>
                          <a:spcPct val="20000"/>
                        </a:spcBef>
                        <a:spcAft>
                          <a:spcPct val="0"/>
                        </a:spcAft>
                        <a:buClr>
                          <a:schemeClr val="tx2"/>
                        </a:buClr>
                        <a:buSzPct val="75000"/>
                        <a:buFont typeface="Wingdings" pitchFamily="2" charset="2"/>
                        <a:buNone/>
                        <a:tabLst/>
                      </a:pPr>
                      <a:r>
                        <a:rPr kumimoji="0" lang="en-US" sz="2600" b="1" i="0" u="none" strike="noStrike" cap="none" normalizeH="0" baseline="0" dirty="0">
                          <a:ln>
                            <a:noFill/>
                          </a:ln>
                          <a:solidFill>
                            <a:srgbClr val="C00000"/>
                          </a:solidFill>
                          <a:effectLst/>
                          <a:latin typeface="Times New Roman" pitchFamily="18" charset="0"/>
                          <a:cs typeface="Times New Roman" pitchFamily="18" charset="0"/>
                        </a:rPr>
                        <a:t>Model</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
                          <a:schemeClr val="tx2"/>
                        </a:buClr>
                        <a:buSzPct val="75000"/>
                        <a:buFont typeface="Wingdings" pitchFamily="2" charset="2"/>
                        <a:buNone/>
                        <a:tabLst/>
                      </a:pPr>
                      <a:r>
                        <a:rPr kumimoji="0" lang="en-US" sz="2600" b="1" i="0" u="none" strike="noStrike" cap="none" normalizeH="0" baseline="0" dirty="0">
                          <a:ln>
                            <a:noFill/>
                          </a:ln>
                          <a:solidFill>
                            <a:schemeClr val="accent1">
                              <a:lumMod val="75000"/>
                            </a:schemeClr>
                          </a:solidFill>
                          <a:effectLst/>
                          <a:latin typeface="Times New Roman" pitchFamily="18" charset="0"/>
                          <a:cs typeface="Times New Roman" pitchFamily="18" charset="0"/>
                        </a:rPr>
                        <a:t>Equation</a:t>
                      </a:r>
                    </a:p>
                    <a:p>
                      <a:pPr marL="0" marR="0" lvl="0" indent="0" algn="l" defTabSz="914400" rtl="0" eaLnBrk="1" fontAlgn="base" latinLnBrk="0" hangingPunct="1">
                        <a:lnSpc>
                          <a:spcPct val="90000"/>
                        </a:lnSpc>
                        <a:spcBef>
                          <a:spcPct val="20000"/>
                        </a:spcBef>
                        <a:spcAft>
                          <a:spcPct val="0"/>
                        </a:spcAft>
                        <a:buClr>
                          <a:schemeClr val="tx2"/>
                        </a:buClr>
                        <a:buSzPct val="75000"/>
                        <a:buFont typeface="Wingdings" pitchFamily="2" charset="2"/>
                        <a:buNone/>
                        <a:tabLst/>
                      </a:pPr>
                      <a:endParaRPr kumimoji="0" lang="en-US" sz="2600" b="0" i="0" u="none" strike="noStrike" cap="none" normalizeH="0" baseline="0" dirty="0">
                        <a:ln>
                          <a:noFill/>
                        </a:ln>
                        <a:solidFill>
                          <a:schemeClr val="accent1">
                            <a:lumMod val="75000"/>
                          </a:schemeClr>
                        </a:solidFill>
                        <a:effectLst/>
                        <a:latin typeface="Times New Roman" pitchFamily="18"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
                          <a:schemeClr val="tx2"/>
                        </a:buClr>
                        <a:buSzPct val="75000"/>
                        <a:buFont typeface="Wingdings" pitchFamily="2" charset="2"/>
                        <a:buNone/>
                        <a:tabLst/>
                      </a:pPr>
                      <a:r>
                        <a:rPr kumimoji="0" lang="en-US" sz="2600" b="1" i="0" u="none" strike="noStrike" cap="none" normalizeH="0" baseline="0" dirty="0">
                          <a:ln>
                            <a:noFill/>
                          </a:ln>
                          <a:solidFill>
                            <a:srgbClr val="002060"/>
                          </a:solidFill>
                          <a:effectLst/>
                          <a:latin typeface="Times New Roman" pitchFamily="18" charset="0"/>
                          <a:cs typeface="Times New Roman" pitchFamily="18" charset="0"/>
                        </a:rPr>
                        <a:t>Slope = </a:t>
                      </a:r>
                      <a:r>
                        <a:rPr kumimoji="0" lang="en-US" sz="2600" b="1" i="0" u="none" strike="noStrike" cap="none" normalizeH="0" baseline="0" dirty="0" err="1">
                          <a:ln>
                            <a:noFill/>
                          </a:ln>
                          <a:solidFill>
                            <a:srgbClr val="002060"/>
                          </a:solidFill>
                          <a:effectLst/>
                          <a:latin typeface="Times New Roman" pitchFamily="18" charset="0"/>
                          <a:cs typeface="Times New Roman" pitchFamily="18" charset="0"/>
                        </a:rPr>
                        <a:t>dY</a:t>
                      </a:r>
                      <a:r>
                        <a:rPr kumimoji="0" lang="en-US" sz="2600" b="1" i="0" u="none" strike="noStrike" cap="none" normalizeH="0" baseline="0" dirty="0">
                          <a:ln>
                            <a:noFill/>
                          </a:ln>
                          <a:solidFill>
                            <a:srgbClr val="002060"/>
                          </a:solidFill>
                          <a:effectLst/>
                          <a:latin typeface="Times New Roman" pitchFamily="18" charset="0"/>
                          <a:cs typeface="Times New Roman" pitchFamily="18" charset="0"/>
                        </a:rPr>
                        <a:t>/</a:t>
                      </a:r>
                      <a:r>
                        <a:rPr kumimoji="0" lang="en-US" sz="2600" b="1" i="0" u="none" strike="noStrike" cap="none" normalizeH="0" baseline="0" dirty="0" err="1">
                          <a:ln>
                            <a:noFill/>
                          </a:ln>
                          <a:solidFill>
                            <a:srgbClr val="002060"/>
                          </a:solidFill>
                          <a:effectLst/>
                          <a:latin typeface="Times New Roman" pitchFamily="18" charset="0"/>
                          <a:cs typeface="Times New Roman" pitchFamily="18" charset="0"/>
                        </a:rPr>
                        <a:t>dX</a:t>
                      </a:r>
                      <a:endParaRPr kumimoji="0" lang="en-US" sz="2600" b="0" i="0" u="none" strike="noStrike" cap="none" normalizeH="0" baseline="0" dirty="0">
                        <a:ln>
                          <a:noFill/>
                        </a:ln>
                        <a:solidFill>
                          <a:srgbClr val="002060"/>
                        </a:solidFill>
                        <a:effectLst/>
                        <a:latin typeface="Times New Roman" pitchFamily="18"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
                          <a:schemeClr val="tx2"/>
                        </a:buClr>
                        <a:buSzPct val="75000"/>
                        <a:buFont typeface="Wingdings" pitchFamily="2" charset="2"/>
                        <a:buNone/>
                        <a:tabLst/>
                      </a:pPr>
                      <a:r>
                        <a:rPr kumimoji="0" lang="en-US" sz="2600" b="1" i="0" u="none" strike="noStrike" cap="none" normalizeH="0" baseline="0" dirty="0">
                          <a:ln>
                            <a:noFill/>
                          </a:ln>
                          <a:solidFill>
                            <a:srgbClr val="00B050"/>
                          </a:solidFill>
                          <a:effectLst/>
                          <a:latin typeface="Times New Roman" pitchFamily="18" charset="0"/>
                        </a:rPr>
                        <a:t>Meaning</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0"/>
                  </a:ext>
                </a:extLst>
              </a:tr>
              <a:tr h="465271">
                <a:tc>
                  <a:txBody>
                    <a:bodyPr/>
                    <a:lstStyle/>
                    <a:p>
                      <a:pPr marL="0" marR="0" lvl="0" indent="0" algn="l" defTabSz="914400" rtl="0" eaLnBrk="1" fontAlgn="base" latinLnBrk="0" hangingPunct="1">
                        <a:lnSpc>
                          <a:spcPct val="90000"/>
                        </a:lnSpc>
                        <a:spcBef>
                          <a:spcPct val="20000"/>
                        </a:spcBef>
                        <a:spcAft>
                          <a:spcPct val="0"/>
                        </a:spcAft>
                        <a:buClr>
                          <a:schemeClr val="tx2"/>
                        </a:buClr>
                        <a:buSzPct val="75000"/>
                        <a:buFont typeface="Wingdings" pitchFamily="2" charset="2"/>
                        <a:buNone/>
                        <a:tabLst/>
                      </a:pPr>
                      <a:r>
                        <a:rPr kumimoji="0" lang="en-US" sz="2600" b="1" i="0" u="none" strike="noStrike" cap="none" normalizeH="0" baseline="0" dirty="0">
                          <a:ln>
                            <a:noFill/>
                          </a:ln>
                          <a:solidFill>
                            <a:srgbClr val="FF0000"/>
                          </a:solidFill>
                          <a:effectLst/>
                          <a:latin typeface="Times New Roman" pitchFamily="18" charset="0"/>
                          <a:cs typeface="Times New Roman" pitchFamily="18" charset="0"/>
                        </a:rPr>
                        <a:t>Linear</a:t>
                      </a:r>
                      <a:endParaRPr kumimoji="0" lang="en-US" sz="2600" b="0" i="0" u="none" strike="noStrike" cap="none" normalizeH="0" baseline="0" dirty="0">
                        <a:ln>
                          <a:noFill/>
                        </a:ln>
                        <a:solidFill>
                          <a:srgbClr val="FF0000"/>
                        </a:solidFill>
                        <a:effectLst/>
                        <a:latin typeface="Times New Roman" pitchFamily="18" charset="0"/>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
                          <a:schemeClr val="tx2"/>
                        </a:buClr>
                        <a:buSzPct val="75000"/>
                        <a:buFont typeface="Wingdings" pitchFamily="2" charset="2"/>
                        <a:buNone/>
                        <a:tabLst/>
                      </a:pPr>
                      <a:r>
                        <a:rPr kumimoji="0" lang="en-US" sz="2600" b="1" i="0" u="none" strike="noStrike" cap="none" normalizeH="0" baseline="0" dirty="0">
                          <a:ln>
                            <a:noFill/>
                          </a:ln>
                          <a:solidFill>
                            <a:schemeClr val="accent1">
                              <a:lumMod val="75000"/>
                            </a:schemeClr>
                          </a:solidFill>
                          <a:effectLst/>
                          <a:latin typeface="Times New Roman" pitchFamily="18" charset="0"/>
                          <a:cs typeface="Times New Roman" pitchFamily="18" charset="0"/>
                        </a:rPr>
                        <a:t>Y = </a:t>
                      </a:r>
                      <a:r>
                        <a:rPr kumimoji="0" lang="en-US" sz="2600" b="1" i="0" u="none" strike="noStrike" cap="none" normalizeH="0" baseline="0" dirty="0">
                          <a:ln>
                            <a:noFill/>
                          </a:ln>
                          <a:solidFill>
                            <a:schemeClr val="accent1">
                              <a:lumMod val="75000"/>
                            </a:schemeClr>
                          </a:solidFill>
                          <a:effectLst/>
                          <a:latin typeface="Symbol" pitchFamily="18" charset="2"/>
                          <a:cs typeface="Times New Roman" pitchFamily="18" charset="0"/>
                        </a:rPr>
                        <a:t>b</a:t>
                      </a:r>
                      <a:r>
                        <a:rPr kumimoji="0" lang="en-US" sz="2600" b="1" i="0" u="none" strike="noStrike" cap="none" normalizeH="0" baseline="-30000" dirty="0">
                          <a:ln>
                            <a:noFill/>
                          </a:ln>
                          <a:solidFill>
                            <a:schemeClr val="accent1">
                              <a:lumMod val="75000"/>
                            </a:schemeClr>
                          </a:solidFill>
                          <a:effectLst/>
                          <a:latin typeface="Symbol" pitchFamily="18" charset="2"/>
                          <a:cs typeface="Times New Roman" pitchFamily="18" charset="0"/>
                        </a:rPr>
                        <a:t>1</a:t>
                      </a:r>
                      <a:r>
                        <a:rPr kumimoji="0" lang="en-US" sz="2600" b="1" i="0" u="none" strike="noStrike" cap="none" normalizeH="0" baseline="0" dirty="0">
                          <a:ln>
                            <a:noFill/>
                          </a:ln>
                          <a:solidFill>
                            <a:schemeClr val="accent1">
                              <a:lumMod val="75000"/>
                            </a:schemeClr>
                          </a:solidFill>
                          <a:effectLst/>
                          <a:latin typeface="Symbol" pitchFamily="18" charset="2"/>
                          <a:cs typeface="Times New Roman" pitchFamily="18" charset="0"/>
                        </a:rPr>
                        <a:t> + b</a:t>
                      </a:r>
                      <a:r>
                        <a:rPr kumimoji="0" lang="en-US" sz="2600" b="1" i="0" u="none" strike="noStrike" cap="none" normalizeH="0" baseline="-30000" dirty="0">
                          <a:ln>
                            <a:noFill/>
                          </a:ln>
                          <a:solidFill>
                            <a:schemeClr val="accent1">
                              <a:lumMod val="75000"/>
                            </a:schemeClr>
                          </a:solidFill>
                          <a:effectLst/>
                          <a:latin typeface="Symbol" pitchFamily="18" charset="2"/>
                          <a:cs typeface="Times New Roman" pitchFamily="18" charset="0"/>
                        </a:rPr>
                        <a:t>2</a:t>
                      </a:r>
                      <a:r>
                        <a:rPr kumimoji="0" lang="en-US" sz="2600" b="1" i="0" u="none" strike="noStrike" cap="none" normalizeH="0" baseline="0" dirty="0">
                          <a:ln>
                            <a:noFill/>
                          </a:ln>
                          <a:solidFill>
                            <a:schemeClr val="accent1">
                              <a:lumMod val="75000"/>
                            </a:schemeClr>
                          </a:solidFill>
                          <a:effectLst/>
                          <a:latin typeface="Symbol" pitchFamily="18" charset="2"/>
                          <a:cs typeface="Times New Roman" pitchFamily="18" charset="0"/>
                        </a:rPr>
                        <a:t> </a:t>
                      </a:r>
                      <a:r>
                        <a:rPr kumimoji="0" lang="en-US" sz="2600" b="1" i="0" u="none" strike="noStrike" cap="none" normalizeH="0" baseline="0" dirty="0">
                          <a:ln>
                            <a:noFill/>
                          </a:ln>
                          <a:solidFill>
                            <a:schemeClr val="accent1">
                              <a:lumMod val="75000"/>
                            </a:schemeClr>
                          </a:solidFill>
                          <a:effectLst/>
                          <a:latin typeface="Times New Roman" pitchFamily="18" charset="0"/>
                          <a:cs typeface="Times New Roman" pitchFamily="18" charset="0"/>
                        </a:rPr>
                        <a:t>X</a:t>
                      </a:r>
                      <a:endParaRPr kumimoji="0" lang="en-US" sz="2600" b="0" i="0" u="none" strike="noStrike" cap="none" normalizeH="0" baseline="0" dirty="0">
                        <a:ln>
                          <a:noFill/>
                        </a:ln>
                        <a:solidFill>
                          <a:schemeClr val="accent1">
                            <a:lumMod val="75000"/>
                          </a:schemeClr>
                        </a:solidFill>
                        <a:effectLst/>
                        <a:latin typeface="Times New Roman" pitchFamily="18"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
                          <a:schemeClr val="tx2"/>
                        </a:buClr>
                        <a:buSzPct val="75000"/>
                        <a:buFont typeface="Wingdings" pitchFamily="2" charset="2"/>
                        <a:buNone/>
                        <a:tabLst/>
                      </a:pPr>
                      <a:r>
                        <a:rPr kumimoji="0" lang="en-US" sz="2600" b="1" i="0" u="none" strike="noStrike" cap="none" normalizeH="0" baseline="0" dirty="0">
                          <a:ln>
                            <a:noFill/>
                          </a:ln>
                          <a:solidFill>
                            <a:srgbClr val="002060"/>
                          </a:solidFill>
                          <a:effectLst/>
                          <a:latin typeface="Symbol" pitchFamily="18" charset="2"/>
                          <a:cs typeface="Times New Roman" pitchFamily="18" charset="0"/>
                        </a:rPr>
                        <a:t>b</a:t>
                      </a:r>
                      <a:r>
                        <a:rPr kumimoji="0" lang="en-US" sz="2600" b="1" i="0" u="none" strike="noStrike" cap="none" normalizeH="0" baseline="-30000" dirty="0">
                          <a:ln>
                            <a:noFill/>
                          </a:ln>
                          <a:solidFill>
                            <a:srgbClr val="002060"/>
                          </a:solidFill>
                          <a:effectLst/>
                          <a:latin typeface="Symbol" pitchFamily="18" charset="2"/>
                          <a:cs typeface="Times New Roman" pitchFamily="18" charset="0"/>
                        </a:rPr>
                        <a:t>2</a:t>
                      </a:r>
                      <a:endParaRPr kumimoji="0" lang="en-US" sz="2600" b="0" i="0" u="none" strike="noStrike" cap="none" normalizeH="0" baseline="0" dirty="0">
                        <a:ln>
                          <a:noFill/>
                        </a:ln>
                        <a:solidFill>
                          <a:srgbClr val="002060"/>
                        </a:solidFill>
                        <a:effectLst/>
                        <a:latin typeface="Times New Roman" pitchFamily="18"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
                          <a:schemeClr val="tx2"/>
                        </a:buClr>
                        <a:buSzPct val="75000"/>
                        <a:buFont typeface="Wingdings" pitchFamily="2" charset="2"/>
                        <a:buNone/>
                        <a:tabLst/>
                      </a:pPr>
                      <a:r>
                        <a:rPr kumimoji="0" lang="en-US" sz="2600" b="1" i="0" u="none" strike="noStrike" cap="none" normalizeH="0" baseline="0" dirty="0">
                          <a:ln>
                            <a:noFill/>
                          </a:ln>
                          <a:solidFill>
                            <a:srgbClr val="00B050"/>
                          </a:solidFill>
                          <a:effectLst/>
                          <a:latin typeface="Times New Roman" pitchFamily="18" charset="0"/>
                          <a:cs typeface="Times New Roman" pitchFamily="18" charset="0"/>
                        </a:rPr>
                        <a:t>Slope: </a:t>
                      </a:r>
                      <a:r>
                        <a:rPr lang="el-GR" sz="2600" b="1" dirty="0">
                          <a:solidFill>
                            <a:srgbClr val="00B050"/>
                          </a:solidFill>
                        </a:rPr>
                        <a:t>Δ</a:t>
                      </a:r>
                      <a:r>
                        <a:rPr lang="en-IN" sz="2600" b="1" dirty="0">
                          <a:solidFill>
                            <a:srgbClr val="00B050"/>
                          </a:solidFill>
                        </a:rPr>
                        <a:t>Y/</a:t>
                      </a:r>
                      <a:r>
                        <a:rPr lang="el-GR" sz="2600" b="1" dirty="0">
                          <a:solidFill>
                            <a:srgbClr val="00B050"/>
                          </a:solidFill>
                        </a:rPr>
                        <a:t>Δ</a:t>
                      </a:r>
                      <a:r>
                        <a:rPr lang="en-IN" sz="2600" b="1" dirty="0">
                          <a:solidFill>
                            <a:srgbClr val="00B050"/>
                          </a:solidFill>
                        </a:rPr>
                        <a:t>X</a:t>
                      </a:r>
                      <a:endParaRPr kumimoji="0" lang="en-US" sz="2600" b="1" i="0" u="none" strike="noStrike" cap="none" normalizeH="0" baseline="0" dirty="0">
                        <a:ln>
                          <a:noFill/>
                        </a:ln>
                        <a:solidFill>
                          <a:srgbClr val="00B050"/>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90000"/>
                        </a:lnSpc>
                        <a:spcBef>
                          <a:spcPct val="20000"/>
                        </a:spcBef>
                        <a:spcAft>
                          <a:spcPct val="0"/>
                        </a:spcAft>
                        <a:buClr>
                          <a:schemeClr val="tx2"/>
                        </a:buClr>
                        <a:buSzPct val="75000"/>
                        <a:buFont typeface="Wingdings" pitchFamily="2" charset="2"/>
                        <a:buNone/>
                        <a:tabLst/>
                      </a:pPr>
                      <a:r>
                        <a:rPr kumimoji="0" lang="en-US" sz="2600" b="1" i="0" u="none" strike="noStrike" cap="none" normalizeH="0" baseline="0" dirty="0">
                          <a:ln>
                            <a:noFill/>
                          </a:ln>
                          <a:solidFill>
                            <a:srgbClr val="FF0000"/>
                          </a:solidFill>
                          <a:effectLst/>
                          <a:latin typeface="Times New Roman" pitchFamily="18" charset="0"/>
                          <a:cs typeface="Times New Roman" pitchFamily="18" charset="0"/>
                        </a:rPr>
                        <a:t>Log-log</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
                          <a:schemeClr val="tx2"/>
                        </a:buClr>
                        <a:buSzPct val="75000"/>
                        <a:buFont typeface="Wingdings" pitchFamily="2" charset="2"/>
                        <a:buNone/>
                        <a:tabLst/>
                      </a:pPr>
                      <a:r>
                        <a:rPr kumimoji="0" lang="en-US" sz="2600" b="1" i="0" u="none" strike="noStrike" cap="none" normalizeH="0" baseline="0" dirty="0" err="1">
                          <a:ln>
                            <a:noFill/>
                          </a:ln>
                          <a:solidFill>
                            <a:schemeClr val="accent1">
                              <a:lumMod val="75000"/>
                            </a:schemeClr>
                          </a:solidFill>
                          <a:effectLst/>
                          <a:latin typeface="Times New Roman" pitchFamily="18" charset="0"/>
                          <a:cs typeface="Times New Roman" pitchFamily="18" charset="0"/>
                        </a:rPr>
                        <a:t>lnY</a:t>
                      </a:r>
                      <a:r>
                        <a:rPr kumimoji="0" lang="en-US" sz="2600" b="1" i="0" u="none" strike="noStrike" cap="none" normalizeH="0" baseline="0" dirty="0">
                          <a:ln>
                            <a:noFill/>
                          </a:ln>
                          <a:solidFill>
                            <a:schemeClr val="accent1">
                              <a:lumMod val="75000"/>
                            </a:schemeClr>
                          </a:solidFill>
                          <a:effectLst/>
                          <a:latin typeface="Times New Roman" pitchFamily="18" charset="0"/>
                          <a:cs typeface="Times New Roman" pitchFamily="18" charset="0"/>
                        </a:rPr>
                        <a:t> = </a:t>
                      </a:r>
                      <a:r>
                        <a:rPr kumimoji="0" lang="en-US" sz="2600" b="1" i="0" u="none" strike="noStrike" cap="none" normalizeH="0" baseline="0" dirty="0">
                          <a:ln>
                            <a:noFill/>
                          </a:ln>
                          <a:solidFill>
                            <a:schemeClr val="accent1">
                              <a:lumMod val="75000"/>
                            </a:schemeClr>
                          </a:solidFill>
                          <a:effectLst/>
                          <a:latin typeface="Symbol" pitchFamily="18" charset="2"/>
                          <a:cs typeface="Times New Roman" pitchFamily="18" charset="0"/>
                        </a:rPr>
                        <a:t>b</a:t>
                      </a:r>
                      <a:r>
                        <a:rPr kumimoji="0" lang="en-US" sz="2600" b="1" i="0" u="none" strike="noStrike" cap="none" normalizeH="0" baseline="-30000" dirty="0">
                          <a:ln>
                            <a:noFill/>
                          </a:ln>
                          <a:solidFill>
                            <a:schemeClr val="accent1">
                              <a:lumMod val="75000"/>
                            </a:schemeClr>
                          </a:solidFill>
                          <a:effectLst/>
                          <a:latin typeface="Symbol" pitchFamily="18" charset="2"/>
                          <a:cs typeface="Times New Roman" pitchFamily="18" charset="0"/>
                        </a:rPr>
                        <a:t>1</a:t>
                      </a:r>
                      <a:r>
                        <a:rPr kumimoji="0" lang="en-US" sz="2600" b="1" i="0" u="none" strike="noStrike" cap="none" normalizeH="0" baseline="0" dirty="0">
                          <a:ln>
                            <a:noFill/>
                          </a:ln>
                          <a:solidFill>
                            <a:schemeClr val="accent1">
                              <a:lumMod val="75000"/>
                            </a:schemeClr>
                          </a:solidFill>
                          <a:effectLst/>
                          <a:latin typeface="Symbol" pitchFamily="18" charset="2"/>
                          <a:cs typeface="Times New Roman" pitchFamily="18" charset="0"/>
                        </a:rPr>
                        <a:t> + b</a:t>
                      </a:r>
                      <a:r>
                        <a:rPr kumimoji="0" lang="en-US" sz="2600" b="1" i="0" u="none" strike="noStrike" cap="none" normalizeH="0" baseline="-30000" dirty="0">
                          <a:ln>
                            <a:noFill/>
                          </a:ln>
                          <a:solidFill>
                            <a:schemeClr val="accent1">
                              <a:lumMod val="75000"/>
                            </a:schemeClr>
                          </a:solidFill>
                          <a:effectLst/>
                          <a:latin typeface="Symbol" pitchFamily="18" charset="2"/>
                          <a:cs typeface="Times New Roman" pitchFamily="18" charset="0"/>
                        </a:rPr>
                        <a:t>2</a:t>
                      </a:r>
                      <a:r>
                        <a:rPr kumimoji="0" lang="en-US" sz="2600" b="1" i="0" u="none" strike="noStrike" cap="none" normalizeH="0" baseline="0" dirty="0">
                          <a:ln>
                            <a:noFill/>
                          </a:ln>
                          <a:solidFill>
                            <a:schemeClr val="accent1">
                              <a:lumMod val="75000"/>
                            </a:schemeClr>
                          </a:solidFill>
                          <a:effectLst/>
                          <a:latin typeface="Symbol" pitchFamily="18" charset="2"/>
                          <a:cs typeface="Times New Roman" pitchFamily="18" charset="0"/>
                        </a:rPr>
                        <a:t> </a:t>
                      </a:r>
                      <a:r>
                        <a:rPr kumimoji="0" lang="en-US" sz="2600" b="1" i="0" u="none" strike="noStrike" cap="none" normalizeH="0" baseline="0" dirty="0" err="1">
                          <a:ln>
                            <a:noFill/>
                          </a:ln>
                          <a:solidFill>
                            <a:schemeClr val="accent1">
                              <a:lumMod val="75000"/>
                            </a:schemeClr>
                          </a:solidFill>
                          <a:effectLst/>
                          <a:latin typeface="Times New Roman" pitchFamily="18" charset="0"/>
                          <a:cs typeface="Times New Roman" pitchFamily="18" charset="0"/>
                        </a:rPr>
                        <a:t>lnX</a:t>
                      </a:r>
                      <a:endParaRPr kumimoji="0" lang="en-US" sz="2600" b="0" i="0" u="none" strike="noStrike" cap="none" normalizeH="0" baseline="0" dirty="0">
                        <a:ln>
                          <a:noFill/>
                        </a:ln>
                        <a:solidFill>
                          <a:schemeClr val="accent1">
                            <a:lumMod val="75000"/>
                          </a:schemeClr>
                        </a:solidFill>
                        <a:effectLst/>
                        <a:latin typeface="Times New Roman" pitchFamily="18"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
                          <a:schemeClr val="tx2"/>
                        </a:buClr>
                        <a:buSzPct val="75000"/>
                        <a:buFont typeface="Wingdings" pitchFamily="2" charset="2"/>
                        <a:buNone/>
                        <a:tabLst/>
                      </a:pPr>
                      <a:r>
                        <a:rPr kumimoji="0" lang="en-US" sz="2600" b="1" i="0" u="none" strike="noStrike" cap="none" normalizeH="0" baseline="0" dirty="0">
                          <a:ln>
                            <a:noFill/>
                          </a:ln>
                          <a:solidFill>
                            <a:srgbClr val="002060"/>
                          </a:solidFill>
                          <a:effectLst/>
                          <a:latin typeface="Symbol" pitchFamily="18" charset="2"/>
                          <a:cs typeface="Times New Roman" pitchFamily="18" charset="0"/>
                        </a:rPr>
                        <a:t>b</a:t>
                      </a:r>
                      <a:r>
                        <a:rPr kumimoji="0" lang="en-US" sz="2600" b="1" i="0" u="none" strike="noStrike" cap="none" normalizeH="0" baseline="-30000" dirty="0">
                          <a:ln>
                            <a:noFill/>
                          </a:ln>
                          <a:solidFill>
                            <a:srgbClr val="002060"/>
                          </a:solidFill>
                          <a:effectLst/>
                          <a:latin typeface="Symbol" pitchFamily="18" charset="2"/>
                          <a:cs typeface="Times New Roman" pitchFamily="18" charset="0"/>
                        </a:rPr>
                        <a:t>2</a:t>
                      </a:r>
                      <a:r>
                        <a:rPr kumimoji="0" lang="en-US" sz="2600" b="1" i="0" u="none" strike="noStrike" cap="none" normalizeH="0" baseline="0" dirty="0">
                          <a:ln>
                            <a:noFill/>
                          </a:ln>
                          <a:solidFill>
                            <a:srgbClr val="002060"/>
                          </a:solidFill>
                          <a:effectLst/>
                          <a:latin typeface="Symbol" pitchFamily="18" charset="2"/>
                          <a:cs typeface="Times New Roman" pitchFamily="18" charset="0"/>
                        </a:rPr>
                        <a:t> </a:t>
                      </a:r>
                      <a:r>
                        <a:rPr kumimoji="0" lang="en-US" sz="2600" b="1" i="0" u="none" strike="noStrike" cap="none" normalizeH="0" baseline="0" dirty="0">
                          <a:ln>
                            <a:noFill/>
                          </a:ln>
                          <a:solidFill>
                            <a:srgbClr val="002060"/>
                          </a:solidFill>
                          <a:effectLst/>
                          <a:latin typeface="Times New Roman" pitchFamily="18" charset="0"/>
                          <a:cs typeface="Times New Roman" pitchFamily="18" charset="0"/>
                        </a:rPr>
                        <a:t>(Y</a:t>
                      </a:r>
                      <a:r>
                        <a:rPr kumimoji="0" lang="en-US" sz="2600" b="1" i="0" u="none" strike="noStrike" cap="none" normalizeH="0" baseline="0" dirty="0">
                          <a:ln>
                            <a:noFill/>
                          </a:ln>
                          <a:solidFill>
                            <a:srgbClr val="002060"/>
                          </a:solidFill>
                          <a:effectLst/>
                          <a:latin typeface="Symbol" pitchFamily="18" charset="2"/>
                          <a:cs typeface="Times New Roman" pitchFamily="18" charset="0"/>
                        </a:rPr>
                        <a:t>/</a:t>
                      </a:r>
                      <a:r>
                        <a:rPr kumimoji="0" lang="en-US" sz="2600" b="1" i="0" u="none" strike="noStrike" cap="none" normalizeH="0" baseline="0" dirty="0">
                          <a:ln>
                            <a:noFill/>
                          </a:ln>
                          <a:solidFill>
                            <a:srgbClr val="002060"/>
                          </a:solidFill>
                          <a:effectLst/>
                          <a:latin typeface="Times New Roman" pitchFamily="18" charset="0"/>
                          <a:cs typeface="Times New Roman" pitchFamily="18" charset="0"/>
                        </a:rPr>
                        <a:t>X)</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
                          <a:schemeClr val="tx2"/>
                        </a:buClr>
                        <a:buSzPct val="75000"/>
                        <a:buFont typeface="Wingdings" pitchFamily="2" charset="2"/>
                        <a:buNone/>
                        <a:tabLst/>
                      </a:pPr>
                      <a:r>
                        <a:rPr kumimoji="0" lang="en-US" sz="2600" b="1" i="0" u="none" strike="noStrike" cap="none" normalizeH="0" baseline="0" dirty="0">
                          <a:ln>
                            <a:noFill/>
                          </a:ln>
                          <a:solidFill>
                            <a:srgbClr val="00B050"/>
                          </a:solidFill>
                          <a:effectLst/>
                          <a:latin typeface="Times New Roman" pitchFamily="18" charset="0"/>
                          <a:cs typeface="Times New Roman" pitchFamily="18" charset="0"/>
                        </a:rPr>
                        <a:t>Elasticity: </a:t>
                      </a:r>
                      <a:r>
                        <a:rPr kumimoji="0" lang="en-US" sz="2600" b="1" i="0" u="none" strike="noStrike" cap="none" normalizeH="0" baseline="0" dirty="0" err="1">
                          <a:ln>
                            <a:noFill/>
                          </a:ln>
                          <a:solidFill>
                            <a:srgbClr val="00B050"/>
                          </a:solidFill>
                          <a:effectLst/>
                          <a:latin typeface="Times New Roman" pitchFamily="18" charset="0"/>
                          <a:cs typeface="Times New Roman" pitchFamily="18" charset="0"/>
                        </a:rPr>
                        <a:t>dY</a:t>
                      </a:r>
                      <a:r>
                        <a:rPr kumimoji="0" lang="en-US" sz="2600" b="1" i="0" u="none" strike="noStrike" cap="none" normalizeH="0" baseline="0" dirty="0">
                          <a:ln>
                            <a:noFill/>
                          </a:ln>
                          <a:solidFill>
                            <a:srgbClr val="00B050"/>
                          </a:solidFill>
                          <a:effectLst/>
                          <a:latin typeface="Times New Roman" pitchFamily="18" charset="0"/>
                          <a:cs typeface="Times New Roman" pitchFamily="18" charset="0"/>
                        </a:rPr>
                        <a:t>/</a:t>
                      </a:r>
                      <a:r>
                        <a:rPr kumimoji="0" lang="en-US" sz="2600" b="1" i="0" u="none" strike="noStrike" cap="none" normalizeH="0" baseline="0" dirty="0" err="1">
                          <a:ln>
                            <a:noFill/>
                          </a:ln>
                          <a:solidFill>
                            <a:srgbClr val="00B050"/>
                          </a:solidFill>
                          <a:effectLst/>
                          <a:latin typeface="Times New Roman" pitchFamily="18" charset="0"/>
                          <a:cs typeface="Times New Roman" pitchFamily="18" charset="0"/>
                        </a:rPr>
                        <a:t>dX</a:t>
                      </a:r>
                      <a:endParaRPr kumimoji="0" lang="en-US" sz="2600" b="1" i="0" u="none" strike="noStrike" cap="none" normalizeH="0" baseline="0" dirty="0">
                        <a:ln>
                          <a:noFill/>
                        </a:ln>
                        <a:solidFill>
                          <a:srgbClr val="00B050"/>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2"/>
                  </a:ext>
                </a:extLst>
              </a:tr>
              <a:tr h="537995">
                <a:tc>
                  <a:txBody>
                    <a:bodyPr/>
                    <a:lstStyle/>
                    <a:p>
                      <a:pPr marL="0" marR="0" lvl="0" indent="0" algn="l" defTabSz="914400" rtl="0" eaLnBrk="1" fontAlgn="base" latinLnBrk="0" hangingPunct="1">
                        <a:lnSpc>
                          <a:spcPct val="90000"/>
                        </a:lnSpc>
                        <a:spcBef>
                          <a:spcPct val="20000"/>
                        </a:spcBef>
                        <a:spcAft>
                          <a:spcPct val="0"/>
                        </a:spcAft>
                        <a:buClr>
                          <a:schemeClr val="tx2"/>
                        </a:buClr>
                        <a:buSzPct val="75000"/>
                        <a:buFont typeface="Wingdings" pitchFamily="2" charset="2"/>
                        <a:buNone/>
                        <a:tabLst/>
                      </a:pPr>
                      <a:r>
                        <a:rPr kumimoji="0" lang="en-US" sz="2600" b="1" i="0" u="none" strike="noStrike" cap="none" normalizeH="0" baseline="0" dirty="0">
                          <a:ln>
                            <a:noFill/>
                          </a:ln>
                          <a:solidFill>
                            <a:srgbClr val="FF0000"/>
                          </a:solidFill>
                          <a:effectLst/>
                          <a:latin typeface="Times New Roman" pitchFamily="18" charset="0"/>
                          <a:cs typeface="Times New Roman" pitchFamily="18" charset="0"/>
                        </a:rPr>
                        <a:t>Log-</a:t>
                      </a:r>
                      <a:r>
                        <a:rPr kumimoji="0" lang="en-US" sz="2600" b="1" i="0" u="none" strike="noStrike" cap="none" normalizeH="0" baseline="0" dirty="0" err="1">
                          <a:ln>
                            <a:noFill/>
                          </a:ln>
                          <a:solidFill>
                            <a:srgbClr val="FF0000"/>
                          </a:solidFill>
                          <a:effectLst/>
                          <a:latin typeface="Times New Roman" pitchFamily="18" charset="0"/>
                          <a:cs typeface="Times New Roman" pitchFamily="18" charset="0"/>
                        </a:rPr>
                        <a:t>lin</a:t>
                      </a:r>
                      <a:endParaRPr kumimoji="0" lang="en-US" sz="2600" b="0" i="0" u="none" strike="noStrike" cap="none" normalizeH="0" baseline="0" dirty="0">
                        <a:ln>
                          <a:noFill/>
                        </a:ln>
                        <a:solidFill>
                          <a:srgbClr val="FF0000"/>
                        </a:solidFill>
                        <a:effectLst/>
                        <a:latin typeface="Times New Roman" pitchFamily="18" charset="0"/>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
                          <a:schemeClr val="tx2"/>
                        </a:buClr>
                        <a:buSzPct val="75000"/>
                        <a:buFont typeface="Wingdings" pitchFamily="2" charset="2"/>
                        <a:buNone/>
                        <a:tabLst/>
                      </a:pPr>
                      <a:r>
                        <a:rPr kumimoji="0" lang="en-US" sz="2600" b="1" i="0" u="none" strike="noStrike" cap="none" normalizeH="0" baseline="0" dirty="0" err="1">
                          <a:ln>
                            <a:noFill/>
                          </a:ln>
                          <a:solidFill>
                            <a:schemeClr val="accent1">
                              <a:lumMod val="75000"/>
                            </a:schemeClr>
                          </a:solidFill>
                          <a:effectLst/>
                          <a:latin typeface="Times New Roman" pitchFamily="18" charset="0"/>
                          <a:cs typeface="Times New Roman" pitchFamily="18" charset="0"/>
                        </a:rPr>
                        <a:t>lnY</a:t>
                      </a:r>
                      <a:r>
                        <a:rPr kumimoji="0" lang="en-US" sz="2600" b="1" i="0" u="none" strike="noStrike" cap="none" normalizeH="0" baseline="0" dirty="0">
                          <a:ln>
                            <a:noFill/>
                          </a:ln>
                          <a:solidFill>
                            <a:schemeClr val="accent1">
                              <a:lumMod val="75000"/>
                            </a:schemeClr>
                          </a:solidFill>
                          <a:effectLst/>
                          <a:latin typeface="Times New Roman" pitchFamily="18" charset="0"/>
                          <a:cs typeface="Times New Roman" pitchFamily="18" charset="0"/>
                        </a:rPr>
                        <a:t> = </a:t>
                      </a:r>
                      <a:r>
                        <a:rPr kumimoji="0" lang="en-US" sz="2600" b="1" i="0" u="none" strike="noStrike" cap="none" normalizeH="0" baseline="0" dirty="0">
                          <a:ln>
                            <a:noFill/>
                          </a:ln>
                          <a:solidFill>
                            <a:schemeClr val="accent1">
                              <a:lumMod val="75000"/>
                            </a:schemeClr>
                          </a:solidFill>
                          <a:effectLst/>
                          <a:latin typeface="Symbol" pitchFamily="18" charset="2"/>
                          <a:cs typeface="Times New Roman" pitchFamily="18" charset="0"/>
                        </a:rPr>
                        <a:t>b</a:t>
                      </a:r>
                      <a:r>
                        <a:rPr kumimoji="0" lang="en-US" sz="2600" b="1" i="0" u="none" strike="noStrike" cap="none" normalizeH="0" baseline="-30000" dirty="0">
                          <a:ln>
                            <a:noFill/>
                          </a:ln>
                          <a:solidFill>
                            <a:schemeClr val="accent1">
                              <a:lumMod val="75000"/>
                            </a:schemeClr>
                          </a:solidFill>
                          <a:effectLst/>
                          <a:latin typeface="Symbol" pitchFamily="18" charset="2"/>
                          <a:cs typeface="Times New Roman" pitchFamily="18" charset="0"/>
                        </a:rPr>
                        <a:t>1</a:t>
                      </a:r>
                      <a:r>
                        <a:rPr kumimoji="0" lang="en-US" sz="2600" b="1" i="0" u="none" strike="noStrike" cap="none" normalizeH="0" baseline="0" dirty="0">
                          <a:ln>
                            <a:noFill/>
                          </a:ln>
                          <a:solidFill>
                            <a:schemeClr val="accent1">
                              <a:lumMod val="75000"/>
                            </a:schemeClr>
                          </a:solidFill>
                          <a:effectLst/>
                          <a:latin typeface="Symbol" pitchFamily="18" charset="2"/>
                          <a:cs typeface="Times New Roman" pitchFamily="18" charset="0"/>
                        </a:rPr>
                        <a:t> + b</a:t>
                      </a:r>
                      <a:r>
                        <a:rPr kumimoji="0" lang="en-US" sz="2600" b="1" i="0" u="none" strike="noStrike" cap="none" normalizeH="0" baseline="-30000" dirty="0">
                          <a:ln>
                            <a:noFill/>
                          </a:ln>
                          <a:solidFill>
                            <a:schemeClr val="accent1">
                              <a:lumMod val="75000"/>
                            </a:schemeClr>
                          </a:solidFill>
                          <a:effectLst/>
                          <a:latin typeface="Symbol" pitchFamily="18" charset="2"/>
                          <a:cs typeface="Times New Roman" pitchFamily="18" charset="0"/>
                        </a:rPr>
                        <a:t>2</a:t>
                      </a:r>
                      <a:r>
                        <a:rPr kumimoji="0" lang="en-US" sz="2600" b="1" i="0" u="none" strike="noStrike" cap="none" normalizeH="0" baseline="0" dirty="0">
                          <a:ln>
                            <a:noFill/>
                          </a:ln>
                          <a:solidFill>
                            <a:schemeClr val="accent1">
                              <a:lumMod val="75000"/>
                            </a:schemeClr>
                          </a:solidFill>
                          <a:effectLst/>
                          <a:latin typeface="Symbol" pitchFamily="18" charset="2"/>
                          <a:cs typeface="Times New Roman" pitchFamily="18" charset="0"/>
                        </a:rPr>
                        <a:t> </a:t>
                      </a:r>
                      <a:r>
                        <a:rPr kumimoji="0" lang="en-US" sz="2600" b="1" i="0" u="none" strike="noStrike" cap="none" normalizeH="0" baseline="0" dirty="0">
                          <a:ln>
                            <a:noFill/>
                          </a:ln>
                          <a:solidFill>
                            <a:schemeClr val="accent1">
                              <a:lumMod val="75000"/>
                            </a:schemeClr>
                          </a:solidFill>
                          <a:effectLst/>
                          <a:latin typeface="Times New Roman" pitchFamily="18" charset="0"/>
                          <a:cs typeface="Times New Roman" pitchFamily="18" charset="0"/>
                        </a:rPr>
                        <a:t>X</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
                          <a:schemeClr val="tx2"/>
                        </a:buClr>
                        <a:buSzPct val="75000"/>
                        <a:buFont typeface="Wingdings" pitchFamily="2" charset="2"/>
                        <a:buNone/>
                        <a:tabLst/>
                      </a:pPr>
                      <a:r>
                        <a:rPr kumimoji="0" lang="en-US" sz="2600" b="1" i="0" u="none" strike="noStrike" cap="none" normalizeH="0" baseline="0" dirty="0">
                          <a:ln>
                            <a:noFill/>
                          </a:ln>
                          <a:solidFill>
                            <a:srgbClr val="002060"/>
                          </a:solidFill>
                          <a:effectLst/>
                          <a:latin typeface="Symbol" pitchFamily="18" charset="2"/>
                          <a:cs typeface="Times New Roman" pitchFamily="18" charset="0"/>
                        </a:rPr>
                        <a:t>b</a:t>
                      </a:r>
                      <a:r>
                        <a:rPr kumimoji="0" lang="en-US" sz="2600" b="1" i="0" u="none" strike="noStrike" cap="none" normalizeH="0" baseline="-30000" dirty="0">
                          <a:ln>
                            <a:noFill/>
                          </a:ln>
                          <a:solidFill>
                            <a:srgbClr val="002060"/>
                          </a:solidFill>
                          <a:effectLst/>
                          <a:latin typeface="Symbol" pitchFamily="18" charset="2"/>
                          <a:cs typeface="Times New Roman" pitchFamily="18" charset="0"/>
                        </a:rPr>
                        <a:t>2</a:t>
                      </a:r>
                      <a:r>
                        <a:rPr kumimoji="0" lang="en-US" sz="2600" b="1" i="0" u="none" strike="noStrike" cap="none" normalizeH="0" baseline="0" dirty="0">
                          <a:ln>
                            <a:noFill/>
                          </a:ln>
                          <a:solidFill>
                            <a:srgbClr val="002060"/>
                          </a:solidFill>
                          <a:effectLst/>
                          <a:latin typeface="Symbol" pitchFamily="18" charset="2"/>
                          <a:cs typeface="Times New Roman" pitchFamily="18" charset="0"/>
                        </a:rPr>
                        <a:t> (</a:t>
                      </a:r>
                      <a:r>
                        <a:rPr kumimoji="0" lang="en-US" sz="2600" b="1" i="0" u="none" strike="noStrike" cap="none" normalizeH="0" baseline="0" dirty="0">
                          <a:ln>
                            <a:noFill/>
                          </a:ln>
                          <a:solidFill>
                            <a:srgbClr val="002060"/>
                          </a:solidFill>
                          <a:effectLst/>
                          <a:latin typeface="Times New Roman" pitchFamily="18" charset="0"/>
                          <a:cs typeface="Times New Roman" pitchFamily="18" charset="0"/>
                        </a:rPr>
                        <a:t>Y</a:t>
                      </a:r>
                      <a:r>
                        <a:rPr kumimoji="0" lang="en-US" sz="2600" b="1" i="0" u="none" strike="noStrike" cap="none" normalizeH="0" baseline="0" dirty="0">
                          <a:ln>
                            <a:noFill/>
                          </a:ln>
                          <a:solidFill>
                            <a:srgbClr val="002060"/>
                          </a:solidFill>
                          <a:effectLst/>
                          <a:latin typeface="Symbol" pitchFamily="18" charset="2"/>
                          <a:cs typeface="Times New Roman" pitchFamily="18" charset="0"/>
                        </a:rPr>
                        <a:t>)</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
                          <a:schemeClr val="tx2"/>
                        </a:buClr>
                        <a:buSzPct val="75000"/>
                        <a:buFont typeface="Wingdings" pitchFamily="2" charset="2"/>
                        <a:buNone/>
                        <a:tabLst/>
                      </a:pPr>
                      <a:r>
                        <a:rPr kumimoji="0" lang="en-US" sz="2600" b="1" i="0" u="none" strike="noStrike" cap="none" normalizeH="0" baseline="0" dirty="0">
                          <a:ln>
                            <a:noFill/>
                          </a:ln>
                          <a:solidFill>
                            <a:srgbClr val="00B050"/>
                          </a:solidFill>
                          <a:effectLst/>
                          <a:latin typeface="Times New Roman" pitchFamily="18" charset="0"/>
                          <a:cs typeface="Times New Roman" pitchFamily="18" charset="0"/>
                        </a:rPr>
                        <a:t>Growth Rate: </a:t>
                      </a:r>
                      <a:r>
                        <a:rPr lang="en-IN" sz="2600" b="1" kern="1200" dirty="0">
                          <a:solidFill>
                            <a:srgbClr val="00B050"/>
                          </a:solidFill>
                          <a:effectLst/>
                          <a:latin typeface="+mn-lt"/>
                          <a:ea typeface="+mn-ea"/>
                          <a:cs typeface="+mn-cs"/>
                        </a:rPr>
                        <a:t>relative change in Y /absolute change in X</a:t>
                      </a:r>
                      <a:endParaRPr kumimoji="0" lang="en-US" sz="2600" b="1" i="0" u="none" strike="noStrike" cap="none" normalizeH="0" baseline="0" dirty="0">
                        <a:ln>
                          <a:noFill/>
                        </a:ln>
                        <a:solidFill>
                          <a:srgbClr val="00B050"/>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90000"/>
                        </a:lnSpc>
                        <a:spcBef>
                          <a:spcPct val="20000"/>
                        </a:spcBef>
                        <a:spcAft>
                          <a:spcPct val="0"/>
                        </a:spcAft>
                        <a:buClr>
                          <a:schemeClr val="tx2"/>
                        </a:buClr>
                        <a:buSzPct val="75000"/>
                        <a:buFont typeface="Wingdings" pitchFamily="2" charset="2"/>
                        <a:buNone/>
                        <a:tabLst/>
                      </a:pPr>
                      <a:r>
                        <a:rPr kumimoji="0" lang="en-US" sz="2600" b="1" i="0" u="none" strike="noStrike" cap="none" normalizeH="0" baseline="0" dirty="0">
                          <a:ln>
                            <a:noFill/>
                          </a:ln>
                          <a:solidFill>
                            <a:srgbClr val="FF0000"/>
                          </a:solidFill>
                          <a:effectLst/>
                          <a:latin typeface="Times New Roman" pitchFamily="18" charset="0"/>
                          <a:cs typeface="Times New Roman" pitchFamily="18" charset="0"/>
                        </a:rPr>
                        <a:t>Lin-log</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
                          <a:schemeClr val="tx2"/>
                        </a:buClr>
                        <a:buSzPct val="75000"/>
                        <a:buFont typeface="Wingdings" pitchFamily="2" charset="2"/>
                        <a:buNone/>
                        <a:tabLst/>
                      </a:pPr>
                      <a:r>
                        <a:rPr kumimoji="0" lang="en-US" sz="2600" b="1" i="0" u="none" strike="noStrike" cap="none" normalizeH="0" baseline="0" dirty="0">
                          <a:ln>
                            <a:noFill/>
                          </a:ln>
                          <a:solidFill>
                            <a:schemeClr val="accent1">
                              <a:lumMod val="75000"/>
                            </a:schemeClr>
                          </a:solidFill>
                          <a:effectLst/>
                          <a:latin typeface="Times New Roman" pitchFamily="18" charset="0"/>
                          <a:cs typeface="Times New Roman" pitchFamily="18" charset="0"/>
                        </a:rPr>
                        <a:t>Y = </a:t>
                      </a:r>
                      <a:r>
                        <a:rPr kumimoji="0" lang="en-US" sz="2600" b="1" i="0" u="none" strike="noStrike" cap="none" normalizeH="0" baseline="0" dirty="0">
                          <a:ln>
                            <a:noFill/>
                          </a:ln>
                          <a:solidFill>
                            <a:schemeClr val="accent1">
                              <a:lumMod val="75000"/>
                            </a:schemeClr>
                          </a:solidFill>
                          <a:effectLst/>
                          <a:latin typeface="Symbol" pitchFamily="18" charset="2"/>
                          <a:cs typeface="Times New Roman" pitchFamily="18" charset="0"/>
                        </a:rPr>
                        <a:t>b</a:t>
                      </a:r>
                      <a:r>
                        <a:rPr kumimoji="0" lang="en-US" sz="2600" b="1" i="0" u="none" strike="noStrike" cap="none" normalizeH="0" baseline="-30000" dirty="0">
                          <a:ln>
                            <a:noFill/>
                          </a:ln>
                          <a:solidFill>
                            <a:schemeClr val="accent1">
                              <a:lumMod val="75000"/>
                            </a:schemeClr>
                          </a:solidFill>
                          <a:effectLst/>
                          <a:latin typeface="Symbol" pitchFamily="18" charset="2"/>
                          <a:cs typeface="Times New Roman" pitchFamily="18" charset="0"/>
                        </a:rPr>
                        <a:t>1</a:t>
                      </a:r>
                      <a:r>
                        <a:rPr kumimoji="0" lang="en-US" sz="2600" b="1" i="0" u="none" strike="noStrike" cap="none" normalizeH="0" baseline="0" dirty="0">
                          <a:ln>
                            <a:noFill/>
                          </a:ln>
                          <a:solidFill>
                            <a:schemeClr val="accent1">
                              <a:lumMod val="75000"/>
                            </a:schemeClr>
                          </a:solidFill>
                          <a:effectLst/>
                          <a:latin typeface="Symbol" pitchFamily="18" charset="2"/>
                          <a:cs typeface="Times New Roman" pitchFamily="18" charset="0"/>
                        </a:rPr>
                        <a:t> + b</a:t>
                      </a:r>
                      <a:r>
                        <a:rPr kumimoji="0" lang="en-US" sz="2600" b="1" i="0" u="none" strike="noStrike" cap="none" normalizeH="0" baseline="-30000" dirty="0">
                          <a:ln>
                            <a:noFill/>
                          </a:ln>
                          <a:solidFill>
                            <a:schemeClr val="accent1">
                              <a:lumMod val="75000"/>
                            </a:schemeClr>
                          </a:solidFill>
                          <a:effectLst/>
                          <a:latin typeface="Symbol" pitchFamily="18" charset="2"/>
                          <a:cs typeface="Times New Roman" pitchFamily="18" charset="0"/>
                        </a:rPr>
                        <a:t>2</a:t>
                      </a:r>
                      <a:r>
                        <a:rPr kumimoji="0" lang="en-US" sz="2600" b="1" i="0" u="none" strike="noStrike" cap="none" normalizeH="0" baseline="0" dirty="0">
                          <a:ln>
                            <a:noFill/>
                          </a:ln>
                          <a:solidFill>
                            <a:schemeClr val="accent1">
                              <a:lumMod val="75000"/>
                            </a:schemeClr>
                          </a:solidFill>
                          <a:effectLst/>
                          <a:latin typeface="Symbol" pitchFamily="18" charset="2"/>
                          <a:cs typeface="Times New Roman" pitchFamily="18" charset="0"/>
                        </a:rPr>
                        <a:t> </a:t>
                      </a:r>
                      <a:r>
                        <a:rPr kumimoji="0" lang="en-US" sz="2600" b="1" i="0" u="none" strike="noStrike" cap="none" normalizeH="0" baseline="0" dirty="0" err="1">
                          <a:ln>
                            <a:noFill/>
                          </a:ln>
                          <a:solidFill>
                            <a:schemeClr val="accent1">
                              <a:lumMod val="75000"/>
                            </a:schemeClr>
                          </a:solidFill>
                          <a:effectLst/>
                          <a:latin typeface="Times New Roman" pitchFamily="18" charset="0"/>
                          <a:cs typeface="Times New Roman" pitchFamily="18" charset="0"/>
                        </a:rPr>
                        <a:t>lnX</a:t>
                      </a:r>
                      <a:endParaRPr kumimoji="0" lang="en-US" sz="2600" b="1" i="0" u="none" strike="noStrike" cap="none" normalizeH="0" baseline="0" dirty="0">
                        <a:ln>
                          <a:noFill/>
                        </a:ln>
                        <a:solidFill>
                          <a:schemeClr val="accent1">
                            <a:lumMod val="75000"/>
                          </a:schemeClr>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
                          <a:schemeClr val="tx2"/>
                        </a:buClr>
                        <a:buSzPct val="75000"/>
                        <a:buFont typeface="Wingdings" pitchFamily="2" charset="2"/>
                        <a:buNone/>
                        <a:tabLst/>
                      </a:pPr>
                      <a:r>
                        <a:rPr kumimoji="0" lang="en-US" sz="2600" b="1" i="0" u="none" strike="noStrike" cap="none" normalizeH="0" baseline="0" dirty="0">
                          <a:ln>
                            <a:noFill/>
                          </a:ln>
                          <a:solidFill>
                            <a:srgbClr val="002060"/>
                          </a:solidFill>
                          <a:effectLst/>
                          <a:latin typeface="Symbol" pitchFamily="18" charset="2"/>
                          <a:cs typeface="Times New Roman" pitchFamily="18" charset="0"/>
                        </a:rPr>
                        <a:t>b</a:t>
                      </a:r>
                      <a:r>
                        <a:rPr kumimoji="0" lang="en-US" sz="2600" b="1" i="0" u="none" strike="noStrike" cap="none" normalizeH="0" baseline="-30000" dirty="0">
                          <a:ln>
                            <a:noFill/>
                          </a:ln>
                          <a:solidFill>
                            <a:srgbClr val="002060"/>
                          </a:solidFill>
                          <a:effectLst/>
                          <a:latin typeface="Times New Roman" pitchFamily="18" charset="0"/>
                          <a:cs typeface="Times New Roman" pitchFamily="18" charset="0"/>
                        </a:rPr>
                        <a:t>2</a:t>
                      </a:r>
                      <a:r>
                        <a:rPr kumimoji="0" lang="en-US" sz="2600" b="1" i="0" u="none" strike="noStrike" cap="none" normalizeH="0" baseline="0" dirty="0">
                          <a:ln>
                            <a:noFill/>
                          </a:ln>
                          <a:solidFill>
                            <a:srgbClr val="002060"/>
                          </a:solidFill>
                          <a:effectLst/>
                          <a:latin typeface="Times New Roman" pitchFamily="18" charset="0"/>
                          <a:cs typeface="Times New Roman" pitchFamily="18" charset="0"/>
                        </a:rPr>
                        <a:t>(1/X)</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
                          <a:schemeClr val="tx2"/>
                        </a:buClr>
                        <a:buSzPct val="75000"/>
                        <a:buFont typeface="Wingdings" pitchFamily="2" charset="2"/>
                        <a:buNone/>
                        <a:tabLst/>
                      </a:pPr>
                      <a:r>
                        <a:rPr lang="en-IN" sz="2600" b="1" kern="1200" dirty="0">
                          <a:solidFill>
                            <a:srgbClr val="00B050"/>
                          </a:solidFill>
                          <a:effectLst/>
                          <a:latin typeface="+mn-lt"/>
                          <a:ea typeface="+mn-ea"/>
                          <a:cs typeface="+mn-cs"/>
                        </a:rPr>
                        <a:t>absolute change in Y / relative change in X</a:t>
                      </a:r>
                      <a:endParaRPr kumimoji="0" lang="en-US" sz="2600" b="1" i="0" u="none" strike="noStrike" cap="none" normalizeH="0" baseline="0" dirty="0">
                        <a:ln>
                          <a:noFill/>
                        </a:ln>
                        <a:solidFill>
                          <a:srgbClr val="00B050"/>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4"/>
                  </a:ext>
                </a:extLst>
              </a:tr>
              <a:tr h="431359">
                <a:tc>
                  <a:txBody>
                    <a:bodyPr/>
                    <a:lstStyle/>
                    <a:p>
                      <a:pPr marL="0" marR="0" lvl="0" indent="0" algn="l" defTabSz="914400" rtl="0" eaLnBrk="1" fontAlgn="base" latinLnBrk="0" hangingPunct="1">
                        <a:lnSpc>
                          <a:spcPct val="90000"/>
                        </a:lnSpc>
                        <a:spcBef>
                          <a:spcPct val="20000"/>
                        </a:spcBef>
                        <a:spcAft>
                          <a:spcPct val="0"/>
                        </a:spcAft>
                        <a:buClr>
                          <a:schemeClr val="tx2"/>
                        </a:buClr>
                        <a:buSzPct val="75000"/>
                        <a:buFont typeface="Wingdings" pitchFamily="2" charset="2"/>
                        <a:buNone/>
                        <a:tabLst/>
                      </a:pPr>
                      <a:r>
                        <a:rPr kumimoji="0" lang="en-US" sz="2600" b="1" i="0" u="none" strike="noStrike" cap="none" normalizeH="0" baseline="0" dirty="0">
                          <a:ln>
                            <a:noFill/>
                          </a:ln>
                          <a:solidFill>
                            <a:srgbClr val="FF0000"/>
                          </a:solidFill>
                          <a:effectLst/>
                          <a:latin typeface="Times New Roman" pitchFamily="18" charset="0"/>
                          <a:cs typeface="Times New Roman" pitchFamily="18" charset="0"/>
                        </a:rPr>
                        <a:t>Reciprocal</a:t>
                      </a:r>
                      <a:endParaRPr kumimoji="0" lang="en-US" sz="2600" b="0" i="0" u="none" strike="noStrike" cap="none" normalizeH="0" baseline="0" dirty="0">
                        <a:ln>
                          <a:noFill/>
                        </a:ln>
                        <a:solidFill>
                          <a:srgbClr val="FF0000"/>
                        </a:solidFill>
                        <a:effectLst/>
                        <a:latin typeface="Times New Roman" pitchFamily="18" charset="0"/>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
                          <a:schemeClr val="tx2"/>
                        </a:buClr>
                        <a:buSzPct val="75000"/>
                        <a:buFont typeface="Wingdings" pitchFamily="2" charset="2"/>
                        <a:buNone/>
                        <a:tabLst/>
                      </a:pPr>
                      <a:r>
                        <a:rPr kumimoji="0" lang="en-US" sz="2600" b="1" i="0" u="none" strike="noStrike" cap="none" normalizeH="0" baseline="0" dirty="0">
                          <a:ln>
                            <a:noFill/>
                          </a:ln>
                          <a:solidFill>
                            <a:schemeClr val="accent1">
                              <a:lumMod val="75000"/>
                            </a:schemeClr>
                          </a:solidFill>
                          <a:effectLst/>
                          <a:latin typeface="Times New Roman" pitchFamily="18" charset="0"/>
                          <a:cs typeface="Times New Roman" pitchFamily="18" charset="0"/>
                        </a:rPr>
                        <a:t>Y = </a:t>
                      </a:r>
                      <a:r>
                        <a:rPr kumimoji="0" lang="en-US" sz="2600" b="1" i="0" u="none" strike="noStrike" cap="none" normalizeH="0" baseline="0" dirty="0">
                          <a:ln>
                            <a:noFill/>
                          </a:ln>
                          <a:solidFill>
                            <a:schemeClr val="accent1">
                              <a:lumMod val="75000"/>
                            </a:schemeClr>
                          </a:solidFill>
                          <a:effectLst/>
                          <a:latin typeface="Symbol" pitchFamily="18" charset="2"/>
                          <a:cs typeface="Times New Roman" pitchFamily="18" charset="0"/>
                        </a:rPr>
                        <a:t>b</a:t>
                      </a:r>
                      <a:r>
                        <a:rPr kumimoji="0" lang="en-US" sz="2600" b="1" i="0" u="none" strike="noStrike" cap="none" normalizeH="0" baseline="-30000" dirty="0">
                          <a:ln>
                            <a:noFill/>
                          </a:ln>
                          <a:solidFill>
                            <a:schemeClr val="accent1">
                              <a:lumMod val="75000"/>
                            </a:schemeClr>
                          </a:solidFill>
                          <a:effectLst/>
                          <a:latin typeface="Symbol" pitchFamily="18" charset="2"/>
                          <a:cs typeface="Times New Roman" pitchFamily="18" charset="0"/>
                        </a:rPr>
                        <a:t>1</a:t>
                      </a:r>
                      <a:r>
                        <a:rPr kumimoji="0" lang="en-US" sz="2600" b="1" i="0" u="none" strike="noStrike" cap="none" normalizeH="0" baseline="0" dirty="0">
                          <a:ln>
                            <a:noFill/>
                          </a:ln>
                          <a:solidFill>
                            <a:schemeClr val="accent1">
                              <a:lumMod val="75000"/>
                            </a:schemeClr>
                          </a:solidFill>
                          <a:effectLst/>
                          <a:latin typeface="Symbol" pitchFamily="18" charset="2"/>
                          <a:cs typeface="Times New Roman" pitchFamily="18" charset="0"/>
                        </a:rPr>
                        <a:t> + b</a:t>
                      </a:r>
                      <a:r>
                        <a:rPr kumimoji="0" lang="en-US" sz="2600" b="1" i="0" u="none" strike="noStrike" cap="none" normalizeH="0" baseline="-30000" dirty="0">
                          <a:ln>
                            <a:noFill/>
                          </a:ln>
                          <a:solidFill>
                            <a:schemeClr val="accent1">
                              <a:lumMod val="75000"/>
                            </a:schemeClr>
                          </a:solidFill>
                          <a:effectLst/>
                          <a:latin typeface="Symbol" pitchFamily="18" charset="2"/>
                          <a:cs typeface="Times New Roman" pitchFamily="18" charset="0"/>
                        </a:rPr>
                        <a:t>2</a:t>
                      </a:r>
                      <a:r>
                        <a:rPr kumimoji="0" lang="en-US" sz="2600" b="1" i="0" u="none" strike="noStrike" cap="none" normalizeH="0" baseline="0" dirty="0">
                          <a:ln>
                            <a:noFill/>
                          </a:ln>
                          <a:solidFill>
                            <a:schemeClr val="accent1">
                              <a:lumMod val="75000"/>
                            </a:schemeClr>
                          </a:solidFill>
                          <a:effectLst/>
                          <a:latin typeface="Symbol" pitchFamily="18" charset="2"/>
                          <a:cs typeface="Times New Roman" pitchFamily="18" charset="0"/>
                        </a:rPr>
                        <a:t> (1/</a:t>
                      </a:r>
                      <a:r>
                        <a:rPr kumimoji="0" lang="en-US" sz="2600" b="1" i="0" u="none" strike="noStrike" cap="none" normalizeH="0" baseline="0" dirty="0">
                          <a:ln>
                            <a:noFill/>
                          </a:ln>
                          <a:solidFill>
                            <a:schemeClr val="accent1">
                              <a:lumMod val="75000"/>
                            </a:schemeClr>
                          </a:solidFill>
                          <a:effectLst/>
                          <a:latin typeface="Times New Roman" pitchFamily="18" charset="0"/>
                          <a:cs typeface="Times New Roman" pitchFamily="18" charset="0"/>
                        </a:rPr>
                        <a:t>X)</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
                          <a:schemeClr val="tx2"/>
                        </a:buClr>
                        <a:buSzPct val="75000"/>
                        <a:buFont typeface="Wingdings" pitchFamily="2" charset="2"/>
                        <a:buNone/>
                        <a:tabLst/>
                      </a:pPr>
                      <a:r>
                        <a:rPr kumimoji="0" lang="en-US" sz="2600" b="1" i="0" u="none" strike="noStrike" cap="none" normalizeH="0" baseline="0" dirty="0">
                          <a:ln>
                            <a:noFill/>
                          </a:ln>
                          <a:solidFill>
                            <a:srgbClr val="002060"/>
                          </a:solidFill>
                          <a:effectLst/>
                          <a:latin typeface="Times New Roman" pitchFamily="18" charset="0"/>
                          <a:cs typeface="Times New Roman" pitchFamily="18" charset="0"/>
                        </a:rPr>
                        <a:t>- </a:t>
                      </a:r>
                      <a:r>
                        <a:rPr kumimoji="0" lang="en-US" sz="2600" b="1" i="0" u="none" strike="noStrike" cap="none" normalizeH="0" baseline="0" dirty="0">
                          <a:ln>
                            <a:noFill/>
                          </a:ln>
                          <a:solidFill>
                            <a:srgbClr val="002060"/>
                          </a:solidFill>
                          <a:effectLst/>
                          <a:latin typeface="Symbol" pitchFamily="18" charset="2"/>
                          <a:cs typeface="Times New Roman" pitchFamily="18" charset="0"/>
                        </a:rPr>
                        <a:t>b</a:t>
                      </a:r>
                      <a:r>
                        <a:rPr kumimoji="0" lang="en-US" sz="2600" b="1" i="0" u="none" strike="noStrike" cap="none" normalizeH="0" baseline="-30000" dirty="0">
                          <a:ln>
                            <a:noFill/>
                          </a:ln>
                          <a:solidFill>
                            <a:srgbClr val="002060"/>
                          </a:solidFill>
                          <a:effectLst/>
                          <a:latin typeface="Times New Roman" pitchFamily="18" charset="0"/>
                          <a:cs typeface="Times New Roman" pitchFamily="18" charset="0"/>
                        </a:rPr>
                        <a:t>2</a:t>
                      </a:r>
                      <a:r>
                        <a:rPr kumimoji="0" lang="en-US" sz="2600" b="1" i="0" u="none" strike="noStrike" cap="none" normalizeH="0" baseline="0" dirty="0">
                          <a:ln>
                            <a:noFill/>
                          </a:ln>
                          <a:solidFill>
                            <a:srgbClr val="002060"/>
                          </a:solidFill>
                          <a:effectLst/>
                          <a:latin typeface="Times New Roman" pitchFamily="18" charset="0"/>
                          <a:cs typeface="Times New Roman" pitchFamily="18" charset="0"/>
                        </a:rPr>
                        <a:t>(1/X</a:t>
                      </a:r>
                      <a:r>
                        <a:rPr kumimoji="0" lang="en-US" sz="2600" b="1" i="0" u="none" strike="noStrike" cap="none" normalizeH="0" baseline="30000" dirty="0">
                          <a:ln>
                            <a:noFill/>
                          </a:ln>
                          <a:solidFill>
                            <a:srgbClr val="002060"/>
                          </a:solidFill>
                          <a:effectLst/>
                          <a:latin typeface="Times New Roman" pitchFamily="18" charset="0"/>
                          <a:cs typeface="Times New Roman" pitchFamily="18" charset="0"/>
                        </a:rPr>
                        <a:t>2</a:t>
                      </a:r>
                      <a:r>
                        <a:rPr kumimoji="0" lang="en-US" sz="2600" b="1" i="0" u="none" strike="noStrike" cap="none" normalizeH="0" baseline="0" dirty="0">
                          <a:ln>
                            <a:noFill/>
                          </a:ln>
                          <a:solidFill>
                            <a:srgbClr val="002060"/>
                          </a:solidFill>
                          <a:effectLst/>
                          <a:latin typeface="Times New Roman" pitchFamily="18" charset="0"/>
                          <a:cs typeface="Times New Roman" pitchFamily="18" charset="0"/>
                        </a:rPr>
                        <a:t>)</a:t>
                      </a:r>
                      <a:endParaRPr kumimoji="0" lang="en-US" sz="2600" b="0" i="0" u="none" strike="noStrike" cap="none" normalizeH="0" baseline="0" dirty="0">
                        <a:ln>
                          <a:noFill/>
                        </a:ln>
                        <a:solidFill>
                          <a:srgbClr val="002060"/>
                        </a:solidFill>
                        <a:effectLst/>
                        <a:latin typeface="Times New Roman" pitchFamily="18"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
                          <a:schemeClr val="tx2"/>
                        </a:buClr>
                        <a:buSzPct val="75000"/>
                        <a:buFont typeface="Wingdings" pitchFamily="2" charset="2"/>
                        <a:buNone/>
                        <a:tabLst/>
                      </a:pPr>
                      <a:r>
                        <a:rPr kumimoji="0" lang="en-US" sz="2600" b="1" i="0" u="none" strike="noStrike" cap="none" normalizeH="0" baseline="0" dirty="0">
                          <a:ln>
                            <a:noFill/>
                          </a:ln>
                          <a:solidFill>
                            <a:srgbClr val="00B050"/>
                          </a:solidFill>
                          <a:effectLst/>
                          <a:latin typeface="Times New Roman" pitchFamily="18" charset="0"/>
                        </a:rPr>
                        <a:t>Reciprocal</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5"/>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033"/>
          <p:cNvSpPr>
            <a:spLocks noGrp="1" noChangeArrowheads="1"/>
          </p:cNvSpPr>
          <p:nvPr>
            <p:ph type="sldNum" sz="quarter" idx="12"/>
          </p:nvPr>
        </p:nvSpPr>
        <p:spPr/>
        <p:txBody>
          <a:bodyPr/>
          <a:lstStyle/>
          <a:p>
            <a:pPr lvl="1">
              <a:defRPr/>
            </a:pPr>
            <a:fld id="{A05475EC-19DC-4ED1-A831-C23BA54E0B26}" type="slidenum">
              <a:rPr lang="en-US"/>
              <a:pPr lvl="1">
                <a:defRPr/>
              </a:pPr>
              <a:t>64</a:t>
            </a:fld>
            <a:endParaRPr lang="en-US"/>
          </a:p>
        </p:txBody>
      </p:sp>
      <p:sp>
        <p:nvSpPr>
          <p:cNvPr id="199682" name="Rectangle 2"/>
          <p:cNvSpPr>
            <a:spLocks noGrp="1" noChangeArrowheads="1"/>
          </p:cNvSpPr>
          <p:nvPr>
            <p:ph type="ctrTitle"/>
          </p:nvPr>
        </p:nvSpPr>
        <p:spPr>
          <a:xfrm>
            <a:off x="2817813" y="762001"/>
            <a:ext cx="7772400" cy="993775"/>
          </a:xfrm>
        </p:spPr>
        <p:txBody>
          <a:bodyPr>
            <a:normAutofit/>
          </a:bodyPr>
          <a:lstStyle/>
          <a:p>
            <a:pPr algn="ctr" eaLnBrk="1" hangingPunct="1">
              <a:defRPr/>
            </a:pPr>
            <a:r>
              <a:rPr lang="en-GB" sz="4000" dirty="0">
                <a:latin typeface=".VnTime" pitchFamily="34" charset="0"/>
                <a:cs typeface="Times New Roman" pitchFamily="18" charset="0"/>
              </a:rPr>
              <a:t>References</a:t>
            </a:r>
            <a:endParaRPr lang="en-AU" sz="4000" dirty="0"/>
          </a:p>
        </p:txBody>
      </p:sp>
      <p:sp>
        <p:nvSpPr>
          <p:cNvPr id="119814" name="Rectangle 3"/>
          <p:cNvSpPr>
            <a:spLocks noGrp="1" noChangeArrowheads="1"/>
          </p:cNvSpPr>
          <p:nvPr>
            <p:ph type="subTitle" idx="1"/>
          </p:nvPr>
        </p:nvSpPr>
        <p:spPr>
          <a:xfrm>
            <a:off x="2135560" y="1828800"/>
            <a:ext cx="8075240" cy="3886200"/>
          </a:xfrm>
        </p:spPr>
        <p:txBody>
          <a:bodyPr>
            <a:normAutofit/>
          </a:bodyPr>
          <a:lstStyle/>
          <a:p>
            <a:pPr algn="just" eaLnBrk="1" hangingPunct="1"/>
            <a:endParaRPr lang="en-GB" sz="3200" u="sng" dirty="0"/>
          </a:p>
          <a:p>
            <a:pPr algn="just"/>
            <a:r>
              <a:rPr lang="en-US" sz="3200" dirty="0">
                <a:cs typeface="Times New Roman" pitchFamily="18" charset="0"/>
              </a:rPr>
              <a:t>Basic Econometrics, </a:t>
            </a:r>
            <a:r>
              <a:rPr lang="en-GB" sz="2800" dirty="0"/>
              <a:t>Chapter 6: </a:t>
            </a:r>
            <a:r>
              <a:rPr lang="en-US" dirty="0">
                <a:cs typeface="Times New Roman" pitchFamily="18" charset="0"/>
              </a:rPr>
              <a:t>EXTENSIONS OF THE  TWO-VARIABLE LINEAR  REGRESSION MODEL in by </a:t>
            </a:r>
            <a:r>
              <a:rPr lang="en-US" dirty="0" err="1">
                <a:cs typeface="Times New Roman" pitchFamily="18" charset="0"/>
              </a:rPr>
              <a:t>Domodar</a:t>
            </a:r>
            <a:r>
              <a:rPr lang="en-US" dirty="0">
                <a:cs typeface="Times New Roman" pitchFamily="18" charset="0"/>
              </a:rPr>
              <a:t> Gujarati.</a:t>
            </a:r>
          </a:p>
          <a:p>
            <a:pPr algn="just" eaLnBrk="1" hangingPunct="1"/>
            <a:r>
              <a:rPr lang="en-GB" sz="2800" dirty="0">
                <a:effectLst/>
                <a:latin typeface="Times New Roman" panose="02020603050405020304" pitchFamily="18" charset="0"/>
                <a:ea typeface="Times New Roman" panose="02020603050405020304" pitchFamily="18" charset="0"/>
              </a:rPr>
              <a:t>Introduction to Econometrics 5</a:t>
            </a:r>
            <a:r>
              <a:rPr lang="en-GB" sz="2800" baseline="30000" dirty="0">
                <a:effectLst/>
                <a:latin typeface="Times New Roman" panose="02020603050405020304" pitchFamily="18" charset="0"/>
                <a:ea typeface="Times New Roman" panose="02020603050405020304" pitchFamily="18" charset="0"/>
              </a:rPr>
              <a:t>th</a:t>
            </a:r>
            <a:r>
              <a:rPr lang="en-GB" sz="2800" dirty="0">
                <a:effectLst/>
                <a:latin typeface="Times New Roman" panose="02020603050405020304" pitchFamily="18" charset="0"/>
                <a:ea typeface="Times New Roman" panose="02020603050405020304" pitchFamily="18" charset="0"/>
              </a:rPr>
              <a:t> Edition Christopher Dougherty, 2016. Oxford University Press</a:t>
            </a:r>
            <a:endParaRPr lang="en-US" sz="3600" dirty="0">
              <a:cs typeface="Times New Roman" pitchFamily="18" charset="0"/>
            </a:endParaRPr>
          </a:p>
          <a:p>
            <a:pPr algn="l"/>
            <a:endParaRPr lang="en-IN" sz="5100" dirty="0">
              <a:effectLst/>
              <a:latin typeface="Calibri" panose="020F0502020204030204" pitchFamily="34" charset="0"/>
              <a:ea typeface="Calibri" panose="020F0502020204030204" pitchFamily="34" charset="0"/>
              <a:cs typeface="Times New Roman" panose="02020603050405020304" pitchFamily="18" charset="0"/>
            </a:endParaRPr>
          </a:p>
          <a:p>
            <a:pPr algn="l" eaLnBrk="1" hangingPunct="1"/>
            <a:endParaRPr lang="en-US" sz="4000" b="1" dirty="0">
              <a:solidFill>
                <a:srgbClr val="00FF00"/>
              </a:solidFill>
              <a:cs typeface="Times New Roman" pitchFamily="18" charset="0"/>
            </a:endParaRPr>
          </a:p>
        </p:txBody>
      </p:sp>
    </p:spTree>
    <p:extLst>
      <p:ext uri="{BB962C8B-B14F-4D97-AF65-F5344CB8AC3E}">
        <p14:creationId xmlns:p14="http://schemas.microsoft.com/office/powerpoint/2010/main" val="29284196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D7016-EC08-4A04-ABDB-70D3DE1B4E12}"/>
              </a:ext>
            </a:extLst>
          </p:cNvPr>
          <p:cNvSpPr>
            <a:spLocks noGrp="1"/>
          </p:cNvSpPr>
          <p:nvPr>
            <p:ph type="title"/>
          </p:nvPr>
        </p:nvSpPr>
        <p:spPr/>
        <p:txBody>
          <a:bodyPr/>
          <a:lstStyle/>
          <a:p>
            <a:r>
              <a:rPr lang="en-IN" dirty="0"/>
              <a:t>What next?</a:t>
            </a:r>
          </a:p>
        </p:txBody>
      </p:sp>
      <p:sp>
        <p:nvSpPr>
          <p:cNvPr id="3" name="Content Placeholder 2">
            <a:extLst>
              <a:ext uri="{FF2B5EF4-FFF2-40B4-BE49-F238E27FC236}">
                <a16:creationId xmlns:a16="http://schemas.microsoft.com/office/drawing/2014/main" id="{2490F1E9-3264-41EF-8EA5-3CDE182F3AB4}"/>
              </a:ext>
            </a:extLst>
          </p:cNvPr>
          <p:cNvSpPr>
            <a:spLocks noGrp="1"/>
          </p:cNvSpPr>
          <p:nvPr>
            <p:ph idx="1"/>
          </p:nvPr>
        </p:nvSpPr>
        <p:spPr/>
        <p:txBody>
          <a:bodyPr/>
          <a:lstStyle/>
          <a:p>
            <a:r>
              <a:rPr lang="en-US" dirty="0"/>
              <a:t>Multiple Regression</a:t>
            </a:r>
            <a:endParaRPr lang="en-IN" dirty="0"/>
          </a:p>
        </p:txBody>
      </p:sp>
      <p:sp>
        <p:nvSpPr>
          <p:cNvPr id="6" name="Slide Number Placeholder 5">
            <a:extLst>
              <a:ext uri="{FF2B5EF4-FFF2-40B4-BE49-F238E27FC236}">
                <a16:creationId xmlns:a16="http://schemas.microsoft.com/office/drawing/2014/main" id="{DE01192E-E034-48F7-B82A-7ED667E3E865}"/>
              </a:ext>
            </a:extLst>
          </p:cNvPr>
          <p:cNvSpPr>
            <a:spLocks noGrp="1"/>
          </p:cNvSpPr>
          <p:nvPr>
            <p:ph type="sldNum" sz="quarter" idx="12"/>
          </p:nvPr>
        </p:nvSpPr>
        <p:spPr/>
        <p:txBody>
          <a:bodyPr/>
          <a:lstStyle/>
          <a:p>
            <a:fld id="{F4F5BC56-1B76-4F80-8502-DDBA1B27CC14}" type="slidenum">
              <a:rPr lang="en-US" smtClean="0"/>
              <a:t>65</a:t>
            </a:fld>
            <a:endParaRPr lang="en-US"/>
          </a:p>
        </p:txBody>
      </p:sp>
    </p:spTree>
    <p:extLst>
      <p:ext uri="{BB962C8B-B14F-4D97-AF65-F5344CB8AC3E}">
        <p14:creationId xmlns:p14="http://schemas.microsoft.com/office/powerpoint/2010/main" val="3254257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782</TotalTime>
  <Words>5371</Words>
  <Application>Microsoft Office PowerPoint</Application>
  <PresentationFormat>Widescreen</PresentationFormat>
  <Paragraphs>855</Paragraphs>
  <Slides>65</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65</vt:i4>
      </vt:variant>
    </vt:vector>
  </HeadingPairs>
  <TitlesOfParts>
    <vt:vector size="73" baseType="lpstr">
      <vt:lpstr>.VnTime</vt:lpstr>
      <vt:lpstr>Arial</vt:lpstr>
      <vt:lpstr>Calibri</vt:lpstr>
      <vt:lpstr>Calibri Light</vt:lpstr>
      <vt:lpstr>Symbol</vt:lpstr>
      <vt:lpstr>Times New Roman</vt:lpstr>
      <vt:lpstr>Wingdings</vt:lpstr>
      <vt:lpstr>Office Theme</vt:lpstr>
      <vt:lpstr>PowerPoint Presentation</vt:lpstr>
      <vt:lpstr>Econometrics Lecture 9. Extension of Regression:  Functional Forms-III</vt:lpstr>
      <vt:lpstr>Recap</vt:lpstr>
      <vt:lpstr>Outline</vt:lpstr>
      <vt:lpstr>Linear Trend Model</vt:lpstr>
      <vt:lpstr>Linear Trend Model</vt:lpstr>
      <vt:lpstr>Linear Trend Model</vt:lpstr>
      <vt:lpstr>4. Double log models</vt:lpstr>
      <vt:lpstr>4. The log-log model: How to measure elasticity ? </vt:lpstr>
      <vt:lpstr>4.The log-log model</vt:lpstr>
      <vt:lpstr>4.The log-log model</vt:lpstr>
      <vt:lpstr>FIG. 6.3 Constant-elasticity model</vt:lpstr>
      <vt:lpstr>Special features of the log-log model</vt:lpstr>
      <vt:lpstr>Special features of the log-log model</vt:lpstr>
      <vt:lpstr>Constant-elasticity model</vt:lpstr>
      <vt:lpstr>PowerPoint Presentation</vt:lpstr>
      <vt:lpstr>Example: Expenditure on Durable Goods in Relation to Total Personal Consumption Expenditure</vt:lpstr>
      <vt:lpstr>Example: Expenditure on Durable Goods in Relation to Total Personal Consumption Expenditure</vt:lpstr>
      <vt:lpstr>Example: Expenditure on Durable Goods in Relation to Total Personal Consumption Expenditure</vt:lpstr>
      <vt:lpstr>4. The log-linear model</vt:lpstr>
      <vt:lpstr>Logarithmic transformations of variables</vt:lpstr>
      <vt:lpstr>PowerPoint Presentation</vt:lpstr>
      <vt:lpstr>6-6. Reciprocal Models</vt:lpstr>
      <vt:lpstr>6-5. Reciprocal Models</vt:lpstr>
      <vt:lpstr>Fig 6.6 Reciprocal Model</vt:lpstr>
      <vt:lpstr>6.5.Reciprocal Models: Application</vt:lpstr>
      <vt:lpstr>PowerPoint Presentation</vt:lpstr>
      <vt:lpstr>PowerPoint Presentation</vt:lpstr>
      <vt:lpstr>Relationship between child mortality and per capita GNP  in 64 countries.</vt:lpstr>
      <vt:lpstr>Relationship between child mortality and  per capita GNP</vt:lpstr>
      <vt:lpstr>Relationship between child mortality and  per capita GNP</vt:lpstr>
      <vt:lpstr>Relationship between child mortality and  per capita GNP</vt:lpstr>
      <vt:lpstr>Important Applications of Reciprocal Model</vt:lpstr>
      <vt:lpstr>FIG. 6.8: The Phillips Curve</vt:lpstr>
      <vt:lpstr>The Phillips Curve</vt:lpstr>
      <vt:lpstr>The Phillips Curve</vt:lpstr>
      <vt:lpstr>The Phillips Curve</vt:lpstr>
      <vt:lpstr>The Phillips Curve</vt:lpstr>
      <vt:lpstr>The Phillips Curve</vt:lpstr>
      <vt:lpstr>The Phillips Curve</vt:lpstr>
      <vt:lpstr>Table 6.5: Inflation Rate and Unemployment Rate, United States, 1960–1998 </vt:lpstr>
      <vt:lpstr>Table 6.5: Inflation Rate and Unemployment Rate, United States, 1960–1998 </vt:lpstr>
      <vt:lpstr>The Phillips Curve</vt:lpstr>
      <vt:lpstr>Phillips Curve: Linear and Reciprocal Regression Results</vt:lpstr>
      <vt:lpstr>FIG. 6.9: The modified Phillips curve</vt:lpstr>
      <vt:lpstr>Phillips Curve: Linear and Reciprocal Regression Results</vt:lpstr>
      <vt:lpstr>Phillips Curve: Linear and Reciprocal Regression Results</vt:lpstr>
      <vt:lpstr>Log Hyperbola or Logarithmic Reciprocal Model</vt:lpstr>
      <vt:lpstr>FIG. 6.10: The log reciprocal model</vt:lpstr>
      <vt:lpstr>Log Hyperbola or Logarithmic Reciprocal Model</vt:lpstr>
      <vt:lpstr>Choice of Functional Form</vt:lpstr>
      <vt:lpstr>Choice of Functional Form</vt:lpstr>
      <vt:lpstr>PowerPoint Presentation</vt:lpstr>
      <vt:lpstr>Summary of Functional Forms</vt:lpstr>
      <vt:lpstr>Choice of Functional Form</vt:lpstr>
      <vt:lpstr>Choice of Functional Form</vt:lpstr>
      <vt:lpstr>Choice of Functional Form</vt:lpstr>
      <vt:lpstr>Summary and conclusions</vt:lpstr>
      <vt:lpstr>6-9. Summary and conclusions</vt:lpstr>
      <vt:lpstr>6-9. Summary and conclusions</vt:lpstr>
      <vt:lpstr>Reciprocal Models: Application</vt:lpstr>
      <vt:lpstr>Interpretation of Slope in logarithmic models</vt:lpstr>
      <vt:lpstr>6-7. Summary of Functional Forms</vt:lpstr>
      <vt:lpstr>References</vt:lpstr>
      <vt:lpstr>What next?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Geetha Rani P</dc:creator>
  <cp:lastModifiedBy>Geetha Rani P</cp:lastModifiedBy>
  <cp:revision>30</cp:revision>
  <dcterms:created xsi:type="dcterms:W3CDTF">2022-04-26T13:06:35Z</dcterms:created>
  <dcterms:modified xsi:type="dcterms:W3CDTF">2022-05-23T11:08:48Z</dcterms:modified>
</cp:coreProperties>
</file>