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0.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7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72.xml"/>
  <Override ContentType="application/vnd.openxmlformats-officedocument.presentationml.slideLayout+xml" PartName="/ppt/slideLayouts/slideLayout49.xml"/>
  <Override ContentType="application/vnd.openxmlformats-officedocument.presentationml.slideLayout+xml" PartName="/ppt/slideLayouts/slideLayout7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7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74.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68.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77.xml"/>
  <Override ContentType="application/vnd.openxmlformats-officedocument.presentationml.slideLayout+xml" PartName="/ppt/slideLayouts/slideLayout30.xml"/>
  <Override ContentType="application/vnd.openxmlformats-officedocument.presentationml.slideLayout+xml" PartName="/ppt/slideLayouts/slideLayout73.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69.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8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75.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4" r:id="rId4"/>
    <p:sldMasterId id="2147483676" r:id="rId5"/>
    <p:sldMasterId id="2147483689" r:id="rId6"/>
    <p:sldMasterId id="2147483702" r:id="rId7"/>
    <p:sldMasterId id="2147483715"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3" roundtripDataSignature="AMtx7mhGxNKZUlrraBU/az9cOpEV6QoZ4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1.xml"/><Relationship Id="rId20" Type="http://schemas.openxmlformats.org/officeDocument/2006/relationships/slide" Target="slides/slide11.xml"/><Relationship Id="rId42" Type="http://schemas.openxmlformats.org/officeDocument/2006/relationships/slide" Target="slides/slide33.xml"/><Relationship Id="rId41" Type="http://schemas.openxmlformats.org/officeDocument/2006/relationships/slide" Target="slides/slide32.xml"/><Relationship Id="rId22" Type="http://schemas.openxmlformats.org/officeDocument/2006/relationships/slide" Target="slides/slide13.xml"/><Relationship Id="rId21" Type="http://schemas.openxmlformats.org/officeDocument/2006/relationships/slide" Target="slides/slide12.xml"/><Relationship Id="rId43" Type="http://customschemas.google.com/relationships/presentationmetadata" Target="metadata"/><Relationship Id="rId24" Type="http://schemas.openxmlformats.org/officeDocument/2006/relationships/slide" Target="slides/slide15.xml"/><Relationship Id="rId23" Type="http://schemas.openxmlformats.org/officeDocument/2006/relationships/slide" Target="slides/slide14.xml"/><Relationship Id="rId1" Type="http://schemas.openxmlformats.org/officeDocument/2006/relationships/theme" Target="theme/theme6.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notesMaster" Target="notesMasters/notesMaster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20.xml"/><Relationship Id="rId7" Type="http://schemas.openxmlformats.org/officeDocument/2006/relationships/slideMaster" Target="slideMasters/slideMaster5.xml"/><Relationship Id="rId8" Type="http://schemas.openxmlformats.org/officeDocument/2006/relationships/slideMaster" Target="slideMasters/slideMaster6.xml"/><Relationship Id="rId31" Type="http://schemas.openxmlformats.org/officeDocument/2006/relationships/slide" Target="slides/slide22.xml"/><Relationship Id="rId30" Type="http://schemas.openxmlformats.org/officeDocument/2006/relationships/slide" Target="slides/slide21.xml"/><Relationship Id="rId11" Type="http://schemas.openxmlformats.org/officeDocument/2006/relationships/slide" Target="slides/slide2.xml"/><Relationship Id="rId33" Type="http://schemas.openxmlformats.org/officeDocument/2006/relationships/slide" Target="slides/slide24.xml"/><Relationship Id="rId10" Type="http://schemas.openxmlformats.org/officeDocument/2006/relationships/slide" Target="slides/slide1.xml"/><Relationship Id="rId32" Type="http://schemas.openxmlformats.org/officeDocument/2006/relationships/slide" Target="slides/slide23.xml"/><Relationship Id="rId13" Type="http://schemas.openxmlformats.org/officeDocument/2006/relationships/slide" Target="slides/slide4.xml"/><Relationship Id="rId35" Type="http://schemas.openxmlformats.org/officeDocument/2006/relationships/slide" Target="slides/slide26.xml"/><Relationship Id="rId12" Type="http://schemas.openxmlformats.org/officeDocument/2006/relationships/slide" Target="slides/slide3.xml"/><Relationship Id="rId34" Type="http://schemas.openxmlformats.org/officeDocument/2006/relationships/slide" Target="slides/slide25.xml"/><Relationship Id="rId15" Type="http://schemas.openxmlformats.org/officeDocument/2006/relationships/slide" Target="slides/slide6.xml"/><Relationship Id="rId37" Type="http://schemas.openxmlformats.org/officeDocument/2006/relationships/slide" Target="slides/slide28.xml"/><Relationship Id="rId14" Type="http://schemas.openxmlformats.org/officeDocument/2006/relationships/slide" Target="slides/slide5.xml"/><Relationship Id="rId36" Type="http://schemas.openxmlformats.org/officeDocument/2006/relationships/slide" Target="slides/slide27.xml"/><Relationship Id="rId17" Type="http://schemas.openxmlformats.org/officeDocument/2006/relationships/slide" Target="slides/slide8.xml"/><Relationship Id="rId39" Type="http://schemas.openxmlformats.org/officeDocument/2006/relationships/slide" Target="slides/slide30.xml"/><Relationship Id="rId16" Type="http://schemas.openxmlformats.org/officeDocument/2006/relationships/slide" Target="slides/slide7.xml"/><Relationship Id="rId38" Type="http://schemas.openxmlformats.org/officeDocument/2006/relationships/slide" Target="slides/slide29.xml"/><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7" name="Shape 627"/>
        <p:cNvGrpSpPr/>
        <p:nvPr/>
      </p:nvGrpSpPr>
      <p:grpSpPr>
        <a:xfrm>
          <a:off x="0" y="0"/>
          <a:ext cx="0" cy="0"/>
          <a:chOff x="0" y="0"/>
          <a:chExt cx="0" cy="0"/>
        </a:xfrm>
      </p:grpSpPr>
      <p:sp>
        <p:nvSpPr>
          <p:cNvPr id="628" name="Google Shape;628;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9" name="Google Shape;62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5" name="Shape 635"/>
        <p:cNvGrpSpPr/>
        <p:nvPr/>
      </p:nvGrpSpPr>
      <p:grpSpPr>
        <a:xfrm>
          <a:off x="0" y="0"/>
          <a:ext cx="0" cy="0"/>
          <a:chOff x="0" y="0"/>
          <a:chExt cx="0" cy="0"/>
        </a:xfrm>
      </p:grpSpPr>
      <p:sp>
        <p:nvSpPr>
          <p:cNvPr id="636" name="Google Shape;636;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7" name="Google Shape;637;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8" name="Google Shape;638;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7" name="Google Shape;64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0" name="Shape 660"/>
        <p:cNvGrpSpPr/>
        <p:nvPr/>
      </p:nvGrpSpPr>
      <p:grpSpPr>
        <a:xfrm>
          <a:off x="0" y="0"/>
          <a:ext cx="0" cy="0"/>
          <a:chOff x="0" y="0"/>
          <a:chExt cx="0" cy="0"/>
        </a:xfrm>
      </p:grpSpPr>
      <p:sp>
        <p:nvSpPr>
          <p:cNvPr id="661" name="Google Shape;66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2" name="Google Shape;66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0" name="Shape 670"/>
        <p:cNvGrpSpPr/>
        <p:nvPr/>
      </p:nvGrpSpPr>
      <p:grpSpPr>
        <a:xfrm>
          <a:off x="0" y="0"/>
          <a:ext cx="0" cy="0"/>
          <a:chOff x="0" y="0"/>
          <a:chExt cx="0" cy="0"/>
        </a:xfrm>
      </p:grpSpPr>
      <p:sp>
        <p:nvSpPr>
          <p:cNvPr id="671" name="Google Shape;67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2" name="Google Shape;67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0" name="Shape 680"/>
        <p:cNvGrpSpPr/>
        <p:nvPr/>
      </p:nvGrpSpPr>
      <p:grpSpPr>
        <a:xfrm>
          <a:off x="0" y="0"/>
          <a:ext cx="0" cy="0"/>
          <a:chOff x="0" y="0"/>
          <a:chExt cx="0" cy="0"/>
        </a:xfrm>
      </p:grpSpPr>
      <p:sp>
        <p:nvSpPr>
          <p:cNvPr id="681" name="Google Shape;68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2" name="Google Shape;682;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3" name="Google Shape;683;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7" name="Shape 687"/>
        <p:cNvGrpSpPr/>
        <p:nvPr/>
      </p:nvGrpSpPr>
      <p:grpSpPr>
        <a:xfrm>
          <a:off x="0" y="0"/>
          <a:ext cx="0" cy="0"/>
          <a:chOff x="0" y="0"/>
          <a:chExt cx="0" cy="0"/>
        </a:xfrm>
      </p:grpSpPr>
      <p:sp>
        <p:nvSpPr>
          <p:cNvPr id="688" name="Google Shape;68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9" name="Google Shape;689;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90" name="Google Shape;690;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7" name="Shape 697"/>
        <p:cNvGrpSpPr/>
        <p:nvPr/>
      </p:nvGrpSpPr>
      <p:grpSpPr>
        <a:xfrm>
          <a:off x="0" y="0"/>
          <a:ext cx="0" cy="0"/>
          <a:chOff x="0" y="0"/>
          <a:chExt cx="0" cy="0"/>
        </a:xfrm>
      </p:grpSpPr>
      <p:sp>
        <p:nvSpPr>
          <p:cNvPr id="698" name="Google Shape;698;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99" name="Google Shape;69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7" name="Shape 707"/>
        <p:cNvGrpSpPr/>
        <p:nvPr/>
      </p:nvGrpSpPr>
      <p:grpSpPr>
        <a:xfrm>
          <a:off x="0" y="0"/>
          <a:ext cx="0" cy="0"/>
          <a:chOff x="0" y="0"/>
          <a:chExt cx="0" cy="0"/>
        </a:xfrm>
      </p:grpSpPr>
      <p:sp>
        <p:nvSpPr>
          <p:cNvPr id="708" name="Google Shape;70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09" name="Google Shape;70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4" name="Google Shape;774;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75" name="Google Shape;775;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9" name="Shape 779"/>
        <p:cNvGrpSpPr/>
        <p:nvPr/>
      </p:nvGrpSpPr>
      <p:grpSpPr>
        <a:xfrm>
          <a:off x="0" y="0"/>
          <a:ext cx="0" cy="0"/>
          <a:chOff x="0" y="0"/>
          <a:chExt cx="0" cy="0"/>
        </a:xfrm>
      </p:grpSpPr>
      <p:sp>
        <p:nvSpPr>
          <p:cNvPr id="780" name="Google Shape;78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1" name="Google Shape;78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82" name="Google Shape;782;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9" name="Shape 789"/>
        <p:cNvGrpSpPr/>
        <p:nvPr/>
      </p:nvGrpSpPr>
      <p:grpSpPr>
        <a:xfrm>
          <a:off x="0" y="0"/>
          <a:ext cx="0" cy="0"/>
          <a:chOff x="0" y="0"/>
          <a:chExt cx="0" cy="0"/>
        </a:xfrm>
      </p:grpSpPr>
      <p:sp>
        <p:nvSpPr>
          <p:cNvPr id="790" name="Google Shape;790;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1" name="Google Shape;79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4" name="Shape 804"/>
        <p:cNvGrpSpPr/>
        <p:nvPr/>
      </p:nvGrpSpPr>
      <p:grpSpPr>
        <a:xfrm>
          <a:off x="0" y="0"/>
          <a:ext cx="0" cy="0"/>
          <a:chOff x="0" y="0"/>
          <a:chExt cx="0" cy="0"/>
        </a:xfrm>
      </p:grpSpPr>
      <p:sp>
        <p:nvSpPr>
          <p:cNvPr id="805" name="Google Shape;805;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06" name="Google Shape;80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7" name="Shape 817"/>
        <p:cNvGrpSpPr/>
        <p:nvPr/>
      </p:nvGrpSpPr>
      <p:grpSpPr>
        <a:xfrm>
          <a:off x="0" y="0"/>
          <a:ext cx="0" cy="0"/>
          <a:chOff x="0" y="0"/>
          <a:chExt cx="0" cy="0"/>
        </a:xfrm>
      </p:grpSpPr>
      <p:sp>
        <p:nvSpPr>
          <p:cNvPr id="818" name="Google Shape;818;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19" name="Google Shape;81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0" name="Shape 830"/>
        <p:cNvGrpSpPr/>
        <p:nvPr/>
      </p:nvGrpSpPr>
      <p:grpSpPr>
        <a:xfrm>
          <a:off x="0" y="0"/>
          <a:ext cx="0" cy="0"/>
          <a:chOff x="0" y="0"/>
          <a:chExt cx="0" cy="0"/>
        </a:xfrm>
      </p:grpSpPr>
      <p:sp>
        <p:nvSpPr>
          <p:cNvPr id="831" name="Google Shape;8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32" name="Google Shape;83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3" name="Google Shape;83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9" name="Shape 839"/>
        <p:cNvGrpSpPr/>
        <p:nvPr/>
      </p:nvGrpSpPr>
      <p:grpSpPr>
        <a:xfrm>
          <a:off x="0" y="0"/>
          <a:ext cx="0" cy="0"/>
          <a:chOff x="0" y="0"/>
          <a:chExt cx="0" cy="0"/>
        </a:xfrm>
      </p:grpSpPr>
      <p:sp>
        <p:nvSpPr>
          <p:cNvPr id="840" name="Google Shape;840;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41" name="Google Shape;84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3" name="Shape 853"/>
        <p:cNvGrpSpPr/>
        <p:nvPr/>
      </p:nvGrpSpPr>
      <p:grpSpPr>
        <a:xfrm>
          <a:off x="0" y="0"/>
          <a:ext cx="0" cy="0"/>
          <a:chOff x="0" y="0"/>
          <a:chExt cx="0" cy="0"/>
        </a:xfrm>
      </p:grpSpPr>
      <p:sp>
        <p:nvSpPr>
          <p:cNvPr id="854" name="Google Shape;85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5" name="Google Shape;855;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56" name="Google Shape;856;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2" name="Shape 862"/>
        <p:cNvGrpSpPr/>
        <p:nvPr/>
      </p:nvGrpSpPr>
      <p:grpSpPr>
        <a:xfrm>
          <a:off x="0" y="0"/>
          <a:ext cx="0" cy="0"/>
          <a:chOff x="0" y="0"/>
          <a:chExt cx="0" cy="0"/>
        </a:xfrm>
      </p:grpSpPr>
      <p:sp>
        <p:nvSpPr>
          <p:cNvPr id="863" name="Google Shape;863;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4" name="Google Shape;86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6" name="Shape 876"/>
        <p:cNvGrpSpPr/>
        <p:nvPr/>
      </p:nvGrpSpPr>
      <p:grpSpPr>
        <a:xfrm>
          <a:off x="0" y="0"/>
          <a:ext cx="0" cy="0"/>
          <a:chOff x="0" y="0"/>
          <a:chExt cx="0" cy="0"/>
        </a:xfrm>
      </p:grpSpPr>
      <p:sp>
        <p:nvSpPr>
          <p:cNvPr id="877" name="Google Shape;87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78" name="Google Shape;878;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9" name="Google Shape;879;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7" name="Shape 887"/>
        <p:cNvGrpSpPr/>
        <p:nvPr/>
      </p:nvGrpSpPr>
      <p:grpSpPr>
        <a:xfrm>
          <a:off x="0" y="0"/>
          <a:ext cx="0" cy="0"/>
          <a:chOff x="0" y="0"/>
          <a:chExt cx="0" cy="0"/>
        </a:xfrm>
      </p:grpSpPr>
      <p:sp>
        <p:nvSpPr>
          <p:cNvPr id="888" name="Google Shape;888;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89" name="Google Shape;88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7" name="Shape 897"/>
        <p:cNvGrpSpPr/>
        <p:nvPr/>
      </p:nvGrpSpPr>
      <p:grpSpPr>
        <a:xfrm>
          <a:off x="0" y="0"/>
          <a:ext cx="0" cy="0"/>
          <a:chOff x="0" y="0"/>
          <a:chExt cx="0" cy="0"/>
        </a:xfrm>
      </p:grpSpPr>
      <p:sp>
        <p:nvSpPr>
          <p:cNvPr id="898" name="Google Shape;89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9" name="Google Shape;899;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00" name="Google Shape;900;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4" name="Shape 904"/>
        <p:cNvGrpSpPr/>
        <p:nvPr/>
      </p:nvGrpSpPr>
      <p:grpSpPr>
        <a:xfrm>
          <a:off x="0" y="0"/>
          <a:ext cx="0" cy="0"/>
          <a:chOff x="0" y="0"/>
          <a:chExt cx="0" cy="0"/>
        </a:xfrm>
      </p:grpSpPr>
      <p:sp>
        <p:nvSpPr>
          <p:cNvPr id="905" name="Google Shape;905;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06" name="Google Shape;90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3" name="Shape 913"/>
        <p:cNvGrpSpPr/>
        <p:nvPr/>
      </p:nvGrpSpPr>
      <p:grpSpPr>
        <a:xfrm>
          <a:off x="0" y="0"/>
          <a:ext cx="0" cy="0"/>
          <a:chOff x="0" y="0"/>
          <a:chExt cx="0" cy="0"/>
        </a:xfrm>
      </p:grpSpPr>
      <p:sp>
        <p:nvSpPr>
          <p:cNvPr id="914" name="Google Shape;914;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15" name="Google Shape;91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9" name="Shape 929"/>
        <p:cNvGrpSpPr/>
        <p:nvPr/>
      </p:nvGrpSpPr>
      <p:grpSpPr>
        <a:xfrm>
          <a:off x="0" y="0"/>
          <a:ext cx="0" cy="0"/>
          <a:chOff x="0" y="0"/>
          <a:chExt cx="0" cy="0"/>
        </a:xfrm>
      </p:grpSpPr>
      <p:sp>
        <p:nvSpPr>
          <p:cNvPr id="930" name="Google Shape;930;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31" name="Google Shape;93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8" name="Shape 938"/>
        <p:cNvGrpSpPr/>
        <p:nvPr/>
      </p:nvGrpSpPr>
      <p:grpSpPr>
        <a:xfrm>
          <a:off x="0" y="0"/>
          <a:ext cx="0" cy="0"/>
          <a:chOff x="0" y="0"/>
          <a:chExt cx="0" cy="0"/>
        </a:xfrm>
      </p:grpSpPr>
      <p:sp>
        <p:nvSpPr>
          <p:cNvPr id="939" name="Google Shape;939;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40" name="Google Shape;94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4" name="Shape 954"/>
        <p:cNvGrpSpPr/>
        <p:nvPr/>
      </p:nvGrpSpPr>
      <p:grpSpPr>
        <a:xfrm>
          <a:off x="0" y="0"/>
          <a:ext cx="0" cy="0"/>
          <a:chOff x="0" y="0"/>
          <a:chExt cx="0" cy="0"/>
        </a:xfrm>
      </p:grpSpPr>
      <p:sp>
        <p:nvSpPr>
          <p:cNvPr id="955" name="Google Shape;95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56" name="Google Shape;95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57" name="Google Shape;957;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4" name="Shape 964"/>
        <p:cNvGrpSpPr/>
        <p:nvPr/>
      </p:nvGrpSpPr>
      <p:grpSpPr>
        <a:xfrm>
          <a:off x="0" y="0"/>
          <a:ext cx="0" cy="0"/>
          <a:chOff x="0" y="0"/>
          <a:chExt cx="0" cy="0"/>
        </a:xfrm>
      </p:grpSpPr>
      <p:sp>
        <p:nvSpPr>
          <p:cNvPr id="965" name="Google Shape;96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6" name="Google Shape;966;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7" name="Google Shape;967;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6" name="Shape 986"/>
        <p:cNvGrpSpPr/>
        <p:nvPr/>
      </p:nvGrpSpPr>
      <p:grpSpPr>
        <a:xfrm>
          <a:off x="0" y="0"/>
          <a:ext cx="0" cy="0"/>
          <a:chOff x="0" y="0"/>
          <a:chExt cx="0" cy="0"/>
        </a:xfrm>
      </p:grpSpPr>
      <p:sp>
        <p:nvSpPr>
          <p:cNvPr id="987" name="Google Shape;98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8" name="Google Shape;988;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9" name="Google Shape;989;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8" name="Shape 1008"/>
        <p:cNvGrpSpPr/>
        <p:nvPr/>
      </p:nvGrpSpPr>
      <p:grpSpPr>
        <a:xfrm>
          <a:off x="0" y="0"/>
          <a:ext cx="0" cy="0"/>
          <a:chOff x="0" y="0"/>
          <a:chExt cx="0" cy="0"/>
        </a:xfrm>
      </p:grpSpPr>
      <p:sp>
        <p:nvSpPr>
          <p:cNvPr id="1009" name="Google Shape;1009;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0" name="Google Shape;1010;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1" name="Google Shape;1011;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0" name="Shape 1030"/>
        <p:cNvGrpSpPr/>
        <p:nvPr/>
      </p:nvGrpSpPr>
      <p:grpSpPr>
        <a:xfrm>
          <a:off x="0" y="0"/>
          <a:ext cx="0" cy="0"/>
          <a:chOff x="0" y="0"/>
          <a:chExt cx="0" cy="0"/>
        </a:xfrm>
      </p:grpSpPr>
      <p:sp>
        <p:nvSpPr>
          <p:cNvPr id="1031" name="Google Shape;1031;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2" name="Google Shape;1032;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33" name="Google Shape;1033;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2" name="Shape 1052"/>
        <p:cNvGrpSpPr/>
        <p:nvPr/>
      </p:nvGrpSpPr>
      <p:grpSpPr>
        <a:xfrm>
          <a:off x="0" y="0"/>
          <a:ext cx="0" cy="0"/>
          <a:chOff x="0" y="0"/>
          <a:chExt cx="0" cy="0"/>
        </a:xfrm>
      </p:grpSpPr>
      <p:sp>
        <p:nvSpPr>
          <p:cNvPr id="1053" name="Google Shape;1053;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54" name="Google Shape;1054;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5" name="Google Shape;1055;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4" name="Shape 1074"/>
        <p:cNvGrpSpPr/>
        <p:nvPr/>
      </p:nvGrpSpPr>
      <p:grpSpPr>
        <a:xfrm>
          <a:off x="0" y="0"/>
          <a:ext cx="0" cy="0"/>
          <a:chOff x="0" y="0"/>
          <a:chExt cx="0" cy="0"/>
        </a:xfrm>
      </p:grpSpPr>
      <p:sp>
        <p:nvSpPr>
          <p:cNvPr id="1075" name="Google Shape;107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6" name="Google Shape;1076;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t/>
            </a:r>
            <a:endParaRPr/>
          </a:p>
        </p:txBody>
      </p:sp>
      <p:sp>
        <p:nvSpPr>
          <p:cNvPr id="1077" name="Google Shape;1077;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8" name="Shape 1088"/>
        <p:cNvGrpSpPr/>
        <p:nvPr/>
      </p:nvGrpSpPr>
      <p:grpSpPr>
        <a:xfrm>
          <a:off x="0" y="0"/>
          <a:ext cx="0" cy="0"/>
          <a:chOff x="0" y="0"/>
          <a:chExt cx="0" cy="0"/>
        </a:xfrm>
      </p:grpSpPr>
      <p:sp>
        <p:nvSpPr>
          <p:cNvPr id="1089" name="Google Shape;1089;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90" name="Google Shape;109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21" name="Shape 21"/>
        <p:cNvGrpSpPr/>
        <p:nvPr/>
      </p:nvGrpSpPr>
      <p:grpSpPr>
        <a:xfrm>
          <a:off x="0" y="0"/>
          <a:ext cx="0" cy="0"/>
          <a:chOff x="0" y="0"/>
          <a:chExt cx="0" cy="0"/>
        </a:xfrm>
      </p:grpSpPr>
      <p:sp>
        <p:nvSpPr>
          <p:cNvPr id="22" name="Google Shape;22;p36"/>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36"/>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 name="Google Shape;25;p36"/>
          <p:cNvSpPr/>
          <p:nvPr>
            <p:ph idx="2" type="pic"/>
          </p:nvPr>
        </p:nvSpPr>
        <p:spPr>
          <a:xfrm>
            <a:off x="1" y="0"/>
            <a:ext cx="7806889" cy="4723331"/>
          </a:xfrm>
          <a:prstGeom prst="rect">
            <a:avLst/>
          </a:prstGeom>
          <a:noFill/>
          <a:ln>
            <a:noFill/>
          </a:ln>
        </p:spPr>
      </p:sp>
      <p:sp>
        <p:nvSpPr>
          <p:cNvPr id="26" name="Google Shape;26;p36"/>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 name="Google Shape;27;p36"/>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6"/>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6"/>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 name="Google Shape;30;p36"/>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36"/>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2" name="Shape 32"/>
        <p:cNvGrpSpPr/>
        <p:nvPr/>
      </p:nvGrpSpPr>
      <p:grpSpPr>
        <a:xfrm>
          <a:off x="0" y="0"/>
          <a:ext cx="0" cy="0"/>
          <a:chOff x="0" y="0"/>
          <a:chExt cx="0" cy="0"/>
        </a:xfrm>
      </p:grpSpPr>
      <p:sp>
        <p:nvSpPr>
          <p:cNvPr id="33" name="Google Shape;33;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38" name="Shape 38"/>
        <p:cNvGrpSpPr/>
        <p:nvPr/>
      </p:nvGrpSpPr>
      <p:grpSpPr>
        <a:xfrm>
          <a:off x="0" y="0"/>
          <a:ext cx="0" cy="0"/>
          <a:chOff x="0" y="0"/>
          <a:chExt cx="0" cy="0"/>
        </a:xfrm>
      </p:grpSpPr>
      <p:grpSp>
        <p:nvGrpSpPr>
          <p:cNvPr id="39" name="Google Shape;39;p40"/>
          <p:cNvGrpSpPr/>
          <p:nvPr/>
        </p:nvGrpSpPr>
        <p:grpSpPr>
          <a:xfrm>
            <a:off x="1524" y="0"/>
            <a:ext cx="12188952" cy="6858000"/>
            <a:chOff x="-543877" y="-501644"/>
            <a:chExt cx="12188952" cy="6858000"/>
          </a:xfrm>
        </p:grpSpPr>
        <p:sp>
          <p:nvSpPr>
            <p:cNvPr id="40" name="Google Shape;40;p40"/>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 name="Google Shape;41;p40"/>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2" name="Google Shape;42;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5" name="Google Shape;45;p40"/>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0"/>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 name="Google Shape;47;p40"/>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48" name="Shape 48"/>
        <p:cNvGrpSpPr/>
        <p:nvPr/>
      </p:nvGrpSpPr>
      <p:grpSpPr>
        <a:xfrm>
          <a:off x="0" y="0"/>
          <a:ext cx="0" cy="0"/>
          <a:chOff x="0" y="0"/>
          <a:chExt cx="0" cy="0"/>
        </a:xfrm>
      </p:grpSpPr>
      <p:sp>
        <p:nvSpPr>
          <p:cNvPr id="49" name="Google Shape;49;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52" name="Shape 52"/>
        <p:cNvGrpSpPr/>
        <p:nvPr/>
      </p:nvGrpSpPr>
      <p:grpSpPr>
        <a:xfrm>
          <a:off x="0" y="0"/>
          <a:ext cx="0" cy="0"/>
          <a:chOff x="0" y="0"/>
          <a:chExt cx="0" cy="0"/>
        </a:xfrm>
      </p:grpSpPr>
      <p:grpSp>
        <p:nvGrpSpPr>
          <p:cNvPr id="53" name="Google Shape;53;p48"/>
          <p:cNvGrpSpPr/>
          <p:nvPr/>
        </p:nvGrpSpPr>
        <p:grpSpPr>
          <a:xfrm>
            <a:off x="0" y="0"/>
            <a:ext cx="11984595" cy="6858000"/>
            <a:chOff x="-19377661" y="20805140"/>
            <a:chExt cx="15981680" cy="9144000"/>
          </a:xfrm>
        </p:grpSpPr>
        <p:sp>
          <p:nvSpPr>
            <p:cNvPr id="54" name="Google Shape;54;p48"/>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5" name="Google Shape;55;p48"/>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6" name="Google Shape;56;p48"/>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 name="Google Shape;57;p48"/>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8" name="Google Shape;5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1" name="Google Shape;61;p48"/>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8"/>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48"/>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64" name="Shape 64"/>
        <p:cNvGrpSpPr/>
        <p:nvPr/>
      </p:nvGrpSpPr>
      <p:grpSpPr>
        <a:xfrm>
          <a:off x="0" y="0"/>
          <a:ext cx="0" cy="0"/>
          <a:chOff x="0" y="0"/>
          <a:chExt cx="0" cy="0"/>
        </a:xfrm>
      </p:grpSpPr>
      <p:sp>
        <p:nvSpPr>
          <p:cNvPr id="65" name="Google Shape;65;p51"/>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51"/>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7" name="Google Shape;67;p51"/>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8" name="Google Shape;68;p51"/>
          <p:cNvSpPr/>
          <p:nvPr>
            <p:ph idx="2" type="pic"/>
          </p:nvPr>
        </p:nvSpPr>
        <p:spPr>
          <a:xfrm>
            <a:off x="1" y="0"/>
            <a:ext cx="7806889" cy="4723331"/>
          </a:xfrm>
          <a:prstGeom prst="rect">
            <a:avLst/>
          </a:prstGeom>
          <a:noFill/>
          <a:ln>
            <a:noFill/>
          </a:ln>
        </p:spPr>
      </p:sp>
      <p:sp>
        <p:nvSpPr>
          <p:cNvPr id="69" name="Google Shape;69;p51"/>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0" name="Google Shape;70;p51"/>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51"/>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51"/>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73" name="Shape 73"/>
        <p:cNvGrpSpPr/>
        <p:nvPr/>
      </p:nvGrpSpPr>
      <p:grpSpPr>
        <a:xfrm>
          <a:off x="0" y="0"/>
          <a:ext cx="0" cy="0"/>
          <a:chOff x="0" y="0"/>
          <a:chExt cx="0" cy="0"/>
        </a:xfrm>
      </p:grpSpPr>
      <p:sp>
        <p:nvSpPr>
          <p:cNvPr id="74" name="Google Shape;74;p5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5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6" name="Google Shape;7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79" name="Shape 79"/>
        <p:cNvGrpSpPr/>
        <p:nvPr/>
      </p:nvGrpSpPr>
      <p:grpSpPr>
        <a:xfrm>
          <a:off x="0" y="0"/>
          <a:ext cx="0" cy="0"/>
          <a:chOff x="0" y="0"/>
          <a:chExt cx="0" cy="0"/>
        </a:xfrm>
      </p:grpSpPr>
      <p:sp>
        <p:nvSpPr>
          <p:cNvPr id="80" name="Google Shape;80;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5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2" name="Google Shape;82;p5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86" name="Shape 86"/>
        <p:cNvGrpSpPr/>
        <p:nvPr/>
      </p:nvGrpSpPr>
      <p:grpSpPr>
        <a:xfrm>
          <a:off x="0" y="0"/>
          <a:ext cx="0" cy="0"/>
          <a:chOff x="0" y="0"/>
          <a:chExt cx="0" cy="0"/>
        </a:xfrm>
      </p:grpSpPr>
      <p:sp>
        <p:nvSpPr>
          <p:cNvPr id="87" name="Google Shape;87;p5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5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9" name="Google Shape;89;p5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0" name="Google Shape;90;p5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91" name="Google Shape;91;p5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95" name="Shape 95"/>
        <p:cNvGrpSpPr/>
        <p:nvPr/>
      </p:nvGrpSpPr>
      <p:grpSpPr>
        <a:xfrm>
          <a:off x="0" y="0"/>
          <a:ext cx="0" cy="0"/>
          <a:chOff x="0" y="0"/>
          <a:chExt cx="0" cy="0"/>
        </a:xfrm>
      </p:grpSpPr>
      <p:sp>
        <p:nvSpPr>
          <p:cNvPr id="96" name="Google Shape;96;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00" name="Shape 100"/>
        <p:cNvGrpSpPr/>
        <p:nvPr/>
      </p:nvGrpSpPr>
      <p:grpSpPr>
        <a:xfrm>
          <a:off x="0" y="0"/>
          <a:ext cx="0" cy="0"/>
          <a:chOff x="0" y="0"/>
          <a:chExt cx="0" cy="0"/>
        </a:xfrm>
      </p:grpSpPr>
      <p:sp>
        <p:nvSpPr>
          <p:cNvPr id="101" name="Google Shape;101;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5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03" name="Google Shape;103;p5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4" name="Google Shape;104;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07" name="Shape 107"/>
        <p:cNvGrpSpPr/>
        <p:nvPr/>
      </p:nvGrpSpPr>
      <p:grpSpPr>
        <a:xfrm>
          <a:off x="0" y="0"/>
          <a:ext cx="0" cy="0"/>
          <a:chOff x="0" y="0"/>
          <a:chExt cx="0" cy="0"/>
        </a:xfrm>
      </p:grpSpPr>
      <p:sp>
        <p:nvSpPr>
          <p:cNvPr id="108" name="Google Shape;108;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57"/>
          <p:cNvSpPr/>
          <p:nvPr>
            <p:ph idx="2" type="pic"/>
          </p:nvPr>
        </p:nvSpPr>
        <p:spPr>
          <a:xfrm>
            <a:off x="5183188" y="987425"/>
            <a:ext cx="6172200" cy="4873625"/>
          </a:xfrm>
          <a:prstGeom prst="rect">
            <a:avLst/>
          </a:prstGeom>
          <a:noFill/>
          <a:ln>
            <a:noFill/>
          </a:ln>
        </p:spPr>
      </p:sp>
      <p:sp>
        <p:nvSpPr>
          <p:cNvPr id="110" name="Google Shape;110;p5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11" name="Google Shape;111;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14" name="Shape 114"/>
        <p:cNvGrpSpPr/>
        <p:nvPr/>
      </p:nvGrpSpPr>
      <p:grpSpPr>
        <a:xfrm>
          <a:off x="0" y="0"/>
          <a:ext cx="0" cy="0"/>
          <a:chOff x="0" y="0"/>
          <a:chExt cx="0" cy="0"/>
        </a:xfrm>
      </p:grpSpPr>
      <p:sp>
        <p:nvSpPr>
          <p:cNvPr id="115" name="Google Shape;115;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7" name="Google Shape;117;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20" name="Shape 120"/>
        <p:cNvGrpSpPr/>
        <p:nvPr/>
      </p:nvGrpSpPr>
      <p:grpSpPr>
        <a:xfrm>
          <a:off x="0" y="0"/>
          <a:ext cx="0" cy="0"/>
          <a:chOff x="0" y="0"/>
          <a:chExt cx="0" cy="0"/>
        </a:xfrm>
      </p:grpSpPr>
      <p:sp>
        <p:nvSpPr>
          <p:cNvPr id="121" name="Google Shape;121;p5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5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32" name="Shape 132"/>
        <p:cNvGrpSpPr/>
        <p:nvPr/>
      </p:nvGrpSpPr>
      <p:grpSpPr>
        <a:xfrm>
          <a:off x="0" y="0"/>
          <a:ext cx="0" cy="0"/>
          <a:chOff x="0" y="0"/>
          <a:chExt cx="0" cy="0"/>
        </a:xfrm>
      </p:grpSpPr>
      <p:sp>
        <p:nvSpPr>
          <p:cNvPr id="133" name="Google Shape;133;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5" name="Google Shape;135;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38" name="Shape 138"/>
        <p:cNvGrpSpPr/>
        <p:nvPr/>
      </p:nvGrpSpPr>
      <p:grpSpPr>
        <a:xfrm>
          <a:off x="0" y="0"/>
          <a:ext cx="0" cy="0"/>
          <a:chOff x="0" y="0"/>
          <a:chExt cx="0" cy="0"/>
        </a:xfrm>
      </p:grpSpPr>
      <p:sp>
        <p:nvSpPr>
          <p:cNvPr id="139" name="Google Shape;139;p6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6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1" name="Google Shape;141;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44" name="Shape 144"/>
        <p:cNvGrpSpPr/>
        <p:nvPr/>
      </p:nvGrpSpPr>
      <p:grpSpPr>
        <a:xfrm>
          <a:off x="0" y="0"/>
          <a:ext cx="0" cy="0"/>
          <a:chOff x="0" y="0"/>
          <a:chExt cx="0" cy="0"/>
        </a:xfrm>
      </p:grpSpPr>
      <p:sp>
        <p:nvSpPr>
          <p:cNvPr id="145" name="Google Shape;145;p6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6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47" name="Google Shape;147;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50" name="Shape 150"/>
        <p:cNvGrpSpPr/>
        <p:nvPr/>
      </p:nvGrpSpPr>
      <p:grpSpPr>
        <a:xfrm>
          <a:off x="0" y="0"/>
          <a:ext cx="0" cy="0"/>
          <a:chOff x="0" y="0"/>
          <a:chExt cx="0" cy="0"/>
        </a:xfrm>
      </p:grpSpPr>
      <p:sp>
        <p:nvSpPr>
          <p:cNvPr id="151" name="Google Shape;151;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6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3" name="Google Shape;153;p6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4" name="Google Shape;154;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57" name="Shape 157"/>
        <p:cNvGrpSpPr/>
        <p:nvPr/>
      </p:nvGrpSpPr>
      <p:grpSpPr>
        <a:xfrm>
          <a:off x="0" y="0"/>
          <a:ext cx="0" cy="0"/>
          <a:chOff x="0" y="0"/>
          <a:chExt cx="0" cy="0"/>
        </a:xfrm>
      </p:grpSpPr>
      <p:sp>
        <p:nvSpPr>
          <p:cNvPr id="158" name="Google Shape;158;p6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6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0" name="Google Shape;160;p6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1" name="Google Shape;161;p6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2" name="Google Shape;162;p6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3" name="Google Shape;163;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4" name="Google Shape;164;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5" name="Google Shape;165;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66" name="Shape 166"/>
        <p:cNvGrpSpPr/>
        <p:nvPr/>
      </p:nvGrpSpPr>
      <p:grpSpPr>
        <a:xfrm>
          <a:off x="0" y="0"/>
          <a:ext cx="0" cy="0"/>
          <a:chOff x="0" y="0"/>
          <a:chExt cx="0" cy="0"/>
        </a:xfrm>
      </p:grpSpPr>
      <p:sp>
        <p:nvSpPr>
          <p:cNvPr id="167" name="Google Shape;167;p6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9" name="Google Shape;169;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0" name="Google Shape;170;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171" name="Shape 171"/>
        <p:cNvGrpSpPr/>
        <p:nvPr/>
      </p:nvGrpSpPr>
      <p:grpSpPr>
        <a:xfrm>
          <a:off x="0" y="0"/>
          <a:ext cx="0" cy="0"/>
          <a:chOff x="0" y="0"/>
          <a:chExt cx="0" cy="0"/>
        </a:xfrm>
      </p:grpSpPr>
      <p:sp>
        <p:nvSpPr>
          <p:cNvPr id="172" name="Google Shape;172;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75" name="Shape 175"/>
        <p:cNvGrpSpPr/>
        <p:nvPr/>
      </p:nvGrpSpPr>
      <p:grpSpPr>
        <a:xfrm>
          <a:off x="0" y="0"/>
          <a:ext cx="0" cy="0"/>
          <a:chOff x="0" y="0"/>
          <a:chExt cx="0" cy="0"/>
        </a:xfrm>
      </p:grpSpPr>
      <p:sp>
        <p:nvSpPr>
          <p:cNvPr id="176" name="Google Shape;176;p6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6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78" name="Google Shape;178;p6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79" name="Google Shape;179;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1" name="Google Shape;181;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82" name="Shape 182"/>
        <p:cNvGrpSpPr/>
        <p:nvPr/>
      </p:nvGrpSpPr>
      <p:grpSpPr>
        <a:xfrm>
          <a:off x="0" y="0"/>
          <a:ext cx="0" cy="0"/>
          <a:chOff x="0" y="0"/>
          <a:chExt cx="0" cy="0"/>
        </a:xfrm>
      </p:grpSpPr>
      <p:sp>
        <p:nvSpPr>
          <p:cNvPr id="183" name="Google Shape;183;p6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67"/>
          <p:cNvSpPr/>
          <p:nvPr>
            <p:ph idx="2" type="pic"/>
          </p:nvPr>
        </p:nvSpPr>
        <p:spPr>
          <a:xfrm>
            <a:off x="5183188" y="987425"/>
            <a:ext cx="6172200" cy="4873625"/>
          </a:xfrm>
          <a:prstGeom prst="rect">
            <a:avLst/>
          </a:prstGeom>
          <a:noFill/>
          <a:ln>
            <a:noFill/>
          </a:ln>
        </p:spPr>
      </p:sp>
      <p:sp>
        <p:nvSpPr>
          <p:cNvPr id="185" name="Google Shape;185;p6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86" name="Google Shape;186;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7" name="Google Shape;187;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89" name="Shape 189"/>
        <p:cNvGrpSpPr/>
        <p:nvPr/>
      </p:nvGrpSpPr>
      <p:grpSpPr>
        <a:xfrm>
          <a:off x="0" y="0"/>
          <a:ext cx="0" cy="0"/>
          <a:chOff x="0" y="0"/>
          <a:chExt cx="0" cy="0"/>
        </a:xfrm>
      </p:grpSpPr>
      <p:sp>
        <p:nvSpPr>
          <p:cNvPr id="190" name="Google Shape;190;p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6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2" name="Google Shape;192;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95" name="Shape 195"/>
        <p:cNvGrpSpPr/>
        <p:nvPr/>
      </p:nvGrpSpPr>
      <p:grpSpPr>
        <a:xfrm>
          <a:off x="0" y="0"/>
          <a:ext cx="0" cy="0"/>
          <a:chOff x="0" y="0"/>
          <a:chExt cx="0" cy="0"/>
        </a:xfrm>
      </p:grpSpPr>
      <p:sp>
        <p:nvSpPr>
          <p:cNvPr id="196" name="Google Shape;196;p6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6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8" name="Google Shape;198;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207" name="Shape 207"/>
        <p:cNvGrpSpPr/>
        <p:nvPr/>
      </p:nvGrpSpPr>
      <p:grpSpPr>
        <a:xfrm>
          <a:off x="0" y="0"/>
          <a:ext cx="0" cy="0"/>
          <a:chOff x="0" y="0"/>
          <a:chExt cx="0" cy="0"/>
        </a:xfrm>
      </p:grpSpPr>
      <p:sp>
        <p:nvSpPr>
          <p:cNvPr id="208" name="Google Shape;208;p43"/>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09" name="Google Shape;209;p43"/>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10" name="Google Shape;210;p43"/>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11" name="Google Shape;211;p43"/>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12" name="Google Shape;212;p43"/>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43"/>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43"/>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43"/>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6" name="Google Shape;216;p43"/>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217" name="Shape 217"/>
        <p:cNvGrpSpPr/>
        <p:nvPr/>
      </p:nvGrpSpPr>
      <p:grpSpPr>
        <a:xfrm>
          <a:off x="0" y="0"/>
          <a:ext cx="0" cy="0"/>
          <a:chOff x="0" y="0"/>
          <a:chExt cx="0" cy="0"/>
        </a:xfrm>
      </p:grpSpPr>
      <p:sp>
        <p:nvSpPr>
          <p:cNvPr id="218" name="Google Shape;218;p9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9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0" name="Google Shape;220;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1" name="Google Shape;221;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223" name="Shape 223"/>
        <p:cNvGrpSpPr/>
        <p:nvPr/>
      </p:nvGrpSpPr>
      <p:grpSpPr>
        <a:xfrm>
          <a:off x="0" y="0"/>
          <a:ext cx="0" cy="0"/>
          <a:chOff x="0" y="0"/>
          <a:chExt cx="0" cy="0"/>
        </a:xfrm>
      </p:grpSpPr>
      <p:sp>
        <p:nvSpPr>
          <p:cNvPr id="224" name="Google Shape;224;p9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9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6" name="Google Shape;226;p9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7" name="Google Shape;227;p9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8" name="Google Shape;228;p9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229" name="Shape 229"/>
        <p:cNvGrpSpPr/>
        <p:nvPr/>
      </p:nvGrpSpPr>
      <p:grpSpPr>
        <a:xfrm>
          <a:off x="0" y="0"/>
          <a:ext cx="0" cy="0"/>
          <a:chOff x="0" y="0"/>
          <a:chExt cx="0" cy="0"/>
        </a:xfrm>
      </p:grpSpPr>
      <p:sp>
        <p:nvSpPr>
          <p:cNvPr id="230" name="Google Shape;230;p10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1" name="Google Shape;231;p10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32" name="Google Shape;232;p10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3" name="Google Shape;233;p10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10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235" name="Shape 235"/>
        <p:cNvGrpSpPr/>
        <p:nvPr/>
      </p:nvGrpSpPr>
      <p:grpSpPr>
        <a:xfrm>
          <a:off x="0" y="0"/>
          <a:ext cx="0" cy="0"/>
          <a:chOff x="0" y="0"/>
          <a:chExt cx="0" cy="0"/>
        </a:xfrm>
      </p:grpSpPr>
      <p:sp>
        <p:nvSpPr>
          <p:cNvPr id="236" name="Google Shape;236;p10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7" name="Google Shape;237;p10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8" name="Google Shape;238;p10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9" name="Google Shape;239;p10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0" name="Google Shape;240;p10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1" name="Google Shape;241;p10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242" name="Shape 242"/>
        <p:cNvGrpSpPr/>
        <p:nvPr/>
      </p:nvGrpSpPr>
      <p:grpSpPr>
        <a:xfrm>
          <a:off x="0" y="0"/>
          <a:ext cx="0" cy="0"/>
          <a:chOff x="0" y="0"/>
          <a:chExt cx="0" cy="0"/>
        </a:xfrm>
      </p:grpSpPr>
      <p:sp>
        <p:nvSpPr>
          <p:cNvPr id="243" name="Google Shape;243;p10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p10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45" name="Google Shape;245;p10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6" name="Google Shape;246;p10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47" name="Google Shape;247;p10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8" name="Google Shape;248;p10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9" name="Google Shape;249;p10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0" name="Google Shape;250;p10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251" name="Shape 251"/>
        <p:cNvGrpSpPr/>
        <p:nvPr/>
      </p:nvGrpSpPr>
      <p:grpSpPr>
        <a:xfrm>
          <a:off x="0" y="0"/>
          <a:ext cx="0" cy="0"/>
          <a:chOff x="0" y="0"/>
          <a:chExt cx="0" cy="0"/>
        </a:xfrm>
      </p:grpSpPr>
      <p:sp>
        <p:nvSpPr>
          <p:cNvPr id="252" name="Google Shape;252;p10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3" name="Google Shape;253;p10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10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10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256" name="Shape 256"/>
        <p:cNvGrpSpPr/>
        <p:nvPr/>
      </p:nvGrpSpPr>
      <p:grpSpPr>
        <a:xfrm>
          <a:off x="0" y="0"/>
          <a:ext cx="0" cy="0"/>
          <a:chOff x="0" y="0"/>
          <a:chExt cx="0" cy="0"/>
        </a:xfrm>
      </p:grpSpPr>
      <p:sp>
        <p:nvSpPr>
          <p:cNvPr id="257" name="Google Shape;257;p10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p10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9" name="Google Shape;259;p10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260" name="Shape 260"/>
        <p:cNvGrpSpPr/>
        <p:nvPr/>
      </p:nvGrpSpPr>
      <p:grpSpPr>
        <a:xfrm>
          <a:off x="0" y="0"/>
          <a:ext cx="0" cy="0"/>
          <a:chOff x="0" y="0"/>
          <a:chExt cx="0" cy="0"/>
        </a:xfrm>
      </p:grpSpPr>
      <p:sp>
        <p:nvSpPr>
          <p:cNvPr id="261" name="Google Shape;261;p10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2" name="Google Shape;262;p10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63" name="Google Shape;263;p10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64" name="Google Shape;264;p10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5" name="Google Shape;265;p10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6" name="Google Shape;266;p10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267" name="Shape 267"/>
        <p:cNvGrpSpPr/>
        <p:nvPr/>
      </p:nvGrpSpPr>
      <p:grpSpPr>
        <a:xfrm>
          <a:off x="0" y="0"/>
          <a:ext cx="0" cy="0"/>
          <a:chOff x="0" y="0"/>
          <a:chExt cx="0" cy="0"/>
        </a:xfrm>
      </p:grpSpPr>
      <p:sp>
        <p:nvSpPr>
          <p:cNvPr id="268" name="Google Shape;268;p10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106"/>
          <p:cNvSpPr/>
          <p:nvPr>
            <p:ph idx="2" type="pic"/>
          </p:nvPr>
        </p:nvSpPr>
        <p:spPr>
          <a:xfrm>
            <a:off x="5183188" y="987425"/>
            <a:ext cx="6172200" cy="4873625"/>
          </a:xfrm>
          <a:prstGeom prst="rect">
            <a:avLst/>
          </a:prstGeom>
          <a:noFill/>
          <a:ln>
            <a:noFill/>
          </a:ln>
        </p:spPr>
      </p:sp>
      <p:sp>
        <p:nvSpPr>
          <p:cNvPr id="270" name="Google Shape;270;p10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71" name="Google Shape;271;p10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2" name="Google Shape;272;p10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10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274" name="Shape 274"/>
        <p:cNvGrpSpPr/>
        <p:nvPr/>
      </p:nvGrpSpPr>
      <p:grpSpPr>
        <a:xfrm>
          <a:off x="0" y="0"/>
          <a:ext cx="0" cy="0"/>
          <a:chOff x="0" y="0"/>
          <a:chExt cx="0" cy="0"/>
        </a:xfrm>
      </p:grpSpPr>
      <p:sp>
        <p:nvSpPr>
          <p:cNvPr id="275" name="Google Shape;275;p10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6" name="Google Shape;276;p10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7" name="Google Shape;277;p10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8" name="Google Shape;278;p10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9" name="Google Shape;279;p10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280" name="Shape 280"/>
        <p:cNvGrpSpPr/>
        <p:nvPr/>
      </p:nvGrpSpPr>
      <p:grpSpPr>
        <a:xfrm>
          <a:off x="0" y="0"/>
          <a:ext cx="0" cy="0"/>
          <a:chOff x="0" y="0"/>
          <a:chExt cx="0" cy="0"/>
        </a:xfrm>
      </p:grpSpPr>
      <p:sp>
        <p:nvSpPr>
          <p:cNvPr id="281" name="Google Shape;281;p10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2" name="Google Shape;282;p10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3" name="Google Shape;283;p10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4" name="Google Shape;284;p10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10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292" name="Shape 292"/>
        <p:cNvGrpSpPr/>
        <p:nvPr/>
      </p:nvGrpSpPr>
      <p:grpSpPr>
        <a:xfrm>
          <a:off x="0" y="0"/>
          <a:ext cx="0" cy="0"/>
          <a:chOff x="0" y="0"/>
          <a:chExt cx="0" cy="0"/>
        </a:xfrm>
      </p:grpSpPr>
      <p:sp>
        <p:nvSpPr>
          <p:cNvPr id="293" name="Google Shape;293;p45"/>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94" name="Google Shape;294;p45"/>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95" name="Google Shape;295;p45"/>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96" name="Google Shape;296;p45"/>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97" name="Google Shape;297;p45"/>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45"/>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9" name="Google Shape;299;p45"/>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0" name="Google Shape;300;p45"/>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1" name="Google Shape;301;p45"/>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302" name="Shape 302"/>
        <p:cNvGrpSpPr/>
        <p:nvPr/>
      </p:nvGrpSpPr>
      <p:grpSpPr>
        <a:xfrm>
          <a:off x="0" y="0"/>
          <a:ext cx="0" cy="0"/>
          <a:chOff x="0" y="0"/>
          <a:chExt cx="0" cy="0"/>
        </a:xfrm>
      </p:grpSpPr>
      <p:sp>
        <p:nvSpPr>
          <p:cNvPr id="303" name="Google Shape;303;p8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8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05" name="Google Shape;305;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6" name="Google Shape;306;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08" name="Shape 308"/>
        <p:cNvGrpSpPr/>
        <p:nvPr/>
      </p:nvGrpSpPr>
      <p:grpSpPr>
        <a:xfrm>
          <a:off x="0" y="0"/>
          <a:ext cx="0" cy="0"/>
          <a:chOff x="0" y="0"/>
          <a:chExt cx="0" cy="0"/>
        </a:xfrm>
      </p:grpSpPr>
      <p:sp>
        <p:nvSpPr>
          <p:cNvPr id="309" name="Google Shape;309;p8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0" name="Google Shape;310;p8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1" name="Google Shape;311;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2" name="Google Shape;312;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314" name="Shape 314"/>
        <p:cNvGrpSpPr/>
        <p:nvPr/>
      </p:nvGrpSpPr>
      <p:grpSpPr>
        <a:xfrm>
          <a:off x="0" y="0"/>
          <a:ext cx="0" cy="0"/>
          <a:chOff x="0" y="0"/>
          <a:chExt cx="0" cy="0"/>
        </a:xfrm>
      </p:grpSpPr>
      <p:sp>
        <p:nvSpPr>
          <p:cNvPr id="315" name="Google Shape;315;p8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6" name="Google Shape;316;p8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17" name="Google Shape;317;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320" name="Shape 320"/>
        <p:cNvGrpSpPr/>
        <p:nvPr/>
      </p:nvGrpSpPr>
      <p:grpSpPr>
        <a:xfrm>
          <a:off x="0" y="0"/>
          <a:ext cx="0" cy="0"/>
          <a:chOff x="0" y="0"/>
          <a:chExt cx="0" cy="0"/>
        </a:xfrm>
      </p:grpSpPr>
      <p:sp>
        <p:nvSpPr>
          <p:cNvPr id="321" name="Google Shape;321;p9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2" name="Google Shape;322;p9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3" name="Google Shape;323;p9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4" name="Google Shape;324;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5" name="Google Shape;325;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327" name="Shape 327"/>
        <p:cNvGrpSpPr/>
        <p:nvPr/>
      </p:nvGrpSpPr>
      <p:grpSpPr>
        <a:xfrm>
          <a:off x="0" y="0"/>
          <a:ext cx="0" cy="0"/>
          <a:chOff x="0" y="0"/>
          <a:chExt cx="0" cy="0"/>
        </a:xfrm>
      </p:grpSpPr>
      <p:sp>
        <p:nvSpPr>
          <p:cNvPr id="328" name="Google Shape;328;p9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9" name="Google Shape;329;p9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0" name="Google Shape;330;p9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1" name="Google Shape;331;p9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32" name="Google Shape;332;p9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3" name="Google Shape;333;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4" name="Google Shape;334;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5" name="Google Shape;335;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336" name="Shape 336"/>
        <p:cNvGrpSpPr/>
        <p:nvPr/>
      </p:nvGrpSpPr>
      <p:grpSpPr>
        <a:xfrm>
          <a:off x="0" y="0"/>
          <a:ext cx="0" cy="0"/>
          <a:chOff x="0" y="0"/>
          <a:chExt cx="0" cy="0"/>
        </a:xfrm>
      </p:grpSpPr>
      <p:sp>
        <p:nvSpPr>
          <p:cNvPr id="337" name="Google Shape;337;p9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8" name="Google Shape;338;p9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9" name="Google Shape;339;p9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0" name="Google Shape;340;p9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341" name="Shape 341"/>
        <p:cNvGrpSpPr/>
        <p:nvPr/>
      </p:nvGrpSpPr>
      <p:grpSpPr>
        <a:xfrm>
          <a:off x="0" y="0"/>
          <a:ext cx="0" cy="0"/>
          <a:chOff x="0" y="0"/>
          <a:chExt cx="0" cy="0"/>
        </a:xfrm>
      </p:grpSpPr>
      <p:sp>
        <p:nvSpPr>
          <p:cNvPr id="342" name="Google Shape;342;p9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3" name="Google Shape;343;p9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4" name="Google Shape;344;p9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345" name="Shape 345"/>
        <p:cNvGrpSpPr/>
        <p:nvPr/>
      </p:nvGrpSpPr>
      <p:grpSpPr>
        <a:xfrm>
          <a:off x="0" y="0"/>
          <a:ext cx="0" cy="0"/>
          <a:chOff x="0" y="0"/>
          <a:chExt cx="0" cy="0"/>
        </a:xfrm>
      </p:grpSpPr>
      <p:sp>
        <p:nvSpPr>
          <p:cNvPr id="346" name="Google Shape;346;p9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7" name="Google Shape;347;p9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48" name="Google Shape;348;p9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49" name="Google Shape;349;p9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0" name="Google Shape;350;p9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1" name="Google Shape;351;p9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352" name="Shape 352"/>
        <p:cNvGrpSpPr/>
        <p:nvPr/>
      </p:nvGrpSpPr>
      <p:grpSpPr>
        <a:xfrm>
          <a:off x="0" y="0"/>
          <a:ext cx="0" cy="0"/>
          <a:chOff x="0" y="0"/>
          <a:chExt cx="0" cy="0"/>
        </a:xfrm>
      </p:grpSpPr>
      <p:sp>
        <p:nvSpPr>
          <p:cNvPr id="353" name="Google Shape;353;p9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4" name="Google Shape;354;p95"/>
          <p:cNvSpPr/>
          <p:nvPr>
            <p:ph idx="2" type="pic"/>
          </p:nvPr>
        </p:nvSpPr>
        <p:spPr>
          <a:xfrm>
            <a:off x="5183188" y="987425"/>
            <a:ext cx="6172200" cy="4873625"/>
          </a:xfrm>
          <a:prstGeom prst="rect">
            <a:avLst/>
          </a:prstGeom>
          <a:noFill/>
          <a:ln>
            <a:noFill/>
          </a:ln>
        </p:spPr>
      </p:sp>
      <p:sp>
        <p:nvSpPr>
          <p:cNvPr id="355" name="Google Shape;355;p9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56" name="Google Shape;356;p9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7" name="Google Shape;357;p9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8" name="Google Shape;358;p9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359" name="Shape 359"/>
        <p:cNvGrpSpPr/>
        <p:nvPr/>
      </p:nvGrpSpPr>
      <p:grpSpPr>
        <a:xfrm>
          <a:off x="0" y="0"/>
          <a:ext cx="0" cy="0"/>
          <a:chOff x="0" y="0"/>
          <a:chExt cx="0" cy="0"/>
        </a:xfrm>
      </p:grpSpPr>
      <p:sp>
        <p:nvSpPr>
          <p:cNvPr id="360" name="Google Shape;360;p9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9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2" name="Google Shape;362;p9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3" name="Google Shape;363;p9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9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365" name="Shape 365"/>
        <p:cNvGrpSpPr/>
        <p:nvPr/>
      </p:nvGrpSpPr>
      <p:grpSpPr>
        <a:xfrm>
          <a:off x="0" y="0"/>
          <a:ext cx="0" cy="0"/>
          <a:chOff x="0" y="0"/>
          <a:chExt cx="0" cy="0"/>
        </a:xfrm>
      </p:grpSpPr>
      <p:sp>
        <p:nvSpPr>
          <p:cNvPr id="366" name="Google Shape;366;p9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7" name="Google Shape;367;p9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8" name="Google Shape;368;p9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9" name="Google Shape;369;p9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0" name="Google Shape;370;p9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377" name="Shape 377"/>
        <p:cNvGrpSpPr/>
        <p:nvPr/>
      </p:nvGrpSpPr>
      <p:grpSpPr>
        <a:xfrm>
          <a:off x="0" y="0"/>
          <a:ext cx="0" cy="0"/>
          <a:chOff x="0" y="0"/>
          <a:chExt cx="0" cy="0"/>
        </a:xfrm>
      </p:grpSpPr>
      <p:sp>
        <p:nvSpPr>
          <p:cNvPr id="378" name="Google Shape;378;p47"/>
          <p:cNvSpPr/>
          <p:nvPr/>
        </p:nvSpPr>
        <p:spPr>
          <a:xfrm>
            <a:off x="6028279" y="4371368"/>
            <a:ext cx="2217110" cy="2217113"/>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79" name="Google Shape;379;p47"/>
          <p:cNvSpPr/>
          <p:nvPr/>
        </p:nvSpPr>
        <p:spPr>
          <a:xfrm>
            <a:off x="-209" y="1"/>
            <a:ext cx="12191258" cy="6858000"/>
          </a:xfrm>
          <a:custGeom>
            <a:rect b="b" l="l" r="r" t="t"/>
            <a:pathLst>
              <a:path extrusionOk="0" h="21600" w="21600">
                <a:moveTo>
                  <a:pt x="21600" y="0"/>
                </a:moveTo>
                <a:lnTo>
                  <a:pt x="19476" y="0"/>
                </a:lnTo>
                <a:cubicBezTo>
                  <a:pt x="17479" y="1113"/>
                  <a:pt x="15905" y="3926"/>
                  <a:pt x="15293" y="7487"/>
                </a:cubicBezTo>
                <a:cubicBezTo>
                  <a:pt x="15161" y="8249"/>
                  <a:pt x="14768" y="8777"/>
                  <a:pt x="14319" y="8777"/>
                </a:cubicBezTo>
                <a:lnTo>
                  <a:pt x="14300" y="8777"/>
                </a:lnTo>
                <a:cubicBezTo>
                  <a:pt x="13820" y="8777"/>
                  <a:pt x="13406" y="8177"/>
                  <a:pt x="13305" y="7343"/>
                </a:cubicBezTo>
                <a:cubicBezTo>
                  <a:pt x="12964" y="4562"/>
                  <a:pt x="12222" y="2046"/>
                  <a:pt x="11189" y="3"/>
                </a:cubicBezTo>
                <a:lnTo>
                  <a:pt x="0" y="3"/>
                </a:lnTo>
                <a:lnTo>
                  <a:pt x="0" y="21600"/>
                </a:lnTo>
                <a:lnTo>
                  <a:pt x="11189" y="21600"/>
                </a:lnTo>
                <a:cubicBezTo>
                  <a:pt x="12220" y="19557"/>
                  <a:pt x="12962" y="17047"/>
                  <a:pt x="13303" y="14269"/>
                </a:cubicBezTo>
                <a:cubicBezTo>
                  <a:pt x="13406" y="13426"/>
                  <a:pt x="13825" y="12823"/>
                  <a:pt x="14309" y="12823"/>
                </a:cubicBezTo>
                <a:lnTo>
                  <a:pt x="14309" y="12823"/>
                </a:lnTo>
                <a:cubicBezTo>
                  <a:pt x="14761" y="12823"/>
                  <a:pt x="15161" y="13345"/>
                  <a:pt x="15293" y="14113"/>
                </a:cubicBezTo>
                <a:cubicBezTo>
                  <a:pt x="15905" y="17674"/>
                  <a:pt x="17478" y="20487"/>
                  <a:pt x="19474" y="21597"/>
                </a:cubicBezTo>
                <a:lnTo>
                  <a:pt x="21598" y="21597"/>
                </a:lnTo>
                <a:lnTo>
                  <a:pt x="21598"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0" name="Google Shape;380;p47"/>
          <p:cNvSpPr/>
          <p:nvPr/>
        </p:nvSpPr>
        <p:spPr>
          <a:xfrm>
            <a:off x="-209" y="0"/>
            <a:ext cx="7293232" cy="6855145"/>
          </a:xfrm>
          <a:custGeom>
            <a:rect b="b" l="l" r="r" t="t"/>
            <a:pathLst>
              <a:path extrusionOk="0" h="21600" w="21600">
                <a:moveTo>
                  <a:pt x="0" y="21600"/>
                </a:moveTo>
                <a:lnTo>
                  <a:pt x="17338" y="21600"/>
                </a:lnTo>
                <a:cubicBezTo>
                  <a:pt x="17369" y="21567"/>
                  <a:pt x="17403" y="21534"/>
                  <a:pt x="17434" y="21501"/>
                </a:cubicBezTo>
                <a:cubicBezTo>
                  <a:pt x="18740" y="20112"/>
                  <a:pt x="19767" y="18491"/>
                  <a:pt x="20483" y="16691"/>
                </a:cubicBezTo>
                <a:cubicBezTo>
                  <a:pt x="21225" y="14824"/>
                  <a:pt x="21600" y="12844"/>
                  <a:pt x="21600" y="10800"/>
                </a:cubicBezTo>
                <a:cubicBezTo>
                  <a:pt x="21600" y="8756"/>
                  <a:pt x="21225" y="6773"/>
                  <a:pt x="20483" y="4909"/>
                </a:cubicBezTo>
                <a:cubicBezTo>
                  <a:pt x="19767" y="3106"/>
                  <a:pt x="18740" y="1488"/>
                  <a:pt x="17434" y="99"/>
                </a:cubicBezTo>
                <a:cubicBezTo>
                  <a:pt x="17403" y="66"/>
                  <a:pt x="17372" y="33"/>
                  <a:pt x="17338"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1" name="Google Shape;381;p47"/>
          <p:cNvSpPr/>
          <p:nvPr/>
        </p:nvSpPr>
        <p:spPr>
          <a:xfrm>
            <a:off x="7771112" y="295235"/>
            <a:ext cx="956176" cy="956178"/>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2" name="Google Shape;382;p47"/>
          <p:cNvSpPr txBox="1"/>
          <p:nvPr>
            <p:ph type="title"/>
          </p:nvPr>
        </p:nvSpPr>
        <p:spPr>
          <a:xfrm>
            <a:off x="838200" y="365129"/>
            <a:ext cx="52578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3" name="Google Shape;383;p47"/>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4" name="Google Shape;384;p47"/>
          <p:cNvSpPr txBox="1"/>
          <p:nvPr>
            <p:ph idx="11" type="ftr"/>
          </p:nvPr>
        </p:nvSpPr>
        <p:spPr>
          <a:xfrm>
            <a:off x="2331355" y="6356356"/>
            <a:ext cx="355128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5" name="Google Shape;385;p47"/>
          <p:cNvSpPr txBox="1"/>
          <p:nvPr>
            <p:ph idx="1" type="body"/>
          </p:nvPr>
        </p:nvSpPr>
        <p:spPr>
          <a:xfrm>
            <a:off x="838200" y="1852594"/>
            <a:ext cx="525780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6" name="Google Shape;386;p47"/>
          <p:cNvSpPr/>
          <p:nvPr>
            <p:ph idx="2" type="pic"/>
          </p:nvPr>
        </p:nvSpPr>
        <p:spPr>
          <a:xfrm>
            <a:off x="8809192" y="169164"/>
            <a:ext cx="3382808" cy="6519672"/>
          </a:xfrm>
          <a:prstGeom prst="rect">
            <a:avLst/>
          </a:prstGeom>
          <a:noFill/>
          <a:ln>
            <a:noFill/>
          </a:ln>
        </p:spPr>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387" name="Shape 387"/>
        <p:cNvGrpSpPr/>
        <p:nvPr/>
      </p:nvGrpSpPr>
      <p:grpSpPr>
        <a:xfrm>
          <a:off x="0" y="0"/>
          <a:ext cx="0" cy="0"/>
          <a:chOff x="0" y="0"/>
          <a:chExt cx="0" cy="0"/>
        </a:xfrm>
      </p:grpSpPr>
      <p:sp>
        <p:nvSpPr>
          <p:cNvPr id="388" name="Google Shape;388;p10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9" name="Google Shape;389;p10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90" name="Google Shape;390;p10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1" name="Google Shape;391;p10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2" name="Google Shape;392;p10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93" name="Shape 393"/>
        <p:cNvGrpSpPr/>
        <p:nvPr/>
      </p:nvGrpSpPr>
      <p:grpSpPr>
        <a:xfrm>
          <a:off x="0" y="0"/>
          <a:ext cx="0" cy="0"/>
          <a:chOff x="0" y="0"/>
          <a:chExt cx="0" cy="0"/>
        </a:xfrm>
      </p:grpSpPr>
      <p:sp>
        <p:nvSpPr>
          <p:cNvPr id="394" name="Google Shape;394;p1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5" name="Google Shape;395;p1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6" name="Google Shape;396;p1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7" name="Google Shape;397;p1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8" name="Google Shape;398;p1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399" name="Shape 399"/>
        <p:cNvGrpSpPr/>
        <p:nvPr/>
      </p:nvGrpSpPr>
      <p:grpSpPr>
        <a:xfrm>
          <a:off x="0" y="0"/>
          <a:ext cx="0" cy="0"/>
          <a:chOff x="0" y="0"/>
          <a:chExt cx="0" cy="0"/>
        </a:xfrm>
      </p:grpSpPr>
      <p:sp>
        <p:nvSpPr>
          <p:cNvPr id="400" name="Google Shape;400;p1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1" name="Google Shape;401;p1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02" name="Google Shape;402;p1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3" name="Google Shape;403;p1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4" name="Google Shape;404;p1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405" name="Shape 405"/>
        <p:cNvGrpSpPr/>
        <p:nvPr/>
      </p:nvGrpSpPr>
      <p:grpSpPr>
        <a:xfrm>
          <a:off x="0" y="0"/>
          <a:ext cx="0" cy="0"/>
          <a:chOff x="0" y="0"/>
          <a:chExt cx="0" cy="0"/>
        </a:xfrm>
      </p:grpSpPr>
      <p:sp>
        <p:nvSpPr>
          <p:cNvPr id="406" name="Google Shape;406;p1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7" name="Google Shape;407;p1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8" name="Google Shape;408;p1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9" name="Google Shape;409;p1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0" name="Google Shape;410;p1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1" name="Google Shape;411;p1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412" name="Shape 412"/>
        <p:cNvGrpSpPr/>
        <p:nvPr/>
      </p:nvGrpSpPr>
      <p:grpSpPr>
        <a:xfrm>
          <a:off x="0" y="0"/>
          <a:ext cx="0" cy="0"/>
          <a:chOff x="0" y="0"/>
          <a:chExt cx="0" cy="0"/>
        </a:xfrm>
      </p:grpSpPr>
      <p:sp>
        <p:nvSpPr>
          <p:cNvPr id="413" name="Google Shape;413;p1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4" name="Google Shape;414;p1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5" name="Google Shape;415;p1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6" name="Google Shape;416;p1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7" name="Google Shape;417;p1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8" name="Google Shape;418;p1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9" name="Google Shape;419;p1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0" name="Google Shape;420;p1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421" name="Shape 421"/>
        <p:cNvGrpSpPr/>
        <p:nvPr/>
      </p:nvGrpSpPr>
      <p:grpSpPr>
        <a:xfrm>
          <a:off x="0" y="0"/>
          <a:ext cx="0" cy="0"/>
          <a:chOff x="0" y="0"/>
          <a:chExt cx="0" cy="0"/>
        </a:xfrm>
      </p:grpSpPr>
      <p:sp>
        <p:nvSpPr>
          <p:cNvPr id="422" name="Google Shape;422;p1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3" name="Google Shape;423;p1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4" name="Google Shape;424;p1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5" name="Google Shape;425;p1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426" name="Shape 426"/>
        <p:cNvGrpSpPr/>
        <p:nvPr/>
      </p:nvGrpSpPr>
      <p:grpSpPr>
        <a:xfrm>
          <a:off x="0" y="0"/>
          <a:ext cx="0" cy="0"/>
          <a:chOff x="0" y="0"/>
          <a:chExt cx="0" cy="0"/>
        </a:xfrm>
      </p:grpSpPr>
      <p:sp>
        <p:nvSpPr>
          <p:cNvPr id="427" name="Google Shape;427;p1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8" name="Google Shape;428;p1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9" name="Google Shape;429;p1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430" name="Shape 430"/>
        <p:cNvGrpSpPr/>
        <p:nvPr/>
      </p:nvGrpSpPr>
      <p:grpSpPr>
        <a:xfrm>
          <a:off x="0" y="0"/>
          <a:ext cx="0" cy="0"/>
          <a:chOff x="0" y="0"/>
          <a:chExt cx="0" cy="0"/>
        </a:xfrm>
      </p:grpSpPr>
      <p:sp>
        <p:nvSpPr>
          <p:cNvPr id="431" name="Google Shape;431;p1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2" name="Google Shape;432;p1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33" name="Google Shape;433;p1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34" name="Google Shape;434;p1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5" name="Google Shape;435;p1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6" name="Google Shape;436;p1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437" name="Shape 437"/>
        <p:cNvGrpSpPr/>
        <p:nvPr/>
      </p:nvGrpSpPr>
      <p:grpSpPr>
        <a:xfrm>
          <a:off x="0" y="0"/>
          <a:ext cx="0" cy="0"/>
          <a:chOff x="0" y="0"/>
          <a:chExt cx="0" cy="0"/>
        </a:xfrm>
      </p:grpSpPr>
      <p:sp>
        <p:nvSpPr>
          <p:cNvPr id="438" name="Google Shape;438;p1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9" name="Google Shape;439;p117"/>
          <p:cNvSpPr/>
          <p:nvPr>
            <p:ph idx="2" type="pic"/>
          </p:nvPr>
        </p:nvSpPr>
        <p:spPr>
          <a:xfrm>
            <a:off x="5183188" y="987425"/>
            <a:ext cx="6172200" cy="4873625"/>
          </a:xfrm>
          <a:prstGeom prst="rect">
            <a:avLst/>
          </a:prstGeom>
          <a:noFill/>
          <a:ln>
            <a:noFill/>
          </a:ln>
        </p:spPr>
      </p:sp>
      <p:sp>
        <p:nvSpPr>
          <p:cNvPr id="440" name="Google Shape;440;p1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41" name="Google Shape;441;p1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2" name="Google Shape;442;p1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3" name="Google Shape;443;p1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444" name="Shape 444"/>
        <p:cNvGrpSpPr/>
        <p:nvPr/>
      </p:nvGrpSpPr>
      <p:grpSpPr>
        <a:xfrm>
          <a:off x="0" y="0"/>
          <a:ext cx="0" cy="0"/>
          <a:chOff x="0" y="0"/>
          <a:chExt cx="0" cy="0"/>
        </a:xfrm>
      </p:grpSpPr>
      <p:sp>
        <p:nvSpPr>
          <p:cNvPr id="445" name="Google Shape;445;p1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6" name="Google Shape;446;p1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7" name="Google Shape;447;p1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8" name="Google Shape;448;p1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9" name="Google Shape;449;p1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450" name="Shape 450"/>
        <p:cNvGrpSpPr/>
        <p:nvPr/>
      </p:nvGrpSpPr>
      <p:grpSpPr>
        <a:xfrm>
          <a:off x="0" y="0"/>
          <a:ext cx="0" cy="0"/>
          <a:chOff x="0" y="0"/>
          <a:chExt cx="0" cy="0"/>
        </a:xfrm>
      </p:grpSpPr>
      <p:sp>
        <p:nvSpPr>
          <p:cNvPr id="451" name="Google Shape;451;p1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2" name="Google Shape;452;p1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3" name="Google Shape;453;p1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4" name="Google Shape;454;p1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5" name="Google Shape;455;p1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462" name="Shape 462"/>
        <p:cNvGrpSpPr/>
        <p:nvPr/>
      </p:nvGrpSpPr>
      <p:grpSpPr>
        <a:xfrm>
          <a:off x="0" y="0"/>
          <a:ext cx="0" cy="0"/>
          <a:chOff x="0" y="0"/>
          <a:chExt cx="0" cy="0"/>
        </a:xfrm>
      </p:grpSpPr>
      <p:grpSp>
        <p:nvGrpSpPr>
          <p:cNvPr id="463" name="Google Shape;463;p50"/>
          <p:cNvGrpSpPr/>
          <p:nvPr/>
        </p:nvGrpSpPr>
        <p:grpSpPr>
          <a:xfrm>
            <a:off x="0" y="0"/>
            <a:ext cx="1876318" cy="2268539"/>
            <a:chOff x="-2867660" y="20792440"/>
            <a:chExt cx="2502105" cy="3025139"/>
          </a:xfrm>
        </p:grpSpPr>
        <p:sp>
          <p:nvSpPr>
            <p:cNvPr id="464" name="Google Shape;464;p50"/>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65" name="Google Shape;465;p50"/>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66" name="Google Shape;466;p50"/>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67" name="Google Shape;467;p50"/>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68" name="Google Shape;468;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9" name="Google Shape;469;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0" name="Google Shape;470;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71" name="Google Shape;471;p50"/>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2" name="Google Shape;472;p50"/>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3" name="Google Shape;473;p50"/>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4" name="Google Shape;474;p50"/>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475" name="Shape 475"/>
        <p:cNvGrpSpPr/>
        <p:nvPr/>
      </p:nvGrpSpPr>
      <p:grpSpPr>
        <a:xfrm>
          <a:off x="0" y="0"/>
          <a:ext cx="0" cy="0"/>
          <a:chOff x="0" y="0"/>
          <a:chExt cx="0" cy="0"/>
        </a:xfrm>
      </p:grpSpPr>
      <p:sp>
        <p:nvSpPr>
          <p:cNvPr id="476" name="Google Shape;476;p7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7" name="Google Shape;477;p7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78" name="Google Shape;478;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9" name="Google Shape;479;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0" name="Google Shape;480;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481" name="Shape 481"/>
        <p:cNvGrpSpPr/>
        <p:nvPr/>
      </p:nvGrpSpPr>
      <p:grpSpPr>
        <a:xfrm>
          <a:off x="0" y="0"/>
          <a:ext cx="0" cy="0"/>
          <a:chOff x="0" y="0"/>
          <a:chExt cx="0" cy="0"/>
        </a:xfrm>
      </p:grpSpPr>
      <p:sp>
        <p:nvSpPr>
          <p:cNvPr id="482" name="Google Shape;482;p7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3" name="Google Shape;483;p7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4" name="Google Shape;484;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5" name="Google Shape;485;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6" name="Google Shape;486;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487" name="Shape 487"/>
        <p:cNvGrpSpPr/>
        <p:nvPr/>
      </p:nvGrpSpPr>
      <p:grpSpPr>
        <a:xfrm>
          <a:off x="0" y="0"/>
          <a:ext cx="0" cy="0"/>
          <a:chOff x="0" y="0"/>
          <a:chExt cx="0" cy="0"/>
        </a:xfrm>
      </p:grpSpPr>
      <p:sp>
        <p:nvSpPr>
          <p:cNvPr id="488" name="Google Shape;488;p7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9" name="Google Shape;489;p7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90" name="Google Shape;490;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1" name="Google Shape;491;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2" name="Google Shape;492;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493" name="Shape 493"/>
        <p:cNvGrpSpPr/>
        <p:nvPr/>
      </p:nvGrpSpPr>
      <p:grpSpPr>
        <a:xfrm>
          <a:off x="0" y="0"/>
          <a:ext cx="0" cy="0"/>
          <a:chOff x="0" y="0"/>
          <a:chExt cx="0" cy="0"/>
        </a:xfrm>
      </p:grpSpPr>
      <p:sp>
        <p:nvSpPr>
          <p:cNvPr id="494" name="Google Shape;494;p7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5" name="Google Shape;495;p7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6" name="Google Shape;496;p7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7" name="Google Shape;497;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8" name="Google Shape;498;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9" name="Google Shape;499;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500" name="Shape 500"/>
        <p:cNvGrpSpPr/>
        <p:nvPr/>
      </p:nvGrpSpPr>
      <p:grpSpPr>
        <a:xfrm>
          <a:off x="0" y="0"/>
          <a:ext cx="0" cy="0"/>
          <a:chOff x="0" y="0"/>
          <a:chExt cx="0" cy="0"/>
        </a:xfrm>
      </p:grpSpPr>
      <p:sp>
        <p:nvSpPr>
          <p:cNvPr id="501" name="Google Shape;501;p7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2" name="Google Shape;502;p7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3" name="Google Shape;503;p7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4" name="Google Shape;504;p7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05" name="Google Shape;505;p7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6" name="Google Shape;506;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7" name="Google Shape;507;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8" name="Google Shape;508;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509" name="Shape 509"/>
        <p:cNvGrpSpPr/>
        <p:nvPr/>
      </p:nvGrpSpPr>
      <p:grpSpPr>
        <a:xfrm>
          <a:off x="0" y="0"/>
          <a:ext cx="0" cy="0"/>
          <a:chOff x="0" y="0"/>
          <a:chExt cx="0" cy="0"/>
        </a:xfrm>
      </p:grpSpPr>
      <p:sp>
        <p:nvSpPr>
          <p:cNvPr id="510" name="Google Shape;510;p7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1" name="Google Shape;511;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2" name="Google Shape;512;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3" name="Google Shape;513;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514" name="Shape 514"/>
        <p:cNvGrpSpPr/>
        <p:nvPr/>
      </p:nvGrpSpPr>
      <p:grpSpPr>
        <a:xfrm>
          <a:off x="0" y="0"/>
          <a:ext cx="0" cy="0"/>
          <a:chOff x="0" y="0"/>
          <a:chExt cx="0" cy="0"/>
        </a:xfrm>
      </p:grpSpPr>
      <p:sp>
        <p:nvSpPr>
          <p:cNvPr id="515" name="Google Shape;515;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6" name="Google Shape;516;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7" name="Google Shape;517;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518" name="Shape 518"/>
        <p:cNvGrpSpPr/>
        <p:nvPr/>
      </p:nvGrpSpPr>
      <p:grpSpPr>
        <a:xfrm>
          <a:off x="0" y="0"/>
          <a:ext cx="0" cy="0"/>
          <a:chOff x="0" y="0"/>
          <a:chExt cx="0" cy="0"/>
        </a:xfrm>
      </p:grpSpPr>
      <p:sp>
        <p:nvSpPr>
          <p:cNvPr id="519" name="Google Shape;519;p7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0" name="Google Shape;520;p7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21" name="Google Shape;521;p7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2" name="Google Shape;522;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3" name="Google Shape;523;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4" name="Google Shape;524;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525" name="Shape 525"/>
        <p:cNvGrpSpPr/>
        <p:nvPr/>
      </p:nvGrpSpPr>
      <p:grpSpPr>
        <a:xfrm>
          <a:off x="0" y="0"/>
          <a:ext cx="0" cy="0"/>
          <a:chOff x="0" y="0"/>
          <a:chExt cx="0" cy="0"/>
        </a:xfrm>
      </p:grpSpPr>
      <p:sp>
        <p:nvSpPr>
          <p:cNvPr id="526" name="Google Shape;526;p7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7" name="Google Shape;527;p78"/>
          <p:cNvSpPr/>
          <p:nvPr>
            <p:ph idx="2" type="pic"/>
          </p:nvPr>
        </p:nvSpPr>
        <p:spPr>
          <a:xfrm>
            <a:off x="5183188" y="987425"/>
            <a:ext cx="6172200" cy="4873625"/>
          </a:xfrm>
          <a:prstGeom prst="rect">
            <a:avLst/>
          </a:prstGeom>
          <a:noFill/>
          <a:ln>
            <a:noFill/>
          </a:ln>
        </p:spPr>
      </p:sp>
      <p:sp>
        <p:nvSpPr>
          <p:cNvPr id="528" name="Google Shape;528;p7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9" name="Google Shape;529;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0" name="Google Shape;530;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1" name="Google Shape;531;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532" name="Shape 532"/>
        <p:cNvGrpSpPr/>
        <p:nvPr/>
      </p:nvGrpSpPr>
      <p:grpSpPr>
        <a:xfrm>
          <a:off x="0" y="0"/>
          <a:ext cx="0" cy="0"/>
          <a:chOff x="0" y="0"/>
          <a:chExt cx="0" cy="0"/>
        </a:xfrm>
      </p:grpSpPr>
      <p:sp>
        <p:nvSpPr>
          <p:cNvPr id="533" name="Google Shape;533;p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4" name="Google Shape;534;p7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5" name="Google Shape;535;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6" name="Google Shape;536;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7" name="Google Shape;537;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538" name="Shape 538"/>
        <p:cNvGrpSpPr/>
        <p:nvPr/>
      </p:nvGrpSpPr>
      <p:grpSpPr>
        <a:xfrm>
          <a:off x="0" y="0"/>
          <a:ext cx="0" cy="0"/>
          <a:chOff x="0" y="0"/>
          <a:chExt cx="0" cy="0"/>
        </a:xfrm>
      </p:grpSpPr>
      <p:sp>
        <p:nvSpPr>
          <p:cNvPr id="539" name="Google Shape;539;p8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0" name="Google Shape;540;p8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1" name="Google Shape;541;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2" name="Google Shape;542;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3" name="Google Shape;543;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
  <p:cSld name="Transition Slide 1">
    <p:spTree>
      <p:nvGrpSpPr>
        <p:cNvPr id="544" name="Shape 544"/>
        <p:cNvGrpSpPr/>
        <p:nvPr/>
      </p:nvGrpSpPr>
      <p:grpSpPr>
        <a:xfrm>
          <a:off x="0" y="0"/>
          <a:ext cx="0" cy="0"/>
          <a:chOff x="0" y="0"/>
          <a:chExt cx="0" cy="0"/>
        </a:xfrm>
      </p:grpSpPr>
      <p:sp>
        <p:nvSpPr>
          <p:cNvPr id="545" name="Google Shape;545;p81"/>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4400"/>
              <a:buFont typeface="Calibri"/>
              <a:buNone/>
              <a:defRPr b="1" sz="4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6" name="Google Shape;546;p81"/>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chemeClr val="accent3"/>
              </a:buClr>
              <a:buSzPts val="2800"/>
              <a:buNone/>
              <a:defRPr sz="2800">
                <a:solidFill>
                  <a:schemeClr val="accent3"/>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547" name="Google Shape;547;p81"/>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8" name="Google Shape;548;p81"/>
          <p:cNvSpPr/>
          <p:nvPr>
            <p:ph idx="2" type="pic"/>
          </p:nvPr>
        </p:nvSpPr>
        <p:spPr>
          <a:xfrm>
            <a:off x="1" y="0"/>
            <a:ext cx="7806889" cy="4723331"/>
          </a:xfrm>
          <a:prstGeom prst="rect">
            <a:avLst/>
          </a:prstGeom>
          <a:noFill/>
          <a:ln>
            <a:noFill/>
          </a:ln>
        </p:spPr>
      </p:sp>
      <p:sp>
        <p:nvSpPr>
          <p:cNvPr id="549" name="Google Shape;549;p81"/>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0" name="Google Shape;550;p81"/>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1" name="Google Shape;551;p81"/>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2" name="Google Shape;552;p81"/>
          <p:cNvSpPr/>
          <p:nvPr/>
        </p:nvSpPr>
        <p:spPr>
          <a:xfrm flipH="1" rot="10800000">
            <a:off x="7333860" y="-1"/>
            <a:ext cx="4858141" cy="2684911"/>
          </a:xfrm>
          <a:custGeom>
            <a:rect b="b" l="l" r="r" t="t"/>
            <a:pathLst>
              <a:path extrusionOk="0" h="2684911" w="4858141">
                <a:moveTo>
                  <a:pt x="1229424" y="2684911"/>
                </a:moveTo>
                <a:lnTo>
                  <a:pt x="4858141" y="2684911"/>
                </a:lnTo>
                <a:lnTo>
                  <a:pt x="4858141" y="1794066"/>
                </a:lnTo>
                <a:lnTo>
                  <a:pt x="2452345" y="0"/>
                </a:lnTo>
                <a:lnTo>
                  <a:pt x="0" y="177390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3" name="Google Shape;553;p81"/>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lvl1pPr indent="-228600" lvl="0" marL="457200" algn="ctr">
              <a:lnSpc>
                <a:spcPct val="90000"/>
              </a:lnSpc>
              <a:spcBef>
                <a:spcPts val="1000"/>
              </a:spcBef>
              <a:spcAft>
                <a:spcPts val="0"/>
              </a:spcAft>
              <a:buClr>
                <a:schemeClr val="accent3"/>
              </a:buClr>
              <a:buSzPts val="8800"/>
              <a:buNone/>
              <a:defRPr sz="8800" cap="none">
                <a:solidFill>
                  <a:schemeClr val="accent3"/>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4" name="Google Shape;554;p81"/>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555" name="Shape 555"/>
        <p:cNvGrpSpPr/>
        <p:nvPr/>
      </p:nvGrpSpPr>
      <p:grpSpPr>
        <a:xfrm>
          <a:off x="0" y="0"/>
          <a:ext cx="0" cy="0"/>
          <a:chOff x="0" y="0"/>
          <a:chExt cx="0" cy="0"/>
        </a:xfrm>
      </p:grpSpPr>
      <p:sp>
        <p:nvSpPr>
          <p:cNvPr id="556" name="Google Shape;556;p8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7" name="Google Shape;557;p82"/>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D9DAB"/>
              </a:buClr>
              <a:buSzPts val="2800"/>
              <a:buNone/>
              <a:defRPr sz="2800">
                <a:solidFill>
                  <a:srgbClr val="9D9DAB"/>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558" name="Google Shape;558;p82"/>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9" name="Google Shape;559;p82"/>
          <p:cNvSpPr/>
          <p:nvPr>
            <p:ph idx="2" type="pic"/>
          </p:nvPr>
        </p:nvSpPr>
        <p:spPr>
          <a:xfrm>
            <a:off x="1" y="0"/>
            <a:ext cx="7806889" cy="4723331"/>
          </a:xfrm>
          <a:prstGeom prst="rect">
            <a:avLst/>
          </a:prstGeom>
          <a:noFill/>
          <a:ln>
            <a:noFill/>
          </a:ln>
        </p:spPr>
      </p:sp>
      <p:sp>
        <p:nvSpPr>
          <p:cNvPr id="560" name="Google Shape;560;p82"/>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1" name="Google Shape;561;p82"/>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676A7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2" name="Google Shape;562;p82"/>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9EA1A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3" name="Google Shape;563;p82"/>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9EA1A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564" name="Shape 564"/>
        <p:cNvGrpSpPr/>
        <p:nvPr/>
      </p:nvGrpSpPr>
      <p:grpSpPr>
        <a:xfrm>
          <a:off x="0" y="0"/>
          <a:ext cx="0" cy="0"/>
          <a:chOff x="0" y="0"/>
          <a:chExt cx="0" cy="0"/>
        </a:xfrm>
      </p:grpSpPr>
      <p:grpSp>
        <p:nvGrpSpPr>
          <p:cNvPr id="565" name="Google Shape;565;p83"/>
          <p:cNvGrpSpPr/>
          <p:nvPr/>
        </p:nvGrpSpPr>
        <p:grpSpPr>
          <a:xfrm>
            <a:off x="1524" y="0"/>
            <a:ext cx="12188952" cy="6858000"/>
            <a:chOff x="-543877" y="-501644"/>
            <a:chExt cx="12188952" cy="6858000"/>
          </a:xfrm>
        </p:grpSpPr>
        <p:sp>
          <p:nvSpPr>
            <p:cNvPr id="566" name="Google Shape;566;p83"/>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67" name="Google Shape;567;p83"/>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68" name="Google Shape;568;p83"/>
          <p:cNvGrpSpPr/>
          <p:nvPr/>
        </p:nvGrpSpPr>
        <p:grpSpPr>
          <a:xfrm>
            <a:off x="2946399" y="1402081"/>
            <a:ext cx="6299202" cy="4728626"/>
            <a:chOff x="193039" y="31168340"/>
            <a:chExt cx="10067274" cy="7476567"/>
          </a:xfrm>
        </p:grpSpPr>
        <p:sp>
          <p:nvSpPr>
            <p:cNvPr id="569" name="Google Shape;569;p83"/>
            <p:cNvSpPr/>
            <p:nvPr/>
          </p:nvSpPr>
          <p:spPr>
            <a:xfrm>
              <a:off x="193039" y="31181040"/>
              <a:ext cx="2879069" cy="5012415"/>
            </a:xfrm>
            <a:custGeom>
              <a:rect b="b" l="l" r="r" t="t"/>
              <a:pathLst>
                <a:path extrusionOk="0" h="19835" w="19995">
                  <a:moveTo>
                    <a:pt x="808" y="3500"/>
                  </a:moveTo>
                  <a:cubicBezTo>
                    <a:pt x="-806" y="5636"/>
                    <a:pt x="41" y="8133"/>
                    <a:pt x="2960" y="9762"/>
                  </a:cubicBezTo>
                  <a:cubicBezTo>
                    <a:pt x="4424" y="10581"/>
                    <a:pt x="6162" y="11088"/>
                    <a:pt x="7952" y="11305"/>
                  </a:cubicBezTo>
                  <a:cubicBezTo>
                    <a:pt x="8799" y="11410"/>
                    <a:pt x="9416" y="11822"/>
                    <a:pt x="9460" y="12310"/>
                  </a:cubicBezTo>
                  <a:lnTo>
                    <a:pt x="9460" y="12310"/>
                  </a:lnTo>
                  <a:cubicBezTo>
                    <a:pt x="9504" y="12772"/>
                    <a:pt x="9019" y="13199"/>
                    <a:pt x="8270" y="13375"/>
                  </a:cubicBezTo>
                  <a:cubicBezTo>
                    <a:pt x="7238" y="13616"/>
                    <a:pt x="6312" y="14023"/>
                    <a:pt x="5641" y="14586"/>
                  </a:cubicBezTo>
                  <a:cubicBezTo>
                    <a:pt x="3772" y="16149"/>
                    <a:pt x="4548" y="18295"/>
                    <a:pt x="7344" y="19310"/>
                  </a:cubicBezTo>
                  <a:cubicBezTo>
                    <a:pt x="10422" y="20426"/>
                    <a:pt x="14647" y="19712"/>
                    <a:pt x="16040" y="17642"/>
                  </a:cubicBezTo>
                  <a:cubicBezTo>
                    <a:pt x="16834" y="16461"/>
                    <a:pt x="16366" y="15114"/>
                    <a:pt x="14832" y="14194"/>
                  </a:cubicBezTo>
                  <a:cubicBezTo>
                    <a:pt x="14523" y="14008"/>
                    <a:pt x="14188" y="13848"/>
                    <a:pt x="13835" y="13707"/>
                  </a:cubicBezTo>
                  <a:cubicBezTo>
                    <a:pt x="13112" y="13425"/>
                    <a:pt x="12653" y="12968"/>
                    <a:pt x="12609" y="12470"/>
                  </a:cubicBezTo>
                  <a:lnTo>
                    <a:pt x="12609" y="12435"/>
                  </a:lnTo>
                  <a:cubicBezTo>
                    <a:pt x="12547" y="11782"/>
                    <a:pt x="13200" y="11174"/>
                    <a:pt x="14241" y="10903"/>
                  </a:cubicBezTo>
                  <a:cubicBezTo>
                    <a:pt x="16437" y="10330"/>
                    <a:pt x="18307" y="9289"/>
                    <a:pt x="19356" y="7852"/>
                  </a:cubicBezTo>
                  <a:cubicBezTo>
                    <a:pt x="20794" y="5877"/>
                    <a:pt x="19718" y="3042"/>
                    <a:pt x="16975" y="1575"/>
                  </a:cubicBezTo>
                  <a:cubicBezTo>
                    <a:pt x="11842" y="-1174"/>
                    <a:pt x="3604" y="-194"/>
                    <a:pt x="808" y="350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0" name="Google Shape;570;p83"/>
            <p:cNvSpPr/>
            <p:nvPr/>
          </p:nvSpPr>
          <p:spPr>
            <a:xfrm>
              <a:off x="307339" y="31295340"/>
              <a:ext cx="2653578"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6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406" y="962"/>
                    <a:pt x="1407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1" name="Google Shape;571;p83"/>
            <p:cNvSpPr/>
            <p:nvPr/>
          </p:nvSpPr>
          <p:spPr>
            <a:xfrm>
              <a:off x="967739" y="346227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44"/>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2" name="Google Shape;572;p83"/>
            <p:cNvSpPr/>
            <p:nvPr/>
          </p:nvSpPr>
          <p:spPr>
            <a:xfrm>
              <a:off x="2098040" y="33632139"/>
              <a:ext cx="2879068" cy="5012768"/>
            </a:xfrm>
            <a:custGeom>
              <a:rect b="b" l="l" r="r" t="t"/>
              <a:pathLst>
                <a:path extrusionOk="0" h="19836"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61" y="21009"/>
                    <a:pt x="16399" y="20034"/>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3" name="Google Shape;573;p83"/>
            <p:cNvSpPr/>
            <p:nvPr/>
          </p:nvSpPr>
          <p:spPr>
            <a:xfrm>
              <a:off x="2199639" y="35867340"/>
              <a:ext cx="2653578"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62"/>
                    <a:pt x="14061" y="428"/>
                    <a:pt x="12655" y="171"/>
                  </a:cubicBezTo>
                  <a:cubicBezTo>
                    <a:pt x="11290" y="-75"/>
                    <a:pt x="9904" y="-54"/>
                    <a:pt x="8538" y="223"/>
                  </a:cubicBezTo>
                  <a:cubicBezTo>
                    <a:pt x="7173" y="510"/>
                    <a:pt x="5900" y="1044"/>
                    <a:pt x="4750" y="1814"/>
                  </a:cubicBezTo>
                  <a:cubicBezTo>
                    <a:pt x="3559" y="2615"/>
                    <a:pt x="2553" y="3631"/>
                    <a:pt x="1752" y="4842"/>
                  </a:cubicBezTo>
                  <a:cubicBezTo>
                    <a:pt x="95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78"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4" name="Google Shape;574;p83"/>
            <p:cNvSpPr/>
            <p:nvPr/>
          </p:nvSpPr>
          <p:spPr>
            <a:xfrm>
              <a:off x="2733039" y="337464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70"/>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28"/>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5" name="Google Shape;575;p83"/>
            <p:cNvSpPr/>
            <p:nvPr/>
          </p:nvSpPr>
          <p:spPr>
            <a:xfrm>
              <a:off x="3774439" y="31168340"/>
              <a:ext cx="2879070"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6"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6" name="Google Shape;576;p83"/>
            <p:cNvSpPr/>
            <p:nvPr/>
          </p:nvSpPr>
          <p:spPr>
            <a:xfrm>
              <a:off x="3901439" y="31282640"/>
              <a:ext cx="2653573" cy="2653574"/>
            </a:xfrm>
            <a:custGeom>
              <a:rect b="b" l="l" r="r" t="t"/>
              <a:pathLst>
                <a:path extrusionOk="0" h="21450" w="21450">
                  <a:moveTo>
                    <a:pt x="12655" y="171"/>
                  </a:move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3"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5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7" name="Google Shape;577;p83"/>
            <p:cNvSpPr/>
            <p:nvPr/>
          </p:nvSpPr>
          <p:spPr>
            <a:xfrm>
              <a:off x="4561839"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8" name="Google Shape;578;p83"/>
            <p:cNvSpPr/>
            <p:nvPr/>
          </p:nvSpPr>
          <p:spPr>
            <a:xfrm>
              <a:off x="7381239" y="31168340"/>
              <a:ext cx="2879074" cy="5012767"/>
            </a:xfrm>
            <a:custGeom>
              <a:rect b="b" l="l" r="r" t="t"/>
              <a:pathLst>
                <a:path extrusionOk="0" h="19836" w="19995">
                  <a:moveTo>
                    <a:pt x="808" y="3501"/>
                  </a:moveTo>
                  <a:cubicBezTo>
                    <a:pt x="-806" y="5637"/>
                    <a:pt x="41" y="8134"/>
                    <a:pt x="2960" y="9763"/>
                  </a:cubicBezTo>
                  <a:cubicBezTo>
                    <a:pt x="4424" y="10582"/>
                    <a:pt x="6162" y="11089"/>
                    <a:pt x="7952" y="11306"/>
                  </a:cubicBezTo>
                  <a:cubicBezTo>
                    <a:pt x="8799" y="11411"/>
                    <a:pt x="9416" y="11823"/>
                    <a:pt x="9460" y="12311"/>
                  </a:cubicBezTo>
                  <a:lnTo>
                    <a:pt x="9460" y="12311"/>
                  </a:lnTo>
                  <a:cubicBezTo>
                    <a:pt x="9504" y="12773"/>
                    <a:pt x="9019" y="13200"/>
                    <a:pt x="8270" y="13376"/>
                  </a:cubicBezTo>
                  <a:cubicBezTo>
                    <a:pt x="7238" y="13617"/>
                    <a:pt x="6312" y="14024"/>
                    <a:pt x="5641" y="14587"/>
                  </a:cubicBezTo>
                  <a:cubicBezTo>
                    <a:pt x="3772" y="16150"/>
                    <a:pt x="4548" y="18296"/>
                    <a:pt x="7344" y="19311"/>
                  </a:cubicBezTo>
                  <a:cubicBezTo>
                    <a:pt x="10422" y="20427"/>
                    <a:pt x="14647" y="19713"/>
                    <a:pt x="16040" y="17643"/>
                  </a:cubicBezTo>
                  <a:cubicBezTo>
                    <a:pt x="16834" y="16462"/>
                    <a:pt x="16366" y="15115"/>
                    <a:pt x="14832" y="14195"/>
                  </a:cubicBezTo>
                  <a:cubicBezTo>
                    <a:pt x="14523" y="14009"/>
                    <a:pt x="14188" y="13849"/>
                    <a:pt x="13835" y="13708"/>
                  </a:cubicBezTo>
                  <a:cubicBezTo>
                    <a:pt x="13112" y="13426"/>
                    <a:pt x="12653" y="12969"/>
                    <a:pt x="12609" y="12471"/>
                  </a:cubicBezTo>
                  <a:lnTo>
                    <a:pt x="12609" y="12436"/>
                  </a:lnTo>
                  <a:cubicBezTo>
                    <a:pt x="12547" y="11783"/>
                    <a:pt x="13200" y="11175"/>
                    <a:pt x="14241" y="10904"/>
                  </a:cubicBezTo>
                  <a:cubicBezTo>
                    <a:pt x="16437" y="10331"/>
                    <a:pt x="18307" y="9290"/>
                    <a:pt x="19356" y="7853"/>
                  </a:cubicBezTo>
                  <a:cubicBezTo>
                    <a:pt x="20794" y="5878"/>
                    <a:pt x="19718" y="3043"/>
                    <a:pt x="16975" y="1576"/>
                  </a:cubicBezTo>
                  <a:cubicBezTo>
                    <a:pt x="11842" y="-1173"/>
                    <a:pt x="3604" y="-198"/>
                    <a:pt x="808" y="3501"/>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79" name="Google Shape;579;p83"/>
            <p:cNvSpPr/>
            <p:nvPr/>
          </p:nvSpPr>
          <p:spPr>
            <a:xfrm>
              <a:off x="7508240" y="31282640"/>
              <a:ext cx="2653574" cy="2653574"/>
            </a:xfrm>
            <a:custGeom>
              <a:rect b="b" l="l" r="r" t="t"/>
              <a:pathLst>
                <a:path extrusionOk="0" h="21450" w="21450">
                  <a:moveTo>
                    <a:pt x="12655" y="171"/>
                  </a:moveTo>
                  <a:cubicBezTo>
                    <a:pt x="11290" y="-75"/>
                    <a:pt x="9904" y="-54"/>
                    <a:pt x="8538" y="223"/>
                  </a:cubicBezTo>
                  <a:cubicBezTo>
                    <a:pt x="7173" y="500"/>
                    <a:pt x="5900" y="1044"/>
                    <a:pt x="4750" y="1814"/>
                  </a:cubicBezTo>
                  <a:cubicBezTo>
                    <a:pt x="3559" y="2615"/>
                    <a:pt x="2553" y="3631"/>
                    <a:pt x="1752" y="4842"/>
                  </a:cubicBezTo>
                  <a:cubicBezTo>
                    <a:pt x="952" y="6054"/>
                    <a:pt x="428" y="7389"/>
                    <a:pt x="171" y="8795"/>
                  </a:cubicBezTo>
                  <a:cubicBezTo>
                    <a:pt x="-75" y="10160"/>
                    <a:pt x="-54" y="11546"/>
                    <a:pt x="223" y="12912"/>
                  </a:cubicBezTo>
                  <a:cubicBezTo>
                    <a:pt x="500" y="14277"/>
                    <a:pt x="1044" y="15550"/>
                    <a:pt x="1814" y="16700"/>
                  </a:cubicBezTo>
                  <a:cubicBezTo>
                    <a:pt x="2615" y="17891"/>
                    <a:pt x="3631" y="18897"/>
                    <a:pt x="4842" y="19698"/>
                  </a:cubicBezTo>
                  <a:cubicBezTo>
                    <a:pt x="6054" y="20488"/>
                    <a:pt x="7389" y="21022"/>
                    <a:pt x="8795" y="21279"/>
                  </a:cubicBezTo>
                  <a:cubicBezTo>
                    <a:pt x="10160" y="21525"/>
                    <a:pt x="11546" y="21504"/>
                    <a:pt x="12912" y="21227"/>
                  </a:cubicBezTo>
                  <a:cubicBezTo>
                    <a:pt x="14277" y="2095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50" y="7173"/>
                    <a:pt x="20406" y="5900"/>
                    <a:pt x="19636" y="4750"/>
                  </a:cubicBezTo>
                  <a:cubicBezTo>
                    <a:pt x="18835" y="3559"/>
                    <a:pt x="17819" y="2553"/>
                    <a:pt x="16608" y="1752"/>
                  </a:cubicBezTo>
                  <a:cubicBezTo>
                    <a:pt x="15396" y="962"/>
                    <a:pt x="14062" y="428"/>
                    <a:pt x="12655" y="17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80" name="Google Shape;580;p83"/>
            <p:cNvSpPr/>
            <p:nvPr/>
          </p:nvSpPr>
          <p:spPr>
            <a:xfrm>
              <a:off x="8168640" y="34597340"/>
              <a:ext cx="1463178" cy="1463178"/>
            </a:xfrm>
            <a:custGeom>
              <a:rect b="b" l="l" r="r" t="t"/>
              <a:pathLst>
                <a:path extrusionOk="0" h="21453" w="21453">
                  <a:moveTo>
                    <a:pt x="4750" y="1808"/>
                  </a:move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65" y="20950"/>
                    <a:pt x="15550" y="20410"/>
                    <a:pt x="16704" y="19646"/>
                  </a:cubicBez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70" y="504"/>
                    <a:pt x="5904" y="1026"/>
                    <a:pt x="4750" y="1808"/>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81" name="Google Shape;581;p83"/>
            <p:cNvSpPr/>
            <p:nvPr/>
          </p:nvSpPr>
          <p:spPr>
            <a:xfrm>
              <a:off x="5692140" y="33606740"/>
              <a:ext cx="2879073" cy="5012415"/>
            </a:xfrm>
            <a:custGeom>
              <a:rect b="b" l="l" r="r" t="t"/>
              <a:pathLst>
                <a:path extrusionOk="0" h="19835" w="19995">
                  <a:moveTo>
                    <a:pt x="19186" y="16335"/>
                  </a:moveTo>
                  <a:cubicBezTo>
                    <a:pt x="20800" y="14199"/>
                    <a:pt x="19953" y="11702"/>
                    <a:pt x="17034" y="10073"/>
                  </a:cubicBezTo>
                  <a:cubicBezTo>
                    <a:pt x="15570" y="9254"/>
                    <a:pt x="13832" y="8747"/>
                    <a:pt x="12042" y="8530"/>
                  </a:cubicBezTo>
                  <a:cubicBezTo>
                    <a:pt x="11195" y="8425"/>
                    <a:pt x="10578" y="8013"/>
                    <a:pt x="10534" y="7525"/>
                  </a:cubicBezTo>
                  <a:lnTo>
                    <a:pt x="10534" y="7525"/>
                  </a:lnTo>
                  <a:cubicBezTo>
                    <a:pt x="10490" y="7063"/>
                    <a:pt x="10975" y="6636"/>
                    <a:pt x="11724" y="6460"/>
                  </a:cubicBezTo>
                  <a:cubicBezTo>
                    <a:pt x="12756" y="6219"/>
                    <a:pt x="13682" y="5812"/>
                    <a:pt x="14353" y="5249"/>
                  </a:cubicBezTo>
                  <a:cubicBezTo>
                    <a:pt x="16222" y="3686"/>
                    <a:pt x="15446" y="1540"/>
                    <a:pt x="12650" y="525"/>
                  </a:cubicBezTo>
                  <a:cubicBezTo>
                    <a:pt x="9572" y="-591"/>
                    <a:pt x="5347" y="123"/>
                    <a:pt x="3954" y="2193"/>
                  </a:cubicBezTo>
                  <a:cubicBezTo>
                    <a:pt x="3160" y="3374"/>
                    <a:pt x="3628" y="4721"/>
                    <a:pt x="5162" y="5641"/>
                  </a:cubicBezTo>
                  <a:cubicBezTo>
                    <a:pt x="5471" y="5827"/>
                    <a:pt x="5806" y="5987"/>
                    <a:pt x="6159" y="6128"/>
                  </a:cubicBezTo>
                  <a:cubicBezTo>
                    <a:pt x="6882" y="6410"/>
                    <a:pt x="7341" y="6867"/>
                    <a:pt x="7385" y="7365"/>
                  </a:cubicBezTo>
                  <a:lnTo>
                    <a:pt x="7385" y="7400"/>
                  </a:lnTo>
                  <a:cubicBezTo>
                    <a:pt x="7447" y="8053"/>
                    <a:pt x="6794" y="8661"/>
                    <a:pt x="5753" y="8932"/>
                  </a:cubicBezTo>
                  <a:cubicBezTo>
                    <a:pt x="3557" y="9505"/>
                    <a:pt x="1687" y="10546"/>
                    <a:pt x="638" y="11983"/>
                  </a:cubicBezTo>
                  <a:cubicBezTo>
                    <a:pt x="-800" y="13958"/>
                    <a:pt x="276" y="16793"/>
                    <a:pt x="3019" y="18260"/>
                  </a:cubicBezTo>
                  <a:cubicBezTo>
                    <a:pt x="8152" y="21009"/>
                    <a:pt x="16390" y="20029"/>
                    <a:pt x="19186" y="16335"/>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82" name="Google Shape;582;p83"/>
            <p:cNvSpPr/>
            <p:nvPr/>
          </p:nvSpPr>
          <p:spPr>
            <a:xfrm>
              <a:off x="5793740" y="35841940"/>
              <a:ext cx="2653574" cy="2653574"/>
            </a:xfrm>
            <a:custGeom>
              <a:rect b="b" l="l" r="r" t="t"/>
              <a:pathLst>
                <a:path extrusionOk="0" h="21450" w="21450">
                  <a:moveTo>
                    <a:pt x="8795" y="21279"/>
                  </a:moveTo>
                  <a:cubicBezTo>
                    <a:pt x="10160" y="21525"/>
                    <a:pt x="11546" y="21504"/>
                    <a:pt x="12912" y="21227"/>
                  </a:cubicBezTo>
                  <a:cubicBezTo>
                    <a:pt x="14277" y="20940"/>
                    <a:pt x="15550" y="20406"/>
                    <a:pt x="16700" y="19636"/>
                  </a:cubicBezTo>
                  <a:cubicBezTo>
                    <a:pt x="17891" y="18835"/>
                    <a:pt x="18897" y="17819"/>
                    <a:pt x="19698" y="16608"/>
                  </a:cubicBezTo>
                  <a:cubicBezTo>
                    <a:pt x="20488" y="15396"/>
                    <a:pt x="21022" y="14061"/>
                    <a:pt x="21279" y="12655"/>
                  </a:cubicBezTo>
                  <a:cubicBezTo>
                    <a:pt x="21525" y="11290"/>
                    <a:pt x="21504" y="9904"/>
                    <a:pt x="21227" y="8538"/>
                  </a:cubicBezTo>
                  <a:cubicBezTo>
                    <a:pt x="20940" y="7173"/>
                    <a:pt x="20406" y="5900"/>
                    <a:pt x="19636" y="4750"/>
                  </a:cubicBezTo>
                  <a:cubicBezTo>
                    <a:pt x="18835" y="3559"/>
                    <a:pt x="17819" y="2553"/>
                    <a:pt x="16608" y="1752"/>
                  </a:cubicBezTo>
                  <a:cubicBezTo>
                    <a:pt x="15396" y="952"/>
                    <a:pt x="14061" y="428"/>
                    <a:pt x="12655" y="171"/>
                  </a:cubicBezTo>
                  <a:cubicBezTo>
                    <a:pt x="11290" y="-75"/>
                    <a:pt x="9904" y="-54"/>
                    <a:pt x="8538" y="223"/>
                  </a:cubicBezTo>
                  <a:cubicBezTo>
                    <a:pt x="7173" y="510"/>
                    <a:pt x="5900" y="1044"/>
                    <a:pt x="4750" y="1814"/>
                  </a:cubicBezTo>
                  <a:cubicBezTo>
                    <a:pt x="3559" y="2615"/>
                    <a:pt x="2553" y="3631"/>
                    <a:pt x="1752" y="4842"/>
                  </a:cubicBezTo>
                  <a:cubicBezTo>
                    <a:pt x="962" y="6054"/>
                    <a:pt x="428" y="7389"/>
                    <a:pt x="171" y="8795"/>
                  </a:cubicBezTo>
                  <a:cubicBezTo>
                    <a:pt x="-75" y="10160"/>
                    <a:pt x="-54" y="11546"/>
                    <a:pt x="223" y="12912"/>
                  </a:cubicBezTo>
                  <a:cubicBezTo>
                    <a:pt x="510" y="14277"/>
                    <a:pt x="1044" y="15550"/>
                    <a:pt x="1814" y="16700"/>
                  </a:cubicBezTo>
                  <a:cubicBezTo>
                    <a:pt x="2615" y="17891"/>
                    <a:pt x="3631" y="18897"/>
                    <a:pt x="4842" y="19698"/>
                  </a:cubicBezTo>
                  <a:cubicBezTo>
                    <a:pt x="6054" y="20498"/>
                    <a:pt x="7389" y="21022"/>
                    <a:pt x="8795" y="21279"/>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83" name="Google Shape;583;p83"/>
            <p:cNvSpPr/>
            <p:nvPr/>
          </p:nvSpPr>
          <p:spPr>
            <a:xfrm>
              <a:off x="6327140" y="33721040"/>
              <a:ext cx="1463178" cy="1463178"/>
            </a:xfrm>
            <a:custGeom>
              <a:rect b="b" l="l" r="r" t="t"/>
              <a:pathLst>
                <a:path extrusionOk="0" h="21453" w="21453">
                  <a:moveTo>
                    <a:pt x="16704" y="19646"/>
                  </a:moveTo>
                  <a:cubicBezTo>
                    <a:pt x="17896" y="18846"/>
                    <a:pt x="18901" y="17821"/>
                    <a:pt x="19702" y="16611"/>
                  </a:cubicBezTo>
                  <a:cubicBezTo>
                    <a:pt x="20503" y="15401"/>
                    <a:pt x="21024" y="14079"/>
                    <a:pt x="21285" y="12664"/>
                  </a:cubicBezTo>
                  <a:cubicBezTo>
                    <a:pt x="21527" y="11304"/>
                    <a:pt x="21508" y="9926"/>
                    <a:pt x="21229" y="8548"/>
                  </a:cubicBezTo>
                  <a:cubicBezTo>
                    <a:pt x="20950" y="7189"/>
                    <a:pt x="20410" y="5904"/>
                    <a:pt x="19646" y="4750"/>
                  </a:cubicBezTo>
                  <a:cubicBezTo>
                    <a:pt x="18846" y="3558"/>
                    <a:pt x="17821" y="2553"/>
                    <a:pt x="16611" y="1752"/>
                  </a:cubicBezTo>
                  <a:cubicBezTo>
                    <a:pt x="15401" y="951"/>
                    <a:pt x="14079" y="430"/>
                    <a:pt x="12664" y="169"/>
                  </a:cubicBezTo>
                  <a:cubicBezTo>
                    <a:pt x="11304" y="-73"/>
                    <a:pt x="9926" y="-54"/>
                    <a:pt x="8548" y="225"/>
                  </a:cubicBezTo>
                  <a:cubicBezTo>
                    <a:pt x="7189" y="504"/>
                    <a:pt x="5904" y="1044"/>
                    <a:pt x="4750" y="1808"/>
                  </a:cubicBezTo>
                  <a:cubicBezTo>
                    <a:pt x="3558" y="2608"/>
                    <a:pt x="2553" y="3633"/>
                    <a:pt x="1752" y="4843"/>
                  </a:cubicBezTo>
                  <a:cubicBezTo>
                    <a:pt x="951" y="6053"/>
                    <a:pt x="430" y="7375"/>
                    <a:pt x="169" y="8790"/>
                  </a:cubicBezTo>
                  <a:cubicBezTo>
                    <a:pt x="-73" y="10150"/>
                    <a:pt x="-54" y="11528"/>
                    <a:pt x="225" y="12906"/>
                  </a:cubicBezTo>
                  <a:cubicBezTo>
                    <a:pt x="504" y="14265"/>
                    <a:pt x="1044" y="15550"/>
                    <a:pt x="1808" y="16704"/>
                  </a:cubicBezTo>
                  <a:cubicBezTo>
                    <a:pt x="2608" y="17896"/>
                    <a:pt x="3633" y="18901"/>
                    <a:pt x="4843" y="19702"/>
                  </a:cubicBezTo>
                  <a:cubicBezTo>
                    <a:pt x="6053" y="20503"/>
                    <a:pt x="7375" y="21024"/>
                    <a:pt x="8790" y="21285"/>
                  </a:cubicBezTo>
                  <a:cubicBezTo>
                    <a:pt x="10150" y="21527"/>
                    <a:pt x="11528" y="21508"/>
                    <a:pt x="12906" y="21229"/>
                  </a:cubicBezTo>
                  <a:cubicBezTo>
                    <a:pt x="14284" y="20950"/>
                    <a:pt x="15550" y="20410"/>
                    <a:pt x="16704" y="19646"/>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84" name="Google Shape;584;p8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5" name="Google Shape;585;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6" name="Google Shape;586;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7" name="Google Shape;587;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88" name="Google Shape;588;p83"/>
          <p:cNvSpPr txBox="1"/>
          <p:nvPr>
            <p:ph idx="1" type="body"/>
          </p:nvPr>
        </p:nvSpPr>
        <p:spPr>
          <a:xfrm>
            <a:off x="333112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9" name="Google Shape;589;p83"/>
          <p:cNvSpPr txBox="1"/>
          <p:nvPr>
            <p:ph idx="2" type="body"/>
          </p:nvPr>
        </p:nvSpPr>
        <p:spPr>
          <a:xfrm>
            <a:off x="555616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0" name="Google Shape;590;p83"/>
          <p:cNvSpPr txBox="1"/>
          <p:nvPr>
            <p:ph idx="3" type="body"/>
          </p:nvPr>
        </p:nvSpPr>
        <p:spPr>
          <a:xfrm>
            <a:off x="7811682" y="177875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1" name="Google Shape;591;p83"/>
          <p:cNvSpPr txBox="1"/>
          <p:nvPr>
            <p:ph idx="4" type="body"/>
          </p:nvPr>
        </p:nvSpPr>
        <p:spPr>
          <a:xfrm>
            <a:off x="448936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2" name="Google Shape;592;p83"/>
          <p:cNvSpPr txBox="1"/>
          <p:nvPr>
            <p:ph idx="5" type="body"/>
          </p:nvPr>
        </p:nvSpPr>
        <p:spPr>
          <a:xfrm>
            <a:off x="6744882" y="4654037"/>
            <a:ext cx="1032017" cy="1044807"/>
          </a:xfrm>
          <a:prstGeom prst="rect">
            <a:avLst/>
          </a:prstGeom>
          <a:noFill/>
          <a:ln>
            <a:noFill/>
          </a:ln>
        </p:spPr>
        <p:txBody>
          <a:bodyPr anchorCtr="0" anchor="ctr" bIns="45700" lIns="45700" spcFirstLastPara="1" rIns="0" wrap="square" tIns="45700">
            <a:normAutofit/>
          </a:bodyPr>
          <a:lstStyle>
            <a:lvl1pPr indent="-228600" lvl="0" marL="457200" algn="ctr">
              <a:lnSpc>
                <a:spcPct val="90000"/>
              </a:lnSpc>
              <a:spcBef>
                <a:spcPts val="1000"/>
              </a:spcBef>
              <a:spcAft>
                <a:spcPts val="0"/>
              </a:spcAft>
              <a:buClr>
                <a:schemeClr val="dk1"/>
              </a:buClr>
              <a:buSzPts val="1600"/>
              <a:buNone/>
              <a:defRPr b="1" sz="16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593" name="Shape 593"/>
        <p:cNvGrpSpPr/>
        <p:nvPr/>
      </p:nvGrpSpPr>
      <p:grpSpPr>
        <a:xfrm>
          <a:off x="0" y="0"/>
          <a:ext cx="0" cy="0"/>
          <a:chOff x="0" y="0"/>
          <a:chExt cx="0" cy="0"/>
        </a:xfrm>
      </p:grpSpPr>
      <p:grpSp>
        <p:nvGrpSpPr>
          <p:cNvPr id="594" name="Google Shape;594;p84"/>
          <p:cNvGrpSpPr/>
          <p:nvPr/>
        </p:nvGrpSpPr>
        <p:grpSpPr>
          <a:xfrm>
            <a:off x="1524" y="0"/>
            <a:ext cx="12188952" cy="6858000"/>
            <a:chOff x="-543877" y="-501644"/>
            <a:chExt cx="12188952" cy="6858000"/>
          </a:xfrm>
        </p:grpSpPr>
        <p:sp>
          <p:nvSpPr>
            <p:cNvPr id="595" name="Google Shape;595;p84"/>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96" name="Google Shape;596;p84"/>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97" name="Google Shape;597;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8" name="Google Shape;598;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9" name="Google Shape;599;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00" name="Google Shape;600;p84"/>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1" name="Google Shape;601;p84"/>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2" name="Google Shape;602;p84"/>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3" name="Google Shape;603;p84"/>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4" name="Google Shape;604;p84"/>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605" name="Shape 605"/>
        <p:cNvGrpSpPr/>
        <p:nvPr/>
      </p:nvGrpSpPr>
      <p:grpSpPr>
        <a:xfrm>
          <a:off x="0" y="0"/>
          <a:ext cx="0" cy="0"/>
          <a:chOff x="0" y="0"/>
          <a:chExt cx="0" cy="0"/>
        </a:xfrm>
      </p:grpSpPr>
      <p:grpSp>
        <p:nvGrpSpPr>
          <p:cNvPr id="606" name="Google Shape;606;p85"/>
          <p:cNvGrpSpPr/>
          <p:nvPr/>
        </p:nvGrpSpPr>
        <p:grpSpPr>
          <a:xfrm>
            <a:off x="0" y="0"/>
            <a:ext cx="11984595" cy="6858000"/>
            <a:chOff x="-19377661" y="20805140"/>
            <a:chExt cx="15981680" cy="9144000"/>
          </a:xfrm>
        </p:grpSpPr>
        <p:sp>
          <p:nvSpPr>
            <p:cNvPr id="607" name="Google Shape;607;p85"/>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08" name="Google Shape;608;p85"/>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09" name="Google Shape;609;p85"/>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0" name="Google Shape;610;p85"/>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11" name="Google Shape;611;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2" name="Google Shape;612;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3" name="Google Shape;613;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14" name="Google Shape;614;p85"/>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5" name="Google Shape;615;p85"/>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6" name="Google Shape;616;p85"/>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617" name="Shape 617"/>
        <p:cNvGrpSpPr/>
        <p:nvPr/>
      </p:nvGrpSpPr>
      <p:grpSpPr>
        <a:xfrm>
          <a:off x="0" y="0"/>
          <a:ext cx="0" cy="0"/>
          <a:chOff x="0" y="0"/>
          <a:chExt cx="0" cy="0"/>
        </a:xfrm>
      </p:grpSpPr>
      <p:grpSp>
        <p:nvGrpSpPr>
          <p:cNvPr id="618" name="Google Shape;618;p86"/>
          <p:cNvGrpSpPr/>
          <p:nvPr/>
        </p:nvGrpSpPr>
        <p:grpSpPr>
          <a:xfrm>
            <a:off x="1524" y="0"/>
            <a:ext cx="12188952" cy="6858000"/>
            <a:chOff x="-543877" y="-501644"/>
            <a:chExt cx="12188952" cy="6858000"/>
          </a:xfrm>
        </p:grpSpPr>
        <p:sp>
          <p:nvSpPr>
            <p:cNvPr id="619" name="Google Shape;619;p86"/>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20" name="Google Shape;620;p86"/>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21" name="Google Shape;621;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2" name="Google Shape;622;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3" name="Google Shape;623;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24" name="Google Shape;624;p86"/>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5" name="Google Shape;625;p86"/>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6" name="Google Shape;626;p86"/>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2" Type="http://schemas.openxmlformats.org/officeDocument/2006/relationships/theme" Target="../theme/theme5.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7.xml"/><Relationship Id="rId10" Type="http://schemas.openxmlformats.org/officeDocument/2006/relationships/slideLayout" Target="../slideLayouts/slideLayout36.xml"/><Relationship Id="rId13" Type="http://schemas.openxmlformats.org/officeDocument/2006/relationships/theme" Target="../theme/theme2.xml"/><Relationship Id="rId12" Type="http://schemas.openxmlformats.org/officeDocument/2006/relationships/slideLayout" Target="../slideLayouts/slideLayout38.xml"/><Relationship Id="rId1" Type="http://schemas.openxmlformats.org/officeDocument/2006/relationships/slideLayout" Target="../slideLayouts/slideLayout27.xml"/><Relationship Id="rId2" Type="http://schemas.openxmlformats.org/officeDocument/2006/relationships/slideLayout" Target="../slideLayouts/slideLayout28.xml"/><Relationship Id="rId3" Type="http://schemas.openxmlformats.org/officeDocument/2006/relationships/slideLayout" Target="../slideLayouts/slideLayout29.xml"/><Relationship Id="rId4" Type="http://schemas.openxmlformats.org/officeDocument/2006/relationships/slideLayout" Target="../slideLayouts/slideLayout30.xml"/><Relationship Id="rId9" Type="http://schemas.openxmlformats.org/officeDocument/2006/relationships/slideLayout" Target="../slideLayouts/slideLayout35.xml"/><Relationship Id="rId5" Type="http://schemas.openxmlformats.org/officeDocument/2006/relationships/slideLayout" Target="../slideLayouts/slideLayout31.xml"/><Relationship Id="rId6" Type="http://schemas.openxmlformats.org/officeDocument/2006/relationships/slideLayout" Target="../slideLayouts/slideLayout32.xml"/><Relationship Id="rId7" Type="http://schemas.openxmlformats.org/officeDocument/2006/relationships/slideLayout" Target="../slideLayouts/slideLayout33.xml"/><Relationship Id="rId8"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9.xml"/><Relationship Id="rId10" Type="http://schemas.openxmlformats.org/officeDocument/2006/relationships/slideLayout" Target="../slideLayouts/slideLayout48.xml"/><Relationship Id="rId13" Type="http://schemas.openxmlformats.org/officeDocument/2006/relationships/theme" Target="../theme/theme1.xml"/><Relationship Id="rId12" Type="http://schemas.openxmlformats.org/officeDocument/2006/relationships/slideLayout" Target="../slideLayouts/slideLayout50.xml"/><Relationship Id="rId1" Type="http://schemas.openxmlformats.org/officeDocument/2006/relationships/slideLayout" Target="../slideLayouts/slideLayout39.xml"/><Relationship Id="rId2" Type="http://schemas.openxmlformats.org/officeDocument/2006/relationships/slideLayout" Target="../slideLayouts/slideLayout40.xml"/><Relationship Id="rId3" Type="http://schemas.openxmlformats.org/officeDocument/2006/relationships/slideLayout" Target="../slideLayouts/slideLayout41.xml"/><Relationship Id="rId4" Type="http://schemas.openxmlformats.org/officeDocument/2006/relationships/slideLayout" Target="../slideLayouts/slideLayout42.xml"/><Relationship Id="rId9" Type="http://schemas.openxmlformats.org/officeDocument/2006/relationships/slideLayout" Target="../slideLayouts/slideLayout47.xml"/><Relationship Id="rId5" Type="http://schemas.openxmlformats.org/officeDocument/2006/relationships/slideLayout" Target="../slideLayouts/slideLayout43.xml"/><Relationship Id="rId6" Type="http://schemas.openxmlformats.org/officeDocument/2006/relationships/slideLayout" Target="../slideLayouts/slideLayout44.xml"/><Relationship Id="rId7" Type="http://schemas.openxmlformats.org/officeDocument/2006/relationships/slideLayout" Target="../slideLayouts/slideLayout45.xml"/><Relationship Id="rId8"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61.xml"/><Relationship Id="rId10" Type="http://schemas.openxmlformats.org/officeDocument/2006/relationships/slideLayout" Target="../slideLayouts/slideLayout60.xml"/><Relationship Id="rId13" Type="http://schemas.openxmlformats.org/officeDocument/2006/relationships/theme" Target="../theme/theme7.xml"/><Relationship Id="rId12" Type="http://schemas.openxmlformats.org/officeDocument/2006/relationships/slideLayout" Target="../slideLayouts/slideLayout62.xml"/><Relationship Id="rId1" Type="http://schemas.openxmlformats.org/officeDocument/2006/relationships/slideLayout" Target="../slideLayouts/slideLayout51.xml"/><Relationship Id="rId2" Type="http://schemas.openxmlformats.org/officeDocument/2006/relationships/slideLayout" Target="../slideLayouts/slideLayout52.xml"/><Relationship Id="rId3" Type="http://schemas.openxmlformats.org/officeDocument/2006/relationships/slideLayout" Target="../slideLayouts/slideLayout53.xml"/><Relationship Id="rId4" Type="http://schemas.openxmlformats.org/officeDocument/2006/relationships/slideLayout" Target="../slideLayouts/slideLayout54.xml"/><Relationship Id="rId9" Type="http://schemas.openxmlformats.org/officeDocument/2006/relationships/slideLayout" Target="../slideLayouts/slideLayout59.xml"/><Relationship Id="rId5" Type="http://schemas.openxmlformats.org/officeDocument/2006/relationships/slideLayout" Target="../slideLayouts/slideLayout55.xml"/><Relationship Id="rId6" Type="http://schemas.openxmlformats.org/officeDocument/2006/relationships/slideLayout" Target="../slideLayouts/slideLayout56.xml"/><Relationship Id="rId7" Type="http://schemas.openxmlformats.org/officeDocument/2006/relationships/slideLayout" Target="../slideLayouts/slideLayout57.xml"/><Relationship Id="rId8"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11" Type="http://schemas.openxmlformats.org/officeDocument/2006/relationships/slideLayout" Target="../slideLayouts/slideLayout73.xml"/><Relationship Id="rId10" Type="http://schemas.openxmlformats.org/officeDocument/2006/relationships/slideLayout" Target="../slideLayouts/slideLayout72.xml"/><Relationship Id="rId13" Type="http://schemas.openxmlformats.org/officeDocument/2006/relationships/slideLayout" Target="../slideLayouts/slideLayout75.xml"/><Relationship Id="rId12" Type="http://schemas.openxmlformats.org/officeDocument/2006/relationships/slideLayout" Target="../slideLayouts/slideLayout74.xml"/><Relationship Id="rId1" Type="http://schemas.openxmlformats.org/officeDocument/2006/relationships/slideLayout" Target="../slideLayouts/slideLayout63.xml"/><Relationship Id="rId2" Type="http://schemas.openxmlformats.org/officeDocument/2006/relationships/slideLayout" Target="../slideLayouts/slideLayout64.xml"/><Relationship Id="rId3" Type="http://schemas.openxmlformats.org/officeDocument/2006/relationships/slideLayout" Target="../slideLayouts/slideLayout65.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5" Type="http://schemas.openxmlformats.org/officeDocument/2006/relationships/slideLayout" Target="../slideLayouts/slideLayout77.xml"/><Relationship Id="rId14" Type="http://schemas.openxmlformats.org/officeDocument/2006/relationships/slideLayout" Target="../slideLayouts/slideLayout76.xml"/><Relationship Id="rId17" Type="http://schemas.openxmlformats.org/officeDocument/2006/relationships/slideLayout" Target="../slideLayouts/slideLayout79.xml"/><Relationship Id="rId16" Type="http://schemas.openxmlformats.org/officeDocument/2006/relationships/slideLayout" Target="../slideLayouts/slideLayout78.xml"/><Relationship Id="rId5" Type="http://schemas.openxmlformats.org/officeDocument/2006/relationships/slideLayout" Target="../slideLayouts/slideLayout67.xml"/><Relationship Id="rId19" Type="http://schemas.openxmlformats.org/officeDocument/2006/relationships/theme" Target="../theme/theme4.xml"/><Relationship Id="rId6" Type="http://schemas.openxmlformats.org/officeDocument/2006/relationships/slideLayout" Target="../slideLayouts/slideLayout68.xml"/><Relationship Id="rId18" Type="http://schemas.openxmlformats.org/officeDocument/2006/relationships/slideLayout" Target="../slideLayouts/slideLayout80.xml"/><Relationship Id="rId7" Type="http://schemas.openxmlformats.org/officeDocument/2006/relationships/slideLayout" Target="../slideLayouts/slideLayout69.xml"/><Relationship Id="rId8" Type="http://schemas.openxmlformats.org/officeDocument/2006/relationships/slideLayout" Target="../slideLayouts/slideLayout7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8" name="Google Shape;128;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9" name="Google Shape;129;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0" name="Google Shape;130;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1" name="Google Shape;131;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1" name="Shape 201"/>
        <p:cNvGrpSpPr/>
        <p:nvPr/>
      </p:nvGrpSpPr>
      <p:grpSpPr>
        <a:xfrm>
          <a:off x="0" y="0"/>
          <a:ext cx="0" cy="0"/>
          <a:chOff x="0" y="0"/>
          <a:chExt cx="0" cy="0"/>
        </a:xfrm>
      </p:grpSpPr>
      <p:sp>
        <p:nvSpPr>
          <p:cNvPr id="202" name="Google Shape;202;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03" name="Google Shape;203;p4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04" name="Google Shape;20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05" name="Google Shape;20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06" name="Google Shape;20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6" name="Shape 286"/>
        <p:cNvGrpSpPr/>
        <p:nvPr/>
      </p:nvGrpSpPr>
      <p:grpSpPr>
        <a:xfrm>
          <a:off x="0" y="0"/>
          <a:ext cx="0" cy="0"/>
          <a:chOff x="0" y="0"/>
          <a:chExt cx="0" cy="0"/>
        </a:xfrm>
      </p:grpSpPr>
      <p:sp>
        <p:nvSpPr>
          <p:cNvPr id="287" name="Google Shape;287;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88" name="Google Shape;288;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89" name="Google Shape;289;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0" name="Google Shape;290;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91" name="Google Shape;291;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1" name="Shape 371"/>
        <p:cNvGrpSpPr/>
        <p:nvPr/>
      </p:nvGrpSpPr>
      <p:grpSpPr>
        <a:xfrm>
          <a:off x="0" y="0"/>
          <a:ext cx="0" cy="0"/>
          <a:chOff x="0" y="0"/>
          <a:chExt cx="0" cy="0"/>
        </a:xfrm>
      </p:grpSpPr>
      <p:sp>
        <p:nvSpPr>
          <p:cNvPr id="372" name="Google Shape;372;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73" name="Google Shape;373;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74" name="Google Shape;374;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75" name="Google Shape;375;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76" name="Google Shape;376;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6" name="Shape 456"/>
        <p:cNvGrpSpPr/>
        <p:nvPr/>
      </p:nvGrpSpPr>
      <p:grpSpPr>
        <a:xfrm>
          <a:off x="0" y="0"/>
          <a:ext cx="0" cy="0"/>
          <a:chOff x="0" y="0"/>
          <a:chExt cx="0" cy="0"/>
        </a:xfrm>
      </p:grpSpPr>
      <p:sp>
        <p:nvSpPr>
          <p:cNvPr id="457" name="Google Shape;457;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58" name="Google Shape;458;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59" name="Google Shape;459;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60" name="Google Shape;460;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61" name="Google Shape;461;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29" r:id="rId14"/>
    <p:sldLayoutId id="2147483730" r:id="rId15"/>
    <p:sldLayoutId id="2147483731" r:id="rId16"/>
    <p:sldLayoutId id="2147483732" r:id="rId17"/>
    <p:sldLayoutId id="2147483733"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hyperlink" Target="https://dzuyel7n94hma.cloudfront.net/img/saas-startup-example-golang-project-website-homepage.pn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hyperlink" Target="https://dzuyel7n94hma.cloudfront.net/img/saas-startup-example-golang-project-website-homepage.png"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8.png"/><Relationship Id="rId4" Type="http://schemas.openxmlformats.org/officeDocument/2006/relationships/hyperlink" Target="https://as2.ftcdn.net/v2/jpg/02/08/19/65/1000_F_208196560_YtcH8Ldk7enIiBQRF4X67jU4tGv9HWcg.jp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hyperlink" Target="https://as2.ftcdn.net/v2/jpg/02/08/19/65/1000_F_208196560_YtcH8Ldk7enIiBQRF4X67jU4tGv9HWcg.jp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s://leverageedublog.s3.ap-south-1.amazonaws.com/blog/wp-content/uploads/2020/01/09185920/MCAMasters-of-Computer-Applications.jpg" TargetMode="Externa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4.png"/><Relationship Id="rId4" Type="http://schemas.openxmlformats.org/officeDocument/2006/relationships/hyperlink" Target="https://as2.ftcdn.net/v2/jpg/02/08/19/65/1000_F_208196560_YtcH8Ldk7enIiBQRF4X67jU4tGv9HWcg.jpg"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hyperlink" Target="https://temp-ca.s3.amazonaws.com/cdn-files/ris_ss138246326sst1654065756.jpg?X-Amz-Content-Sha256=UNSIGNED-PAYLOAD&amp;X-Amz-Algorithm=AWS4-HMAC-SHA256&amp;X-Amz-Credential=AKIA2YDWKLAVUAFT3HFY%2F20220601%2Fus-east-1%2Fs3%2Faws4_request&amp;X-Amz-Date=20220601T064237Z&amp;X-Amz-SignedHeaders=host&amp;X-Amz-Expires=300&amp;X-Amz-Signature=6e07d736985ca6e56beb1bbbb052e1795ca906cd8b5d63f49c55f31d9e065e6f"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 Id="rId3" Type="http://schemas.openxmlformats.org/officeDocument/2006/relationships/image" Target="../media/image2.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 Id="rId3" Type="http://schemas.openxmlformats.org/officeDocument/2006/relationships/image" Target="../media/image7.jpg"/><Relationship Id="rId4" Type="http://schemas.openxmlformats.org/officeDocument/2006/relationships/hyperlink" Target="https://seqtek.com/wp-content/uploads/2021/06/New-Project-5.sv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5.xml"/><Relationship Id="rId3" Type="http://schemas.openxmlformats.org/officeDocument/2006/relationships/image" Target="../media/image10.png"/><Relationship Id="rId4" Type="http://schemas.openxmlformats.org/officeDocument/2006/relationships/hyperlink" Target="https://seqtek.com/wp-content/uploads/2021/06/New-Project-5.sv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hyperlink" Target="https://seqtek.com/wp-content/uploads/2021/06/New-Project-5.sv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17.xml"/><Relationship Id="rId3" Type="http://schemas.openxmlformats.org/officeDocument/2006/relationships/image" Target="../media/image8.png"/><Relationship Id="rId4" Type="http://schemas.openxmlformats.org/officeDocument/2006/relationships/hyperlink" Target="https://seqtek.com/wp-content/uploads/2021/06/New-Project-5.svg"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 Id="rId3" Type="http://schemas.openxmlformats.org/officeDocument/2006/relationships/image" Target="../media/image27.png"/><Relationship Id="rId4" Type="http://schemas.openxmlformats.org/officeDocument/2006/relationships/hyperlink" Target="https://seqtek.com/wp-content/uploads/2021/06/New-Project-5.sv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1.xml"/><Relationship Id="rId2" Type="http://schemas.openxmlformats.org/officeDocument/2006/relationships/notesSlide" Target="../notesSlides/notesSlide19.xml"/><Relationship Id="rId3" Type="http://schemas.openxmlformats.org/officeDocument/2006/relationships/image" Target="../media/image17.png"/><Relationship Id="rId4" Type="http://schemas.openxmlformats.org/officeDocument/2006/relationships/hyperlink" Target="https://temp-ca.s3.amazonaws.com/cdn-files/ris_ss847639604sst1654068744.png?X-Amz-Content-Sha256=UNSIGNED-PAYLOAD&amp;X-Amz-Algorithm=AWS4-HMAC-SHA256&amp;X-Amz-Credential=AKIA2YDWKLAVUAFT3HFY%2F20220601%2Fus-east-1%2Fs3%2Faws4_request&amp;X-Amz-Date=20220601T073225Z&amp;X-Amz-SignedHeaders=host&amp;X-Amz-Expires=300&amp;X-Amz-Signature=e0e6c90195282de7ac9d67c4f71a794b178e20fdbd4194521b58c3651239f5e7"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5.jpg"/><Relationship Id="rId4" Type="http://schemas.openxmlformats.org/officeDocument/2006/relationships/hyperlink" Target="https://www.21twelveinteractive.com/flutter-vs-react-native-vs-ionic-vs-nativescript/"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 Id="rId3" Type="http://schemas.openxmlformats.org/officeDocument/2006/relationships/image" Target="../media/image12.png"/><Relationship Id="rId4" Type="http://schemas.openxmlformats.org/officeDocument/2006/relationships/image" Target="../media/image1.png"/><Relationship Id="rId5" Type="http://schemas.openxmlformats.org/officeDocument/2006/relationships/hyperlink" Target="https://www.21twelveinteractive.com/flutter-vs-react-native-vs-ionic-vs-nativescript/"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3.jpg"/><Relationship Id="rId4" Type="http://schemas.openxmlformats.org/officeDocument/2006/relationships/hyperlink" Target="https://www.21twelveinteractive.com/flutter-vs-react-native-vs-ionic-vs-nativescript/"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22.png"/><Relationship Id="rId4" Type="http://schemas.openxmlformats.org/officeDocument/2006/relationships/image" Target="../media/image13.png"/><Relationship Id="rId5" Type="http://schemas.openxmlformats.org/officeDocument/2006/relationships/hyperlink" Target="https://www.21twelveinteractive.com/flutter-vs-react-native-vs-ionic-vs-nativescript/"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hyperlink" Target="https://st2.depositphotos.com/25453930/42329/v/1600/depositphotos_423297978-stock-illustration-cross-platform-software-illustration-concept.jpg" TargetMode="Externa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27.xml"/><Relationship Id="rId3" Type="http://schemas.openxmlformats.org/officeDocument/2006/relationships/image" Target="../media/image19.png"/><Relationship Id="rId4" Type="http://schemas.openxmlformats.org/officeDocument/2006/relationships/hyperlink" Target="https://www.21twelveinteractive.com/flutter-vs-react-native-vs-ionic-vs-nativescript/"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28.xml"/><Relationship Id="rId3" Type="http://schemas.openxmlformats.org/officeDocument/2006/relationships/image" Target="../media/image16.png"/><Relationship Id="rId4" Type="http://schemas.openxmlformats.org/officeDocument/2006/relationships/hyperlink" Target="https://www.21twelveinteractive.com/flutter-vs-react-native-vs-ionic-vs-nativescript/"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29.xml"/><Relationship Id="rId3" Type="http://schemas.openxmlformats.org/officeDocument/2006/relationships/image" Target="../media/image23.png"/><Relationship Id="rId4" Type="http://schemas.openxmlformats.org/officeDocument/2006/relationships/hyperlink" Target="https://www.21twelveinteractive.com/flutter-vs-react-native-vs-ionic-vs-nativescript/"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30.xml"/><Relationship Id="rId3" Type="http://schemas.openxmlformats.org/officeDocument/2006/relationships/image" Target="../media/image20.png"/><Relationship Id="rId4" Type="http://schemas.openxmlformats.org/officeDocument/2006/relationships/hyperlink" Target="https://www.21twelveinteractive.com/flutter-vs-react-native-vs-ionic-vs-nativescript/"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3.xml"/><Relationship Id="rId2" Type="http://schemas.openxmlformats.org/officeDocument/2006/relationships/notesSlide" Target="../notesSlides/notesSlide31.xml"/><Relationship Id="rId3" Type="http://schemas.openxmlformats.org/officeDocument/2006/relationships/image" Target="../media/image25.png"/><Relationship Id="rId4" Type="http://schemas.openxmlformats.org/officeDocument/2006/relationships/hyperlink" Target="https://www.21twelveinteractive.com/flutter-vs-react-native-vs-ionic-vs-nativescript/"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hyperlink" Target="https://blog.adengage.in/wp-content/uploads/2020/10/business-insights-analytics-455.png" TargetMode="Externa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sp>
        <p:nvSpPr>
          <p:cNvPr id="631" name="Google Shape;631;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632" name="Google Shape;632;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13</a:t>
            </a:r>
            <a:endParaRPr/>
          </a:p>
          <a:p>
            <a:pPr indent="0" lvl="0" marL="0" rtl="0" algn="ctr">
              <a:lnSpc>
                <a:spcPct val="90000"/>
              </a:lnSpc>
              <a:spcBef>
                <a:spcPts val="1000"/>
              </a:spcBef>
              <a:spcAft>
                <a:spcPts val="0"/>
              </a:spcAft>
              <a:buClr>
                <a:schemeClr val="dk1"/>
              </a:buClr>
              <a:buSzPts val="3200"/>
              <a:buNone/>
            </a:pPr>
            <a:r>
              <a:rPr b="1" lang="en-US" sz="3200"/>
              <a:t>Cross-platform Support</a:t>
            </a:r>
            <a:endParaRPr b="1" sz="3200"/>
          </a:p>
        </p:txBody>
      </p:sp>
      <p:sp>
        <p:nvSpPr>
          <p:cNvPr id="633" name="Google Shape;633;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634" name="Google Shape;634;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sp>
        <p:nvSpPr>
          <p:cNvPr id="640" name="Google Shape;640;p2"/>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01</a:t>
            </a:r>
            <a:endParaRPr/>
          </a:p>
        </p:txBody>
      </p:sp>
      <p:sp>
        <p:nvSpPr>
          <p:cNvPr id="641" name="Google Shape;641;p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CROSS-PLATFORM SUPPORT</a:t>
            </a:r>
            <a:endParaRPr/>
          </a:p>
        </p:txBody>
      </p:sp>
      <p:sp>
        <p:nvSpPr>
          <p:cNvPr id="642" name="Google Shape;642;p2"/>
          <p:cNvSpPr txBox="1"/>
          <p:nvPr>
            <p:ph idx="1" type="subTitle"/>
          </p:nvPr>
        </p:nvSpPr>
        <p:spPr>
          <a:xfrm>
            <a:off x="3287688" y="5172813"/>
            <a:ext cx="8434459"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Cross-platform software is computer software that is designed to work in several computing platforms</a:t>
            </a:r>
            <a:endParaRPr/>
          </a:p>
        </p:txBody>
      </p:sp>
      <p:pic>
        <p:nvPicPr>
          <p:cNvPr id="643" name="Google Shape;643;p2"/>
          <p:cNvPicPr preferRelativeResize="0"/>
          <p:nvPr/>
        </p:nvPicPr>
        <p:blipFill rotWithShape="1">
          <a:blip r:embed="rId3">
            <a:alphaModFix/>
          </a:blip>
          <a:srcRect b="0" l="0" r="0" t="0"/>
          <a:stretch/>
        </p:blipFill>
        <p:spPr>
          <a:xfrm>
            <a:off x="0" y="0"/>
            <a:ext cx="7904876" cy="4797750"/>
          </a:xfrm>
          <a:prstGeom prst="rect">
            <a:avLst/>
          </a:prstGeom>
          <a:noFill/>
          <a:ln>
            <a:noFill/>
          </a:ln>
        </p:spPr>
      </p:pic>
      <p:sp>
        <p:nvSpPr>
          <p:cNvPr id="644" name="Google Shape;644;p2"/>
          <p:cNvSpPr txBox="1"/>
          <p:nvPr/>
        </p:nvSpPr>
        <p:spPr>
          <a:xfrm>
            <a:off x="154749" y="6538900"/>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rgbClr val="6B9F25"/>
                </a:solidFill>
                <a:hlinkClick r:id="rId4">
                  <a:extLst>
                    <a:ext uri="{A12FA001-AC4F-418D-AE19-62706E023703}">
                      <ahyp:hlinkClr val="tx"/>
                    </a:ext>
                  </a:extLst>
                </a:hlinkClick>
              </a:rPr>
              <a:t>https://dzuyel7n94hma.cloudfront.net/img/saas-startup-example-golang-project-website-homepage.png</a:t>
            </a:r>
            <a:r>
              <a:rPr i="1" lang="en-US" u="none">
                <a:solidFill>
                  <a:srgbClr val="000000"/>
                </a:solidFill>
              </a:rPr>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648" name="Shape 648"/>
        <p:cNvGrpSpPr/>
        <p:nvPr/>
      </p:nvGrpSpPr>
      <p:grpSpPr>
        <a:xfrm>
          <a:off x="0" y="0"/>
          <a:ext cx="0" cy="0"/>
          <a:chOff x="0" y="0"/>
          <a:chExt cx="0" cy="0"/>
        </a:xfrm>
      </p:grpSpPr>
      <p:sp>
        <p:nvSpPr>
          <p:cNvPr id="649" name="Google Shape;649;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50" name="Google Shape;650;p3"/>
          <p:cNvGrpSpPr/>
          <p:nvPr/>
        </p:nvGrpSpPr>
        <p:grpSpPr>
          <a:xfrm>
            <a:off x="0" y="4601497"/>
            <a:ext cx="1014060" cy="2017580"/>
            <a:chOff x="0" y="4601497"/>
            <a:chExt cx="1014060" cy="2017580"/>
          </a:xfrm>
        </p:grpSpPr>
        <p:sp>
          <p:nvSpPr>
            <p:cNvPr id="651" name="Google Shape;651;p3"/>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2" name="Google Shape;652;p3"/>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653" name="Google Shape;653;p3"/>
          <p:cNvGrpSpPr/>
          <p:nvPr/>
        </p:nvGrpSpPr>
        <p:grpSpPr>
          <a:xfrm>
            <a:off x="11219290" y="1"/>
            <a:ext cx="972709" cy="1935307"/>
            <a:chOff x="10918968" y="713127"/>
            <a:chExt cx="1273032" cy="2532832"/>
          </a:xfrm>
        </p:grpSpPr>
        <p:sp>
          <p:nvSpPr>
            <p:cNvPr id="654" name="Google Shape;654;p3"/>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5" name="Google Shape;655;p3"/>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56" name="Google Shape;656;p3"/>
          <p:cNvSpPr txBox="1"/>
          <p:nvPr/>
        </p:nvSpPr>
        <p:spPr>
          <a:xfrm>
            <a:off x="5637245" y="194301"/>
            <a:ext cx="6347026" cy="85218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PLATFORM [COMPUTING]</a:t>
            </a:r>
            <a:endParaRPr b="0" i="0" sz="1400" u="none" cap="none" strike="noStrike">
              <a:solidFill>
                <a:srgbClr val="000000"/>
              </a:solidFill>
              <a:latin typeface="Arial"/>
              <a:ea typeface="Arial"/>
              <a:cs typeface="Arial"/>
              <a:sym typeface="Arial"/>
            </a:endParaRPr>
          </a:p>
        </p:txBody>
      </p:sp>
      <p:pic>
        <p:nvPicPr>
          <p:cNvPr id="657" name="Google Shape;657;p3"/>
          <p:cNvPicPr preferRelativeResize="0"/>
          <p:nvPr/>
        </p:nvPicPr>
        <p:blipFill rotWithShape="1">
          <a:blip r:embed="rId3">
            <a:alphaModFix/>
          </a:blip>
          <a:srcRect b="0" l="0" r="0" t="0"/>
          <a:stretch/>
        </p:blipFill>
        <p:spPr>
          <a:xfrm>
            <a:off x="107734" y="750620"/>
            <a:ext cx="5397336" cy="4699499"/>
          </a:xfrm>
          <a:prstGeom prst="rect">
            <a:avLst/>
          </a:prstGeom>
          <a:noFill/>
          <a:ln>
            <a:noFill/>
          </a:ln>
        </p:spPr>
      </p:pic>
      <p:sp>
        <p:nvSpPr>
          <p:cNvPr id="658" name="Google Shape;658;p3"/>
          <p:cNvSpPr txBox="1"/>
          <p:nvPr/>
        </p:nvSpPr>
        <p:spPr>
          <a:xfrm>
            <a:off x="5262495" y="1046487"/>
            <a:ext cx="6829926" cy="4351338"/>
          </a:xfrm>
          <a:prstGeom prst="rect">
            <a:avLst/>
          </a:prstGeom>
          <a:noFill/>
          <a:ln>
            <a:noFill/>
          </a:ln>
        </p:spPr>
        <p:txBody>
          <a:bodyPr anchorCtr="0" anchor="t" bIns="45700" lIns="91425" spcFirstLastPara="1" rIns="91425" wrap="square" tIns="45700">
            <a:noAutofit/>
          </a:bodyPr>
          <a:lstStyle/>
          <a:p>
            <a:pPr indent="0" lvl="0" marL="112713" marR="0" rtl="0" algn="just">
              <a:lnSpc>
                <a:spcPct val="100000"/>
              </a:lnSpc>
              <a:spcBef>
                <a:spcPts val="0"/>
              </a:spcBef>
              <a:spcAft>
                <a:spcPts val="0"/>
              </a:spcAft>
              <a:buClr>
                <a:srgbClr val="000000"/>
              </a:buClr>
              <a:buSzPts val="2400"/>
              <a:buFont typeface="Arial"/>
              <a:buNone/>
            </a:pPr>
            <a:r>
              <a:rPr b="0" i="0" lang="en-US" sz="2400" u="none" cap="small" strike="noStrike">
                <a:solidFill>
                  <a:srgbClr val="000000"/>
                </a:solidFill>
                <a:latin typeface="Calibri"/>
                <a:ea typeface="Calibri"/>
                <a:cs typeface="Calibri"/>
                <a:sym typeface="Calibri"/>
              </a:rPr>
              <a:t>Platform can refer to the type of processor (CPU) or other hardware on which an operating system (OS) or application runs, the type of OS, or a combination of the two. An example of a common platform is the Microsoft Windows OS running on the x86 architecture. Other well-known desktop platforms are Linux/Unix and macOS - both of which are themselves cross-platform. There are, however, many devices such as smartphones that are also platforms. Applications can be written to depend on the features of a particular platform—either the hardware, OS, or virtual machine (VM) it runs on. For example, the Java platform is a common VM platform which runs on many OSs and hardware types.</a:t>
            </a:r>
            <a:endParaRPr b="0" i="0" sz="1400" u="none" cap="none" strike="noStrike">
              <a:solidFill>
                <a:srgbClr val="000000"/>
              </a:solidFill>
              <a:latin typeface="Arial"/>
              <a:ea typeface="Arial"/>
              <a:cs typeface="Arial"/>
              <a:sym typeface="Arial"/>
            </a:endParaRPr>
          </a:p>
        </p:txBody>
      </p:sp>
      <p:sp>
        <p:nvSpPr>
          <p:cNvPr id="659" name="Google Shape;659;p3"/>
          <p:cNvSpPr txBox="1"/>
          <p:nvPr/>
        </p:nvSpPr>
        <p:spPr>
          <a:xfrm>
            <a:off x="154749" y="6538900"/>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rgbClr val="6B9F25"/>
                </a:solidFill>
                <a:hlinkClick r:id="rId4">
                  <a:extLst>
                    <a:ext uri="{A12FA001-AC4F-418D-AE19-62706E023703}">
                      <ahyp:hlinkClr val="tx"/>
                    </a:ext>
                  </a:extLst>
                </a:hlinkClick>
              </a:rPr>
              <a:t>https://dzuyel7n94hma.cloudfront.net/img/saas-startup-example-golang-project-website-homepage.png</a:t>
            </a:r>
            <a:r>
              <a:rPr i="1" lang="en-US" u="none">
                <a:solidFill>
                  <a:srgbClr val="000000"/>
                </a:solidFill>
              </a:rPr>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3" name="Shape 663"/>
        <p:cNvGrpSpPr/>
        <p:nvPr/>
      </p:nvGrpSpPr>
      <p:grpSpPr>
        <a:xfrm>
          <a:off x="0" y="0"/>
          <a:ext cx="0" cy="0"/>
          <a:chOff x="0" y="0"/>
          <a:chExt cx="0" cy="0"/>
        </a:xfrm>
      </p:grpSpPr>
      <p:sp>
        <p:nvSpPr>
          <p:cNvPr id="664" name="Google Shape;664;p4"/>
          <p:cNvSpPr/>
          <p:nvPr/>
        </p:nvSpPr>
        <p:spPr>
          <a:xfrm>
            <a:off x="5" y="0"/>
            <a:ext cx="12192000" cy="6858000"/>
          </a:xfrm>
          <a:prstGeom prst="rect">
            <a:avLst/>
          </a:prstGeom>
          <a:blipFill rotWithShape="1">
            <a:blip r:embed="rId3">
              <a:alphaModFix amt="70000"/>
            </a:blip>
            <a:stretch>
              <a:fillRect b="0" l="16248" r="16248"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65" name="Google Shape;665;p4"/>
          <p:cNvSpPr/>
          <p:nvPr/>
        </p:nvSpPr>
        <p:spPr>
          <a:xfrm>
            <a:off x="0" y="0"/>
            <a:ext cx="1988457" cy="6858000"/>
          </a:xfrm>
          <a:prstGeom prst="rect">
            <a:avLst/>
          </a:prstGeom>
          <a:gradFill>
            <a:gsLst>
              <a:gs pos="0">
                <a:srgbClr val="8B99D6">
                  <a:alpha val="69411"/>
                </a:srgbClr>
              </a:gs>
              <a:gs pos="38000">
                <a:srgbClr val="6E8FC6"/>
              </a:gs>
              <a:gs pos="68000">
                <a:srgbClr val="4981B4"/>
              </a:gs>
              <a:gs pos="100000">
                <a:srgbClr val="20749F"/>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66" name="Google Shape;666;p4"/>
          <p:cNvSpPr/>
          <p:nvPr/>
        </p:nvSpPr>
        <p:spPr>
          <a:xfrm>
            <a:off x="10203543" y="0"/>
            <a:ext cx="1988457" cy="6858000"/>
          </a:xfrm>
          <a:prstGeom prst="rect">
            <a:avLst/>
          </a:prstGeom>
          <a:gradFill>
            <a:gsLst>
              <a:gs pos="0">
                <a:srgbClr val="959CDB">
                  <a:alpha val="69411"/>
                </a:srgbClr>
              </a:gs>
              <a:gs pos="38000">
                <a:srgbClr val="959CDB"/>
              </a:gs>
              <a:gs pos="68000">
                <a:srgbClr val="959CDB"/>
              </a:gs>
              <a:gs pos="100000">
                <a:srgbClr val="7F94CF"/>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67" name="Google Shape;667;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What is cross-platform?</a:t>
            </a:r>
            <a:endParaRPr/>
          </a:p>
        </p:txBody>
      </p:sp>
      <p:sp>
        <p:nvSpPr>
          <p:cNvPr id="668" name="Google Shape;668;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A cross-platform computer product or system is a product or system that can work across multiple types of platforms or operating environments. Different kinds of cross-platform systems include both hardware and software systems, as well as systems that involve separate builds for each platform, as well as other broader systems that are designed to work the same way across multiple platforms.</a:t>
            </a:r>
            <a:endParaRPr/>
          </a:p>
          <a:p>
            <a:pPr indent="0" lvl="0" marL="0" rtl="0" algn="just">
              <a:lnSpc>
                <a:spcPct val="90000"/>
              </a:lnSpc>
              <a:spcBef>
                <a:spcPts val="1000"/>
              </a:spcBef>
              <a:spcAft>
                <a:spcPts val="0"/>
              </a:spcAft>
              <a:buClr>
                <a:schemeClr val="dk1"/>
              </a:buClr>
              <a:buSzPts val="2800"/>
              <a:buNone/>
            </a:pPr>
            <a:r>
              <a:rPr lang="en-US"/>
              <a:t>Cross platform is also known as multiplatform or platform independent.</a:t>
            </a:r>
            <a:endParaRPr/>
          </a:p>
        </p:txBody>
      </p:sp>
      <p:sp>
        <p:nvSpPr>
          <p:cNvPr id="669" name="Google Shape;669;p4"/>
          <p:cNvSpPr txBox="1"/>
          <p:nvPr/>
        </p:nvSpPr>
        <p:spPr>
          <a:xfrm>
            <a:off x="154749" y="6538900"/>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a:t>
            </a:r>
            <a:r>
              <a:rPr i="1" lang="en-US"/>
              <a:t> </a:t>
            </a:r>
            <a:r>
              <a:rPr i="1" lang="en-US" u="sng">
                <a:solidFill>
                  <a:srgbClr val="FFFF00"/>
                </a:solidFill>
                <a:hlinkClick r:id="rId4">
                  <a:extLst>
                    <a:ext uri="{A12FA001-AC4F-418D-AE19-62706E023703}">
                      <ahyp:hlinkClr val="tx"/>
                    </a:ext>
                  </a:extLst>
                </a:hlinkClick>
              </a:rPr>
              <a:t>https://as2.ftcdn.net/v2/jpg/02/08/19/65/1000_F_208196560_YtcH8Ldk7enIiBQRF4X67jU4tGv9HWcg.jpg</a:t>
            </a:r>
            <a:r>
              <a:rPr i="1" lang="en-US"/>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3" name="Shape 673"/>
        <p:cNvGrpSpPr/>
        <p:nvPr/>
      </p:nvGrpSpPr>
      <p:grpSpPr>
        <a:xfrm>
          <a:off x="0" y="0"/>
          <a:ext cx="0" cy="0"/>
          <a:chOff x="0" y="0"/>
          <a:chExt cx="0" cy="0"/>
        </a:xfrm>
      </p:grpSpPr>
      <p:sp>
        <p:nvSpPr>
          <p:cNvPr id="674" name="Google Shape;674;p5"/>
          <p:cNvSpPr/>
          <p:nvPr/>
        </p:nvSpPr>
        <p:spPr>
          <a:xfrm>
            <a:off x="5" y="0"/>
            <a:ext cx="12192000" cy="6858000"/>
          </a:xfrm>
          <a:prstGeom prst="rect">
            <a:avLst/>
          </a:prstGeom>
          <a:blipFill rotWithShape="1">
            <a:blip r:embed="rId3">
              <a:alphaModFix amt="70000"/>
            </a:blip>
            <a:stretch>
              <a:fillRect b="0" l="16248" r="16248" t="0"/>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5" name="Google Shape;675;p5"/>
          <p:cNvSpPr/>
          <p:nvPr/>
        </p:nvSpPr>
        <p:spPr>
          <a:xfrm>
            <a:off x="0" y="0"/>
            <a:ext cx="1988457" cy="6858000"/>
          </a:xfrm>
          <a:prstGeom prst="rect">
            <a:avLst/>
          </a:prstGeom>
          <a:gradFill>
            <a:gsLst>
              <a:gs pos="0">
                <a:srgbClr val="8B99D6">
                  <a:alpha val="69411"/>
                </a:srgbClr>
              </a:gs>
              <a:gs pos="38000">
                <a:srgbClr val="6E8FC6"/>
              </a:gs>
              <a:gs pos="68000">
                <a:srgbClr val="4981B4"/>
              </a:gs>
              <a:gs pos="100000">
                <a:srgbClr val="20749F"/>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6" name="Google Shape;676;p5"/>
          <p:cNvSpPr/>
          <p:nvPr/>
        </p:nvSpPr>
        <p:spPr>
          <a:xfrm>
            <a:off x="10203543" y="0"/>
            <a:ext cx="1988457" cy="6858000"/>
          </a:xfrm>
          <a:prstGeom prst="rect">
            <a:avLst/>
          </a:prstGeom>
          <a:gradFill>
            <a:gsLst>
              <a:gs pos="0">
                <a:srgbClr val="959CDB">
                  <a:alpha val="69411"/>
                </a:srgbClr>
              </a:gs>
              <a:gs pos="38000">
                <a:srgbClr val="959CDB"/>
              </a:gs>
              <a:gs pos="68000">
                <a:srgbClr val="959CDB"/>
              </a:gs>
              <a:gs pos="100000">
                <a:srgbClr val="7F94CF"/>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7" name="Google Shape;677;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What is cross-platform? (cont..)</a:t>
            </a:r>
            <a:endParaRPr/>
          </a:p>
        </p:txBody>
      </p:sp>
      <p:sp>
        <p:nvSpPr>
          <p:cNvPr id="678" name="Google Shape;678;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Each device and operating system has its own programming interface for dealing with applications. Manipulating these in various ways can help IT systems run effectively in many different environments. One common type of cross-platform system is a virtual product or system that will run in a cloud computing or wireless network environment. Here, developers will look for synergy between front-end and back-end systems that may be connected remotely through a global IP connection. </a:t>
            </a:r>
            <a:endParaRPr/>
          </a:p>
          <a:p>
            <a:pPr indent="0" lvl="0" marL="0" rtl="0" algn="just">
              <a:lnSpc>
                <a:spcPct val="90000"/>
              </a:lnSpc>
              <a:spcBef>
                <a:spcPts val="1000"/>
              </a:spcBef>
              <a:spcAft>
                <a:spcPts val="0"/>
              </a:spcAft>
              <a:buClr>
                <a:schemeClr val="dk1"/>
              </a:buClr>
              <a:buSzPct val="100000"/>
              <a:buNone/>
            </a:pPr>
            <a:r>
              <a:rPr lang="en-US"/>
              <a:t>Developers or users may talk about cross-platform systems that can be made to function on an end-user’s device regardless of the manufacturer, or on any number of vendor-supplied or open-source end-user environments. In many cases, cross-platform operations include not only working with application programming interfaces, but also with any licensing requirements that exist. Open-source software and operating systems have decreased the use of the traditional software licensing agreement, but many of the top operating systems and other environments are still provided under traditional licenses.</a:t>
            </a:r>
            <a:endParaRPr/>
          </a:p>
        </p:txBody>
      </p:sp>
      <p:sp>
        <p:nvSpPr>
          <p:cNvPr id="679" name="Google Shape;679;p5"/>
          <p:cNvSpPr txBox="1"/>
          <p:nvPr/>
        </p:nvSpPr>
        <p:spPr>
          <a:xfrm>
            <a:off x="154749" y="6538900"/>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a:t>
            </a:r>
            <a:r>
              <a:rPr i="1" lang="en-US"/>
              <a:t> </a:t>
            </a:r>
            <a:r>
              <a:rPr i="1" lang="en-US" u="sng">
                <a:solidFill>
                  <a:srgbClr val="FFFF00"/>
                </a:solidFill>
                <a:hlinkClick r:id="rId4">
                  <a:extLst>
                    <a:ext uri="{A12FA001-AC4F-418D-AE19-62706E023703}">
                      <ahyp:hlinkClr val="tx"/>
                    </a:ext>
                  </a:extLst>
                </a:hlinkClick>
              </a:rPr>
              <a:t>https://as2.ftcdn.net/v2/jpg/02/08/19/65/1000_F_208196560_YtcH8Ldk7enIiBQRF4X67jU4tGv9HWcg.jpg</a:t>
            </a:r>
            <a:r>
              <a:rPr i="1" lang="en-US"/>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4" name="Shape 684"/>
        <p:cNvGrpSpPr/>
        <p:nvPr/>
      </p:nvGrpSpPr>
      <p:grpSpPr>
        <a:xfrm>
          <a:off x="0" y="0"/>
          <a:ext cx="0" cy="0"/>
          <a:chOff x="0" y="0"/>
          <a:chExt cx="0" cy="0"/>
        </a:xfrm>
      </p:grpSpPr>
      <p:sp>
        <p:nvSpPr>
          <p:cNvPr id="685" name="Google Shape;685;p6"/>
          <p:cNvSpPr txBox="1"/>
          <p:nvPr>
            <p:ph type="title"/>
          </p:nvPr>
        </p:nvSpPr>
        <p:spPr>
          <a:xfrm>
            <a:off x="838200" y="172620"/>
            <a:ext cx="10515600" cy="757822"/>
          </a:xfrm>
          <a:prstGeom prst="rect">
            <a:avLst/>
          </a:prstGeom>
          <a:noFill/>
          <a:ln>
            <a:noFill/>
          </a:ln>
        </p:spPr>
        <p:txBody>
          <a:bodyPr anchorCtr="0" anchor="b" bIns="45700" lIns="0" spcFirstLastPara="1" rIns="0"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Benefit of developing cross-platform</a:t>
            </a:r>
            <a:endParaRPr/>
          </a:p>
        </p:txBody>
      </p:sp>
      <p:sp>
        <p:nvSpPr>
          <p:cNvPr id="686" name="Google Shape;686;p6"/>
          <p:cNvSpPr txBox="1"/>
          <p:nvPr>
            <p:ph idx="1" type="body"/>
          </p:nvPr>
        </p:nvSpPr>
        <p:spPr>
          <a:xfrm>
            <a:off x="486225" y="1103050"/>
            <a:ext cx="11219700" cy="5106300"/>
          </a:xfrm>
          <a:prstGeom prst="rect">
            <a:avLst/>
          </a:prstGeom>
          <a:noFill/>
          <a:ln>
            <a:noFill/>
          </a:ln>
        </p:spPr>
        <p:txBody>
          <a:bodyPr anchorCtr="0" anchor="t" bIns="45700" lIns="0" spcFirstLastPara="1" rIns="0" wrap="square" tIns="91425">
            <a:normAutofit fontScale="85000" lnSpcReduction="10000"/>
          </a:bodyPr>
          <a:lstStyle/>
          <a:p>
            <a:pPr indent="-502919" lvl="0" marL="514350" rtl="0" algn="just">
              <a:lnSpc>
                <a:spcPct val="90000"/>
              </a:lnSpc>
              <a:spcBef>
                <a:spcPts val="0"/>
              </a:spcBef>
              <a:spcAft>
                <a:spcPts val="0"/>
              </a:spcAft>
              <a:buClr>
                <a:schemeClr val="dk1"/>
              </a:buClr>
              <a:buSzPct val="100000"/>
              <a:buFont typeface="Calibri"/>
              <a:buAutoNum type="arabicPeriod"/>
            </a:pPr>
            <a:r>
              <a:rPr lang="en-US"/>
              <a:t>Cost-effective– Having a single code base, it provides cost-effectiveness of re-writing codes for various platforms from time to time. The developmental cost comes down to a single type code development for all, having translated into various programming languages as per necessity. </a:t>
            </a:r>
            <a:endParaRPr/>
          </a:p>
          <a:p>
            <a:pPr indent="-502919" lvl="0" marL="514350" rtl="0" algn="just">
              <a:lnSpc>
                <a:spcPct val="90000"/>
              </a:lnSpc>
              <a:spcBef>
                <a:spcPts val="2800"/>
              </a:spcBef>
              <a:spcAft>
                <a:spcPts val="0"/>
              </a:spcAft>
              <a:buClr>
                <a:schemeClr val="dk1"/>
              </a:buClr>
              <a:buSzPct val="100000"/>
              <a:buFont typeface="Calibri"/>
              <a:buAutoNum type="arabicPeriod"/>
            </a:pPr>
            <a:r>
              <a:rPr lang="en-US"/>
              <a:t>Access Plugins– Cross-Platform apps have the added advantage of easy access to plug-ins. Plug-ins help to make development fluid and changes on requirement. APIs can be used to make developmental modifications and changes easily. </a:t>
            </a:r>
            <a:endParaRPr/>
          </a:p>
          <a:p>
            <a:pPr indent="-502919" lvl="0" marL="514350" rtl="0" algn="just">
              <a:lnSpc>
                <a:spcPct val="90000"/>
              </a:lnSpc>
              <a:spcBef>
                <a:spcPts val="2800"/>
              </a:spcBef>
              <a:spcAft>
                <a:spcPts val="0"/>
              </a:spcAft>
              <a:buClr>
                <a:schemeClr val="dk1"/>
              </a:buClr>
              <a:buSzPct val="100000"/>
              <a:buFont typeface="Calibri"/>
              <a:buAutoNum type="arabicPeriod"/>
            </a:pPr>
            <a:r>
              <a:rPr lang="en-US"/>
              <a:t>Reusable codes– It completely eliminates the time consumption that is utilized to write codes individually. Reusable code provides an upper hand as it does not require repeated development. </a:t>
            </a:r>
            <a:endParaRPr/>
          </a:p>
          <a:p>
            <a:pPr indent="-502919" lvl="0" marL="514350" rtl="0" algn="just">
              <a:lnSpc>
                <a:spcPct val="90000"/>
              </a:lnSpc>
              <a:spcBef>
                <a:spcPts val="2800"/>
              </a:spcBef>
              <a:spcAft>
                <a:spcPts val="0"/>
              </a:spcAft>
              <a:buClr>
                <a:schemeClr val="dk1"/>
              </a:buClr>
              <a:buSzPct val="100000"/>
              <a:buFont typeface="Calibri"/>
              <a:buAutoNum type="arabicPeriod"/>
            </a:pPr>
            <a:r>
              <a:rPr lang="en-US"/>
              <a:t>Uniformity– One prominent advantage would be maintaining uniformity among multiple platforms. User experience must be balanced across these trajectories and inefficiency in maintaining those would mean unproductive results. </a:t>
            </a:r>
            <a:endParaRPr/>
          </a:p>
          <a:p>
            <a:pPr indent="-502919" lvl="0" marL="514350" rtl="0" algn="just">
              <a:lnSpc>
                <a:spcPct val="90000"/>
              </a:lnSpc>
              <a:spcBef>
                <a:spcPts val="2800"/>
              </a:spcBef>
              <a:spcAft>
                <a:spcPts val="0"/>
              </a:spcAft>
              <a:buClr>
                <a:schemeClr val="dk1"/>
              </a:buClr>
              <a:buSzPct val="100000"/>
              <a:buFont typeface="Calibri"/>
              <a:buAutoNum type="arabicPeriod"/>
            </a:pPr>
            <a:r>
              <a:rPr lang="en-US"/>
              <a:t>Quicker development time– An undeniable benefit of having a single scripting feature is quick development. The solution/product reaches the market on time and consumer satisfaction is achieved.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1" name="Shape 691"/>
        <p:cNvGrpSpPr/>
        <p:nvPr/>
      </p:nvGrpSpPr>
      <p:grpSpPr>
        <a:xfrm>
          <a:off x="0" y="0"/>
          <a:ext cx="0" cy="0"/>
          <a:chOff x="0" y="0"/>
          <a:chExt cx="0" cy="0"/>
        </a:xfrm>
      </p:grpSpPr>
      <p:sp>
        <p:nvSpPr>
          <p:cNvPr id="692" name="Google Shape;692;p7"/>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02</a:t>
            </a:r>
            <a:endParaRPr/>
          </a:p>
        </p:txBody>
      </p:sp>
      <p:sp>
        <p:nvSpPr>
          <p:cNvPr id="693" name="Google Shape;693;p7"/>
          <p:cNvSpPr txBox="1"/>
          <p:nvPr/>
        </p:nvSpPr>
        <p:spPr>
          <a:xfrm>
            <a:off x="175849" y="6310300"/>
            <a:ext cx="118170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3"/>
              </a:rPr>
              <a:t>https://leverageedublog.s3.ap-south-1.amazonaws.com/blog/wp-content/uploads/2020/01/09185920/MCAMasters-of-Computer-Applications.jpg</a:t>
            </a:r>
            <a:r>
              <a:rPr i="1" lang="en-US"/>
              <a:t> </a:t>
            </a:r>
            <a:endParaRPr b="0" i="0" sz="1200" u="none" cap="none" strike="noStrike">
              <a:solidFill>
                <a:srgbClr val="000000"/>
              </a:solidFill>
              <a:latin typeface="Arial"/>
              <a:ea typeface="Arial"/>
              <a:cs typeface="Arial"/>
              <a:sym typeface="Arial"/>
            </a:endParaRPr>
          </a:p>
        </p:txBody>
      </p:sp>
      <p:sp>
        <p:nvSpPr>
          <p:cNvPr id="694" name="Google Shape;694;p7"/>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ctr">
              <a:lnSpc>
                <a:spcPct val="90000"/>
              </a:lnSpc>
              <a:spcBef>
                <a:spcPts val="0"/>
              </a:spcBef>
              <a:spcAft>
                <a:spcPts val="0"/>
              </a:spcAft>
              <a:buClr>
                <a:schemeClr val="accent2"/>
              </a:buClr>
              <a:buSzPts val="4000"/>
              <a:buFont typeface="Calibri"/>
              <a:buNone/>
            </a:pPr>
            <a:r>
              <a:rPr lang="en-US" sz="4000"/>
              <a:t>CROSS-PLATFORM </a:t>
            </a:r>
            <a:r>
              <a:rPr b="1" lang="en-US" sz="4000"/>
              <a:t>IMPLEMENTATION</a:t>
            </a:r>
            <a:endParaRPr sz="4000"/>
          </a:p>
        </p:txBody>
      </p:sp>
      <p:sp>
        <p:nvSpPr>
          <p:cNvPr id="695" name="Google Shape;695;p7"/>
          <p:cNvSpPr txBox="1"/>
          <p:nvPr>
            <p:ph idx="1" type="subTitle"/>
          </p:nvPr>
        </p:nvSpPr>
        <p:spPr>
          <a:xfrm>
            <a:off x="3287688" y="5172813"/>
            <a:ext cx="8434459"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Cross-platform software is computer software that is designed to work in several computing platforms</a:t>
            </a:r>
            <a:endParaRPr/>
          </a:p>
        </p:txBody>
      </p:sp>
      <p:pic>
        <p:nvPicPr>
          <p:cNvPr id="696" name="Google Shape;696;p7"/>
          <p:cNvPicPr preferRelativeResize="0"/>
          <p:nvPr/>
        </p:nvPicPr>
        <p:blipFill rotWithShape="1">
          <a:blip r:embed="rId4">
            <a:alphaModFix/>
          </a:blip>
          <a:srcRect b="0" l="0" r="0" t="0"/>
          <a:stretch/>
        </p:blipFill>
        <p:spPr>
          <a:xfrm>
            <a:off x="0" y="0"/>
            <a:ext cx="7806899" cy="473064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0" name="Shape 700"/>
        <p:cNvGrpSpPr/>
        <p:nvPr/>
      </p:nvGrpSpPr>
      <p:grpSpPr>
        <a:xfrm>
          <a:off x="0" y="0"/>
          <a:ext cx="0" cy="0"/>
          <a:chOff x="0" y="0"/>
          <a:chExt cx="0" cy="0"/>
        </a:xfrm>
      </p:grpSpPr>
      <p:sp>
        <p:nvSpPr>
          <p:cNvPr id="701" name="Google Shape;701;p8"/>
          <p:cNvSpPr/>
          <p:nvPr/>
        </p:nvSpPr>
        <p:spPr>
          <a:xfrm>
            <a:off x="3425372" y="5036459"/>
            <a:ext cx="1092702" cy="580570"/>
          </a:xfrm>
          <a:prstGeom prst="ellipse">
            <a:avLst/>
          </a:prstGeom>
          <a:gradFill>
            <a:gsLst>
              <a:gs pos="0">
                <a:srgbClr val="5B88BD"/>
              </a:gs>
              <a:gs pos="38000">
                <a:srgbClr val="658AC3"/>
              </a:gs>
              <a:gs pos="68000">
                <a:srgbClr val="678DC4"/>
              </a:gs>
              <a:gs pos="100000">
                <a:srgbClr val="6E8FC6"/>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02" name="Google Shape;702;p8"/>
          <p:cNvSpPr txBox="1"/>
          <p:nvPr>
            <p:ph type="title"/>
          </p:nvPr>
        </p:nvSpPr>
        <p:spPr>
          <a:xfrm>
            <a:off x="5424716" y="151718"/>
            <a:ext cx="6364513" cy="83525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Implementation</a:t>
            </a:r>
            <a:endParaRPr/>
          </a:p>
        </p:txBody>
      </p:sp>
      <p:sp>
        <p:nvSpPr>
          <p:cNvPr id="703" name="Google Shape;703;p8"/>
          <p:cNvSpPr txBox="1"/>
          <p:nvPr>
            <p:ph idx="1" type="body"/>
          </p:nvPr>
        </p:nvSpPr>
        <p:spPr>
          <a:xfrm>
            <a:off x="5424716" y="996269"/>
            <a:ext cx="6694713" cy="4865461"/>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For software to be considered cross-platform, it must be function on more than one computer architecture or OS. Developing such software can be a time-consuming task because different OSs have different application programming interfaces (API). For example, Linux uses a different API from Windows.</a:t>
            </a:r>
            <a:endParaRPr/>
          </a:p>
          <a:p>
            <a:pPr indent="0" lvl="0" marL="0" rtl="0" algn="just">
              <a:lnSpc>
                <a:spcPct val="90000"/>
              </a:lnSpc>
              <a:spcBef>
                <a:spcPts val="1000"/>
              </a:spcBef>
              <a:spcAft>
                <a:spcPts val="0"/>
              </a:spcAft>
              <a:buClr>
                <a:schemeClr val="dk1"/>
              </a:buClr>
              <a:buSzPct val="100000"/>
              <a:buNone/>
            </a:pPr>
            <a:r>
              <a:rPr lang="en-US"/>
              <a:t>Software written for one OS may not automatically work on all architectures that OS supports. One example is OpenOffice.org, which in 2006 did not natively run on AMD64 or Intel 64 processors implementing the x86-64 standards; by 2012 it was "mostly" ported to these systems. Just because software is written in a popular programming language such as C or C++, it does not mean it will run on all OSs that support that language—or even on different versions of the same OS. </a:t>
            </a:r>
            <a:endParaRPr/>
          </a:p>
        </p:txBody>
      </p:sp>
      <p:pic>
        <p:nvPicPr>
          <p:cNvPr id="704" name="Google Shape;704;p8"/>
          <p:cNvPicPr preferRelativeResize="0"/>
          <p:nvPr/>
        </p:nvPicPr>
        <p:blipFill rotWithShape="1">
          <a:blip r:embed="rId3">
            <a:alphaModFix/>
          </a:blip>
          <a:srcRect b="-8111" l="1538" r="8095" t="206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705" name="Google Shape;705;p8"/>
          <p:cNvSpPr/>
          <p:nvPr/>
        </p:nvSpPr>
        <p:spPr>
          <a:xfrm>
            <a:off x="1" y="-348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8F9EE6"/>
              </a:gs>
              <a:gs pos="29000">
                <a:srgbClr val="8F9EE6"/>
              </a:gs>
              <a:gs pos="52000">
                <a:srgbClr val="93C9EA"/>
              </a:gs>
              <a:gs pos="80000">
                <a:srgbClr val="8EABF1"/>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06" name="Google Shape;706;p8"/>
          <p:cNvSpPr txBox="1"/>
          <p:nvPr/>
        </p:nvSpPr>
        <p:spPr>
          <a:xfrm>
            <a:off x="154749" y="6538900"/>
            <a:ext cx="117906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a:t>
            </a:r>
            <a:r>
              <a:rPr i="1" lang="en-US"/>
              <a:t> </a:t>
            </a:r>
            <a:r>
              <a:rPr i="1" lang="en-US" u="sng">
                <a:solidFill>
                  <a:srgbClr val="FF00FF"/>
                </a:solidFill>
                <a:hlinkClick r:id="rId4">
                  <a:extLst>
                    <a:ext uri="{A12FA001-AC4F-418D-AE19-62706E023703}">
                      <ahyp:hlinkClr val="tx"/>
                    </a:ext>
                  </a:extLst>
                </a:hlinkClick>
              </a:rPr>
              <a:t>https://as2.ftcdn.net/v2/jpg/02/08/19/65/1000_F_208196560_YtcH8Ldk7enIiBQRF4X67jU4tGv9HWcg.jpg</a:t>
            </a:r>
            <a:r>
              <a:rPr i="1" lang="en-US">
                <a:solidFill>
                  <a:srgbClr val="FF00FF"/>
                </a:solidFill>
              </a:rPr>
              <a:t> </a:t>
            </a:r>
            <a:endParaRPr b="0" i="0" sz="1200" u="none" cap="none" strike="noStrike">
              <a:solidFill>
                <a:srgbClr val="FF00FF"/>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0" name="Shape 710"/>
        <p:cNvGrpSpPr/>
        <p:nvPr/>
      </p:nvGrpSpPr>
      <p:grpSpPr>
        <a:xfrm>
          <a:off x="0" y="0"/>
          <a:ext cx="0" cy="0"/>
          <a:chOff x="0" y="0"/>
          <a:chExt cx="0" cy="0"/>
        </a:xfrm>
      </p:grpSpPr>
      <p:sp>
        <p:nvSpPr>
          <p:cNvPr id="711" name="Google Shape;711;p9"/>
          <p:cNvSpPr txBox="1"/>
          <p:nvPr/>
        </p:nvSpPr>
        <p:spPr>
          <a:xfrm>
            <a:off x="3291002" y="372406"/>
            <a:ext cx="9797831" cy="52322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1A4CC8"/>
              </a:buClr>
              <a:buSzPts val="2000"/>
              <a:buFont typeface="Arial"/>
              <a:buNone/>
            </a:pPr>
            <a:r>
              <a:rPr b="0" i="0" lang="en-US" sz="2000" u="none" cap="none" strike="noStrike">
                <a:solidFill>
                  <a:srgbClr val="1A4CC8"/>
                </a:solidFill>
                <a:latin typeface="Calibri"/>
                <a:ea typeface="Calibri"/>
                <a:cs typeface="Calibri"/>
                <a:sym typeface="Calibri"/>
              </a:rPr>
              <a:t>*Mean of Implementing Cross-platform</a:t>
            </a:r>
            <a:endParaRPr b="0" i="0" sz="1400" u="none" cap="none" strike="noStrike">
              <a:solidFill>
                <a:srgbClr val="000000"/>
              </a:solidFill>
              <a:latin typeface="Arial"/>
              <a:ea typeface="Arial"/>
              <a:cs typeface="Arial"/>
              <a:sym typeface="Arial"/>
            </a:endParaRPr>
          </a:p>
        </p:txBody>
      </p:sp>
      <p:grpSp>
        <p:nvGrpSpPr>
          <p:cNvPr id="712" name="Google Shape;712;p9"/>
          <p:cNvGrpSpPr/>
          <p:nvPr/>
        </p:nvGrpSpPr>
        <p:grpSpPr>
          <a:xfrm>
            <a:off x="1313688" y="2075688"/>
            <a:ext cx="9564624" cy="4782312"/>
            <a:chOff x="3588152" y="-388652"/>
            <a:chExt cx="8463284" cy="4231642"/>
          </a:xfrm>
        </p:grpSpPr>
        <p:sp>
          <p:nvSpPr>
            <p:cNvPr id="713" name="Google Shape;713;p9"/>
            <p:cNvSpPr/>
            <p:nvPr/>
          </p:nvSpPr>
          <p:spPr>
            <a:xfrm>
              <a:off x="3588152" y="-388652"/>
              <a:ext cx="8463284" cy="4231642"/>
            </a:xfrm>
            <a:custGeom>
              <a:rect b="b" l="l" r="r" t="t"/>
              <a:pathLst>
                <a:path extrusionOk="0" h="4231642" w="8463284">
                  <a:moveTo>
                    <a:pt x="4231642" y="0"/>
                  </a:moveTo>
                  <a:cubicBezTo>
                    <a:pt x="6568713" y="0"/>
                    <a:pt x="8463284" y="1894571"/>
                    <a:pt x="8463284" y="4231642"/>
                  </a:cubicBezTo>
                  <a:lnTo>
                    <a:pt x="0" y="4231642"/>
                  </a:lnTo>
                  <a:cubicBezTo>
                    <a:pt x="0" y="1894571"/>
                    <a:pt x="1894571" y="0"/>
                    <a:pt x="4231642"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4" name="Google Shape;714;p9"/>
            <p:cNvSpPr/>
            <p:nvPr/>
          </p:nvSpPr>
          <p:spPr>
            <a:xfrm>
              <a:off x="4085992" y="109190"/>
              <a:ext cx="7467600" cy="3733800"/>
            </a:xfrm>
            <a:custGeom>
              <a:rect b="b" l="l" r="r" t="t"/>
              <a:pathLst>
                <a:path extrusionOk="0" h="3733800" w="7467600">
                  <a:moveTo>
                    <a:pt x="3733800" y="0"/>
                  </a:moveTo>
                  <a:cubicBezTo>
                    <a:pt x="5795921" y="0"/>
                    <a:pt x="7467600" y="1671679"/>
                    <a:pt x="7467600" y="3733800"/>
                  </a:cubicBezTo>
                  <a:lnTo>
                    <a:pt x="0" y="3733800"/>
                  </a:lnTo>
                  <a:cubicBezTo>
                    <a:pt x="0" y="1671679"/>
                    <a:pt x="1671679" y="0"/>
                    <a:pt x="373380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5" name="Google Shape;715;p9"/>
            <p:cNvSpPr/>
            <p:nvPr/>
          </p:nvSpPr>
          <p:spPr>
            <a:xfrm>
              <a:off x="4583832" y="607030"/>
              <a:ext cx="6471920" cy="3235960"/>
            </a:xfrm>
            <a:custGeom>
              <a:rect b="b" l="l" r="r" t="t"/>
              <a:pathLst>
                <a:path extrusionOk="0" h="3235960" w="6471920">
                  <a:moveTo>
                    <a:pt x="3235960" y="0"/>
                  </a:moveTo>
                  <a:cubicBezTo>
                    <a:pt x="5023131" y="0"/>
                    <a:pt x="6471920" y="1448789"/>
                    <a:pt x="6471920" y="3235960"/>
                  </a:cubicBezTo>
                  <a:lnTo>
                    <a:pt x="0" y="3235960"/>
                  </a:lnTo>
                  <a:cubicBezTo>
                    <a:pt x="0" y="1448789"/>
                    <a:pt x="1448789" y="0"/>
                    <a:pt x="323596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6" name="Google Shape;716;p9"/>
            <p:cNvSpPr/>
            <p:nvPr/>
          </p:nvSpPr>
          <p:spPr>
            <a:xfrm>
              <a:off x="5081672" y="1104870"/>
              <a:ext cx="5476240" cy="2738120"/>
            </a:xfrm>
            <a:custGeom>
              <a:rect b="b" l="l" r="r" t="t"/>
              <a:pathLst>
                <a:path extrusionOk="0" h="2738120" w="5476240">
                  <a:moveTo>
                    <a:pt x="2738120" y="0"/>
                  </a:moveTo>
                  <a:cubicBezTo>
                    <a:pt x="4250342" y="0"/>
                    <a:pt x="5476240" y="1225898"/>
                    <a:pt x="5476240" y="2738120"/>
                  </a:cubicBezTo>
                  <a:lnTo>
                    <a:pt x="0" y="2738120"/>
                  </a:lnTo>
                  <a:cubicBezTo>
                    <a:pt x="0" y="1225898"/>
                    <a:pt x="1225898" y="0"/>
                    <a:pt x="273812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7" name="Google Shape;717;p9"/>
            <p:cNvSpPr/>
            <p:nvPr/>
          </p:nvSpPr>
          <p:spPr>
            <a:xfrm>
              <a:off x="5579512" y="1602710"/>
              <a:ext cx="4480560" cy="2240280"/>
            </a:xfrm>
            <a:custGeom>
              <a:rect b="b" l="l" r="r" t="t"/>
              <a:pathLst>
                <a:path extrusionOk="0" h="2240280" w="4480560">
                  <a:moveTo>
                    <a:pt x="2240280" y="0"/>
                  </a:moveTo>
                  <a:cubicBezTo>
                    <a:pt x="3477552" y="0"/>
                    <a:pt x="4480560" y="1003008"/>
                    <a:pt x="4480560" y="2240280"/>
                  </a:cubicBezTo>
                  <a:lnTo>
                    <a:pt x="0" y="2240280"/>
                  </a:lnTo>
                  <a:cubicBezTo>
                    <a:pt x="0" y="1003008"/>
                    <a:pt x="1003008" y="0"/>
                    <a:pt x="224028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8" name="Google Shape;718;p9"/>
            <p:cNvSpPr/>
            <p:nvPr/>
          </p:nvSpPr>
          <p:spPr>
            <a:xfrm>
              <a:off x="6077352" y="2100550"/>
              <a:ext cx="3484880" cy="1742440"/>
            </a:xfrm>
            <a:custGeom>
              <a:rect b="b" l="l" r="r" t="t"/>
              <a:pathLst>
                <a:path extrusionOk="0" h="1742440" w="3484880">
                  <a:moveTo>
                    <a:pt x="1742440" y="0"/>
                  </a:moveTo>
                  <a:cubicBezTo>
                    <a:pt x="2704763" y="0"/>
                    <a:pt x="3484880" y="780117"/>
                    <a:pt x="3484880" y="1742440"/>
                  </a:cubicBezTo>
                  <a:lnTo>
                    <a:pt x="0" y="1742440"/>
                  </a:lnTo>
                  <a:cubicBezTo>
                    <a:pt x="0" y="780117"/>
                    <a:pt x="780117" y="0"/>
                    <a:pt x="174244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9" name="Google Shape;719;p9"/>
            <p:cNvSpPr/>
            <p:nvPr/>
          </p:nvSpPr>
          <p:spPr>
            <a:xfrm>
              <a:off x="6576081" y="2599280"/>
              <a:ext cx="2487420" cy="1243710"/>
            </a:xfrm>
            <a:custGeom>
              <a:rect b="b" l="l" r="r" t="t"/>
              <a:pathLst>
                <a:path extrusionOk="0" h="1243710" w="2487420">
                  <a:moveTo>
                    <a:pt x="1243710" y="0"/>
                  </a:moveTo>
                  <a:cubicBezTo>
                    <a:pt x="1930592" y="0"/>
                    <a:pt x="2487420" y="556828"/>
                    <a:pt x="2487420" y="1243710"/>
                  </a:cubicBezTo>
                  <a:lnTo>
                    <a:pt x="0" y="1243710"/>
                  </a:lnTo>
                  <a:cubicBezTo>
                    <a:pt x="0" y="556828"/>
                    <a:pt x="556828" y="0"/>
                    <a:pt x="124371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20" name="Google Shape;720;p9"/>
            <p:cNvSpPr/>
            <p:nvPr/>
          </p:nvSpPr>
          <p:spPr>
            <a:xfrm>
              <a:off x="7073032" y="3096230"/>
              <a:ext cx="1493520" cy="746760"/>
            </a:xfrm>
            <a:custGeom>
              <a:rect b="b" l="l" r="r" t="t"/>
              <a:pathLst>
                <a:path extrusionOk="0" h="746760" w="1493520">
                  <a:moveTo>
                    <a:pt x="746760" y="0"/>
                  </a:moveTo>
                  <a:cubicBezTo>
                    <a:pt x="1159184" y="0"/>
                    <a:pt x="1493520" y="334336"/>
                    <a:pt x="1493520" y="746760"/>
                  </a:cubicBezTo>
                  <a:lnTo>
                    <a:pt x="0" y="746760"/>
                  </a:lnTo>
                  <a:cubicBezTo>
                    <a:pt x="0" y="334336"/>
                    <a:pt x="334337" y="0"/>
                    <a:pt x="74676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grpSp>
        <p:nvGrpSpPr>
          <p:cNvPr id="721" name="Google Shape;721;p9"/>
          <p:cNvGrpSpPr/>
          <p:nvPr/>
        </p:nvGrpSpPr>
        <p:grpSpPr>
          <a:xfrm>
            <a:off x="-49340" y="2660216"/>
            <a:ext cx="3625904" cy="1853703"/>
            <a:chOff x="135821" y="2791083"/>
            <a:chExt cx="2580393" cy="3502076"/>
          </a:xfrm>
        </p:grpSpPr>
        <p:sp>
          <p:nvSpPr>
            <p:cNvPr id="722" name="Google Shape;722;p9"/>
            <p:cNvSpPr txBox="1"/>
            <p:nvPr/>
          </p:nvSpPr>
          <p:spPr>
            <a:xfrm>
              <a:off x="135821" y="2791083"/>
              <a:ext cx="2447081" cy="872192"/>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2"/>
                  </a:solidFill>
                  <a:latin typeface="Calibri"/>
                  <a:ea typeface="Calibri"/>
                  <a:cs typeface="Calibri"/>
                  <a:sym typeface="Calibri"/>
                </a:rPr>
                <a:t>TESTING</a:t>
              </a:r>
              <a:endParaRPr b="0" i="0" sz="1400" u="none" cap="none" strike="noStrike">
                <a:solidFill>
                  <a:srgbClr val="000000"/>
                </a:solidFill>
                <a:latin typeface="Arial"/>
                <a:ea typeface="Arial"/>
                <a:cs typeface="Arial"/>
                <a:sym typeface="Arial"/>
              </a:endParaRPr>
            </a:p>
          </p:txBody>
        </p:sp>
        <p:sp>
          <p:nvSpPr>
            <p:cNvPr id="723" name="Google Shape;723;p9"/>
            <p:cNvSpPr/>
            <p:nvPr/>
          </p:nvSpPr>
          <p:spPr>
            <a:xfrm>
              <a:off x="165038" y="3676582"/>
              <a:ext cx="2551176" cy="261657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200"/>
                <a:buFont typeface="Arial"/>
                <a:buNone/>
              </a:pPr>
              <a:r>
                <a:rPr b="0" i="0" lang="en-US" sz="1200" u="none" cap="none" strike="noStrike">
                  <a:solidFill>
                    <a:schemeClr val="dk1"/>
                  </a:solidFill>
                  <a:latin typeface="Calibri"/>
                  <a:ea typeface="Calibri"/>
                  <a:cs typeface="Calibri"/>
                  <a:sym typeface="Calibri"/>
                </a:rPr>
                <a:t>Cross-platform applications need much more integration testing. Some web browsers prohibit installation of different versions on the same machine. There are several approaches used to target multiple platforms, but all of them result in software that requires substantial manual effort for testing and maintenance.</a:t>
              </a:r>
              <a:endParaRPr b="0" i="0" sz="1400" u="none" cap="none" strike="noStrike">
                <a:solidFill>
                  <a:srgbClr val="000000"/>
                </a:solidFill>
                <a:latin typeface="Arial"/>
                <a:ea typeface="Arial"/>
                <a:cs typeface="Arial"/>
                <a:sym typeface="Arial"/>
              </a:endParaRPr>
            </a:p>
          </p:txBody>
        </p:sp>
      </p:grpSp>
      <p:grpSp>
        <p:nvGrpSpPr>
          <p:cNvPr id="724" name="Google Shape;724;p9"/>
          <p:cNvGrpSpPr/>
          <p:nvPr/>
        </p:nvGrpSpPr>
        <p:grpSpPr>
          <a:xfrm>
            <a:off x="471331" y="801227"/>
            <a:ext cx="3013717" cy="1944805"/>
            <a:chOff x="165038" y="3392049"/>
            <a:chExt cx="2551176" cy="1606899"/>
          </a:xfrm>
        </p:grpSpPr>
        <p:sp>
          <p:nvSpPr>
            <p:cNvPr id="725" name="Google Shape;725;p9"/>
            <p:cNvSpPr txBox="1"/>
            <p:nvPr/>
          </p:nvSpPr>
          <p:spPr>
            <a:xfrm>
              <a:off x="165038" y="3392049"/>
              <a:ext cx="2551176" cy="305161"/>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US" sz="1800" u="none" cap="none" strike="noStrike">
                  <a:solidFill>
                    <a:schemeClr val="accent1"/>
                  </a:solidFill>
                  <a:latin typeface="Calibri"/>
                  <a:ea typeface="Calibri"/>
                  <a:cs typeface="Calibri"/>
                  <a:sym typeface="Calibri"/>
                </a:rPr>
                <a:t>RESPONSIVE WEB DESIGN</a:t>
              </a:r>
              <a:endParaRPr b="0" i="0" sz="1400" u="none" cap="none" strike="noStrike">
                <a:solidFill>
                  <a:srgbClr val="000000"/>
                </a:solidFill>
                <a:latin typeface="Arial"/>
                <a:ea typeface="Arial"/>
                <a:cs typeface="Arial"/>
                <a:sym typeface="Arial"/>
              </a:endParaRPr>
            </a:p>
          </p:txBody>
        </p:sp>
        <p:sp>
          <p:nvSpPr>
            <p:cNvPr id="726" name="Google Shape;726;p9"/>
            <p:cNvSpPr/>
            <p:nvPr/>
          </p:nvSpPr>
          <p:spPr>
            <a:xfrm>
              <a:off x="165038" y="3676582"/>
              <a:ext cx="2551176" cy="132236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Responsive web design (RWD) is a Web design approach aimed at crafting the visual layout of sites to provide an optimal viewing experience across a wide range of devices, from mobile phones to desktop computer monitors.</a:t>
              </a:r>
              <a:endParaRPr b="0" i="0" sz="1400" u="none" cap="none" strike="noStrike">
                <a:solidFill>
                  <a:srgbClr val="000000"/>
                </a:solidFill>
                <a:latin typeface="Arial"/>
                <a:ea typeface="Arial"/>
                <a:cs typeface="Arial"/>
                <a:sym typeface="Arial"/>
              </a:endParaRPr>
            </a:p>
          </p:txBody>
        </p:sp>
      </p:grpSp>
      <p:grpSp>
        <p:nvGrpSpPr>
          <p:cNvPr id="727" name="Google Shape;727;p9"/>
          <p:cNvGrpSpPr/>
          <p:nvPr/>
        </p:nvGrpSpPr>
        <p:grpSpPr>
          <a:xfrm>
            <a:off x="3631322" y="858281"/>
            <a:ext cx="2221980" cy="2495790"/>
            <a:chOff x="165038" y="3175265"/>
            <a:chExt cx="2934372" cy="1840222"/>
          </a:xfrm>
        </p:grpSpPr>
        <p:sp>
          <p:nvSpPr>
            <p:cNvPr id="728" name="Google Shape;728;p9"/>
            <p:cNvSpPr txBox="1"/>
            <p:nvPr/>
          </p:nvSpPr>
          <p:spPr>
            <a:xfrm>
              <a:off x="165038" y="3175265"/>
              <a:ext cx="2934372" cy="521946"/>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accent2"/>
                  </a:solidFill>
                  <a:latin typeface="Calibri"/>
                  <a:ea typeface="Calibri"/>
                  <a:cs typeface="Calibri"/>
                  <a:sym typeface="Calibri"/>
                </a:rPr>
                <a:t>THIRD-PARTY LIBRARIES</a:t>
              </a:r>
              <a:endParaRPr b="0" i="0" sz="1400" u="none" cap="none" strike="noStrike">
                <a:solidFill>
                  <a:srgbClr val="000000"/>
                </a:solidFill>
                <a:latin typeface="Arial"/>
                <a:ea typeface="Arial"/>
                <a:cs typeface="Arial"/>
                <a:sym typeface="Arial"/>
              </a:endParaRPr>
            </a:p>
          </p:txBody>
        </p:sp>
        <p:sp>
          <p:nvSpPr>
            <p:cNvPr id="729" name="Google Shape;729;p9"/>
            <p:cNvSpPr/>
            <p:nvPr/>
          </p:nvSpPr>
          <p:spPr>
            <a:xfrm>
              <a:off x="165038" y="3676582"/>
              <a:ext cx="2880156" cy="133890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Third-party libraries attempt to simplify cross-platform capability by hiding the complexities of client differentiation behind a single, unified API, at the expense of vendor lock-in. </a:t>
              </a:r>
              <a:endParaRPr b="0" i="0" sz="1400" u="none" cap="none" strike="noStrike">
                <a:solidFill>
                  <a:srgbClr val="000000"/>
                </a:solidFill>
                <a:latin typeface="Arial"/>
                <a:ea typeface="Arial"/>
                <a:cs typeface="Arial"/>
                <a:sym typeface="Arial"/>
              </a:endParaRPr>
            </a:p>
          </p:txBody>
        </p:sp>
      </p:grpSp>
      <p:grpSp>
        <p:nvGrpSpPr>
          <p:cNvPr id="730" name="Google Shape;730;p9"/>
          <p:cNvGrpSpPr/>
          <p:nvPr/>
        </p:nvGrpSpPr>
        <p:grpSpPr>
          <a:xfrm>
            <a:off x="5872186" y="733085"/>
            <a:ext cx="7085484" cy="1456699"/>
            <a:chOff x="165037" y="3235546"/>
            <a:chExt cx="3336134" cy="1456699"/>
          </a:xfrm>
        </p:grpSpPr>
        <p:sp>
          <p:nvSpPr>
            <p:cNvPr id="731" name="Google Shape;731;p9"/>
            <p:cNvSpPr txBox="1"/>
            <p:nvPr/>
          </p:nvSpPr>
          <p:spPr>
            <a:xfrm>
              <a:off x="165037" y="3235546"/>
              <a:ext cx="3336134" cy="461665"/>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chemeClr val="accent3"/>
                  </a:solidFill>
                  <a:latin typeface="Calibri"/>
                  <a:ea typeface="Calibri"/>
                  <a:cs typeface="Calibri"/>
                  <a:sym typeface="Calibri"/>
                </a:rPr>
                <a:t>SINGLE CODEBASE</a:t>
              </a:r>
              <a:endParaRPr b="0" i="0" sz="1400" u="none" cap="none" strike="noStrike">
                <a:solidFill>
                  <a:srgbClr val="000000"/>
                </a:solidFill>
                <a:latin typeface="Arial"/>
                <a:ea typeface="Arial"/>
                <a:cs typeface="Arial"/>
                <a:sym typeface="Arial"/>
              </a:endParaRPr>
            </a:p>
          </p:txBody>
        </p:sp>
        <p:sp>
          <p:nvSpPr>
            <p:cNvPr id="732" name="Google Shape;732;p9"/>
            <p:cNvSpPr/>
            <p:nvPr/>
          </p:nvSpPr>
          <p:spPr>
            <a:xfrm>
              <a:off x="165038" y="3676582"/>
              <a:ext cx="2551176" cy="101566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200"/>
                <a:buFont typeface="Arial"/>
                <a:buNone/>
              </a:pPr>
              <a:r>
                <a:rPr b="0" i="0" lang="en-US" sz="1200" u="none" cap="none" strike="noStrike">
                  <a:solidFill>
                    <a:schemeClr val="dk1"/>
                  </a:solidFill>
                  <a:latin typeface="Calibri"/>
                  <a:ea typeface="Calibri"/>
                  <a:cs typeface="Calibri"/>
                  <a:sym typeface="Calibri"/>
                </a:rPr>
                <a:t>This strategy relies on having one codebase that may be compiled to multiple platform-specific formats. One technique is conditional compilation. With this technique, code that is common to all platforms is not repeated. Blocks of code that are only relevant to certain platforms are made conditional, so that they are only interpreted or compiled when needed.</a:t>
              </a:r>
              <a:endParaRPr b="0" i="0" sz="1400" u="none" cap="none" strike="noStrike">
                <a:solidFill>
                  <a:srgbClr val="000000"/>
                </a:solidFill>
                <a:latin typeface="Arial"/>
                <a:ea typeface="Arial"/>
                <a:cs typeface="Arial"/>
                <a:sym typeface="Arial"/>
              </a:endParaRPr>
            </a:p>
          </p:txBody>
        </p:sp>
      </p:grpSp>
      <p:grpSp>
        <p:nvGrpSpPr>
          <p:cNvPr id="733" name="Google Shape;733;p9"/>
          <p:cNvGrpSpPr/>
          <p:nvPr/>
        </p:nvGrpSpPr>
        <p:grpSpPr>
          <a:xfrm>
            <a:off x="6009411" y="2094765"/>
            <a:ext cx="4038213" cy="1592252"/>
            <a:chOff x="165037" y="3452787"/>
            <a:chExt cx="3614254" cy="843003"/>
          </a:xfrm>
        </p:grpSpPr>
        <p:sp>
          <p:nvSpPr>
            <p:cNvPr id="734" name="Google Shape;734;p9"/>
            <p:cNvSpPr txBox="1"/>
            <p:nvPr/>
          </p:nvSpPr>
          <p:spPr>
            <a:xfrm>
              <a:off x="165037" y="3452787"/>
              <a:ext cx="3112802" cy="244424"/>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chemeClr val="accent4"/>
                  </a:solidFill>
                  <a:latin typeface="Calibri"/>
                  <a:ea typeface="Calibri"/>
                  <a:cs typeface="Calibri"/>
                  <a:sym typeface="Calibri"/>
                </a:rPr>
                <a:t>GRACEFUL DEGRADATION</a:t>
              </a:r>
              <a:endParaRPr b="0" i="0" sz="1400" u="none" cap="none" strike="noStrike">
                <a:solidFill>
                  <a:srgbClr val="000000"/>
                </a:solidFill>
                <a:latin typeface="Arial"/>
                <a:ea typeface="Arial"/>
                <a:cs typeface="Arial"/>
                <a:sym typeface="Arial"/>
              </a:endParaRPr>
            </a:p>
          </p:txBody>
        </p:sp>
        <p:sp>
          <p:nvSpPr>
            <p:cNvPr id="735" name="Google Shape;735;p9"/>
            <p:cNvSpPr/>
            <p:nvPr/>
          </p:nvSpPr>
          <p:spPr>
            <a:xfrm>
              <a:off x="165038" y="3676582"/>
              <a:ext cx="3614253" cy="61920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Graceful degradation attempts to provide the same or similar functionality to all users and platforms, while diminishing that functionality to a least common denominator for more limited client browsers. </a:t>
              </a:r>
              <a:endParaRPr b="0" i="0" sz="1400" u="none" cap="none" strike="noStrike">
                <a:solidFill>
                  <a:srgbClr val="000000"/>
                </a:solidFill>
                <a:latin typeface="Arial"/>
                <a:ea typeface="Arial"/>
                <a:cs typeface="Arial"/>
                <a:sym typeface="Arial"/>
              </a:endParaRPr>
            </a:p>
          </p:txBody>
        </p:sp>
      </p:grpSp>
      <p:grpSp>
        <p:nvGrpSpPr>
          <p:cNvPr id="736" name="Google Shape;736;p9"/>
          <p:cNvGrpSpPr/>
          <p:nvPr/>
        </p:nvGrpSpPr>
        <p:grpSpPr>
          <a:xfrm>
            <a:off x="7078127" y="3353847"/>
            <a:ext cx="4295672" cy="1826031"/>
            <a:chOff x="165037" y="3235546"/>
            <a:chExt cx="2551177" cy="1826031"/>
          </a:xfrm>
        </p:grpSpPr>
        <p:sp>
          <p:nvSpPr>
            <p:cNvPr id="737" name="Google Shape;737;p9"/>
            <p:cNvSpPr txBox="1"/>
            <p:nvPr/>
          </p:nvSpPr>
          <p:spPr>
            <a:xfrm>
              <a:off x="165037" y="3235546"/>
              <a:ext cx="1792617" cy="461665"/>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chemeClr val="accent5"/>
                  </a:solidFill>
                  <a:latin typeface="Calibri"/>
                  <a:ea typeface="Calibri"/>
                  <a:cs typeface="Calibri"/>
                  <a:sym typeface="Calibri"/>
                </a:rPr>
                <a:t>MULTIPLE CODEBASES</a:t>
              </a:r>
              <a:endParaRPr b="0" i="0" sz="1400" u="none" cap="none" strike="noStrike">
                <a:solidFill>
                  <a:srgbClr val="000000"/>
                </a:solidFill>
                <a:latin typeface="Arial"/>
                <a:ea typeface="Arial"/>
                <a:cs typeface="Arial"/>
                <a:sym typeface="Arial"/>
              </a:endParaRPr>
            </a:p>
          </p:txBody>
        </p:sp>
        <p:sp>
          <p:nvSpPr>
            <p:cNvPr id="738" name="Google Shape;738;p9"/>
            <p:cNvSpPr/>
            <p:nvPr/>
          </p:nvSpPr>
          <p:spPr>
            <a:xfrm>
              <a:off x="165038" y="3676582"/>
              <a:ext cx="2551176" cy="138499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Some software is maintained in distinct codebases for different (hardware and OS) platforms, with equivalent functionality. This requires more effort to maintain the code, but can be worthwhile where the amount of platform-specific code is high. </a:t>
              </a:r>
              <a:endParaRPr b="0" i="0" sz="1400" u="none" cap="none" strike="noStrike">
                <a:solidFill>
                  <a:srgbClr val="000000"/>
                </a:solidFill>
                <a:latin typeface="Arial"/>
                <a:ea typeface="Arial"/>
                <a:cs typeface="Arial"/>
                <a:sym typeface="Arial"/>
              </a:endParaRPr>
            </a:p>
          </p:txBody>
        </p:sp>
      </p:grpSp>
      <p:grpSp>
        <p:nvGrpSpPr>
          <p:cNvPr id="739" name="Google Shape;739;p9"/>
          <p:cNvGrpSpPr/>
          <p:nvPr/>
        </p:nvGrpSpPr>
        <p:grpSpPr>
          <a:xfrm>
            <a:off x="7601053" y="4906131"/>
            <a:ext cx="3263846" cy="1426496"/>
            <a:chOff x="93319" y="3235535"/>
            <a:chExt cx="2551200" cy="1853235"/>
          </a:xfrm>
        </p:grpSpPr>
        <p:sp>
          <p:nvSpPr>
            <p:cNvPr id="740" name="Google Shape;740;p9"/>
            <p:cNvSpPr txBox="1"/>
            <p:nvPr/>
          </p:nvSpPr>
          <p:spPr>
            <a:xfrm>
              <a:off x="165040" y="3235535"/>
              <a:ext cx="1211400" cy="600000"/>
            </a:xfrm>
            <a:prstGeom prst="rect">
              <a:avLst/>
            </a:prstGeom>
            <a:noFill/>
            <a:ln>
              <a:noFill/>
            </a:ln>
          </p:spPr>
          <p:txBody>
            <a:bodyPr anchorCtr="0" anchor="b"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chemeClr val="accent6"/>
                  </a:solidFill>
                  <a:latin typeface="Calibri"/>
                  <a:ea typeface="Calibri"/>
                  <a:cs typeface="Calibri"/>
                  <a:sym typeface="Calibri"/>
                </a:rPr>
                <a:t>DESIGN</a:t>
              </a:r>
              <a:endParaRPr b="0" i="0" sz="1400" u="none" cap="none" strike="noStrike">
                <a:solidFill>
                  <a:srgbClr val="000000"/>
                </a:solidFill>
                <a:latin typeface="Arial"/>
                <a:ea typeface="Arial"/>
                <a:cs typeface="Arial"/>
                <a:sym typeface="Arial"/>
              </a:endParaRPr>
            </a:p>
          </p:txBody>
        </p:sp>
        <p:sp>
          <p:nvSpPr>
            <p:cNvPr id="741" name="Google Shape;741;p9"/>
            <p:cNvSpPr/>
            <p:nvPr/>
          </p:nvSpPr>
          <p:spPr>
            <a:xfrm>
              <a:off x="93319" y="3703670"/>
              <a:ext cx="2551200" cy="13851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Because of the competing interests of compatibility and functionality, numerous design strategies have emerged. Many software systems use a layered architecture where platform-dependent code is restricted to the upper- and lowermost layers. </a:t>
              </a:r>
              <a:endParaRPr b="0" i="0" sz="1400" u="none" cap="none" strike="noStrike">
                <a:solidFill>
                  <a:srgbClr val="000000"/>
                </a:solidFill>
                <a:latin typeface="Arial"/>
                <a:ea typeface="Arial"/>
                <a:cs typeface="Arial"/>
                <a:sym typeface="Arial"/>
              </a:endParaRPr>
            </a:p>
          </p:txBody>
        </p:sp>
      </p:grpSp>
      <p:grpSp>
        <p:nvGrpSpPr>
          <p:cNvPr id="742" name="Google Shape;742;p9"/>
          <p:cNvGrpSpPr/>
          <p:nvPr/>
        </p:nvGrpSpPr>
        <p:grpSpPr>
          <a:xfrm>
            <a:off x="5250402" y="6008195"/>
            <a:ext cx="2637098" cy="863498"/>
            <a:chOff x="5250402" y="6008195"/>
            <a:chExt cx="2251052" cy="863498"/>
          </a:xfrm>
        </p:grpSpPr>
        <p:sp>
          <p:nvSpPr>
            <p:cNvPr id="743" name="Google Shape;743;p9"/>
            <p:cNvSpPr/>
            <p:nvPr/>
          </p:nvSpPr>
          <p:spPr>
            <a:xfrm>
              <a:off x="5250402" y="6008195"/>
              <a:ext cx="1687044" cy="849805"/>
            </a:xfrm>
            <a:custGeom>
              <a:rect b="b" l="l" r="r" t="t"/>
              <a:pathLst>
                <a:path extrusionOk="0" h="746760" w="1493520">
                  <a:moveTo>
                    <a:pt x="746760" y="0"/>
                  </a:moveTo>
                  <a:cubicBezTo>
                    <a:pt x="1159184" y="0"/>
                    <a:pt x="1493520" y="334336"/>
                    <a:pt x="1493520" y="746760"/>
                  </a:cubicBezTo>
                  <a:lnTo>
                    <a:pt x="0" y="746760"/>
                  </a:lnTo>
                  <a:cubicBezTo>
                    <a:pt x="0" y="334336"/>
                    <a:pt x="334336" y="0"/>
                    <a:pt x="746760" y="0"/>
                  </a:cubicBezTo>
                  <a:close/>
                </a:path>
              </a:pathLst>
            </a:custGeom>
            <a:solidFill>
              <a:schemeClr val="accent6"/>
            </a:solidFill>
            <a:ln>
              <a:noFill/>
            </a:ln>
            <a:effectLst>
              <a:outerShdw blurRad="203200" rotWithShape="0" algn="l"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44" name="Google Shape;744;p9"/>
            <p:cNvCxnSpPr/>
            <p:nvPr/>
          </p:nvCxnSpPr>
          <p:spPr>
            <a:xfrm>
              <a:off x="6093923" y="6871693"/>
              <a:ext cx="1407531" cy="0"/>
            </a:xfrm>
            <a:prstGeom prst="straightConnector1">
              <a:avLst/>
            </a:prstGeom>
            <a:noFill/>
            <a:ln cap="flat" cmpd="sng" w="76200">
              <a:solidFill>
                <a:schemeClr val="accent6"/>
              </a:solidFill>
              <a:prstDash val="solid"/>
              <a:miter lim="800000"/>
              <a:headEnd len="sm" w="sm" type="none"/>
              <a:tailEnd len="med" w="med" type="triangle"/>
            </a:ln>
          </p:spPr>
        </p:cxnSp>
      </p:grpSp>
      <p:grpSp>
        <p:nvGrpSpPr>
          <p:cNvPr id="745" name="Google Shape;745;p9"/>
          <p:cNvGrpSpPr/>
          <p:nvPr/>
        </p:nvGrpSpPr>
        <p:grpSpPr>
          <a:xfrm rot="-286188">
            <a:off x="4794642" y="5436280"/>
            <a:ext cx="2957846" cy="1402781"/>
            <a:chOff x="4689060" y="5442669"/>
            <a:chExt cx="3105726" cy="1555663"/>
          </a:xfrm>
        </p:grpSpPr>
        <p:sp>
          <p:nvSpPr>
            <p:cNvPr id="746" name="Google Shape;746;p9"/>
            <p:cNvSpPr/>
            <p:nvPr/>
          </p:nvSpPr>
          <p:spPr>
            <a:xfrm>
              <a:off x="4689060" y="5442669"/>
              <a:ext cx="2666748" cy="1415329"/>
            </a:xfrm>
            <a:custGeom>
              <a:rect b="b" l="l" r="r" t="t"/>
              <a:pathLst>
                <a:path extrusionOk="0" h="1243710" w="2360840">
                  <a:moveTo>
                    <a:pt x="1243709" y="0"/>
                  </a:moveTo>
                  <a:cubicBezTo>
                    <a:pt x="1673011" y="0"/>
                    <a:pt x="2051510" y="217511"/>
                    <a:pt x="2275013" y="548340"/>
                  </a:cubicBezTo>
                  <a:lnTo>
                    <a:pt x="2360840" y="706465"/>
                  </a:lnTo>
                  <a:lnTo>
                    <a:pt x="1243711" y="1241070"/>
                  </a:lnTo>
                  <a:lnTo>
                    <a:pt x="0" y="1243710"/>
                  </a:lnTo>
                  <a:cubicBezTo>
                    <a:pt x="0" y="556828"/>
                    <a:pt x="556827" y="0"/>
                    <a:pt x="1243709" y="0"/>
                  </a:cubicBezTo>
                  <a:close/>
                </a:path>
              </a:pathLst>
            </a:custGeom>
            <a:solidFill>
              <a:schemeClr val="accent5"/>
            </a:solidFill>
            <a:ln>
              <a:noFill/>
            </a:ln>
            <a:effectLst>
              <a:outerShdw blurRad="203200" rotWithShape="0" algn="tl" dir="2700000"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47" name="Google Shape;747;p9"/>
            <p:cNvCxnSpPr>
              <a:stCxn id="746" idx="3"/>
            </p:cNvCxnSpPr>
            <p:nvPr/>
          </p:nvCxnSpPr>
          <p:spPr>
            <a:xfrm flipH="1" rot="-10497582">
              <a:off x="6124373" y="5964385"/>
              <a:ext cx="1635625" cy="963594"/>
            </a:xfrm>
            <a:prstGeom prst="straightConnector1">
              <a:avLst/>
            </a:prstGeom>
            <a:noFill/>
            <a:ln cap="flat" cmpd="sng" w="76200">
              <a:solidFill>
                <a:schemeClr val="accent5"/>
              </a:solidFill>
              <a:prstDash val="solid"/>
              <a:miter lim="800000"/>
              <a:headEnd len="sm" w="sm" type="none"/>
              <a:tailEnd len="med" w="med" type="triangle"/>
            </a:ln>
          </p:spPr>
        </p:cxnSp>
      </p:grpSp>
      <p:grpSp>
        <p:nvGrpSpPr>
          <p:cNvPr id="748" name="Google Shape;748;p9"/>
          <p:cNvGrpSpPr/>
          <p:nvPr/>
        </p:nvGrpSpPr>
        <p:grpSpPr>
          <a:xfrm rot="-484765">
            <a:off x="4136557" y="4701471"/>
            <a:ext cx="3539432" cy="2095167"/>
            <a:chOff x="4125706" y="4680948"/>
            <a:chExt cx="3563743" cy="2387400"/>
          </a:xfrm>
        </p:grpSpPr>
        <p:sp>
          <p:nvSpPr>
            <p:cNvPr id="749" name="Google Shape;749;p9"/>
            <p:cNvSpPr/>
            <p:nvPr/>
          </p:nvSpPr>
          <p:spPr>
            <a:xfrm>
              <a:off x="4125706" y="4875120"/>
              <a:ext cx="3196150" cy="1982879"/>
            </a:xfrm>
            <a:custGeom>
              <a:rect b="b" l="l" r="r" t="t"/>
              <a:pathLst>
                <a:path extrusionOk="0" h="1742440" w="2829513">
                  <a:moveTo>
                    <a:pt x="1742440" y="0"/>
                  </a:moveTo>
                  <a:cubicBezTo>
                    <a:pt x="2103312" y="0"/>
                    <a:pt x="2438560" y="109704"/>
                    <a:pt x="2716655" y="297582"/>
                  </a:cubicBezTo>
                  <a:lnTo>
                    <a:pt x="2829513" y="381975"/>
                  </a:lnTo>
                  <a:lnTo>
                    <a:pt x="1742443" y="1737876"/>
                  </a:lnTo>
                  <a:lnTo>
                    <a:pt x="1742443" y="1739799"/>
                  </a:lnTo>
                  <a:lnTo>
                    <a:pt x="0" y="1742440"/>
                  </a:lnTo>
                  <a:cubicBezTo>
                    <a:pt x="0" y="780117"/>
                    <a:pt x="780117" y="0"/>
                    <a:pt x="1742440" y="0"/>
                  </a:cubicBezTo>
                  <a:close/>
                </a:path>
              </a:pathLst>
            </a:custGeom>
            <a:solidFill>
              <a:schemeClr val="accent4"/>
            </a:solidFill>
            <a:ln>
              <a:noFill/>
            </a:ln>
            <a:effectLst>
              <a:outerShdw blurRad="203200" rotWithShape="0" algn="tl" dir="4200000"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0" name="Google Shape;750;p9"/>
            <p:cNvCxnSpPr>
              <a:stCxn id="749" idx="4"/>
            </p:cNvCxnSpPr>
            <p:nvPr/>
          </p:nvCxnSpPr>
          <p:spPr>
            <a:xfrm flipH="1" rot="-10252189">
              <a:off x="6183868" y="4781797"/>
              <a:ext cx="1378262" cy="2185703"/>
            </a:xfrm>
            <a:prstGeom prst="straightConnector1">
              <a:avLst/>
            </a:prstGeom>
            <a:noFill/>
            <a:ln cap="flat" cmpd="sng" w="76200">
              <a:solidFill>
                <a:schemeClr val="accent4"/>
              </a:solidFill>
              <a:prstDash val="solid"/>
              <a:miter lim="800000"/>
              <a:headEnd len="sm" w="sm" type="none"/>
              <a:tailEnd len="med" w="med" type="triangle"/>
            </a:ln>
          </p:spPr>
        </p:cxnSp>
      </p:grpSp>
      <p:grpSp>
        <p:nvGrpSpPr>
          <p:cNvPr id="751" name="Google Shape;751;p9"/>
          <p:cNvGrpSpPr/>
          <p:nvPr/>
        </p:nvGrpSpPr>
        <p:grpSpPr>
          <a:xfrm>
            <a:off x="3563357" y="3869994"/>
            <a:ext cx="3214270" cy="2988005"/>
            <a:chOff x="3563357" y="3869994"/>
            <a:chExt cx="3214270" cy="2988005"/>
          </a:xfrm>
        </p:grpSpPr>
        <p:sp>
          <p:nvSpPr>
            <p:cNvPr id="752" name="Google Shape;752;p9"/>
            <p:cNvSpPr/>
            <p:nvPr/>
          </p:nvSpPr>
          <p:spPr>
            <a:xfrm>
              <a:off x="3563357" y="4308583"/>
              <a:ext cx="3098561" cy="2549416"/>
            </a:xfrm>
            <a:custGeom>
              <a:rect b="b" l="l" r="r" t="t"/>
              <a:pathLst>
                <a:path extrusionOk="0" h="2240280" w="2743119">
                  <a:moveTo>
                    <a:pt x="2240280" y="0"/>
                  </a:moveTo>
                  <a:cubicBezTo>
                    <a:pt x="2394939" y="0"/>
                    <a:pt x="2545938" y="15672"/>
                    <a:pt x="2691775" y="45515"/>
                  </a:cubicBezTo>
                  <a:lnTo>
                    <a:pt x="2743119" y="58717"/>
                  </a:lnTo>
                  <a:lnTo>
                    <a:pt x="2240284" y="2235715"/>
                  </a:lnTo>
                  <a:lnTo>
                    <a:pt x="2240283" y="2235716"/>
                  </a:lnTo>
                  <a:lnTo>
                    <a:pt x="2240283" y="2235718"/>
                  </a:lnTo>
                  <a:lnTo>
                    <a:pt x="2240283" y="2237639"/>
                  </a:lnTo>
                  <a:lnTo>
                    <a:pt x="0" y="2240280"/>
                  </a:lnTo>
                  <a:cubicBezTo>
                    <a:pt x="0" y="1003008"/>
                    <a:pt x="1003008" y="0"/>
                    <a:pt x="2240280" y="0"/>
                  </a:cubicBezTo>
                  <a:close/>
                </a:path>
              </a:pathLst>
            </a:custGeom>
            <a:solidFill>
              <a:schemeClr val="accent3"/>
            </a:solidFill>
            <a:ln>
              <a:noFill/>
            </a:ln>
            <a:effectLst>
              <a:outerShdw blurRad="203200" rotWithShape="0" algn="l" dir="1200000"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3" name="Google Shape;753;p9"/>
            <p:cNvCxnSpPr>
              <a:stCxn id="752" idx="6"/>
            </p:cNvCxnSpPr>
            <p:nvPr/>
          </p:nvCxnSpPr>
          <p:spPr>
            <a:xfrm flipH="1" rot="10800000">
              <a:off x="6093927" y="3869994"/>
              <a:ext cx="683700" cy="2985000"/>
            </a:xfrm>
            <a:prstGeom prst="straightConnector1">
              <a:avLst/>
            </a:prstGeom>
            <a:noFill/>
            <a:ln cap="flat" cmpd="sng" w="76200">
              <a:solidFill>
                <a:schemeClr val="accent3"/>
              </a:solidFill>
              <a:prstDash val="solid"/>
              <a:miter lim="800000"/>
              <a:headEnd len="sm" w="sm" type="none"/>
              <a:tailEnd len="med" w="med" type="triangle"/>
            </a:ln>
          </p:spPr>
        </p:cxnSp>
      </p:grpSp>
      <p:grpSp>
        <p:nvGrpSpPr>
          <p:cNvPr id="754" name="Google Shape;754;p9"/>
          <p:cNvGrpSpPr/>
          <p:nvPr/>
        </p:nvGrpSpPr>
        <p:grpSpPr>
          <a:xfrm>
            <a:off x="3001009" y="3308094"/>
            <a:ext cx="3092919" cy="3549905"/>
            <a:chOff x="3001009" y="3308094"/>
            <a:chExt cx="3092919" cy="3549905"/>
          </a:xfrm>
        </p:grpSpPr>
        <p:sp>
          <p:nvSpPr>
            <p:cNvPr id="755" name="Google Shape;755;p9"/>
            <p:cNvSpPr/>
            <p:nvPr/>
          </p:nvSpPr>
          <p:spPr>
            <a:xfrm>
              <a:off x="3001009" y="3819987"/>
              <a:ext cx="3092919" cy="3038012"/>
            </a:xfrm>
            <a:custGeom>
              <a:rect b="b" l="l" r="r" t="t"/>
              <a:pathLst>
                <a:path extrusionOk="0" h="2669630" w="2738124">
                  <a:moveTo>
                    <a:pt x="2136276" y="0"/>
                  </a:moveTo>
                  <a:lnTo>
                    <a:pt x="2737254" y="2665067"/>
                  </a:lnTo>
                  <a:lnTo>
                    <a:pt x="2738124" y="2665065"/>
                  </a:lnTo>
                  <a:lnTo>
                    <a:pt x="2738123" y="2665066"/>
                  </a:lnTo>
                  <a:lnTo>
                    <a:pt x="2738123" y="2665068"/>
                  </a:lnTo>
                  <a:lnTo>
                    <a:pt x="2738123" y="2666989"/>
                  </a:lnTo>
                  <a:lnTo>
                    <a:pt x="0" y="2669630"/>
                  </a:lnTo>
                  <a:cubicBezTo>
                    <a:pt x="0" y="1440950"/>
                    <a:pt x="809285" y="401288"/>
                    <a:pt x="1923888" y="54611"/>
                  </a:cubicBezTo>
                  <a:lnTo>
                    <a:pt x="2136276" y="0"/>
                  </a:lnTo>
                  <a:close/>
                </a:path>
              </a:pathLst>
            </a:custGeom>
            <a:solidFill>
              <a:schemeClr val="accent2"/>
            </a:solidFill>
            <a:ln>
              <a:noFill/>
            </a:ln>
            <a:effectLst>
              <a:outerShdw blurRad="203200" rotWithShape="0" algn="l"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6" name="Google Shape;756;p9"/>
            <p:cNvCxnSpPr>
              <a:stCxn id="755" idx="5"/>
            </p:cNvCxnSpPr>
            <p:nvPr/>
          </p:nvCxnSpPr>
          <p:spPr>
            <a:xfrm rot="10800000">
              <a:off x="5299527" y="3308094"/>
              <a:ext cx="794400" cy="3546900"/>
            </a:xfrm>
            <a:prstGeom prst="straightConnector1">
              <a:avLst/>
            </a:prstGeom>
            <a:noFill/>
            <a:ln cap="flat" cmpd="sng" w="76200">
              <a:solidFill>
                <a:schemeClr val="accent2"/>
              </a:solidFill>
              <a:prstDash val="solid"/>
              <a:miter lim="800000"/>
              <a:headEnd len="sm" w="sm" type="none"/>
              <a:tailEnd len="med" w="med" type="triangle"/>
            </a:ln>
          </p:spPr>
        </p:cxnSp>
      </p:grpSp>
      <p:grpSp>
        <p:nvGrpSpPr>
          <p:cNvPr id="757" name="Google Shape;757;p9"/>
          <p:cNvGrpSpPr/>
          <p:nvPr/>
        </p:nvGrpSpPr>
        <p:grpSpPr>
          <a:xfrm>
            <a:off x="2438661" y="3539608"/>
            <a:ext cx="3655266" cy="3318392"/>
            <a:chOff x="2438661" y="3539608"/>
            <a:chExt cx="3655266" cy="3318392"/>
          </a:xfrm>
        </p:grpSpPr>
        <p:sp>
          <p:nvSpPr>
            <p:cNvPr id="758" name="Google Shape;758;p9"/>
            <p:cNvSpPr/>
            <p:nvPr/>
          </p:nvSpPr>
          <p:spPr>
            <a:xfrm>
              <a:off x="2438661" y="3973195"/>
              <a:ext cx="3655266" cy="2884805"/>
            </a:xfrm>
            <a:custGeom>
              <a:rect b="b" l="l" r="r" t="t"/>
              <a:pathLst>
                <a:path extrusionOk="0" h="2535001" w="3235963">
                  <a:moveTo>
                    <a:pt x="3235962" y="2530436"/>
                  </a:moveTo>
                  <a:lnTo>
                    <a:pt x="3235963" y="2530436"/>
                  </a:lnTo>
                  <a:lnTo>
                    <a:pt x="3235962" y="2530437"/>
                  </a:lnTo>
                  <a:lnTo>
                    <a:pt x="3235962" y="2530436"/>
                  </a:lnTo>
                  <a:close/>
                  <a:moveTo>
                    <a:pt x="1228376" y="0"/>
                  </a:moveTo>
                  <a:lnTo>
                    <a:pt x="3234748" y="2528908"/>
                  </a:lnTo>
                  <a:lnTo>
                    <a:pt x="3235093" y="2530438"/>
                  </a:lnTo>
                  <a:lnTo>
                    <a:pt x="3235961" y="2530436"/>
                  </a:lnTo>
                  <a:cubicBezTo>
                    <a:pt x="3235961" y="2530437"/>
                    <a:pt x="3235962" y="2530437"/>
                    <a:pt x="3235962" y="2530438"/>
                  </a:cubicBezTo>
                  <a:lnTo>
                    <a:pt x="3235962" y="2530439"/>
                  </a:lnTo>
                  <a:lnTo>
                    <a:pt x="3235962" y="2532360"/>
                  </a:lnTo>
                  <a:lnTo>
                    <a:pt x="0" y="2535001"/>
                  </a:lnTo>
                  <a:cubicBezTo>
                    <a:pt x="0" y="1529718"/>
                    <a:pt x="458406" y="631500"/>
                    <a:pt x="1177590" y="37977"/>
                  </a:cubicBezTo>
                  <a:lnTo>
                    <a:pt x="1228376" y="0"/>
                  </a:lnTo>
                  <a:close/>
                </a:path>
              </a:pathLst>
            </a:custGeom>
            <a:solidFill>
              <a:schemeClr val="accent1"/>
            </a:solidFill>
            <a:ln>
              <a:noFill/>
            </a:ln>
            <a:effectLst>
              <a:outerShdw blurRad="203200" rotWithShape="0" algn="bl" dir="19800000"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9" name="Google Shape;759;p9"/>
            <p:cNvCxnSpPr>
              <a:stCxn id="758" idx="9"/>
            </p:cNvCxnSpPr>
            <p:nvPr/>
          </p:nvCxnSpPr>
          <p:spPr>
            <a:xfrm rot="10800000">
              <a:off x="3485126" y="3539608"/>
              <a:ext cx="2608800" cy="3313200"/>
            </a:xfrm>
            <a:prstGeom prst="straightConnector1">
              <a:avLst/>
            </a:prstGeom>
            <a:noFill/>
            <a:ln cap="flat" cmpd="sng" w="76200">
              <a:solidFill>
                <a:schemeClr val="accent1"/>
              </a:solidFill>
              <a:prstDash val="solid"/>
              <a:miter lim="800000"/>
              <a:headEnd len="sm" w="sm" type="none"/>
              <a:tailEnd len="med" w="med" type="triangle"/>
            </a:ln>
          </p:spPr>
        </p:cxnSp>
      </p:grpSp>
      <p:grpSp>
        <p:nvGrpSpPr>
          <p:cNvPr id="760" name="Google Shape;760;p9"/>
          <p:cNvGrpSpPr/>
          <p:nvPr/>
        </p:nvGrpSpPr>
        <p:grpSpPr>
          <a:xfrm>
            <a:off x="1797926" y="4740808"/>
            <a:ext cx="4296001" cy="2117192"/>
            <a:chOff x="1797926" y="4740808"/>
            <a:chExt cx="4296001" cy="2117192"/>
          </a:xfrm>
        </p:grpSpPr>
        <p:sp>
          <p:nvSpPr>
            <p:cNvPr id="761" name="Google Shape;761;p9"/>
            <p:cNvSpPr/>
            <p:nvPr/>
          </p:nvSpPr>
          <p:spPr>
            <a:xfrm>
              <a:off x="1876313" y="5002228"/>
              <a:ext cx="4217614" cy="1855772"/>
            </a:xfrm>
            <a:custGeom>
              <a:rect b="b" l="l" r="r" t="t"/>
              <a:pathLst>
                <a:path extrusionOk="0" h="1630746" w="3733803">
                  <a:moveTo>
                    <a:pt x="3733802" y="1626181"/>
                  </a:moveTo>
                  <a:lnTo>
                    <a:pt x="3733803" y="1626181"/>
                  </a:lnTo>
                  <a:lnTo>
                    <a:pt x="3733803" y="1626182"/>
                  </a:lnTo>
                  <a:lnTo>
                    <a:pt x="3733802" y="1626182"/>
                  </a:lnTo>
                  <a:lnTo>
                    <a:pt x="3733802" y="1626181"/>
                  </a:lnTo>
                  <a:close/>
                  <a:moveTo>
                    <a:pt x="378870" y="0"/>
                  </a:moveTo>
                  <a:lnTo>
                    <a:pt x="3732827" y="1625710"/>
                  </a:lnTo>
                  <a:cubicBezTo>
                    <a:pt x="3732862" y="1625868"/>
                    <a:pt x="3732898" y="1626025"/>
                    <a:pt x="3732933" y="1626183"/>
                  </a:cubicBezTo>
                  <a:lnTo>
                    <a:pt x="3733798" y="1626181"/>
                  </a:lnTo>
                  <a:cubicBezTo>
                    <a:pt x="3733799" y="1626182"/>
                    <a:pt x="3733801" y="1626182"/>
                    <a:pt x="3733802" y="1626183"/>
                  </a:cubicBezTo>
                  <a:lnTo>
                    <a:pt x="3733802" y="1626184"/>
                  </a:lnTo>
                  <a:lnTo>
                    <a:pt x="3733802" y="1628105"/>
                  </a:lnTo>
                  <a:lnTo>
                    <a:pt x="0" y="1630746"/>
                  </a:lnTo>
                  <a:cubicBezTo>
                    <a:pt x="0" y="1115216"/>
                    <a:pt x="104480" y="624088"/>
                    <a:pt x="293421" y="177383"/>
                  </a:cubicBezTo>
                  <a:lnTo>
                    <a:pt x="378870" y="0"/>
                  </a:lnTo>
                  <a:close/>
                </a:path>
              </a:pathLst>
            </a:custGeom>
            <a:solidFill>
              <a:schemeClr val="dk2"/>
            </a:solidFill>
            <a:ln>
              <a:noFill/>
            </a:ln>
            <a:effectLst>
              <a:outerShdw blurRad="203200" rotWithShape="0" algn="bl" dir="18900000"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62" name="Google Shape;762;p9"/>
            <p:cNvCxnSpPr>
              <a:stCxn id="761" idx="10"/>
            </p:cNvCxnSpPr>
            <p:nvPr/>
          </p:nvCxnSpPr>
          <p:spPr>
            <a:xfrm rot="10800000">
              <a:off x="1797926" y="4740808"/>
              <a:ext cx="4296000" cy="2112000"/>
            </a:xfrm>
            <a:prstGeom prst="straightConnector1">
              <a:avLst/>
            </a:prstGeom>
            <a:noFill/>
            <a:ln cap="flat" cmpd="sng" w="76200">
              <a:solidFill>
                <a:schemeClr val="dk2"/>
              </a:solidFill>
              <a:prstDash val="solid"/>
              <a:miter lim="800000"/>
              <a:headEnd len="sm" w="sm" type="none"/>
              <a:tailEnd len="med" w="med" type="triangle"/>
            </a:ln>
          </p:spPr>
        </p:cxnSp>
      </p:grpSp>
      <p:sp>
        <p:nvSpPr>
          <p:cNvPr id="763" name="Google Shape;763;p9"/>
          <p:cNvSpPr/>
          <p:nvPr/>
        </p:nvSpPr>
        <p:spPr>
          <a:xfrm>
            <a:off x="5812248" y="6574226"/>
            <a:ext cx="563351" cy="283774"/>
          </a:xfrm>
          <a:custGeom>
            <a:rect b="b" l="l" r="r" t="t"/>
            <a:pathLst>
              <a:path extrusionOk="0" h="249364" w="498728">
                <a:moveTo>
                  <a:pt x="249364" y="0"/>
                </a:moveTo>
                <a:cubicBezTo>
                  <a:pt x="387084" y="0"/>
                  <a:pt x="498728" y="111644"/>
                  <a:pt x="498728" y="249364"/>
                </a:cubicBezTo>
                <a:lnTo>
                  <a:pt x="0" y="249364"/>
                </a:lnTo>
                <a:cubicBezTo>
                  <a:pt x="0" y="111644"/>
                  <a:pt x="111644" y="0"/>
                  <a:pt x="249364" y="0"/>
                </a:cubicBezTo>
                <a:close/>
              </a:path>
            </a:pathLst>
          </a:custGeom>
          <a:solidFill>
            <a:schemeClr val="dk1"/>
          </a:solidFill>
          <a:ln>
            <a:noFill/>
          </a:ln>
          <a:effectLst>
            <a:outerShdw blurRad="203200" rotWithShape="0" algn="bl" dir="189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64" name="Google Shape;764;p9"/>
          <p:cNvSpPr txBox="1"/>
          <p:nvPr/>
        </p:nvSpPr>
        <p:spPr>
          <a:xfrm>
            <a:off x="6543699" y="6594689"/>
            <a:ext cx="393056" cy="338554"/>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1" i="0" lang="en-US" sz="1600" u="none" cap="none" strike="noStrike">
                <a:solidFill>
                  <a:schemeClr val="lt1"/>
                </a:solidFill>
                <a:latin typeface="Calibri"/>
                <a:ea typeface="Calibri"/>
                <a:cs typeface="Calibri"/>
                <a:sym typeface="Calibri"/>
              </a:rPr>
              <a:t>07</a:t>
            </a:r>
            <a:endParaRPr b="0" i="0" sz="1400" u="none" cap="none" strike="noStrike">
              <a:solidFill>
                <a:srgbClr val="000000"/>
              </a:solidFill>
              <a:latin typeface="Arial"/>
              <a:ea typeface="Arial"/>
              <a:cs typeface="Arial"/>
              <a:sym typeface="Arial"/>
            </a:endParaRPr>
          </a:p>
        </p:txBody>
      </p:sp>
      <p:sp>
        <p:nvSpPr>
          <p:cNvPr id="765" name="Google Shape;765;p9"/>
          <p:cNvSpPr txBox="1"/>
          <p:nvPr/>
        </p:nvSpPr>
        <p:spPr>
          <a:xfrm>
            <a:off x="6669426" y="5851613"/>
            <a:ext cx="444352" cy="400110"/>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06</a:t>
            </a:r>
            <a:endParaRPr b="0" i="0" sz="1400" u="none" cap="none" strike="noStrike">
              <a:solidFill>
                <a:srgbClr val="000000"/>
              </a:solidFill>
              <a:latin typeface="Arial"/>
              <a:ea typeface="Arial"/>
              <a:cs typeface="Arial"/>
              <a:sym typeface="Arial"/>
            </a:endParaRPr>
          </a:p>
        </p:txBody>
      </p:sp>
      <p:sp>
        <p:nvSpPr>
          <p:cNvPr id="766" name="Google Shape;766;p9"/>
          <p:cNvSpPr txBox="1"/>
          <p:nvPr/>
        </p:nvSpPr>
        <p:spPr>
          <a:xfrm>
            <a:off x="6566387" y="5086165"/>
            <a:ext cx="495650" cy="461665"/>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lt1"/>
                </a:solidFill>
                <a:latin typeface="Calibri"/>
                <a:ea typeface="Calibri"/>
                <a:cs typeface="Calibri"/>
                <a:sym typeface="Calibri"/>
              </a:rPr>
              <a:t>05</a:t>
            </a:r>
            <a:endParaRPr b="0" i="0" sz="1400" u="none" cap="none" strike="noStrike">
              <a:solidFill>
                <a:srgbClr val="000000"/>
              </a:solidFill>
              <a:latin typeface="Arial"/>
              <a:ea typeface="Arial"/>
              <a:cs typeface="Arial"/>
              <a:sym typeface="Arial"/>
            </a:endParaRPr>
          </a:p>
        </p:txBody>
      </p:sp>
      <p:sp>
        <p:nvSpPr>
          <p:cNvPr id="767" name="Google Shape;767;p9"/>
          <p:cNvSpPr txBox="1"/>
          <p:nvPr/>
        </p:nvSpPr>
        <p:spPr>
          <a:xfrm>
            <a:off x="5860385" y="4367629"/>
            <a:ext cx="495650" cy="461665"/>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lt1"/>
                </a:solidFill>
                <a:latin typeface="Calibri"/>
                <a:ea typeface="Calibri"/>
                <a:cs typeface="Calibri"/>
                <a:sym typeface="Calibri"/>
              </a:rPr>
              <a:t>04</a:t>
            </a:r>
            <a:endParaRPr b="0" i="0" sz="1400" u="none" cap="none" strike="noStrike">
              <a:solidFill>
                <a:srgbClr val="000000"/>
              </a:solidFill>
              <a:latin typeface="Arial"/>
              <a:ea typeface="Arial"/>
              <a:cs typeface="Arial"/>
              <a:sym typeface="Arial"/>
            </a:endParaRPr>
          </a:p>
        </p:txBody>
      </p:sp>
      <p:sp>
        <p:nvSpPr>
          <p:cNvPr id="768" name="Google Shape;768;p9"/>
          <p:cNvSpPr txBox="1"/>
          <p:nvPr/>
        </p:nvSpPr>
        <p:spPr>
          <a:xfrm>
            <a:off x="4642636" y="4096399"/>
            <a:ext cx="495650" cy="461665"/>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lt1"/>
                </a:solidFill>
                <a:latin typeface="Calibri"/>
                <a:ea typeface="Calibri"/>
                <a:cs typeface="Calibri"/>
                <a:sym typeface="Calibri"/>
              </a:rPr>
              <a:t>03</a:t>
            </a:r>
            <a:endParaRPr b="0" i="0" sz="1400" u="none" cap="none" strike="noStrike">
              <a:solidFill>
                <a:srgbClr val="000000"/>
              </a:solidFill>
              <a:latin typeface="Arial"/>
              <a:ea typeface="Arial"/>
              <a:cs typeface="Arial"/>
              <a:sym typeface="Arial"/>
            </a:endParaRPr>
          </a:p>
        </p:txBody>
      </p:sp>
      <p:sp>
        <p:nvSpPr>
          <p:cNvPr id="769" name="Google Shape;769;p9"/>
          <p:cNvSpPr txBox="1"/>
          <p:nvPr/>
        </p:nvSpPr>
        <p:spPr>
          <a:xfrm>
            <a:off x="3291002" y="4537496"/>
            <a:ext cx="495650" cy="461665"/>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lt1"/>
                </a:solidFill>
                <a:latin typeface="Calibri"/>
                <a:ea typeface="Calibri"/>
                <a:cs typeface="Calibri"/>
                <a:sym typeface="Calibri"/>
              </a:rPr>
              <a:t>02</a:t>
            </a:r>
            <a:endParaRPr b="0" i="0" sz="1400" u="none" cap="none" strike="noStrike">
              <a:solidFill>
                <a:srgbClr val="000000"/>
              </a:solidFill>
              <a:latin typeface="Arial"/>
              <a:ea typeface="Arial"/>
              <a:cs typeface="Arial"/>
              <a:sym typeface="Arial"/>
            </a:endParaRPr>
          </a:p>
        </p:txBody>
      </p:sp>
      <p:sp>
        <p:nvSpPr>
          <p:cNvPr id="770" name="Google Shape;770;p9"/>
          <p:cNvSpPr txBox="1"/>
          <p:nvPr/>
        </p:nvSpPr>
        <p:spPr>
          <a:xfrm>
            <a:off x="2180325" y="5718119"/>
            <a:ext cx="495650" cy="461665"/>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lt1"/>
                </a:solidFill>
                <a:latin typeface="Calibri"/>
                <a:ea typeface="Calibri"/>
                <a:cs typeface="Calibri"/>
                <a:sym typeface="Calibri"/>
              </a:rPr>
              <a:t>01</a:t>
            </a:r>
            <a:endParaRPr b="0" i="0" sz="1400" u="none" cap="none" strike="noStrike">
              <a:solidFill>
                <a:srgbClr val="000000"/>
              </a:solidFill>
              <a:latin typeface="Arial"/>
              <a:ea typeface="Arial"/>
              <a:cs typeface="Arial"/>
              <a:sym typeface="Arial"/>
            </a:endParaRPr>
          </a:p>
        </p:txBody>
      </p:sp>
      <p:sp>
        <p:nvSpPr>
          <p:cNvPr id="771" name="Google Shape;771;p9"/>
          <p:cNvSpPr txBox="1"/>
          <p:nvPr/>
        </p:nvSpPr>
        <p:spPr>
          <a:xfrm>
            <a:off x="623887" y="-69820"/>
            <a:ext cx="10743342" cy="70788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3600"/>
              <a:buFont typeface="Calibri"/>
              <a:buNone/>
            </a:pPr>
            <a:r>
              <a:rPr b="1" i="0" lang="en-US" sz="3600" u="none" cap="none" strike="noStrike">
                <a:solidFill>
                  <a:schemeClr val="dk1"/>
                </a:solidFill>
                <a:latin typeface="Calibri"/>
                <a:ea typeface="Calibri"/>
                <a:cs typeface="Calibri"/>
                <a:sym typeface="Calibri"/>
              </a:rPr>
              <a:t>Implementation (cont..)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6" name="Shape 776"/>
        <p:cNvGrpSpPr/>
        <p:nvPr/>
      </p:nvGrpSpPr>
      <p:grpSpPr>
        <a:xfrm>
          <a:off x="0" y="0"/>
          <a:ext cx="0" cy="0"/>
          <a:chOff x="0" y="0"/>
          <a:chExt cx="0" cy="0"/>
        </a:xfrm>
      </p:grpSpPr>
      <p:sp>
        <p:nvSpPr>
          <p:cNvPr id="777" name="Google Shape;777;p10"/>
          <p:cNvSpPr txBox="1"/>
          <p:nvPr>
            <p:ph type="title"/>
          </p:nvPr>
        </p:nvSpPr>
        <p:spPr>
          <a:xfrm>
            <a:off x="838200" y="172620"/>
            <a:ext cx="10515600" cy="757822"/>
          </a:xfrm>
          <a:prstGeom prst="rect">
            <a:avLst/>
          </a:prstGeom>
          <a:noFill/>
          <a:ln>
            <a:noFill/>
          </a:ln>
        </p:spPr>
        <p:txBody>
          <a:bodyPr anchorCtr="0" anchor="b" bIns="45700" lIns="0" spcFirstLastPara="1" rIns="0" wrap="square" tIns="45700">
            <a:noAutofit/>
          </a:bodyPr>
          <a:lstStyle/>
          <a:p>
            <a:pPr indent="0" lvl="0" marL="0" rtl="0" algn="ctr">
              <a:lnSpc>
                <a:spcPct val="90000"/>
              </a:lnSpc>
              <a:spcBef>
                <a:spcPts val="0"/>
              </a:spcBef>
              <a:spcAft>
                <a:spcPts val="0"/>
              </a:spcAft>
              <a:buClr>
                <a:schemeClr val="dk1"/>
              </a:buClr>
              <a:buSzPts val="4800"/>
              <a:buFont typeface="Calibri"/>
              <a:buNone/>
            </a:pPr>
            <a:r>
              <a:rPr b="1" lang="en-US" sz="4600"/>
              <a:t>Challenges in Implementing Cross-platform</a:t>
            </a:r>
            <a:endParaRPr sz="5200"/>
          </a:p>
        </p:txBody>
      </p:sp>
      <p:sp>
        <p:nvSpPr>
          <p:cNvPr id="778" name="Google Shape;778;p10"/>
          <p:cNvSpPr txBox="1"/>
          <p:nvPr>
            <p:ph idx="1" type="body"/>
          </p:nvPr>
        </p:nvSpPr>
        <p:spPr>
          <a:xfrm>
            <a:off x="486228" y="1103062"/>
            <a:ext cx="11219543" cy="5754938"/>
          </a:xfrm>
          <a:prstGeom prst="rect">
            <a:avLst/>
          </a:prstGeom>
          <a:noFill/>
          <a:ln>
            <a:noFill/>
          </a:ln>
        </p:spPr>
        <p:txBody>
          <a:bodyPr anchorCtr="0" anchor="t" bIns="45700" lIns="0" spcFirstLastPara="1" rIns="0" wrap="square" tIns="91425">
            <a:normAutofit lnSpcReduction="10000"/>
          </a:bodyPr>
          <a:lstStyle/>
          <a:p>
            <a:pPr indent="-514350" lvl="0" marL="514350" rtl="0" algn="just">
              <a:lnSpc>
                <a:spcPct val="90000"/>
              </a:lnSpc>
              <a:spcBef>
                <a:spcPts val="0"/>
              </a:spcBef>
              <a:spcAft>
                <a:spcPts val="0"/>
              </a:spcAft>
              <a:buClr>
                <a:schemeClr val="dk1"/>
              </a:buClr>
              <a:buSzPts val="2400"/>
              <a:buFont typeface="Calibri"/>
              <a:buAutoNum type="arabicPeriod"/>
            </a:pPr>
            <a:r>
              <a:rPr lang="en-US"/>
              <a:t>Testing cross-platform applications may be considerably more complicated, since different platforms can exhibit slightly different behaviors or subtle bugs. </a:t>
            </a:r>
            <a:endParaRPr/>
          </a:p>
          <a:p>
            <a:pPr indent="-514350" lvl="0" marL="514350" rtl="0" algn="just">
              <a:lnSpc>
                <a:spcPct val="90000"/>
              </a:lnSpc>
              <a:spcBef>
                <a:spcPts val="2800"/>
              </a:spcBef>
              <a:spcAft>
                <a:spcPts val="0"/>
              </a:spcAft>
              <a:buClr>
                <a:schemeClr val="dk1"/>
              </a:buClr>
              <a:buSzPts val="2400"/>
              <a:buFont typeface="Calibri"/>
              <a:buAutoNum type="arabicPeriod"/>
            </a:pPr>
            <a:r>
              <a:rPr lang="en-US"/>
              <a:t>Developers are often restricted to using the lowest common denominator subset of features which are available on all platforms. </a:t>
            </a:r>
            <a:endParaRPr/>
          </a:p>
          <a:p>
            <a:pPr indent="-514350" lvl="0" marL="514350" rtl="0" algn="just">
              <a:lnSpc>
                <a:spcPct val="90000"/>
              </a:lnSpc>
              <a:spcBef>
                <a:spcPts val="2800"/>
              </a:spcBef>
              <a:spcAft>
                <a:spcPts val="0"/>
              </a:spcAft>
              <a:buClr>
                <a:schemeClr val="dk1"/>
              </a:buClr>
              <a:buSzPts val="2400"/>
              <a:buFont typeface="Calibri"/>
              <a:buAutoNum type="arabicPeriod"/>
            </a:pPr>
            <a:r>
              <a:rPr lang="en-US"/>
              <a:t>Different platforms often have different user interface conventions, which cross-platform applications do not always accommodate. </a:t>
            </a:r>
            <a:endParaRPr/>
          </a:p>
          <a:p>
            <a:pPr indent="-514350" lvl="0" marL="514350" rtl="0" algn="just">
              <a:lnSpc>
                <a:spcPct val="90000"/>
              </a:lnSpc>
              <a:spcBef>
                <a:spcPts val="2800"/>
              </a:spcBef>
              <a:spcAft>
                <a:spcPts val="0"/>
              </a:spcAft>
              <a:buClr>
                <a:schemeClr val="dk1"/>
              </a:buClr>
              <a:buSzPts val="2400"/>
              <a:buFont typeface="Calibri"/>
              <a:buAutoNum type="arabicPeriod"/>
            </a:pPr>
            <a:r>
              <a:rPr lang="en-US"/>
              <a:t>Scripting languages and VM bytecode must be translated into native executable code each time they are used, imposing a performance penalty. </a:t>
            </a:r>
            <a:endParaRPr/>
          </a:p>
          <a:p>
            <a:pPr indent="-514350" lvl="0" marL="514350" rtl="0" algn="just">
              <a:lnSpc>
                <a:spcPct val="90000"/>
              </a:lnSpc>
              <a:spcBef>
                <a:spcPts val="2800"/>
              </a:spcBef>
              <a:spcAft>
                <a:spcPts val="0"/>
              </a:spcAft>
              <a:buClr>
                <a:schemeClr val="dk1"/>
              </a:buClr>
              <a:buSzPts val="2400"/>
              <a:buFont typeface="Calibri"/>
              <a:buAutoNum type="arabicPeriod"/>
            </a:pPr>
            <a:r>
              <a:rPr lang="en-US"/>
              <a:t>Different platforms require the use of native package formats such as RPM and MSI. Multi-platform installers such as InstallAnywhere address this need.</a:t>
            </a:r>
            <a:endParaRPr/>
          </a:p>
          <a:p>
            <a:pPr indent="-514350" lvl="0" marL="514350" rtl="0" algn="just">
              <a:lnSpc>
                <a:spcPct val="90000"/>
              </a:lnSpc>
              <a:spcBef>
                <a:spcPts val="2800"/>
              </a:spcBef>
              <a:spcAft>
                <a:spcPts val="0"/>
              </a:spcAft>
              <a:buClr>
                <a:schemeClr val="dk1"/>
              </a:buClr>
              <a:buSzPts val="2400"/>
              <a:buFont typeface="Calibri"/>
              <a:buAutoNum type="arabicPeriod"/>
            </a:pPr>
            <a:r>
              <a:rPr lang="en-US"/>
              <a:t>Cross-platform execution environments may suffer cross-platform security flaws, creating a fertile environment for cross-platform malware.</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3" name="Shape 783"/>
        <p:cNvGrpSpPr/>
        <p:nvPr/>
      </p:nvGrpSpPr>
      <p:grpSpPr>
        <a:xfrm>
          <a:off x="0" y="0"/>
          <a:ext cx="0" cy="0"/>
          <a:chOff x="0" y="0"/>
          <a:chExt cx="0" cy="0"/>
        </a:xfrm>
      </p:grpSpPr>
      <p:sp>
        <p:nvSpPr>
          <p:cNvPr id="784" name="Google Shape;784;p11"/>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03</a:t>
            </a:r>
            <a:endParaRPr/>
          </a:p>
        </p:txBody>
      </p:sp>
      <p:sp>
        <p:nvSpPr>
          <p:cNvPr id="785" name="Google Shape;785;p11"/>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MOBILE APP DEVELOPMENT</a:t>
            </a:r>
            <a:endParaRPr/>
          </a:p>
        </p:txBody>
      </p:sp>
      <p:sp>
        <p:nvSpPr>
          <p:cNvPr id="786" name="Google Shape;786;p11"/>
          <p:cNvSpPr txBox="1"/>
          <p:nvPr>
            <p:ph idx="1" type="subTitle"/>
          </p:nvPr>
        </p:nvSpPr>
        <p:spPr>
          <a:xfrm>
            <a:off x="3241964" y="5172813"/>
            <a:ext cx="8480183" cy="812530"/>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The mobile phone operating system landscape was much more diverse 10 to 15 years ago. </a:t>
            </a:r>
            <a:endParaRPr/>
          </a:p>
        </p:txBody>
      </p:sp>
      <p:pic>
        <p:nvPicPr>
          <p:cNvPr id="787" name="Google Shape;787;p11"/>
          <p:cNvPicPr preferRelativeResize="0"/>
          <p:nvPr/>
        </p:nvPicPr>
        <p:blipFill rotWithShape="1">
          <a:blip r:embed="rId3">
            <a:alphaModFix/>
          </a:blip>
          <a:srcRect b="0" l="0" r="0" t="0"/>
          <a:stretch/>
        </p:blipFill>
        <p:spPr>
          <a:xfrm>
            <a:off x="0" y="0"/>
            <a:ext cx="8074025" cy="4883800"/>
          </a:xfrm>
          <a:prstGeom prst="rect">
            <a:avLst/>
          </a:prstGeom>
          <a:noFill/>
          <a:ln>
            <a:noFill/>
          </a:ln>
        </p:spPr>
      </p:pic>
      <p:sp>
        <p:nvSpPr>
          <p:cNvPr id="788" name="Google Shape;788;p11"/>
          <p:cNvSpPr txBox="1"/>
          <p:nvPr/>
        </p:nvSpPr>
        <p:spPr>
          <a:xfrm>
            <a:off x="63529" y="5993800"/>
            <a:ext cx="11958600" cy="831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000000"/>
                </a:solidFill>
                <a:latin typeface="Arial"/>
                <a:ea typeface="Arial"/>
                <a:cs typeface="Arial"/>
                <a:sym typeface="Arial"/>
              </a:rPr>
              <a:t>Image Source: </a:t>
            </a:r>
            <a:r>
              <a:rPr i="1" lang="en-US" sz="1200" u="sng">
                <a:solidFill>
                  <a:srgbClr val="6B9F25"/>
                </a:solidFill>
                <a:hlinkClick r:id="rId4">
                  <a:extLst>
                    <a:ext uri="{A12FA001-AC4F-418D-AE19-62706E023703}">
                      <ahyp:hlinkClr val="tx"/>
                    </a:ext>
                  </a:extLst>
                </a:hlinkClick>
              </a:rPr>
              <a:t>https://temp-ca.s3.amazonaws.com/cdn-files/ris_ss138246326sst1654065756.jpg?X-Amz-Content-Sha256=UNSIGNED-PAYLOAD&amp;X-Amz-Algorithm=AWS4-HMAC-SHA256&amp;X-Amz-Credential=AKIA2YDWKLAVUAFT3HFY%2F20220601%2Fus-east-1%2Fs3%2Faws4_request&amp;X-Amz-Date=20220601T064237Z&amp;X-Amz-SignedHeaders=host&amp;X-Amz-Expires=300&amp;X-Amz-Signature=6e07d736985ca6e56beb1bbbb052e1795ca906cd8b5d63f49c55f31d9e065e6f</a:t>
            </a:r>
            <a:r>
              <a:rPr i="1" lang="en-US" sz="1200"/>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792" name="Shape 792"/>
        <p:cNvGrpSpPr/>
        <p:nvPr/>
      </p:nvGrpSpPr>
      <p:grpSpPr>
        <a:xfrm>
          <a:off x="0" y="0"/>
          <a:ext cx="0" cy="0"/>
          <a:chOff x="0" y="0"/>
          <a:chExt cx="0" cy="0"/>
        </a:xfrm>
      </p:grpSpPr>
      <p:sp>
        <p:nvSpPr>
          <p:cNvPr id="793" name="Google Shape;793;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794" name="Google Shape;794;p12"/>
          <p:cNvGrpSpPr/>
          <p:nvPr/>
        </p:nvGrpSpPr>
        <p:grpSpPr>
          <a:xfrm>
            <a:off x="0" y="4601497"/>
            <a:ext cx="1014060" cy="2017580"/>
            <a:chOff x="0" y="4601497"/>
            <a:chExt cx="1014060" cy="2017580"/>
          </a:xfrm>
        </p:grpSpPr>
        <p:sp>
          <p:nvSpPr>
            <p:cNvPr id="795" name="Google Shape;795;p12"/>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96" name="Google Shape;796;p12"/>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797" name="Google Shape;797;p12"/>
          <p:cNvGrpSpPr/>
          <p:nvPr/>
        </p:nvGrpSpPr>
        <p:grpSpPr>
          <a:xfrm>
            <a:off x="11219290" y="1"/>
            <a:ext cx="972709" cy="1935307"/>
            <a:chOff x="10918968" y="713127"/>
            <a:chExt cx="1273032" cy="2532832"/>
          </a:xfrm>
        </p:grpSpPr>
        <p:sp>
          <p:nvSpPr>
            <p:cNvPr id="798" name="Google Shape;798;p12"/>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99" name="Google Shape;799;p12"/>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00" name="Google Shape;800;p12"/>
          <p:cNvSpPr txBox="1"/>
          <p:nvPr>
            <p:ph type="title"/>
          </p:nvPr>
        </p:nvSpPr>
        <p:spPr>
          <a:xfrm>
            <a:off x="214746" y="115743"/>
            <a:ext cx="11762508" cy="84065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Mobile App Development</a:t>
            </a:r>
            <a:endParaRPr/>
          </a:p>
        </p:txBody>
      </p:sp>
      <p:sp>
        <p:nvSpPr>
          <p:cNvPr id="801" name="Google Shape;801;p12"/>
          <p:cNvSpPr txBox="1"/>
          <p:nvPr>
            <p:ph idx="1" type="body"/>
          </p:nvPr>
        </p:nvSpPr>
        <p:spPr>
          <a:xfrm>
            <a:off x="214746" y="956396"/>
            <a:ext cx="6615545" cy="555033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The variety of operating systems was a real challenge for software developers, who had to build a whole new app for each platform they wanted to support. The development process a decade ago was much harder and more expensive than it is now. Developers released their apps on the operating systems that were most popular among their target audiences and ignored less popular OSs.</a:t>
            </a:r>
            <a:endParaRPr/>
          </a:p>
          <a:p>
            <a:pPr indent="0" lvl="0" marL="0" rtl="0" algn="just">
              <a:lnSpc>
                <a:spcPct val="90000"/>
              </a:lnSpc>
              <a:spcBef>
                <a:spcPts val="1000"/>
              </a:spcBef>
              <a:spcAft>
                <a:spcPts val="0"/>
              </a:spcAft>
              <a:buClr>
                <a:schemeClr val="dk1"/>
              </a:buClr>
              <a:buSzPct val="100000"/>
              <a:buNone/>
            </a:pPr>
            <a:r>
              <a:rPr lang="en-US"/>
              <a:t>Symbian, BlackBerry OS, and Windows Phone ultimately proved less popular than iOS and Android, and supporting them didn’t pay off. So these platforms died, and the world of mobile operating systems is now binary: only iOS and Android have been competing for the last few years.</a:t>
            </a:r>
            <a:endParaRPr/>
          </a:p>
        </p:txBody>
      </p:sp>
      <p:pic>
        <p:nvPicPr>
          <p:cNvPr id="802" name="Google Shape;802;p12"/>
          <p:cNvPicPr preferRelativeResize="0"/>
          <p:nvPr/>
        </p:nvPicPr>
        <p:blipFill rotWithShape="1">
          <a:blip r:embed="rId3">
            <a:alphaModFix/>
          </a:blip>
          <a:srcRect b="0" l="0" r="0" t="0"/>
          <a:stretch/>
        </p:blipFill>
        <p:spPr>
          <a:xfrm>
            <a:off x="6830291" y="868146"/>
            <a:ext cx="5241838" cy="5033458"/>
          </a:xfrm>
          <a:prstGeom prst="rect">
            <a:avLst/>
          </a:prstGeom>
          <a:noFill/>
          <a:ln>
            <a:noFill/>
          </a:ln>
        </p:spPr>
      </p:pic>
      <p:sp>
        <p:nvSpPr>
          <p:cNvPr id="803" name="Google Shape;803;p12"/>
          <p:cNvSpPr txBox="1"/>
          <p:nvPr/>
        </p:nvSpPr>
        <p:spPr>
          <a:xfrm>
            <a:off x="190875" y="6506725"/>
            <a:ext cx="84891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a:t>
            </a:r>
            <a:r>
              <a:rPr i="1" lang="en-US" sz="1600"/>
              <a:t>https://cdn.statcdn.com/Infographic/images/normal/4112.jpeg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807" name="Shape 807"/>
        <p:cNvGrpSpPr/>
        <p:nvPr/>
      </p:nvGrpSpPr>
      <p:grpSpPr>
        <a:xfrm>
          <a:off x="0" y="0"/>
          <a:ext cx="0" cy="0"/>
          <a:chOff x="0" y="0"/>
          <a:chExt cx="0" cy="0"/>
        </a:xfrm>
      </p:grpSpPr>
      <p:sp>
        <p:nvSpPr>
          <p:cNvPr id="808" name="Google Shape;808;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809" name="Google Shape;809;p13"/>
          <p:cNvGrpSpPr/>
          <p:nvPr/>
        </p:nvGrpSpPr>
        <p:grpSpPr>
          <a:xfrm>
            <a:off x="0" y="4601497"/>
            <a:ext cx="1014060" cy="2017580"/>
            <a:chOff x="0" y="4601497"/>
            <a:chExt cx="1014060" cy="2017580"/>
          </a:xfrm>
        </p:grpSpPr>
        <p:sp>
          <p:nvSpPr>
            <p:cNvPr id="810" name="Google Shape;810;p13"/>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11" name="Google Shape;811;p13"/>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812" name="Google Shape;812;p13"/>
          <p:cNvGrpSpPr/>
          <p:nvPr/>
        </p:nvGrpSpPr>
        <p:grpSpPr>
          <a:xfrm>
            <a:off x="11219290" y="1"/>
            <a:ext cx="972709" cy="1935307"/>
            <a:chOff x="10918968" y="713127"/>
            <a:chExt cx="1273032" cy="2532832"/>
          </a:xfrm>
        </p:grpSpPr>
        <p:sp>
          <p:nvSpPr>
            <p:cNvPr id="813" name="Google Shape;813;p13"/>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14" name="Google Shape;814;p13"/>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815" name="Google Shape;815;p13"/>
          <p:cNvPicPr preferRelativeResize="0"/>
          <p:nvPr/>
        </p:nvPicPr>
        <p:blipFill rotWithShape="1">
          <a:blip r:embed="rId3">
            <a:alphaModFix/>
          </a:blip>
          <a:srcRect b="0" l="0" r="0" t="0"/>
          <a:stretch/>
        </p:blipFill>
        <p:spPr>
          <a:xfrm>
            <a:off x="2382098" y="0"/>
            <a:ext cx="7427804" cy="6858000"/>
          </a:xfrm>
          <a:prstGeom prst="rect">
            <a:avLst/>
          </a:prstGeom>
          <a:noFill/>
          <a:ln>
            <a:noFill/>
          </a:ln>
        </p:spPr>
      </p:pic>
      <p:sp>
        <p:nvSpPr>
          <p:cNvPr id="816" name="Google Shape;816;p13"/>
          <p:cNvSpPr txBox="1"/>
          <p:nvPr/>
        </p:nvSpPr>
        <p:spPr>
          <a:xfrm>
            <a:off x="249528" y="6550200"/>
            <a:ext cx="109698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1" lang="en-US" sz="1400" u="none" cap="none" strike="noStrike">
                <a:solidFill>
                  <a:srgbClr val="000000"/>
                </a:solidFill>
                <a:latin typeface="Arial"/>
                <a:ea typeface="Arial"/>
                <a:cs typeface="Arial"/>
                <a:sym typeface="Arial"/>
              </a:rPr>
              <a:t>Image Source:</a:t>
            </a:r>
            <a:r>
              <a:rPr i="1" lang="en-US"/>
              <a:t> </a:t>
            </a:r>
            <a:r>
              <a:rPr i="1" lang="en-US" u="sng">
                <a:solidFill>
                  <a:srgbClr val="6B9F25"/>
                </a:solidFill>
                <a:hlinkClick r:id="rId4">
                  <a:extLst>
                    <a:ext uri="{A12FA001-AC4F-418D-AE19-62706E023703}">
                      <ahyp:hlinkClr val="tx"/>
                    </a:ext>
                  </a:extLst>
                </a:hlinkClick>
              </a:rPr>
              <a:t>https://seqtek.com/wp-content/uploads/2021/06/New-Project-5.svg</a:t>
            </a:r>
            <a:r>
              <a:rPr i="1" lang="en-US">
                <a:solidFill>
                  <a:srgbClr val="FFFFFF"/>
                </a:solidFill>
              </a:rPr>
              <a:t> </a:t>
            </a:r>
            <a:endParaRPr/>
          </a:p>
          <a:p>
            <a:pPr indent="0" lvl="0" marL="0" marR="0" rtl="0" algn="l">
              <a:lnSpc>
                <a:spcPct val="100000"/>
              </a:lnSpc>
              <a:spcBef>
                <a:spcPts val="0"/>
              </a:spcBef>
              <a:spcAft>
                <a:spcPts val="0"/>
              </a:spcAft>
              <a:buClr>
                <a:srgbClr val="000000"/>
              </a:buClr>
              <a:buSzPts val="1400"/>
              <a:buFont typeface="Arial"/>
              <a:buNone/>
            </a:pPr>
            <a:r>
              <a:rPr i="1" lang="en-US"/>
              <a:t> </a:t>
            </a:r>
            <a:endParaRPr i="1"/>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820" name="Shape 820"/>
        <p:cNvGrpSpPr/>
        <p:nvPr/>
      </p:nvGrpSpPr>
      <p:grpSpPr>
        <a:xfrm>
          <a:off x="0" y="0"/>
          <a:ext cx="0" cy="0"/>
          <a:chOff x="0" y="0"/>
          <a:chExt cx="0" cy="0"/>
        </a:xfrm>
      </p:grpSpPr>
      <p:sp>
        <p:nvSpPr>
          <p:cNvPr id="821" name="Google Shape;821;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822" name="Google Shape;822;p14"/>
          <p:cNvGrpSpPr/>
          <p:nvPr/>
        </p:nvGrpSpPr>
        <p:grpSpPr>
          <a:xfrm>
            <a:off x="0" y="4601497"/>
            <a:ext cx="1014060" cy="2017580"/>
            <a:chOff x="0" y="4601497"/>
            <a:chExt cx="1014060" cy="2017580"/>
          </a:xfrm>
        </p:grpSpPr>
        <p:sp>
          <p:nvSpPr>
            <p:cNvPr id="823" name="Google Shape;823;p14"/>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24" name="Google Shape;824;p14"/>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825" name="Google Shape;825;p14"/>
          <p:cNvGrpSpPr/>
          <p:nvPr/>
        </p:nvGrpSpPr>
        <p:grpSpPr>
          <a:xfrm>
            <a:off x="11219290" y="1"/>
            <a:ext cx="972709" cy="1935307"/>
            <a:chOff x="10918968" y="713127"/>
            <a:chExt cx="1273032" cy="2532832"/>
          </a:xfrm>
        </p:grpSpPr>
        <p:sp>
          <p:nvSpPr>
            <p:cNvPr id="826" name="Google Shape;826;p14"/>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827" name="Google Shape;827;p14"/>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828" name="Google Shape;828;p14"/>
          <p:cNvSpPr txBox="1"/>
          <p:nvPr>
            <p:ph type="title"/>
          </p:nvPr>
        </p:nvSpPr>
        <p:spPr>
          <a:xfrm>
            <a:off x="214746" y="115743"/>
            <a:ext cx="11762508" cy="84065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Mobile App Development</a:t>
            </a:r>
            <a:endParaRPr/>
          </a:p>
        </p:txBody>
      </p:sp>
      <p:sp>
        <p:nvSpPr>
          <p:cNvPr id="829" name="Google Shape;829;p14"/>
          <p:cNvSpPr txBox="1"/>
          <p:nvPr>
            <p:ph idx="1" type="body"/>
          </p:nvPr>
        </p:nvSpPr>
        <p:spPr>
          <a:xfrm>
            <a:off x="363682" y="956396"/>
            <a:ext cx="11464636" cy="5550333"/>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t>This has made life easier for app developers, as they can build two versions of their apps and reach the majority of smartphone users worldwide.</a:t>
            </a:r>
            <a:endParaRPr/>
          </a:p>
          <a:p>
            <a:pPr indent="0" lvl="0" marL="0" rtl="0" algn="just">
              <a:lnSpc>
                <a:spcPct val="90000"/>
              </a:lnSpc>
              <a:spcBef>
                <a:spcPts val="1000"/>
              </a:spcBef>
              <a:spcAft>
                <a:spcPts val="0"/>
              </a:spcAft>
              <a:buClr>
                <a:schemeClr val="dk1"/>
              </a:buClr>
              <a:buSzPts val="3200"/>
              <a:buNone/>
            </a:pPr>
            <a:r>
              <a:rPr lang="en-US" sz="3200"/>
              <a:t>But things can be even better. Developers can now reach both iOS and Android users with a single cross-platform app. And along with targeting smartphones, they can use a cross-platform app to target other devices such as smartwatches and smart TVs — no matter what platform they operate on. With one app to rule them all.</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4" name="Shape 834"/>
        <p:cNvGrpSpPr/>
        <p:nvPr/>
      </p:nvGrpSpPr>
      <p:grpSpPr>
        <a:xfrm>
          <a:off x="0" y="0"/>
          <a:ext cx="0" cy="0"/>
          <a:chOff x="0" y="0"/>
          <a:chExt cx="0" cy="0"/>
        </a:xfrm>
      </p:grpSpPr>
      <p:pic>
        <p:nvPicPr>
          <p:cNvPr id="835" name="Google Shape;835;p15"/>
          <p:cNvPicPr preferRelativeResize="0"/>
          <p:nvPr/>
        </p:nvPicPr>
        <p:blipFill rotWithShape="1">
          <a:blip r:embed="rId3">
            <a:alphaModFix/>
          </a:blip>
          <a:srcRect b="0" l="0" r="0" t="0"/>
          <a:stretch/>
        </p:blipFill>
        <p:spPr>
          <a:xfrm>
            <a:off x="258152" y="144867"/>
            <a:ext cx="1377379" cy="1360683"/>
          </a:xfrm>
          <a:prstGeom prst="rect">
            <a:avLst/>
          </a:prstGeom>
          <a:noFill/>
          <a:ln>
            <a:noFill/>
          </a:ln>
        </p:spPr>
      </p:pic>
      <p:sp>
        <p:nvSpPr>
          <p:cNvPr id="836" name="Google Shape;836;p15"/>
          <p:cNvSpPr txBox="1"/>
          <p:nvPr>
            <p:ph type="title"/>
          </p:nvPr>
        </p:nvSpPr>
        <p:spPr>
          <a:xfrm>
            <a:off x="1015582" y="568494"/>
            <a:ext cx="5257800" cy="60026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A. Native Apps</a:t>
            </a:r>
            <a:endParaRPr/>
          </a:p>
        </p:txBody>
      </p:sp>
      <p:sp>
        <p:nvSpPr>
          <p:cNvPr id="837" name="Google Shape;837;p15"/>
          <p:cNvSpPr txBox="1"/>
          <p:nvPr/>
        </p:nvSpPr>
        <p:spPr>
          <a:xfrm>
            <a:off x="249535" y="1505550"/>
            <a:ext cx="6789894" cy="4783956"/>
          </a:xfrm>
          <a:prstGeom prst="rect">
            <a:avLst/>
          </a:prstGeom>
          <a:noFill/>
          <a:ln>
            <a:noFill/>
          </a:ln>
        </p:spPr>
        <p:txBody>
          <a:bodyPr anchorCtr="0" anchor="t" bIns="45700" lIns="0" spcFirstLastPara="1" rIns="0" wrap="square" tIns="91425">
            <a:noAutofit/>
          </a:bodyPr>
          <a:lstStyle/>
          <a:p>
            <a:pPr indent="0" lvl="0" marL="0" marR="0" rtl="0" algn="just">
              <a:lnSpc>
                <a:spcPct val="100000"/>
              </a:lnSpc>
              <a:spcBef>
                <a:spcPts val="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Native applications are classic apps. They’re built specifically for each platform. Usually, developers build native apps for iOS and Android.</a:t>
            </a:r>
            <a:endParaRPr b="0" i="0" sz="1400" u="none" cap="none" strike="noStrike">
              <a:solidFill>
                <a:srgbClr val="000000"/>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iOS</a:t>
            </a:r>
            <a:r>
              <a:rPr b="0" i="0" lang="en-US" sz="2400" u="none" cap="none" strike="noStrike">
                <a:solidFill>
                  <a:schemeClr val="dk1"/>
                </a:solidFill>
                <a:latin typeface="Calibri"/>
                <a:ea typeface="Calibri"/>
                <a:cs typeface="Calibri"/>
                <a:sym typeface="Calibri"/>
              </a:rPr>
              <a:t> — Apps for iPhones and iPads are built using the Swift or Objective-C programming language.</a:t>
            </a:r>
            <a:endParaRPr b="0" i="0" sz="1400" u="none" cap="none" strike="noStrike">
              <a:solidFill>
                <a:srgbClr val="000000"/>
              </a:solidFill>
              <a:latin typeface="Arial"/>
              <a:ea typeface="Arial"/>
              <a:cs typeface="Arial"/>
              <a:sym typeface="Arial"/>
            </a:endParaRPr>
          </a:p>
          <a:p>
            <a:pPr indent="-228600" lvl="0" marL="228600" marR="0" rtl="0" algn="just">
              <a:lnSpc>
                <a:spcPct val="100000"/>
              </a:lnSpc>
              <a:spcBef>
                <a:spcPts val="1200"/>
              </a:spcBef>
              <a:spcAft>
                <a:spcPts val="0"/>
              </a:spcAft>
              <a:buClr>
                <a:schemeClr val="dk1"/>
              </a:buClr>
              <a:buSzPts val="2400"/>
              <a:buFont typeface="Arial"/>
              <a:buChar char="•"/>
            </a:pPr>
            <a:r>
              <a:rPr b="1" i="0" lang="en-US" sz="2400" u="none" cap="none" strike="noStrike">
                <a:solidFill>
                  <a:schemeClr val="dk1"/>
                </a:solidFill>
                <a:latin typeface="Calibri"/>
                <a:ea typeface="Calibri"/>
                <a:cs typeface="Calibri"/>
                <a:sym typeface="Calibri"/>
              </a:rPr>
              <a:t>Android </a:t>
            </a:r>
            <a:r>
              <a:rPr b="0" i="0" lang="en-US" sz="2400" u="none" cap="none" strike="noStrike">
                <a:solidFill>
                  <a:schemeClr val="dk1"/>
                </a:solidFill>
                <a:latin typeface="Calibri"/>
                <a:ea typeface="Calibri"/>
                <a:cs typeface="Calibri"/>
                <a:sym typeface="Calibri"/>
              </a:rPr>
              <a:t>— Apps built for Android smartphones and tablets are written in Java or Kotlin.</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6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As stated above, apps for iOS and Android are built with completely different programming languages, which means to create apps they have to hire a separate team of developers to build, update, and support each of them.</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800"/>
              </a:spcBef>
              <a:spcAft>
                <a:spcPts val="0"/>
              </a:spcAft>
              <a:buClr>
                <a:schemeClr val="dk1"/>
              </a:buClr>
              <a:buSzPts val="2400"/>
              <a:buFont typeface="Arial"/>
              <a:buNone/>
            </a:pPr>
            <a:r>
              <a:t/>
            </a:r>
            <a:endParaRPr b="0" i="0" sz="2400" u="none" cap="none" strike="noStrike">
              <a:solidFill>
                <a:srgbClr val="000000"/>
              </a:solidFill>
              <a:latin typeface="Calibri"/>
              <a:ea typeface="Calibri"/>
              <a:cs typeface="Calibri"/>
              <a:sym typeface="Calibri"/>
            </a:endParaRPr>
          </a:p>
        </p:txBody>
      </p:sp>
      <p:sp>
        <p:nvSpPr>
          <p:cNvPr id="838" name="Google Shape;838;p15"/>
          <p:cNvSpPr txBox="1"/>
          <p:nvPr/>
        </p:nvSpPr>
        <p:spPr>
          <a:xfrm>
            <a:off x="102801" y="65502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rgbClr val="6B9F25"/>
                </a:solidFill>
                <a:hlinkClick r:id="rId4">
                  <a:extLst>
                    <a:ext uri="{A12FA001-AC4F-418D-AE19-62706E023703}">
                      <ahyp:hlinkClr val="tx"/>
                    </a:ext>
                  </a:extLst>
                </a:hlinkClick>
              </a:rPr>
              <a:t>https://seqtek.com/wp-content/uploads/2021/06/New-Project-5.svg</a:t>
            </a:r>
            <a:r>
              <a:rPr i="1" lang="en-US">
                <a:solidFill>
                  <a:srgbClr val="FFFFFF"/>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2" name="Shape 842"/>
        <p:cNvGrpSpPr/>
        <p:nvPr/>
      </p:nvGrpSpPr>
      <p:grpSpPr>
        <a:xfrm>
          <a:off x="0" y="0"/>
          <a:ext cx="0" cy="0"/>
          <a:chOff x="0" y="0"/>
          <a:chExt cx="0" cy="0"/>
        </a:xfrm>
      </p:grpSpPr>
      <p:sp>
        <p:nvSpPr>
          <p:cNvPr id="843" name="Google Shape;843;p16"/>
          <p:cNvSpPr txBox="1"/>
          <p:nvPr/>
        </p:nvSpPr>
        <p:spPr>
          <a:xfrm>
            <a:off x="794306" y="81654"/>
            <a:ext cx="7227476" cy="70788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4000"/>
              <a:buFont typeface="Calibri"/>
              <a:buNone/>
            </a:pPr>
            <a:r>
              <a:rPr b="1" i="0" lang="en-US" sz="4000" u="none" cap="none" strike="noStrike">
                <a:solidFill>
                  <a:schemeClr val="dk1"/>
                </a:solidFill>
                <a:latin typeface="Calibri"/>
                <a:ea typeface="Calibri"/>
                <a:cs typeface="Calibri"/>
                <a:sym typeface="Calibri"/>
              </a:rPr>
              <a:t>Advantages and Disadvantages of Native Apps</a:t>
            </a:r>
            <a:endParaRPr b="0" i="0" sz="1400" u="none" cap="none" strike="noStrike">
              <a:solidFill>
                <a:srgbClr val="000000"/>
              </a:solidFill>
              <a:latin typeface="Arial"/>
              <a:ea typeface="Arial"/>
              <a:cs typeface="Arial"/>
              <a:sym typeface="Arial"/>
            </a:endParaRPr>
          </a:p>
        </p:txBody>
      </p:sp>
      <p:sp>
        <p:nvSpPr>
          <p:cNvPr id="844" name="Google Shape;844;p16"/>
          <p:cNvSpPr/>
          <p:nvPr/>
        </p:nvSpPr>
        <p:spPr>
          <a:xfrm>
            <a:off x="5062152" y="768584"/>
            <a:ext cx="2589076" cy="1908479"/>
          </a:xfrm>
          <a:custGeom>
            <a:rect b="b" l="l" r="r" t="t"/>
            <a:pathLst>
              <a:path extrusionOk="0" h="21508" w="21600">
                <a:moveTo>
                  <a:pt x="18122" y="21508"/>
                </a:moveTo>
                <a:lnTo>
                  <a:pt x="7696" y="21508"/>
                </a:lnTo>
                <a:cubicBezTo>
                  <a:pt x="7187" y="21508"/>
                  <a:pt x="6773" y="20965"/>
                  <a:pt x="6773" y="20298"/>
                </a:cubicBezTo>
                <a:cubicBezTo>
                  <a:pt x="6773" y="19630"/>
                  <a:pt x="7187" y="19088"/>
                  <a:pt x="7696" y="19088"/>
                </a:cubicBezTo>
                <a:lnTo>
                  <a:pt x="17880" y="19088"/>
                </a:lnTo>
                <a:lnTo>
                  <a:pt x="18490" y="13914"/>
                </a:lnTo>
                <a:cubicBezTo>
                  <a:pt x="18594" y="13031"/>
                  <a:pt x="19108" y="12360"/>
                  <a:pt x="19755" y="12209"/>
                </a:cubicBezTo>
                <a:lnTo>
                  <a:pt x="19755" y="10812"/>
                </a:lnTo>
                <a:lnTo>
                  <a:pt x="15763" y="10812"/>
                </a:lnTo>
                <a:cubicBezTo>
                  <a:pt x="15213" y="10812"/>
                  <a:pt x="14677" y="10480"/>
                  <a:pt x="14329" y="9925"/>
                </a:cubicBezTo>
                <a:cubicBezTo>
                  <a:pt x="14006" y="9412"/>
                  <a:pt x="13877" y="8753"/>
                  <a:pt x="13972" y="8118"/>
                </a:cubicBezTo>
                <a:cubicBezTo>
                  <a:pt x="14506" y="4580"/>
                  <a:pt x="14015" y="3292"/>
                  <a:pt x="13676" y="2842"/>
                </a:cubicBezTo>
                <a:cubicBezTo>
                  <a:pt x="13542" y="2664"/>
                  <a:pt x="13388" y="2560"/>
                  <a:pt x="13244" y="2498"/>
                </a:cubicBezTo>
                <a:lnTo>
                  <a:pt x="12538" y="8216"/>
                </a:lnTo>
                <a:cubicBezTo>
                  <a:pt x="12536" y="8237"/>
                  <a:pt x="12531" y="8261"/>
                  <a:pt x="12529" y="8282"/>
                </a:cubicBezTo>
                <a:cubicBezTo>
                  <a:pt x="12459" y="8703"/>
                  <a:pt x="12294" y="9077"/>
                  <a:pt x="12050" y="9364"/>
                </a:cubicBezTo>
                <a:lnTo>
                  <a:pt x="9813" y="12010"/>
                </a:lnTo>
                <a:cubicBezTo>
                  <a:pt x="9526" y="12351"/>
                  <a:pt x="9152" y="12538"/>
                  <a:pt x="8766" y="12538"/>
                </a:cubicBezTo>
                <a:lnTo>
                  <a:pt x="923" y="12538"/>
                </a:lnTo>
                <a:cubicBezTo>
                  <a:pt x="414" y="12538"/>
                  <a:pt x="0" y="11995"/>
                  <a:pt x="0" y="11328"/>
                </a:cubicBezTo>
                <a:cubicBezTo>
                  <a:pt x="0" y="10661"/>
                  <a:pt x="414" y="10118"/>
                  <a:pt x="923" y="10118"/>
                </a:cubicBezTo>
                <a:lnTo>
                  <a:pt x="8659" y="10118"/>
                </a:lnTo>
                <a:lnTo>
                  <a:pt x="10740" y="7656"/>
                </a:lnTo>
                <a:lnTo>
                  <a:pt x="11552" y="1059"/>
                </a:lnTo>
                <a:cubicBezTo>
                  <a:pt x="11613" y="567"/>
                  <a:pt x="11896" y="175"/>
                  <a:pt x="12269" y="71"/>
                </a:cubicBezTo>
                <a:cubicBezTo>
                  <a:pt x="12843" y="-92"/>
                  <a:pt x="14058" y="-59"/>
                  <a:pt x="14958" y="1100"/>
                </a:cubicBezTo>
                <a:cubicBezTo>
                  <a:pt x="16021" y="2471"/>
                  <a:pt x="16308" y="4921"/>
                  <a:pt x="15813" y="8385"/>
                </a:cubicBezTo>
                <a:lnTo>
                  <a:pt x="20037" y="8394"/>
                </a:lnTo>
                <a:cubicBezTo>
                  <a:pt x="20899" y="8394"/>
                  <a:pt x="21600" y="9314"/>
                  <a:pt x="21600" y="10444"/>
                </a:cubicBezTo>
                <a:lnTo>
                  <a:pt x="21600" y="12544"/>
                </a:lnTo>
                <a:cubicBezTo>
                  <a:pt x="21600" y="13567"/>
                  <a:pt x="21028" y="14416"/>
                  <a:pt x="20279" y="14570"/>
                </a:cubicBezTo>
                <a:lnTo>
                  <a:pt x="19666" y="19767"/>
                </a:lnTo>
                <a:cubicBezTo>
                  <a:pt x="19549" y="20778"/>
                  <a:pt x="18897" y="21508"/>
                  <a:pt x="18122" y="21508"/>
                </a:cubicBezTo>
                <a:close/>
              </a:path>
            </a:pathLst>
          </a:custGeom>
          <a:solidFill>
            <a:schemeClr val="accen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45" name="Google Shape;845;p16"/>
          <p:cNvSpPr/>
          <p:nvPr/>
        </p:nvSpPr>
        <p:spPr>
          <a:xfrm>
            <a:off x="3767614" y="2562884"/>
            <a:ext cx="2589076" cy="1908216"/>
          </a:xfrm>
          <a:custGeom>
            <a:rect b="b" l="l" r="r" t="t"/>
            <a:pathLst>
              <a:path extrusionOk="0" h="21600" w="21600">
                <a:moveTo>
                  <a:pt x="8775" y="21600"/>
                </a:moveTo>
                <a:cubicBezTo>
                  <a:pt x="8151" y="21600"/>
                  <a:pt x="7309" y="21359"/>
                  <a:pt x="6642" y="20495"/>
                </a:cubicBezTo>
                <a:cubicBezTo>
                  <a:pt x="5579" y="19118"/>
                  <a:pt x="5292" y="16657"/>
                  <a:pt x="5787" y="13177"/>
                </a:cubicBezTo>
                <a:lnTo>
                  <a:pt x="1563" y="13169"/>
                </a:lnTo>
                <a:cubicBezTo>
                  <a:pt x="701" y="13169"/>
                  <a:pt x="0" y="12245"/>
                  <a:pt x="0" y="11110"/>
                </a:cubicBezTo>
                <a:lnTo>
                  <a:pt x="0" y="9000"/>
                </a:lnTo>
                <a:cubicBezTo>
                  <a:pt x="0" y="7973"/>
                  <a:pt x="572" y="7121"/>
                  <a:pt x="1321" y="6966"/>
                </a:cubicBezTo>
                <a:lnTo>
                  <a:pt x="1934" y="1746"/>
                </a:lnTo>
                <a:cubicBezTo>
                  <a:pt x="2051" y="736"/>
                  <a:pt x="2703" y="0"/>
                  <a:pt x="3478" y="0"/>
                </a:cubicBezTo>
                <a:lnTo>
                  <a:pt x="13904" y="0"/>
                </a:lnTo>
                <a:cubicBezTo>
                  <a:pt x="14413" y="0"/>
                  <a:pt x="14827" y="545"/>
                  <a:pt x="14827" y="1216"/>
                </a:cubicBezTo>
                <a:cubicBezTo>
                  <a:pt x="14827" y="1886"/>
                  <a:pt x="14413" y="2431"/>
                  <a:pt x="13904" y="2431"/>
                </a:cubicBezTo>
                <a:lnTo>
                  <a:pt x="3720" y="2431"/>
                </a:lnTo>
                <a:lnTo>
                  <a:pt x="3110" y="7627"/>
                </a:lnTo>
                <a:cubicBezTo>
                  <a:pt x="3006" y="8515"/>
                  <a:pt x="2492" y="9185"/>
                  <a:pt x="1845" y="9340"/>
                </a:cubicBezTo>
                <a:lnTo>
                  <a:pt x="1845" y="10743"/>
                </a:lnTo>
                <a:lnTo>
                  <a:pt x="5839" y="10743"/>
                </a:lnTo>
                <a:cubicBezTo>
                  <a:pt x="6389" y="10743"/>
                  <a:pt x="6925" y="11077"/>
                  <a:pt x="7273" y="11634"/>
                </a:cubicBezTo>
                <a:cubicBezTo>
                  <a:pt x="7597" y="12150"/>
                  <a:pt x="7725" y="12811"/>
                  <a:pt x="7630" y="13449"/>
                </a:cubicBezTo>
                <a:cubicBezTo>
                  <a:pt x="7094" y="17030"/>
                  <a:pt x="7592" y="18317"/>
                  <a:pt x="7938" y="18764"/>
                </a:cubicBezTo>
                <a:cubicBezTo>
                  <a:pt x="8069" y="18934"/>
                  <a:pt x="8216" y="19035"/>
                  <a:pt x="8359" y="19094"/>
                </a:cubicBezTo>
                <a:lnTo>
                  <a:pt x="9064" y="13350"/>
                </a:lnTo>
                <a:cubicBezTo>
                  <a:pt x="9067" y="13329"/>
                  <a:pt x="9071" y="13306"/>
                  <a:pt x="9073" y="13285"/>
                </a:cubicBezTo>
                <a:cubicBezTo>
                  <a:pt x="9143" y="12862"/>
                  <a:pt x="9311" y="12486"/>
                  <a:pt x="9553" y="12197"/>
                </a:cubicBezTo>
                <a:lnTo>
                  <a:pt x="11787" y="9540"/>
                </a:lnTo>
                <a:cubicBezTo>
                  <a:pt x="12074" y="9197"/>
                  <a:pt x="12448" y="9009"/>
                  <a:pt x="12834" y="9009"/>
                </a:cubicBezTo>
                <a:lnTo>
                  <a:pt x="20677" y="9009"/>
                </a:lnTo>
                <a:cubicBezTo>
                  <a:pt x="21186" y="9009"/>
                  <a:pt x="21600" y="9555"/>
                  <a:pt x="21600" y="10225"/>
                </a:cubicBezTo>
                <a:cubicBezTo>
                  <a:pt x="21600" y="10895"/>
                  <a:pt x="21186" y="11441"/>
                  <a:pt x="20677" y="11441"/>
                </a:cubicBezTo>
                <a:lnTo>
                  <a:pt x="12943" y="11441"/>
                </a:lnTo>
                <a:lnTo>
                  <a:pt x="10862" y="13913"/>
                </a:lnTo>
                <a:lnTo>
                  <a:pt x="10050" y="20539"/>
                </a:lnTo>
                <a:cubicBezTo>
                  <a:pt x="9989" y="21034"/>
                  <a:pt x="9707" y="21427"/>
                  <a:pt x="9333" y="21531"/>
                </a:cubicBezTo>
                <a:cubicBezTo>
                  <a:pt x="9182" y="21573"/>
                  <a:pt x="8990" y="21600"/>
                  <a:pt x="8775" y="21600"/>
                </a:cubicBezTo>
                <a:close/>
              </a:path>
            </a:pathLst>
          </a:custGeom>
          <a:solidFill>
            <a:schemeClr val="accent5"/>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46" name="Google Shape;846;p16"/>
          <p:cNvSpPr txBox="1"/>
          <p:nvPr/>
        </p:nvSpPr>
        <p:spPr>
          <a:xfrm>
            <a:off x="6701991" y="3138045"/>
            <a:ext cx="2259682" cy="523220"/>
          </a:xfrm>
          <a:prstGeom prst="rect">
            <a:avLst/>
          </a:prstGeom>
          <a:noFill/>
          <a:ln>
            <a:noFill/>
          </a:ln>
        </p:spPr>
        <p:txBody>
          <a:bodyPr anchorCtr="0" anchor="b" bIns="45700" lIns="0"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chemeClr val="accent5"/>
                </a:solidFill>
                <a:latin typeface="Calibri"/>
                <a:ea typeface="Calibri"/>
                <a:cs typeface="Calibri"/>
                <a:sym typeface="Calibri"/>
              </a:rPr>
              <a:t>Disadvantages</a:t>
            </a:r>
            <a:endParaRPr b="0" i="0" sz="1400" u="none" cap="none" strike="noStrike">
              <a:solidFill>
                <a:srgbClr val="000000"/>
              </a:solidFill>
              <a:latin typeface="Arial"/>
              <a:ea typeface="Arial"/>
              <a:cs typeface="Arial"/>
              <a:sym typeface="Arial"/>
            </a:endParaRPr>
          </a:p>
        </p:txBody>
      </p:sp>
      <p:sp>
        <p:nvSpPr>
          <p:cNvPr id="847" name="Google Shape;847;p16"/>
          <p:cNvSpPr/>
          <p:nvPr/>
        </p:nvSpPr>
        <p:spPr>
          <a:xfrm>
            <a:off x="8961673" y="2353214"/>
            <a:ext cx="3144251" cy="2616101"/>
          </a:xfrm>
          <a:prstGeom prst="rect">
            <a:avLst/>
          </a:prstGeom>
          <a:noFill/>
          <a:ln>
            <a:noFill/>
          </a:ln>
        </p:spPr>
        <p:txBody>
          <a:bodyPr anchorCtr="0" anchor="t" bIns="45700" lIns="0" spcFirstLastPara="1" rIns="91425" wrap="square" tIns="45700">
            <a:spAutoFit/>
          </a:bodyPr>
          <a:lstStyle/>
          <a:p>
            <a:pPr indent="-285750" lvl="0" marL="285750" marR="0" rtl="0" algn="just">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Need to hire a separate team for each platform. Each native app is developed from scratch, and there’s no chance to share the codebase across platforms. Testing and bug fixing take twice as long</a:t>
            </a:r>
            <a:endParaRPr b="0" i="0" sz="1400" u="none" cap="none" strike="noStrike">
              <a:solidFill>
                <a:srgbClr val="000000"/>
              </a:solidFill>
              <a:latin typeface="Arial"/>
              <a:ea typeface="Arial"/>
              <a:cs typeface="Arial"/>
              <a:sym typeface="Arial"/>
            </a:endParaRPr>
          </a:p>
          <a:p>
            <a:pPr indent="-285750" lvl="0" marL="285750" marR="0" rtl="0" algn="just">
              <a:lnSpc>
                <a:spcPct val="100000"/>
              </a:lnSpc>
              <a:spcBef>
                <a:spcPts val="120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Most startups can’t afford the cost. The number of specialists required and the time invested in app development affects the cost of the project. </a:t>
            </a:r>
            <a:endParaRPr b="0" i="0" sz="1400" u="none" cap="none" strike="noStrike">
              <a:solidFill>
                <a:srgbClr val="000000"/>
              </a:solidFill>
              <a:latin typeface="Arial"/>
              <a:ea typeface="Arial"/>
              <a:cs typeface="Arial"/>
              <a:sym typeface="Arial"/>
            </a:endParaRPr>
          </a:p>
        </p:txBody>
      </p:sp>
      <p:sp>
        <p:nvSpPr>
          <p:cNvPr id="848" name="Google Shape;848;p16"/>
          <p:cNvSpPr txBox="1"/>
          <p:nvPr/>
        </p:nvSpPr>
        <p:spPr>
          <a:xfrm>
            <a:off x="2723117" y="1463063"/>
            <a:ext cx="2088993" cy="523220"/>
          </a:xfrm>
          <a:prstGeom prst="rect">
            <a:avLst/>
          </a:prstGeom>
          <a:noFill/>
          <a:ln>
            <a:noFill/>
          </a:ln>
        </p:spPr>
        <p:txBody>
          <a:bodyPr anchorCtr="0" anchor="b" bIns="45700" lIns="0"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chemeClr val="accent2"/>
                </a:solidFill>
                <a:latin typeface="Calibri"/>
                <a:ea typeface="Calibri"/>
                <a:cs typeface="Calibri"/>
                <a:sym typeface="Calibri"/>
              </a:rPr>
              <a:t>Advantages</a:t>
            </a:r>
            <a:endParaRPr b="0" i="0" sz="1400" u="none" cap="none" strike="noStrike">
              <a:solidFill>
                <a:srgbClr val="000000"/>
              </a:solidFill>
              <a:latin typeface="Arial"/>
              <a:ea typeface="Arial"/>
              <a:cs typeface="Arial"/>
              <a:sym typeface="Arial"/>
            </a:endParaRPr>
          </a:p>
        </p:txBody>
      </p:sp>
      <p:sp>
        <p:nvSpPr>
          <p:cNvPr id="849" name="Google Shape;849;p16"/>
          <p:cNvSpPr/>
          <p:nvPr/>
        </p:nvSpPr>
        <p:spPr>
          <a:xfrm>
            <a:off x="187572" y="1152885"/>
            <a:ext cx="2269597" cy="2400657"/>
          </a:xfrm>
          <a:prstGeom prst="rect">
            <a:avLst/>
          </a:prstGeom>
          <a:noFill/>
          <a:ln>
            <a:noFill/>
          </a:ln>
        </p:spPr>
        <p:txBody>
          <a:bodyPr anchorCtr="0" anchor="t" bIns="45700" lIns="0" spcFirstLastPara="1" rIns="91425" wrap="square" tIns="45700">
            <a:spAutoFit/>
          </a:bodyPr>
          <a:lstStyle/>
          <a:p>
            <a:pPr indent="-171450" lvl="0" marL="171450" marR="0" rtl="0" algn="just">
              <a:lnSpc>
                <a:spcPct val="100000"/>
              </a:lnSpc>
              <a:spcBef>
                <a:spcPts val="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Exceptional performance. Native apps can handle high-end graphics and animations and provide fast response times.</a:t>
            </a:r>
            <a:endParaRPr b="0" i="0" sz="1400" u="none" cap="none" strike="noStrike">
              <a:solidFill>
                <a:srgbClr val="000000"/>
              </a:solidFill>
              <a:latin typeface="Arial"/>
              <a:ea typeface="Arial"/>
              <a:cs typeface="Arial"/>
              <a:sym typeface="Arial"/>
            </a:endParaRPr>
          </a:p>
          <a:p>
            <a:pPr indent="-171450" lvl="0" marL="171450" marR="0" rtl="0" algn="just">
              <a:lnSpc>
                <a:spcPct val="100000"/>
              </a:lnSpc>
              <a:spcBef>
                <a:spcPts val="1200"/>
              </a:spcBef>
              <a:spcAft>
                <a:spcPts val="0"/>
              </a:spcAft>
              <a:buClr>
                <a:schemeClr val="dk1"/>
              </a:buClr>
              <a:buSzPts val="1400"/>
              <a:buFont typeface="Arial"/>
              <a:buChar char="•"/>
            </a:pPr>
            <a:r>
              <a:rPr b="0" i="0" lang="en-US" sz="1400" u="none" cap="none" strike="noStrike">
                <a:solidFill>
                  <a:schemeClr val="dk1"/>
                </a:solidFill>
                <a:latin typeface="Calibri"/>
                <a:ea typeface="Calibri"/>
                <a:cs typeface="Calibri"/>
                <a:sym typeface="Calibri"/>
              </a:rPr>
              <a:t>Consistent user experience. Native apps use the same UI elements and gestures as other platform-specific apps.</a:t>
            </a:r>
            <a:endParaRPr b="0" i="0" sz="1400" u="none" cap="none" strike="noStrike">
              <a:solidFill>
                <a:srgbClr val="000000"/>
              </a:solidFill>
              <a:latin typeface="Arial"/>
              <a:ea typeface="Arial"/>
              <a:cs typeface="Arial"/>
              <a:sym typeface="Arial"/>
            </a:endParaRPr>
          </a:p>
        </p:txBody>
      </p:sp>
      <p:sp>
        <p:nvSpPr>
          <p:cNvPr id="850" name="Google Shape;850;p16"/>
          <p:cNvSpPr txBox="1"/>
          <p:nvPr/>
        </p:nvSpPr>
        <p:spPr>
          <a:xfrm>
            <a:off x="197093" y="4871718"/>
            <a:ext cx="11908831" cy="1538071"/>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170"/>
              <a:buFont typeface="Arial"/>
              <a:buNone/>
            </a:pPr>
            <a:r>
              <a:rPr b="1" i="1" lang="en-US" sz="1570" u="none" cap="none" strike="noStrike">
                <a:solidFill>
                  <a:schemeClr val="dk1"/>
                </a:solidFill>
                <a:latin typeface="Calibri"/>
                <a:ea typeface="Calibri"/>
                <a:cs typeface="Calibri"/>
                <a:sym typeface="Calibri"/>
              </a:rPr>
              <a:t>Conclusion</a:t>
            </a:r>
            <a:r>
              <a:rPr b="0" i="1" lang="en-US" sz="1570" u="none" cap="none" strike="noStrike">
                <a:solidFill>
                  <a:schemeClr val="dk1"/>
                </a:solidFill>
                <a:latin typeface="Calibri"/>
                <a:ea typeface="Calibri"/>
                <a:cs typeface="Calibri"/>
                <a:sym typeface="Calibri"/>
              </a:rPr>
              <a:t>:</a:t>
            </a:r>
            <a:endParaRPr b="0" i="1" sz="485"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170"/>
              <a:buFont typeface="Arial"/>
              <a:buNone/>
            </a:pPr>
            <a:r>
              <a:rPr b="0" i="1" lang="en-US" sz="1570" u="none" cap="none" strike="noStrike">
                <a:solidFill>
                  <a:schemeClr val="dk1"/>
                </a:solidFill>
                <a:latin typeface="Calibri"/>
                <a:ea typeface="Calibri"/>
                <a:cs typeface="Calibri"/>
                <a:sym typeface="Calibri"/>
              </a:rPr>
              <a:t>Developing a native app is expensive, but it’s well worth it when it comes to performance-critical apps.</a:t>
            </a:r>
            <a:endParaRPr b="0" i="1" sz="485"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170"/>
              <a:buFont typeface="Arial"/>
              <a:buNone/>
            </a:pPr>
            <a:r>
              <a:rPr b="0" i="1" lang="en-US" sz="1570" u="none" cap="none" strike="noStrike">
                <a:solidFill>
                  <a:schemeClr val="dk1"/>
                </a:solidFill>
                <a:latin typeface="Calibri"/>
                <a:ea typeface="Calibri"/>
                <a:cs typeface="Calibri"/>
                <a:sym typeface="Calibri"/>
              </a:rPr>
              <a:t>When starting a business, developers likely can’t allocate the budget needed to build two separate apps. And the development time also doesn’t look inspiring. But, there are much cheaper and faster options.</a:t>
            </a:r>
            <a:endParaRPr b="0" i="1" sz="485" u="none" cap="none" strike="noStrike">
              <a:solidFill>
                <a:srgbClr val="000000"/>
              </a:solidFill>
              <a:latin typeface="Arial"/>
              <a:ea typeface="Arial"/>
              <a:cs typeface="Arial"/>
              <a:sym typeface="Arial"/>
            </a:endParaRPr>
          </a:p>
        </p:txBody>
      </p:sp>
      <p:pic>
        <p:nvPicPr>
          <p:cNvPr id="851" name="Google Shape;851;p16"/>
          <p:cNvPicPr preferRelativeResize="0"/>
          <p:nvPr/>
        </p:nvPicPr>
        <p:blipFill rotWithShape="1">
          <a:blip r:embed="rId3">
            <a:alphaModFix/>
          </a:blip>
          <a:srcRect b="0" l="0" r="0" t="0"/>
          <a:stretch/>
        </p:blipFill>
        <p:spPr>
          <a:xfrm>
            <a:off x="9840952" y="206293"/>
            <a:ext cx="1571625" cy="1552575"/>
          </a:xfrm>
          <a:prstGeom prst="rect">
            <a:avLst/>
          </a:prstGeom>
          <a:noFill/>
          <a:ln>
            <a:noFill/>
          </a:ln>
        </p:spPr>
      </p:pic>
      <p:sp>
        <p:nvSpPr>
          <p:cNvPr id="852" name="Google Shape;852;p16"/>
          <p:cNvSpPr txBox="1"/>
          <p:nvPr/>
        </p:nvSpPr>
        <p:spPr>
          <a:xfrm>
            <a:off x="102801" y="65502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rgbClr val="6B9F25"/>
                </a:solidFill>
                <a:hlinkClick r:id="rId4">
                  <a:extLst>
                    <a:ext uri="{A12FA001-AC4F-418D-AE19-62706E023703}">
                      <ahyp:hlinkClr val="tx"/>
                    </a:ext>
                  </a:extLst>
                </a:hlinkClick>
              </a:rPr>
              <a:t>https://seqtek.com/wp-content/uploads/2021/06/New-Project-5.svg</a:t>
            </a:r>
            <a:r>
              <a:rPr i="1" lang="en-US">
                <a:solidFill>
                  <a:srgbClr val="FFFFFF"/>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7" name="Shape 857"/>
        <p:cNvGrpSpPr/>
        <p:nvPr/>
      </p:nvGrpSpPr>
      <p:grpSpPr>
        <a:xfrm>
          <a:off x="0" y="0"/>
          <a:ext cx="0" cy="0"/>
          <a:chOff x="0" y="0"/>
          <a:chExt cx="0" cy="0"/>
        </a:xfrm>
      </p:grpSpPr>
      <p:pic>
        <p:nvPicPr>
          <p:cNvPr id="858" name="Google Shape;858;p17"/>
          <p:cNvPicPr preferRelativeResize="0"/>
          <p:nvPr/>
        </p:nvPicPr>
        <p:blipFill rotWithShape="1">
          <a:blip r:embed="rId3">
            <a:alphaModFix/>
          </a:blip>
          <a:srcRect b="0" l="0" r="0" t="0"/>
          <a:stretch/>
        </p:blipFill>
        <p:spPr>
          <a:xfrm>
            <a:off x="258152" y="148744"/>
            <a:ext cx="1377379" cy="1352928"/>
          </a:xfrm>
          <a:prstGeom prst="rect">
            <a:avLst/>
          </a:prstGeom>
          <a:noFill/>
          <a:ln>
            <a:noFill/>
          </a:ln>
        </p:spPr>
      </p:pic>
      <p:sp>
        <p:nvSpPr>
          <p:cNvPr id="859" name="Google Shape;859;p17"/>
          <p:cNvSpPr txBox="1"/>
          <p:nvPr>
            <p:ph type="title"/>
          </p:nvPr>
        </p:nvSpPr>
        <p:spPr>
          <a:xfrm>
            <a:off x="1015582" y="568494"/>
            <a:ext cx="5257800" cy="60026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B. Web apps</a:t>
            </a:r>
            <a:endParaRPr/>
          </a:p>
        </p:txBody>
      </p:sp>
      <p:sp>
        <p:nvSpPr>
          <p:cNvPr id="860" name="Google Shape;860;p17"/>
          <p:cNvSpPr txBox="1"/>
          <p:nvPr/>
        </p:nvSpPr>
        <p:spPr>
          <a:xfrm>
            <a:off x="249535" y="1505550"/>
            <a:ext cx="6789894" cy="4783956"/>
          </a:xfrm>
          <a:prstGeom prst="rect">
            <a:avLst/>
          </a:prstGeom>
          <a:noFill/>
          <a:ln>
            <a:noFill/>
          </a:ln>
        </p:spPr>
        <p:txBody>
          <a:bodyPr anchorCtr="0" anchor="t" bIns="45700" lIns="0" spcFirstLastPara="1" rIns="0" wrap="square" tIns="91425">
            <a:noAutofit/>
          </a:bodyPr>
          <a:lstStyle/>
          <a:p>
            <a:pPr indent="0" lvl="0" marL="0" marR="0" rtl="0" algn="just">
              <a:lnSpc>
                <a:spcPct val="10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Web applications work in browsers. This means they can run on any device with a browser, regardless of the particular browser and the operating system. However, there are significant differences between native apps and web apps. For starters, web apps use browsers to run, and they’re usually written in CSS, HTML5, or JavaScript. Such apps redirect the user to the URL and then offer them the option to install the app. They simply create a bookmark on their page. That’s why they require minimum device memory.</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120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Since all of the personal databases will be saved on the server, users can only use the application if they have an internet connection. This is the main drawback of web apps – they always require a good internet connection. Otherwise, you risk delivering a subpar user experience.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600"/>
              </a:spcBef>
              <a:spcAft>
                <a:spcPts val="0"/>
              </a:spcAft>
              <a:buClr>
                <a:schemeClr val="dk1"/>
              </a:buClr>
              <a:buSzPts val="2000"/>
              <a:buFont typeface="Arial"/>
              <a:buNone/>
            </a:pPr>
            <a:r>
              <a:t/>
            </a:r>
            <a:endParaRPr b="0" i="0" sz="2000" u="none" cap="none" strike="noStrike">
              <a:solidFill>
                <a:srgbClr val="000000"/>
              </a:solidFill>
              <a:latin typeface="Calibri"/>
              <a:ea typeface="Calibri"/>
              <a:cs typeface="Calibri"/>
              <a:sym typeface="Calibri"/>
            </a:endParaRPr>
          </a:p>
        </p:txBody>
      </p:sp>
      <p:sp>
        <p:nvSpPr>
          <p:cNvPr id="861" name="Google Shape;861;p17"/>
          <p:cNvSpPr txBox="1"/>
          <p:nvPr/>
        </p:nvSpPr>
        <p:spPr>
          <a:xfrm>
            <a:off x="102801" y="65502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rgbClr val="6B9F25"/>
                </a:solidFill>
                <a:hlinkClick r:id="rId4">
                  <a:extLst>
                    <a:ext uri="{A12FA001-AC4F-418D-AE19-62706E023703}">
                      <ahyp:hlinkClr val="tx"/>
                    </a:ext>
                  </a:extLst>
                </a:hlinkClick>
              </a:rPr>
              <a:t>https://seqtek.com/wp-content/uploads/2021/06/New-Project-5.svg</a:t>
            </a:r>
            <a:r>
              <a:rPr i="1" lang="en-US">
                <a:solidFill>
                  <a:srgbClr val="FFFFFF"/>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5" name="Shape 865"/>
        <p:cNvGrpSpPr/>
        <p:nvPr/>
      </p:nvGrpSpPr>
      <p:grpSpPr>
        <a:xfrm>
          <a:off x="0" y="0"/>
          <a:ext cx="0" cy="0"/>
          <a:chOff x="0" y="0"/>
          <a:chExt cx="0" cy="0"/>
        </a:xfrm>
      </p:grpSpPr>
      <p:sp>
        <p:nvSpPr>
          <p:cNvPr id="866" name="Google Shape;866;p18"/>
          <p:cNvSpPr txBox="1"/>
          <p:nvPr/>
        </p:nvSpPr>
        <p:spPr>
          <a:xfrm>
            <a:off x="794306" y="81654"/>
            <a:ext cx="7227476" cy="70788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Advantages and Disadvantages of Web Apps</a:t>
            </a:r>
            <a:endParaRPr b="0" i="0" sz="1400" u="none" cap="none" strike="noStrike">
              <a:solidFill>
                <a:srgbClr val="000000"/>
              </a:solidFill>
              <a:latin typeface="Arial"/>
              <a:ea typeface="Arial"/>
              <a:cs typeface="Arial"/>
              <a:sym typeface="Arial"/>
            </a:endParaRPr>
          </a:p>
        </p:txBody>
      </p:sp>
      <p:sp>
        <p:nvSpPr>
          <p:cNvPr id="867" name="Google Shape;867;p18"/>
          <p:cNvSpPr/>
          <p:nvPr/>
        </p:nvSpPr>
        <p:spPr>
          <a:xfrm>
            <a:off x="5062152" y="768584"/>
            <a:ext cx="2589076" cy="1908479"/>
          </a:xfrm>
          <a:custGeom>
            <a:rect b="b" l="l" r="r" t="t"/>
            <a:pathLst>
              <a:path extrusionOk="0" h="21508" w="21600">
                <a:moveTo>
                  <a:pt x="18122" y="21508"/>
                </a:moveTo>
                <a:lnTo>
                  <a:pt x="7696" y="21508"/>
                </a:lnTo>
                <a:cubicBezTo>
                  <a:pt x="7187" y="21508"/>
                  <a:pt x="6773" y="20965"/>
                  <a:pt x="6773" y="20298"/>
                </a:cubicBezTo>
                <a:cubicBezTo>
                  <a:pt x="6773" y="19630"/>
                  <a:pt x="7187" y="19088"/>
                  <a:pt x="7696" y="19088"/>
                </a:cubicBezTo>
                <a:lnTo>
                  <a:pt x="17880" y="19088"/>
                </a:lnTo>
                <a:lnTo>
                  <a:pt x="18490" y="13914"/>
                </a:lnTo>
                <a:cubicBezTo>
                  <a:pt x="18594" y="13031"/>
                  <a:pt x="19108" y="12360"/>
                  <a:pt x="19755" y="12209"/>
                </a:cubicBezTo>
                <a:lnTo>
                  <a:pt x="19755" y="10812"/>
                </a:lnTo>
                <a:lnTo>
                  <a:pt x="15763" y="10812"/>
                </a:lnTo>
                <a:cubicBezTo>
                  <a:pt x="15213" y="10812"/>
                  <a:pt x="14677" y="10480"/>
                  <a:pt x="14329" y="9925"/>
                </a:cubicBezTo>
                <a:cubicBezTo>
                  <a:pt x="14006" y="9412"/>
                  <a:pt x="13877" y="8753"/>
                  <a:pt x="13972" y="8118"/>
                </a:cubicBezTo>
                <a:cubicBezTo>
                  <a:pt x="14506" y="4580"/>
                  <a:pt x="14015" y="3292"/>
                  <a:pt x="13676" y="2842"/>
                </a:cubicBezTo>
                <a:cubicBezTo>
                  <a:pt x="13542" y="2664"/>
                  <a:pt x="13388" y="2560"/>
                  <a:pt x="13244" y="2498"/>
                </a:cubicBezTo>
                <a:lnTo>
                  <a:pt x="12538" y="8216"/>
                </a:lnTo>
                <a:cubicBezTo>
                  <a:pt x="12536" y="8237"/>
                  <a:pt x="12531" y="8261"/>
                  <a:pt x="12529" y="8282"/>
                </a:cubicBezTo>
                <a:cubicBezTo>
                  <a:pt x="12459" y="8703"/>
                  <a:pt x="12294" y="9077"/>
                  <a:pt x="12050" y="9364"/>
                </a:cubicBezTo>
                <a:lnTo>
                  <a:pt x="9813" y="12010"/>
                </a:lnTo>
                <a:cubicBezTo>
                  <a:pt x="9526" y="12351"/>
                  <a:pt x="9152" y="12538"/>
                  <a:pt x="8766" y="12538"/>
                </a:cubicBezTo>
                <a:lnTo>
                  <a:pt x="923" y="12538"/>
                </a:lnTo>
                <a:cubicBezTo>
                  <a:pt x="414" y="12538"/>
                  <a:pt x="0" y="11995"/>
                  <a:pt x="0" y="11328"/>
                </a:cubicBezTo>
                <a:cubicBezTo>
                  <a:pt x="0" y="10661"/>
                  <a:pt x="414" y="10118"/>
                  <a:pt x="923" y="10118"/>
                </a:cubicBezTo>
                <a:lnTo>
                  <a:pt x="8659" y="10118"/>
                </a:lnTo>
                <a:lnTo>
                  <a:pt x="10740" y="7656"/>
                </a:lnTo>
                <a:lnTo>
                  <a:pt x="11552" y="1059"/>
                </a:lnTo>
                <a:cubicBezTo>
                  <a:pt x="11613" y="567"/>
                  <a:pt x="11896" y="175"/>
                  <a:pt x="12269" y="71"/>
                </a:cubicBezTo>
                <a:cubicBezTo>
                  <a:pt x="12843" y="-92"/>
                  <a:pt x="14058" y="-59"/>
                  <a:pt x="14958" y="1100"/>
                </a:cubicBezTo>
                <a:cubicBezTo>
                  <a:pt x="16021" y="2471"/>
                  <a:pt x="16308" y="4921"/>
                  <a:pt x="15813" y="8385"/>
                </a:cubicBezTo>
                <a:lnTo>
                  <a:pt x="20037" y="8394"/>
                </a:lnTo>
                <a:cubicBezTo>
                  <a:pt x="20899" y="8394"/>
                  <a:pt x="21600" y="9314"/>
                  <a:pt x="21600" y="10444"/>
                </a:cubicBezTo>
                <a:lnTo>
                  <a:pt x="21600" y="12544"/>
                </a:lnTo>
                <a:cubicBezTo>
                  <a:pt x="21600" y="13567"/>
                  <a:pt x="21028" y="14416"/>
                  <a:pt x="20279" y="14570"/>
                </a:cubicBezTo>
                <a:lnTo>
                  <a:pt x="19666" y="19767"/>
                </a:lnTo>
                <a:cubicBezTo>
                  <a:pt x="19549" y="20778"/>
                  <a:pt x="18897" y="21508"/>
                  <a:pt x="18122" y="21508"/>
                </a:cubicBezTo>
                <a:close/>
              </a:path>
            </a:pathLst>
          </a:custGeom>
          <a:solidFill>
            <a:schemeClr val="accen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68" name="Google Shape;868;p18"/>
          <p:cNvSpPr/>
          <p:nvPr/>
        </p:nvSpPr>
        <p:spPr>
          <a:xfrm>
            <a:off x="3767614" y="2562884"/>
            <a:ext cx="2589076" cy="1908216"/>
          </a:xfrm>
          <a:custGeom>
            <a:rect b="b" l="l" r="r" t="t"/>
            <a:pathLst>
              <a:path extrusionOk="0" h="21600" w="21600">
                <a:moveTo>
                  <a:pt x="8775" y="21600"/>
                </a:moveTo>
                <a:cubicBezTo>
                  <a:pt x="8151" y="21600"/>
                  <a:pt x="7309" y="21359"/>
                  <a:pt x="6642" y="20495"/>
                </a:cubicBezTo>
                <a:cubicBezTo>
                  <a:pt x="5579" y="19118"/>
                  <a:pt x="5292" y="16657"/>
                  <a:pt x="5787" y="13177"/>
                </a:cubicBezTo>
                <a:lnTo>
                  <a:pt x="1563" y="13169"/>
                </a:lnTo>
                <a:cubicBezTo>
                  <a:pt x="701" y="13169"/>
                  <a:pt x="0" y="12245"/>
                  <a:pt x="0" y="11110"/>
                </a:cubicBezTo>
                <a:lnTo>
                  <a:pt x="0" y="9000"/>
                </a:lnTo>
                <a:cubicBezTo>
                  <a:pt x="0" y="7973"/>
                  <a:pt x="572" y="7121"/>
                  <a:pt x="1321" y="6966"/>
                </a:cubicBezTo>
                <a:lnTo>
                  <a:pt x="1934" y="1746"/>
                </a:lnTo>
                <a:cubicBezTo>
                  <a:pt x="2051" y="736"/>
                  <a:pt x="2703" y="0"/>
                  <a:pt x="3478" y="0"/>
                </a:cubicBezTo>
                <a:lnTo>
                  <a:pt x="13904" y="0"/>
                </a:lnTo>
                <a:cubicBezTo>
                  <a:pt x="14413" y="0"/>
                  <a:pt x="14827" y="545"/>
                  <a:pt x="14827" y="1216"/>
                </a:cubicBezTo>
                <a:cubicBezTo>
                  <a:pt x="14827" y="1886"/>
                  <a:pt x="14413" y="2431"/>
                  <a:pt x="13904" y="2431"/>
                </a:cubicBezTo>
                <a:lnTo>
                  <a:pt x="3720" y="2431"/>
                </a:lnTo>
                <a:lnTo>
                  <a:pt x="3110" y="7627"/>
                </a:lnTo>
                <a:cubicBezTo>
                  <a:pt x="3006" y="8515"/>
                  <a:pt x="2492" y="9185"/>
                  <a:pt x="1845" y="9340"/>
                </a:cubicBezTo>
                <a:lnTo>
                  <a:pt x="1845" y="10743"/>
                </a:lnTo>
                <a:lnTo>
                  <a:pt x="5839" y="10743"/>
                </a:lnTo>
                <a:cubicBezTo>
                  <a:pt x="6389" y="10743"/>
                  <a:pt x="6925" y="11077"/>
                  <a:pt x="7273" y="11634"/>
                </a:cubicBezTo>
                <a:cubicBezTo>
                  <a:pt x="7597" y="12150"/>
                  <a:pt x="7725" y="12811"/>
                  <a:pt x="7630" y="13449"/>
                </a:cubicBezTo>
                <a:cubicBezTo>
                  <a:pt x="7094" y="17030"/>
                  <a:pt x="7592" y="18317"/>
                  <a:pt x="7938" y="18764"/>
                </a:cubicBezTo>
                <a:cubicBezTo>
                  <a:pt x="8069" y="18934"/>
                  <a:pt x="8216" y="19035"/>
                  <a:pt x="8359" y="19094"/>
                </a:cubicBezTo>
                <a:lnTo>
                  <a:pt x="9064" y="13350"/>
                </a:lnTo>
                <a:cubicBezTo>
                  <a:pt x="9067" y="13329"/>
                  <a:pt x="9071" y="13306"/>
                  <a:pt x="9073" y="13285"/>
                </a:cubicBezTo>
                <a:cubicBezTo>
                  <a:pt x="9143" y="12862"/>
                  <a:pt x="9311" y="12486"/>
                  <a:pt x="9553" y="12197"/>
                </a:cubicBezTo>
                <a:lnTo>
                  <a:pt x="11787" y="9540"/>
                </a:lnTo>
                <a:cubicBezTo>
                  <a:pt x="12074" y="9197"/>
                  <a:pt x="12448" y="9009"/>
                  <a:pt x="12834" y="9009"/>
                </a:cubicBezTo>
                <a:lnTo>
                  <a:pt x="20677" y="9009"/>
                </a:lnTo>
                <a:cubicBezTo>
                  <a:pt x="21186" y="9009"/>
                  <a:pt x="21600" y="9555"/>
                  <a:pt x="21600" y="10225"/>
                </a:cubicBezTo>
                <a:cubicBezTo>
                  <a:pt x="21600" y="10895"/>
                  <a:pt x="21186" y="11441"/>
                  <a:pt x="20677" y="11441"/>
                </a:cubicBezTo>
                <a:lnTo>
                  <a:pt x="12943" y="11441"/>
                </a:lnTo>
                <a:lnTo>
                  <a:pt x="10862" y="13913"/>
                </a:lnTo>
                <a:lnTo>
                  <a:pt x="10050" y="20539"/>
                </a:lnTo>
                <a:cubicBezTo>
                  <a:pt x="9989" y="21034"/>
                  <a:pt x="9707" y="21427"/>
                  <a:pt x="9333" y="21531"/>
                </a:cubicBezTo>
                <a:cubicBezTo>
                  <a:pt x="9182" y="21573"/>
                  <a:pt x="8990" y="21600"/>
                  <a:pt x="8775" y="21600"/>
                </a:cubicBezTo>
                <a:close/>
              </a:path>
            </a:pathLst>
          </a:custGeom>
          <a:solidFill>
            <a:schemeClr val="accent5"/>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869" name="Google Shape;869;p18"/>
          <p:cNvSpPr txBox="1"/>
          <p:nvPr/>
        </p:nvSpPr>
        <p:spPr>
          <a:xfrm>
            <a:off x="6701991" y="3138045"/>
            <a:ext cx="2259682" cy="523220"/>
          </a:xfrm>
          <a:prstGeom prst="rect">
            <a:avLst/>
          </a:prstGeom>
          <a:noFill/>
          <a:ln>
            <a:noFill/>
          </a:ln>
        </p:spPr>
        <p:txBody>
          <a:bodyPr anchorCtr="0" anchor="b" bIns="45700" lIns="0" spcFirstLastPara="1" rIns="91425" wrap="square" tIns="45700">
            <a:spAutoFit/>
          </a:bodyPr>
          <a:lstStyle/>
          <a:p>
            <a:pPr indent="0" lvl="0" marL="0" marR="0" rtl="0" algn="l">
              <a:lnSpc>
                <a:spcPct val="100000"/>
              </a:lnSpc>
              <a:spcBef>
                <a:spcPts val="0"/>
              </a:spcBef>
              <a:spcAft>
                <a:spcPts val="0"/>
              </a:spcAft>
              <a:buClr>
                <a:srgbClr val="8971E1"/>
              </a:buClr>
              <a:buSzPts val="2800"/>
              <a:buFont typeface="Calibri"/>
              <a:buNone/>
            </a:pPr>
            <a:r>
              <a:rPr b="1" i="0" lang="en-US" sz="2800" u="none" cap="none" strike="noStrike">
                <a:solidFill>
                  <a:srgbClr val="8971E1"/>
                </a:solidFill>
                <a:latin typeface="Calibri"/>
                <a:ea typeface="Calibri"/>
                <a:cs typeface="Calibri"/>
                <a:sym typeface="Calibri"/>
              </a:rPr>
              <a:t>Disadvantages</a:t>
            </a:r>
            <a:endParaRPr b="0" i="0" sz="1400" u="none" cap="none" strike="noStrike">
              <a:solidFill>
                <a:srgbClr val="000000"/>
              </a:solidFill>
              <a:latin typeface="Arial"/>
              <a:ea typeface="Arial"/>
              <a:cs typeface="Arial"/>
              <a:sym typeface="Arial"/>
            </a:endParaRPr>
          </a:p>
        </p:txBody>
      </p:sp>
      <p:sp>
        <p:nvSpPr>
          <p:cNvPr id="870" name="Google Shape;870;p18"/>
          <p:cNvSpPr/>
          <p:nvPr/>
        </p:nvSpPr>
        <p:spPr>
          <a:xfrm>
            <a:off x="8961673" y="2487457"/>
            <a:ext cx="2265753" cy="2616101"/>
          </a:xfrm>
          <a:prstGeom prst="rect">
            <a:avLst/>
          </a:prstGeom>
          <a:noFill/>
          <a:ln>
            <a:noFill/>
          </a:ln>
        </p:spPr>
        <p:txBody>
          <a:bodyPr anchorCtr="0" anchor="t" bIns="45700" lIns="0" spcFirstLastPara="1" rIns="91425" wrap="square" tIns="45700">
            <a:spAutoFit/>
          </a:bodyPr>
          <a:lstStyle/>
          <a:p>
            <a:pPr indent="-285750" lvl="0" marL="285750" marR="0" rtl="0" algn="just">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Limited performance. Web apps can’t perform heavy calculations since they can’t directly access a device’s hardware.</a:t>
            </a:r>
            <a:endParaRPr b="0" i="0" sz="1400" u="none" cap="none" strike="noStrike">
              <a:solidFill>
                <a:srgbClr val="000000"/>
              </a:solidFill>
              <a:latin typeface="Arial"/>
              <a:ea typeface="Arial"/>
              <a:cs typeface="Arial"/>
              <a:sym typeface="Arial"/>
            </a:endParaRPr>
          </a:p>
          <a:p>
            <a:pPr indent="-285750" lvl="0" marL="285750" marR="0" rtl="0" algn="just">
              <a:lnSpc>
                <a:spcPct val="100000"/>
              </a:lnSpc>
              <a:spcBef>
                <a:spcPts val="120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Lack a native look and feel. Since there’s only one version of a web app, there’s no way to adjust it to each platform’s design guidelines</a:t>
            </a:r>
            <a:endParaRPr b="0" i="0" sz="1400" u="none" cap="none" strike="noStrike">
              <a:solidFill>
                <a:srgbClr val="000000"/>
              </a:solidFill>
              <a:latin typeface="Arial"/>
              <a:ea typeface="Arial"/>
              <a:cs typeface="Arial"/>
              <a:sym typeface="Arial"/>
            </a:endParaRPr>
          </a:p>
        </p:txBody>
      </p:sp>
      <p:sp>
        <p:nvSpPr>
          <p:cNvPr id="871" name="Google Shape;871;p18"/>
          <p:cNvSpPr txBox="1"/>
          <p:nvPr/>
        </p:nvSpPr>
        <p:spPr>
          <a:xfrm>
            <a:off x="2723117" y="1463063"/>
            <a:ext cx="2088993" cy="523220"/>
          </a:xfrm>
          <a:prstGeom prst="rect">
            <a:avLst/>
          </a:prstGeom>
          <a:noFill/>
          <a:ln>
            <a:noFill/>
          </a:ln>
        </p:spPr>
        <p:txBody>
          <a:bodyPr anchorCtr="0" anchor="b" bIns="45700" lIns="0" spcFirstLastPara="1" rIns="91425" wrap="square" tIns="45700">
            <a:spAutoFit/>
          </a:bodyPr>
          <a:lstStyle/>
          <a:p>
            <a:pPr indent="0" lvl="0" marL="0" marR="0" rtl="0" algn="l">
              <a:lnSpc>
                <a:spcPct val="100000"/>
              </a:lnSpc>
              <a:spcBef>
                <a:spcPts val="0"/>
              </a:spcBef>
              <a:spcAft>
                <a:spcPts val="0"/>
              </a:spcAft>
              <a:buClr>
                <a:srgbClr val="C830CC"/>
              </a:buClr>
              <a:buSzPts val="2800"/>
              <a:buFont typeface="Calibri"/>
              <a:buNone/>
            </a:pPr>
            <a:r>
              <a:rPr b="1" i="0" lang="en-US" sz="2800" u="none" cap="none" strike="noStrike">
                <a:solidFill>
                  <a:srgbClr val="C830CC"/>
                </a:solidFill>
                <a:latin typeface="Calibri"/>
                <a:ea typeface="Calibri"/>
                <a:cs typeface="Calibri"/>
                <a:sym typeface="Calibri"/>
              </a:rPr>
              <a:t>Advantages</a:t>
            </a:r>
            <a:endParaRPr b="0" i="0" sz="1400" u="none" cap="none" strike="noStrike">
              <a:solidFill>
                <a:srgbClr val="000000"/>
              </a:solidFill>
              <a:latin typeface="Arial"/>
              <a:ea typeface="Arial"/>
              <a:cs typeface="Arial"/>
              <a:sym typeface="Arial"/>
            </a:endParaRPr>
          </a:p>
        </p:txBody>
      </p:sp>
      <p:sp>
        <p:nvSpPr>
          <p:cNvPr id="872" name="Google Shape;872;p18"/>
          <p:cNvSpPr/>
          <p:nvPr/>
        </p:nvSpPr>
        <p:spPr>
          <a:xfrm>
            <a:off x="187572" y="1152885"/>
            <a:ext cx="2269597" cy="3046988"/>
          </a:xfrm>
          <a:prstGeom prst="rect">
            <a:avLst/>
          </a:prstGeom>
          <a:noFill/>
          <a:ln>
            <a:noFill/>
          </a:ln>
        </p:spPr>
        <p:txBody>
          <a:bodyPr anchorCtr="0" anchor="t" bIns="45700" lIns="0" spcFirstLastPara="1" rIns="91425" wrap="square" tIns="45700">
            <a:spAutoFit/>
          </a:bodyPr>
          <a:lstStyle/>
          <a:p>
            <a:pPr indent="-171450" lvl="0" marL="171450" marR="0" rtl="0" algn="just">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Available on all platforms. Build just one version of your app and everybody can access it from their smartphones, tablets, laptops, and even smart TVs.</a:t>
            </a:r>
            <a:endParaRPr b="0" i="0" sz="1400" u="none" cap="none" strike="noStrike">
              <a:solidFill>
                <a:srgbClr val="000000"/>
              </a:solidFill>
              <a:latin typeface="Arial"/>
              <a:ea typeface="Arial"/>
              <a:cs typeface="Arial"/>
              <a:sym typeface="Arial"/>
            </a:endParaRPr>
          </a:p>
          <a:p>
            <a:pPr indent="-171450" lvl="0" marL="171450" marR="0" rtl="0" algn="just">
              <a:lnSpc>
                <a:spcPct val="100000"/>
              </a:lnSpc>
              <a:spcBef>
                <a:spcPts val="120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No installation needed. People don’t like installing new apps without a compelling reason. Web apps, on the contrary, are available at a link.</a:t>
            </a:r>
            <a:endParaRPr b="0" i="0" sz="1400" u="none" cap="none" strike="noStrike">
              <a:solidFill>
                <a:srgbClr val="000000"/>
              </a:solidFill>
              <a:latin typeface="Arial"/>
              <a:ea typeface="Arial"/>
              <a:cs typeface="Arial"/>
              <a:sym typeface="Arial"/>
            </a:endParaRPr>
          </a:p>
        </p:txBody>
      </p:sp>
      <p:sp>
        <p:nvSpPr>
          <p:cNvPr id="873" name="Google Shape;873;p18"/>
          <p:cNvSpPr txBox="1"/>
          <p:nvPr/>
        </p:nvSpPr>
        <p:spPr>
          <a:xfrm>
            <a:off x="187572" y="4936079"/>
            <a:ext cx="11908831" cy="1538071"/>
          </a:xfrm>
          <a:prstGeom prst="rect">
            <a:avLst/>
          </a:prstGeom>
          <a:noFill/>
          <a:ln>
            <a:noFill/>
          </a:ln>
        </p:spPr>
        <p:txBody>
          <a:bodyPr anchorCtr="0" anchor="t" bIns="45700" lIns="91425" spcFirstLastPara="1" rIns="91425" wrap="square" tIns="45700">
            <a:normAutofit/>
          </a:bodyPr>
          <a:lstStyle/>
          <a:p>
            <a:pPr indent="0" lvl="0" marL="0" marR="0" rtl="0" algn="just">
              <a:lnSpc>
                <a:spcPct val="70000"/>
              </a:lnSpc>
              <a:spcBef>
                <a:spcPts val="0"/>
              </a:spcBef>
              <a:spcAft>
                <a:spcPts val="0"/>
              </a:spcAft>
              <a:buClr>
                <a:srgbClr val="000000"/>
              </a:buClr>
              <a:buSzPts val="2170"/>
              <a:buFont typeface="Arial"/>
              <a:buNone/>
            </a:pPr>
            <a:r>
              <a:rPr b="1" i="1" lang="en-US" sz="1870" u="none" cap="none" strike="noStrike">
                <a:solidFill>
                  <a:srgbClr val="000000"/>
                </a:solidFill>
                <a:latin typeface="Calibri"/>
                <a:ea typeface="Calibri"/>
                <a:cs typeface="Calibri"/>
                <a:sym typeface="Calibri"/>
              </a:rPr>
              <a:t>Conclusion:</a:t>
            </a:r>
            <a:endParaRPr b="0" i="1" sz="785" u="none" cap="none" strike="noStrike">
              <a:solidFill>
                <a:srgbClr val="000000"/>
              </a:solidFill>
              <a:latin typeface="Arial"/>
              <a:ea typeface="Arial"/>
              <a:cs typeface="Arial"/>
              <a:sym typeface="Arial"/>
            </a:endParaRPr>
          </a:p>
          <a:p>
            <a:pPr indent="0" lvl="0" marL="0" marR="0" rtl="0" algn="just">
              <a:lnSpc>
                <a:spcPct val="70000"/>
              </a:lnSpc>
              <a:spcBef>
                <a:spcPts val="1000"/>
              </a:spcBef>
              <a:spcAft>
                <a:spcPts val="0"/>
              </a:spcAft>
              <a:buClr>
                <a:srgbClr val="000000"/>
              </a:buClr>
              <a:buSzPts val="2170"/>
              <a:buFont typeface="Arial"/>
              <a:buNone/>
            </a:pPr>
            <a:r>
              <a:rPr b="0" i="1" lang="en-US" sz="1870" u="none" cap="none" strike="noStrike">
                <a:solidFill>
                  <a:srgbClr val="000000"/>
                </a:solidFill>
                <a:latin typeface="Calibri"/>
                <a:ea typeface="Calibri"/>
                <a:cs typeface="Calibri"/>
                <a:sym typeface="Calibri"/>
              </a:rPr>
              <a:t>Web apps can be built fast and cost much less than native apps. They’re also easy to update, which is great if developers want to be on the edge of web development trends.</a:t>
            </a:r>
            <a:endParaRPr b="0" i="1" sz="785" u="none" cap="none" strike="noStrike">
              <a:solidFill>
                <a:srgbClr val="000000"/>
              </a:solidFill>
              <a:latin typeface="Arial"/>
              <a:ea typeface="Arial"/>
              <a:cs typeface="Arial"/>
              <a:sym typeface="Arial"/>
            </a:endParaRPr>
          </a:p>
          <a:p>
            <a:pPr indent="0" lvl="0" marL="0" marR="0" rtl="0" algn="just">
              <a:lnSpc>
                <a:spcPct val="70000"/>
              </a:lnSpc>
              <a:spcBef>
                <a:spcPts val="1000"/>
              </a:spcBef>
              <a:spcAft>
                <a:spcPts val="0"/>
              </a:spcAft>
              <a:buClr>
                <a:srgbClr val="000000"/>
              </a:buClr>
              <a:buSzPts val="2170"/>
              <a:buFont typeface="Arial"/>
              <a:buNone/>
            </a:pPr>
            <a:r>
              <a:rPr b="0" i="1" lang="en-US" sz="1870" u="none" cap="none" strike="noStrike">
                <a:solidFill>
                  <a:srgbClr val="000000"/>
                </a:solidFill>
                <a:latin typeface="Calibri"/>
                <a:ea typeface="Calibri"/>
                <a:cs typeface="Calibri"/>
                <a:sym typeface="Calibri"/>
              </a:rPr>
              <a:t>Generally, web apps are a perfect choice for startups when time to market is critical. They give a chance to test ideas without risking a fortune.</a:t>
            </a:r>
            <a:endParaRPr b="0" i="1" sz="785" u="none" cap="none" strike="noStrike">
              <a:solidFill>
                <a:srgbClr val="000000"/>
              </a:solidFill>
              <a:latin typeface="Arial"/>
              <a:ea typeface="Arial"/>
              <a:cs typeface="Arial"/>
              <a:sym typeface="Arial"/>
            </a:endParaRPr>
          </a:p>
        </p:txBody>
      </p:sp>
      <p:pic>
        <p:nvPicPr>
          <p:cNvPr id="874" name="Google Shape;874;p18"/>
          <p:cNvPicPr preferRelativeResize="0"/>
          <p:nvPr/>
        </p:nvPicPr>
        <p:blipFill rotWithShape="1">
          <a:blip r:embed="rId3">
            <a:alphaModFix/>
          </a:blip>
          <a:srcRect b="0" l="0" r="0" t="0"/>
          <a:stretch/>
        </p:blipFill>
        <p:spPr>
          <a:xfrm>
            <a:off x="9840952" y="210717"/>
            <a:ext cx="1571625" cy="1543726"/>
          </a:xfrm>
          <a:prstGeom prst="rect">
            <a:avLst/>
          </a:prstGeom>
          <a:noFill/>
          <a:ln>
            <a:noFill/>
          </a:ln>
        </p:spPr>
      </p:pic>
      <p:sp>
        <p:nvSpPr>
          <p:cNvPr id="875" name="Google Shape;875;p18"/>
          <p:cNvSpPr txBox="1"/>
          <p:nvPr/>
        </p:nvSpPr>
        <p:spPr>
          <a:xfrm>
            <a:off x="102801" y="6550200"/>
            <a:ext cx="7374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rgbClr val="6B9F25"/>
                </a:solidFill>
                <a:hlinkClick r:id="rId4">
                  <a:extLst>
                    <a:ext uri="{A12FA001-AC4F-418D-AE19-62706E023703}">
                      <ahyp:hlinkClr val="tx"/>
                    </a:ext>
                  </a:extLst>
                </a:hlinkClick>
              </a:rPr>
              <a:t>https://seqtek.com/wp-content/uploads/2021/06/New-Project-5.svg</a:t>
            </a:r>
            <a:r>
              <a:rPr i="1" lang="en-US">
                <a:solidFill>
                  <a:srgbClr val="FFFFFF"/>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0" name="Shape 880"/>
        <p:cNvGrpSpPr/>
        <p:nvPr/>
      </p:nvGrpSpPr>
      <p:grpSpPr>
        <a:xfrm>
          <a:off x="0" y="0"/>
          <a:ext cx="0" cy="0"/>
          <a:chOff x="0" y="0"/>
          <a:chExt cx="0" cy="0"/>
        </a:xfrm>
      </p:grpSpPr>
      <p:grpSp>
        <p:nvGrpSpPr>
          <p:cNvPr id="881" name="Google Shape;881;p19"/>
          <p:cNvGrpSpPr/>
          <p:nvPr/>
        </p:nvGrpSpPr>
        <p:grpSpPr>
          <a:xfrm>
            <a:off x="218374" y="149904"/>
            <a:ext cx="1717964" cy="1691983"/>
            <a:chOff x="0" y="1"/>
            <a:chExt cx="2050473" cy="2019464"/>
          </a:xfrm>
        </p:grpSpPr>
        <p:sp>
          <p:nvSpPr>
            <p:cNvPr id="882" name="Google Shape;882;p19"/>
            <p:cNvSpPr/>
            <p:nvPr/>
          </p:nvSpPr>
          <p:spPr>
            <a:xfrm>
              <a:off x="325721" y="1"/>
              <a:ext cx="1440402" cy="1320298"/>
            </a:xfrm>
            <a:prstGeom prst="ellipse">
              <a:avLst/>
            </a:prstGeom>
            <a:solidFill>
              <a:srgbClr val="A5A5A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883" name="Google Shape;883;p19"/>
            <p:cNvPicPr preferRelativeResize="0"/>
            <p:nvPr/>
          </p:nvPicPr>
          <p:blipFill rotWithShape="1">
            <a:blip r:embed="rId3">
              <a:alphaModFix/>
            </a:blip>
            <a:srcRect b="0" l="0" r="0" t="0"/>
            <a:stretch/>
          </p:blipFill>
          <p:spPr>
            <a:xfrm>
              <a:off x="0" y="18203"/>
              <a:ext cx="2050473" cy="2001262"/>
            </a:xfrm>
            <a:prstGeom prst="rect">
              <a:avLst/>
            </a:prstGeom>
            <a:noFill/>
            <a:ln>
              <a:noFill/>
            </a:ln>
          </p:spPr>
        </p:pic>
      </p:grpSp>
      <p:sp>
        <p:nvSpPr>
          <p:cNvPr id="884" name="Google Shape;884;p19"/>
          <p:cNvSpPr txBox="1"/>
          <p:nvPr>
            <p:ph type="title"/>
          </p:nvPr>
        </p:nvSpPr>
        <p:spPr>
          <a:xfrm>
            <a:off x="1094686" y="396672"/>
            <a:ext cx="52578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Calibri"/>
              <a:buNone/>
            </a:pPr>
            <a:r>
              <a:rPr b="1" lang="en-US" sz="4000"/>
              <a:t>C. Cross-platform Apps</a:t>
            </a:r>
            <a:endParaRPr/>
          </a:p>
        </p:txBody>
      </p:sp>
      <p:sp>
        <p:nvSpPr>
          <p:cNvPr id="885" name="Google Shape;885;p19"/>
          <p:cNvSpPr txBox="1"/>
          <p:nvPr/>
        </p:nvSpPr>
        <p:spPr>
          <a:xfrm>
            <a:off x="249535" y="1852594"/>
            <a:ext cx="6317520" cy="4436912"/>
          </a:xfrm>
          <a:prstGeom prst="rect">
            <a:avLst/>
          </a:prstGeom>
          <a:noFill/>
          <a:ln>
            <a:noFill/>
          </a:ln>
        </p:spPr>
        <p:txBody>
          <a:bodyPr anchorCtr="0" anchor="t" bIns="45700" lIns="0" spcFirstLastPara="1" rIns="0" wrap="square" tIns="91425">
            <a:no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Cross-platform applications combine the best of two worlds: these are real apps you install on your smartphone, and in most cases, users can’t tell they aren’t using a native app. At the same time, there’s no need to hire two separate development teams since iOS and Android apps are built with exactly the same toolset: one of several JavaScript frameworks or Google’s new Flutter.</a:t>
            </a:r>
            <a:endParaRPr b="0" i="0" sz="1400" u="none" cap="none" strike="noStrike">
              <a:solidFill>
                <a:srgbClr val="000000"/>
              </a:solidFill>
              <a:latin typeface="Arial"/>
              <a:ea typeface="Arial"/>
              <a:cs typeface="Arial"/>
              <a:sym typeface="Arial"/>
            </a:endParaRPr>
          </a:p>
        </p:txBody>
      </p:sp>
      <p:sp>
        <p:nvSpPr>
          <p:cNvPr id="886" name="Google Shape;886;p19"/>
          <p:cNvSpPr txBox="1"/>
          <p:nvPr/>
        </p:nvSpPr>
        <p:spPr>
          <a:xfrm>
            <a:off x="102800" y="6093000"/>
            <a:ext cx="119532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100" u="none" cap="none" strike="noStrike">
                <a:solidFill>
                  <a:schemeClr val="dk1"/>
                </a:solidFill>
                <a:latin typeface="Arial"/>
                <a:ea typeface="Arial"/>
                <a:cs typeface="Arial"/>
                <a:sym typeface="Arial"/>
              </a:rPr>
              <a:t>Image Source: </a:t>
            </a:r>
            <a:r>
              <a:rPr i="1" lang="en-US" sz="1100" u="sng">
                <a:solidFill>
                  <a:srgbClr val="9900FF"/>
                </a:solidFill>
                <a:hlinkClick r:id="rId4">
                  <a:extLst>
                    <a:ext uri="{A12FA001-AC4F-418D-AE19-62706E023703}">
                      <ahyp:hlinkClr val="tx"/>
                    </a:ext>
                  </a:extLst>
                </a:hlinkClick>
              </a:rPr>
              <a:t>https://temp-ca.s3.amazonaws.com/cdn-files/ris_ss847639604sst1654068744.png?X-Amz-Content-Sha256=UNSIGNED-PAYLOAD&amp;X-Amz-Algorithm=AWS4-HMAC-SHA256&amp;X-Amz-Credential=AKIA2YDWKLAVUAFT3HFY%2F20220601%2Fus-east-1%2Fs3%2Faws4_request&amp;X-Amz-Date=20220601T073225Z&amp;X-Amz-SignedHeaders=host&amp;X-Amz-Expires=300&amp;X-Amz-Signature=e0e6c90195282de7ac9d67c4f71a794b178e20fdbd4194521b58c3651239f5e7</a:t>
            </a:r>
            <a:r>
              <a:rPr i="1" lang="en-US" sz="1100" u="none">
                <a:solidFill>
                  <a:srgbClr val="9900FF"/>
                </a:solidFill>
              </a:rPr>
              <a:t> </a:t>
            </a:r>
            <a:endParaRPr b="0" i="0" sz="1100" u="none" cap="none" strike="noStrike">
              <a:solidFill>
                <a:srgbClr val="9900FF"/>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0" name="Shape 890"/>
        <p:cNvGrpSpPr/>
        <p:nvPr/>
      </p:nvGrpSpPr>
      <p:grpSpPr>
        <a:xfrm>
          <a:off x="0" y="0"/>
          <a:ext cx="0" cy="0"/>
          <a:chOff x="0" y="0"/>
          <a:chExt cx="0" cy="0"/>
        </a:xfrm>
      </p:grpSpPr>
      <p:sp>
        <p:nvSpPr>
          <p:cNvPr id="891" name="Google Shape;891;p20"/>
          <p:cNvSpPr txBox="1"/>
          <p:nvPr/>
        </p:nvSpPr>
        <p:spPr>
          <a:xfrm>
            <a:off x="2324125" y="72048"/>
            <a:ext cx="7227600" cy="10713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000"/>
              <a:buFont typeface="Calibri"/>
              <a:buNone/>
            </a:pPr>
            <a:r>
              <a:rPr b="1" i="0" lang="en-US" sz="4000" u="none" cap="none" strike="noStrike">
                <a:solidFill>
                  <a:srgbClr val="000000"/>
                </a:solidFill>
                <a:latin typeface="Calibri"/>
                <a:ea typeface="Calibri"/>
                <a:cs typeface="Calibri"/>
                <a:sym typeface="Calibri"/>
              </a:rPr>
              <a:t>Advantages and Disadvantages of Cross-platform Apps</a:t>
            </a:r>
            <a:endParaRPr b="0" i="0" sz="1400" u="none" cap="none" strike="noStrike">
              <a:solidFill>
                <a:srgbClr val="000000"/>
              </a:solidFill>
              <a:latin typeface="Arial"/>
              <a:ea typeface="Arial"/>
              <a:cs typeface="Arial"/>
              <a:sym typeface="Arial"/>
            </a:endParaRPr>
          </a:p>
        </p:txBody>
      </p:sp>
      <p:sp>
        <p:nvSpPr>
          <p:cNvPr id="892" name="Google Shape;892;p20"/>
          <p:cNvSpPr txBox="1"/>
          <p:nvPr/>
        </p:nvSpPr>
        <p:spPr>
          <a:xfrm>
            <a:off x="8218566" y="1211320"/>
            <a:ext cx="2259600" cy="523200"/>
          </a:xfrm>
          <a:prstGeom prst="rect">
            <a:avLst/>
          </a:prstGeom>
          <a:noFill/>
          <a:ln>
            <a:noFill/>
          </a:ln>
        </p:spPr>
        <p:txBody>
          <a:bodyPr anchorCtr="0" anchor="b" bIns="45700" lIns="0" spcFirstLastPara="1" rIns="91425" wrap="square" tIns="45700">
            <a:spAutoFit/>
          </a:bodyPr>
          <a:lstStyle/>
          <a:p>
            <a:pPr indent="0" lvl="0" marL="0" marR="0" rtl="0" algn="l">
              <a:lnSpc>
                <a:spcPct val="100000"/>
              </a:lnSpc>
              <a:spcBef>
                <a:spcPts val="0"/>
              </a:spcBef>
              <a:spcAft>
                <a:spcPts val="0"/>
              </a:spcAft>
              <a:buClr>
                <a:srgbClr val="8971E1"/>
              </a:buClr>
              <a:buSzPts val="2800"/>
              <a:buFont typeface="Calibri"/>
              <a:buNone/>
            </a:pPr>
            <a:r>
              <a:rPr b="1" i="0" lang="en-US" sz="2800" u="none" cap="none" strike="noStrike">
                <a:solidFill>
                  <a:srgbClr val="8971E1"/>
                </a:solidFill>
                <a:latin typeface="Calibri"/>
                <a:ea typeface="Calibri"/>
                <a:cs typeface="Calibri"/>
                <a:sym typeface="Calibri"/>
              </a:rPr>
              <a:t>Disadvantages</a:t>
            </a:r>
            <a:endParaRPr b="0" i="0" sz="1400" u="none" cap="none" strike="noStrike">
              <a:solidFill>
                <a:srgbClr val="000000"/>
              </a:solidFill>
              <a:latin typeface="Arial"/>
              <a:ea typeface="Arial"/>
              <a:cs typeface="Arial"/>
              <a:sym typeface="Arial"/>
            </a:endParaRPr>
          </a:p>
        </p:txBody>
      </p:sp>
      <p:sp>
        <p:nvSpPr>
          <p:cNvPr id="893" name="Google Shape;893;p20"/>
          <p:cNvSpPr/>
          <p:nvPr/>
        </p:nvSpPr>
        <p:spPr>
          <a:xfrm>
            <a:off x="7687799" y="1876150"/>
            <a:ext cx="3463200" cy="1815900"/>
          </a:xfrm>
          <a:prstGeom prst="rect">
            <a:avLst/>
          </a:prstGeom>
          <a:noFill/>
          <a:ln>
            <a:noFill/>
          </a:ln>
        </p:spPr>
        <p:txBody>
          <a:bodyPr anchorCtr="0" anchor="t" bIns="45700" lIns="0" spcFirstLastPara="1" rIns="91425" wrap="square" tIns="45700">
            <a:spAutoFit/>
          </a:bodyPr>
          <a:lstStyle/>
          <a:p>
            <a:pPr indent="-285750" lvl="0" marL="285750" marR="0" rtl="0" algn="just">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Limited capabilities. Certain platform-specific features can be accessed only with native code. For example, you won’t be able to employ augmented reality in a cross-platform app.</a:t>
            </a:r>
            <a:endParaRPr b="0" i="0" sz="1400" u="none" cap="none" strike="noStrike">
              <a:solidFill>
                <a:srgbClr val="000000"/>
              </a:solidFill>
              <a:latin typeface="Arial"/>
              <a:ea typeface="Arial"/>
              <a:cs typeface="Arial"/>
              <a:sym typeface="Arial"/>
            </a:endParaRPr>
          </a:p>
        </p:txBody>
      </p:sp>
      <p:sp>
        <p:nvSpPr>
          <p:cNvPr id="894" name="Google Shape;894;p20"/>
          <p:cNvSpPr txBox="1"/>
          <p:nvPr/>
        </p:nvSpPr>
        <p:spPr>
          <a:xfrm>
            <a:off x="1927955" y="1124338"/>
            <a:ext cx="2088900" cy="523200"/>
          </a:xfrm>
          <a:prstGeom prst="rect">
            <a:avLst/>
          </a:prstGeom>
          <a:noFill/>
          <a:ln>
            <a:noFill/>
          </a:ln>
        </p:spPr>
        <p:txBody>
          <a:bodyPr anchorCtr="0" anchor="b" bIns="45700" lIns="0" spcFirstLastPara="1" rIns="91425" wrap="square" tIns="45700">
            <a:spAutoFit/>
          </a:bodyPr>
          <a:lstStyle/>
          <a:p>
            <a:pPr indent="0" lvl="0" marL="0" marR="0" rtl="0" algn="l">
              <a:lnSpc>
                <a:spcPct val="100000"/>
              </a:lnSpc>
              <a:spcBef>
                <a:spcPts val="0"/>
              </a:spcBef>
              <a:spcAft>
                <a:spcPts val="0"/>
              </a:spcAft>
              <a:buClr>
                <a:srgbClr val="C830CC"/>
              </a:buClr>
              <a:buSzPts val="2800"/>
              <a:buFont typeface="Calibri"/>
              <a:buNone/>
            </a:pPr>
            <a:r>
              <a:rPr b="1" i="0" lang="en-US" sz="2800" u="none" cap="none" strike="noStrike">
                <a:solidFill>
                  <a:srgbClr val="C830CC"/>
                </a:solidFill>
                <a:latin typeface="Calibri"/>
                <a:ea typeface="Calibri"/>
                <a:cs typeface="Calibri"/>
                <a:sym typeface="Calibri"/>
              </a:rPr>
              <a:t>Advantages</a:t>
            </a:r>
            <a:endParaRPr b="0" i="0" sz="1400" u="none" cap="none" strike="noStrike">
              <a:solidFill>
                <a:srgbClr val="000000"/>
              </a:solidFill>
              <a:latin typeface="Arial"/>
              <a:ea typeface="Arial"/>
              <a:cs typeface="Arial"/>
              <a:sym typeface="Arial"/>
            </a:endParaRPr>
          </a:p>
        </p:txBody>
      </p:sp>
      <p:sp>
        <p:nvSpPr>
          <p:cNvPr id="895" name="Google Shape;895;p20"/>
          <p:cNvSpPr/>
          <p:nvPr/>
        </p:nvSpPr>
        <p:spPr>
          <a:xfrm>
            <a:off x="1325825" y="1797750"/>
            <a:ext cx="3386100" cy="3262500"/>
          </a:xfrm>
          <a:prstGeom prst="rect">
            <a:avLst/>
          </a:prstGeom>
          <a:noFill/>
          <a:ln>
            <a:noFill/>
          </a:ln>
        </p:spPr>
        <p:txBody>
          <a:bodyPr anchorCtr="0" anchor="t" bIns="45700" lIns="0" spcFirstLastPara="1" rIns="91425" wrap="square" tIns="45700">
            <a:spAutoFit/>
          </a:bodyPr>
          <a:lstStyle/>
          <a:p>
            <a:pPr indent="-171450" lvl="0" marL="171450" marR="0" rtl="0" algn="just">
              <a:lnSpc>
                <a:spcPct val="100000"/>
              </a:lnSpc>
              <a:spcBef>
                <a:spcPts val="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High performance. A cross-platform mobile app demonstrates higher performance than a web-based application and is able to meet almost any requirements.</a:t>
            </a:r>
            <a:endParaRPr b="0" i="0" sz="1400" u="none" cap="none" strike="noStrike">
              <a:solidFill>
                <a:srgbClr val="000000"/>
              </a:solidFill>
              <a:latin typeface="Arial"/>
              <a:ea typeface="Arial"/>
              <a:cs typeface="Arial"/>
              <a:sym typeface="Arial"/>
            </a:endParaRPr>
          </a:p>
          <a:p>
            <a:pPr indent="-171450" lvl="0" marL="171450" marR="0" rtl="0" algn="just">
              <a:lnSpc>
                <a:spcPct val="100000"/>
              </a:lnSpc>
              <a:spcBef>
                <a:spcPts val="1200"/>
              </a:spcBef>
              <a:spcAft>
                <a:spcPts val="0"/>
              </a:spcAft>
              <a:buClr>
                <a:srgbClr val="000000"/>
              </a:buClr>
              <a:buSzPts val="1400"/>
              <a:buFont typeface="Arial"/>
              <a:buChar char="•"/>
            </a:pPr>
            <a:r>
              <a:rPr b="0" i="0" lang="en-US" sz="1400" u="none" cap="none" strike="noStrike">
                <a:solidFill>
                  <a:srgbClr val="000000"/>
                </a:solidFill>
                <a:latin typeface="Calibri"/>
                <a:ea typeface="Calibri"/>
                <a:cs typeface="Calibri"/>
                <a:sym typeface="Calibri"/>
              </a:rPr>
              <a:t>Cost-effective and fast development. Compared to a native app, a cross-platform app has a significantly shorter development time and lower cost.</a:t>
            </a:r>
            <a:endParaRPr b="0" i="0" sz="1400" u="none" cap="none" strike="noStrike">
              <a:solidFill>
                <a:srgbClr val="000000"/>
              </a:solidFill>
              <a:latin typeface="Arial"/>
              <a:ea typeface="Arial"/>
              <a:cs typeface="Arial"/>
              <a:sym typeface="Arial"/>
            </a:endParaRPr>
          </a:p>
        </p:txBody>
      </p:sp>
      <p:sp>
        <p:nvSpPr>
          <p:cNvPr id="896" name="Google Shape;896;p20"/>
          <p:cNvSpPr txBox="1"/>
          <p:nvPr/>
        </p:nvSpPr>
        <p:spPr>
          <a:xfrm>
            <a:off x="187572" y="4792319"/>
            <a:ext cx="11908831" cy="1538071"/>
          </a:xfrm>
          <a:prstGeom prst="rect">
            <a:avLst/>
          </a:prstGeom>
          <a:noFill/>
          <a:ln>
            <a:noFill/>
          </a:ln>
        </p:spPr>
        <p:txBody>
          <a:bodyPr anchorCtr="0" anchor="t" bIns="45700" lIns="91425" spcFirstLastPara="1" rIns="91425" wrap="square" tIns="45700">
            <a:normAutofit/>
          </a:bodyPr>
          <a:lstStyle/>
          <a:p>
            <a:pPr indent="0" lvl="0" marL="0" marR="0" rtl="0" algn="just">
              <a:lnSpc>
                <a:spcPct val="70000"/>
              </a:lnSpc>
              <a:spcBef>
                <a:spcPts val="0"/>
              </a:spcBef>
              <a:spcAft>
                <a:spcPts val="0"/>
              </a:spcAft>
              <a:buClr>
                <a:srgbClr val="000000"/>
              </a:buClr>
              <a:buSzPts val="2380"/>
              <a:buFont typeface="Arial"/>
              <a:buNone/>
            </a:pPr>
            <a:r>
              <a:rPr b="1" i="1" lang="en-US" sz="2080" u="none" cap="none" strike="noStrike">
                <a:solidFill>
                  <a:srgbClr val="000000"/>
                </a:solidFill>
                <a:latin typeface="Calibri"/>
                <a:ea typeface="Calibri"/>
                <a:cs typeface="Calibri"/>
                <a:sym typeface="Calibri"/>
              </a:rPr>
              <a:t>Conclusion:</a:t>
            </a:r>
            <a:endParaRPr b="0" i="1" sz="889" u="none" cap="none" strike="noStrike">
              <a:solidFill>
                <a:srgbClr val="000000"/>
              </a:solidFill>
              <a:latin typeface="Arial"/>
              <a:ea typeface="Arial"/>
              <a:cs typeface="Arial"/>
              <a:sym typeface="Arial"/>
            </a:endParaRPr>
          </a:p>
          <a:p>
            <a:pPr indent="0" lvl="0" marL="0" marR="0" rtl="0" algn="just">
              <a:lnSpc>
                <a:spcPct val="70000"/>
              </a:lnSpc>
              <a:spcBef>
                <a:spcPts val="1000"/>
              </a:spcBef>
              <a:spcAft>
                <a:spcPts val="0"/>
              </a:spcAft>
              <a:buClr>
                <a:srgbClr val="000000"/>
              </a:buClr>
              <a:buSzPts val="2380"/>
              <a:buFont typeface="Arial"/>
              <a:buNone/>
            </a:pPr>
            <a:r>
              <a:rPr b="0" i="1" lang="en-US" sz="2080" u="none" cap="none" strike="noStrike">
                <a:solidFill>
                  <a:srgbClr val="000000"/>
                </a:solidFill>
                <a:latin typeface="Calibri"/>
                <a:ea typeface="Calibri"/>
                <a:cs typeface="Calibri"/>
                <a:sym typeface="Calibri"/>
              </a:rPr>
              <a:t>The capabilities of cross-platform apps can cover the needs of almost any small to medium-sized business. The only cases when cross-platform apps may be insufficient are when performance is critical or you need to access platform- or device-specific functionality. However, these issues can be solved by employing third-party plugins or including native code in the app.</a:t>
            </a:r>
            <a:endParaRPr b="0" i="1" sz="889"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1" name="Shape 901"/>
        <p:cNvGrpSpPr/>
        <p:nvPr/>
      </p:nvGrpSpPr>
      <p:grpSpPr>
        <a:xfrm>
          <a:off x="0" y="0"/>
          <a:ext cx="0" cy="0"/>
          <a:chOff x="0" y="0"/>
          <a:chExt cx="0" cy="0"/>
        </a:xfrm>
      </p:grpSpPr>
      <p:sp>
        <p:nvSpPr>
          <p:cNvPr id="902" name="Google Shape;902;p21"/>
          <p:cNvSpPr txBox="1"/>
          <p:nvPr>
            <p:ph type="title"/>
          </p:nvPr>
        </p:nvSpPr>
        <p:spPr>
          <a:xfrm>
            <a:off x="1631705" y="348343"/>
            <a:ext cx="6386287" cy="1312758"/>
          </a:xfrm>
          <a:prstGeom prst="rect">
            <a:avLst/>
          </a:prstGeom>
          <a:noFill/>
          <a:ln>
            <a:noFill/>
          </a:ln>
        </p:spPr>
        <p:txBody>
          <a:bodyPr anchorCtr="0" anchor="b" bIns="45700" lIns="0" spcFirstLastPara="1" rIns="0"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Types of Cross-platform Apps</a:t>
            </a:r>
            <a:endParaRPr/>
          </a:p>
        </p:txBody>
      </p:sp>
      <p:sp>
        <p:nvSpPr>
          <p:cNvPr id="903" name="Google Shape;903;p21"/>
          <p:cNvSpPr txBox="1"/>
          <p:nvPr>
            <p:ph idx="1" type="body"/>
          </p:nvPr>
        </p:nvSpPr>
        <p:spPr>
          <a:xfrm>
            <a:off x="281877" y="1711116"/>
            <a:ext cx="9085942" cy="4848556"/>
          </a:xfrm>
          <a:prstGeom prst="rect">
            <a:avLst/>
          </a:prstGeom>
          <a:noFill/>
          <a:ln>
            <a:noFill/>
          </a:ln>
        </p:spPr>
        <p:txBody>
          <a:bodyPr anchorCtr="0" anchor="t" bIns="45700" lIns="0" spcFirstLastPara="1" rIns="0" wrap="square" tIns="91425">
            <a:normAutofit fontScale="92500" lnSpcReduction="10000"/>
          </a:bodyPr>
          <a:lstStyle/>
          <a:p>
            <a:pPr indent="0" lvl="0" marL="0" rtl="0" algn="just">
              <a:lnSpc>
                <a:spcPct val="90000"/>
              </a:lnSpc>
              <a:spcBef>
                <a:spcPts val="0"/>
              </a:spcBef>
              <a:spcAft>
                <a:spcPts val="0"/>
              </a:spcAft>
              <a:buClr>
                <a:schemeClr val="dk1"/>
              </a:buClr>
              <a:buSzPct val="100000"/>
              <a:buNone/>
            </a:pPr>
            <a:r>
              <a:rPr lang="en-US" sz="3200"/>
              <a:t>Cross-platform application development is a silver bullet for almost any type of software, where applications for various platforms can be built with the same toolset. However, development approaches differ according to project needs, a developer’s skills, and the allocated budget. There are two variations on the cross-platform approach:</a:t>
            </a:r>
            <a:endParaRPr/>
          </a:p>
          <a:p>
            <a:pPr indent="-228600" lvl="0" marL="228600" rtl="0" algn="just">
              <a:lnSpc>
                <a:spcPct val="90000"/>
              </a:lnSpc>
              <a:spcBef>
                <a:spcPts val="2800"/>
              </a:spcBef>
              <a:spcAft>
                <a:spcPts val="0"/>
              </a:spcAft>
              <a:buClr>
                <a:schemeClr val="dk1"/>
              </a:buClr>
              <a:buSzPct val="100000"/>
              <a:buChar char="•"/>
            </a:pPr>
            <a:r>
              <a:rPr lang="en-US" sz="3200"/>
              <a:t>Hybrid app development (Ionic, Cordova)</a:t>
            </a:r>
            <a:endParaRPr/>
          </a:p>
          <a:p>
            <a:pPr indent="-228600" lvl="0" marL="228600" rtl="0" algn="just">
              <a:lnSpc>
                <a:spcPct val="90000"/>
              </a:lnSpc>
              <a:spcBef>
                <a:spcPts val="2800"/>
              </a:spcBef>
              <a:spcAft>
                <a:spcPts val="0"/>
              </a:spcAft>
              <a:buClr>
                <a:schemeClr val="dk1"/>
              </a:buClr>
              <a:buSzPct val="100000"/>
              <a:buChar char="•"/>
            </a:pPr>
            <a:r>
              <a:rPr lang="en-US" sz="3200"/>
              <a:t>Native cross-platform mobile app development (React Native, Flutter, NativeScript)</a:t>
            </a:r>
            <a:endParaRPr/>
          </a:p>
          <a:p>
            <a:pPr indent="0" lvl="0" marL="0" rtl="0" algn="just">
              <a:lnSpc>
                <a:spcPct val="90000"/>
              </a:lnSpc>
              <a:spcBef>
                <a:spcPts val="2800"/>
              </a:spcBef>
              <a:spcAft>
                <a:spcPts val="0"/>
              </a:spcAft>
              <a:buClr>
                <a:schemeClr val="dk1"/>
              </a:buClr>
              <a:buSzPct val="100000"/>
              <a:buNone/>
            </a:pPr>
            <a:r>
              <a:t/>
            </a:r>
            <a:endParaRPr sz="32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7" name="Shape 907"/>
        <p:cNvGrpSpPr/>
        <p:nvPr/>
      </p:nvGrpSpPr>
      <p:grpSpPr>
        <a:xfrm>
          <a:off x="0" y="0"/>
          <a:ext cx="0" cy="0"/>
          <a:chOff x="0" y="0"/>
          <a:chExt cx="0" cy="0"/>
        </a:xfrm>
      </p:grpSpPr>
      <p:sp>
        <p:nvSpPr>
          <p:cNvPr id="908" name="Google Shape;908;p22"/>
          <p:cNvSpPr txBox="1"/>
          <p:nvPr>
            <p:ph type="title"/>
          </p:nvPr>
        </p:nvSpPr>
        <p:spPr>
          <a:xfrm>
            <a:off x="4440836" y="101890"/>
            <a:ext cx="7571054" cy="75925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Hybrid development</a:t>
            </a:r>
            <a:endParaRPr/>
          </a:p>
        </p:txBody>
      </p:sp>
      <p:sp>
        <p:nvSpPr>
          <p:cNvPr id="909" name="Google Shape;909;p22"/>
          <p:cNvSpPr txBox="1"/>
          <p:nvPr>
            <p:ph idx="1" type="body"/>
          </p:nvPr>
        </p:nvSpPr>
        <p:spPr>
          <a:xfrm>
            <a:off x="4440825" y="861150"/>
            <a:ext cx="7571100" cy="53577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With the hybrid development approach, you can build a single mobile application using web technologies: HTML, CSS, and JavaScript, to be exact. These technologies run within a browser embedded in a native application: WKWebView for iOS and WebView for Android.</a:t>
            </a:r>
            <a:endParaRPr/>
          </a:p>
          <a:p>
            <a:pPr indent="0" lvl="0" marL="0" rtl="0" algn="just">
              <a:lnSpc>
                <a:spcPct val="90000"/>
              </a:lnSpc>
              <a:spcBef>
                <a:spcPts val="1000"/>
              </a:spcBef>
              <a:spcAft>
                <a:spcPts val="0"/>
              </a:spcAft>
              <a:buClr>
                <a:schemeClr val="dk1"/>
              </a:buClr>
              <a:buSzPct val="100000"/>
              <a:buNone/>
            </a:pPr>
            <a:r>
              <a:rPr lang="en-US"/>
              <a:t>To make the website code available to the embedded browser, you need a wrapper. The most popular solutions currently are Cordova and Ionic. Both of these wrappers support a variety of plugins that extend the capabilities of the browser and can access most platform-specific features. Moreover, you can make your hybrid app available via the App Store and Google Play Market.</a:t>
            </a:r>
            <a:endParaRPr/>
          </a:p>
          <a:p>
            <a:pPr indent="0" lvl="0" marL="0" rtl="0" algn="just">
              <a:lnSpc>
                <a:spcPct val="90000"/>
              </a:lnSpc>
              <a:spcBef>
                <a:spcPts val="1000"/>
              </a:spcBef>
              <a:spcAft>
                <a:spcPts val="0"/>
              </a:spcAft>
              <a:buClr>
                <a:schemeClr val="dk1"/>
              </a:buClr>
              <a:buSzPct val="100000"/>
              <a:buNone/>
            </a:pPr>
            <a:r>
              <a:rPr lang="en-US"/>
              <a:t>With a hybrid app, users never notice that they’re using a browser since WebView and WKWebView perfectly imitate a native application interface, gestures, and controllers.</a:t>
            </a:r>
            <a:endParaRPr/>
          </a:p>
          <a:p>
            <a:pPr indent="0" lvl="0" marL="0" rtl="0" algn="just">
              <a:lnSpc>
                <a:spcPct val="90000"/>
              </a:lnSpc>
              <a:spcBef>
                <a:spcPts val="1000"/>
              </a:spcBef>
              <a:spcAft>
                <a:spcPts val="0"/>
              </a:spcAft>
              <a:buClr>
                <a:schemeClr val="dk1"/>
              </a:buClr>
              <a:buSzPct val="100000"/>
              <a:buNone/>
            </a:pPr>
            <a:r>
              <a:rPr lang="en-US"/>
              <a:t>A significant advantage of hybrid apps is that any updates to your software are instantly available to users — there’s no need to install updates from an app store.</a:t>
            </a:r>
            <a:endParaRPr/>
          </a:p>
        </p:txBody>
      </p:sp>
      <p:pic>
        <p:nvPicPr>
          <p:cNvPr id="910" name="Google Shape;910;p22"/>
          <p:cNvPicPr preferRelativeResize="0"/>
          <p:nvPr/>
        </p:nvPicPr>
        <p:blipFill rotWithShape="1">
          <a:blip r:embed="rId3">
            <a:alphaModFix/>
          </a:blip>
          <a:srcRect b="0" l="0" r="0" t="0"/>
          <a:stretch/>
        </p:blipFill>
        <p:spPr>
          <a:xfrm>
            <a:off x="0" y="0"/>
            <a:ext cx="4392083" cy="6858000"/>
          </a:xfrm>
          <a:prstGeom prst="rect">
            <a:avLst/>
          </a:prstGeom>
          <a:noFill/>
          <a:ln>
            <a:noFill/>
          </a:ln>
        </p:spPr>
      </p:pic>
      <p:cxnSp>
        <p:nvCxnSpPr>
          <p:cNvPr id="911" name="Google Shape;911;p22"/>
          <p:cNvCxnSpPr/>
          <p:nvPr/>
        </p:nvCxnSpPr>
        <p:spPr>
          <a:xfrm>
            <a:off x="4804230" y="779892"/>
            <a:ext cx="6757719" cy="0"/>
          </a:xfrm>
          <a:prstGeom prst="straightConnector1">
            <a:avLst/>
          </a:prstGeom>
          <a:noFill/>
          <a:ln cap="flat" cmpd="sng" w="57150">
            <a:solidFill>
              <a:schemeClr val="accent1"/>
            </a:solidFill>
            <a:prstDash val="solid"/>
            <a:miter lim="800000"/>
            <a:headEnd len="sm" w="sm" type="none"/>
            <a:tailEnd len="sm" w="sm" type="none"/>
          </a:ln>
        </p:spPr>
      </p:cxnSp>
      <p:sp>
        <p:nvSpPr>
          <p:cNvPr id="912" name="Google Shape;912;p22"/>
          <p:cNvSpPr txBox="1"/>
          <p:nvPr/>
        </p:nvSpPr>
        <p:spPr>
          <a:xfrm>
            <a:off x="102800" y="6550200"/>
            <a:ext cx="1170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4"/>
              </a:rPr>
              <a:t>https://www.21twelveinteractive.com/flutter-vs-react-native-vs-ionic-vs-nativescript/</a:t>
            </a:r>
            <a:r>
              <a:rPr i="1" lang="en-US" u="none">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916" name="Shape 916"/>
        <p:cNvGrpSpPr/>
        <p:nvPr/>
      </p:nvGrpSpPr>
      <p:grpSpPr>
        <a:xfrm>
          <a:off x="0" y="0"/>
          <a:ext cx="0" cy="0"/>
          <a:chOff x="0" y="0"/>
          <a:chExt cx="0" cy="0"/>
        </a:xfrm>
      </p:grpSpPr>
      <p:sp>
        <p:nvSpPr>
          <p:cNvPr id="917" name="Google Shape;917;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918" name="Google Shape;918;p23"/>
          <p:cNvGrpSpPr/>
          <p:nvPr/>
        </p:nvGrpSpPr>
        <p:grpSpPr>
          <a:xfrm>
            <a:off x="0" y="4601497"/>
            <a:ext cx="1014060" cy="2017580"/>
            <a:chOff x="0" y="4601497"/>
            <a:chExt cx="1014060" cy="2017580"/>
          </a:xfrm>
        </p:grpSpPr>
        <p:sp>
          <p:nvSpPr>
            <p:cNvPr id="919" name="Google Shape;919;p23"/>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20" name="Google Shape;920;p23"/>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921" name="Google Shape;921;p23"/>
          <p:cNvGrpSpPr/>
          <p:nvPr/>
        </p:nvGrpSpPr>
        <p:grpSpPr>
          <a:xfrm>
            <a:off x="11219290" y="1"/>
            <a:ext cx="972709" cy="1935307"/>
            <a:chOff x="10918968" y="713127"/>
            <a:chExt cx="1273032" cy="2532832"/>
          </a:xfrm>
        </p:grpSpPr>
        <p:sp>
          <p:nvSpPr>
            <p:cNvPr id="922" name="Google Shape;922;p23"/>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23" name="Google Shape;923;p23"/>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924" name="Google Shape;924;p23"/>
          <p:cNvSpPr txBox="1"/>
          <p:nvPr>
            <p:ph type="title"/>
          </p:nvPr>
        </p:nvSpPr>
        <p:spPr>
          <a:xfrm>
            <a:off x="322118" y="101890"/>
            <a:ext cx="11547764" cy="75925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When to choose hybrid app development?</a:t>
            </a:r>
            <a:endParaRPr/>
          </a:p>
        </p:txBody>
      </p:sp>
      <p:pic>
        <p:nvPicPr>
          <p:cNvPr id="925" name="Google Shape;925;p23"/>
          <p:cNvPicPr preferRelativeResize="0"/>
          <p:nvPr/>
        </p:nvPicPr>
        <p:blipFill rotWithShape="1">
          <a:blip r:embed="rId3">
            <a:alphaModFix/>
          </a:blip>
          <a:srcRect b="0" l="0" r="0" t="0"/>
          <a:stretch/>
        </p:blipFill>
        <p:spPr>
          <a:xfrm>
            <a:off x="450111" y="5443079"/>
            <a:ext cx="1228476" cy="1228476"/>
          </a:xfrm>
          <a:prstGeom prst="rect">
            <a:avLst/>
          </a:prstGeom>
          <a:noFill/>
          <a:ln>
            <a:noFill/>
          </a:ln>
        </p:spPr>
      </p:pic>
      <p:pic>
        <p:nvPicPr>
          <p:cNvPr id="926" name="Google Shape;926;p23"/>
          <p:cNvPicPr preferRelativeResize="0"/>
          <p:nvPr/>
        </p:nvPicPr>
        <p:blipFill rotWithShape="1">
          <a:blip r:embed="rId4">
            <a:alphaModFix/>
          </a:blip>
          <a:srcRect b="0" l="0" r="0" t="0"/>
          <a:stretch/>
        </p:blipFill>
        <p:spPr>
          <a:xfrm>
            <a:off x="10834595" y="250352"/>
            <a:ext cx="1357405" cy="1333309"/>
          </a:xfrm>
          <a:prstGeom prst="rect">
            <a:avLst/>
          </a:prstGeom>
          <a:noFill/>
          <a:ln>
            <a:noFill/>
          </a:ln>
        </p:spPr>
      </p:pic>
      <p:sp>
        <p:nvSpPr>
          <p:cNvPr id="927" name="Google Shape;927;p23"/>
          <p:cNvSpPr txBox="1"/>
          <p:nvPr>
            <p:ph idx="1" type="body"/>
          </p:nvPr>
        </p:nvSpPr>
        <p:spPr>
          <a:xfrm>
            <a:off x="322117" y="861148"/>
            <a:ext cx="11547763" cy="4902344"/>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just">
              <a:lnSpc>
                <a:spcPct val="90000"/>
              </a:lnSpc>
              <a:spcBef>
                <a:spcPts val="0"/>
              </a:spcBef>
              <a:spcAft>
                <a:spcPts val="0"/>
              </a:spcAft>
              <a:buClr>
                <a:schemeClr val="dk1"/>
              </a:buClr>
              <a:buSzPct val="100000"/>
              <a:buChar char="•"/>
            </a:pPr>
            <a:r>
              <a:rPr b="1" lang="en-US"/>
              <a:t>You want to test your startup idea but are short on money</a:t>
            </a:r>
            <a:endParaRPr/>
          </a:p>
          <a:p>
            <a:pPr indent="0" lvl="0" marL="0" rtl="0" algn="just">
              <a:lnSpc>
                <a:spcPct val="90000"/>
              </a:lnSpc>
              <a:spcBef>
                <a:spcPts val="1000"/>
              </a:spcBef>
              <a:spcAft>
                <a:spcPts val="0"/>
              </a:spcAft>
              <a:buClr>
                <a:schemeClr val="dk1"/>
              </a:buClr>
              <a:buSzPct val="100000"/>
              <a:buNone/>
            </a:pPr>
            <a:r>
              <a:rPr lang="en-US"/>
              <a:t>This is a classic use case for hybrid development. With this approach, you can release an app in a short time and test it with real users without risking much money. After you prove your idea and attract investors, you can focus on native cross-platform app development for better results.</a:t>
            </a:r>
            <a:endParaRPr/>
          </a:p>
          <a:p>
            <a:pPr indent="-228600" lvl="0" marL="228600" rtl="0" algn="just">
              <a:lnSpc>
                <a:spcPct val="90000"/>
              </a:lnSpc>
              <a:spcBef>
                <a:spcPts val="1000"/>
              </a:spcBef>
              <a:spcAft>
                <a:spcPts val="0"/>
              </a:spcAft>
              <a:buClr>
                <a:schemeClr val="dk1"/>
              </a:buClr>
              <a:buSzPct val="100000"/>
              <a:buChar char="•"/>
            </a:pPr>
            <a:r>
              <a:rPr b="1" lang="en-US"/>
              <a:t>You’re building a simple application but value the user experience</a:t>
            </a:r>
            <a:endParaRPr/>
          </a:p>
          <a:p>
            <a:pPr indent="0" lvl="0" marL="0" rtl="0" algn="just">
              <a:lnSpc>
                <a:spcPct val="90000"/>
              </a:lnSpc>
              <a:spcBef>
                <a:spcPts val="1000"/>
              </a:spcBef>
              <a:spcAft>
                <a:spcPts val="0"/>
              </a:spcAft>
              <a:buClr>
                <a:schemeClr val="dk1"/>
              </a:buClr>
              <a:buSzPct val="100000"/>
              <a:buNone/>
            </a:pPr>
            <a:r>
              <a:rPr lang="en-US"/>
              <a:t>Weather applications, currency exchange rate apps, habit tracking apps, and similar products are based on one simple core feature. They’re not performance-critical, so building native apps for this purpose would be a waste of time and money. By opting for hybrid development, you can achieve a high-level user experience in exchange for reasonable investments.</a:t>
            </a:r>
            <a:endParaRPr/>
          </a:p>
          <a:p>
            <a:pPr indent="-228600" lvl="0" marL="228600" rtl="0" algn="just">
              <a:lnSpc>
                <a:spcPct val="90000"/>
              </a:lnSpc>
              <a:spcBef>
                <a:spcPts val="1000"/>
              </a:spcBef>
              <a:spcAft>
                <a:spcPts val="0"/>
              </a:spcAft>
              <a:buClr>
                <a:schemeClr val="dk1"/>
              </a:buClr>
              <a:buSzPct val="100000"/>
              <a:buChar char="•"/>
            </a:pPr>
            <a:r>
              <a:rPr b="1" lang="en-US"/>
              <a:t>You have a web app and want to release a mobile version</a:t>
            </a:r>
            <a:endParaRPr/>
          </a:p>
          <a:p>
            <a:pPr indent="0" lvl="0" marL="0" rtl="0" algn="just">
              <a:lnSpc>
                <a:spcPct val="90000"/>
              </a:lnSpc>
              <a:spcBef>
                <a:spcPts val="1000"/>
              </a:spcBef>
              <a:spcAft>
                <a:spcPts val="0"/>
              </a:spcAft>
              <a:buClr>
                <a:schemeClr val="dk1"/>
              </a:buClr>
              <a:buSzPct val="100000"/>
              <a:buNone/>
            </a:pPr>
            <a:r>
              <a:rPr lang="en-US"/>
              <a:t>Once you’ve developed a web app, you can reuse much of your existing code for hybrid mobile apps. Also, hybrid apps for iOS and Android share 80% of code on average, which is extremely attractive for software developers. Overall, code sharing is one of the best things about hybrid app development.</a:t>
            </a:r>
            <a:endParaRPr/>
          </a:p>
        </p:txBody>
      </p:sp>
      <p:sp>
        <p:nvSpPr>
          <p:cNvPr id="928" name="Google Shape;928;p23"/>
          <p:cNvSpPr txBox="1"/>
          <p:nvPr/>
        </p:nvSpPr>
        <p:spPr>
          <a:xfrm>
            <a:off x="102800" y="6550200"/>
            <a:ext cx="1170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5"/>
              </a:rPr>
              <a:t>https://www.21twelveinteractive.com/flutter-vs-react-native-vs-ionic-vs-nativescript/</a:t>
            </a:r>
            <a:r>
              <a:rPr i="1" lang="en-US" u="none">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2" name="Shape 932"/>
        <p:cNvGrpSpPr/>
        <p:nvPr/>
      </p:nvGrpSpPr>
      <p:grpSpPr>
        <a:xfrm>
          <a:off x="0" y="0"/>
          <a:ext cx="0" cy="0"/>
          <a:chOff x="0" y="0"/>
          <a:chExt cx="0" cy="0"/>
        </a:xfrm>
      </p:grpSpPr>
      <p:sp>
        <p:nvSpPr>
          <p:cNvPr id="933" name="Google Shape;933;p24"/>
          <p:cNvSpPr txBox="1"/>
          <p:nvPr>
            <p:ph type="title"/>
          </p:nvPr>
        </p:nvSpPr>
        <p:spPr>
          <a:xfrm>
            <a:off x="4440836" y="101890"/>
            <a:ext cx="7571054" cy="75925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Cross-platform native development</a:t>
            </a:r>
            <a:endParaRPr/>
          </a:p>
        </p:txBody>
      </p:sp>
      <p:sp>
        <p:nvSpPr>
          <p:cNvPr id="934" name="Google Shape;934;p24"/>
          <p:cNvSpPr txBox="1"/>
          <p:nvPr>
            <p:ph idx="1" type="body"/>
          </p:nvPr>
        </p:nvSpPr>
        <p:spPr>
          <a:xfrm>
            <a:off x="4440836" y="861147"/>
            <a:ext cx="7571054" cy="5894963"/>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90000"/>
              </a:lnSpc>
              <a:spcBef>
                <a:spcPts val="0"/>
              </a:spcBef>
              <a:spcAft>
                <a:spcPts val="0"/>
              </a:spcAft>
              <a:buClr>
                <a:schemeClr val="dk1"/>
              </a:buClr>
              <a:buSzPct val="100000"/>
              <a:buNone/>
            </a:pPr>
            <a:r>
              <a:rPr lang="en-US"/>
              <a:t>When it comes to native cross-platform technologies, there’s one clear leader: React Native based on JavaScript. The recently released Flutter based on Dart is a promising technology as well, but due to its youth, it’s still far behind its main competitor. For more on these two technologies, check out our detailed review of React Native and Flutter.</a:t>
            </a:r>
            <a:endParaRPr/>
          </a:p>
          <a:p>
            <a:pPr indent="0" lvl="0" marL="0" rtl="0" algn="just">
              <a:lnSpc>
                <a:spcPct val="90000"/>
              </a:lnSpc>
              <a:spcBef>
                <a:spcPts val="1000"/>
              </a:spcBef>
              <a:spcAft>
                <a:spcPts val="0"/>
              </a:spcAft>
              <a:buClr>
                <a:schemeClr val="dk1"/>
              </a:buClr>
              <a:buSzPct val="100000"/>
              <a:buNone/>
            </a:pPr>
            <a:r>
              <a:rPr lang="en-US"/>
              <a:t>Even though these frameworks are different, they share the same goal: to build custom apps for multiple platforms using the same technology stack. React Native and Flutter apps for iOS and Android may share much of the codebase, but there’s still platform-specific code that needs to be written from scratch for each app.</a:t>
            </a:r>
            <a:endParaRPr/>
          </a:p>
          <a:p>
            <a:pPr indent="0" lvl="0" marL="0" rtl="0" algn="just">
              <a:lnSpc>
                <a:spcPct val="90000"/>
              </a:lnSpc>
              <a:spcBef>
                <a:spcPts val="1000"/>
              </a:spcBef>
              <a:spcAft>
                <a:spcPts val="0"/>
              </a:spcAft>
              <a:buClr>
                <a:schemeClr val="dk1"/>
              </a:buClr>
              <a:buSzPct val="100000"/>
              <a:buNone/>
            </a:pPr>
            <a:r>
              <a:rPr lang="en-US"/>
              <a:t>Cross-platform native app doesn’t need an intermediary (a browser) to run on a smartphone. React Native compiles JavaScript into native code (Java or Swift, depending on the platform). Developers also have the chance to create a platform-specific UI and ensure a native look and feel.</a:t>
            </a:r>
            <a:endParaRPr/>
          </a:p>
        </p:txBody>
      </p:sp>
      <p:pic>
        <p:nvPicPr>
          <p:cNvPr id="935" name="Google Shape;935;p24"/>
          <p:cNvPicPr preferRelativeResize="0"/>
          <p:nvPr/>
        </p:nvPicPr>
        <p:blipFill rotWithShape="1">
          <a:blip r:embed="rId3">
            <a:alphaModFix/>
          </a:blip>
          <a:srcRect b="0" l="0" r="0" t="0"/>
          <a:stretch/>
        </p:blipFill>
        <p:spPr>
          <a:xfrm>
            <a:off x="0" y="0"/>
            <a:ext cx="4392083" cy="6858000"/>
          </a:xfrm>
          <a:prstGeom prst="rect">
            <a:avLst/>
          </a:prstGeom>
          <a:noFill/>
          <a:ln>
            <a:noFill/>
          </a:ln>
        </p:spPr>
      </p:pic>
      <p:cxnSp>
        <p:nvCxnSpPr>
          <p:cNvPr id="936" name="Google Shape;936;p24"/>
          <p:cNvCxnSpPr/>
          <p:nvPr/>
        </p:nvCxnSpPr>
        <p:spPr>
          <a:xfrm>
            <a:off x="4804230" y="779892"/>
            <a:ext cx="6757719" cy="0"/>
          </a:xfrm>
          <a:prstGeom prst="straightConnector1">
            <a:avLst/>
          </a:prstGeom>
          <a:noFill/>
          <a:ln cap="flat" cmpd="sng" w="57150">
            <a:solidFill>
              <a:schemeClr val="accent1"/>
            </a:solidFill>
            <a:prstDash val="solid"/>
            <a:miter lim="800000"/>
            <a:headEnd len="sm" w="sm" type="none"/>
            <a:tailEnd len="sm" w="sm" type="none"/>
          </a:ln>
        </p:spPr>
      </p:cxnSp>
      <p:sp>
        <p:nvSpPr>
          <p:cNvPr id="937" name="Google Shape;937;p24"/>
          <p:cNvSpPr txBox="1"/>
          <p:nvPr/>
        </p:nvSpPr>
        <p:spPr>
          <a:xfrm>
            <a:off x="102800" y="6550200"/>
            <a:ext cx="1170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4"/>
              </a:rPr>
              <a:t>https://www.21twelveinteractive.com/flutter-vs-react-native-vs-ionic-vs-nativescript/</a:t>
            </a:r>
            <a:r>
              <a:rPr i="1" lang="en-US" u="none">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941" name="Shape 941"/>
        <p:cNvGrpSpPr/>
        <p:nvPr/>
      </p:nvGrpSpPr>
      <p:grpSpPr>
        <a:xfrm>
          <a:off x="0" y="0"/>
          <a:ext cx="0" cy="0"/>
          <a:chOff x="0" y="0"/>
          <a:chExt cx="0" cy="0"/>
        </a:xfrm>
      </p:grpSpPr>
      <p:sp>
        <p:nvSpPr>
          <p:cNvPr id="942" name="Google Shape;942;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943" name="Google Shape;943;p25"/>
          <p:cNvGrpSpPr/>
          <p:nvPr/>
        </p:nvGrpSpPr>
        <p:grpSpPr>
          <a:xfrm>
            <a:off x="0" y="4601497"/>
            <a:ext cx="1014060" cy="2017580"/>
            <a:chOff x="0" y="4601497"/>
            <a:chExt cx="1014060" cy="2017580"/>
          </a:xfrm>
        </p:grpSpPr>
        <p:sp>
          <p:nvSpPr>
            <p:cNvPr id="944" name="Google Shape;944;p25"/>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45" name="Google Shape;945;p25"/>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946" name="Google Shape;946;p25"/>
          <p:cNvGrpSpPr/>
          <p:nvPr/>
        </p:nvGrpSpPr>
        <p:grpSpPr>
          <a:xfrm>
            <a:off x="11219290" y="1"/>
            <a:ext cx="972709" cy="1935307"/>
            <a:chOff x="10918968" y="713127"/>
            <a:chExt cx="1273032" cy="2532832"/>
          </a:xfrm>
        </p:grpSpPr>
        <p:sp>
          <p:nvSpPr>
            <p:cNvPr id="947" name="Google Shape;947;p25"/>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48" name="Google Shape;948;p25"/>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949" name="Google Shape;949;p25"/>
          <p:cNvPicPr preferRelativeResize="0"/>
          <p:nvPr/>
        </p:nvPicPr>
        <p:blipFill rotWithShape="1">
          <a:blip r:embed="rId3">
            <a:alphaModFix/>
          </a:blip>
          <a:srcRect b="0" l="0" r="0" t="0"/>
          <a:stretch/>
        </p:blipFill>
        <p:spPr>
          <a:xfrm>
            <a:off x="10583357" y="336932"/>
            <a:ext cx="1333309" cy="1333309"/>
          </a:xfrm>
          <a:prstGeom prst="rect">
            <a:avLst/>
          </a:prstGeom>
          <a:noFill/>
          <a:ln>
            <a:noFill/>
          </a:ln>
        </p:spPr>
      </p:pic>
      <p:pic>
        <p:nvPicPr>
          <p:cNvPr id="950" name="Google Shape;950;p25"/>
          <p:cNvPicPr preferRelativeResize="0"/>
          <p:nvPr/>
        </p:nvPicPr>
        <p:blipFill rotWithShape="1">
          <a:blip r:embed="rId4">
            <a:alphaModFix/>
          </a:blip>
          <a:srcRect b="0" l="0" r="0" t="0"/>
          <a:stretch/>
        </p:blipFill>
        <p:spPr>
          <a:xfrm>
            <a:off x="450111" y="5523116"/>
            <a:ext cx="1228476" cy="1068401"/>
          </a:xfrm>
          <a:prstGeom prst="rect">
            <a:avLst/>
          </a:prstGeom>
          <a:noFill/>
          <a:ln>
            <a:noFill/>
          </a:ln>
        </p:spPr>
      </p:pic>
      <p:sp>
        <p:nvSpPr>
          <p:cNvPr id="951" name="Google Shape;951;p25"/>
          <p:cNvSpPr txBox="1"/>
          <p:nvPr>
            <p:ph idx="1" type="body"/>
          </p:nvPr>
        </p:nvSpPr>
        <p:spPr>
          <a:xfrm>
            <a:off x="322117" y="861148"/>
            <a:ext cx="11547763" cy="4902344"/>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b="1" lang="en-US"/>
              <a:t>You care for the user experience. </a:t>
            </a:r>
            <a:endParaRPr/>
          </a:p>
          <a:p>
            <a:pPr indent="0" lvl="0" marL="0" rtl="0" algn="just">
              <a:lnSpc>
                <a:spcPct val="90000"/>
              </a:lnSpc>
              <a:spcBef>
                <a:spcPts val="1000"/>
              </a:spcBef>
              <a:spcAft>
                <a:spcPts val="0"/>
              </a:spcAft>
              <a:buClr>
                <a:schemeClr val="dk1"/>
              </a:buClr>
              <a:buSzPts val="2800"/>
              <a:buNone/>
            </a:pPr>
            <a:r>
              <a:rPr lang="en-US"/>
              <a:t>iPhone and Android smartphone owners are used to different user interfaces: gestures, button styles, and controllers differ between these platforms. With cross-platform development, you can adjust the app’s interface to each platform and satisfy both groups of users.</a:t>
            </a:r>
            <a:endParaRPr/>
          </a:p>
          <a:p>
            <a:pPr indent="-228600" lvl="0" marL="228600" rtl="0" algn="just">
              <a:lnSpc>
                <a:spcPct val="90000"/>
              </a:lnSpc>
              <a:spcBef>
                <a:spcPts val="1000"/>
              </a:spcBef>
              <a:spcAft>
                <a:spcPts val="0"/>
              </a:spcAft>
              <a:buClr>
                <a:schemeClr val="dk1"/>
              </a:buClr>
              <a:buSzPts val="2800"/>
              <a:buChar char="•"/>
            </a:pPr>
            <a:r>
              <a:rPr b="1" lang="en-US"/>
              <a:t>Your desired functionality requires high app performance. </a:t>
            </a:r>
            <a:endParaRPr/>
          </a:p>
          <a:p>
            <a:pPr indent="0" lvl="0" marL="0" rtl="0" algn="just">
              <a:lnSpc>
                <a:spcPct val="90000"/>
              </a:lnSpc>
              <a:spcBef>
                <a:spcPts val="1000"/>
              </a:spcBef>
              <a:spcAft>
                <a:spcPts val="0"/>
              </a:spcAft>
              <a:buClr>
                <a:schemeClr val="dk1"/>
              </a:buClr>
              <a:buSzPts val="2800"/>
              <a:buNone/>
            </a:pPr>
            <a:r>
              <a:rPr lang="en-US"/>
              <a:t>An embedded mobile browser can’t handle everything. But a native application can. Even if a feature is extremely complicated and can’t be implemented with JavaScript, React Native enables you to use platform-specific code (Java or Swift) to implement that specific functionality.</a:t>
            </a:r>
            <a:endParaRPr/>
          </a:p>
        </p:txBody>
      </p:sp>
      <p:sp>
        <p:nvSpPr>
          <p:cNvPr id="952" name="Google Shape;952;p25"/>
          <p:cNvSpPr txBox="1"/>
          <p:nvPr>
            <p:ph type="title"/>
          </p:nvPr>
        </p:nvSpPr>
        <p:spPr>
          <a:xfrm>
            <a:off x="322118" y="101890"/>
            <a:ext cx="11547764" cy="75925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When to choose native cross-platform development?</a:t>
            </a:r>
            <a:endParaRPr/>
          </a:p>
        </p:txBody>
      </p:sp>
      <p:sp>
        <p:nvSpPr>
          <p:cNvPr id="953" name="Google Shape;953;p25"/>
          <p:cNvSpPr txBox="1"/>
          <p:nvPr/>
        </p:nvSpPr>
        <p:spPr>
          <a:xfrm>
            <a:off x="102800" y="6550200"/>
            <a:ext cx="1170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400" u="none" cap="none" strike="noStrike">
                <a:solidFill>
                  <a:schemeClr val="dk1"/>
                </a:solidFill>
                <a:latin typeface="Arial"/>
                <a:ea typeface="Arial"/>
                <a:cs typeface="Arial"/>
                <a:sym typeface="Arial"/>
              </a:rPr>
              <a:t>Image Source: </a:t>
            </a:r>
            <a:r>
              <a:rPr i="1" lang="en-US" u="sng">
                <a:solidFill>
                  <a:schemeClr val="hlink"/>
                </a:solidFill>
                <a:hlinkClick r:id="rId5"/>
              </a:rPr>
              <a:t>https://www.21twelveinteractive.com/flutter-vs-react-native-vs-ionic-vs-nativescript/</a:t>
            </a:r>
            <a:r>
              <a:rPr i="1" lang="en-US" u="none">
                <a:solidFill>
                  <a:schemeClr val="dk1"/>
                </a:solidFil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8" name="Shape 958"/>
        <p:cNvGrpSpPr/>
        <p:nvPr/>
      </p:nvGrpSpPr>
      <p:grpSpPr>
        <a:xfrm>
          <a:off x="0" y="0"/>
          <a:ext cx="0" cy="0"/>
          <a:chOff x="0" y="0"/>
          <a:chExt cx="0" cy="0"/>
        </a:xfrm>
      </p:grpSpPr>
      <p:sp>
        <p:nvSpPr>
          <p:cNvPr id="959" name="Google Shape;959;p26"/>
          <p:cNvSpPr txBox="1"/>
          <p:nvPr>
            <p:ph idx="3" type="body"/>
          </p:nvPr>
        </p:nvSpPr>
        <p:spPr>
          <a:xfrm>
            <a:off x="8000322" y="235007"/>
            <a:ext cx="3528392" cy="164343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3"/>
              </a:buClr>
              <a:buSzPts val="8800"/>
              <a:buNone/>
            </a:pPr>
            <a:r>
              <a:rPr lang="en-US"/>
              <a:t>03</a:t>
            </a:r>
            <a:endParaRPr/>
          </a:p>
        </p:txBody>
      </p:sp>
      <p:sp>
        <p:nvSpPr>
          <p:cNvPr id="960" name="Google Shape;960;p26"/>
          <p:cNvSpPr txBox="1"/>
          <p:nvPr/>
        </p:nvSpPr>
        <p:spPr>
          <a:xfrm>
            <a:off x="154750" y="6157900"/>
            <a:ext cx="9183300" cy="738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3"/>
              </a:rPr>
              <a:t>https://st2.depositphotos.com/25453930/42329/v/1600/depositphotos_423297978-stock-illustration-cross-platform-software-illustration-concept.jpg</a:t>
            </a:r>
            <a:r>
              <a:rPr i="1" lang="en-US"/>
              <a:t> </a:t>
            </a:r>
            <a:endParaRPr b="0" i="0" sz="1200" u="none" cap="none" strike="noStrike">
              <a:solidFill>
                <a:srgbClr val="000000"/>
              </a:solidFill>
              <a:latin typeface="Arial"/>
              <a:ea typeface="Arial"/>
              <a:cs typeface="Arial"/>
              <a:sym typeface="Arial"/>
            </a:endParaRPr>
          </a:p>
        </p:txBody>
      </p:sp>
      <p:sp>
        <p:nvSpPr>
          <p:cNvPr id="961" name="Google Shape;961;p26"/>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p>
            <a:pPr indent="0" lvl="0" marL="0" rtl="0" algn="l">
              <a:lnSpc>
                <a:spcPct val="90000"/>
              </a:lnSpc>
              <a:spcBef>
                <a:spcPts val="0"/>
              </a:spcBef>
              <a:spcAft>
                <a:spcPts val="0"/>
              </a:spcAft>
              <a:buClr>
                <a:schemeClr val="accent2"/>
              </a:buClr>
              <a:buSzPts val="4400"/>
              <a:buFont typeface="Calibri"/>
              <a:buNone/>
            </a:pPr>
            <a:r>
              <a:rPr lang="en-US"/>
              <a:t>CROSS PLATFORM SOFTWARE DEVELOPMENT KIT</a:t>
            </a:r>
            <a:endParaRPr/>
          </a:p>
        </p:txBody>
      </p:sp>
      <p:sp>
        <p:nvSpPr>
          <p:cNvPr id="962" name="Google Shape;962;p26"/>
          <p:cNvSpPr txBox="1"/>
          <p:nvPr>
            <p:ph idx="1" type="subTitle"/>
          </p:nvPr>
        </p:nvSpPr>
        <p:spPr>
          <a:xfrm>
            <a:off x="3241964" y="5172813"/>
            <a:ext cx="8480183" cy="1172629"/>
          </a:xfrm>
          <a:prstGeom prst="rect">
            <a:avLst/>
          </a:prstGeom>
          <a:noFill/>
          <a:ln>
            <a:noFill/>
          </a:ln>
        </p:spPr>
        <p:txBody>
          <a:bodyPr anchorCtr="0" anchor="t" bIns="45700" lIns="274300" spcFirstLastPara="1" rIns="0" wrap="square" tIns="45700">
            <a:spAutoFit/>
          </a:bodyPr>
          <a:lstStyle/>
          <a:p>
            <a:pPr indent="0" lvl="0" marL="0" rtl="0" algn="just">
              <a:lnSpc>
                <a:spcPct val="90000"/>
              </a:lnSpc>
              <a:spcBef>
                <a:spcPts val="0"/>
              </a:spcBef>
              <a:spcAft>
                <a:spcPts val="0"/>
              </a:spcAft>
              <a:buClr>
                <a:schemeClr val="accent3"/>
              </a:buClr>
              <a:buSzPts val="2600"/>
              <a:buNone/>
            </a:pPr>
            <a:r>
              <a:rPr lang="en-US" sz="2600"/>
              <a:t>There are many smart phones available in the market and therefore SDK’s-Software development kit needs cross-platform access in the mobile market.</a:t>
            </a:r>
            <a:endParaRPr/>
          </a:p>
        </p:txBody>
      </p:sp>
      <p:pic>
        <p:nvPicPr>
          <p:cNvPr id="963" name="Google Shape;963;p26"/>
          <p:cNvPicPr preferRelativeResize="0"/>
          <p:nvPr/>
        </p:nvPicPr>
        <p:blipFill rotWithShape="1">
          <a:blip r:embed="rId4">
            <a:alphaModFix/>
          </a:blip>
          <a:srcRect b="0" l="0" r="0" t="0"/>
          <a:stretch/>
        </p:blipFill>
        <p:spPr>
          <a:xfrm>
            <a:off x="0" y="0"/>
            <a:ext cx="8083108" cy="482697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8" name="Shape 968"/>
        <p:cNvGrpSpPr/>
        <p:nvPr/>
      </p:nvGrpSpPr>
      <p:grpSpPr>
        <a:xfrm>
          <a:off x="0" y="0"/>
          <a:ext cx="0" cy="0"/>
          <a:chOff x="0" y="0"/>
          <a:chExt cx="0" cy="0"/>
        </a:xfrm>
      </p:grpSpPr>
      <p:sp>
        <p:nvSpPr>
          <p:cNvPr id="969" name="Google Shape;969;p27"/>
          <p:cNvSpPr/>
          <p:nvPr/>
        </p:nvSpPr>
        <p:spPr>
          <a:xfrm>
            <a:off x="1360967" y="1338468"/>
            <a:ext cx="491827" cy="483673"/>
          </a:xfrm>
          <a:prstGeom prst="ellipse">
            <a:avLst/>
          </a:prstGeom>
          <a:solidFill>
            <a:srgbClr val="01579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0" name="Google Shape;970;p27"/>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Flutter</a:t>
            </a:r>
            <a:endParaRPr/>
          </a:p>
        </p:txBody>
      </p:sp>
      <p:sp>
        <p:nvSpPr>
          <p:cNvPr id="971" name="Google Shape;971;p27"/>
          <p:cNvSpPr txBox="1"/>
          <p:nvPr>
            <p:ph idx="1" type="body"/>
          </p:nvPr>
        </p:nvSpPr>
        <p:spPr>
          <a:xfrm>
            <a:off x="292621" y="1859528"/>
            <a:ext cx="11623608" cy="468606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Flutter is a by-product of Google , making it a sustainable software development kit [SDK] for developing web-based applications. Its iconic 'Hot Reload' feature facilitates developers to view live variations in the coding without saving it.</a:t>
            </a:r>
            <a:endParaRPr/>
          </a:p>
          <a:p>
            <a:pPr indent="0" lvl="0" marL="0" rtl="0" algn="just">
              <a:lnSpc>
                <a:spcPct val="90000"/>
              </a:lnSpc>
              <a:spcBef>
                <a:spcPts val="600"/>
              </a:spcBef>
              <a:spcAft>
                <a:spcPts val="0"/>
              </a:spcAft>
              <a:buClr>
                <a:schemeClr val="dk1"/>
              </a:buClr>
              <a:buSzPts val="2400"/>
              <a:buNone/>
            </a:pPr>
            <a:r>
              <a:rPr lang="en-US"/>
              <a:t>It helps build high-performance apps on Android, iOS, desktop, and web from a single codebase. Launched in May 2017, Flutter has quickly become a favorite of developers as it allows them to customize the apps using slick animations.</a:t>
            </a:r>
            <a:endParaRPr/>
          </a:p>
          <a:p>
            <a:pPr indent="0" lvl="0" marL="0" rtl="0" algn="just">
              <a:lnSpc>
                <a:spcPct val="90000"/>
              </a:lnSpc>
              <a:spcBef>
                <a:spcPts val="600"/>
              </a:spcBef>
              <a:spcAft>
                <a:spcPts val="0"/>
              </a:spcAft>
              <a:buClr>
                <a:schemeClr val="dk1"/>
              </a:buClr>
              <a:buSzPts val="2400"/>
              <a:buNone/>
            </a:pPr>
            <a:r>
              <a:rPr lang="en-US"/>
              <a:t>It also utilizes the programming language Dart, which can be easily understood by Java developers. Flutter also offers many widgets that help in enhancing the look of an app. They can help developers provide a full native-like app performance to the users — from scrolling and navigation to changing fonts and icons.</a:t>
            </a:r>
            <a:endParaRPr/>
          </a:p>
          <a:p>
            <a:pPr indent="0" lvl="0" marL="0" rtl="0" algn="just">
              <a:lnSpc>
                <a:spcPct val="90000"/>
              </a:lnSpc>
              <a:spcBef>
                <a:spcPts val="600"/>
              </a:spcBef>
              <a:spcAft>
                <a:spcPts val="0"/>
              </a:spcAft>
              <a:buClr>
                <a:schemeClr val="dk1"/>
              </a:buClr>
              <a:buSzPts val="2400"/>
              <a:buNone/>
            </a:pPr>
            <a:r>
              <a:rPr b="1" lang="en-US"/>
              <a:t>Famous brands or apps using Flutter: Google Ads, Alibaba</a:t>
            </a:r>
            <a:endParaRPr/>
          </a:p>
        </p:txBody>
      </p:sp>
      <p:sp>
        <p:nvSpPr>
          <p:cNvPr id="972" name="Google Shape;972;p27"/>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Google and community</a:t>
            </a:r>
            <a:endParaRPr/>
          </a:p>
        </p:txBody>
      </p:sp>
      <p:grpSp>
        <p:nvGrpSpPr>
          <p:cNvPr id="973" name="Google Shape;973;p27"/>
          <p:cNvGrpSpPr/>
          <p:nvPr/>
        </p:nvGrpSpPr>
        <p:grpSpPr>
          <a:xfrm>
            <a:off x="-3987" y="6501704"/>
            <a:ext cx="12195987" cy="372798"/>
            <a:chOff x="-3987" y="6501704"/>
            <a:chExt cx="12195987" cy="372798"/>
          </a:xfrm>
        </p:grpSpPr>
        <p:sp>
          <p:nvSpPr>
            <p:cNvPr id="974" name="Google Shape;974;p27"/>
            <p:cNvSpPr/>
            <p:nvPr/>
          </p:nvSpPr>
          <p:spPr>
            <a:xfrm>
              <a:off x="-3987" y="6651972"/>
              <a:ext cx="12195987" cy="222530"/>
            </a:xfrm>
            <a:prstGeom prst="rect">
              <a:avLst/>
            </a:prstGeom>
            <a:gradFill>
              <a:gsLst>
                <a:gs pos="0">
                  <a:srgbClr val="54C5F8"/>
                </a:gs>
                <a:gs pos="50000">
                  <a:srgbClr val="29B6F6"/>
                </a:gs>
                <a:gs pos="100000">
                  <a:srgbClr val="01579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5" name="Google Shape;975;p27"/>
            <p:cNvSpPr/>
            <p:nvPr/>
          </p:nvSpPr>
          <p:spPr>
            <a:xfrm>
              <a:off x="-1" y="6501704"/>
              <a:ext cx="3458817" cy="369993"/>
            </a:xfrm>
            <a:prstGeom prst="snipRoundRect">
              <a:avLst>
                <a:gd fmla="val 0" name="adj1"/>
                <a:gd fmla="val 50000" name="adj2"/>
              </a:avLst>
            </a:prstGeom>
            <a:gradFill>
              <a:gsLst>
                <a:gs pos="0">
                  <a:srgbClr val="54C5F8"/>
                </a:gs>
                <a:gs pos="50000">
                  <a:srgbClr val="29B6F6"/>
                </a:gs>
                <a:gs pos="100000">
                  <a:srgbClr val="01579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976" name="Google Shape;976;p27"/>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Software Development Kit</a:t>
            </a:r>
            <a:endParaRPr b="0" i="0" sz="1400" u="none" cap="none" strike="noStrike">
              <a:solidFill>
                <a:srgbClr val="000000"/>
              </a:solidFill>
              <a:latin typeface="Arial"/>
              <a:ea typeface="Arial"/>
              <a:cs typeface="Arial"/>
              <a:sym typeface="Arial"/>
            </a:endParaRPr>
          </a:p>
        </p:txBody>
      </p:sp>
      <p:grpSp>
        <p:nvGrpSpPr>
          <p:cNvPr id="977" name="Google Shape;977;p27"/>
          <p:cNvGrpSpPr/>
          <p:nvPr/>
        </p:nvGrpSpPr>
        <p:grpSpPr>
          <a:xfrm>
            <a:off x="1717301" y="-7278"/>
            <a:ext cx="10474696" cy="379317"/>
            <a:chOff x="1717301" y="-7278"/>
            <a:chExt cx="10474696" cy="379317"/>
          </a:xfrm>
        </p:grpSpPr>
        <p:sp>
          <p:nvSpPr>
            <p:cNvPr id="978" name="Google Shape;978;p27"/>
            <p:cNvSpPr/>
            <p:nvPr/>
          </p:nvSpPr>
          <p:spPr>
            <a:xfrm rot="10800000">
              <a:off x="3458815" y="-7278"/>
              <a:ext cx="8733182" cy="187457"/>
            </a:xfrm>
            <a:prstGeom prst="rect">
              <a:avLst/>
            </a:prstGeom>
            <a:gradFill>
              <a:gsLst>
                <a:gs pos="0">
                  <a:srgbClr val="54C5F8"/>
                </a:gs>
                <a:gs pos="50000">
                  <a:srgbClr val="29B6F6"/>
                </a:gs>
                <a:gs pos="100000">
                  <a:srgbClr val="01579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9" name="Google Shape;979;p27"/>
            <p:cNvSpPr/>
            <p:nvPr/>
          </p:nvSpPr>
          <p:spPr>
            <a:xfrm rot="10800000">
              <a:off x="8729196" y="2046"/>
              <a:ext cx="3458817" cy="369993"/>
            </a:xfrm>
            <a:prstGeom prst="snipRoundRect">
              <a:avLst>
                <a:gd fmla="val 0" name="adj1"/>
                <a:gd fmla="val 50000" name="adj2"/>
              </a:avLst>
            </a:prstGeom>
            <a:gradFill>
              <a:gsLst>
                <a:gs pos="0">
                  <a:srgbClr val="54C5F8"/>
                </a:gs>
                <a:gs pos="50000">
                  <a:srgbClr val="29B6F6"/>
                </a:gs>
                <a:gs pos="100000">
                  <a:srgbClr val="01579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80" name="Google Shape;980;p27"/>
            <p:cNvSpPr/>
            <p:nvPr/>
          </p:nvSpPr>
          <p:spPr>
            <a:xfrm rot="10800000">
              <a:off x="1717301" y="-5540"/>
              <a:ext cx="3458817" cy="185720"/>
            </a:xfrm>
            <a:prstGeom prst="snipRoundRect">
              <a:avLst>
                <a:gd fmla="val 0" name="adj1"/>
                <a:gd fmla="val 50000" name="adj2"/>
              </a:avLst>
            </a:prstGeom>
            <a:gradFill>
              <a:gsLst>
                <a:gs pos="0">
                  <a:srgbClr val="54C5F8"/>
                </a:gs>
                <a:gs pos="50000">
                  <a:srgbClr val="29B6F6"/>
                </a:gs>
                <a:gs pos="100000">
                  <a:srgbClr val="01579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981" name="Google Shape;981;p27"/>
          <p:cNvGrpSpPr/>
          <p:nvPr/>
        </p:nvGrpSpPr>
        <p:grpSpPr>
          <a:xfrm>
            <a:off x="313821" y="180180"/>
            <a:ext cx="1554736" cy="1554736"/>
            <a:chOff x="313821" y="180180"/>
            <a:chExt cx="1554736" cy="1554736"/>
          </a:xfrm>
        </p:grpSpPr>
        <p:sp>
          <p:nvSpPr>
            <p:cNvPr id="982" name="Google Shape;982;p27"/>
            <p:cNvSpPr/>
            <p:nvPr/>
          </p:nvSpPr>
          <p:spPr>
            <a:xfrm>
              <a:off x="313821" y="180180"/>
              <a:ext cx="1554736" cy="1554736"/>
            </a:xfrm>
            <a:prstGeom prst="ellipse">
              <a:avLst/>
            </a:prstGeom>
            <a:solidFill>
              <a:srgbClr val="D8D9D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83" name="Google Shape;983;p27"/>
            <p:cNvSpPr/>
            <p:nvPr/>
          </p:nvSpPr>
          <p:spPr>
            <a:xfrm>
              <a:off x="452334" y="317901"/>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984" name="Google Shape;984;p27"/>
          <p:cNvPicPr preferRelativeResize="0"/>
          <p:nvPr/>
        </p:nvPicPr>
        <p:blipFill rotWithShape="1">
          <a:blip r:embed="rId3">
            <a:alphaModFix/>
          </a:blip>
          <a:srcRect b="0" l="0" r="0" t="0"/>
          <a:stretch/>
        </p:blipFill>
        <p:spPr>
          <a:xfrm>
            <a:off x="460973" y="372040"/>
            <a:ext cx="1133916" cy="1133916"/>
          </a:xfrm>
          <a:prstGeom prst="rect">
            <a:avLst/>
          </a:prstGeom>
          <a:noFill/>
          <a:ln>
            <a:noFill/>
          </a:ln>
        </p:spPr>
      </p:pic>
      <p:sp>
        <p:nvSpPr>
          <p:cNvPr id="985" name="Google Shape;985;p27"/>
          <p:cNvSpPr txBox="1"/>
          <p:nvPr/>
        </p:nvSpPr>
        <p:spPr>
          <a:xfrm>
            <a:off x="3563825" y="6626400"/>
            <a:ext cx="79341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300" u="none" cap="none" strike="noStrike">
                <a:solidFill>
                  <a:schemeClr val="lt1"/>
                </a:solidFill>
                <a:latin typeface="Arial"/>
                <a:ea typeface="Arial"/>
                <a:cs typeface="Arial"/>
                <a:sym typeface="Arial"/>
              </a:rPr>
              <a:t>Image Source</a:t>
            </a:r>
            <a:r>
              <a:rPr b="0" i="1" lang="en-US" sz="1300" u="none" cap="none" strike="noStrike">
                <a:solidFill>
                  <a:schemeClr val="dk1"/>
                </a:solidFill>
                <a:latin typeface="Arial"/>
                <a:ea typeface="Arial"/>
                <a:cs typeface="Arial"/>
                <a:sym typeface="Arial"/>
              </a:rPr>
              <a:t>: </a:t>
            </a:r>
            <a:r>
              <a:rPr i="1" lang="en-US" sz="1300" u="sng">
                <a:solidFill>
                  <a:srgbClr val="FFFF00"/>
                </a:solidFill>
                <a:hlinkClick r:id="rId4">
                  <a:extLst>
                    <a:ext uri="{A12FA001-AC4F-418D-AE19-62706E023703}">
                      <ahyp:hlinkClr val="tx"/>
                    </a:ext>
                  </a:extLst>
                </a:hlinkClick>
              </a:rPr>
              <a:t>https://www.21twelveinteractive.com/flutter-vs-react-native-vs-ionic-vs-nativescript/</a:t>
            </a:r>
            <a:r>
              <a:rPr i="1" lang="en-US" sz="1300" u="none">
                <a:solidFill>
                  <a:srgbClr val="FF00FF"/>
                </a:solidFill>
              </a:rPr>
              <a:t> </a:t>
            </a:r>
            <a:endParaRPr b="0" i="0" sz="1300" u="none" cap="none" strike="noStrike">
              <a:solidFill>
                <a:srgbClr val="FF00FF"/>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0" name="Shape 990"/>
        <p:cNvGrpSpPr/>
        <p:nvPr/>
      </p:nvGrpSpPr>
      <p:grpSpPr>
        <a:xfrm>
          <a:off x="0" y="0"/>
          <a:ext cx="0" cy="0"/>
          <a:chOff x="0" y="0"/>
          <a:chExt cx="0" cy="0"/>
        </a:xfrm>
      </p:grpSpPr>
      <p:sp>
        <p:nvSpPr>
          <p:cNvPr id="991" name="Google Shape;991;p28"/>
          <p:cNvSpPr/>
          <p:nvPr/>
        </p:nvSpPr>
        <p:spPr>
          <a:xfrm>
            <a:off x="1360967" y="1338468"/>
            <a:ext cx="491827" cy="483673"/>
          </a:xfrm>
          <a:prstGeom prst="ellipse">
            <a:avLst/>
          </a:prstGeom>
          <a:solidFill>
            <a:srgbClr val="61DAF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92" name="Google Shape;992;p28"/>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React Native</a:t>
            </a:r>
            <a:endParaRPr/>
          </a:p>
        </p:txBody>
      </p:sp>
      <p:sp>
        <p:nvSpPr>
          <p:cNvPr id="993" name="Google Shape;993;p28"/>
          <p:cNvSpPr txBox="1"/>
          <p:nvPr>
            <p:ph idx="1" type="body"/>
          </p:nvPr>
        </p:nvSpPr>
        <p:spPr>
          <a:xfrm>
            <a:off x="292621" y="1630928"/>
            <a:ext cx="11623500" cy="4503600"/>
          </a:xfrm>
          <a:prstGeom prst="rect">
            <a:avLst/>
          </a:prstGeom>
          <a:noFill/>
          <a:ln>
            <a:noFill/>
          </a:ln>
        </p:spPr>
        <p:txBody>
          <a:bodyPr anchorCtr="0" anchor="t" bIns="45700" lIns="0" spcFirstLastPara="1" rIns="0" wrap="square" tIns="91425">
            <a:normAutofit lnSpcReduction="10000"/>
          </a:bodyPr>
          <a:lstStyle/>
          <a:p>
            <a:pPr indent="0" lvl="0" marL="0" rtl="0" algn="just">
              <a:lnSpc>
                <a:spcPct val="90000"/>
              </a:lnSpc>
              <a:spcBef>
                <a:spcPts val="0"/>
              </a:spcBef>
              <a:spcAft>
                <a:spcPts val="0"/>
              </a:spcAft>
              <a:buClr>
                <a:schemeClr val="dk1"/>
              </a:buClr>
              <a:buSzPts val="2400"/>
              <a:buNone/>
            </a:pPr>
            <a:r>
              <a:rPr lang="en-US"/>
              <a:t>Written in JavaScript, React Native is one of the best mobile app development tools for creating apps for both Android and iOS. It interprets the source code and converts it into native elements in a shorter time frame.</a:t>
            </a:r>
            <a:endParaRPr/>
          </a:p>
          <a:p>
            <a:pPr indent="0" lvl="0" marL="0" rtl="0" algn="just">
              <a:lnSpc>
                <a:spcPct val="90000"/>
              </a:lnSpc>
              <a:spcBef>
                <a:spcPts val="600"/>
              </a:spcBef>
              <a:spcAft>
                <a:spcPts val="0"/>
              </a:spcAft>
              <a:buClr>
                <a:schemeClr val="dk1"/>
              </a:buClr>
              <a:buSzPts val="2400"/>
              <a:buNone/>
            </a:pPr>
            <a:r>
              <a:rPr lang="en-US"/>
              <a:t>Not only is it highly compatible with secure third-party plugins, but it also takes up little space in memory. React Native simplifies the app development process and ensures that businesses can launch an app on both platforms promptly without compromising quality.</a:t>
            </a:r>
            <a:endParaRPr/>
          </a:p>
          <a:p>
            <a:pPr indent="0" lvl="0" marL="0" rtl="0" algn="just">
              <a:lnSpc>
                <a:spcPct val="90000"/>
              </a:lnSpc>
              <a:spcBef>
                <a:spcPts val="600"/>
              </a:spcBef>
              <a:spcAft>
                <a:spcPts val="0"/>
              </a:spcAft>
              <a:buClr>
                <a:schemeClr val="dk1"/>
              </a:buClr>
              <a:buSzPts val="2400"/>
              <a:buNone/>
            </a:pPr>
            <a:r>
              <a:rPr lang="en-US"/>
              <a:t>Introduced by Facebook in March 2015, React Native is preferred by a whopping 42% of developers for developing apps. It enables them to write modules in various native languages such as Java, Swift, C++, Objective, and Python.</a:t>
            </a:r>
            <a:endParaRPr/>
          </a:p>
          <a:p>
            <a:pPr indent="0" lvl="0" marL="0" rtl="0" algn="just">
              <a:lnSpc>
                <a:spcPct val="90000"/>
              </a:lnSpc>
              <a:spcBef>
                <a:spcPts val="600"/>
              </a:spcBef>
              <a:spcAft>
                <a:spcPts val="0"/>
              </a:spcAft>
              <a:buClr>
                <a:schemeClr val="dk1"/>
              </a:buClr>
              <a:buSzPts val="2400"/>
              <a:buNone/>
            </a:pPr>
            <a:r>
              <a:rPr lang="en-US"/>
              <a:t>Moreover, it lets you do other exciting activities, including video processing and image editing—both of which are not possible with other API frameworks. React Native is the perfect choice for startups, small-sized businesses, and even large enterprises.</a:t>
            </a:r>
            <a:endParaRPr/>
          </a:p>
          <a:p>
            <a:pPr indent="0" lvl="0" marL="0" rtl="0" algn="just">
              <a:lnSpc>
                <a:spcPct val="90000"/>
              </a:lnSpc>
              <a:spcBef>
                <a:spcPts val="600"/>
              </a:spcBef>
              <a:spcAft>
                <a:spcPts val="0"/>
              </a:spcAft>
              <a:buClr>
                <a:schemeClr val="dk1"/>
              </a:buClr>
              <a:buSzPts val="2400"/>
              <a:buNone/>
            </a:pPr>
            <a:r>
              <a:rPr b="1" lang="en-US"/>
              <a:t>Famous brands using React Native: Facebook, Walmart, Uber Eats, Skype, and Instagram</a:t>
            </a:r>
            <a:endParaRPr/>
          </a:p>
        </p:txBody>
      </p:sp>
      <p:sp>
        <p:nvSpPr>
          <p:cNvPr id="994" name="Google Shape;994;p28"/>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Facebook</a:t>
            </a:r>
            <a:endParaRPr/>
          </a:p>
        </p:txBody>
      </p:sp>
      <p:grpSp>
        <p:nvGrpSpPr>
          <p:cNvPr id="995" name="Google Shape;995;p28"/>
          <p:cNvGrpSpPr/>
          <p:nvPr/>
        </p:nvGrpSpPr>
        <p:grpSpPr>
          <a:xfrm>
            <a:off x="-3987" y="6501704"/>
            <a:ext cx="12195987" cy="372798"/>
            <a:chOff x="-3987" y="6501704"/>
            <a:chExt cx="12195987" cy="372798"/>
          </a:xfrm>
        </p:grpSpPr>
        <p:sp>
          <p:nvSpPr>
            <p:cNvPr id="996" name="Google Shape;996;p28"/>
            <p:cNvSpPr/>
            <p:nvPr/>
          </p:nvSpPr>
          <p:spPr>
            <a:xfrm>
              <a:off x="-3987" y="6651972"/>
              <a:ext cx="12195987" cy="222530"/>
            </a:xfrm>
            <a:prstGeom prst="rect">
              <a:avLst/>
            </a:prstGeom>
            <a:gradFill>
              <a:gsLst>
                <a:gs pos="0">
                  <a:srgbClr val="B6DBF1"/>
                </a:gs>
                <a:gs pos="50000">
                  <a:srgbClr val="29B6F6"/>
                </a:gs>
                <a:gs pos="100000">
                  <a:srgbClr val="61DAF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97" name="Google Shape;997;p28"/>
            <p:cNvSpPr/>
            <p:nvPr/>
          </p:nvSpPr>
          <p:spPr>
            <a:xfrm>
              <a:off x="-1" y="6501704"/>
              <a:ext cx="3458817" cy="369993"/>
            </a:xfrm>
            <a:prstGeom prst="snipRoundRect">
              <a:avLst>
                <a:gd fmla="val 0" name="adj1"/>
                <a:gd fmla="val 50000" name="adj2"/>
              </a:avLst>
            </a:prstGeom>
            <a:gradFill>
              <a:gsLst>
                <a:gs pos="0">
                  <a:srgbClr val="B6DBF1"/>
                </a:gs>
                <a:gs pos="50000">
                  <a:srgbClr val="29B6F6"/>
                </a:gs>
                <a:gs pos="100000">
                  <a:srgbClr val="61DAF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998" name="Google Shape;998;p28"/>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Software Development Kit</a:t>
            </a:r>
            <a:endParaRPr b="0" i="0" sz="1400" u="none" cap="none" strike="noStrike">
              <a:solidFill>
                <a:srgbClr val="000000"/>
              </a:solidFill>
              <a:latin typeface="Arial"/>
              <a:ea typeface="Arial"/>
              <a:cs typeface="Arial"/>
              <a:sym typeface="Arial"/>
            </a:endParaRPr>
          </a:p>
        </p:txBody>
      </p:sp>
      <p:grpSp>
        <p:nvGrpSpPr>
          <p:cNvPr id="999" name="Google Shape;999;p28"/>
          <p:cNvGrpSpPr/>
          <p:nvPr/>
        </p:nvGrpSpPr>
        <p:grpSpPr>
          <a:xfrm>
            <a:off x="1717301" y="-7278"/>
            <a:ext cx="10474696" cy="379317"/>
            <a:chOff x="1717301" y="-7278"/>
            <a:chExt cx="10474696" cy="379317"/>
          </a:xfrm>
        </p:grpSpPr>
        <p:sp>
          <p:nvSpPr>
            <p:cNvPr id="1000" name="Google Shape;1000;p28"/>
            <p:cNvSpPr/>
            <p:nvPr/>
          </p:nvSpPr>
          <p:spPr>
            <a:xfrm rot="10800000">
              <a:off x="3458815" y="-7278"/>
              <a:ext cx="8733182" cy="187457"/>
            </a:xfrm>
            <a:prstGeom prst="rect">
              <a:avLst/>
            </a:prstGeom>
            <a:gradFill>
              <a:gsLst>
                <a:gs pos="0">
                  <a:srgbClr val="B6DBF1"/>
                </a:gs>
                <a:gs pos="50000">
                  <a:srgbClr val="29B6F6"/>
                </a:gs>
                <a:gs pos="100000">
                  <a:srgbClr val="61DAF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01" name="Google Shape;1001;p28"/>
            <p:cNvSpPr/>
            <p:nvPr/>
          </p:nvSpPr>
          <p:spPr>
            <a:xfrm rot="10800000">
              <a:off x="8729196" y="2046"/>
              <a:ext cx="3458817" cy="369993"/>
            </a:xfrm>
            <a:prstGeom prst="snipRoundRect">
              <a:avLst>
                <a:gd fmla="val 0" name="adj1"/>
                <a:gd fmla="val 50000" name="adj2"/>
              </a:avLst>
            </a:prstGeom>
            <a:gradFill>
              <a:gsLst>
                <a:gs pos="0">
                  <a:srgbClr val="B6DBF1"/>
                </a:gs>
                <a:gs pos="50000">
                  <a:srgbClr val="29B6F6"/>
                </a:gs>
                <a:gs pos="100000">
                  <a:srgbClr val="61DAF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02" name="Google Shape;1002;p28"/>
            <p:cNvSpPr/>
            <p:nvPr/>
          </p:nvSpPr>
          <p:spPr>
            <a:xfrm rot="10800000">
              <a:off x="1717301" y="-5540"/>
              <a:ext cx="3458817" cy="185720"/>
            </a:xfrm>
            <a:prstGeom prst="snipRoundRect">
              <a:avLst>
                <a:gd fmla="val 0" name="adj1"/>
                <a:gd fmla="val 50000" name="adj2"/>
              </a:avLst>
            </a:prstGeom>
            <a:gradFill>
              <a:gsLst>
                <a:gs pos="0">
                  <a:srgbClr val="B6DBF1"/>
                </a:gs>
                <a:gs pos="50000">
                  <a:srgbClr val="29B6F6"/>
                </a:gs>
                <a:gs pos="100000">
                  <a:srgbClr val="61DAFB"/>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1003" name="Google Shape;1003;p28"/>
          <p:cNvGrpSpPr/>
          <p:nvPr/>
        </p:nvGrpSpPr>
        <p:grpSpPr>
          <a:xfrm>
            <a:off x="313821" y="180180"/>
            <a:ext cx="1554736" cy="1554736"/>
            <a:chOff x="313821" y="180180"/>
            <a:chExt cx="1554736" cy="1554736"/>
          </a:xfrm>
        </p:grpSpPr>
        <p:sp>
          <p:nvSpPr>
            <p:cNvPr id="1004" name="Google Shape;1004;p28"/>
            <p:cNvSpPr/>
            <p:nvPr/>
          </p:nvSpPr>
          <p:spPr>
            <a:xfrm>
              <a:off x="313821" y="180180"/>
              <a:ext cx="1554736" cy="1554736"/>
            </a:xfrm>
            <a:prstGeom prst="ellipse">
              <a:avLst/>
            </a:prstGeom>
            <a:solidFill>
              <a:srgbClr val="D8D9D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05" name="Google Shape;1005;p28"/>
            <p:cNvSpPr/>
            <p:nvPr/>
          </p:nvSpPr>
          <p:spPr>
            <a:xfrm>
              <a:off x="452334" y="317901"/>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1006" name="Google Shape;1006;p28"/>
          <p:cNvPicPr preferRelativeResize="0"/>
          <p:nvPr/>
        </p:nvPicPr>
        <p:blipFill rotWithShape="1">
          <a:blip r:embed="rId3">
            <a:alphaModFix/>
          </a:blip>
          <a:srcRect b="0" l="0" r="0" t="0"/>
          <a:stretch/>
        </p:blipFill>
        <p:spPr>
          <a:xfrm>
            <a:off x="525141" y="461958"/>
            <a:ext cx="1133916" cy="986163"/>
          </a:xfrm>
          <a:prstGeom prst="rect">
            <a:avLst/>
          </a:prstGeom>
          <a:noFill/>
          <a:ln>
            <a:noFill/>
          </a:ln>
        </p:spPr>
      </p:pic>
      <p:sp>
        <p:nvSpPr>
          <p:cNvPr id="1007" name="Google Shape;1007;p28"/>
          <p:cNvSpPr txBox="1"/>
          <p:nvPr/>
        </p:nvSpPr>
        <p:spPr>
          <a:xfrm>
            <a:off x="3563825" y="6626400"/>
            <a:ext cx="79341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300" u="none" cap="none" strike="noStrike">
                <a:solidFill>
                  <a:schemeClr val="lt1"/>
                </a:solidFill>
                <a:latin typeface="Arial"/>
                <a:ea typeface="Arial"/>
                <a:cs typeface="Arial"/>
                <a:sym typeface="Arial"/>
              </a:rPr>
              <a:t>Image Source</a:t>
            </a:r>
            <a:r>
              <a:rPr b="0" i="1" lang="en-US" sz="1300" u="none" cap="none" strike="noStrike">
                <a:solidFill>
                  <a:schemeClr val="dk1"/>
                </a:solidFill>
                <a:latin typeface="Arial"/>
                <a:ea typeface="Arial"/>
                <a:cs typeface="Arial"/>
                <a:sym typeface="Arial"/>
              </a:rPr>
              <a:t>: </a:t>
            </a:r>
            <a:r>
              <a:rPr i="1" lang="en-US" sz="1300" u="sng">
                <a:solidFill>
                  <a:srgbClr val="FFFF00"/>
                </a:solidFill>
                <a:hlinkClick r:id="rId4">
                  <a:extLst>
                    <a:ext uri="{A12FA001-AC4F-418D-AE19-62706E023703}">
                      <ahyp:hlinkClr val="tx"/>
                    </a:ext>
                  </a:extLst>
                </a:hlinkClick>
              </a:rPr>
              <a:t>https://www.21twelveinteractive.com/flutter-vs-react-native-vs-ionic-vs-nativescript/</a:t>
            </a:r>
            <a:r>
              <a:rPr i="1" lang="en-US" sz="1300" u="none">
                <a:solidFill>
                  <a:srgbClr val="FF00FF"/>
                </a:solidFill>
              </a:rPr>
              <a:t> </a:t>
            </a:r>
            <a:endParaRPr b="0" i="0" sz="1300" u="none" cap="none" strike="noStrike">
              <a:solidFill>
                <a:srgbClr val="FF00FF"/>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2" name="Shape 1012"/>
        <p:cNvGrpSpPr/>
        <p:nvPr/>
      </p:nvGrpSpPr>
      <p:grpSpPr>
        <a:xfrm>
          <a:off x="0" y="0"/>
          <a:ext cx="0" cy="0"/>
          <a:chOff x="0" y="0"/>
          <a:chExt cx="0" cy="0"/>
        </a:xfrm>
      </p:grpSpPr>
      <p:sp>
        <p:nvSpPr>
          <p:cNvPr id="1013" name="Google Shape;1013;p29"/>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NativeScript</a:t>
            </a:r>
            <a:endParaRPr b="1"/>
          </a:p>
        </p:txBody>
      </p:sp>
      <p:sp>
        <p:nvSpPr>
          <p:cNvPr id="1014" name="Google Shape;1014;p29"/>
          <p:cNvSpPr txBox="1"/>
          <p:nvPr>
            <p:ph idx="1" type="body"/>
          </p:nvPr>
        </p:nvSpPr>
        <p:spPr>
          <a:xfrm>
            <a:off x="292621" y="1859528"/>
            <a:ext cx="11623608" cy="4503496"/>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NativeScript is an open-source framework to develop mobile apps on the Apple iOS and Android platforms. It was originally conceived and developed by Progress. At the end of 2019 responsibility for the NativeScript project was taken over by long-time Progress partner, nStudio. In December 2020 nStudio also oversaw the induction of NativeScript into OpenJS Foundation as an Incubating Project. NativeScript apps are built using JavaScript, or by using any programming language that transpiles to JavaScript, such as TypeScript. NativeScript supports the Angular and Vue JavaScript frameworks. Mobile applications built with NativeScript result in fully native apps, which use the same APIs as if they were developed in Xcode or Android Studio. Additionally, software developers can re-purpose third-party libraries from CocoaPods, Maven, and npm.js in their mobile applications without the need for wrappers</a:t>
            </a:r>
            <a:endParaRPr b="1"/>
          </a:p>
        </p:txBody>
      </p:sp>
      <p:sp>
        <p:nvSpPr>
          <p:cNvPr id="1015" name="Google Shape;1015;p29"/>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Original author(s) : Telerik by Progress.</a:t>
            </a:r>
            <a:endParaRPr/>
          </a:p>
        </p:txBody>
      </p:sp>
      <p:grpSp>
        <p:nvGrpSpPr>
          <p:cNvPr id="1016" name="Google Shape;1016;p29"/>
          <p:cNvGrpSpPr/>
          <p:nvPr/>
        </p:nvGrpSpPr>
        <p:grpSpPr>
          <a:xfrm>
            <a:off x="-3987" y="6501704"/>
            <a:ext cx="12195987" cy="372798"/>
            <a:chOff x="-3987" y="6501704"/>
            <a:chExt cx="12195987" cy="372798"/>
          </a:xfrm>
        </p:grpSpPr>
        <p:sp>
          <p:nvSpPr>
            <p:cNvPr id="1017" name="Google Shape;1017;p29"/>
            <p:cNvSpPr/>
            <p:nvPr/>
          </p:nvSpPr>
          <p:spPr>
            <a:xfrm>
              <a:off x="-3987" y="6651972"/>
              <a:ext cx="12195987" cy="222530"/>
            </a:xfrm>
            <a:prstGeom prst="rect">
              <a:avLst/>
            </a:prstGeom>
            <a:gradFill>
              <a:gsLst>
                <a:gs pos="0">
                  <a:srgbClr val="B6DBF1"/>
                </a:gs>
                <a:gs pos="50000">
                  <a:srgbClr val="8EABF1"/>
                </a:gs>
                <a:gs pos="100000">
                  <a:srgbClr val="3D5AFE"/>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18" name="Google Shape;1018;p29"/>
            <p:cNvSpPr/>
            <p:nvPr/>
          </p:nvSpPr>
          <p:spPr>
            <a:xfrm>
              <a:off x="-1" y="6501704"/>
              <a:ext cx="3458817" cy="369993"/>
            </a:xfrm>
            <a:prstGeom prst="snipRoundRect">
              <a:avLst>
                <a:gd fmla="val 0" name="adj1"/>
                <a:gd fmla="val 50000" name="adj2"/>
              </a:avLst>
            </a:prstGeom>
            <a:gradFill>
              <a:gsLst>
                <a:gs pos="0">
                  <a:srgbClr val="B6DBF1"/>
                </a:gs>
                <a:gs pos="50000">
                  <a:srgbClr val="8EABF1"/>
                </a:gs>
                <a:gs pos="100000">
                  <a:srgbClr val="3D5AFE"/>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019" name="Google Shape;1019;p29"/>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Software Development Kit</a:t>
            </a:r>
            <a:endParaRPr b="0" i="0" sz="1400" u="none" cap="none" strike="noStrike">
              <a:solidFill>
                <a:srgbClr val="000000"/>
              </a:solidFill>
              <a:latin typeface="Arial"/>
              <a:ea typeface="Arial"/>
              <a:cs typeface="Arial"/>
              <a:sym typeface="Arial"/>
            </a:endParaRPr>
          </a:p>
        </p:txBody>
      </p:sp>
      <p:grpSp>
        <p:nvGrpSpPr>
          <p:cNvPr id="1020" name="Google Shape;1020;p29"/>
          <p:cNvGrpSpPr/>
          <p:nvPr/>
        </p:nvGrpSpPr>
        <p:grpSpPr>
          <a:xfrm>
            <a:off x="1717301" y="-7278"/>
            <a:ext cx="10474696" cy="379317"/>
            <a:chOff x="1717301" y="-7278"/>
            <a:chExt cx="10474696" cy="379317"/>
          </a:xfrm>
        </p:grpSpPr>
        <p:sp>
          <p:nvSpPr>
            <p:cNvPr id="1021" name="Google Shape;1021;p29"/>
            <p:cNvSpPr/>
            <p:nvPr/>
          </p:nvSpPr>
          <p:spPr>
            <a:xfrm rot="10800000">
              <a:off x="3458815" y="-7278"/>
              <a:ext cx="8733182" cy="187457"/>
            </a:xfrm>
            <a:prstGeom prst="rect">
              <a:avLst/>
            </a:prstGeom>
            <a:gradFill>
              <a:gsLst>
                <a:gs pos="0">
                  <a:srgbClr val="B6DBF1"/>
                </a:gs>
                <a:gs pos="50000">
                  <a:srgbClr val="8EABF1"/>
                </a:gs>
                <a:gs pos="100000">
                  <a:srgbClr val="3D5AFE"/>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22" name="Google Shape;1022;p29"/>
            <p:cNvSpPr/>
            <p:nvPr/>
          </p:nvSpPr>
          <p:spPr>
            <a:xfrm rot="10800000">
              <a:off x="8729196" y="2046"/>
              <a:ext cx="3458817" cy="369993"/>
            </a:xfrm>
            <a:prstGeom prst="snipRoundRect">
              <a:avLst>
                <a:gd fmla="val 0" name="adj1"/>
                <a:gd fmla="val 50000" name="adj2"/>
              </a:avLst>
            </a:prstGeom>
            <a:gradFill>
              <a:gsLst>
                <a:gs pos="0">
                  <a:srgbClr val="B6DBF1"/>
                </a:gs>
                <a:gs pos="50000">
                  <a:srgbClr val="8EABF1"/>
                </a:gs>
                <a:gs pos="100000">
                  <a:srgbClr val="3D5AFE"/>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23" name="Google Shape;1023;p29"/>
            <p:cNvSpPr/>
            <p:nvPr/>
          </p:nvSpPr>
          <p:spPr>
            <a:xfrm rot="10800000">
              <a:off x="1717301" y="-5540"/>
              <a:ext cx="3458817" cy="185720"/>
            </a:xfrm>
            <a:prstGeom prst="snipRoundRect">
              <a:avLst>
                <a:gd fmla="val 0" name="adj1"/>
                <a:gd fmla="val 50000" name="adj2"/>
              </a:avLst>
            </a:prstGeom>
            <a:gradFill>
              <a:gsLst>
                <a:gs pos="0">
                  <a:srgbClr val="B6DBF1"/>
                </a:gs>
                <a:gs pos="50000">
                  <a:srgbClr val="8EABF1"/>
                </a:gs>
                <a:gs pos="100000">
                  <a:srgbClr val="3D5AFE"/>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024" name="Google Shape;1024;p29"/>
          <p:cNvSpPr/>
          <p:nvPr/>
        </p:nvSpPr>
        <p:spPr>
          <a:xfrm>
            <a:off x="1360967" y="1338468"/>
            <a:ext cx="491827" cy="483673"/>
          </a:xfrm>
          <a:prstGeom prst="ellipse">
            <a:avLst/>
          </a:prstGeom>
          <a:solidFill>
            <a:srgbClr val="3D5AF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025" name="Google Shape;1025;p29"/>
          <p:cNvGrpSpPr/>
          <p:nvPr/>
        </p:nvGrpSpPr>
        <p:grpSpPr>
          <a:xfrm>
            <a:off x="313821" y="180180"/>
            <a:ext cx="1554736" cy="1554736"/>
            <a:chOff x="313821" y="180180"/>
            <a:chExt cx="1554736" cy="1554736"/>
          </a:xfrm>
        </p:grpSpPr>
        <p:sp>
          <p:nvSpPr>
            <p:cNvPr id="1026" name="Google Shape;1026;p29"/>
            <p:cNvSpPr/>
            <p:nvPr/>
          </p:nvSpPr>
          <p:spPr>
            <a:xfrm>
              <a:off x="313821" y="180180"/>
              <a:ext cx="1554736" cy="1554736"/>
            </a:xfrm>
            <a:prstGeom prst="ellipse">
              <a:avLst/>
            </a:prstGeom>
            <a:solidFill>
              <a:srgbClr val="D8D9D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27" name="Google Shape;1027;p29"/>
            <p:cNvSpPr/>
            <p:nvPr/>
          </p:nvSpPr>
          <p:spPr>
            <a:xfrm>
              <a:off x="452334" y="317901"/>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1028" name="Google Shape;1028;p29"/>
          <p:cNvPicPr preferRelativeResize="0"/>
          <p:nvPr/>
        </p:nvPicPr>
        <p:blipFill rotWithShape="1">
          <a:blip r:embed="rId3">
            <a:alphaModFix/>
          </a:blip>
          <a:srcRect b="0" l="0" r="0" t="0"/>
          <a:stretch/>
        </p:blipFill>
        <p:spPr>
          <a:xfrm>
            <a:off x="607573" y="478934"/>
            <a:ext cx="969114" cy="969114"/>
          </a:xfrm>
          <a:prstGeom prst="rect">
            <a:avLst/>
          </a:prstGeom>
          <a:noFill/>
          <a:ln>
            <a:noFill/>
          </a:ln>
        </p:spPr>
      </p:pic>
      <p:sp>
        <p:nvSpPr>
          <p:cNvPr id="1029" name="Google Shape;1029;p29"/>
          <p:cNvSpPr txBox="1"/>
          <p:nvPr/>
        </p:nvSpPr>
        <p:spPr>
          <a:xfrm>
            <a:off x="3563825" y="6626400"/>
            <a:ext cx="79341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300" u="none" cap="none" strike="noStrike">
                <a:solidFill>
                  <a:schemeClr val="lt1"/>
                </a:solidFill>
                <a:latin typeface="Arial"/>
                <a:ea typeface="Arial"/>
                <a:cs typeface="Arial"/>
                <a:sym typeface="Arial"/>
              </a:rPr>
              <a:t>Image Source</a:t>
            </a:r>
            <a:r>
              <a:rPr b="0" i="1" lang="en-US" sz="1300" u="none" cap="none" strike="noStrike">
                <a:solidFill>
                  <a:schemeClr val="dk1"/>
                </a:solidFill>
                <a:latin typeface="Arial"/>
                <a:ea typeface="Arial"/>
                <a:cs typeface="Arial"/>
                <a:sym typeface="Arial"/>
              </a:rPr>
              <a:t>: </a:t>
            </a:r>
            <a:r>
              <a:rPr i="1" lang="en-US" sz="1300" u="sng">
                <a:solidFill>
                  <a:srgbClr val="FFFF00"/>
                </a:solidFill>
                <a:hlinkClick r:id="rId4">
                  <a:extLst>
                    <a:ext uri="{A12FA001-AC4F-418D-AE19-62706E023703}">
                      <ahyp:hlinkClr val="tx"/>
                    </a:ext>
                  </a:extLst>
                </a:hlinkClick>
              </a:rPr>
              <a:t>https://www.21twelveinteractive.com/flutter-vs-react-native-vs-ionic-vs-nativescript/</a:t>
            </a:r>
            <a:r>
              <a:rPr i="1" lang="en-US" sz="1300" u="none">
                <a:solidFill>
                  <a:srgbClr val="FF00FF"/>
                </a:solidFill>
              </a:rPr>
              <a:t> </a:t>
            </a:r>
            <a:endParaRPr b="0" i="0" sz="1300" u="none" cap="none" strike="noStrike">
              <a:solidFill>
                <a:srgbClr val="FF00FF"/>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4" name="Shape 1034"/>
        <p:cNvGrpSpPr/>
        <p:nvPr/>
      </p:nvGrpSpPr>
      <p:grpSpPr>
        <a:xfrm>
          <a:off x="0" y="0"/>
          <a:ext cx="0" cy="0"/>
          <a:chOff x="0" y="0"/>
          <a:chExt cx="0" cy="0"/>
        </a:xfrm>
      </p:grpSpPr>
      <p:sp>
        <p:nvSpPr>
          <p:cNvPr id="1035" name="Google Shape;1035;p30"/>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Apache Cordova</a:t>
            </a:r>
            <a:endParaRPr/>
          </a:p>
        </p:txBody>
      </p:sp>
      <p:sp>
        <p:nvSpPr>
          <p:cNvPr id="1036" name="Google Shape;1036;p30"/>
          <p:cNvSpPr txBox="1"/>
          <p:nvPr>
            <p:ph idx="1" type="body"/>
          </p:nvPr>
        </p:nvSpPr>
        <p:spPr>
          <a:xfrm>
            <a:off x="292621" y="1859528"/>
            <a:ext cx="11623608" cy="4503496"/>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If you are looking to create an app in real-time with the best features available, use Cordova! It allows software programmers to build hybrid web applications for mobile devices Cordova utilizes CSS3, HTML5, and JavaScript, instead of relying on platform-specific APIs like those used in Android, iOS, or Windows.</a:t>
            </a:r>
            <a:endParaRPr/>
          </a:p>
          <a:p>
            <a:pPr indent="0" lvl="0" marL="0" rtl="0" algn="just">
              <a:lnSpc>
                <a:spcPct val="90000"/>
              </a:lnSpc>
              <a:spcBef>
                <a:spcPts val="600"/>
              </a:spcBef>
              <a:spcAft>
                <a:spcPts val="0"/>
              </a:spcAft>
              <a:buClr>
                <a:schemeClr val="dk1"/>
              </a:buClr>
              <a:buSzPts val="2400"/>
              <a:buNone/>
            </a:pPr>
            <a:r>
              <a:rPr lang="en-US"/>
              <a:t>That means you can build more compelling applications by using the properties of Native app functionalities and features, including compass, contacts, phone camera, accelerometer, geolocation, notifications, and networks.</a:t>
            </a:r>
            <a:endParaRPr/>
          </a:p>
          <a:p>
            <a:pPr indent="0" lvl="0" marL="0" rtl="0" algn="just">
              <a:lnSpc>
                <a:spcPct val="90000"/>
              </a:lnSpc>
              <a:spcBef>
                <a:spcPts val="600"/>
              </a:spcBef>
              <a:spcAft>
                <a:spcPts val="0"/>
              </a:spcAft>
              <a:buClr>
                <a:schemeClr val="dk1"/>
              </a:buClr>
              <a:buSzPts val="2400"/>
              <a:buNone/>
            </a:pPr>
            <a:r>
              <a:rPr lang="en-US"/>
              <a:t>Cordova also uses CSS, HTML, and JavaScript codebases depending upon the operating platform and deploy standard web technologies and plugins to make apps as efficiently and quickly as possible. This makes it cost-effective since it leverages multiple features during the development process in real-time.</a:t>
            </a:r>
            <a:endParaRPr/>
          </a:p>
          <a:p>
            <a:pPr indent="0" lvl="0" marL="0" rtl="0" algn="just">
              <a:lnSpc>
                <a:spcPct val="90000"/>
              </a:lnSpc>
              <a:spcBef>
                <a:spcPts val="600"/>
              </a:spcBef>
              <a:spcAft>
                <a:spcPts val="0"/>
              </a:spcAft>
              <a:buClr>
                <a:schemeClr val="dk1"/>
              </a:buClr>
              <a:buSzPts val="2400"/>
              <a:buNone/>
            </a:pPr>
            <a:r>
              <a:rPr b="1" lang="en-US"/>
              <a:t>Famous brands using Apache Cordova: Walmart, Teleport, Hogangnono</a:t>
            </a:r>
            <a:endParaRPr b="1"/>
          </a:p>
        </p:txBody>
      </p:sp>
      <p:sp>
        <p:nvSpPr>
          <p:cNvPr id="1037" name="Google Shape;1037;p30"/>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Original author(s) : Joe Bowser, Michael Brooks, and co</a:t>
            </a:r>
            <a:endParaRPr/>
          </a:p>
        </p:txBody>
      </p:sp>
      <p:grpSp>
        <p:nvGrpSpPr>
          <p:cNvPr id="1038" name="Google Shape;1038;p30"/>
          <p:cNvGrpSpPr/>
          <p:nvPr/>
        </p:nvGrpSpPr>
        <p:grpSpPr>
          <a:xfrm>
            <a:off x="-3987" y="6501704"/>
            <a:ext cx="12195987" cy="372798"/>
            <a:chOff x="-3987" y="6501704"/>
            <a:chExt cx="12195987" cy="372798"/>
          </a:xfrm>
        </p:grpSpPr>
        <p:sp>
          <p:nvSpPr>
            <p:cNvPr id="1039" name="Google Shape;1039;p30"/>
            <p:cNvSpPr/>
            <p:nvPr/>
          </p:nvSpPr>
          <p:spPr>
            <a:xfrm>
              <a:off x="-3987" y="6651972"/>
              <a:ext cx="12195987" cy="222530"/>
            </a:xfrm>
            <a:prstGeom prst="rect">
              <a:avLst/>
            </a:prstGeom>
            <a:gradFill>
              <a:gsLst>
                <a:gs pos="0">
                  <a:srgbClr val="90989F"/>
                </a:gs>
                <a:gs pos="50000">
                  <a:srgbClr val="5E6973"/>
                </a:gs>
                <a:gs pos="100000">
                  <a:srgbClr val="344250"/>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40" name="Google Shape;1040;p30"/>
            <p:cNvSpPr/>
            <p:nvPr/>
          </p:nvSpPr>
          <p:spPr>
            <a:xfrm>
              <a:off x="-1" y="6501704"/>
              <a:ext cx="3458817" cy="369993"/>
            </a:xfrm>
            <a:prstGeom prst="snipRoundRect">
              <a:avLst>
                <a:gd fmla="val 0" name="adj1"/>
                <a:gd fmla="val 50000" name="adj2"/>
              </a:avLst>
            </a:prstGeom>
            <a:gradFill>
              <a:gsLst>
                <a:gs pos="0">
                  <a:srgbClr val="90989F"/>
                </a:gs>
                <a:gs pos="50000">
                  <a:srgbClr val="5E6973"/>
                </a:gs>
                <a:gs pos="100000">
                  <a:srgbClr val="344250"/>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041" name="Google Shape;1041;p30"/>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Software Development Kit</a:t>
            </a:r>
            <a:endParaRPr b="0" i="0" sz="1400" u="none" cap="none" strike="noStrike">
              <a:solidFill>
                <a:srgbClr val="000000"/>
              </a:solidFill>
              <a:latin typeface="Arial"/>
              <a:ea typeface="Arial"/>
              <a:cs typeface="Arial"/>
              <a:sym typeface="Arial"/>
            </a:endParaRPr>
          </a:p>
        </p:txBody>
      </p:sp>
      <p:grpSp>
        <p:nvGrpSpPr>
          <p:cNvPr id="1042" name="Google Shape;1042;p30"/>
          <p:cNvGrpSpPr/>
          <p:nvPr/>
        </p:nvGrpSpPr>
        <p:grpSpPr>
          <a:xfrm>
            <a:off x="1717301" y="-7278"/>
            <a:ext cx="10474696" cy="379317"/>
            <a:chOff x="1717301" y="-7278"/>
            <a:chExt cx="10474696" cy="379317"/>
          </a:xfrm>
        </p:grpSpPr>
        <p:sp>
          <p:nvSpPr>
            <p:cNvPr id="1043" name="Google Shape;1043;p30"/>
            <p:cNvSpPr/>
            <p:nvPr/>
          </p:nvSpPr>
          <p:spPr>
            <a:xfrm rot="10800000">
              <a:off x="3458815" y="-7278"/>
              <a:ext cx="8733182" cy="187457"/>
            </a:xfrm>
            <a:prstGeom prst="rect">
              <a:avLst/>
            </a:prstGeom>
            <a:gradFill>
              <a:gsLst>
                <a:gs pos="0">
                  <a:srgbClr val="90989F"/>
                </a:gs>
                <a:gs pos="50000">
                  <a:srgbClr val="5E6973"/>
                </a:gs>
                <a:gs pos="100000">
                  <a:srgbClr val="344250"/>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44" name="Google Shape;1044;p30"/>
            <p:cNvSpPr/>
            <p:nvPr/>
          </p:nvSpPr>
          <p:spPr>
            <a:xfrm rot="10800000">
              <a:off x="8729196" y="2046"/>
              <a:ext cx="3458817" cy="369993"/>
            </a:xfrm>
            <a:prstGeom prst="snipRoundRect">
              <a:avLst>
                <a:gd fmla="val 0" name="adj1"/>
                <a:gd fmla="val 50000" name="adj2"/>
              </a:avLst>
            </a:prstGeom>
            <a:gradFill>
              <a:gsLst>
                <a:gs pos="0">
                  <a:srgbClr val="90989F"/>
                </a:gs>
                <a:gs pos="50000">
                  <a:srgbClr val="5E6973"/>
                </a:gs>
                <a:gs pos="100000">
                  <a:srgbClr val="344250"/>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45" name="Google Shape;1045;p30"/>
            <p:cNvSpPr/>
            <p:nvPr/>
          </p:nvSpPr>
          <p:spPr>
            <a:xfrm rot="10800000">
              <a:off x="1717301" y="-5540"/>
              <a:ext cx="3458817" cy="185720"/>
            </a:xfrm>
            <a:prstGeom prst="snipRoundRect">
              <a:avLst>
                <a:gd fmla="val 0" name="adj1"/>
                <a:gd fmla="val 50000" name="adj2"/>
              </a:avLst>
            </a:prstGeom>
            <a:gradFill>
              <a:gsLst>
                <a:gs pos="0">
                  <a:srgbClr val="90989F"/>
                </a:gs>
                <a:gs pos="50000">
                  <a:srgbClr val="5E6973"/>
                </a:gs>
                <a:gs pos="100000">
                  <a:srgbClr val="344250"/>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046" name="Google Shape;1046;p30"/>
          <p:cNvSpPr/>
          <p:nvPr/>
        </p:nvSpPr>
        <p:spPr>
          <a:xfrm>
            <a:off x="1360967" y="1338468"/>
            <a:ext cx="491827" cy="483673"/>
          </a:xfrm>
          <a:prstGeom prst="ellipse">
            <a:avLst/>
          </a:prstGeom>
          <a:solidFill>
            <a:srgbClr val="BD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047" name="Google Shape;1047;p30"/>
          <p:cNvGrpSpPr/>
          <p:nvPr/>
        </p:nvGrpSpPr>
        <p:grpSpPr>
          <a:xfrm>
            <a:off x="313821" y="180180"/>
            <a:ext cx="1554736" cy="1554736"/>
            <a:chOff x="313821" y="180180"/>
            <a:chExt cx="1554736" cy="1554736"/>
          </a:xfrm>
        </p:grpSpPr>
        <p:sp>
          <p:nvSpPr>
            <p:cNvPr id="1048" name="Google Shape;1048;p30"/>
            <p:cNvSpPr/>
            <p:nvPr/>
          </p:nvSpPr>
          <p:spPr>
            <a:xfrm>
              <a:off x="313821" y="180180"/>
              <a:ext cx="1554736" cy="1554736"/>
            </a:xfrm>
            <a:prstGeom prst="ellipse">
              <a:avLst/>
            </a:prstGeom>
            <a:solidFill>
              <a:srgbClr val="D8D9D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49" name="Google Shape;1049;p30"/>
            <p:cNvSpPr/>
            <p:nvPr/>
          </p:nvSpPr>
          <p:spPr>
            <a:xfrm>
              <a:off x="452334" y="317901"/>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1050" name="Google Shape;1050;p30"/>
          <p:cNvPicPr preferRelativeResize="0"/>
          <p:nvPr/>
        </p:nvPicPr>
        <p:blipFill rotWithShape="1">
          <a:blip r:embed="rId3">
            <a:alphaModFix/>
          </a:blip>
          <a:srcRect b="0" l="0" r="0" t="0"/>
          <a:stretch/>
        </p:blipFill>
        <p:spPr>
          <a:xfrm>
            <a:off x="530417" y="318624"/>
            <a:ext cx="1137150" cy="1279294"/>
          </a:xfrm>
          <a:prstGeom prst="rect">
            <a:avLst/>
          </a:prstGeom>
          <a:noFill/>
          <a:ln>
            <a:noFill/>
          </a:ln>
        </p:spPr>
      </p:pic>
      <p:sp>
        <p:nvSpPr>
          <p:cNvPr id="1051" name="Google Shape;1051;p30"/>
          <p:cNvSpPr txBox="1"/>
          <p:nvPr/>
        </p:nvSpPr>
        <p:spPr>
          <a:xfrm>
            <a:off x="3563825" y="6626400"/>
            <a:ext cx="79341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300" u="none" cap="none" strike="noStrike">
                <a:solidFill>
                  <a:schemeClr val="lt1"/>
                </a:solidFill>
                <a:latin typeface="Arial"/>
                <a:ea typeface="Arial"/>
                <a:cs typeface="Arial"/>
                <a:sym typeface="Arial"/>
              </a:rPr>
              <a:t>Image Source</a:t>
            </a:r>
            <a:r>
              <a:rPr b="0" i="1" lang="en-US" sz="1300" u="none" cap="none" strike="noStrike">
                <a:solidFill>
                  <a:schemeClr val="dk1"/>
                </a:solidFill>
                <a:latin typeface="Arial"/>
                <a:ea typeface="Arial"/>
                <a:cs typeface="Arial"/>
                <a:sym typeface="Arial"/>
              </a:rPr>
              <a:t>: </a:t>
            </a:r>
            <a:r>
              <a:rPr i="1" lang="en-US" sz="1300" u="sng">
                <a:solidFill>
                  <a:srgbClr val="FFFF00"/>
                </a:solidFill>
                <a:hlinkClick r:id="rId4">
                  <a:extLst>
                    <a:ext uri="{A12FA001-AC4F-418D-AE19-62706E023703}">
                      <ahyp:hlinkClr val="tx"/>
                    </a:ext>
                  </a:extLst>
                </a:hlinkClick>
              </a:rPr>
              <a:t>https://www.21twelveinteractive.com/flutter-vs-react-native-vs-ionic-vs-nativescript/</a:t>
            </a:r>
            <a:r>
              <a:rPr i="1" lang="en-US" sz="1300" u="none">
                <a:solidFill>
                  <a:srgbClr val="FF00FF"/>
                </a:solidFill>
              </a:rPr>
              <a:t> </a:t>
            </a:r>
            <a:endParaRPr b="0" i="0" sz="1300" u="none" cap="none" strike="noStrike">
              <a:solidFill>
                <a:srgbClr val="FF00FF"/>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6" name="Shape 1056"/>
        <p:cNvGrpSpPr/>
        <p:nvPr/>
      </p:nvGrpSpPr>
      <p:grpSpPr>
        <a:xfrm>
          <a:off x="0" y="0"/>
          <a:ext cx="0" cy="0"/>
          <a:chOff x="0" y="0"/>
          <a:chExt cx="0" cy="0"/>
        </a:xfrm>
      </p:grpSpPr>
      <p:sp>
        <p:nvSpPr>
          <p:cNvPr id="1057" name="Google Shape;1057;p31"/>
          <p:cNvSpPr/>
          <p:nvPr/>
        </p:nvSpPr>
        <p:spPr>
          <a:xfrm>
            <a:off x="1360967" y="1338468"/>
            <a:ext cx="491827" cy="483673"/>
          </a:xfrm>
          <a:prstGeom prst="ellipse">
            <a:avLst/>
          </a:prstGeom>
          <a:solidFill>
            <a:srgbClr val="478A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8" name="Google Shape;1058;p31"/>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5400"/>
              <a:buFont typeface="Calibri"/>
              <a:buNone/>
            </a:pPr>
            <a:r>
              <a:rPr b="1" lang="en-US"/>
              <a:t>Ionic</a:t>
            </a:r>
            <a:endParaRPr/>
          </a:p>
        </p:txBody>
      </p:sp>
      <p:sp>
        <p:nvSpPr>
          <p:cNvPr id="1059" name="Google Shape;1059;p31"/>
          <p:cNvSpPr txBox="1"/>
          <p:nvPr>
            <p:ph idx="1" type="body"/>
          </p:nvPr>
        </p:nvSpPr>
        <p:spPr>
          <a:xfrm>
            <a:off x="292621" y="1859528"/>
            <a:ext cx="11623608" cy="4503496"/>
          </a:xfrm>
          <a:prstGeom prst="rect">
            <a:avLst/>
          </a:prstGeom>
          <a:noFill/>
          <a:ln>
            <a:noFill/>
          </a:ln>
        </p:spPr>
        <p:txBody>
          <a:bodyPr anchorCtr="0" anchor="t" bIns="45700" lIns="0" spcFirstLastPara="1" rIns="0" wrap="square" tIns="91425">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Free and open-source, Ionic is a mobile UI toolkit that is used for building high-quality and cross-platform native and web applications that run everywhere with JavaScript.</a:t>
            </a:r>
            <a:endParaRPr/>
          </a:p>
          <a:p>
            <a:pPr indent="0" lvl="0" marL="0" rtl="0" algn="just">
              <a:lnSpc>
                <a:spcPct val="90000"/>
              </a:lnSpc>
              <a:spcBef>
                <a:spcPts val="600"/>
              </a:spcBef>
              <a:spcAft>
                <a:spcPts val="0"/>
              </a:spcAft>
              <a:buClr>
                <a:schemeClr val="dk1"/>
              </a:buClr>
              <a:buSzPct val="100000"/>
              <a:buNone/>
            </a:pPr>
            <a:r>
              <a:rPr lang="en-US"/>
              <a:t>Ionic has a potent HTML5 SDK that allows you to develop mobile apps by utilizing advanced technologies such as HTML, CSS, and Javascript. This SDK mainly focuses on delivering the highest-quality UI interactions of the applications.</a:t>
            </a:r>
            <a:endParaRPr/>
          </a:p>
          <a:p>
            <a:pPr indent="0" lvl="0" marL="0" rtl="0" algn="just">
              <a:lnSpc>
                <a:spcPct val="90000"/>
              </a:lnSpc>
              <a:spcBef>
                <a:spcPts val="600"/>
              </a:spcBef>
              <a:spcAft>
                <a:spcPts val="0"/>
              </a:spcAft>
              <a:buClr>
                <a:schemeClr val="dk1"/>
              </a:buClr>
              <a:buSzPct val="100000"/>
              <a:buNone/>
            </a:pPr>
            <a:r>
              <a:rPr lang="en-US"/>
              <a:t>The cross-platform development tool provides pre-designed components, interactive paradigms, and attractive themes. It is also easy to use, and it makes use of APIs such as Virtual DOM, async, JSX, and TypeScript that are best suited for Progressive Web Apps.</a:t>
            </a:r>
            <a:endParaRPr/>
          </a:p>
          <a:p>
            <a:pPr indent="0" lvl="0" marL="0" rtl="0" algn="just">
              <a:lnSpc>
                <a:spcPct val="90000"/>
              </a:lnSpc>
              <a:spcBef>
                <a:spcPts val="600"/>
              </a:spcBef>
              <a:spcAft>
                <a:spcPts val="0"/>
              </a:spcAft>
              <a:buClr>
                <a:schemeClr val="dk1"/>
              </a:buClr>
              <a:buSzPct val="100000"/>
              <a:buNone/>
            </a:pPr>
            <a:r>
              <a:rPr lang="en-US"/>
              <a:t>If you want to develop highly interactive and engaging apps in a shorter period, do not hesitate to leverage the brilliant library of mobile-optimized and reusable UI components, tools, and gestures provided by Iconic.</a:t>
            </a:r>
            <a:endParaRPr/>
          </a:p>
          <a:p>
            <a:pPr indent="0" lvl="0" marL="0" rtl="0" algn="just">
              <a:lnSpc>
                <a:spcPct val="90000"/>
              </a:lnSpc>
              <a:spcBef>
                <a:spcPts val="600"/>
              </a:spcBef>
              <a:spcAft>
                <a:spcPts val="0"/>
              </a:spcAft>
              <a:buClr>
                <a:schemeClr val="dk1"/>
              </a:buClr>
              <a:buSzPct val="100000"/>
              <a:buNone/>
            </a:pPr>
            <a:r>
              <a:rPr lang="en-US"/>
              <a:t>Another fantastic feature of this tool is its massive community support, which helps Iconic developers to do their job in the best possible way.</a:t>
            </a:r>
            <a:endParaRPr/>
          </a:p>
          <a:p>
            <a:pPr indent="0" lvl="0" marL="0" rtl="0" algn="just">
              <a:lnSpc>
                <a:spcPct val="90000"/>
              </a:lnSpc>
              <a:spcBef>
                <a:spcPts val="600"/>
              </a:spcBef>
              <a:spcAft>
                <a:spcPts val="0"/>
              </a:spcAft>
              <a:buClr>
                <a:schemeClr val="dk1"/>
              </a:buClr>
              <a:buSzPct val="100000"/>
              <a:buNone/>
            </a:pPr>
            <a:r>
              <a:rPr b="1" lang="en-US"/>
              <a:t>Famous brands using Iconic: McDonald's, NationWide, ChefSteps, Pacifica, Market Watch</a:t>
            </a:r>
            <a:endParaRPr/>
          </a:p>
        </p:txBody>
      </p:sp>
      <p:sp>
        <p:nvSpPr>
          <p:cNvPr id="1060" name="Google Shape;1060;p31"/>
          <p:cNvSpPr txBox="1"/>
          <p:nvPr>
            <p:ph idx="2" type="body"/>
          </p:nvPr>
        </p:nvSpPr>
        <p:spPr>
          <a:xfrm>
            <a:off x="2033081" y="1080818"/>
            <a:ext cx="9306209" cy="552450"/>
          </a:xfrm>
          <a:prstGeom prst="rect">
            <a:avLst/>
          </a:prstGeom>
          <a:noFill/>
          <a:ln>
            <a:noFill/>
          </a:ln>
        </p:spPr>
        <p:txBody>
          <a:bodyPr anchorCtr="0" anchor="t" bIns="45700" lIns="45700" spcFirstLastPara="1" rIns="0" wrap="square" tIns="45700">
            <a:normAutofit/>
          </a:bodyPr>
          <a:lstStyle/>
          <a:p>
            <a:pPr indent="0" lvl="0" marL="0" rtl="0" algn="l">
              <a:lnSpc>
                <a:spcPct val="90000"/>
              </a:lnSpc>
              <a:spcBef>
                <a:spcPts val="0"/>
              </a:spcBef>
              <a:spcAft>
                <a:spcPts val="0"/>
              </a:spcAft>
              <a:buClr>
                <a:schemeClr val="accent5"/>
              </a:buClr>
              <a:buSzPts val="2400"/>
              <a:buNone/>
            </a:pPr>
            <a:r>
              <a:rPr b="1" lang="en-US"/>
              <a:t>Developer: Drifty</a:t>
            </a:r>
            <a:endParaRPr/>
          </a:p>
        </p:txBody>
      </p:sp>
      <p:grpSp>
        <p:nvGrpSpPr>
          <p:cNvPr id="1061" name="Google Shape;1061;p31"/>
          <p:cNvGrpSpPr/>
          <p:nvPr/>
        </p:nvGrpSpPr>
        <p:grpSpPr>
          <a:xfrm>
            <a:off x="-3987" y="6501704"/>
            <a:ext cx="12195987" cy="372798"/>
            <a:chOff x="-3987" y="6501704"/>
            <a:chExt cx="12195987" cy="372798"/>
          </a:xfrm>
        </p:grpSpPr>
        <p:sp>
          <p:nvSpPr>
            <p:cNvPr id="1062" name="Google Shape;1062;p31"/>
            <p:cNvSpPr/>
            <p:nvPr/>
          </p:nvSpPr>
          <p:spPr>
            <a:xfrm>
              <a:off x="-3987" y="6651972"/>
              <a:ext cx="12195987" cy="222530"/>
            </a:xfrm>
            <a:prstGeom prst="rect">
              <a:avLst/>
            </a:prstGeom>
            <a:gradFill>
              <a:gsLst>
                <a:gs pos="0">
                  <a:srgbClr val="B6DBF1"/>
                </a:gs>
                <a:gs pos="50000">
                  <a:srgbClr val="93C9EA"/>
                </a:gs>
                <a:gs pos="100000">
                  <a:srgbClr val="478AFF"/>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3" name="Google Shape;1063;p31"/>
            <p:cNvSpPr/>
            <p:nvPr/>
          </p:nvSpPr>
          <p:spPr>
            <a:xfrm>
              <a:off x="-1" y="6501704"/>
              <a:ext cx="3458817" cy="369993"/>
            </a:xfrm>
            <a:prstGeom prst="snipRoundRect">
              <a:avLst>
                <a:gd fmla="val 0" name="adj1"/>
                <a:gd fmla="val 50000" name="adj2"/>
              </a:avLst>
            </a:prstGeom>
            <a:gradFill>
              <a:gsLst>
                <a:gs pos="0">
                  <a:srgbClr val="B6DBF1"/>
                </a:gs>
                <a:gs pos="50000">
                  <a:srgbClr val="93C9EA"/>
                </a:gs>
                <a:gs pos="100000">
                  <a:srgbClr val="478AFF"/>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064" name="Google Shape;1064;p31"/>
          <p:cNvSpPr txBox="1"/>
          <p:nvPr/>
        </p:nvSpPr>
        <p:spPr>
          <a:xfrm>
            <a:off x="-89454" y="6500745"/>
            <a:ext cx="3458817" cy="4071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FFFFFF"/>
              </a:buClr>
              <a:buSzPts val="1800"/>
              <a:buFont typeface="Calibri"/>
              <a:buNone/>
            </a:pPr>
            <a:r>
              <a:rPr b="1" i="0" lang="en-US" sz="1800" u="none" cap="none" strike="noStrike">
                <a:solidFill>
                  <a:srgbClr val="FFFFFF"/>
                </a:solidFill>
                <a:latin typeface="Calibri"/>
                <a:ea typeface="Calibri"/>
                <a:cs typeface="Calibri"/>
                <a:sym typeface="Calibri"/>
              </a:rPr>
              <a:t>Software Development Kit</a:t>
            </a:r>
            <a:endParaRPr b="0" i="0" sz="1400" u="none" cap="none" strike="noStrike">
              <a:solidFill>
                <a:srgbClr val="000000"/>
              </a:solidFill>
              <a:latin typeface="Arial"/>
              <a:ea typeface="Arial"/>
              <a:cs typeface="Arial"/>
              <a:sym typeface="Arial"/>
            </a:endParaRPr>
          </a:p>
        </p:txBody>
      </p:sp>
      <p:grpSp>
        <p:nvGrpSpPr>
          <p:cNvPr id="1065" name="Google Shape;1065;p31"/>
          <p:cNvGrpSpPr/>
          <p:nvPr/>
        </p:nvGrpSpPr>
        <p:grpSpPr>
          <a:xfrm>
            <a:off x="1717301" y="-7278"/>
            <a:ext cx="10474696" cy="379317"/>
            <a:chOff x="1717301" y="-7278"/>
            <a:chExt cx="10474696" cy="379317"/>
          </a:xfrm>
        </p:grpSpPr>
        <p:sp>
          <p:nvSpPr>
            <p:cNvPr id="1066" name="Google Shape;1066;p31"/>
            <p:cNvSpPr/>
            <p:nvPr/>
          </p:nvSpPr>
          <p:spPr>
            <a:xfrm rot="10800000">
              <a:off x="3458815" y="-7278"/>
              <a:ext cx="8733182" cy="187457"/>
            </a:xfrm>
            <a:prstGeom prst="rect">
              <a:avLst/>
            </a:prstGeom>
            <a:gradFill>
              <a:gsLst>
                <a:gs pos="0">
                  <a:srgbClr val="B6DBF1"/>
                </a:gs>
                <a:gs pos="50000">
                  <a:srgbClr val="93C9EA"/>
                </a:gs>
                <a:gs pos="100000">
                  <a:srgbClr val="478AFF"/>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7" name="Google Shape;1067;p31"/>
            <p:cNvSpPr/>
            <p:nvPr/>
          </p:nvSpPr>
          <p:spPr>
            <a:xfrm rot="10800000">
              <a:off x="8729196" y="2046"/>
              <a:ext cx="3458817" cy="369993"/>
            </a:xfrm>
            <a:prstGeom prst="snipRoundRect">
              <a:avLst>
                <a:gd fmla="val 0" name="adj1"/>
                <a:gd fmla="val 50000" name="adj2"/>
              </a:avLst>
            </a:prstGeom>
            <a:gradFill>
              <a:gsLst>
                <a:gs pos="0">
                  <a:srgbClr val="B6DBF1"/>
                </a:gs>
                <a:gs pos="50000">
                  <a:srgbClr val="93C9EA"/>
                </a:gs>
                <a:gs pos="100000">
                  <a:srgbClr val="478AFF"/>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8" name="Google Shape;1068;p31"/>
            <p:cNvSpPr/>
            <p:nvPr/>
          </p:nvSpPr>
          <p:spPr>
            <a:xfrm rot="10800000">
              <a:off x="1717301" y="-5540"/>
              <a:ext cx="3458817" cy="185720"/>
            </a:xfrm>
            <a:prstGeom prst="snipRoundRect">
              <a:avLst>
                <a:gd fmla="val 0" name="adj1"/>
                <a:gd fmla="val 50000" name="adj2"/>
              </a:avLst>
            </a:prstGeom>
            <a:gradFill>
              <a:gsLst>
                <a:gs pos="0">
                  <a:srgbClr val="B6DBF1"/>
                </a:gs>
                <a:gs pos="50000">
                  <a:srgbClr val="93C9EA"/>
                </a:gs>
                <a:gs pos="100000">
                  <a:srgbClr val="478AFF"/>
                </a:gs>
              </a:gsLst>
              <a:lin ang="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1069" name="Google Shape;1069;p31"/>
          <p:cNvGrpSpPr/>
          <p:nvPr/>
        </p:nvGrpSpPr>
        <p:grpSpPr>
          <a:xfrm>
            <a:off x="313821" y="180180"/>
            <a:ext cx="1554736" cy="1554736"/>
            <a:chOff x="313821" y="180180"/>
            <a:chExt cx="1554736" cy="1554736"/>
          </a:xfrm>
        </p:grpSpPr>
        <p:sp>
          <p:nvSpPr>
            <p:cNvPr id="1070" name="Google Shape;1070;p31"/>
            <p:cNvSpPr/>
            <p:nvPr/>
          </p:nvSpPr>
          <p:spPr>
            <a:xfrm>
              <a:off x="313821" y="180180"/>
              <a:ext cx="1554736" cy="1554736"/>
            </a:xfrm>
            <a:prstGeom prst="ellipse">
              <a:avLst/>
            </a:prstGeom>
            <a:solidFill>
              <a:srgbClr val="D8D9D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1" name="Google Shape;1071;p31"/>
            <p:cNvSpPr/>
            <p:nvPr/>
          </p:nvSpPr>
          <p:spPr>
            <a:xfrm>
              <a:off x="452334" y="317901"/>
              <a:ext cx="1279294" cy="1279294"/>
            </a:xfrm>
            <a:prstGeom prst="ellipse">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1072" name="Google Shape;1072;p31"/>
          <p:cNvPicPr preferRelativeResize="0"/>
          <p:nvPr/>
        </p:nvPicPr>
        <p:blipFill rotWithShape="1">
          <a:blip r:embed="rId3">
            <a:alphaModFix/>
          </a:blip>
          <a:srcRect b="0" l="0" r="0" t="0"/>
          <a:stretch/>
        </p:blipFill>
        <p:spPr>
          <a:xfrm>
            <a:off x="599017" y="461958"/>
            <a:ext cx="986163" cy="986163"/>
          </a:xfrm>
          <a:prstGeom prst="rect">
            <a:avLst/>
          </a:prstGeom>
          <a:noFill/>
          <a:ln>
            <a:noFill/>
          </a:ln>
        </p:spPr>
      </p:pic>
      <p:sp>
        <p:nvSpPr>
          <p:cNvPr id="1073" name="Google Shape;1073;p31"/>
          <p:cNvSpPr txBox="1"/>
          <p:nvPr/>
        </p:nvSpPr>
        <p:spPr>
          <a:xfrm>
            <a:off x="3563825" y="6626400"/>
            <a:ext cx="7934100" cy="292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1400"/>
              <a:buFont typeface="Arial"/>
              <a:buNone/>
            </a:pPr>
            <a:r>
              <a:rPr b="0" i="1" lang="en-US" sz="1300" u="none" cap="none" strike="noStrike">
                <a:solidFill>
                  <a:schemeClr val="lt1"/>
                </a:solidFill>
                <a:latin typeface="Arial"/>
                <a:ea typeface="Arial"/>
                <a:cs typeface="Arial"/>
                <a:sym typeface="Arial"/>
              </a:rPr>
              <a:t>Image Source</a:t>
            </a:r>
            <a:r>
              <a:rPr b="0" i="1" lang="en-US" sz="1300" u="none" cap="none" strike="noStrike">
                <a:solidFill>
                  <a:schemeClr val="dk1"/>
                </a:solidFill>
                <a:latin typeface="Arial"/>
                <a:ea typeface="Arial"/>
                <a:cs typeface="Arial"/>
                <a:sym typeface="Arial"/>
              </a:rPr>
              <a:t>: </a:t>
            </a:r>
            <a:r>
              <a:rPr i="1" lang="en-US" sz="1300" u="sng">
                <a:solidFill>
                  <a:srgbClr val="FFFF00"/>
                </a:solidFill>
                <a:hlinkClick r:id="rId4">
                  <a:extLst>
                    <a:ext uri="{A12FA001-AC4F-418D-AE19-62706E023703}">
                      <ahyp:hlinkClr val="tx"/>
                    </a:ext>
                  </a:extLst>
                </a:hlinkClick>
              </a:rPr>
              <a:t>https://www.21twelveinteractive.com/flutter-vs-react-native-vs-ionic-vs-nativescript/</a:t>
            </a:r>
            <a:r>
              <a:rPr i="1" lang="en-US" sz="1300" u="none">
                <a:solidFill>
                  <a:srgbClr val="FF00FF"/>
                </a:solidFill>
              </a:rPr>
              <a:t> </a:t>
            </a:r>
            <a:endParaRPr b="0" i="0" sz="1300" u="none" cap="none" strike="noStrike">
              <a:solidFill>
                <a:srgbClr val="FF00FF"/>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8" name="Shape 1078"/>
        <p:cNvGrpSpPr/>
        <p:nvPr/>
      </p:nvGrpSpPr>
      <p:grpSpPr>
        <a:xfrm>
          <a:off x="0" y="0"/>
          <a:ext cx="0" cy="0"/>
          <a:chOff x="0" y="0"/>
          <a:chExt cx="0" cy="0"/>
        </a:xfrm>
      </p:grpSpPr>
      <p:sp>
        <p:nvSpPr>
          <p:cNvPr id="1079" name="Google Shape;1079;p32"/>
          <p:cNvSpPr txBox="1"/>
          <p:nvPr>
            <p:ph type="ctrTitle"/>
          </p:nvPr>
        </p:nvSpPr>
        <p:spPr>
          <a:xfrm>
            <a:off x="7074568" y="304800"/>
            <a:ext cx="4876800" cy="1203158"/>
          </a:xfrm>
          <a:prstGeom prst="rect">
            <a:avLst/>
          </a:prstGeom>
          <a:noFill/>
          <a:ln>
            <a:noFill/>
          </a:ln>
        </p:spPr>
        <p:txBody>
          <a:bodyPr anchorCtr="0" anchor="b" bIns="45700" lIns="274300" spcFirstLastPara="1" rIns="0" wrap="square" tIns="45700">
            <a:normAutofit/>
          </a:bodyPr>
          <a:lstStyle/>
          <a:p>
            <a:pPr indent="0" lvl="0" marL="0" rtl="0" algn="l">
              <a:lnSpc>
                <a:spcPct val="90000"/>
              </a:lnSpc>
              <a:spcBef>
                <a:spcPts val="0"/>
              </a:spcBef>
              <a:spcAft>
                <a:spcPts val="0"/>
              </a:spcAft>
              <a:buClr>
                <a:schemeClr val="accent2"/>
              </a:buClr>
              <a:buSzPts val="6400"/>
              <a:buFont typeface="Calibri"/>
              <a:buNone/>
            </a:pPr>
            <a:r>
              <a:rPr lang="en-US" sz="6400"/>
              <a:t>CONCLUSION</a:t>
            </a:r>
            <a:endParaRPr/>
          </a:p>
        </p:txBody>
      </p:sp>
      <p:sp>
        <p:nvSpPr>
          <p:cNvPr id="1080" name="Google Shape;1080;p32"/>
          <p:cNvSpPr txBox="1"/>
          <p:nvPr/>
        </p:nvSpPr>
        <p:spPr>
          <a:xfrm>
            <a:off x="5117432" y="1716953"/>
            <a:ext cx="6833936" cy="2534206"/>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Cross-platform development used to be a low-cost yet poor quality compromise solution that only startups with no initial investment would choose. However, these times are over.</a:t>
            </a:r>
            <a:endParaRPr b="0" i="0" sz="1400" u="none" cap="none" strike="noStrike">
              <a:solidFill>
                <a:srgbClr val="000000"/>
              </a:solidFill>
              <a:latin typeface="Arial"/>
              <a:ea typeface="Arial"/>
              <a:cs typeface="Arial"/>
              <a:sym typeface="Arial"/>
            </a:endParaRPr>
          </a:p>
        </p:txBody>
      </p:sp>
      <p:sp>
        <p:nvSpPr>
          <p:cNvPr id="1081" name="Google Shape;1081;p32"/>
          <p:cNvSpPr txBox="1"/>
          <p:nvPr/>
        </p:nvSpPr>
        <p:spPr>
          <a:xfrm>
            <a:off x="3168316" y="3688468"/>
            <a:ext cx="8783100" cy="2237400"/>
          </a:xfrm>
          <a:prstGeom prst="rect">
            <a:avLst/>
          </a:prstGeom>
          <a:noFill/>
          <a:ln>
            <a:noFill/>
          </a:ln>
        </p:spPr>
        <p:txBody>
          <a:bodyPr anchorCtr="0" anchor="t" bIns="45700" lIns="274300" spcFirstLastPara="1" rIns="0" wrap="square" tIns="45700">
            <a:noAutofit/>
          </a:bodyPr>
          <a:lstStyle/>
          <a:p>
            <a:pPr indent="0" lvl="0" marL="0" marR="0" rtl="0" algn="just">
              <a:lnSpc>
                <a:spcPct val="90000"/>
              </a:lnSpc>
              <a:spcBef>
                <a:spcPts val="0"/>
              </a:spcBef>
              <a:spcAft>
                <a:spcPts val="0"/>
              </a:spcAft>
              <a:buClr>
                <a:srgbClr val="9D9DAB"/>
              </a:buClr>
              <a:buSzPts val="2800"/>
              <a:buFont typeface="Arial"/>
              <a:buNone/>
            </a:pPr>
            <a:r>
              <a:rPr b="0" i="0" lang="en-US" sz="2800" u="none" cap="none" strike="noStrike">
                <a:solidFill>
                  <a:srgbClr val="9D9DAB"/>
                </a:solidFill>
                <a:latin typeface="Calibri"/>
                <a:ea typeface="Calibri"/>
                <a:cs typeface="Calibri"/>
                <a:sym typeface="Calibri"/>
              </a:rPr>
              <a:t>Today, unicorns like Uber and Pinterest use React Native to reduce development speed and deliver high-quality updates faster. Banks choose Ionic for security-critical apps because it satisfies their requirements. And startups opt for Ionic because of the accelerated development speed, ability to iterate fast, and unquestionable reliability.</a:t>
            </a:r>
            <a:endParaRPr b="0" i="0" sz="1400" u="none" cap="none" strike="noStrike">
              <a:solidFill>
                <a:srgbClr val="000000"/>
              </a:solidFill>
              <a:latin typeface="Arial"/>
              <a:ea typeface="Arial"/>
              <a:cs typeface="Arial"/>
              <a:sym typeface="Arial"/>
            </a:endParaRPr>
          </a:p>
        </p:txBody>
      </p:sp>
      <p:sp>
        <p:nvSpPr>
          <p:cNvPr id="1082" name="Google Shape;1082;p32"/>
          <p:cNvSpPr txBox="1"/>
          <p:nvPr/>
        </p:nvSpPr>
        <p:spPr>
          <a:xfrm>
            <a:off x="65917" y="6539165"/>
            <a:ext cx="7008600" cy="261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1" lang="en-US" sz="1100" u="none" cap="none" strike="noStrike">
                <a:solidFill>
                  <a:schemeClr val="lt1"/>
                </a:solidFill>
                <a:latin typeface="Arial"/>
                <a:ea typeface="Arial"/>
                <a:cs typeface="Arial"/>
                <a:sym typeface="Arial"/>
              </a:rPr>
              <a:t>Image Source: </a:t>
            </a:r>
            <a:r>
              <a:rPr i="1" lang="en-US" sz="1100" u="sng">
                <a:solidFill>
                  <a:schemeClr val="hlink"/>
                </a:solidFill>
                <a:hlinkClick r:id="rId3"/>
              </a:rPr>
              <a:t>https://blog.adengage.in/wp-content/uploads/2020/10/business-insights-analytics-455.png</a:t>
            </a:r>
            <a:r>
              <a:rPr i="1" lang="en-US" sz="1100">
                <a:solidFill>
                  <a:schemeClr val="lt1"/>
                </a:solidFill>
              </a:rPr>
              <a:t> </a:t>
            </a:r>
            <a:endParaRPr b="0" i="0" sz="1400" u="none" cap="none" strike="noStrike">
              <a:solidFill>
                <a:srgbClr val="000000"/>
              </a:solidFill>
              <a:latin typeface="Arial"/>
              <a:ea typeface="Arial"/>
              <a:cs typeface="Arial"/>
              <a:sym typeface="Arial"/>
            </a:endParaRPr>
          </a:p>
        </p:txBody>
      </p:sp>
      <p:grpSp>
        <p:nvGrpSpPr>
          <p:cNvPr id="1083" name="Google Shape;1083;p32"/>
          <p:cNvGrpSpPr/>
          <p:nvPr/>
        </p:nvGrpSpPr>
        <p:grpSpPr>
          <a:xfrm>
            <a:off x="0" y="-13917"/>
            <a:ext cx="7806889" cy="4744204"/>
            <a:chOff x="0" y="-13917"/>
            <a:chExt cx="7806889" cy="4744204"/>
          </a:xfrm>
        </p:grpSpPr>
        <p:sp>
          <p:nvSpPr>
            <p:cNvPr id="1084" name="Google Shape;1084;p32"/>
            <p:cNvSpPr/>
            <p:nvPr/>
          </p:nvSpPr>
          <p:spPr>
            <a:xfrm flipH="1" rot="10800000">
              <a:off x="1496290" y="-6958"/>
              <a:ext cx="6310599" cy="4723330"/>
            </a:xfrm>
            <a:prstGeom prst="rtTriangle">
              <a:avLst/>
            </a:prstGeom>
            <a:solidFill>
              <a:srgbClr val="EDED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85" name="Google Shape;1085;p32"/>
            <p:cNvSpPr/>
            <p:nvPr/>
          </p:nvSpPr>
          <p:spPr>
            <a:xfrm rot="10800000">
              <a:off x="0" y="3643744"/>
              <a:ext cx="1496288" cy="1086543"/>
            </a:xfrm>
            <a:prstGeom prst="rtTriangle">
              <a:avLst/>
            </a:prstGeom>
            <a:solidFill>
              <a:srgbClr val="EDED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86" name="Google Shape;1086;p32"/>
            <p:cNvSpPr/>
            <p:nvPr/>
          </p:nvSpPr>
          <p:spPr>
            <a:xfrm rot="10800000">
              <a:off x="0" y="-13917"/>
              <a:ext cx="1496288" cy="3664556"/>
            </a:xfrm>
            <a:prstGeom prst="rect">
              <a:avLst/>
            </a:prstGeom>
            <a:solidFill>
              <a:srgbClr val="EDEDE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pic>
        <p:nvPicPr>
          <p:cNvPr id="1087" name="Google Shape;1087;p32"/>
          <p:cNvPicPr preferRelativeResize="0"/>
          <p:nvPr>
            <p:ph idx="2" type="pic"/>
          </p:nvPr>
        </p:nvPicPr>
        <p:blipFill rotWithShape="1">
          <a:blip r:embed="rId4">
            <a:alphaModFix/>
          </a:blip>
          <a:srcRect b="-14578" l="-4144" r="-33560" t="9160"/>
          <a:stretch/>
        </p:blipFill>
        <p:spPr>
          <a:xfrm>
            <a:off x="-152600" y="0"/>
            <a:ext cx="7806899" cy="451347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1" name="Shape 1091"/>
        <p:cNvGrpSpPr/>
        <p:nvPr/>
      </p:nvGrpSpPr>
      <p:grpSpPr>
        <a:xfrm>
          <a:off x="0" y="0"/>
          <a:ext cx="0" cy="0"/>
          <a:chOff x="0" y="0"/>
          <a:chExt cx="0" cy="0"/>
        </a:xfrm>
      </p:grpSpPr>
      <p:sp>
        <p:nvSpPr>
          <p:cNvPr id="1092" name="Google Shape;1092;p3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3" name="Google Shape;1093;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sp>
        <p:nvSpPr>
          <p:cNvPr id="1094" name="Google Shape;1094;p33"/>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5" name="Google Shape;1095;p33"/>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https://www.intuz.com/blog/cross-platform-development-tools</a:t>
            </a:r>
            <a:endParaRPr sz="2200"/>
          </a:p>
          <a:p>
            <a:pPr indent="-228600" lvl="0" marL="228600" rtl="0" algn="l">
              <a:lnSpc>
                <a:spcPct val="90000"/>
              </a:lnSpc>
              <a:spcBef>
                <a:spcPts val="1000"/>
              </a:spcBef>
              <a:spcAft>
                <a:spcPts val="0"/>
              </a:spcAft>
              <a:buClr>
                <a:schemeClr val="dk1"/>
              </a:buClr>
              <a:buSzPts val="2200"/>
              <a:buChar char="•"/>
            </a:pPr>
            <a:r>
              <a:rPr lang="en-US" sz="2200"/>
              <a:t>https://clockwise.software/blog/cross-platform-app-development/</a:t>
            </a:r>
            <a:endParaRPr/>
          </a:p>
          <a:p>
            <a:pPr indent="0" lvl="0" marL="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theme/theme1.xml><?xml version="1.0" encoding="utf-8"?>
<a:theme xmlns:a="http://schemas.openxmlformats.org/drawingml/2006/main" xmlns:r="http://schemas.openxmlformats.org/officeDocument/2006/relationships" name="5_Tema Office">
  <a:themeElements>
    <a:clrScheme name="Marquee">
      <a:dk1>
        <a:srgbClr val="000000"/>
      </a:dk1>
      <a:lt1>
        <a:srgbClr val="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3_Tema Office">
  <a:themeElements>
    <a:clrScheme name="Violet II">
      <a:dk1>
        <a:srgbClr val="000000"/>
      </a:dk1>
      <a:lt1>
        <a:srgbClr val="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4_Tema Office">
  <a:themeElements>
    <a:clrScheme name="Grayscale">
      <a:dk1>
        <a:srgbClr val="000000"/>
      </a:dk1>
      <a:lt1>
        <a:srgbClr val="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