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331" r:id="rId3"/>
    <p:sldId id="332" r:id="rId4"/>
    <p:sldId id="443" r:id="rId5"/>
    <p:sldId id="423" r:id="rId6"/>
    <p:sldId id="424" r:id="rId7"/>
    <p:sldId id="398" r:id="rId8"/>
    <p:sldId id="456" r:id="rId9"/>
    <p:sldId id="457" r:id="rId10"/>
    <p:sldId id="458" r:id="rId11"/>
    <p:sldId id="459" r:id="rId12"/>
    <p:sldId id="460" r:id="rId13"/>
    <p:sldId id="461" r:id="rId14"/>
    <p:sldId id="462" r:id="rId15"/>
    <p:sldId id="463" r:id="rId16"/>
    <p:sldId id="464" r:id="rId17"/>
    <p:sldId id="465" r:id="rId18"/>
    <p:sldId id="427" r:id="rId19"/>
    <p:sldId id="414" r:id="rId20"/>
    <p:sldId id="466" r:id="rId21"/>
    <p:sldId id="467" r:id="rId22"/>
    <p:sldId id="468" r:id="rId23"/>
    <p:sldId id="469" r:id="rId24"/>
    <p:sldId id="470" r:id="rId25"/>
    <p:sldId id="471" r:id="rId26"/>
    <p:sldId id="472" r:id="rId27"/>
    <p:sldId id="473" r:id="rId28"/>
    <p:sldId id="474" r:id="rId29"/>
    <p:sldId id="475" r:id="rId30"/>
    <p:sldId id="476" r:id="rId31"/>
    <p:sldId id="477" r:id="rId32"/>
    <p:sldId id="478" r:id="rId33"/>
    <p:sldId id="319" r:id="rId34"/>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3668" autoAdjust="0"/>
  </p:normalViewPr>
  <p:slideViewPr>
    <p:cSldViewPr snapToGrid="0">
      <p:cViewPr varScale="1">
        <p:scale>
          <a:sx n="50" d="100"/>
          <a:sy n="50" d="100"/>
        </p:scale>
        <p:origin x="1212" y="24"/>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76363" cy="470894"/>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1294" y="2"/>
            <a:ext cx="3076363" cy="470894"/>
          </a:xfrm>
          <a:prstGeom prst="rect">
            <a:avLst/>
          </a:prstGeom>
        </p:spPr>
        <p:txBody>
          <a:bodyPr vert="horz" lIns="91440" tIns="45720" rIns="91440" bIns="45720" rtlCol="0"/>
          <a:lstStyle>
            <a:lvl1pPr algn="r">
              <a:defRPr sz="1200"/>
            </a:lvl1pPr>
          </a:lstStyle>
          <a:p>
            <a:fld id="{EBB6EE9C-4A39-4758-B733-A92E2CEE7DC9}" type="datetimeFigureOut">
              <a:rPr lang="en-ID" smtClean="0"/>
              <a:t>24/03/2022</a:t>
            </a:fld>
            <a:endParaRPr lang="en-ID"/>
          </a:p>
        </p:txBody>
      </p:sp>
      <p:sp>
        <p:nvSpPr>
          <p:cNvPr id="4" name="Slide Image Placeholder 3"/>
          <p:cNvSpPr>
            <a:spLocks noGrp="1" noRot="1" noChangeAspect="1"/>
          </p:cNvSpPr>
          <p:nvPr>
            <p:ph type="sldImg" idx="2"/>
          </p:nvPr>
        </p:nvSpPr>
        <p:spPr>
          <a:xfrm>
            <a:off x="735013" y="1174750"/>
            <a:ext cx="5629275" cy="3167063"/>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09930" y="4516676"/>
            <a:ext cx="5679440" cy="36954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914407"/>
            <a:ext cx="3076363" cy="470893"/>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1294" y="8914407"/>
            <a:ext cx="3076363" cy="470893"/>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3820946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1832564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2560804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3976224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6108342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29278201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4063319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6851094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40284538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3460130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7137889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20426211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17817798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42634853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15357462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9268572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9335600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29301644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16145608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13433165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28931621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38860426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37068418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27846006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5073178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17350995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42591946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653774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32420520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33</a:t>
            </a:fld>
            <a:endParaRPr lang="en-ID"/>
          </a:p>
        </p:txBody>
      </p:sp>
    </p:spTree>
    <p:extLst>
      <p:ext uri="{BB962C8B-B14F-4D97-AF65-F5344CB8AC3E}">
        <p14:creationId xmlns:p14="http://schemas.microsoft.com/office/powerpoint/2010/main" val="2571367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24/03/2022</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FOR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ACADEMIC COMMUNICATION</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7 – Chapter 7</a:t>
            </a:r>
          </a:p>
          <a:p>
            <a:r>
              <a:rPr lang="en-US" sz="3600" b="1" dirty="0"/>
              <a:t>Departmental Presentation: </a:t>
            </a:r>
          </a:p>
          <a:p>
            <a:r>
              <a:rPr lang="en-US" sz="3600" b="1" dirty="0"/>
              <a:t>The Language Mechanics and Challenges</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dirty="0"/>
              <a:t>For advanced learners of English</a:t>
            </a:r>
          </a:p>
          <a:p>
            <a:r>
              <a:rPr lang="en-US" dirty="0"/>
              <a:t>For those who want to construct their own strategies and how to tackle possible challenges in speaking in various academic settings</a:t>
            </a:r>
          </a:p>
          <a:p>
            <a:r>
              <a:rPr lang="en-US" dirty="0"/>
              <a:t>For those who want to enrich their expression and vocabulary mastery to take a part in spoken academic English situations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7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199" y="2505075"/>
            <a:ext cx="5555343" cy="3987800"/>
          </a:xfrm>
        </p:spPr>
        <p:style>
          <a:lnRef idx="2">
            <a:schemeClr val="dk1"/>
          </a:lnRef>
          <a:fillRef idx="1">
            <a:schemeClr val="lt1"/>
          </a:fillRef>
          <a:effectRef idx="0">
            <a:schemeClr val="dk1"/>
          </a:effectRef>
          <a:fontRef idx="minor">
            <a:schemeClr val="dk1"/>
          </a:fontRef>
        </p:style>
        <p:txBody>
          <a:bodyPr>
            <a:noAutofit/>
          </a:bodyPr>
          <a:lstStyle/>
          <a:p>
            <a:pPr marL="363538" indent="-339725">
              <a:buFont typeface="+mj-lt"/>
              <a:buAutoNum type="arabicPeriod"/>
            </a:pPr>
            <a:r>
              <a:rPr lang="en-US" sz="1600" dirty="0"/>
              <a:t>Unit Introduction</a:t>
            </a:r>
          </a:p>
          <a:p>
            <a:pPr marL="363538" indent="-339725">
              <a:buFont typeface="+mj-lt"/>
              <a:buAutoNum type="arabicPeriod" startAt="2"/>
            </a:pPr>
            <a:r>
              <a:rPr lang="en-US" sz="1600" dirty="0"/>
              <a:t>Mastering the Mechanics of Language</a:t>
            </a:r>
            <a:br>
              <a:rPr lang="en-US" sz="1600" dirty="0"/>
            </a:br>
            <a:r>
              <a:rPr lang="en-US" sz="1600" dirty="0"/>
              <a:t>2.1. To Welcome Your Audience</a:t>
            </a:r>
            <a:br>
              <a:rPr lang="en-US" sz="1600" dirty="0"/>
            </a:br>
            <a:r>
              <a:rPr lang="en-US" sz="1600" dirty="0"/>
              <a:t>2.2. To Warm Up An Audience</a:t>
            </a:r>
            <a:br>
              <a:rPr lang="en-US" sz="1600" dirty="0"/>
            </a:br>
            <a:r>
              <a:rPr lang="en-US" sz="1600" dirty="0"/>
              <a:t>2.3. To Introduce The Subject/Topic</a:t>
            </a:r>
            <a:br>
              <a:rPr lang="en-US" sz="1600" dirty="0"/>
            </a:br>
            <a:r>
              <a:rPr lang="en-US" sz="1600" dirty="0"/>
              <a:t>2.4. To Explain The Division of Material</a:t>
            </a:r>
            <a:br>
              <a:rPr lang="en-US" sz="1600" dirty="0"/>
            </a:br>
            <a:r>
              <a:rPr lang="en-US" sz="1600" dirty="0"/>
              <a:t>2.5. To Give Instructions about Asking and Answering Questions</a:t>
            </a:r>
            <a:br>
              <a:rPr lang="en-US" sz="1600" dirty="0"/>
            </a:br>
            <a:r>
              <a:rPr lang="en-US" sz="1600" dirty="0"/>
              <a:t>2.6. To Provide A Note of Finality</a:t>
            </a:r>
            <a:br>
              <a:rPr lang="en-US" sz="1600" dirty="0"/>
            </a:br>
            <a:r>
              <a:rPr lang="en-US" sz="1600" dirty="0"/>
              <a:t>2.7. To Thank Your Audience</a:t>
            </a:r>
            <a:br>
              <a:rPr lang="en-US" sz="1600" dirty="0"/>
            </a:br>
            <a:r>
              <a:rPr lang="en-US" sz="1600" dirty="0"/>
              <a:t>2.8. To Invite Questions</a:t>
            </a:r>
            <a:br>
              <a:rPr lang="en-US" sz="1600" dirty="0"/>
            </a:br>
            <a:r>
              <a:rPr lang="en-US" sz="1600" dirty="0"/>
              <a:t>2.9 To Signal Transitions between Sections</a:t>
            </a:r>
            <a:br>
              <a:rPr lang="en-US" sz="1600" dirty="0"/>
            </a:br>
            <a:r>
              <a:rPr lang="en-US" sz="1600" dirty="0"/>
              <a:t>2.10. To use Rhetorical Questions as Transitional Devices</a:t>
            </a:r>
            <a:br>
              <a:rPr lang="en-US" sz="1600" dirty="0"/>
            </a:br>
            <a:r>
              <a:rPr lang="en-US" sz="1600" dirty="0"/>
              <a:t>2.11. To Emphasize Points</a:t>
            </a:r>
          </a:p>
          <a:p>
            <a:pPr marL="363538" indent="-339725">
              <a:buFont typeface="+mj-lt"/>
              <a:buAutoNum type="arabicPeriod" startAt="2"/>
            </a:pPr>
            <a:r>
              <a:rPr lang="en-US" sz="1600" dirty="0"/>
              <a:t>Basics of Effective Language Use</a:t>
            </a:r>
          </a:p>
          <a:p>
            <a:pPr marL="363538" indent="-339725">
              <a:buFont typeface="+mj-lt"/>
              <a:buAutoNum type="arabicPeriod" startAt="2"/>
            </a:pPr>
            <a:r>
              <a:rPr lang="en-US" sz="1600" dirty="0"/>
              <a:t>Handling Challenges During Presentation</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pPr algn="ctr"/>
            <a:r>
              <a:rPr lang="en-US" sz="4000" b="1" dirty="0">
                <a:solidFill>
                  <a:srgbClr val="C00000"/>
                </a:solidFill>
                <a:latin typeface="Cambria" panose="02040503050406030204" pitchFamily="18" charset="0"/>
                <a:ea typeface="Cambria" panose="02040503050406030204" pitchFamily="18" charset="0"/>
              </a:rPr>
              <a:t>ICE BREAKING </a:t>
            </a:r>
            <a:r>
              <a:rPr lang="en-US" sz="4000" b="1" dirty="0">
                <a:solidFill>
                  <a:srgbClr val="C00000"/>
                </a:solidFill>
                <a:latin typeface="Cambria" panose="02040503050406030204" pitchFamily="18" charset="0"/>
                <a:ea typeface="Cambria" panose="02040503050406030204" pitchFamily="18" charset="0"/>
                <a:sym typeface="Wingdings" panose="05000000000000000000" pitchFamily="2" charset="2"/>
              </a:rPr>
              <a:t></a:t>
            </a:r>
            <a:endParaRPr lang="en-US" sz="4000" b="1" dirty="0">
              <a:solidFill>
                <a:srgbClr val="C00000"/>
              </a:solidFill>
              <a:latin typeface="Cambria" panose="02040503050406030204" pitchFamily="18" charset="0"/>
              <a:ea typeface="Cambria" panose="02040503050406030204" pitchFamily="18" charset="0"/>
            </a:endParaRPr>
          </a:p>
        </p:txBody>
      </p:sp>
      <p:sp>
        <p:nvSpPr>
          <p:cNvPr id="4" name="Content Placeholder 7">
            <a:extLst>
              <a:ext uri="{FF2B5EF4-FFF2-40B4-BE49-F238E27FC236}">
                <a16:creationId xmlns:a16="http://schemas.microsoft.com/office/drawing/2014/main" id="{B91F6206-760C-4DED-8AF8-50EE03EB485C}"/>
              </a:ext>
            </a:extLst>
          </p:cNvPr>
          <p:cNvSpPr txBox="1">
            <a:spLocks/>
          </p:cNvSpPr>
          <p:nvPr/>
        </p:nvSpPr>
        <p:spPr>
          <a:xfrm>
            <a:off x="3467100" y="1690688"/>
            <a:ext cx="5257800" cy="412325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solidFill>
                  <a:srgbClr val="C00000"/>
                </a:solidFill>
              </a:rPr>
              <a:t>What are common challenges you usually face when delivering a presentation?</a:t>
            </a:r>
          </a:p>
          <a:p>
            <a:r>
              <a:rPr lang="en-US" dirty="0"/>
              <a:t>___________________________</a:t>
            </a:r>
          </a:p>
          <a:p>
            <a:r>
              <a:rPr lang="en-US" dirty="0"/>
              <a:t>___________________________</a:t>
            </a:r>
          </a:p>
          <a:p>
            <a:r>
              <a:rPr lang="en-US" dirty="0"/>
              <a:t>___________________________</a:t>
            </a:r>
          </a:p>
          <a:p>
            <a:r>
              <a:rPr lang="en-US" dirty="0"/>
              <a:t>___________________________</a:t>
            </a:r>
          </a:p>
          <a:p>
            <a:r>
              <a:rPr lang="en-US" dirty="0"/>
              <a:t>___________________________</a:t>
            </a:r>
          </a:p>
        </p:txBody>
      </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500"/>
                                        <p:tgtEl>
                                          <p:spTgt spid="4">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fade">
                                      <p:cBhvr>
                                        <p:cTn id="23" dur="500"/>
                                        <p:tgtEl>
                                          <p:spTgt spid="4">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599" cy="4351338"/>
          </a:xfrm>
        </p:spPr>
        <p:txBody>
          <a:bodyPr>
            <a:normAutofit fontScale="92500" lnSpcReduction="20000"/>
          </a:bodyPr>
          <a:lstStyle/>
          <a:p>
            <a:r>
              <a:rPr lang="en-US" dirty="0"/>
              <a:t>Managing questions and answers that require engagement in impromptu dialogues is the task that presents the most challenges to students.</a:t>
            </a:r>
          </a:p>
          <a:p>
            <a:r>
              <a:rPr lang="en-US" dirty="0"/>
              <a:t>Even the most well-prepared students often suddenly and notably change their body language, confidence, and delivery in ways that undermine their authority during the very crucial final moments of a presentation.</a:t>
            </a:r>
          </a:p>
          <a:p>
            <a:endParaRPr lang="en-US" dirty="0"/>
          </a:p>
          <a:p>
            <a:r>
              <a:rPr lang="en-US" dirty="0"/>
              <a:t>This lecture focuses mainly on developing the ability to manage questions and answers in departmental presentations that involve common activities, such as making class presentations and defending proposals or theses. </a:t>
            </a:r>
          </a:p>
          <a:p>
            <a:r>
              <a:rPr lang="en-US" dirty="0"/>
              <a:t>In these situations, questions are usually more predictable because you are often dealing with an audience known to you in a somewhat controlled situation.</a:t>
            </a:r>
          </a:p>
        </p:txBody>
      </p:sp>
    </p:spTree>
    <p:extLst>
      <p:ext uri="{BB962C8B-B14F-4D97-AF65-F5344CB8AC3E}">
        <p14:creationId xmlns:p14="http://schemas.microsoft.com/office/powerpoint/2010/main" val="343274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2113492"/>
            <a:ext cx="10515599" cy="3271308"/>
          </a:xfrm>
        </p:spPr>
        <p:txBody>
          <a:bodyPr>
            <a:normAutofit fontScale="92500"/>
          </a:bodyPr>
          <a:lstStyle/>
          <a:p>
            <a:r>
              <a:rPr lang="en-US" dirty="0"/>
              <a:t>The content in this unit is designed to help you build  the confidence and skills needed to field an audience's questions before moving on to dealing with an audience that may be unknown to you and in a more unpredictable situation, such as conference presentations or job talks.</a:t>
            </a:r>
          </a:p>
          <a:p>
            <a:endParaRPr lang="en-US" dirty="0"/>
          </a:p>
          <a:p>
            <a:r>
              <a:rPr lang="en-US" dirty="0"/>
              <a:t>The unit provides specific guidance about how to deal more confidently with questions that you may encounter at your next speaking event.</a:t>
            </a:r>
          </a:p>
        </p:txBody>
      </p:sp>
    </p:spTree>
    <p:extLst>
      <p:ext uri="{BB962C8B-B14F-4D97-AF65-F5344CB8AC3E}">
        <p14:creationId xmlns:p14="http://schemas.microsoft.com/office/powerpoint/2010/main" val="3230706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875868" y="1540932"/>
            <a:ext cx="5672666" cy="5113867"/>
          </a:xfrm>
        </p:spPr>
        <p:txBody>
          <a:bodyPr>
            <a:normAutofit fontScale="62500" lnSpcReduction="20000"/>
          </a:bodyPr>
          <a:lstStyle/>
          <a:p>
            <a:r>
              <a:rPr lang="en-US" dirty="0"/>
              <a:t>There are some mechanics of language we need to master in dealing more confidently with questions in a presentation.</a:t>
            </a:r>
          </a:p>
          <a:p>
            <a:endParaRPr lang="en-US" dirty="0"/>
          </a:p>
          <a:p>
            <a:r>
              <a:rPr lang="en-US" dirty="0"/>
              <a:t>They are:</a:t>
            </a:r>
          </a:p>
          <a:p>
            <a:pPr marL="541338">
              <a:buFont typeface="Wingdings" panose="05000000000000000000" pitchFamily="2" charset="2"/>
              <a:buChar char="Ø"/>
            </a:pPr>
            <a:r>
              <a:rPr lang="en-US" dirty="0"/>
              <a:t>To Welcome Your Audience</a:t>
            </a:r>
          </a:p>
          <a:p>
            <a:pPr marL="541338">
              <a:buFont typeface="Wingdings" panose="05000000000000000000" pitchFamily="2" charset="2"/>
              <a:buChar char="Ø"/>
            </a:pPr>
            <a:r>
              <a:rPr lang="en-US" dirty="0"/>
              <a:t>To Warm Up An Audience</a:t>
            </a:r>
          </a:p>
          <a:p>
            <a:pPr marL="541338">
              <a:buFont typeface="Wingdings" panose="05000000000000000000" pitchFamily="2" charset="2"/>
              <a:buChar char="Ø"/>
            </a:pPr>
            <a:r>
              <a:rPr lang="en-US" dirty="0"/>
              <a:t>To Introduce The Subject/Topic</a:t>
            </a:r>
          </a:p>
          <a:p>
            <a:pPr marL="541338">
              <a:buFont typeface="Wingdings" panose="05000000000000000000" pitchFamily="2" charset="2"/>
              <a:buChar char="Ø"/>
            </a:pPr>
            <a:r>
              <a:rPr lang="en-US" dirty="0"/>
              <a:t>To Explain The Division of Material</a:t>
            </a:r>
          </a:p>
          <a:p>
            <a:pPr marL="541338">
              <a:buFont typeface="Wingdings" panose="05000000000000000000" pitchFamily="2" charset="2"/>
              <a:buChar char="Ø"/>
            </a:pPr>
            <a:r>
              <a:rPr lang="en-US" dirty="0"/>
              <a:t>To Give Instructions about Asking and Answering Questions</a:t>
            </a:r>
          </a:p>
          <a:p>
            <a:pPr marL="541338">
              <a:buFont typeface="Wingdings" panose="05000000000000000000" pitchFamily="2" charset="2"/>
              <a:buChar char="Ø"/>
            </a:pPr>
            <a:r>
              <a:rPr lang="en-US" dirty="0"/>
              <a:t>To Provide A Note of </a:t>
            </a:r>
            <a:r>
              <a:rPr lang="en-US" dirty="0" err="1"/>
              <a:t>Finalty</a:t>
            </a:r>
            <a:endParaRPr lang="en-US" dirty="0"/>
          </a:p>
          <a:p>
            <a:pPr marL="541338">
              <a:buFont typeface="Wingdings" panose="05000000000000000000" pitchFamily="2" charset="2"/>
              <a:buChar char="Ø"/>
            </a:pPr>
            <a:r>
              <a:rPr lang="en-US" dirty="0"/>
              <a:t>To Thank Your Audience</a:t>
            </a:r>
          </a:p>
          <a:p>
            <a:pPr marL="541338">
              <a:buFont typeface="Wingdings" panose="05000000000000000000" pitchFamily="2" charset="2"/>
              <a:buChar char="Ø"/>
            </a:pPr>
            <a:r>
              <a:rPr lang="en-US" dirty="0"/>
              <a:t>To Invite Questions</a:t>
            </a:r>
          </a:p>
          <a:p>
            <a:pPr marL="541338">
              <a:buFont typeface="Wingdings" panose="05000000000000000000" pitchFamily="2" charset="2"/>
              <a:buChar char="Ø"/>
            </a:pPr>
            <a:r>
              <a:rPr lang="en-US" dirty="0"/>
              <a:t>To Signal Transitions between Sections</a:t>
            </a:r>
          </a:p>
          <a:p>
            <a:pPr marL="541338">
              <a:buFont typeface="Wingdings" panose="05000000000000000000" pitchFamily="2" charset="2"/>
              <a:buChar char="Ø"/>
            </a:pPr>
            <a:r>
              <a:rPr lang="en-US" dirty="0"/>
              <a:t>To use Rhetorical Questions as Transitional Device</a:t>
            </a:r>
          </a:p>
          <a:p>
            <a:pPr marL="541338">
              <a:buFont typeface="Wingdings" panose="05000000000000000000" pitchFamily="2" charset="2"/>
              <a:buChar char="Ø"/>
            </a:pPr>
            <a:r>
              <a:rPr lang="en-US" dirty="0"/>
              <a:t>To Emphasize Points</a:t>
            </a:r>
          </a:p>
        </p:txBody>
      </p:sp>
      <p:sp>
        <p:nvSpPr>
          <p:cNvPr id="2" name="TextBox 1">
            <a:extLst>
              <a:ext uri="{FF2B5EF4-FFF2-40B4-BE49-F238E27FC236}">
                <a16:creationId xmlns:a16="http://schemas.microsoft.com/office/drawing/2014/main" id="{ED7D2E4C-F1FE-4F4D-A8E1-188B6B7D7467}"/>
              </a:ext>
            </a:extLst>
          </p:cNvPr>
          <p:cNvSpPr txBox="1"/>
          <p:nvPr/>
        </p:nvSpPr>
        <p:spPr>
          <a:xfrm>
            <a:off x="643467" y="2578965"/>
            <a:ext cx="4851400" cy="2308324"/>
          </a:xfrm>
          <a:prstGeom prst="rect">
            <a:avLst/>
          </a:prstGeom>
          <a:noFill/>
          <a:ln>
            <a:solidFill>
              <a:srgbClr val="C00000"/>
            </a:solidFill>
            <a:prstDash val="dash"/>
          </a:ln>
        </p:spPr>
        <p:txBody>
          <a:bodyPr wrap="square" rtlCol="0">
            <a:spAutoFit/>
          </a:bodyPr>
          <a:lstStyle/>
          <a:p>
            <a:pPr algn="ctr"/>
            <a:r>
              <a:rPr lang="en-US" b="1" dirty="0"/>
              <a:t>What do you think are the skills needed to deal more confidently with questions in a presentation?</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Tree>
    <p:extLst>
      <p:ext uri="{BB962C8B-B14F-4D97-AF65-F5344CB8AC3E}">
        <p14:creationId xmlns:p14="http://schemas.microsoft.com/office/powerpoint/2010/main" val="3173279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fade">
                                      <p:cBhvr>
                                        <p:cTn id="37" dur="500"/>
                                        <p:tgtEl>
                                          <p:spTgt spid="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fade">
                                      <p:cBhvr>
                                        <p:cTn id="42" dur="500"/>
                                        <p:tgtEl>
                                          <p:spTgt spid="8">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8" end="8"/>
                                            </p:txEl>
                                          </p:spTgt>
                                        </p:tgtEl>
                                        <p:attrNameLst>
                                          <p:attrName>style.visibility</p:attrName>
                                        </p:attrNameLst>
                                      </p:cBhvr>
                                      <p:to>
                                        <p:strVal val="visible"/>
                                      </p:to>
                                    </p:set>
                                    <p:animEffect transition="in" filter="fade">
                                      <p:cBhvr>
                                        <p:cTn id="47" dur="500"/>
                                        <p:tgtEl>
                                          <p:spTgt spid="8">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8">
                                            <p:txEl>
                                              <p:pRg st="9" end="9"/>
                                            </p:txEl>
                                          </p:spTgt>
                                        </p:tgtEl>
                                        <p:attrNameLst>
                                          <p:attrName>style.visibility</p:attrName>
                                        </p:attrNameLst>
                                      </p:cBhvr>
                                      <p:to>
                                        <p:strVal val="visible"/>
                                      </p:to>
                                    </p:set>
                                    <p:animEffect transition="in" filter="fade">
                                      <p:cBhvr>
                                        <p:cTn id="52" dur="500"/>
                                        <p:tgtEl>
                                          <p:spTgt spid="8">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8">
                                            <p:txEl>
                                              <p:pRg st="10" end="10"/>
                                            </p:txEl>
                                          </p:spTgt>
                                        </p:tgtEl>
                                        <p:attrNameLst>
                                          <p:attrName>style.visibility</p:attrName>
                                        </p:attrNameLst>
                                      </p:cBhvr>
                                      <p:to>
                                        <p:strVal val="visible"/>
                                      </p:to>
                                    </p:set>
                                    <p:animEffect transition="in" filter="fade">
                                      <p:cBhvr>
                                        <p:cTn id="57" dur="500"/>
                                        <p:tgtEl>
                                          <p:spTgt spid="8">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8">
                                            <p:txEl>
                                              <p:pRg st="11" end="11"/>
                                            </p:txEl>
                                          </p:spTgt>
                                        </p:tgtEl>
                                        <p:attrNameLst>
                                          <p:attrName>style.visibility</p:attrName>
                                        </p:attrNameLst>
                                      </p:cBhvr>
                                      <p:to>
                                        <p:strVal val="visible"/>
                                      </p:to>
                                    </p:set>
                                    <p:animEffect transition="in" filter="fade">
                                      <p:cBhvr>
                                        <p:cTn id="62" dur="500"/>
                                        <p:tgtEl>
                                          <p:spTgt spid="8">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8">
                                            <p:txEl>
                                              <p:pRg st="12" end="12"/>
                                            </p:txEl>
                                          </p:spTgt>
                                        </p:tgtEl>
                                        <p:attrNameLst>
                                          <p:attrName>style.visibility</p:attrName>
                                        </p:attrNameLst>
                                      </p:cBhvr>
                                      <p:to>
                                        <p:strVal val="visible"/>
                                      </p:to>
                                    </p:set>
                                    <p:animEffect transition="in" filter="fade">
                                      <p:cBhvr>
                                        <p:cTn id="67" dur="500"/>
                                        <p:tgtEl>
                                          <p:spTgt spid="8">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8">
                                            <p:txEl>
                                              <p:pRg st="13" end="13"/>
                                            </p:txEl>
                                          </p:spTgt>
                                        </p:tgtEl>
                                        <p:attrNameLst>
                                          <p:attrName>style.visibility</p:attrName>
                                        </p:attrNameLst>
                                      </p:cBhvr>
                                      <p:to>
                                        <p:strVal val="visible"/>
                                      </p:to>
                                    </p:set>
                                    <p:animEffect transition="in" filter="fade">
                                      <p:cBhvr>
                                        <p:cTn id="72" dur="500"/>
                                        <p:tgtEl>
                                          <p:spTgt spid="8">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2.1.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To Welcome Your Audience</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202170"/>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How do you usually welcome your presentation audience?</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200" y="2185236"/>
            <a:ext cx="5257800" cy="4063164"/>
          </a:xfrm>
          <a:prstGeom prst="rect">
            <a:avLst/>
          </a:prstGeom>
          <a:ln>
            <a:solidFill>
              <a:srgbClr val="0070C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Good afternoon, ladies and gentlemen.</a:t>
            </a:r>
          </a:p>
          <a:p>
            <a:pPr algn="ctr"/>
            <a:r>
              <a:rPr lang="en-US" sz="2400" dirty="0"/>
              <a:t>Good morning, and welcome to my presentation on….</a:t>
            </a:r>
          </a:p>
          <a:p>
            <a:pPr algn="ctr"/>
            <a:r>
              <a:rPr lang="en-US" sz="2400" dirty="0"/>
              <a:t>Good afternoon, everyone.</a:t>
            </a:r>
          </a:p>
          <a:p>
            <a:pPr algn="ctr"/>
            <a:r>
              <a:rPr lang="en-US" sz="2400" dirty="0"/>
              <a:t>How’s everyone today?</a:t>
            </a:r>
          </a:p>
          <a:p>
            <a:pPr algn="ct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Tree>
    <p:extLst>
      <p:ext uri="{BB962C8B-B14F-4D97-AF65-F5344CB8AC3E}">
        <p14:creationId xmlns:p14="http://schemas.microsoft.com/office/powerpoint/2010/main" val="4243785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animEffect transition="in" filter="fade">
                                      <p:cBhvr>
                                        <p:cTn id="37" dur="500"/>
                                        <p:tgtEl>
                                          <p:spTgt spid="1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1" end="1"/>
                                            </p:txEl>
                                          </p:spTgt>
                                        </p:tgtEl>
                                        <p:attrNameLst>
                                          <p:attrName>style.visibility</p:attrName>
                                        </p:attrNameLst>
                                      </p:cBhvr>
                                      <p:to>
                                        <p:strVal val="visible"/>
                                      </p:to>
                                    </p:set>
                                    <p:animEffect transition="in" filter="fade">
                                      <p:cBhvr>
                                        <p:cTn id="42" dur="500"/>
                                        <p:tgtEl>
                                          <p:spTgt spid="14">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2" end="2"/>
                                            </p:txEl>
                                          </p:spTgt>
                                        </p:tgtEl>
                                        <p:attrNameLst>
                                          <p:attrName>style.visibility</p:attrName>
                                        </p:attrNameLst>
                                      </p:cBhvr>
                                      <p:to>
                                        <p:strVal val="visible"/>
                                      </p:to>
                                    </p:set>
                                    <p:animEffect transition="in" filter="fade">
                                      <p:cBhvr>
                                        <p:cTn id="47" dur="500"/>
                                        <p:tgtEl>
                                          <p:spTgt spid="14">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3" end="3"/>
                                            </p:txEl>
                                          </p:spTgt>
                                        </p:tgtEl>
                                        <p:attrNameLst>
                                          <p:attrName>style.visibility</p:attrName>
                                        </p:attrNameLst>
                                      </p:cBhvr>
                                      <p:to>
                                        <p:strVal val="visible"/>
                                      </p:to>
                                    </p:set>
                                    <p:animEffect transition="in" filter="fade">
                                      <p:cBhvr>
                                        <p:cTn id="52" dur="500"/>
                                        <p:tgtEl>
                                          <p:spTgt spid="14">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4" end="4"/>
                                            </p:txEl>
                                          </p:spTgt>
                                        </p:tgtEl>
                                        <p:attrNameLst>
                                          <p:attrName>style.visibility</p:attrName>
                                        </p:attrNameLst>
                                      </p:cBhvr>
                                      <p:to>
                                        <p:strVal val="visible"/>
                                      </p:to>
                                    </p:set>
                                    <p:animEffect transition="in" filter="fade">
                                      <p:cBhvr>
                                        <p:cTn id="57" dur="500"/>
                                        <p:tgtEl>
                                          <p:spTgt spid="14">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
                                            <p:txEl>
                                              <p:pRg st="6" end="6"/>
                                            </p:txEl>
                                          </p:spTgt>
                                        </p:tgtEl>
                                        <p:attrNameLst>
                                          <p:attrName>style.visibility</p:attrName>
                                        </p:attrNameLst>
                                      </p:cBhvr>
                                      <p:to>
                                        <p:strVal val="visible"/>
                                      </p:to>
                                    </p:set>
                                    <p:animEffect transition="in" filter="fade">
                                      <p:cBhvr>
                                        <p:cTn id="62" dur="500"/>
                                        <p:tgtEl>
                                          <p:spTgt spid="14">
                                            <p:txEl>
                                              <p:pRg st="6" end="6"/>
                                            </p:txEl>
                                          </p:spTgt>
                                        </p:tgtEl>
                                      </p:cBhvr>
                                    </p:animEffect>
                                  </p:childTnLst>
                                </p:cTn>
                              </p:par>
                            </p:childTnLst>
                          </p:cTn>
                        </p:par>
                        <p:par>
                          <p:cTn id="63" fill="hold">
                            <p:stCondLst>
                              <p:cond delay="500"/>
                            </p:stCondLst>
                            <p:childTnLst>
                              <p:par>
                                <p:cTn id="64" presetID="10" presetClass="entr" presetSubtype="0" fill="hold" nodeType="afterEffect">
                                  <p:stCondLst>
                                    <p:cond delay="0"/>
                                  </p:stCondLst>
                                  <p:childTnLst>
                                    <p:set>
                                      <p:cBhvr>
                                        <p:cTn id="65" dur="1" fill="hold">
                                          <p:stCondLst>
                                            <p:cond delay="0"/>
                                          </p:stCondLst>
                                        </p:cTn>
                                        <p:tgtEl>
                                          <p:spTgt spid="14">
                                            <p:txEl>
                                              <p:pRg st="7" end="7"/>
                                            </p:txEl>
                                          </p:spTgt>
                                        </p:tgtEl>
                                        <p:attrNameLst>
                                          <p:attrName>style.visibility</p:attrName>
                                        </p:attrNameLst>
                                      </p:cBhvr>
                                      <p:to>
                                        <p:strVal val="visible"/>
                                      </p:to>
                                    </p:set>
                                    <p:animEffect transition="in" filter="fade">
                                      <p:cBhvr>
                                        <p:cTn id="66" dur="500"/>
                                        <p:tgtEl>
                                          <p:spTgt spid="14">
                                            <p:txEl>
                                              <p:pRg st="7" end="7"/>
                                            </p:txEl>
                                          </p:spTgt>
                                        </p:tgtEl>
                                      </p:cBhvr>
                                    </p:animEffect>
                                  </p:childTnLst>
                                </p:cTn>
                              </p:par>
                            </p:childTnLst>
                          </p:cTn>
                        </p:par>
                        <p:par>
                          <p:cTn id="67" fill="hold">
                            <p:stCondLst>
                              <p:cond delay="1000"/>
                            </p:stCondLst>
                            <p:childTnLst>
                              <p:par>
                                <p:cTn id="68" presetID="10" presetClass="entr" presetSubtype="0" fill="hold" nodeType="afterEffect">
                                  <p:stCondLst>
                                    <p:cond delay="0"/>
                                  </p:stCondLst>
                                  <p:childTnLst>
                                    <p:set>
                                      <p:cBhvr>
                                        <p:cTn id="69" dur="1" fill="hold">
                                          <p:stCondLst>
                                            <p:cond delay="0"/>
                                          </p:stCondLst>
                                        </p:cTn>
                                        <p:tgtEl>
                                          <p:spTgt spid="14">
                                            <p:txEl>
                                              <p:pRg st="8" end="8"/>
                                            </p:txEl>
                                          </p:spTgt>
                                        </p:tgtEl>
                                        <p:attrNameLst>
                                          <p:attrName>style.visibility</p:attrName>
                                        </p:attrNameLst>
                                      </p:cBhvr>
                                      <p:to>
                                        <p:strVal val="visible"/>
                                      </p:to>
                                    </p:set>
                                    <p:animEffect transition="in" filter="fade">
                                      <p:cBhvr>
                                        <p:cTn id="70" dur="500"/>
                                        <p:tgtEl>
                                          <p:spTgt spid="14">
                                            <p:txEl>
                                              <p:pRg st="8" end="8"/>
                                            </p:txEl>
                                          </p:spTgt>
                                        </p:tgtEl>
                                      </p:cBhvr>
                                    </p:animEffect>
                                  </p:childTnLst>
                                </p:cTn>
                              </p:par>
                            </p:childTnLst>
                          </p:cTn>
                        </p:par>
                        <p:par>
                          <p:cTn id="71" fill="hold">
                            <p:stCondLst>
                              <p:cond delay="1500"/>
                            </p:stCondLst>
                            <p:childTnLst>
                              <p:par>
                                <p:cTn id="72" presetID="10" presetClass="entr" presetSubtype="0" fill="hold" nodeType="afterEffect">
                                  <p:stCondLst>
                                    <p:cond delay="0"/>
                                  </p:stCondLst>
                                  <p:childTnLst>
                                    <p:set>
                                      <p:cBhvr>
                                        <p:cTn id="73" dur="1" fill="hold">
                                          <p:stCondLst>
                                            <p:cond delay="0"/>
                                          </p:stCondLst>
                                        </p:cTn>
                                        <p:tgtEl>
                                          <p:spTgt spid="14">
                                            <p:txEl>
                                              <p:pRg st="9" end="9"/>
                                            </p:txEl>
                                          </p:spTgt>
                                        </p:tgtEl>
                                        <p:attrNameLst>
                                          <p:attrName>style.visibility</p:attrName>
                                        </p:attrNameLst>
                                      </p:cBhvr>
                                      <p:to>
                                        <p:strVal val="visible"/>
                                      </p:to>
                                    </p:set>
                                    <p:animEffect transition="in" filter="fade">
                                      <p:cBhvr>
                                        <p:cTn id="74" dur="500"/>
                                        <p:tgtEl>
                                          <p:spTgt spid="1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2.2.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To Warm Up An Audience</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202170"/>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How do you usually warm up your audience?</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6" name="Content Placeholder 7">
            <a:extLst>
              <a:ext uri="{FF2B5EF4-FFF2-40B4-BE49-F238E27FC236}">
                <a16:creationId xmlns:a16="http://schemas.microsoft.com/office/drawing/2014/main" id="{42D1A63A-D3E9-441D-AA75-10C10AF4D2BE}"/>
              </a:ext>
            </a:extLst>
          </p:cNvPr>
          <p:cNvSpPr txBox="1">
            <a:spLocks/>
          </p:cNvSpPr>
          <p:nvPr/>
        </p:nvSpPr>
        <p:spPr>
          <a:xfrm>
            <a:off x="6426200" y="2185236"/>
            <a:ext cx="5257800" cy="4063164"/>
          </a:xfrm>
          <a:prstGeom prst="rect">
            <a:avLst/>
          </a:prstGeom>
          <a:ln>
            <a:solidFill>
              <a:srgbClr val="0070C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[Conduct a poll] How many of you have ever…?</a:t>
            </a:r>
          </a:p>
          <a:p>
            <a:pPr algn="ctr"/>
            <a:r>
              <a:rPr lang="en-US" sz="2400" dirty="0"/>
              <a:t>I’ll begin by…</a:t>
            </a:r>
          </a:p>
          <a:p>
            <a:pPr algn="ctr"/>
            <a:r>
              <a:rPr lang="en-US" sz="2400" dirty="0"/>
              <a:t>I’d like to start by….</a:t>
            </a:r>
          </a:p>
          <a:p>
            <a:pPr algn="ct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Tree>
    <p:extLst>
      <p:ext uri="{BB962C8B-B14F-4D97-AF65-F5344CB8AC3E}">
        <p14:creationId xmlns:p14="http://schemas.microsoft.com/office/powerpoint/2010/main" val="4046351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fade">
                                      <p:cBhvr>
                                        <p:cTn id="37" dur="5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fade">
                                      <p:cBhvr>
                                        <p:cTn id="42" dur="500"/>
                                        <p:tgtEl>
                                          <p:spTgt spid="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2" end="2"/>
                                            </p:txEl>
                                          </p:spTgt>
                                        </p:tgtEl>
                                        <p:attrNameLst>
                                          <p:attrName>style.visibility</p:attrName>
                                        </p:attrNameLst>
                                      </p:cBhvr>
                                      <p:to>
                                        <p:strVal val="visible"/>
                                      </p:to>
                                    </p:set>
                                    <p:animEffect transition="in" filter="fade">
                                      <p:cBhvr>
                                        <p:cTn id="47" dur="500"/>
                                        <p:tgtEl>
                                          <p:spTgt spid="6">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xEl>
                                              <p:pRg st="3" end="3"/>
                                            </p:txEl>
                                          </p:spTgt>
                                        </p:tgtEl>
                                        <p:attrNameLst>
                                          <p:attrName>style.visibility</p:attrName>
                                        </p:attrNameLst>
                                      </p:cBhvr>
                                      <p:to>
                                        <p:strVal val="visible"/>
                                      </p:to>
                                    </p:set>
                                    <p:animEffect transition="in" filter="fade">
                                      <p:cBhvr>
                                        <p:cTn id="52" dur="500"/>
                                        <p:tgtEl>
                                          <p:spTgt spid="6">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
                                            <p:txEl>
                                              <p:pRg st="5" end="5"/>
                                            </p:txEl>
                                          </p:spTgt>
                                        </p:tgtEl>
                                        <p:attrNameLst>
                                          <p:attrName>style.visibility</p:attrName>
                                        </p:attrNameLst>
                                      </p:cBhvr>
                                      <p:to>
                                        <p:strVal val="visible"/>
                                      </p:to>
                                    </p:set>
                                    <p:animEffect transition="in" filter="fade">
                                      <p:cBhvr>
                                        <p:cTn id="57" dur="500"/>
                                        <p:tgtEl>
                                          <p:spTgt spid="6">
                                            <p:txEl>
                                              <p:pRg st="5" end="5"/>
                                            </p:txEl>
                                          </p:spTgt>
                                        </p:tgtEl>
                                      </p:cBhvr>
                                    </p:animEffect>
                                  </p:childTnLst>
                                </p:cTn>
                              </p:par>
                            </p:childTnLst>
                          </p:cTn>
                        </p:par>
                        <p:par>
                          <p:cTn id="58" fill="hold">
                            <p:stCondLst>
                              <p:cond delay="500"/>
                            </p:stCondLst>
                            <p:childTnLst>
                              <p:par>
                                <p:cTn id="59" presetID="10" presetClass="entr" presetSubtype="0" fill="hold" nodeType="afterEffect">
                                  <p:stCondLst>
                                    <p:cond delay="0"/>
                                  </p:stCondLst>
                                  <p:childTnLst>
                                    <p:set>
                                      <p:cBhvr>
                                        <p:cTn id="60" dur="1" fill="hold">
                                          <p:stCondLst>
                                            <p:cond delay="0"/>
                                          </p:stCondLst>
                                        </p:cTn>
                                        <p:tgtEl>
                                          <p:spTgt spid="6">
                                            <p:txEl>
                                              <p:pRg st="6" end="6"/>
                                            </p:txEl>
                                          </p:spTgt>
                                        </p:tgtEl>
                                        <p:attrNameLst>
                                          <p:attrName>style.visibility</p:attrName>
                                        </p:attrNameLst>
                                      </p:cBhvr>
                                      <p:to>
                                        <p:strVal val="visible"/>
                                      </p:to>
                                    </p:set>
                                    <p:animEffect transition="in" filter="fade">
                                      <p:cBhvr>
                                        <p:cTn id="61" dur="500"/>
                                        <p:tgtEl>
                                          <p:spTgt spid="6">
                                            <p:txEl>
                                              <p:pRg st="6" end="6"/>
                                            </p:txEl>
                                          </p:spTgt>
                                        </p:tgtEl>
                                      </p:cBhvr>
                                    </p:animEffect>
                                  </p:childTnLst>
                                </p:cTn>
                              </p:par>
                            </p:childTnLst>
                          </p:cTn>
                        </p:par>
                        <p:par>
                          <p:cTn id="62" fill="hold">
                            <p:stCondLst>
                              <p:cond delay="1000"/>
                            </p:stCondLst>
                            <p:childTnLst>
                              <p:par>
                                <p:cTn id="63" presetID="10" presetClass="entr" presetSubtype="0" fill="hold" nodeType="afterEffect">
                                  <p:stCondLst>
                                    <p:cond delay="0"/>
                                  </p:stCondLst>
                                  <p:childTnLst>
                                    <p:set>
                                      <p:cBhvr>
                                        <p:cTn id="64" dur="1" fill="hold">
                                          <p:stCondLst>
                                            <p:cond delay="0"/>
                                          </p:stCondLst>
                                        </p:cTn>
                                        <p:tgtEl>
                                          <p:spTgt spid="6">
                                            <p:txEl>
                                              <p:pRg st="7" end="7"/>
                                            </p:txEl>
                                          </p:spTgt>
                                        </p:tgtEl>
                                        <p:attrNameLst>
                                          <p:attrName>style.visibility</p:attrName>
                                        </p:attrNameLst>
                                      </p:cBhvr>
                                      <p:to>
                                        <p:strVal val="visible"/>
                                      </p:to>
                                    </p:set>
                                    <p:animEffect transition="in" filter="fade">
                                      <p:cBhvr>
                                        <p:cTn id="65" dur="500"/>
                                        <p:tgtEl>
                                          <p:spTgt spid="6">
                                            <p:txEl>
                                              <p:pRg st="7" end="7"/>
                                            </p:txEl>
                                          </p:spTgt>
                                        </p:tgtEl>
                                      </p:cBhvr>
                                    </p:animEffect>
                                  </p:childTnLst>
                                </p:cTn>
                              </p:par>
                            </p:childTnLst>
                          </p:cTn>
                        </p:par>
                        <p:par>
                          <p:cTn id="66" fill="hold">
                            <p:stCondLst>
                              <p:cond delay="1500"/>
                            </p:stCondLst>
                            <p:childTnLst>
                              <p:par>
                                <p:cTn id="67" presetID="10" presetClass="entr" presetSubtype="0" fill="hold" nodeType="afterEffect">
                                  <p:stCondLst>
                                    <p:cond delay="0"/>
                                  </p:stCondLst>
                                  <p:childTnLst>
                                    <p:set>
                                      <p:cBhvr>
                                        <p:cTn id="68" dur="1" fill="hold">
                                          <p:stCondLst>
                                            <p:cond delay="0"/>
                                          </p:stCondLst>
                                        </p:cTn>
                                        <p:tgtEl>
                                          <p:spTgt spid="6">
                                            <p:txEl>
                                              <p:pRg st="8" end="8"/>
                                            </p:txEl>
                                          </p:spTgt>
                                        </p:tgtEl>
                                        <p:attrNameLst>
                                          <p:attrName>style.visibility</p:attrName>
                                        </p:attrNameLst>
                                      </p:cBhvr>
                                      <p:to>
                                        <p:strVal val="visible"/>
                                      </p:to>
                                    </p:set>
                                    <p:animEffect transition="in" filter="fade">
                                      <p:cBhvr>
                                        <p:cTn id="69"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48733" y="353218"/>
            <a:ext cx="10515600" cy="1325563"/>
          </a:xfrm>
        </p:spPr>
        <p:txBody>
          <a:bodyPr>
            <a:normAutofit/>
          </a:bodyPr>
          <a:lstStyle/>
          <a:p>
            <a:r>
              <a:rPr lang="en-US" sz="3600" b="1" dirty="0">
                <a:latin typeface="Cambria" panose="02040503050406030204" pitchFamily="18" charset="0"/>
                <a:ea typeface="Cambria" panose="02040503050406030204" pitchFamily="18" charset="0"/>
              </a:rPr>
              <a:t>2.3. Mastering the Mechanics of Language – </a:t>
            </a:r>
            <a:br>
              <a:rPr lang="en-US" sz="3600" b="1" dirty="0">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To Introduce The Subject/Topic</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202170"/>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How do you usually introduce a presentation subject/topic?</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6" name="Content Placeholder 7">
            <a:extLst>
              <a:ext uri="{FF2B5EF4-FFF2-40B4-BE49-F238E27FC236}">
                <a16:creationId xmlns:a16="http://schemas.microsoft.com/office/drawing/2014/main" id="{D8B4DC48-0BB9-4386-AF03-1EF7FEE026D9}"/>
              </a:ext>
            </a:extLst>
          </p:cNvPr>
          <p:cNvSpPr txBox="1">
            <a:spLocks/>
          </p:cNvSpPr>
          <p:nvPr/>
        </p:nvSpPr>
        <p:spPr>
          <a:xfrm>
            <a:off x="6426200" y="2185236"/>
            <a:ext cx="5257800" cy="4319546"/>
          </a:xfrm>
          <a:prstGeom prst="rect">
            <a:avLst/>
          </a:prstGeom>
          <a:ln>
            <a:solidFill>
              <a:srgbClr val="0070C0"/>
            </a:solid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I’m pleased to be here today to talk to you about…</a:t>
            </a:r>
          </a:p>
          <a:p>
            <a:pPr algn="ctr"/>
            <a:r>
              <a:rPr lang="en-US" sz="2400" dirty="0"/>
              <a:t>Today, I’m going to talk about my recent/current research on…</a:t>
            </a:r>
          </a:p>
          <a:p>
            <a:pPr algn="ctr"/>
            <a:r>
              <a:rPr lang="en-US" sz="2400" dirty="0"/>
              <a:t>The purpose of my presentation is…</a:t>
            </a:r>
          </a:p>
          <a:p>
            <a:pPr algn="ctr"/>
            <a:r>
              <a:rPr lang="en-US" sz="2400" dirty="0"/>
              <a:t>The topic of my presentation is…</a:t>
            </a:r>
          </a:p>
          <a:p>
            <a:pPr algn="ctr"/>
            <a:r>
              <a:rPr lang="en-US" sz="2400" dirty="0"/>
              <a:t>Thank you for this opportunity to share with you my research on....</a:t>
            </a:r>
          </a:p>
          <a:p>
            <a:pPr algn="ct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Tree>
    <p:extLst>
      <p:ext uri="{BB962C8B-B14F-4D97-AF65-F5344CB8AC3E}">
        <p14:creationId xmlns:p14="http://schemas.microsoft.com/office/powerpoint/2010/main" val="1422489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fade">
                                      <p:cBhvr>
                                        <p:cTn id="37" dur="5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fade">
                                      <p:cBhvr>
                                        <p:cTn id="42" dur="500"/>
                                        <p:tgtEl>
                                          <p:spTgt spid="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2" end="2"/>
                                            </p:txEl>
                                          </p:spTgt>
                                        </p:tgtEl>
                                        <p:attrNameLst>
                                          <p:attrName>style.visibility</p:attrName>
                                        </p:attrNameLst>
                                      </p:cBhvr>
                                      <p:to>
                                        <p:strVal val="visible"/>
                                      </p:to>
                                    </p:set>
                                    <p:animEffect transition="in" filter="fade">
                                      <p:cBhvr>
                                        <p:cTn id="47" dur="500"/>
                                        <p:tgtEl>
                                          <p:spTgt spid="6">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xEl>
                                              <p:pRg st="3" end="3"/>
                                            </p:txEl>
                                          </p:spTgt>
                                        </p:tgtEl>
                                        <p:attrNameLst>
                                          <p:attrName>style.visibility</p:attrName>
                                        </p:attrNameLst>
                                      </p:cBhvr>
                                      <p:to>
                                        <p:strVal val="visible"/>
                                      </p:to>
                                    </p:set>
                                    <p:animEffect transition="in" filter="fade">
                                      <p:cBhvr>
                                        <p:cTn id="52" dur="500"/>
                                        <p:tgtEl>
                                          <p:spTgt spid="6">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
                                            <p:txEl>
                                              <p:pRg st="4" end="4"/>
                                            </p:txEl>
                                          </p:spTgt>
                                        </p:tgtEl>
                                        <p:attrNameLst>
                                          <p:attrName>style.visibility</p:attrName>
                                        </p:attrNameLst>
                                      </p:cBhvr>
                                      <p:to>
                                        <p:strVal val="visible"/>
                                      </p:to>
                                    </p:set>
                                    <p:animEffect transition="in" filter="fade">
                                      <p:cBhvr>
                                        <p:cTn id="57" dur="500"/>
                                        <p:tgtEl>
                                          <p:spTgt spid="6">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6">
                                            <p:txEl>
                                              <p:pRg st="5" end="5"/>
                                            </p:txEl>
                                          </p:spTgt>
                                        </p:tgtEl>
                                        <p:attrNameLst>
                                          <p:attrName>style.visibility</p:attrName>
                                        </p:attrNameLst>
                                      </p:cBhvr>
                                      <p:to>
                                        <p:strVal val="visible"/>
                                      </p:to>
                                    </p:set>
                                    <p:animEffect transition="in" filter="fade">
                                      <p:cBhvr>
                                        <p:cTn id="62" dur="500"/>
                                        <p:tgtEl>
                                          <p:spTgt spid="6">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6">
                                            <p:txEl>
                                              <p:pRg st="7" end="7"/>
                                            </p:txEl>
                                          </p:spTgt>
                                        </p:tgtEl>
                                        <p:attrNameLst>
                                          <p:attrName>style.visibility</p:attrName>
                                        </p:attrNameLst>
                                      </p:cBhvr>
                                      <p:to>
                                        <p:strVal val="visible"/>
                                      </p:to>
                                    </p:set>
                                    <p:animEffect transition="in" filter="fade">
                                      <p:cBhvr>
                                        <p:cTn id="67" dur="500"/>
                                        <p:tgtEl>
                                          <p:spTgt spid="6">
                                            <p:txEl>
                                              <p:pRg st="7" end="7"/>
                                            </p:txEl>
                                          </p:spTgt>
                                        </p:tgtEl>
                                      </p:cBhvr>
                                    </p:animEffect>
                                  </p:childTnLst>
                                </p:cTn>
                              </p:par>
                            </p:childTnLst>
                          </p:cTn>
                        </p:par>
                        <p:par>
                          <p:cTn id="68" fill="hold">
                            <p:stCondLst>
                              <p:cond delay="500"/>
                            </p:stCondLst>
                            <p:childTnLst>
                              <p:par>
                                <p:cTn id="69" presetID="10" presetClass="entr" presetSubtype="0" fill="hold" nodeType="afterEffect">
                                  <p:stCondLst>
                                    <p:cond delay="0"/>
                                  </p:stCondLst>
                                  <p:childTnLst>
                                    <p:set>
                                      <p:cBhvr>
                                        <p:cTn id="70" dur="1" fill="hold">
                                          <p:stCondLst>
                                            <p:cond delay="0"/>
                                          </p:stCondLst>
                                        </p:cTn>
                                        <p:tgtEl>
                                          <p:spTgt spid="6">
                                            <p:txEl>
                                              <p:pRg st="8" end="8"/>
                                            </p:txEl>
                                          </p:spTgt>
                                        </p:tgtEl>
                                        <p:attrNameLst>
                                          <p:attrName>style.visibility</p:attrName>
                                        </p:attrNameLst>
                                      </p:cBhvr>
                                      <p:to>
                                        <p:strVal val="visible"/>
                                      </p:to>
                                    </p:set>
                                    <p:animEffect transition="in" filter="fade">
                                      <p:cBhvr>
                                        <p:cTn id="71" dur="500"/>
                                        <p:tgtEl>
                                          <p:spTgt spid="6">
                                            <p:txEl>
                                              <p:pRg st="8" end="8"/>
                                            </p:txEl>
                                          </p:spTgt>
                                        </p:tgtEl>
                                      </p:cBhvr>
                                    </p:animEffect>
                                  </p:childTnLst>
                                </p:cTn>
                              </p:par>
                            </p:childTnLst>
                          </p:cTn>
                        </p:par>
                        <p:par>
                          <p:cTn id="72" fill="hold">
                            <p:stCondLst>
                              <p:cond delay="1000"/>
                            </p:stCondLst>
                            <p:childTnLst>
                              <p:par>
                                <p:cTn id="73" presetID="10" presetClass="entr" presetSubtype="0" fill="hold" nodeType="afterEffect">
                                  <p:stCondLst>
                                    <p:cond delay="0"/>
                                  </p:stCondLst>
                                  <p:childTnLst>
                                    <p:set>
                                      <p:cBhvr>
                                        <p:cTn id="74" dur="1" fill="hold">
                                          <p:stCondLst>
                                            <p:cond delay="0"/>
                                          </p:stCondLst>
                                        </p:cTn>
                                        <p:tgtEl>
                                          <p:spTgt spid="6">
                                            <p:txEl>
                                              <p:pRg st="9" end="9"/>
                                            </p:txEl>
                                          </p:spTgt>
                                        </p:tgtEl>
                                        <p:attrNameLst>
                                          <p:attrName>style.visibility</p:attrName>
                                        </p:attrNameLst>
                                      </p:cBhvr>
                                      <p:to>
                                        <p:strVal val="visible"/>
                                      </p:to>
                                    </p:set>
                                    <p:animEffect transition="in" filter="fade">
                                      <p:cBhvr>
                                        <p:cTn id="75" dur="500"/>
                                        <p:tgtEl>
                                          <p:spTgt spid="6">
                                            <p:txEl>
                                              <p:pRg st="9" end="9"/>
                                            </p:txEl>
                                          </p:spTgt>
                                        </p:tgtEl>
                                      </p:cBhvr>
                                    </p:animEffect>
                                  </p:childTnLst>
                                </p:cTn>
                              </p:par>
                            </p:childTnLst>
                          </p:cTn>
                        </p:par>
                        <p:par>
                          <p:cTn id="76" fill="hold">
                            <p:stCondLst>
                              <p:cond delay="1500"/>
                            </p:stCondLst>
                            <p:childTnLst>
                              <p:par>
                                <p:cTn id="77" presetID="10" presetClass="entr" presetSubtype="0" fill="hold" nodeType="afterEffect">
                                  <p:stCondLst>
                                    <p:cond delay="0"/>
                                  </p:stCondLst>
                                  <p:childTnLst>
                                    <p:set>
                                      <p:cBhvr>
                                        <p:cTn id="78" dur="1" fill="hold">
                                          <p:stCondLst>
                                            <p:cond delay="0"/>
                                          </p:stCondLst>
                                        </p:cTn>
                                        <p:tgtEl>
                                          <p:spTgt spid="6">
                                            <p:txEl>
                                              <p:pRg st="10" end="10"/>
                                            </p:txEl>
                                          </p:spTgt>
                                        </p:tgtEl>
                                        <p:attrNameLst>
                                          <p:attrName>style.visibility</p:attrName>
                                        </p:attrNameLst>
                                      </p:cBhvr>
                                      <p:to>
                                        <p:strVal val="visible"/>
                                      </p:to>
                                    </p:set>
                                    <p:animEffect transition="in" filter="fade">
                                      <p:cBhvr>
                                        <p:cTn id="79" dur="5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48733" y="353218"/>
            <a:ext cx="10515600" cy="1325563"/>
          </a:xfrm>
        </p:spPr>
        <p:txBody>
          <a:bodyPr>
            <a:normAutofit/>
          </a:bodyPr>
          <a:lstStyle/>
          <a:p>
            <a:r>
              <a:rPr lang="en-US" sz="3600" b="1" dirty="0">
                <a:latin typeface="Cambria" panose="02040503050406030204" pitchFamily="18" charset="0"/>
                <a:ea typeface="Cambria" panose="02040503050406030204" pitchFamily="18" charset="0"/>
              </a:rPr>
              <a:t>2.4. Mastering the Mechanics of Language – </a:t>
            </a:r>
            <a:br>
              <a:rPr lang="en-US" sz="3600" b="1" dirty="0">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To Explain the Division of Material</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202170"/>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How do you usually explain the material division of your presentation?</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6" name="Content Placeholder 7">
            <a:extLst>
              <a:ext uri="{FF2B5EF4-FFF2-40B4-BE49-F238E27FC236}">
                <a16:creationId xmlns:a16="http://schemas.microsoft.com/office/drawing/2014/main" id="{D8B4DC48-0BB9-4386-AF03-1EF7FEE026D9}"/>
              </a:ext>
            </a:extLst>
          </p:cNvPr>
          <p:cNvSpPr txBox="1">
            <a:spLocks/>
          </p:cNvSpPr>
          <p:nvPr/>
        </p:nvSpPr>
        <p:spPr>
          <a:xfrm>
            <a:off x="6426200" y="2185236"/>
            <a:ext cx="5257800" cy="4319546"/>
          </a:xfrm>
          <a:prstGeom prst="rect">
            <a:avLst/>
          </a:prstGeom>
          <a:ln>
            <a:solidFill>
              <a:srgbClr val="0070C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Time does not allow me to cover all aspects of my research in 20 minutes, so I intend to focus on....</a:t>
            </a:r>
          </a:p>
          <a:p>
            <a:pPr algn="ctr"/>
            <a:r>
              <a:rPr lang="en-US" sz="2400" dirty="0"/>
              <a:t>In today's talk, I plan to examine/cover the following three issues: 1...,2..., and 3....</a:t>
            </a:r>
          </a:p>
          <a:p>
            <a:pPr algn="ctr"/>
            <a:r>
              <a:rPr lang="en-US" sz="2400" dirty="0"/>
              <a:t>...I hope to provide answers to three questions that people often ask about....Those questions are as follows....</a:t>
            </a:r>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Tree>
    <p:extLst>
      <p:ext uri="{BB962C8B-B14F-4D97-AF65-F5344CB8AC3E}">
        <p14:creationId xmlns:p14="http://schemas.microsoft.com/office/powerpoint/2010/main" val="38747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fade">
                                      <p:cBhvr>
                                        <p:cTn id="37" dur="5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fade">
                                      <p:cBhvr>
                                        <p:cTn id="42" dur="500"/>
                                        <p:tgtEl>
                                          <p:spTgt spid="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2" end="2"/>
                                            </p:txEl>
                                          </p:spTgt>
                                        </p:tgtEl>
                                        <p:attrNameLst>
                                          <p:attrName>style.visibility</p:attrName>
                                        </p:attrNameLst>
                                      </p:cBhvr>
                                      <p:to>
                                        <p:strVal val="visible"/>
                                      </p:to>
                                    </p:set>
                                    <p:animEffect transition="in" filter="fade">
                                      <p:cBhvr>
                                        <p:cTn id="47" dur="500"/>
                                        <p:tgtEl>
                                          <p:spTgt spid="6">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xEl>
                                              <p:pRg st="3" end="3"/>
                                            </p:txEl>
                                          </p:spTgt>
                                        </p:tgtEl>
                                        <p:attrNameLst>
                                          <p:attrName>style.visibility</p:attrName>
                                        </p:attrNameLst>
                                      </p:cBhvr>
                                      <p:to>
                                        <p:strVal val="visible"/>
                                      </p:to>
                                    </p:set>
                                    <p:animEffect transition="in" filter="fade">
                                      <p:cBhvr>
                                        <p:cTn id="52" dur="500"/>
                                        <p:tgtEl>
                                          <p:spTgt spid="6">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
                                            <p:txEl>
                                              <p:pRg st="4" end="4"/>
                                            </p:txEl>
                                          </p:spTgt>
                                        </p:tgtEl>
                                        <p:attrNameLst>
                                          <p:attrName>style.visibility</p:attrName>
                                        </p:attrNameLst>
                                      </p:cBhvr>
                                      <p:to>
                                        <p:strVal val="visible"/>
                                      </p:to>
                                    </p:set>
                                    <p:animEffect transition="in" filter="fade">
                                      <p:cBhvr>
                                        <p:cTn id="57" dur="500"/>
                                        <p:tgtEl>
                                          <p:spTgt spid="6">
                                            <p:txEl>
                                              <p:pRg st="4" end="4"/>
                                            </p:txEl>
                                          </p:spTgt>
                                        </p:tgtEl>
                                      </p:cBhvr>
                                    </p:animEffect>
                                  </p:childTnLst>
                                </p:cTn>
                              </p:par>
                            </p:childTnLst>
                          </p:cTn>
                        </p:par>
                        <p:par>
                          <p:cTn id="58" fill="hold">
                            <p:stCondLst>
                              <p:cond delay="500"/>
                            </p:stCondLst>
                            <p:childTnLst>
                              <p:par>
                                <p:cTn id="59" presetID="10" presetClass="entr" presetSubtype="0" fill="hold" nodeType="afterEffect">
                                  <p:stCondLst>
                                    <p:cond delay="0"/>
                                  </p:stCondLst>
                                  <p:childTnLst>
                                    <p:set>
                                      <p:cBhvr>
                                        <p:cTn id="60" dur="1" fill="hold">
                                          <p:stCondLst>
                                            <p:cond delay="0"/>
                                          </p:stCondLst>
                                        </p:cTn>
                                        <p:tgtEl>
                                          <p:spTgt spid="6">
                                            <p:txEl>
                                              <p:pRg st="5" end="5"/>
                                            </p:txEl>
                                          </p:spTgt>
                                        </p:tgtEl>
                                        <p:attrNameLst>
                                          <p:attrName>style.visibility</p:attrName>
                                        </p:attrNameLst>
                                      </p:cBhvr>
                                      <p:to>
                                        <p:strVal val="visible"/>
                                      </p:to>
                                    </p:set>
                                    <p:animEffect transition="in" filter="fade">
                                      <p:cBhvr>
                                        <p:cTn id="61" dur="500"/>
                                        <p:tgtEl>
                                          <p:spTgt spid="6">
                                            <p:txEl>
                                              <p:pRg st="5" end="5"/>
                                            </p:txEl>
                                          </p:spTgt>
                                        </p:tgtEl>
                                      </p:cBhvr>
                                    </p:animEffect>
                                  </p:childTnLst>
                                </p:cTn>
                              </p:par>
                            </p:childTnLst>
                          </p:cTn>
                        </p:par>
                        <p:par>
                          <p:cTn id="62" fill="hold">
                            <p:stCondLst>
                              <p:cond delay="1000"/>
                            </p:stCondLst>
                            <p:childTnLst>
                              <p:par>
                                <p:cTn id="63" presetID="10" presetClass="entr" presetSubtype="0" fill="hold" nodeType="afterEffect">
                                  <p:stCondLst>
                                    <p:cond delay="0"/>
                                  </p:stCondLst>
                                  <p:childTnLst>
                                    <p:set>
                                      <p:cBhvr>
                                        <p:cTn id="64" dur="1" fill="hold">
                                          <p:stCondLst>
                                            <p:cond delay="0"/>
                                          </p:stCondLst>
                                        </p:cTn>
                                        <p:tgtEl>
                                          <p:spTgt spid="6">
                                            <p:txEl>
                                              <p:pRg st="6" end="6"/>
                                            </p:txEl>
                                          </p:spTgt>
                                        </p:tgtEl>
                                        <p:attrNameLst>
                                          <p:attrName>style.visibility</p:attrName>
                                        </p:attrNameLst>
                                      </p:cBhvr>
                                      <p:to>
                                        <p:strVal val="visible"/>
                                      </p:to>
                                    </p:set>
                                    <p:animEffect transition="in" filter="fade">
                                      <p:cBhvr>
                                        <p:cTn id="65" dur="500"/>
                                        <p:tgtEl>
                                          <p:spTgt spid="6">
                                            <p:txEl>
                                              <p:pRg st="6" end="6"/>
                                            </p:txEl>
                                          </p:spTgt>
                                        </p:tgtEl>
                                      </p:cBhvr>
                                    </p:animEffect>
                                  </p:childTnLst>
                                </p:cTn>
                              </p:par>
                            </p:childTnLst>
                          </p:cTn>
                        </p:par>
                        <p:par>
                          <p:cTn id="66" fill="hold">
                            <p:stCondLst>
                              <p:cond delay="1500"/>
                            </p:stCondLst>
                            <p:childTnLst>
                              <p:par>
                                <p:cTn id="67" presetID="10" presetClass="entr" presetSubtype="0" fill="hold" nodeType="afterEffect">
                                  <p:stCondLst>
                                    <p:cond delay="0"/>
                                  </p:stCondLst>
                                  <p:childTnLst>
                                    <p:set>
                                      <p:cBhvr>
                                        <p:cTn id="68" dur="1" fill="hold">
                                          <p:stCondLst>
                                            <p:cond delay="0"/>
                                          </p:stCondLst>
                                        </p:cTn>
                                        <p:tgtEl>
                                          <p:spTgt spid="6">
                                            <p:txEl>
                                              <p:pRg st="7" end="7"/>
                                            </p:txEl>
                                          </p:spTgt>
                                        </p:tgtEl>
                                        <p:attrNameLst>
                                          <p:attrName>style.visibility</p:attrName>
                                        </p:attrNameLst>
                                      </p:cBhvr>
                                      <p:to>
                                        <p:strVal val="visible"/>
                                      </p:to>
                                    </p:set>
                                    <p:animEffect transition="in" filter="fade">
                                      <p:cBhvr>
                                        <p:cTn id="69"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48733" y="353218"/>
            <a:ext cx="10515600" cy="1325563"/>
          </a:xfrm>
        </p:spPr>
        <p:txBody>
          <a:bodyPr>
            <a:normAutofit fontScale="90000"/>
          </a:bodyPr>
          <a:lstStyle/>
          <a:p>
            <a:r>
              <a:rPr lang="en-US" sz="3600" b="1" dirty="0">
                <a:latin typeface="Cambria" panose="02040503050406030204" pitchFamily="18" charset="0"/>
                <a:ea typeface="Cambria" panose="02040503050406030204" pitchFamily="18" charset="0"/>
              </a:rPr>
              <a:t>2.5. Mastering the Mechanics of Language – </a:t>
            </a:r>
            <a:br>
              <a:rPr lang="en-US" sz="3600" b="1" dirty="0">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To Give Instruction about Asking and</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Answering Questions</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202170"/>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How do you usually explain the </a:t>
            </a:r>
            <a:r>
              <a:rPr lang="en-US" sz="2400" b="1" dirty="0" err="1"/>
              <a:t>QnA</a:t>
            </a:r>
            <a:r>
              <a:rPr lang="en-US" sz="2400" b="1" dirty="0"/>
              <a:t> rule in your presentation session?</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6" name="Content Placeholder 7">
            <a:extLst>
              <a:ext uri="{FF2B5EF4-FFF2-40B4-BE49-F238E27FC236}">
                <a16:creationId xmlns:a16="http://schemas.microsoft.com/office/drawing/2014/main" id="{D8B4DC48-0BB9-4386-AF03-1EF7FEE026D9}"/>
              </a:ext>
            </a:extLst>
          </p:cNvPr>
          <p:cNvSpPr txBox="1">
            <a:spLocks/>
          </p:cNvSpPr>
          <p:nvPr/>
        </p:nvSpPr>
        <p:spPr>
          <a:xfrm>
            <a:off x="6426200" y="2185236"/>
            <a:ext cx="5257800" cy="4319546"/>
          </a:xfrm>
          <a:prstGeom prst="rect">
            <a:avLst/>
          </a:prstGeom>
          <a:ln>
            <a:solidFill>
              <a:srgbClr val="0070C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Do feel free to interrupt me if you have any questions.</a:t>
            </a:r>
          </a:p>
          <a:p>
            <a:pPr algn="ctr"/>
            <a:r>
              <a:rPr lang="en-US" sz="2400" dirty="0"/>
              <a:t>I’ll try to answer all of your questions after the presentation.</a:t>
            </a:r>
          </a:p>
          <a:p>
            <a:pPr algn="ctr"/>
            <a:r>
              <a:rPr lang="en-US" sz="2400" dirty="0"/>
              <a:t>Please save your questions until the end of my presentation.</a:t>
            </a:r>
          </a:p>
          <a:p>
            <a:pPr marL="0" indent="0" algn="ctr">
              <a:buNone/>
            </a:pPr>
            <a:endParaRPr lang="en-US" sz="2400" b="1"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Tree>
    <p:extLst>
      <p:ext uri="{BB962C8B-B14F-4D97-AF65-F5344CB8AC3E}">
        <p14:creationId xmlns:p14="http://schemas.microsoft.com/office/powerpoint/2010/main" val="3503338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fade">
                                      <p:cBhvr>
                                        <p:cTn id="37" dur="5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fade">
                                      <p:cBhvr>
                                        <p:cTn id="42" dur="500"/>
                                        <p:tgtEl>
                                          <p:spTgt spid="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2" end="2"/>
                                            </p:txEl>
                                          </p:spTgt>
                                        </p:tgtEl>
                                        <p:attrNameLst>
                                          <p:attrName>style.visibility</p:attrName>
                                        </p:attrNameLst>
                                      </p:cBhvr>
                                      <p:to>
                                        <p:strVal val="visible"/>
                                      </p:to>
                                    </p:set>
                                    <p:animEffect transition="in" filter="fade">
                                      <p:cBhvr>
                                        <p:cTn id="47" dur="500"/>
                                        <p:tgtEl>
                                          <p:spTgt spid="6">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xEl>
                                              <p:pRg st="3" end="3"/>
                                            </p:txEl>
                                          </p:spTgt>
                                        </p:tgtEl>
                                        <p:attrNameLst>
                                          <p:attrName>style.visibility</p:attrName>
                                        </p:attrNameLst>
                                      </p:cBhvr>
                                      <p:to>
                                        <p:strVal val="visible"/>
                                      </p:to>
                                    </p:set>
                                    <p:animEffect transition="in" filter="fade">
                                      <p:cBhvr>
                                        <p:cTn id="52" dur="500"/>
                                        <p:tgtEl>
                                          <p:spTgt spid="6">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
                                            <p:txEl>
                                              <p:pRg st="5" end="5"/>
                                            </p:txEl>
                                          </p:spTgt>
                                        </p:tgtEl>
                                        <p:attrNameLst>
                                          <p:attrName>style.visibility</p:attrName>
                                        </p:attrNameLst>
                                      </p:cBhvr>
                                      <p:to>
                                        <p:strVal val="visible"/>
                                      </p:to>
                                    </p:set>
                                    <p:animEffect transition="in" filter="fade">
                                      <p:cBhvr>
                                        <p:cTn id="57" dur="500"/>
                                        <p:tgtEl>
                                          <p:spTgt spid="6">
                                            <p:txEl>
                                              <p:pRg st="5" end="5"/>
                                            </p:txEl>
                                          </p:spTgt>
                                        </p:tgtEl>
                                      </p:cBhvr>
                                    </p:animEffect>
                                  </p:childTnLst>
                                </p:cTn>
                              </p:par>
                            </p:childTnLst>
                          </p:cTn>
                        </p:par>
                        <p:par>
                          <p:cTn id="58" fill="hold">
                            <p:stCondLst>
                              <p:cond delay="500"/>
                            </p:stCondLst>
                            <p:childTnLst>
                              <p:par>
                                <p:cTn id="59" presetID="10" presetClass="entr" presetSubtype="0" fill="hold" nodeType="afterEffect">
                                  <p:stCondLst>
                                    <p:cond delay="0"/>
                                  </p:stCondLst>
                                  <p:childTnLst>
                                    <p:set>
                                      <p:cBhvr>
                                        <p:cTn id="60" dur="1" fill="hold">
                                          <p:stCondLst>
                                            <p:cond delay="0"/>
                                          </p:stCondLst>
                                        </p:cTn>
                                        <p:tgtEl>
                                          <p:spTgt spid="6">
                                            <p:txEl>
                                              <p:pRg st="6" end="6"/>
                                            </p:txEl>
                                          </p:spTgt>
                                        </p:tgtEl>
                                        <p:attrNameLst>
                                          <p:attrName>style.visibility</p:attrName>
                                        </p:attrNameLst>
                                      </p:cBhvr>
                                      <p:to>
                                        <p:strVal val="visible"/>
                                      </p:to>
                                    </p:set>
                                    <p:animEffect transition="in" filter="fade">
                                      <p:cBhvr>
                                        <p:cTn id="61" dur="500"/>
                                        <p:tgtEl>
                                          <p:spTgt spid="6">
                                            <p:txEl>
                                              <p:pRg st="6" end="6"/>
                                            </p:txEl>
                                          </p:spTgt>
                                        </p:tgtEl>
                                      </p:cBhvr>
                                    </p:animEffect>
                                  </p:childTnLst>
                                </p:cTn>
                              </p:par>
                            </p:childTnLst>
                          </p:cTn>
                        </p:par>
                        <p:par>
                          <p:cTn id="62" fill="hold">
                            <p:stCondLst>
                              <p:cond delay="1000"/>
                            </p:stCondLst>
                            <p:childTnLst>
                              <p:par>
                                <p:cTn id="63" presetID="10" presetClass="entr" presetSubtype="0" fill="hold" nodeType="afterEffect">
                                  <p:stCondLst>
                                    <p:cond delay="0"/>
                                  </p:stCondLst>
                                  <p:childTnLst>
                                    <p:set>
                                      <p:cBhvr>
                                        <p:cTn id="64" dur="1" fill="hold">
                                          <p:stCondLst>
                                            <p:cond delay="0"/>
                                          </p:stCondLst>
                                        </p:cTn>
                                        <p:tgtEl>
                                          <p:spTgt spid="6">
                                            <p:txEl>
                                              <p:pRg st="7" end="7"/>
                                            </p:txEl>
                                          </p:spTgt>
                                        </p:tgtEl>
                                        <p:attrNameLst>
                                          <p:attrName>style.visibility</p:attrName>
                                        </p:attrNameLst>
                                      </p:cBhvr>
                                      <p:to>
                                        <p:strVal val="visible"/>
                                      </p:to>
                                    </p:set>
                                    <p:animEffect transition="in" filter="fade">
                                      <p:cBhvr>
                                        <p:cTn id="65" dur="500"/>
                                        <p:tgtEl>
                                          <p:spTgt spid="6">
                                            <p:txEl>
                                              <p:pRg st="7" end="7"/>
                                            </p:txEl>
                                          </p:spTgt>
                                        </p:tgtEl>
                                      </p:cBhvr>
                                    </p:animEffect>
                                  </p:childTnLst>
                                </p:cTn>
                              </p:par>
                            </p:childTnLst>
                          </p:cTn>
                        </p:par>
                        <p:par>
                          <p:cTn id="66" fill="hold">
                            <p:stCondLst>
                              <p:cond delay="1500"/>
                            </p:stCondLst>
                            <p:childTnLst>
                              <p:par>
                                <p:cTn id="67" presetID="10" presetClass="entr" presetSubtype="0" fill="hold" nodeType="afterEffect">
                                  <p:stCondLst>
                                    <p:cond delay="0"/>
                                  </p:stCondLst>
                                  <p:childTnLst>
                                    <p:set>
                                      <p:cBhvr>
                                        <p:cTn id="68" dur="1" fill="hold">
                                          <p:stCondLst>
                                            <p:cond delay="0"/>
                                          </p:stCondLst>
                                        </p:cTn>
                                        <p:tgtEl>
                                          <p:spTgt spid="6">
                                            <p:txEl>
                                              <p:pRg st="8" end="8"/>
                                            </p:txEl>
                                          </p:spTgt>
                                        </p:tgtEl>
                                        <p:attrNameLst>
                                          <p:attrName>style.visibility</p:attrName>
                                        </p:attrNameLst>
                                      </p:cBhvr>
                                      <p:to>
                                        <p:strVal val="visible"/>
                                      </p:to>
                                    </p:set>
                                    <p:animEffect transition="in" filter="fade">
                                      <p:cBhvr>
                                        <p:cTn id="69"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2.6.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To Provide a Note of Finality</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202170"/>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How do you usually close your presentation before the </a:t>
            </a:r>
            <a:r>
              <a:rPr lang="en-US" sz="2400" b="1" dirty="0" err="1"/>
              <a:t>QnA</a:t>
            </a:r>
            <a:r>
              <a:rPr lang="en-US" sz="2400" b="1" dirty="0"/>
              <a:t> session?</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200" y="2185236"/>
            <a:ext cx="5257800" cy="4063164"/>
          </a:xfrm>
          <a:prstGeom prst="rect">
            <a:avLst/>
          </a:prstGeom>
          <a:ln>
            <a:solidFill>
              <a:srgbClr val="0070C0"/>
            </a:solidFill>
          </a:ln>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To conclude…./In conclusion…</a:t>
            </a:r>
          </a:p>
          <a:p>
            <a:pPr algn="ctr"/>
            <a:r>
              <a:rPr lang="en-US" sz="2400" dirty="0"/>
              <a:t>Now, I’d like to recap…./close by…</a:t>
            </a:r>
          </a:p>
          <a:p>
            <a:pPr algn="ctr"/>
            <a:r>
              <a:rPr lang="en-US" sz="2400" dirty="0"/>
              <a:t>Before opening the floor to questions, let me briefly summarize what I have covered..</a:t>
            </a:r>
          </a:p>
          <a:p>
            <a:pPr algn="ctr"/>
            <a:r>
              <a:rPr lang="en-US" sz="2400" dirty="0"/>
              <a:t>Let’s summarize briefly what we’ve looked at/covered/considered…</a:t>
            </a:r>
          </a:p>
          <a:p>
            <a:pPr algn="ctr"/>
            <a:r>
              <a:rPr lang="en-US" sz="2400" dirty="0"/>
              <a:t>Now, to sum up..</a:t>
            </a:r>
          </a:p>
          <a:p>
            <a:pPr algn="ctr"/>
            <a:r>
              <a:rPr lang="en-US" sz="2400" dirty="0"/>
              <a:t>Finally…/In closing….</a:t>
            </a:r>
          </a:p>
          <a:p>
            <a:pPr algn="ct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Tree>
    <p:extLst>
      <p:ext uri="{BB962C8B-B14F-4D97-AF65-F5344CB8AC3E}">
        <p14:creationId xmlns:p14="http://schemas.microsoft.com/office/powerpoint/2010/main" val="3693967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animEffect transition="in" filter="fade">
                                      <p:cBhvr>
                                        <p:cTn id="37" dur="500"/>
                                        <p:tgtEl>
                                          <p:spTgt spid="1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1" end="1"/>
                                            </p:txEl>
                                          </p:spTgt>
                                        </p:tgtEl>
                                        <p:attrNameLst>
                                          <p:attrName>style.visibility</p:attrName>
                                        </p:attrNameLst>
                                      </p:cBhvr>
                                      <p:to>
                                        <p:strVal val="visible"/>
                                      </p:to>
                                    </p:set>
                                    <p:animEffect transition="in" filter="fade">
                                      <p:cBhvr>
                                        <p:cTn id="42" dur="500"/>
                                        <p:tgtEl>
                                          <p:spTgt spid="14">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2" end="2"/>
                                            </p:txEl>
                                          </p:spTgt>
                                        </p:tgtEl>
                                        <p:attrNameLst>
                                          <p:attrName>style.visibility</p:attrName>
                                        </p:attrNameLst>
                                      </p:cBhvr>
                                      <p:to>
                                        <p:strVal val="visible"/>
                                      </p:to>
                                    </p:set>
                                    <p:animEffect transition="in" filter="fade">
                                      <p:cBhvr>
                                        <p:cTn id="47" dur="500"/>
                                        <p:tgtEl>
                                          <p:spTgt spid="14">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3" end="3"/>
                                            </p:txEl>
                                          </p:spTgt>
                                        </p:tgtEl>
                                        <p:attrNameLst>
                                          <p:attrName>style.visibility</p:attrName>
                                        </p:attrNameLst>
                                      </p:cBhvr>
                                      <p:to>
                                        <p:strVal val="visible"/>
                                      </p:to>
                                    </p:set>
                                    <p:animEffect transition="in" filter="fade">
                                      <p:cBhvr>
                                        <p:cTn id="52" dur="500"/>
                                        <p:tgtEl>
                                          <p:spTgt spid="14">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4" end="4"/>
                                            </p:txEl>
                                          </p:spTgt>
                                        </p:tgtEl>
                                        <p:attrNameLst>
                                          <p:attrName>style.visibility</p:attrName>
                                        </p:attrNameLst>
                                      </p:cBhvr>
                                      <p:to>
                                        <p:strVal val="visible"/>
                                      </p:to>
                                    </p:set>
                                    <p:animEffect transition="in" filter="fade">
                                      <p:cBhvr>
                                        <p:cTn id="57" dur="500"/>
                                        <p:tgtEl>
                                          <p:spTgt spid="14">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
                                            <p:txEl>
                                              <p:pRg st="5" end="5"/>
                                            </p:txEl>
                                          </p:spTgt>
                                        </p:tgtEl>
                                        <p:attrNameLst>
                                          <p:attrName>style.visibility</p:attrName>
                                        </p:attrNameLst>
                                      </p:cBhvr>
                                      <p:to>
                                        <p:strVal val="visible"/>
                                      </p:to>
                                    </p:set>
                                    <p:animEffect transition="in" filter="fade">
                                      <p:cBhvr>
                                        <p:cTn id="62" dur="500"/>
                                        <p:tgtEl>
                                          <p:spTgt spid="14">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
                                            <p:txEl>
                                              <p:pRg st="6" end="6"/>
                                            </p:txEl>
                                          </p:spTgt>
                                        </p:tgtEl>
                                        <p:attrNameLst>
                                          <p:attrName>style.visibility</p:attrName>
                                        </p:attrNameLst>
                                      </p:cBhvr>
                                      <p:to>
                                        <p:strVal val="visible"/>
                                      </p:to>
                                    </p:set>
                                    <p:animEffect transition="in" filter="fade">
                                      <p:cBhvr>
                                        <p:cTn id="67" dur="500"/>
                                        <p:tgtEl>
                                          <p:spTgt spid="14">
                                            <p:txEl>
                                              <p:pRg st="6" end="6"/>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4">
                                            <p:txEl>
                                              <p:pRg st="8" end="8"/>
                                            </p:txEl>
                                          </p:spTgt>
                                        </p:tgtEl>
                                        <p:attrNameLst>
                                          <p:attrName>style.visibility</p:attrName>
                                        </p:attrNameLst>
                                      </p:cBhvr>
                                      <p:to>
                                        <p:strVal val="visible"/>
                                      </p:to>
                                    </p:set>
                                    <p:animEffect transition="in" filter="fade">
                                      <p:cBhvr>
                                        <p:cTn id="72" dur="500"/>
                                        <p:tgtEl>
                                          <p:spTgt spid="14">
                                            <p:txEl>
                                              <p:pRg st="8" end="8"/>
                                            </p:txEl>
                                          </p:spTgt>
                                        </p:tgtEl>
                                      </p:cBhvr>
                                    </p:animEffect>
                                  </p:childTnLst>
                                </p:cTn>
                              </p:par>
                            </p:childTnLst>
                          </p:cTn>
                        </p:par>
                        <p:par>
                          <p:cTn id="73" fill="hold">
                            <p:stCondLst>
                              <p:cond delay="500"/>
                            </p:stCondLst>
                            <p:childTnLst>
                              <p:par>
                                <p:cTn id="74" presetID="10" presetClass="entr" presetSubtype="0" fill="hold" nodeType="afterEffect">
                                  <p:stCondLst>
                                    <p:cond delay="0"/>
                                  </p:stCondLst>
                                  <p:childTnLst>
                                    <p:set>
                                      <p:cBhvr>
                                        <p:cTn id="75" dur="1" fill="hold">
                                          <p:stCondLst>
                                            <p:cond delay="0"/>
                                          </p:stCondLst>
                                        </p:cTn>
                                        <p:tgtEl>
                                          <p:spTgt spid="14">
                                            <p:txEl>
                                              <p:pRg st="9" end="9"/>
                                            </p:txEl>
                                          </p:spTgt>
                                        </p:tgtEl>
                                        <p:attrNameLst>
                                          <p:attrName>style.visibility</p:attrName>
                                        </p:attrNameLst>
                                      </p:cBhvr>
                                      <p:to>
                                        <p:strVal val="visible"/>
                                      </p:to>
                                    </p:set>
                                    <p:animEffect transition="in" filter="fade">
                                      <p:cBhvr>
                                        <p:cTn id="76" dur="500"/>
                                        <p:tgtEl>
                                          <p:spTgt spid="14">
                                            <p:txEl>
                                              <p:pRg st="9" end="9"/>
                                            </p:txEl>
                                          </p:spTgt>
                                        </p:tgtEl>
                                      </p:cBhvr>
                                    </p:animEffect>
                                  </p:childTnLst>
                                </p:cTn>
                              </p:par>
                            </p:childTnLst>
                          </p:cTn>
                        </p:par>
                        <p:par>
                          <p:cTn id="77" fill="hold">
                            <p:stCondLst>
                              <p:cond delay="1000"/>
                            </p:stCondLst>
                            <p:childTnLst>
                              <p:par>
                                <p:cTn id="78" presetID="10" presetClass="entr" presetSubtype="0" fill="hold" nodeType="afterEffect">
                                  <p:stCondLst>
                                    <p:cond delay="0"/>
                                  </p:stCondLst>
                                  <p:childTnLst>
                                    <p:set>
                                      <p:cBhvr>
                                        <p:cTn id="79" dur="1" fill="hold">
                                          <p:stCondLst>
                                            <p:cond delay="0"/>
                                          </p:stCondLst>
                                        </p:cTn>
                                        <p:tgtEl>
                                          <p:spTgt spid="14">
                                            <p:txEl>
                                              <p:pRg st="10" end="10"/>
                                            </p:txEl>
                                          </p:spTgt>
                                        </p:tgtEl>
                                        <p:attrNameLst>
                                          <p:attrName>style.visibility</p:attrName>
                                        </p:attrNameLst>
                                      </p:cBhvr>
                                      <p:to>
                                        <p:strVal val="visible"/>
                                      </p:to>
                                    </p:set>
                                    <p:animEffect transition="in" filter="fade">
                                      <p:cBhvr>
                                        <p:cTn id="80" dur="500"/>
                                        <p:tgtEl>
                                          <p:spTgt spid="14">
                                            <p:txEl>
                                              <p:pRg st="10" end="10"/>
                                            </p:txEl>
                                          </p:spTgt>
                                        </p:tgtEl>
                                      </p:cBhvr>
                                    </p:animEffect>
                                  </p:childTnLst>
                                </p:cTn>
                              </p:par>
                            </p:childTnLst>
                          </p:cTn>
                        </p:par>
                        <p:par>
                          <p:cTn id="81" fill="hold">
                            <p:stCondLst>
                              <p:cond delay="1500"/>
                            </p:stCondLst>
                            <p:childTnLst>
                              <p:par>
                                <p:cTn id="82" presetID="10" presetClass="entr" presetSubtype="0" fill="hold" nodeType="afterEffect">
                                  <p:stCondLst>
                                    <p:cond delay="0"/>
                                  </p:stCondLst>
                                  <p:childTnLst>
                                    <p:set>
                                      <p:cBhvr>
                                        <p:cTn id="83" dur="1" fill="hold">
                                          <p:stCondLst>
                                            <p:cond delay="0"/>
                                          </p:stCondLst>
                                        </p:cTn>
                                        <p:tgtEl>
                                          <p:spTgt spid="14">
                                            <p:txEl>
                                              <p:pRg st="11" end="11"/>
                                            </p:txEl>
                                          </p:spTgt>
                                        </p:tgtEl>
                                        <p:attrNameLst>
                                          <p:attrName>style.visibility</p:attrName>
                                        </p:attrNameLst>
                                      </p:cBhvr>
                                      <p:to>
                                        <p:strVal val="visible"/>
                                      </p:to>
                                    </p:set>
                                    <p:animEffect transition="in" filter="fade">
                                      <p:cBhvr>
                                        <p:cTn id="84" dur="500"/>
                                        <p:tgtEl>
                                          <p:spTgt spid="1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2.7.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To Thank Your Audience</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202170"/>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How do you usually thank your audience at the end of your presentation?</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200" y="2185236"/>
            <a:ext cx="5257800"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Thank you (for your courteous attention).</a:t>
            </a:r>
          </a:p>
          <a:p>
            <a:pPr algn="ctr"/>
            <a:r>
              <a:rPr lang="en-US" sz="2400" dirty="0"/>
              <a:t>Thank you very much for your input/questions this morning/afternoon.</a:t>
            </a:r>
          </a:p>
          <a:p>
            <a:pPr algn="ct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Tree>
    <p:extLst>
      <p:ext uri="{BB962C8B-B14F-4D97-AF65-F5344CB8AC3E}">
        <p14:creationId xmlns:p14="http://schemas.microsoft.com/office/powerpoint/2010/main" val="4088577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animEffect transition="in" filter="fade">
                                      <p:cBhvr>
                                        <p:cTn id="37" dur="500"/>
                                        <p:tgtEl>
                                          <p:spTgt spid="1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1" end="1"/>
                                            </p:txEl>
                                          </p:spTgt>
                                        </p:tgtEl>
                                        <p:attrNameLst>
                                          <p:attrName>style.visibility</p:attrName>
                                        </p:attrNameLst>
                                      </p:cBhvr>
                                      <p:to>
                                        <p:strVal val="visible"/>
                                      </p:to>
                                    </p:set>
                                    <p:animEffect transition="in" filter="fade">
                                      <p:cBhvr>
                                        <p:cTn id="42" dur="500"/>
                                        <p:tgtEl>
                                          <p:spTgt spid="14">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2" end="2"/>
                                            </p:txEl>
                                          </p:spTgt>
                                        </p:tgtEl>
                                        <p:attrNameLst>
                                          <p:attrName>style.visibility</p:attrName>
                                        </p:attrNameLst>
                                      </p:cBhvr>
                                      <p:to>
                                        <p:strVal val="visible"/>
                                      </p:to>
                                    </p:set>
                                    <p:animEffect transition="in" filter="fade">
                                      <p:cBhvr>
                                        <p:cTn id="47" dur="500"/>
                                        <p:tgtEl>
                                          <p:spTgt spid="14">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4" end="4"/>
                                            </p:txEl>
                                          </p:spTgt>
                                        </p:tgtEl>
                                        <p:attrNameLst>
                                          <p:attrName>style.visibility</p:attrName>
                                        </p:attrNameLst>
                                      </p:cBhvr>
                                      <p:to>
                                        <p:strVal val="visible"/>
                                      </p:to>
                                    </p:set>
                                    <p:animEffect transition="in" filter="fade">
                                      <p:cBhvr>
                                        <p:cTn id="52" dur="500"/>
                                        <p:tgtEl>
                                          <p:spTgt spid="14">
                                            <p:txEl>
                                              <p:pRg st="4" end="4"/>
                                            </p:txEl>
                                          </p:spTgt>
                                        </p:tgtEl>
                                      </p:cBhvr>
                                    </p:animEffect>
                                  </p:childTnLst>
                                </p:cTn>
                              </p:par>
                            </p:childTnLst>
                          </p:cTn>
                        </p:par>
                        <p:par>
                          <p:cTn id="53" fill="hold">
                            <p:stCondLst>
                              <p:cond delay="500"/>
                            </p:stCondLst>
                            <p:childTnLst>
                              <p:par>
                                <p:cTn id="54" presetID="10" presetClass="entr" presetSubtype="0" fill="hold" nodeType="afterEffect">
                                  <p:stCondLst>
                                    <p:cond delay="0"/>
                                  </p:stCondLst>
                                  <p:childTnLst>
                                    <p:set>
                                      <p:cBhvr>
                                        <p:cTn id="55" dur="1" fill="hold">
                                          <p:stCondLst>
                                            <p:cond delay="0"/>
                                          </p:stCondLst>
                                        </p:cTn>
                                        <p:tgtEl>
                                          <p:spTgt spid="14">
                                            <p:txEl>
                                              <p:pRg st="5" end="5"/>
                                            </p:txEl>
                                          </p:spTgt>
                                        </p:tgtEl>
                                        <p:attrNameLst>
                                          <p:attrName>style.visibility</p:attrName>
                                        </p:attrNameLst>
                                      </p:cBhvr>
                                      <p:to>
                                        <p:strVal val="visible"/>
                                      </p:to>
                                    </p:set>
                                    <p:animEffect transition="in" filter="fade">
                                      <p:cBhvr>
                                        <p:cTn id="56" dur="500"/>
                                        <p:tgtEl>
                                          <p:spTgt spid="14">
                                            <p:txEl>
                                              <p:pRg st="5" end="5"/>
                                            </p:txEl>
                                          </p:spTgt>
                                        </p:tgtEl>
                                      </p:cBhvr>
                                    </p:animEffect>
                                  </p:childTnLst>
                                </p:cTn>
                              </p:par>
                            </p:childTnLst>
                          </p:cTn>
                        </p:par>
                        <p:par>
                          <p:cTn id="57" fill="hold">
                            <p:stCondLst>
                              <p:cond delay="1000"/>
                            </p:stCondLst>
                            <p:childTnLst>
                              <p:par>
                                <p:cTn id="58" presetID="10" presetClass="entr" presetSubtype="0" fill="hold" nodeType="afterEffect">
                                  <p:stCondLst>
                                    <p:cond delay="0"/>
                                  </p:stCondLst>
                                  <p:childTnLst>
                                    <p:set>
                                      <p:cBhvr>
                                        <p:cTn id="59" dur="1" fill="hold">
                                          <p:stCondLst>
                                            <p:cond delay="0"/>
                                          </p:stCondLst>
                                        </p:cTn>
                                        <p:tgtEl>
                                          <p:spTgt spid="14">
                                            <p:txEl>
                                              <p:pRg st="6" end="6"/>
                                            </p:txEl>
                                          </p:spTgt>
                                        </p:tgtEl>
                                        <p:attrNameLst>
                                          <p:attrName>style.visibility</p:attrName>
                                        </p:attrNameLst>
                                      </p:cBhvr>
                                      <p:to>
                                        <p:strVal val="visible"/>
                                      </p:to>
                                    </p:set>
                                    <p:animEffect transition="in" filter="fade">
                                      <p:cBhvr>
                                        <p:cTn id="60" dur="500"/>
                                        <p:tgtEl>
                                          <p:spTgt spid="14">
                                            <p:txEl>
                                              <p:pRg st="6" end="6"/>
                                            </p:txEl>
                                          </p:spTgt>
                                        </p:tgtEl>
                                      </p:cBhvr>
                                    </p:animEffect>
                                  </p:childTnLst>
                                </p:cTn>
                              </p:par>
                            </p:childTnLst>
                          </p:cTn>
                        </p:par>
                        <p:par>
                          <p:cTn id="61" fill="hold">
                            <p:stCondLst>
                              <p:cond delay="1500"/>
                            </p:stCondLst>
                            <p:childTnLst>
                              <p:par>
                                <p:cTn id="62" presetID="10" presetClass="entr" presetSubtype="0" fill="hold" nodeType="afterEffect">
                                  <p:stCondLst>
                                    <p:cond delay="0"/>
                                  </p:stCondLst>
                                  <p:childTnLst>
                                    <p:set>
                                      <p:cBhvr>
                                        <p:cTn id="63" dur="1" fill="hold">
                                          <p:stCondLst>
                                            <p:cond delay="0"/>
                                          </p:stCondLst>
                                        </p:cTn>
                                        <p:tgtEl>
                                          <p:spTgt spid="14">
                                            <p:txEl>
                                              <p:pRg st="7" end="7"/>
                                            </p:txEl>
                                          </p:spTgt>
                                        </p:tgtEl>
                                        <p:attrNameLst>
                                          <p:attrName>style.visibility</p:attrName>
                                        </p:attrNameLst>
                                      </p:cBhvr>
                                      <p:to>
                                        <p:strVal val="visible"/>
                                      </p:to>
                                    </p:set>
                                    <p:animEffect transition="in" filter="fade">
                                      <p:cBhvr>
                                        <p:cTn id="64" dur="500"/>
                                        <p:tgtEl>
                                          <p:spTgt spid="1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2.8.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To Invite Questions</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202170"/>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How do you usually invite questions from your audience?</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200" y="2185236"/>
            <a:ext cx="5257800"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Now, I'll try to answer any questions that you may have.</a:t>
            </a:r>
          </a:p>
          <a:p>
            <a:pPr algn="ctr"/>
            <a:r>
              <a:rPr lang="en-US" sz="2400" dirty="0"/>
              <a:t>Now, I'd be pleased to answer any questions that you may have.</a:t>
            </a:r>
          </a:p>
          <a:p>
            <a:pPr algn="ctr"/>
            <a:r>
              <a:rPr lang="en-US" sz="2400" dirty="0"/>
              <a:t>Are there any questions?</a:t>
            </a:r>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Tree>
    <p:extLst>
      <p:ext uri="{BB962C8B-B14F-4D97-AF65-F5344CB8AC3E}">
        <p14:creationId xmlns:p14="http://schemas.microsoft.com/office/powerpoint/2010/main" val="3310247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animEffect transition="in" filter="fade">
                                      <p:cBhvr>
                                        <p:cTn id="37" dur="500"/>
                                        <p:tgtEl>
                                          <p:spTgt spid="1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1" end="1"/>
                                            </p:txEl>
                                          </p:spTgt>
                                        </p:tgtEl>
                                        <p:attrNameLst>
                                          <p:attrName>style.visibility</p:attrName>
                                        </p:attrNameLst>
                                      </p:cBhvr>
                                      <p:to>
                                        <p:strVal val="visible"/>
                                      </p:to>
                                    </p:set>
                                    <p:animEffect transition="in" filter="fade">
                                      <p:cBhvr>
                                        <p:cTn id="42" dur="500"/>
                                        <p:tgtEl>
                                          <p:spTgt spid="14">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2" end="2"/>
                                            </p:txEl>
                                          </p:spTgt>
                                        </p:tgtEl>
                                        <p:attrNameLst>
                                          <p:attrName>style.visibility</p:attrName>
                                        </p:attrNameLst>
                                      </p:cBhvr>
                                      <p:to>
                                        <p:strVal val="visible"/>
                                      </p:to>
                                    </p:set>
                                    <p:animEffect transition="in" filter="fade">
                                      <p:cBhvr>
                                        <p:cTn id="47" dur="500"/>
                                        <p:tgtEl>
                                          <p:spTgt spid="14">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3" end="3"/>
                                            </p:txEl>
                                          </p:spTgt>
                                        </p:tgtEl>
                                        <p:attrNameLst>
                                          <p:attrName>style.visibility</p:attrName>
                                        </p:attrNameLst>
                                      </p:cBhvr>
                                      <p:to>
                                        <p:strVal val="visible"/>
                                      </p:to>
                                    </p:set>
                                    <p:animEffect transition="in" filter="fade">
                                      <p:cBhvr>
                                        <p:cTn id="52" dur="500"/>
                                        <p:tgtEl>
                                          <p:spTgt spid="14">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4" end="4"/>
                                            </p:txEl>
                                          </p:spTgt>
                                        </p:tgtEl>
                                        <p:attrNameLst>
                                          <p:attrName>style.visibility</p:attrName>
                                        </p:attrNameLst>
                                      </p:cBhvr>
                                      <p:to>
                                        <p:strVal val="visible"/>
                                      </p:to>
                                    </p:set>
                                    <p:animEffect transition="in" filter="fade">
                                      <p:cBhvr>
                                        <p:cTn id="57" dur="500"/>
                                        <p:tgtEl>
                                          <p:spTgt spid="14">
                                            <p:txEl>
                                              <p:pRg st="4" end="4"/>
                                            </p:txEl>
                                          </p:spTgt>
                                        </p:tgtEl>
                                      </p:cBhvr>
                                    </p:animEffect>
                                  </p:childTnLst>
                                </p:cTn>
                              </p:par>
                            </p:childTnLst>
                          </p:cTn>
                        </p:par>
                        <p:par>
                          <p:cTn id="58" fill="hold">
                            <p:stCondLst>
                              <p:cond delay="500"/>
                            </p:stCondLst>
                            <p:childTnLst>
                              <p:par>
                                <p:cTn id="59" presetID="10" presetClass="entr" presetSubtype="0" fill="hold" nodeType="afterEffect">
                                  <p:stCondLst>
                                    <p:cond delay="0"/>
                                  </p:stCondLst>
                                  <p:childTnLst>
                                    <p:set>
                                      <p:cBhvr>
                                        <p:cTn id="60" dur="1" fill="hold">
                                          <p:stCondLst>
                                            <p:cond delay="0"/>
                                          </p:stCondLst>
                                        </p:cTn>
                                        <p:tgtEl>
                                          <p:spTgt spid="14">
                                            <p:txEl>
                                              <p:pRg st="5" end="5"/>
                                            </p:txEl>
                                          </p:spTgt>
                                        </p:tgtEl>
                                        <p:attrNameLst>
                                          <p:attrName>style.visibility</p:attrName>
                                        </p:attrNameLst>
                                      </p:cBhvr>
                                      <p:to>
                                        <p:strVal val="visible"/>
                                      </p:to>
                                    </p:set>
                                    <p:animEffect transition="in" filter="fade">
                                      <p:cBhvr>
                                        <p:cTn id="61" dur="500"/>
                                        <p:tgtEl>
                                          <p:spTgt spid="14">
                                            <p:txEl>
                                              <p:pRg st="5" end="5"/>
                                            </p:txEl>
                                          </p:spTgt>
                                        </p:tgtEl>
                                      </p:cBhvr>
                                    </p:animEffect>
                                  </p:childTnLst>
                                </p:cTn>
                              </p:par>
                            </p:childTnLst>
                          </p:cTn>
                        </p:par>
                        <p:par>
                          <p:cTn id="62" fill="hold">
                            <p:stCondLst>
                              <p:cond delay="1000"/>
                            </p:stCondLst>
                            <p:childTnLst>
                              <p:par>
                                <p:cTn id="63" presetID="10" presetClass="entr" presetSubtype="0" fill="hold" nodeType="afterEffect">
                                  <p:stCondLst>
                                    <p:cond delay="0"/>
                                  </p:stCondLst>
                                  <p:childTnLst>
                                    <p:set>
                                      <p:cBhvr>
                                        <p:cTn id="64" dur="1" fill="hold">
                                          <p:stCondLst>
                                            <p:cond delay="0"/>
                                          </p:stCondLst>
                                        </p:cTn>
                                        <p:tgtEl>
                                          <p:spTgt spid="14">
                                            <p:txEl>
                                              <p:pRg st="6" end="6"/>
                                            </p:txEl>
                                          </p:spTgt>
                                        </p:tgtEl>
                                        <p:attrNameLst>
                                          <p:attrName>style.visibility</p:attrName>
                                        </p:attrNameLst>
                                      </p:cBhvr>
                                      <p:to>
                                        <p:strVal val="visible"/>
                                      </p:to>
                                    </p:set>
                                    <p:animEffect transition="in" filter="fade">
                                      <p:cBhvr>
                                        <p:cTn id="65" dur="500"/>
                                        <p:tgtEl>
                                          <p:spTgt spid="14">
                                            <p:txEl>
                                              <p:pRg st="6" end="6"/>
                                            </p:txEl>
                                          </p:spTgt>
                                        </p:tgtEl>
                                      </p:cBhvr>
                                    </p:animEffect>
                                  </p:childTnLst>
                                </p:cTn>
                              </p:par>
                            </p:childTnLst>
                          </p:cTn>
                        </p:par>
                        <p:par>
                          <p:cTn id="66" fill="hold">
                            <p:stCondLst>
                              <p:cond delay="1500"/>
                            </p:stCondLst>
                            <p:childTnLst>
                              <p:par>
                                <p:cTn id="67" presetID="10" presetClass="entr" presetSubtype="0" fill="hold" nodeType="afterEffect">
                                  <p:stCondLst>
                                    <p:cond delay="0"/>
                                  </p:stCondLst>
                                  <p:childTnLst>
                                    <p:set>
                                      <p:cBhvr>
                                        <p:cTn id="68" dur="1" fill="hold">
                                          <p:stCondLst>
                                            <p:cond delay="0"/>
                                          </p:stCondLst>
                                        </p:cTn>
                                        <p:tgtEl>
                                          <p:spTgt spid="14">
                                            <p:txEl>
                                              <p:pRg st="7" end="7"/>
                                            </p:txEl>
                                          </p:spTgt>
                                        </p:tgtEl>
                                        <p:attrNameLst>
                                          <p:attrName>style.visibility</p:attrName>
                                        </p:attrNameLst>
                                      </p:cBhvr>
                                      <p:to>
                                        <p:strVal val="visible"/>
                                      </p:to>
                                    </p:set>
                                    <p:animEffect transition="in" filter="fade">
                                      <p:cBhvr>
                                        <p:cTn id="69" dur="500"/>
                                        <p:tgtEl>
                                          <p:spTgt spid="1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600" b="1" dirty="0">
                <a:latin typeface="Cambria" panose="02040503050406030204" pitchFamily="18" charset="0"/>
                <a:ea typeface="Cambria" panose="02040503050406030204" pitchFamily="18" charset="0"/>
              </a:rPr>
              <a:t>2.9.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To Signal Transitions between</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Sections</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202170"/>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How do you bridge between sections in your presentation?</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200" y="2185236"/>
            <a:ext cx="5257800" cy="4063164"/>
          </a:xfrm>
          <a:prstGeom prst="rect">
            <a:avLst/>
          </a:prstGeom>
          <a:ln>
            <a:solidFill>
              <a:srgbClr val="0070C0"/>
            </a:solidFill>
          </a:ln>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Next, let’s move on to…</a:t>
            </a:r>
          </a:p>
          <a:p>
            <a:pPr algn="ctr"/>
            <a:r>
              <a:rPr lang="en-US" sz="2400" dirty="0"/>
              <a:t>Turning now to…</a:t>
            </a:r>
          </a:p>
          <a:p>
            <a:pPr algn="ctr"/>
            <a:r>
              <a:rPr lang="en-US" sz="2400" dirty="0"/>
              <a:t>The first issue leads us to the second issue about…</a:t>
            </a:r>
          </a:p>
          <a:p>
            <a:pPr algn="ctr"/>
            <a:r>
              <a:rPr lang="en-US" sz="2400" dirty="0"/>
              <a:t>So far, we have discussed…. Next, I want to focus on…</a:t>
            </a:r>
          </a:p>
          <a:p>
            <a:pPr algn="ctr"/>
            <a:r>
              <a:rPr lang="en-US" sz="2400" dirty="0"/>
              <a:t>So far, we have considered… Now, I’d like to draw your attention to…..</a:t>
            </a:r>
          </a:p>
          <a:p>
            <a:pPr algn="ctr"/>
            <a:r>
              <a:rPr lang="en-US" sz="2400" dirty="0"/>
              <a:t>Let’s go on to the next aspect/characteristics of…</a:t>
            </a:r>
          </a:p>
          <a:p>
            <a:pPr algn="ctr"/>
            <a:r>
              <a:rPr lang="en-US" sz="2400" dirty="0"/>
              <a:t>Before moving on to the next category, let me give one more example.</a:t>
            </a:r>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Tree>
    <p:extLst>
      <p:ext uri="{BB962C8B-B14F-4D97-AF65-F5344CB8AC3E}">
        <p14:creationId xmlns:p14="http://schemas.microsoft.com/office/powerpoint/2010/main" val="2682825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animEffect transition="in" filter="fade">
                                      <p:cBhvr>
                                        <p:cTn id="37" dur="500"/>
                                        <p:tgtEl>
                                          <p:spTgt spid="1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1" end="1"/>
                                            </p:txEl>
                                          </p:spTgt>
                                        </p:tgtEl>
                                        <p:attrNameLst>
                                          <p:attrName>style.visibility</p:attrName>
                                        </p:attrNameLst>
                                      </p:cBhvr>
                                      <p:to>
                                        <p:strVal val="visible"/>
                                      </p:to>
                                    </p:set>
                                    <p:animEffect transition="in" filter="fade">
                                      <p:cBhvr>
                                        <p:cTn id="42" dur="500"/>
                                        <p:tgtEl>
                                          <p:spTgt spid="14">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2" end="2"/>
                                            </p:txEl>
                                          </p:spTgt>
                                        </p:tgtEl>
                                        <p:attrNameLst>
                                          <p:attrName>style.visibility</p:attrName>
                                        </p:attrNameLst>
                                      </p:cBhvr>
                                      <p:to>
                                        <p:strVal val="visible"/>
                                      </p:to>
                                    </p:set>
                                    <p:animEffect transition="in" filter="fade">
                                      <p:cBhvr>
                                        <p:cTn id="47" dur="500"/>
                                        <p:tgtEl>
                                          <p:spTgt spid="14">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3" end="3"/>
                                            </p:txEl>
                                          </p:spTgt>
                                        </p:tgtEl>
                                        <p:attrNameLst>
                                          <p:attrName>style.visibility</p:attrName>
                                        </p:attrNameLst>
                                      </p:cBhvr>
                                      <p:to>
                                        <p:strVal val="visible"/>
                                      </p:to>
                                    </p:set>
                                    <p:animEffect transition="in" filter="fade">
                                      <p:cBhvr>
                                        <p:cTn id="52" dur="500"/>
                                        <p:tgtEl>
                                          <p:spTgt spid="14">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4" end="4"/>
                                            </p:txEl>
                                          </p:spTgt>
                                        </p:tgtEl>
                                        <p:attrNameLst>
                                          <p:attrName>style.visibility</p:attrName>
                                        </p:attrNameLst>
                                      </p:cBhvr>
                                      <p:to>
                                        <p:strVal val="visible"/>
                                      </p:to>
                                    </p:set>
                                    <p:animEffect transition="in" filter="fade">
                                      <p:cBhvr>
                                        <p:cTn id="57" dur="500"/>
                                        <p:tgtEl>
                                          <p:spTgt spid="14">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
                                            <p:txEl>
                                              <p:pRg st="5" end="5"/>
                                            </p:txEl>
                                          </p:spTgt>
                                        </p:tgtEl>
                                        <p:attrNameLst>
                                          <p:attrName>style.visibility</p:attrName>
                                        </p:attrNameLst>
                                      </p:cBhvr>
                                      <p:to>
                                        <p:strVal val="visible"/>
                                      </p:to>
                                    </p:set>
                                    <p:animEffect transition="in" filter="fade">
                                      <p:cBhvr>
                                        <p:cTn id="62" dur="500"/>
                                        <p:tgtEl>
                                          <p:spTgt spid="14">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
                                            <p:txEl>
                                              <p:pRg st="6" end="6"/>
                                            </p:txEl>
                                          </p:spTgt>
                                        </p:tgtEl>
                                        <p:attrNameLst>
                                          <p:attrName>style.visibility</p:attrName>
                                        </p:attrNameLst>
                                      </p:cBhvr>
                                      <p:to>
                                        <p:strVal val="visible"/>
                                      </p:to>
                                    </p:set>
                                    <p:animEffect transition="in" filter="fade">
                                      <p:cBhvr>
                                        <p:cTn id="67" dur="500"/>
                                        <p:tgtEl>
                                          <p:spTgt spid="14">
                                            <p:txEl>
                                              <p:pRg st="6" end="6"/>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4">
                                            <p:txEl>
                                              <p:pRg st="7" end="7"/>
                                            </p:txEl>
                                          </p:spTgt>
                                        </p:tgtEl>
                                        <p:attrNameLst>
                                          <p:attrName>style.visibility</p:attrName>
                                        </p:attrNameLst>
                                      </p:cBhvr>
                                      <p:to>
                                        <p:strVal val="visible"/>
                                      </p:to>
                                    </p:set>
                                    <p:animEffect transition="in" filter="fade">
                                      <p:cBhvr>
                                        <p:cTn id="72" dur="500"/>
                                        <p:tgtEl>
                                          <p:spTgt spid="14">
                                            <p:txEl>
                                              <p:pRg st="7" end="7"/>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4">
                                            <p:txEl>
                                              <p:pRg st="8" end="8"/>
                                            </p:txEl>
                                          </p:spTgt>
                                        </p:tgtEl>
                                        <p:attrNameLst>
                                          <p:attrName>style.visibility</p:attrName>
                                        </p:attrNameLst>
                                      </p:cBhvr>
                                      <p:to>
                                        <p:strVal val="visible"/>
                                      </p:to>
                                    </p:set>
                                    <p:animEffect transition="in" filter="fade">
                                      <p:cBhvr>
                                        <p:cTn id="77" dur="500"/>
                                        <p:tgtEl>
                                          <p:spTgt spid="14">
                                            <p:txEl>
                                              <p:pRg st="8" end="8"/>
                                            </p:txEl>
                                          </p:spTgt>
                                        </p:tgtEl>
                                      </p:cBhvr>
                                    </p:animEffect>
                                  </p:childTnLst>
                                </p:cTn>
                              </p:par>
                            </p:childTnLst>
                          </p:cTn>
                        </p:par>
                        <p:par>
                          <p:cTn id="78" fill="hold">
                            <p:stCondLst>
                              <p:cond delay="500"/>
                            </p:stCondLst>
                            <p:childTnLst>
                              <p:par>
                                <p:cTn id="79" presetID="10" presetClass="entr" presetSubtype="0" fill="hold" nodeType="afterEffect">
                                  <p:stCondLst>
                                    <p:cond delay="0"/>
                                  </p:stCondLst>
                                  <p:childTnLst>
                                    <p:set>
                                      <p:cBhvr>
                                        <p:cTn id="80" dur="1" fill="hold">
                                          <p:stCondLst>
                                            <p:cond delay="0"/>
                                          </p:stCondLst>
                                        </p:cTn>
                                        <p:tgtEl>
                                          <p:spTgt spid="14">
                                            <p:txEl>
                                              <p:pRg st="9" end="9"/>
                                            </p:txEl>
                                          </p:spTgt>
                                        </p:tgtEl>
                                        <p:attrNameLst>
                                          <p:attrName>style.visibility</p:attrName>
                                        </p:attrNameLst>
                                      </p:cBhvr>
                                      <p:to>
                                        <p:strVal val="visible"/>
                                      </p:to>
                                    </p:set>
                                    <p:animEffect transition="in" filter="fade">
                                      <p:cBhvr>
                                        <p:cTn id="81" dur="500"/>
                                        <p:tgtEl>
                                          <p:spTgt spid="14">
                                            <p:txEl>
                                              <p:pRg st="9" end="9"/>
                                            </p:txEl>
                                          </p:spTgt>
                                        </p:tgtEl>
                                      </p:cBhvr>
                                    </p:animEffect>
                                  </p:childTnLst>
                                </p:cTn>
                              </p:par>
                            </p:childTnLst>
                          </p:cTn>
                        </p:par>
                        <p:par>
                          <p:cTn id="82" fill="hold">
                            <p:stCondLst>
                              <p:cond delay="1000"/>
                            </p:stCondLst>
                            <p:childTnLst>
                              <p:par>
                                <p:cTn id="83" presetID="10" presetClass="entr" presetSubtype="0" fill="hold" nodeType="afterEffect">
                                  <p:stCondLst>
                                    <p:cond delay="0"/>
                                  </p:stCondLst>
                                  <p:childTnLst>
                                    <p:set>
                                      <p:cBhvr>
                                        <p:cTn id="84" dur="1" fill="hold">
                                          <p:stCondLst>
                                            <p:cond delay="0"/>
                                          </p:stCondLst>
                                        </p:cTn>
                                        <p:tgtEl>
                                          <p:spTgt spid="14">
                                            <p:txEl>
                                              <p:pRg st="10" end="10"/>
                                            </p:txEl>
                                          </p:spTgt>
                                        </p:tgtEl>
                                        <p:attrNameLst>
                                          <p:attrName>style.visibility</p:attrName>
                                        </p:attrNameLst>
                                      </p:cBhvr>
                                      <p:to>
                                        <p:strVal val="visible"/>
                                      </p:to>
                                    </p:set>
                                    <p:animEffect transition="in" filter="fade">
                                      <p:cBhvr>
                                        <p:cTn id="85" dur="500"/>
                                        <p:tgtEl>
                                          <p:spTgt spid="14">
                                            <p:txEl>
                                              <p:pRg st="10" end="10"/>
                                            </p:txEl>
                                          </p:spTgt>
                                        </p:tgtEl>
                                      </p:cBhvr>
                                    </p:animEffect>
                                  </p:childTnLst>
                                </p:cTn>
                              </p:par>
                            </p:childTnLst>
                          </p:cTn>
                        </p:par>
                        <p:par>
                          <p:cTn id="86" fill="hold">
                            <p:stCondLst>
                              <p:cond delay="1500"/>
                            </p:stCondLst>
                            <p:childTnLst>
                              <p:par>
                                <p:cTn id="87" presetID="10" presetClass="entr" presetSubtype="0" fill="hold" nodeType="afterEffect">
                                  <p:stCondLst>
                                    <p:cond delay="0"/>
                                  </p:stCondLst>
                                  <p:childTnLst>
                                    <p:set>
                                      <p:cBhvr>
                                        <p:cTn id="88" dur="1" fill="hold">
                                          <p:stCondLst>
                                            <p:cond delay="0"/>
                                          </p:stCondLst>
                                        </p:cTn>
                                        <p:tgtEl>
                                          <p:spTgt spid="14">
                                            <p:txEl>
                                              <p:pRg st="11" end="11"/>
                                            </p:txEl>
                                          </p:spTgt>
                                        </p:tgtEl>
                                        <p:attrNameLst>
                                          <p:attrName>style.visibility</p:attrName>
                                        </p:attrNameLst>
                                      </p:cBhvr>
                                      <p:to>
                                        <p:strVal val="visible"/>
                                      </p:to>
                                    </p:set>
                                    <p:animEffect transition="in" filter="fade">
                                      <p:cBhvr>
                                        <p:cTn id="89" dur="500"/>
                                        <p:tgtEl>
                                          <p:spTgt spid="1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600" b="1" dirty="0">
                <a:latin typeface="Cambria" panose="02040503050406030204" pitchFamily="18" charset="0"/>
                <a:ea typeface="Cambria" panose="02040503050406030204" pitchFamily="18" charset="0"/>
              </a:rPr>
              <a:t>2.10.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To Use Rhetorical Questions</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as Transitional Devices</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202170"/>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Do you use rhetorical questions in your presentation? Why/why not?</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200" y="2185236"/>
            <a:ext cx="5257800"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Where does this leave us?</a:t>
            </a:r>
          </a:p>
          <a:p>
            <a:pPr algn="ctr"/>
            <a:r>
              <a:rPr lang="en-US" sz="2400" dirty="0"/>
              <a:t>What can we expect from this?</a:t>
            </a:r>
          </a:p>
          <a:p>
            <a:pPr algn="ctr"/>
            <a:r>
              <a:rPr lang="en-US" sz="2400" dirty="0"/>
              <a:t>Where do we go from here?</a:t>
            </a:r>
          </a:p>
          <a:p>
            <a:pPr algn="ct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Tree>
    <p:extLst>
      <p:ext uri="{BB962C8B-B14F-4D97-AF65-F5344CB8AC3E}">
        <p14:creationId xmlns:p14="http://schemas.microsoft.com/office/powerpoint/2010/main" val="1885829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animEffect transition="in" filter="fade">
                                      <p:cBhvr>
                                        <p:cTn id="37" dur="500"/>
                                        <p:tgtEl>
                                          <p:spTgt spid="1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1" end="1"/>
                                            </p:txEl>
                                          </p:spTgt>
                                        </p:tgtEl>
                                        <p:attrNameLst>
                                          <p:attrName>style.visibility</p:attrName>
                                        </p:attrNameLst>
                                      </p:cBhvr>
                                      <p:to>
                                        <p:strVal val="visible"/>
                                      </p:to>
                                    </p:set>
                                    <p:animEffect transition="in" filter="fade">
                                      <p:cBhvr>
                                        <p:cTn id="42" dur="500"/>
                                        <p:tgtEl>
                                          <p:spTgt spid="14">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2" end="2"/>
                                            </p:txEl>
                                          </p:spTgt>
                                        </p:tgtEl>
                                        <p:attrNameLst>
                                          <p:attrName>style.visibility</p:attrName>
                                        </p:attrNameLst>
                                      </p:cBhvr>
                                      <p:to>
                                        <p:strVal val="visible"/>
                                      </p:to>
                                    </p:set>
                                    <p:animEffect transition="in" filter="fade">
                                      <p:cBhvr>
                                        <p:cTn id="47" dur="500"/>
                                        <p:tgtEl>
                                          <p:spTgt spid="14">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3" end="3"/>
                                            </p:txEl>
                                          </p:spTgt>
                                        </p:tgtEl>
                                        <p:attrNameLst>
                                          <p:attrName>style.visibility</p:attrName>
                                        </p:attrNameLst>
                                      </p:cBhvr>
                                      <p:to>
                                        <p:strVal val="visible"/>
                                      </p:to>
                                    </p:set>
                                    <p:animEffect transition="in" filter="fade">
                                      <p:cBhvr>
                                        <p:cTn id="52" dur="500"/>
                                        <p:tgtEl>
                                          <p:spTgt spid="14">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5" end="5"/>
                                            </p:txEl>
                                          </p:spTgt>
                                        </p:tgtEl>
                                        <p:attrNameLst>
                                          <p:attrName>style.visibility</p:attrName>
                                        </p:attrNameLst>
                                      </p:cBhvr>
                                      <p:to>
                                        <p:strVal val="visible"/>
                                      </p:to>
                                    </p:set>
                                    <p:animEffect transition="in" filter="fade">
                                      <p:cBhvr>
                                        <p:cTn id="57" dur="500"/>
                                        <p:tgtEl>
                                          <p:spTgt spid="14">
                                            <p:txEl>
                                              <p:pRg st="5" end="5"/>
                                            </p:txEl>
                                          </p:spTgt>
                                        </p:tgtEl>
                                      </p:cBhvr>
                                    </p:animEffect>
                                  </p:childTnLst>
                                </p:cTn>
                              </p:par>
                            </p:childTnLst>
                          </p:cTn>
                        </p:par>
                        <p:par>
                          <p:cTn id="58" fill="hold">
                            <p:stCondLst>
                              <p:cond delay="500"/>
                            </p:stCondLst>
                            <p:childTnLst>
                              <p:par>
                                <p:cTn id="59" presetID="10" presetClass="entr" presetSubtype="0" fill="hold" nodeType="afterEffect">
                                  <p:stCondLst>
                                    <p:cond delay="0"/>
                                  </p:stCondLst>
                                  <p:childTnLst>
                                    <p:set>
                                      <p:cBhvr>
                                        <p:cTn id="60" dur="1" fill="hold">
                                          <p:stCondLst>
                                            <p:cond delay="0"/>
                                          </p:stCondLst>
                                        </p:cTn>
                                        <p:tgtEl>
                                          <p:spTgt spid="14">
                                            <p:txEl>
                                              <p:pRg st="6" end="6"/>
                                            </p:txEl>
                                          </p:spTgt>
                                        </p:tgtEl>
                                        <p:attrNameLst>
                                          <p:attrName>style.visibility</p:attrName>
                                        </p:attrNameLst>
                                      </p:cBhvr>
                                      <p:to>
                                        <p:strVal val="visible"/>
                                      </p:to>
                                    </p:set>
                                    <p:animEffect transition="in" filter="fade">
                                      <p:cBhvr>
                                        <p:cTn id="61" dur="500"/>
                                        <p:tgtEl>
                                          <p:spTgt spid="14">
                                            <p:txEl>
                                              <p:pRg st="6" end="6"/>
                                            </p:txEl>
                                          </p:spTgt>
                                        </p:tgtEl>
                                      </p:cBhvr>
                                    </p:animEffect>
                                  </p:childTnLst>
                                </p:cTn>
                              </p:par>
                            </p:childTnLst>
                          </p:cTn>
                        </p:par>
                        <p:par>
                          <p:cTn id="62" fill="hold">
                            <p:stCondLst>
                              <p:cond delay="1000"/>
                            </p:stCondLst>
                            <p:childTnLst>
                              <p:par>
                                <p:cTn id="63" presetID="10" presetClass="entr" presetSubtype="0" fill="hold" nodeType="afterEffect">
                                  <p:stCondLst>
                                    <p:cond delay="0"/>
                                  </p:stCondLst>
                                  <p:childTnLst>
                                    <p:set>
                                      <p:cBhvr>
                                        <p:cTn id="64" dur="1" fill="hold">
                                          <p:stCondLst>
                                            <p:cond delay="0"/>
                                          </p:stCondLst>
                                        </p:cTn>
                                        <p:tgtEl>
                                          <p:spTgt spid="14">
                                            <p:txEl>
                                              <p:pRg st="7" end="7"/>
                                            </p:txEl>
                                          </p:spTgt>
                                        </p:tgtEl>
                                        <p:attrNameLst>
                                          <p:attrName>style.visibility</p:attrName>
                                        </p:attrNameLst>
                                      </p:cBhvr>
                                      <p:to>
                                        <p:strVal val="visible"/>
                                      </p:to>
                                    </p:set>
                                    <p:animEffect transition="in" filter="fade">
                                      <p:cBhvr>
                                        <p:cTn id="65" dur="500"/>
                                        <p:tgtEl>
                                          <p:spTgt spid="14">
                                            <p:txEl>
                                              <p:pRg st="7" end="7"/>
                                            </p:txEl>
                                          </p:spTgt>
                                        </p:tgtEl>
                                      </p:cBhvr>
                                    </p:animEffect>
                                  </p:childTnLst>
                                </p:cTn>
                              </p:par>
                            </p:childTnLst>
                          </p:cTn>
                        </p:par>
                        <p:par>
                          <p:cTn id="66" fill="hold">
                            <p:stCondLst>
                              <p:cond delay="1500"/>
                            </p:stCondLst>
                            <p:childTnLst>
                              <p:par>
                                <p:cTn id="67" presetID="10" presetClass="entr" presetSubtype="0" fill="hold" nodeType="afterEffect">
                                  <p:stCondLst>
                                    <p:cond delay="0"/>
                                  </p:stCondLst>
                                  <p:childTnLst>
                                    <p:set>
                                      <p:cBhvr>
                                        <p:cTn id="68" dur="1" fill="hold">
                                          <p:stCondLst>
                                            <p:cond delay="0"/>
                                          </p:stCondLst>
                                        </p:cTn>
                                        <p:tgtEl>
                                          <p:spTgt spid="14">
                                            <p:txEl>
                                              <p:pRg st="8" end="8"/>
                                            </p:txEl>
                                          </p:spTgt>
                                        </p:tgtEl>
                                        <p:attrNameLst>
                                          <p:attrName>style.visibility</p:attrName>
                                        </p:attrNameLst>
                                      </p:cBhvr>
                                      <p:to>
                                        <p:strVal val="visible"/>
                                      </p:to>
                                    </p:set>
                                    <p:animEffect transition="in" filter="fade">
                                      <p:cBhvr>
                                        <p:cTn id="69" dur="500"/>
                                        <p:tgtEl>
                                          <p:spTgt spid="1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2.11.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To Emphasize Points</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202170"/>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How do you highlight/emphasize points in a presentation?</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200" y="2185236"/>
            <a:ext cx="5257800" cy="4063164"/>
          </a:xfrm>
          <a:prstGeom prst="rect">
            <a:avLst/>
          </a:prstGeom>
          <a:ln>
            <a:solidFill>
              <a:srgbClr val="0070C0"/>
            </a:solidFill>
          </a:ln>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The main thing is…</a:t>
            </a:r>
          </a:p>
          <a:p>
            <a:pPr algn="ctr"/>
            <a:r>
              <a:rPr lang="en-US" sz="2400" dirty="0"/>
              <a:t>It’s important to emphasize at this point that….</a:t>
            </a:r>
          </a:p>
          <a:p>
            <a:pPr algn="ctr"/>
            <a:r>
              <a:rPr lang="en-US" sz="2400" dirty="0"/>
              <a:t>The key point is…</a:t>
            </a:r>
          </a:p>
          <a:p>
            <a:pPr algn="ctr"/>
            <a:r>
              <a:rPr lang="en-US" sz="2400" dirty="0"/>
              <a:t>This is the most crucial step in the process…</a:t>
            </a:r>
          </a:p>
          <a:p>
            <a:pPr algn="ct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Tree>
    <p:extLst>
      <p:ext uri="{BB962C8B-B14F-4D97-AF65-F5344CB8AC3E}">
        <p14:creationId xmlns:p14="http://schemas.microsoft.com/office/powerpoint/2010/main" val="1435593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animEffect transition="in" filter="fade">
                                      <p:cBhvr>
                                        <p:cTn id="37" dur="500"/>
                                        <p:tgtEl>
                                          <p:spTgt spid="1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1" end="1"/>
                                            </p:txEl>
                                          </p:spTgt>
                                        </p:tgtEl>
                                        <p:attrNameLst>
                                          <p:attrName>style.visibility</p:attrName>
                                        </p:attrNameLst>
                                      </p:cBhvr>
                                      <p:to>
                                        <p:strVal val="visible"/>
                                      </p:to>
                                    </p:set>
                                    <p:animEffect transition="in" filter="fade">
                                      <p:cBhvr>
                                        <p:cTn id="42" dur="500"/>
                                        <p:tgtEl>
                                          <p:spTgt spid="14">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2" end="2"/>
                                            </p:txEl>
                                          </p:spTgt>
                                        </p:tgtEl>
                                        <p:attrNameLst>
                                          <p:attrName>style.visibility</p:attrName>
                                        </p:attrNameLst>
                                      </p:cBhvr>
                                      <p:to>
                                        <p:strVal val="visible"/>
                                      </p:to>
                                    </p:set>
                                    <p:animEffect transition="in" filter="fade">
                                      <p:cBhvr>
                                        <p:cTn id="47" dur="500"/>
                                        <p:tgtEl>
                                          <p:spTgt spid="14">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3" end="3"/>
                                            </p:txEl>
                                          </p:spTgt>
                                        </p:tgtEl>
                                        <p:attrNameLst>
                                          <p:attrName>style.visibility</p:attrName>
                                        </p:attrNameLst>
                                      </p:cBhvr>
                                      <p:to>
                                        <p:strVal val="visible"/>
                                      </p:to>
                                    </p:set>
                                    <p:animEffect transition="in" filter="fade">
                                      <p:cBhvr>
                                        <p:cTn id="52" dur="500"/>
                                        <p:tgtEl>
                                          <p:spTgt spid="14">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4" end="4"/>
                                            </p:txEl>
                                          </p:spTgt>
                                        </p:tgtEl>
                                        <p:attrNameLst>
                                          <p:attrName>style.visibility</p:attrName>
                                        </p:attrNameLst>
                                      </p:cBhvr>
                                      <p:to>
                                        <p:strVal val="visible"/>
                                      </p:to>
                                    </p:set>
                                    <p:animEffect transition="in" filter="fade">
                                      <p:cBhvr>
                                        <p:cTn id="57" dur="500"/>
                                        <p:tgtEl>
                                          <p:spTgt spid="14">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
                                            <p:txEl>
                                              <p:pRg st="6" end="6"/>
                                            </p:txEl>
                                          </p:spTgt>
                                        </p:tgtEl>
                                        <p:attrNameLst>
                                          <p:attrName>style.visibility</p:attrName>
                                        </p:attrNameLst>
                                      </p:cBhvr>
                                      <p:to>
                                        <p:strVal val="visible"/>
                                      </p:to>
                                    </p:set>
                                    <p:animEffect transition="in" filter="fade">
                                      <p:cBhvr>
                                        <p:cTn id="62" dur="500"/>
                                        <p:tgtEl>
                                          <p:spTgt spid="14">
                                            <p:txEl>
                                              <p:pRg st="6" end="6"/>
                                            </p:txEl>
                                          </p:spTgt>
                                        </p:tgtEl>
                                      </p:cBhvr>
                                    </p:animEffect>
                                  </p:childTnLst>
                                </p:cTn>
                              </p:par>
                            </p:childTnLst>
                          </p:cTn>
                        </p:par>
                        <p:par>
                          <p:cTn id="63" fill="hold">
                            <p:stCondLst>
                              <p:cond delay="500"/>
                            </p:stCondLst>
                            <p:childTnLst>
                              <p:par>
                                <p:cTn id="64" presetID="10" presetClass="entr" presetSubtype="0" fill="hold" nodeType="afterEffect">
                                  <p:stCondLst>
                                    <p:cond delay="0"/>
                                  </p:stCondLst>
                                  <p:childTnLst>
                                    <p:set>
                                      <p:cBhvr>
                                        <p:cTn id="65" dur="1" fill="hold">
                                          <p:stCondLst>
                                            <p:cond delay="0"/>
                                          </p:stCondLst>
                                        </p:cTn>
                                        <p:tgtEl>
                                          <p:spTgt spid="14">
                                            <p:txEl>
                                              <p:pRg st="7" end="7"/>
                                            </p:txEl>
                                          </p:spTgt>
                                        </p:tgtEl>
                                        <p:attrNameLst>
                                          <p:attrName>style.visibility</p:attrName>
                                        </p:attrNameLst>
                                      </p:cBhvr>
                                      <p:to>
                                        <p:strVal val="visible"/>
                                      </p:to>
                                    </p:set>
                                    <p:animEffect transition="in" filter="fade">
                                      <p:cBhvr>
                                        <p:cTn id="66" dur="500"/>
                                        <p:tgtEl>
                                          <p:spTgt spid="14">
                                            <p:txEl>
                                              <p:pRg st="7" end="7"/>
                                            </p:txEl>
                                          </p:spTgt>
                                        </p:tgtEl>
                                      </p:cBhvr>
                                    </p:animEffect>
                                  </p:childTnLst>
                                </p:cTn>
                              </p:par>
                            </p:childTnLst>
                          </p:cTn>
                        </p:par>
                        <p:par>
                          <p:cTn id="67" fill="hold">
                            <p:stCondLst>
                              <p:cond delay="1000"/>
                            </p:stCondLst>
                            <p:childTnLst>
                              <p:par>
                                <p:cTn id="68" presetID="10" presetClass="entr" presetSubtype="0" fill="hold" nodeType="afterEffect">
                                  <p:stCondLst>
                                    <p:cond delay="0"/>
                                  </p:stCondLst>
                                  <p:childTnLst>
                                    <p:set>
                                      <p:cBhvr>
                                        <p:cTn id="69" dur="1" fill="hold">
                                          <p:stCondLst>
                                            <p:cond delay="0"/>
                                          </p:stCondLst>
                                        </p:cTn>
                                        <p:tgtEl>
                                          <p:spTgt spid="14">
                                            <p:txEl>
                                              <p:pRg st="8" end="8"/>
                                            </p:txEl>
                                          </p:spTgt>
                                        </p:tgtEl>
                                        <p:attrNameLst>
                                          <p:attrName>style.visibility</p:attrName>
                                        </p:attrNameLst>
                                      </p:cBhvr>
                                      <p:to>
                                        <p:strVal val="visible"/>
                                      </p:to>
                                    </p:set>
                                    <p:animEffect transition="in" filter="fade">
                                      <p:cBhvr>
                                        <p:cTn id="70" dur="500"/>
                                        <p:tgtEl>
                                          <p:spTgt spid="14">
                                            <p:txEl>
                                              <p:pRg st="8" end="8"/>
                                            </p:txEl>
                                          </p:spTgt>
                                        </p:tgtEl>
                                      </p:cBhvr>
                                    </p:animEffect>
                                  </p:childTnLst>
                                </p:cTn>
                              </p:par>
                            </p:childTnLst>
                          </p:cTn>
                        </p:par>
                        <p:par>
                          <p:cTn id="71" fill="hold">
                            <p:stCondLst>
                              <p:cond delay="1500"/>
                            </p:stCondLst>
                            <p:childTnLst>
                              <p:par>
                                <p:cTn id="72" presetID="10" presetClass="entr" presetSubtype="0" fill="hold" nodeType="afterEffect">
                                  <p:stCondLst>
                                    <p:cond delay="0"/>
                                  </p:stCondLst>
                                  <p:childTnLst>
                                    <p:set>
                                      <p:cBhvr>
                                        <p:cTn id="73" dur="1" fill="hold">
                                          <p:stCondLst>
                                            <p:cond delay="0"/>
                                          </p:stCondLst>
                                        </p:cTn>
                                        <p:tgtEl>
                                          <p:spTgt spid="14">
                                            <p:txEl>
                                              <p:pRg st="9" end="9"/>
                                            </p:txEl>
                                          </p:spTgt>
                                        </p:tgtEl>
                                        <p:attrNameLst>
                                          <p:attrName>style.visibility</p:attrName>
                                        </p:attrNameLst>
                                      </p:cBhvr>
                                      <p:to>
                                        <p:strVal val="visible"/>
                                      </p:to>
                                    </p:set>
                                    <p:animEffect transition="in" filter="fade">
                                      <p:cBhvr>
                                        <p:cTn id="74" dur="500"/>
                                        <p:tgtEl>
                                          <p:spTgt spid="1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2.12. Mastering the Mechanics of </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Language – </a:t>
            </a:r>
            <a:r>
              <a:rPr lang="en-US" sz="4000" b="1" dirty="0">
                <a:solidFill>
                  <a:srgbClr val="C00000"/>
                </a:solidFill>
                <a:latin typeface="Cambria" panose="02040503050406030204" pitchFamily="18" charset="0"/>
                <a:ea typeface="Cambria" panose="02040503050406030204" pitchFamily="18" charset="0"/>
              </a:rPr>
              <a:t>Self-Reflection</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6282265" y="1979875"/>
            <a:ext cx="5071535" cy="4107026"/>
          </a:xfrm>
          <a:prstGeom prst="rect">
            <a:avLst/>
          </a:prstGeom>
          <a:ln>
            <a:solidFill>
              <a:srgbClr val="00B05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Which expressions are new to you?</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r>
              <a:rPr lang="en-US" sz="2400" dirty="0"/>
              <a:t>____________________________</a:t>
            </a:r>
          </a:p>
        </p:txBody>
      </p:sp>
      <p:sp>
        <p:nvSpPr>
          <p:cNvPr id="5" name="Content Placeholder 7">
            <a:extLst>
              <a:ext uri="{FF2B5EF4-FFF2-40B4-BE49-F238E27FC236}">
                <a16:creationId xmlns:a16="http://schemas.microsoft.com/office/drawing/2014/main" id="{8BB74FF0-5C6B-454E-B6B4-50B043EA058B}"/>
              </a:ext>
            </a:extLst>
          </p:cNvPr>
          <p:cNvSpPr txBox="1">
            <a:spLocks/>
          </p:cNvSpPr>
          <p:nvPr/>
        </p:nvSpPr>
        <p:spPr>
          <a:xfrm>
            <a:off x="838200" y="1969242"/>
            <a:ext cx="5071535" cy="4107026"/>
          </a:xfrm>
          <a:prstGeom prst="rect">
            <a:avLst/>
          </a:prstGeom>
          <a:ln>
            <a:solidFill>
              <a:srgbClr val="FFC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Which expressions do you usually  use?</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r>
              <a:rPr lang="en-US" sz="2400" dirty="0"/>
              <a:t>____________________________</a:t>
            </a:r>
          </a:p>
        </p:txBody>
      </p:sp>
    </p:spTree>
    <p:extLst>
      <p:ext uri="{BB962C8B-B14F-4D97-AF65-F5344CB8AC3E}">
        <p14:creationId xmlns:p14="http://schemas.microsoft.com/office/powerpoint/2010/main" val="390009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500"/>
                                        <p:tgtEl>
                                          <p:spTgt spid="5">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Effect transition="in" filter="fade">
                                      <p:cBhvr>
                                        <p:cTn id="31" dur="500"/>
                                        <p:tgtEl>
                                          <p:spTgt spid="5">
                                            <p:txEl>
                                              <p:pRg st="6" end="6"/>
                                            </p:txEl>
                                          </p:spTgt>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animEffect transition="in" filter="fade">
                                      <p:cBhvr>
                                        <p:cTn id="35" dur="500"/>
                                        <p:tgtEl>
                                          <p:spTgt spid="5">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9">
                                            <p:txEl>
                                              <p:pRg st="0" end="0"/>
                                            </p:txEl>
                                          </p:spTgt>
                                        </p:tgtEl>
                                        <p:attrNameLst>
                                          <p:attrName>style.visibility</p:attrName>
                                        </p:attrNameLst>
                                      </p:cBhvr>
                                      <p:to>
                                        <p:strVal val="visible"/>
                                      </p:to>
                                    </p:set>
                                    <p:animEffect transition="in" filter="fade">
                                      <p:cBhvr>
                                        <p:cTn id="40" dur="500"/>
                                        <p:tgtEl>
                                          <p:spTgt spid="9">
                                            <p:txEl>
                                              <p:pRg st="0" end="0"/>
                                            </p:txEl>
                                          </p:spTgt>
                                        </p:tgtEl>
                                      </p:cBhvr>
                                    </p:animEffect>
                                  </p:childTnLst>
                                </p:cTn>
                              </p:par>
                            </p:childTnLst>
                          </p:cTn>
                        </p:par>
                        <p:par>
                          <p:cTn id="41" fill="hold">
                            <p:stCondLst>
                              <p:cond delay="500"/>
                            </p:stCondLst>
                            <p:childTnLst>
                              <p:par>
                                <p:cTn id="42" presetID="10" presetClass="entr" presetSubtype="0" fill="hold" nodeType="afterEffect">
                                  <p:stCondLst>
                                    <p:cond delay="0"/>
                                  </p:stCondLst>
                                  <p:childTnLst>
                                    <p:set>
                                      <p:cBhvr>
                                        <p:cTn id="43" dur="1" fill="hold">
                                          <p:stCondLst>
                                            <p:cond delay="0"/>
                                          </p:stCondLst>
                                        </p:cTn>
                                        <p:tgtEl>
                                          <p:spTgt spid="9">
                                            <p:txEl>
                                              <p:pRg st="1" end="1"/>
                                            </p:txEl>
                                          </p:spTgt>
                                        </p:tgtEl>
                                        <p:attrNameLst>
                                          <p:attrName>style.visibility</p:attrName>
                                        </p:attrNameLst>
                                      </p:cBhvr>
                                      <p:to>
                                        <p:strVal val="visible"/>
                                      </p:to>
                                    </p:set>
                                    <p:animEffect transition="in" filter="fade">
                                      <p:cBhvr>
                                        <p:cTn id="44" dur="500"/>
                                        <p:tgtEl>
                                          <p:spTgt spid="9">
                                            <p:txEl>
                                              <p:pRg st="1" end="1"/>
                                            </p:txEl>
                                          </p:spTgt>
                                        </p:tgtEl>
                                      </p:cBhvr>
                                    </p:animEffect>
                                  </p:childTnLst>
                                </p:cTn>
                              </p:par>
                            </p:childTnLst>
                          </p:cTn>
                        </p:par>
                        <p:par>
                          <p:cTn id="45" fill="hold">
                            <p:stCondLst>
                              <p:cond delay="1000"/>
                            </p:stCondLst>
                            <p:childTnLst>
                              <p:par>
                                <p:cTn id="46" presetID="10" presetClass="entr" presetSubtype="0" fill="hold" nodeType="afterEffect">
                                  <p:stCondLst>
                                    <p:cond delay="0"/>
                                  </p:stCondLst>
                                  <p:childTnLst>
                                    <p:set>
                                      <p:cBhvr>
                                        <p:cTn id="47" dur="1" fill="hold">
                                          <p:stCondLst>
                                            <p:cond delay="0"/>
                                          </p:stCondLst>
                                        </p:cTn>
                                        <p:tgtEl>
                                          <p:spTgt spid="9">
                                            <p:txEl>
                                              <p:pRg st="2" end="2"/>
                                            </p:txEl>
                                          </p:spTgt>
                                        </p:tgtEl>
                                        <p:attrNameLst>
                                          <p:attrName>style.visibility</p:attrName>
                                        </p:attrNameLst>
                                      </p:cBhvr>
                                      <p:to>
                                        <p:strVal val="visible"/>
                                      </p:to>
                                    </p:set>
                                    <p:animEffect transition="in" filter="fade">
                                      <p:cBhvr>
                                        <p:cTn id="48" dur="500"/>
                                        <p:tgtEl>
                                          <p:spTgt spid="9">
                                            <p:txEl>
                                              <p:pRg st="2" end="2"/>
                                            </p:txEl>
                                          </p:spTgt>
                                        </p:tgtEl>
                                      </p:cBhvr>
                                    </p:animEffect>
                                  </p:childTnLst>
                                </p:cTn>
                              </p:par>
                            </p:childTnLst>
                          </p:cTn>
                        </p:par>
                        <p:par>
                          <p:cTn id="49" fill="hold">
                            <p:stCondLst>
                              <p:cond delay="1500"/>
                            </p:stCondLst>
                            <p:childTnLst>
                              <p:par>
                                <p:cTn id="50" presetID="10" presetClass="entr" presetSubtype="0" fill="hold" nodeType="afterEffect">
                                  <p:stCondLst>
                                    <p:cond delay="0"/>
                                  </p:stCondLst>
                                  <p:childTnLst>
                                    <p:set>
                                      <p:cBhvr>
                                        <p:cTn id="51" dur="1" fill="hold">
                                          <p:stCondLst>
                                            <p:cond delay="0"/>
                                          </p:stCondLst>
                                        </p:cTn>
                                        <p:tgtEl>
                                          <p:spTgt spid="9">
                                            <p:txEl>
                                              <p:pRg st="3" end="3"/>
                                            </p:txEl>
                                          </p:spTgt>
                                        </p:tgtEl>
                                        <p:attrNameLst>
                                          <p:attrName>style.visibility</p:attrName>
                                        </p:attrNameLst>
                                      </p:cBhvr>
                                      <p:to>
                                        <p:strVal val="visible"/>
                                      </p:to>
                                    </p:set>
                                    <p:animEffect transition="in" filter="fade">
                                      <p:cBhvr>
                                        <p:cTn id="52" dur="500"/>
                                        <p:tgtEl>
                                          <p:spTgt spid="9">
                                            <p:txEl>
                                              <p:pRg st="3" end="3"/>
                                            </p:txEl>
                                          </p:spTgt>
                                        </p:tgtEl>
                                      </p:cBhvr>
                                    </p:animEffect>
                                  </p:childTnLst>
                                </p:cTn>
                              </p:par>
                            </p:childTnLst>
                          </p:cTn>
                        </p:par>
                        <p:par>
                          <p:cTn id="53" fill="hold">
                            <p:stCondLst>
                              <p:cond delay="2000"/>
                            </p:stCondLst>
                            <p:childTnLst>
                              <p:par>
                                <p:cTn id="54" presetID="10" presetClass="entr" presetSubtype="0" fill="hold" nodeType="afterEffect">
                                  <p:stCondLst>
                                    <p:cond delay="0"/>
                                  </p:stCondLst>
                                  <p:childTnLst>
                                    <p:set>
                                      <p:cBhvr>
                                        <p:cTn id="55" dur="1" fill="hold">
                                          <p:stCondLst>
                                            <p:cond delay="0"/>
                                          </p:stCondLst>
                                        </p:cTn>
                                        <p:tgtEl>
                                          <p:spTgt spid="9">
                                            <p:txEl>
                                              <p:pRg st="4" end="4"/>
                                            </p:txEl>
                                          </p:spTgt>
                                        </p:tgtEl>
                                        <p:attrNameLst>
                                          <p:attrName>style.visibility</p:attrName>
                                        </p:attrNameLst>
                                      </p:cBhvr>
                                      <p:to>
                                        <p:strVal val="visible"/>
                                      </p:to>
                                    </p:set>
                                    <p:animEffect transition="in" filter="fade">
                                      <p:cBhvr>
                                        <p:cTn id="56" dur="500"/>
                                        <p:tgtEl>
                                          <p:spTgt spid="9">
                                            <p:txEl>
                                              <p:pRg st="4" end="4"/>
                                            </p:txEl>
                                          </p:spTgt>
                                        </p:tgtEl>
                                      </p:cBhvr>
                                    </p:animEffect>
                                  </p:childTnLst>
                                </p:cTn>
                              </p:par>
                            </p:childTnLst>
                          </p:cTn>
                        </p:par>
                        <p:par>
                          <p:cTn id="57" fill="hold">
                            <p:stCondLst>
                              <p:cond delay="2500"/>
                            </p:stCondLst>
                            <p:childTnLst>
                              <p:par>
                                <p:cTn id="58" presetID="10" presetClass="entr" presetSubtype="0" fill="hold" nodeType="afterEffect">
                                  <p:stCondLst>
                                    <p:cond delay="0"/>
                                  </p:stCondLst>
                                  <p:childTnLst>
                                    <p:set>
                                      <p:cBhvr>
                                        <p:cTn id="59" dur="1" fill="hold">
                                          <p:stCondLst>
                                            <p:cond delay="0"/>
                                          </p:stCondLst>
                                        </p:cTn>
                                        <p:tgtEl>
                                          <p:spTgt spid="9">
                                            <p:txEl>
                                              <p:pRg st="5" end="5"/>
                                            </p:txEl>
                                          </p:spTgt>
                                        </p:tgtEl>
                                        <p:attrNameLst>
                                          <p:attrName>style.visibility</p:attrName>
                                        </p:attrNameLst>
                                      </p:cBhvr>
                                      <p:to>
                                        <p:strVal val="visible"/>
                                      </p:to>
                                    </p:set>
                                    <p:animEffect transition="in" filter="fade">
                                      <p:cBhvr>
                                        <p:cTn id="60" dur="500"/>
                                        <p:tgtEl>
                                          <p:spTgt spid="9">
                                            <p:txEl>
                                              <p:pRg st="5" end="5"/>
                                            </p:txEl>
                                          </p:spTgt>
                                        </p:tgtEl>
                                      </p:cBhvr>
                                    </p:animEffect>
                                  </p:childTnLst>
                                </p:cTn>
                              </p:par>
                            </p:childTnLst>
                          </p:cTn>
                        </p:par>
                        <p:par>
                          <p:cTn id="61" fill="hold">
                            <p:stCondLst>
                              <p:cond delay="3000"/>
                            </p:stCondLst>
                            <p:childTnLst>
                              <p:par>
                                <p:cTn id="62" presetID="10" presetClass="entr" presetSubtype="0" fill="hold" nodeType="afterEffect">
                                  <p:stCondLst>
                                    <p:cond delay="0"/>
                                  </p:stCondLst>
                                  <p:childTnLst>
                                    <p:set>
                                      <p:cBhvr>
                                        <p:cTn id="63" dur="1" fill="hold">
                                          <p:stCondLst>
                                            <p:cond delay="0"/>
                                          </p:stCondLst>
                                        </p:cTn>
                                        <p:tgtEl>
                                          <p:spTgt spid="9">
                                            <p:txEl>
                                              <p:pRg st="6" end="6"/>
                                            </p:txEl>
                                          </p:spTgt>
                                        </p:tgtEl>
                                        <p:attrNameLst>
                                          <p:attrName>style.visibility</p:attrName>
                                        </p:attrNameLst>
                                      </p:cBhvr>
                                      <p:to>
                                        <p:strVal val="visible"/>
                                      </p:to>
                                    </p:set>
                                    <p:animEffect transition="in" filter="fade">
                                      <p:cBhvr>
                                        <p:cTn id="64" dur="500"/>
                                        <p:tgtEl>
                                          <p:spTgt spid="9">
                                            <p:txEl>
                                              <p:pRg st="6" end="6"/>
                                            </p:txEl>
                                          </p:spTgt>
                                        </p:tgtEl>
                                      </p:cBhvr>
                                    </p:animEffect>
                                  </p:childTnLst>
                                </p:cTn>
                              </p:par>
                            </p:childTnLst>
                          </p:cTn>
                        </p:par>
                        <p:par>
                          <p:cTn id="65" fill="hold">
                            <p:stCondLst>
                              <p:cond delay="3500"/>
                            </p:stCondLst>
                            <p:childTnLst>
                              <p:par>
                                <p:cTn id="66" presetID="10" presetClass="entr" presetSubtype="0" fill="hold" nodeType="after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fade">
                                      <p:cBhvr>
                                        <p:cTn id="68" dur="500"/>
                                        <p:tgtEl>
                                          <p:spTgt spid="9">
                                            <p:txEl>
                                              <p:pRg st="7" end="7"/>
                                            </p:txEl>
                                          </p:spTgt>
                                        </p:tgtEl>
                                      </p:cBhvr>
                                    </p:animEffect>
                                  </p:childTnLst>
                                </p:cTn>
                              </p:par>
                            </p:childTnLst>
                          </p:cTn>
                        </p:par>
                        <p:par>
                          <p:cTn id="69" fill="hold">
                            <p:stCondLst>
                              <p:cond delay="4000"/>
                            </p:stCondLst>
                            <p:childTnLst>
                              <p:par>
                                <p:cTn id="70" presetID="10" presetClass="entr" presetSubtype="0" fill="hold" nodeType="afterEffect">
                                  <p:stCondLst>
                                    <p:cond delay="0"/>
                                  </p:stCondLst>
                                  <p:childTnLst>
                                    <p:set>
                                      <p:cBhvr>
                                        <p:cTn id="71" dur="1" fill="hold">
                                          <p:stCondLst>
                                            <p:cond delay="0"/>
                                          </p:stCondLst>
                                        </p:cTn>
                                        <p:tgtEl>
                                          <p:spTgt spid="9">
                                            <p:txEl>
                                              <p:pRg st="8" end="8"/>
                                            </p:txEl>
                                          </p:spTgt>
                                        </p:tgtEl>
                                        <p:attrNameLst>
                                          <p:attrName>style.visibility</p:attrName>
                                        </p:attrNameLst>
                                      </p:cBhvr>
                                      <p:to>
                                        <p:strVal val="visible"/>
                                      </p:to>
                                    </p:set>
                                    <p:animEffect transition="in" filter="fade">
                                      <p:cBhvr>
                                        <p:cTn id="72"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Basics of Effective Language Use</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003425"/>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4" name="TextBox 3">
            <a:extLst>
              <a:ext uri="{FF2B5EF4-FFF2-40B4-BE49-F238E27FC236}">
                <a16:creationId xmlns:a16="http://schemas.microsoft.com/office/drawing/2014/main" id="{7DBA34E1-964B-4D0B-AD5A-1C198CD345D6}"/>
              </a:ext>
            </a:extLst>
          </p:cNvPr>
          <p:cNvSpPr txBox="1"/>
          <p:nvPr/>
        </p:nvSpPr>
        <p:spPr>
          <a:xfrm>
            <a:off x="838200" y="1884538"/>
            <a:ext cx="5122333" cy="4401205"/>
          </a:xfrm>
          <a:prstGeom prst="rect">
            <a:avLst/>
          </a:prstGeom>
          <a:noFill/>
        </p:spPr>
        <p:txBody>
          <a:bodyPr wrap="square" rtlCol="0">
            <a:spAutoFit/>
          </a:bodyPr>
          <a:lstStyle/>
          <a:p>
            <a:pPr marL="285750" indent="-285750">
              <a:buFont typeface="Arial" panose="020B0604020202020204" pitchFamily="34" charset="0"/>
              <a:buChar char="•"/>
            </a:pPr>
            <a:r>
              <a:rPr lang="en-US" sz="2000" dirty="0"/>
              <a:t>The purpose of this lecture is not to present the detailed coverage about how to craft a speech, which is the focus of many oral presentation guides.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Instead, it emphasizes the basics of language use that a speaker should keep in mind when drafting a speech or answering questions.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Even those who consider themselves highly competent may still want to remind themselves of the basic principles of effective language use.</a:t>
            </a:r>
          </a:p>
        </p:txBody>
      </p:sp>
      <p:sp>
        <p:nvSpPr>
          <p:cNvPr id="9" name="TextBox 8">
            <a:extLst>
              <a:ext uri="{FF2B5EF4-FFF2-40B4-BE49-F238E27FC236}">
                <a16:creationId xmlns:a16="http://schemas.microsoft.com/office/drawing/2014/main" id="{AA11F408-D0C3-4075-90FF-F6A0ED54159C}"/>
              </a:ext>
            </a:extLst>
          </p:cNvPr>
          <p:cNvSpPr txBox="1"/>
          <p:nvPr/>
        </p:nvSpPr>
        <p:spPr>
          <a:xfrm>
            <a:off x="6366934" y="2003425"/>
            <a:ext cx="5122333" cy="3847207"/>
          </a:xfrm>
          <a:prstGeom prst="rect">
            <a:avLst/>
          </a:prstGeom>
          <a:noFill/>
        </p:spPr>
        <p:txBody>
          <a:bodyPr wrap="square" rtlCol="0">
            <a:spAutoFit/>
          </a:bodyPr>
          <a:lstStyle/>
          <a:p>
            <a:r>
              <a:rPr lang="en-US" sz="2400" b="1" dirty="0">
                <a:solidFill>
                  <a:srgbClr val="C00000"/>
                </a:solidFill>
              </a:rPr>
              <a:t>1. ACCURACY</a:t>
            </a:r>
          </a:p>
          <a:p>
            <a:pPr marL="285750" indent="-285750">
              <a:buFont typeface="Arial" panose="020B0604020202020204" pitchFamily="34" charset="0"/>
              <a:buChar char="•"/>
            </a:pPr>
            <a:r>
              <a:rPr lang="en-US" sz="2000" dirty="0"/>
              <a:t>Use words that will help your listeners to understand your meaning as precisely as possible.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The immediacy of speaking makes it challenging to find the exact words you want on the spot; that is why a preparation that includes anticipating and answering potential questions is critical in maximizing the accuracy of your word choice and meaning.</a:t>
            </a:r>
          </a:p>
        </p:txBody>
      </p:sp>
    </p:spTree>
    <p:extLst>
      <p:ext uri="{BB962C8B-B14F-4D97-AF65-F5344CB8AC3E}">
        <p14:creationId xmlns:p14="http://schemas.microsoft.com/office/powerpoint/2010/main" val="4209894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fade">
                                      <p:cBhvr>
                                        <p:cTn id="27" dur="500"/>
                                        <p:tgtEl>
                                          <p:spTgt spid="9">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3" end="3"/>
                                            </p:txEl>
                                          </p:spTgt>
                                        </p:tgtEl>
                                        <p:attrNameLst>
                                          <p:attrName>style.visibility</p:attrName>
                                        </p:attrNameLst>
                                      </p:cBhvr>
                                      <p:to>
                                        <p:strVal val="visible"/>
                                      </p:to>
                                    </p:set>
                                    <p:animEffect transition="in" filter="fade">
                                      <p:cBhvr>
                                        <p:cTn id="3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Basics of Effective Language Use</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003425"/>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9" name="TextBox 8">
            <a:extLst>
              <a:ext uri="{FF2B5EF4-FFF2-40B4-BE49-F238E27FC236}">
                <a16:creationId xmlns:a16="http://schemas.microsoft.com/office/drawing/2014/main" id="{AA11F408-D0C3-4075-90FF-F6A0ED54159C}"/>
              </a:ext>
            </a:extLst>
          </p:cNvPr>
          <p:cNvSpPr txBox="1"/>
          <p:nvPr/>
        </p:nvSpPr>
        <p:spPr>
          <a:xfrm>
            <a:off x="6366934" y="1805125"/>
            <a:ext cx="5317066" cy="4585871"/>
          </a:xfrm>
          <a:prstGeom prst="rect">
            <a:avLst/>
          </a:prstGeom>
          <a:noFill/>
        </p:spPr>
        <p:txBody>
          <a:bodyPr wrap="square" rtlCol="0">
            <a:spAutoFit/>
          </a:bodyPr>
          <a:lstStyle/>
          <a:p>
            <a:r>
              <a:rPr lang="en-US" sz="2400" b="1" dirty="0">
                <a:solidFill>
                  <a:srgbClr val="C00000"/>
                </a:solidFill>
              </a:rPr>
              <a:t>4. COHERENCE</a:t>
            </a:r>
          </a:p>
          <a:p>
            <a:pPr marL="285750" indent="-285750">
              <a:buFont typeface="Arial" panose="020B0604020202020204" pitchFamily="34" charset="0"/>
              <a:buChar char="•"/>
            </a:pPr>
            <a:r>
              <a:rPr lang="en-US" sz="2000" dirty="0"/>
              <a:t>An oral presentation does not have the visible punctuation marks and written words that are in a text.</a:t>
            </a:r>
          </a:p>
          <a:p>
            <a:pPr marL="285750" indent="-285750">
              <a:buFont typeface="Arial" panose="020B0604020202020204" pitchFamily="34" charset="0"/>
              <a:buChar char="•"/>
            </a:pPr>
            <a:r>
              <a:rPr lang="en-US" sz="2000" dirty="0"/>
              <a:t>Provide logical connections among your ideas to enhance understanding and retention of your message.</a:t>
            </a:r>
          </a:p>
          <a:p>
            <a:endParaRPr lang="en-US" sz="2000" dirty="0"/>
          </a:p>
          <a:p>
            <a:r>
              <a:rPr lang="en-US" sz="2400" b="1" dirty="0">
                <a:solidFill>
                  <a:srgbClr val="C00000"/>
                </a:solidFill>
              </a:rPr>
              <a:t>5. LIMIT JARGON, ABBREVIATIONS, AND ACRONYMS</a:t>
            </a:r>
          </a:p>
          <a:p>
            <a:pPr marL="342900" indent="-342900">
              <a:buFont typeface="Arial" panose="020B0604020202020204" pitchFamily="34" charset="0"/>
              <a:buChar char="•"/>
            </a:pPr>
            <a:r>
              <a:rPr lang="en-US" sz="2000" dirty="0"/>
              <a:t>or use them very carefully to avoid alienating listeners who may not share that language. </a:t>
            </a:r>
          </a:p>
          <a:p>
            <a:pPr marL="342900" indent="-342900">
              <a:buFont typeface="Arial" panose="020B0604020202020204" pitchFamily="34" charset="0"/>
              <a:buChar char="•"/>
            </a:pPr>
            <a:r>
              <a:rPr lang="en-US" sz="2000" dirty="0"/>
              <a:t>Never assume shared understanding or make your audience guess what you mean.</a:t>
            </a:r>
          </a:p>
        </p:txBody>
      </p:sp>
      <p:sp>
        <p:nvSpPr>
          <p:cNvPr id="10" name="TextBox 9">
            <a:extLst>
              <a:ext uri="{FF2B5EF4-FFF2-40B4-BE49-F238E27FC236}">
                <a16:creationId xmlns:a16="http://schemas.microsoft.com/office/drawing/2014/main" id="{5BBF9E01-A71D-473F-94A7-7B7BCCB1D106}"/>
              </a:ext>
            </a:extLst>
          </p:cNvPr>
          <p:cNvSpPr txBox="1"/>
          <p:nvPr/>
        </p:nvSpPr>
        <p:spPr>
          <a:xfrm>
            <a:off x="838200" y="1788587"/>
            <a:ext cx="5122333" cy="4524315"/>
          </a:xfrm>
          <a:prstGeom prst="rect">
            <a:avLst/>
          </a:prstGeom>
          <a:noFill/>
        </p:spPr>
        <p:txBody>
          <a:bodyPr wrap="square" rtlCol="0">
            <a:spAutoFit/>
          </a:bodyPr>
          <a:lstStyle/>
          <a:p>
            <a:r>
              <a:rPr lang="en-US" sz="2400" b="1" dirty="0">
                <a:solidFill>
                  <a:srgbClr val="C00000"/>
                </a:solidFill>
              </a:rPr>
              <a:t>2. SIMPLICITY</a:t>
            </a:r>
          </a:p>
          <a:p>
            <a:pPr marL="285750" indent="-285750">
              <a:buFont typeface="Arial" panose="020B0604020202020204" pitchFamily="34" charset="0"/>
              <a:buChar char="•"/>
            </a:pPr>
            <a:r>
              <a:rPr lang="en-US" sz="2000" dirty="0"/>
              <a:t>Avoid complex sentences and needless hedging terms. </a:t>
            </a:r>
          </a:p>
          <a:p>
            <a:pPr marL="285750" indent="-285750">
              <a:buFont typeface="Arial" panose="020B0604020202020204" pitchFamily="34" charset="0"/>
              <a:buChar char="•"/>
            </a:pPr>
            <a:r>
              <a:rPr lang="en-US" sz="2000" dirty="0"/>
              <a:t>Your objective is to get the audience to understand your intended message.</a:t>
            </a:r>
          </a:p>
          <a:p>
            <a:pPr marL="285750" indent="-285750">
              <a:buFont typeface="Arial" panose="020B0604020202020204" pitchFamily="34" charset="0"/>
              <a:buChar char="•"/>
            </a:pPr>
            <a:endParaRPr lang="en-US" sz="2000" dirty="0"/>
          </a:p>
          <a:p>
            <a:r>
              <a:rPr lang="en-US" sz="2400" b="1" dirty="0">
                <a:solidFill>
                  <a:srgbClr val="C00000"/>
                </a:solidFill>
              </a:rPr>
              <a:t>3. CONCISENESS</a:t>
            </a:r>
            <a:endParaRPr lang="en-US" sz="2000" b="1" dirty="0">
              <a:solidFill>
                <a:srgbClr val="C00000"/>
              </a:solidFill>
            </a:endParaRPr>
          </a:p>
          <a:p>
            <a:pPr marL="342900" indent="-342900">
              <a:buFont typeface="Arial" panose="020B0604020202020204" pitchFamily="34" charset="0"/>
              <a:buChar char="•"/>
            </a:pPr>
            <a:r>
              <a:rPr lang="en-US" sz="2000" dirty="0"/>
              <a:t>Using words efficiently and omitting unnecessary words will help you enhance the clarity of your message. </a:t>
            </a:r>
          </a:p>
          <a:p>
            <a:pPr marL="342900" indent="-342900">
              <a:buFont typeface="Arial" panose="020B0604020202020204" pitchFamily="34" charset="0"/>
              <a:buChar char="•"/>
            </a:pPr>
            <a:r>
              <a:rPr lang="en-US" sz="2000" dirty="0"/>
              <a:t>Avoid taking too long to get to your point if you have a tendency to communicate in a round-about way.</a:t>
            </a:r>
          </a:p>
          <a:p>
            <a:endParaRPr lang="en-US" sz="2000" dirty="0"/>
          </a:p>
        </p:txBody>
      </p:sp>
    </p:spTree>
    <p:extLst>
      <p:ext uri="{BB962C8B-B14F-4D97-AF65-F5344CB8AC3E}">
        <p14:creationId xmlns:p14="http://schemas.microsoft.com/office/powerpoint/2010/main" val="1506788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fade">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fade">
                                      <p:cBhvr>
                                        <p:cTn id="27" dur="500"/>
                                        <p:tgtEl>
                                          <p:spTgt spid="10">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6" end="6"/>
                                            </p:txEl>
                                          </p:spTgt>
                                        </p:tgtEl>
                                        <p:attrNameLst>
                                          <p:attrName>style.visibility</p:attrName>
                                        </p:attrNameLst>
                                      </p:cBhvr>
                                      <p:to>
                                        <p:strVal val="visible"/>
                                      </p:to>
                                    </p:set>
                                    <p:animEffect transition="in" filter="fade">
                                      <p:cBhvr>
                                        <p:cTn id="32" dur="500"/>
                                        <p:tgtEl>
                                          <p:spTgt spid="10">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Effect transition="in" filter="fade">
                                      <p:cBhvr>
                                        <p:cTn id="37" dur="500"/>
                                        <p:tgtEl>
                                          <p:spTgt spid="9">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1" end="1"/>
                                            </p:txEl>
                                          </p:spTgt>
                                        </p:tgtEl>
                                        <p:attrNameLst>
                                          <p:attrName>style.visibility</p:attrName>
                                        </p:attrNameLst>
                                      </p:cBhvr>
                                      <p:to>
                                        <p:strVal val="visible"/>
                                      </p:to>
                                    </p:set>
                                    <p:animEffect transition="in" filter="fade">
                                      <p:cBhvr>
                                        <p:cTn id="42" dur="500"/>
                                        <p:tgtEl>
                                          <p:spTgt spid="9">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2" end="2"/>
                                            </p:txEl>
                                          </p:spTgt>
                                        </p:tgtEl>
                                        <p:attrNameLst>
                                          <p:attrName>style.visibility</p:attrName>
                                        </p:attrNameLst>
                                      </p:cBhvr>
                                      <p:to>
                                        <p:strVal val="visible"/>
                                      </p:to>
                                    </p:set>
                                    <p:animEffect transition="in" filter="fade">
                                      <p:cBhvr>
                                        <p:cTn id="47" dur="500"/>
                                        <p:tgtEl>
                                          <p:spTgt spid="9">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9">
                                            <p:txEl>
                                              <p:pRg st="4" end="4"/>
                                            </p:txEl>
                                          </p:spTgt>
                                        </p:tgtEl>
                                        <p:attrNameLst>
                                          <p:attrName>style.visibility</p:attrName>
                                        </p:attrNameLst>
                                      </p:cBhvr>
                                      <p:to>
                                        <p:strVal val="visible"/>
                                      </p:to>
                                    </p:set>
                                    <p:animEffect transition="in" filter="fade">
                                      <p:cBhvr>
                                        <p:cTn id="52" dur="500"/>
                                        <p:tgtEl>
                                          <p:spTgt spid="9">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9">
                                            <p:txEl>
                                              <p:pRg st="5" end="5"/>
                                            </p:txEl>
                                          </p:spTgt>
                                        </p:tgtEl>
                                        <p:attrNameLst>
                                          <p:attrName>style.visibility</p:attrName>
                                        </p:attrNameLst>
                                      </p:cBhvr>
                                      <p:to>
                                        <p:strVal val="visible"/>
                                      </p:to>
                                    </p:set>
                                    <p:animEffect transition="in" filter="fade">
                                      <p:cBhvr>
                                        <p:cTn id="57" dur="500"/>
                                        <p:tgtEl>
                                          <p:spTgt spid="9">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9">
                                            <p:txEl>
                                              <p:pRg st="6" end="6"/>
                                            </p:txEl>
                                          </p:spTgt>
                                        </p:tgtEl>
                                        <p:attrNameLst>
                                          <p:attrName>style.visibility</p:attrName>
                                        </p:attrNameLst>
                                      </p:cBhvr>
                                      <p:to>
                                        <p:strVal val="visible"/>
                                      </p:to>
                                    </p:set>
                                    <p:animEffect transition="in" filter="fade">
                                      <p:cBhvr>
                                        <p:cTn id="6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Basics of Effective Language Use</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003425"/>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9" name="TextBox 8">
            <a:extLst>
              <a:ext uri="{FF2B5EF4-FFF2-40B4-BE49-F238E27FC236}">
                <a16:creationId xmlns:a16="http://schemas.microsoft.com/office/drawing/2014/main" id="{AA11F408-D0C3-4075-90FF-F6A0ED54159C}"/>
              </a:ext>
            </a:extLst>
          </p:cNvPr>
          <p:cNvSpPr txBox="1"/>
          <p:nvPr/>
        </p:nvSpPr>
        <p:spPr>
          <a:xfrm>
            <a:off x="6434667" y="1900888"/>
            <a:ext cx="5317066" cy="4524315"/>
          </a:xfrm>
          <a:prstGeom prst="rect">
            <a:avLst/>
          </a:prstGeom>
          <a:noFill/>
        </p:spPr>
        <p:txBody>
          <a:bodyPr wrap="square" rtlCol="0">
            <a:spAutoFit/>
          </a:bodyPr>
          <a:lstStyle/>
          <a:p>
            <a:r>
              <a:rPr lang="en-US" sz="2400" b="1" dirty="0">
                <a:solidFill>
                  <a:srgbClr val="C00000"/>
                </a:solidFill>
              </a:rPr>
              <a:t>8. USE BIAS-FREE LANGUAGE</a:t>
            </a:r>
          </a:p>
          <a:p>
            <a:pPr marL="285750" indent="-285750">
              <a:buFont typeface="Arial" panose="020B0604020202020204" pitchFamily="34" charset="0"/>
              <a:buChar char="•"/>
            </a:pPr>
            <a:r>
              <a:rPr lang="en-US" dirty="0"/>
              <a:t>Be aware of how certain expressions may reflect unconscious assumptions about groups that may be a part of your audience. </a:t>
            </a:r>
          </a:p>
          <a:p>
            <a:pPr marL="285750" indent="-285750">
              <a:buFont typeface="Arial" panose="020B0604020202020204" pitchFamily="34" charset="0"/>
              <a:buChar char="•"/>
            </a:pPr>
            <a:r>
              <a:rPr lang="en-US" dirty="0"/>
              <a:t>Using such language undermines the argument's effectiveness. </a:t>
            </a:r>
          </a:p>
          <a:p>
            <a:pPr marL="285750" indent="-285750">
              <a:buFont typeface="Arial" panose="020B0604020202020204" pitchFamily="34" charset="0"/>
              <a:buChar char="•"/>
            </a:pPr>
            <a:r>
              <a:rPr lang="en-US" dirty="0"/>
              <a:t>Avoid using gender-biased, race- and ethnicity- biased, age-biased, and disability-biased language.</a:t>
            </a:r>
          </a:p>
          <a:p>
            <a:pPr marL="285750" indent="-285750">
              <a:buFont typeface="Arial" panose="020B0604020202020204" pitchFamily="34" charset="0"/>
              <a:buChar char="•"/>
            </a:pPr>
            <a:endParaRPr lang="en-US" dirty="0"/>
          </a:p>
          <a:p>
            <a:r>
              <a:rPr lang="en-US" sz="2400" b="1" dirty="0">
                <a:solidFill>
                  <a:srgbClr val="C00000"/>
                </a:solidFill>
              </a:rPr>
              <a:t>9. ORGANIZE YOUR POINTS STRATEGICALLY</a:t>
            </a:r>
          </a:p>
          <a:p>
            <a:pPr marL="342900" indent="-342900">
              <a:buFont typeface="Arial" panose="020B0604020202020204" pitchFamily="34" charset="0"/>
              <a:buChar char="•"/>
            </a:pPr>
            <a:r>
              <a:rPr lang="en-US" dirty="0"/>
              <a:t>Your strongest arguments should be placed at either the beginning or the end of the message; such placement will make a greater impression and will be more memorable.</a:t>
            </a:r>
          </a:p>
        </p:txBody>
      </p:sp>
      <p:sp>
        <p:nvSpPr>
          <p:cNvPr id="10" name="TextBox 9">
            <a:extLst>
              <a:ext uri="{FF2B5EF4-FFF2-40B4-BE49-F238E27FC236}">
                <a16:creationId xmlns:a16="http://schemas.microsoft.com/office/drawing/2014/main" id="{5BBF9E01-A71D-473F-94A7-7B7BCCB1D106}"/>
              </a:ext>
            </a:extLst>
          </p:cNvPr>
          <p:cNvSpPr txBox="1"/>
          <p:nvPr/>
        </p:nvSpPr>
        <p:spPr>
          <a:xfrm>
            <a:off x="838200" y="1861450"/>
            <a:ext cx="5257800" cy="4708981"/>
          </a:xfrm>
          <a:prstGeom prst="rect">
            <a:avLst/>
          </a:prstGeom>
          <a:noFill/>
        </p:spPr>
        <p:txBody>
          <a:bodyPr wrap="square" rtlCol="0">
            <a:spAutoFit/>
          </a:bodyPr>
          <a:lstStyle/>
          <a:p>
            <a:r>
              <a:rPr lang="en-US" sz="2400" b="1" dirty="0">
                <a:solidFill>
                  <a:srgbClr val="C00000"/>
                </a:solidFill>
              </a:rPr>
              <a:t>6. DEFINE TERMS</a:t>
            </a:r>
          </a:p>
          <a:p>
            <a:pPr marL="285750" indent="-285750">
              <a:buFont typeface="Arial" panose="020B0604020202020204" pitchFamily="34" charset="0"/>
              <a:buChar char="•"/>
            </a:pPr>
            <a:r>
              <a:rPr lang="en-US" dirty="0"/>
              <a:t>If the term has an important role in the argument, and your usage of the term departs from ordinary usage, or if there's a chance that your listeners might not understand the term in the way that you intended, then you should always define the term. </a:t>
            </a:r>
          </a:p>
          <a:p>
            <a:pPr marL="285750" indent="-285750">
              <a:buFont typeface="Arial" panose="020B0604020202020204" pitchFamily="34" charset="0"/>
              <a:buChar char="•"/>
            </a:pPr>
            <a:r>
              <a:rPr lang="en-US" dirty="0"/>
              <a:t>These definitions help reduce unwanted connotations or ambiguities.</a:t>
            </a:r>
          </a:p>
          <a:p>
            <a:pPr marL="285750" indent="-285750">
              <a:buFont typeface="Arial" panose="020B0604020202020204" pitchFamily="34" charset="0"/>
              <a:buChar char="•"/>
            </a:pPr>
            <a:endParaRPr lang="en-US" dirty="0"/>
          </a:p>
          <a:p>
            <a:r>
              <a:rPr lang="en-US" sz="2400" b="1" dirty="0">
                <a:solidFill>
                  <a:srgbClr val="C00000"/>
                </a:solidFill>
              </a:rPr>
              <a:t>7. EXPRESS YOUR IDEAS VIVIDLY</a:t>
            </a:r>
            <a:endParaRPr lang="en-US" sz="2000" b="1" dirty="0">
              <a:solidFill>
                <a:srgbClr val="C00000"/>
              </a:solidFill>
            </a:endParaRPr>
          </a:p>
          <a:p>
            <a:pPr marL="342900" indent="-342900">
              <a:buFont typeface="Arial" panose="020B0604020202020204" pitchFamily="34" charset="0"/>
              <a:buChar char="•"/>
            </a:pPr>
            <a:r>
              <a:rPr lang="en-US" dirty="0"/>
              <a:t>An important element of a memorable talk is the vividness of how the message is expressed. </a:t>
            </a:r>
          </a:p>
          <a:p>
            <a:pPr marL="342900" indent="-342900">
              <a:buFont typeface="Arial" panose="020B0604020202020204" pitchFamily="34" charset="0"/>
              <a:buChar char="•"/>
            </a:pPr>
            <a:r>
              <a:rPr lang="en-US" dirty="0"/>
              <a:t>Avoid passive voice and bookish language. Instead, use active voice, everyday language, personalized constructions, and/or colorful terms that appeal to listeners' sensibilities in order to engage them.</a:t>
            </a:r>
            <a:endParaRPr lang="en-US" sz="2000" dirty="0"/>
          </a:p>
        </p:txBody>
      </p:sp>
    </p:spTree>
    <p:extLst>
      <p:ext uri="{BB962C8B-B14F-4D97-AF65-F5344CB8AC3E}">
        <p14:creationId xmlns:p14="http://schemas.microsoft.com/office/powerpoint/2010/main" val="2157618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fade">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fade">
                                      <p:cBhvr>
                                        <p:cTn id="27" dur="500"/>
                                        <p:tgtEl>
                                          <p:spTgt spid="10">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6" end="6"/>
                                            </p:txEl>
                                          </p:spTgt>
                                        </p:tgtEl>
                                        <p:attrNameLst>
                                          <p:attrName>style.visibility</p:attrName>
                                        </p:attrNameLst>
                                      </p:cBhvr>
                                      <p:to>
                                        <p:strVal val="visible"/>
                                      </p:to>
                                    </p:set>
                                    <p:animEffect transition="in" filter="fade">
                                      <p:cBhvr>
                                        <p:cTn id="32" dur="500"/>
                                        <p:tgtEl>
                                          <p:spTgt spid="10">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Effect transition="in" filter="fade">
                                      <p:cBhvr>
                                        <p:cTn id="37" dur="500"/>
                                        <p:tgtEl>
                                          <p:spTgt spid="9">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1" end="1"/>
                                            </p:txEl>
                                          </p:spTgt>
                                        </p:tgtEl>
                                        <p:attrNameLst>
                                          <p:attrName>style.visibility</p:attrName>
                                        </p:attrNameLst>
                                      </p:cBhvr>
                                      <p:to>
                                        <p:strVal val="visible"/>
                                      </p:to>
                                    </p:set>
                                    <p:animEffect transition="in" filter="fade">
                                      <p:cBhvr>
                                        <p:cTn id="42" dur="500"/>
                                        <p:tgtEl>
                                          <p:spTgt spid="9">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2" end="2"/>
                                            </p:txEl>
                                          </p:spTgt>
                                        </p:tgtEl>
                                        <p:attrNameLst>
                                          <p:attrName>style.visibility</p:attrName>
                                        </p:attrNameLst>
                                      </p:cBhvr>
                                      <p:to>
                                        <p:strVal val="visible"/>
                                      </p:to>
                                    </p:set>
                                    <p:animEffect transition="in" filter="fade">
                                      <p:cBhvr>
                                        <p:cTn id="47" dur="500"/>
                                        <p:tgtEl>
                                          <p:spTgt spid="9">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9">
                                            <p:txEl>
                                              <p:pRg st="3" end="3"/>
                                            </p:txEl>
                                          </p:spTgt>
                                        </p:tgtEl>
                                        <p:attrNameLst>
                                          <p:attrName>style.visibility</p:attrName>
                                        </p:attrNameLst>
                                      </p:cBhvr>
                                      <p:to>
                                        <p:strVal val="visible"/>
                                      </p:to>
                                    </p:set>
                                    <p:animEffect transition="in" filter="fade">
                                      <p:cBhvr>
                                        <p:cTn id="52" dur="500"/>
                                        <p:tgtEl>
                                          <p:spTgt spid="9">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9">
                                            <p:txEl>
                                              <p:pRg st="5" end="5"/>
                                            </p:txEl>
                                          </p:spTgt>
                                        </p:tgtEl>
                                        <p:attrNameLst>
                                          <p:attrName>style.visibility</p:attrName>
                                        </p:attrNameLst>
                                      </p:cBhvr>
                                      <p:to>
                                        <p:strVal val="visible"/>
                                      </p:to>
                                    </p:set>
                                    <p:animEffect transition="in" filter="fade">
                                      <p:cBhvr>
                                        <p:cTn id="57" dur="500"/>
                                        <p:tgtEl>
                                          <p:spTgt spid="9">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9">
                                            <p:txEl>
                                              <p:pRg st="6" end="6"/>
                                            </p:txEl>
                                          </p:spTgt>
                                        </p:tgtEl>
                                        <p:attrNameLst>
                                          <p:attrName>style.visibility</p:attrName>
                                        </p:attrNameLst>
                                      </p:cBhvr>
                                      <p:to>
                                        <p:strVal val="visible"/>
                                      </p:to>
                                    </p:set>
                                    <p:animEffect transition="in" filter="fade">
                                      <p:cBhvr>
                                        <p:cTn id="6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Basics of Effective Language Use</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359025"/>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10" name="TextBox 9">
            <a:extLst>
              <a:ext uri="{FF2B5EF4-FFF2-40B4-BE49-F238E27FC236}">
                <a16:creationId xmlns:a16="http://schemas.microsoft.com/office/drawing/2014/main" id="{5BBF9E01-A71D-473F-94A7-7B7BCCB1D106}"/>
              </a:ext>
            </a:extLst>
          </p:cNvPr>
          <p:cNvSpPr txBox="1"/>
          <p:nvPr/>
        </p:nvSpPr>
        <p:spPr>
          <a:xfrm>
            <a:off x="838200" y="2217050"/>
            <a:ext cx="5257800" cy="3293209"/>
          </a:xfrm>
          <a:prstGeom prst="rect">
            <a:avLst/>
          </a:prstGeom>
          <a:noFill/>
        </p:spPr>
        <p:txBody>
          <a:bodyPr wrap="square" rtlCol="0">
            <a:spAutoFit/>
          </a:bodyPr>
          <a:lstStyle/>
          <a:p>
            <a:r>
              <a:rPr lang="en-US" sz="2400" b="1" dirty="0">
                <a:solidFill>
                  <a:srgbClr val="C00000"/>
                </a:solidFill>
              </a:rPr>
              <a:t>10. KEEP IN MIND ARISTOTLE’S 3 KEY ELEMENTS OF PERSUASIVENESS</a:t>
            </a:r>
          </a:p>
          <a:p>
            <a:pPr marL="285750" indent="-285750">
              <a:buFont typeface="Arial" panose="020B0604020202020204" pitchFamily="34" charset="0"/>
              <a:buChar char="•"/>
            </a:pPr>
            <a:r>
              <a:rPr lang="en-US" sz="2000" dirty="0"/>
              <a:t>It stands for (1) </a:t>
            </a:r>
            <a:r>
              <a:rPr lang="en-US" sz="2000" b="1" i="1" dirty="0">
                <a:solidFill>
                  <a:srgbClr val="C00000"/>
                </a:solidFill>
              </a:rPr>
              <a:t>Logos</a:t>
            </a:r>
            <a:r>
              <a:rPr lang="en-US" sz="2000" dirty="0"/>
              <a:t> (i.e., the appeal to the audience's reason; the rational proof associated with formal logic and the citation of relevant facts and objective evidence -- statistics, case histories, surveys, facts, examples, precedents -- within the message; and the progression of the talk from point to point logically; </a:t>
            </a:r>
          </a:p>
        </p:txBody>
      </p:sp>
      <p:sp>
        <p:nvSpPr>
          <p:cNvPr id="11" name="TextBox 10">
            <a:extLst>
              <a:ext uri="{FF2B5EF4-FFF2-40B4-BE49-F238E27FC236}">
                <a16:creationId xmlns:a16="http://schemas.microsoft.com/office/drawing/2014/main" id="{49515113-D434-48E5-AB7A-3B3516A91842}"/>
              </a:ext>
            </a:extLst>
          </p:cNvPr>
          <p:cNvSpPr txBox="1"/>
          <p:nvPr/>
        </p:nvSpPr>
        <p:spPr>
          <a:xfrm>
            <a:off x="6510866" y="2894158"/>
            <a:ext cx="5257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t>(2) </a:t>
            </a:r>
            <a:r>
              <a:rPr lang="en-US" sz="2000" b="1" i="1" dirty="0">
                <a:solidFill>
                  <a:srgbClr val="C00000"/>
                </a:solidFill>
              </a:rPr>
              <a:t>Pathos </a:t>
            </a:r>
            <a:r>
              <a:rPr lang="en-US" sz="2000" dirty="0"/>
              <a:t>(i.e., the appeal to the audience's emotions); and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(3) </a:t>
            </a:r>
            <a:r>
              <a:rPr lang="en-US" sz="2000" b="1" i="1" dirty="0">
                <a:solidFill>
                  <a:srgbClr val="C00000"/>
                </a:solidFill>
              </a:rPr>
              <a:t>Ethos</a:t>
            </a:r>
            <a:r>
              <a:rPr lang="en-US" sz="2000" dirty="0"/>
              <a:t> (i.e., the degree of confidence the audience has in the speaker on the basis of his/her character, personality, and credibility)</a:t>
            </a:r>
          </a:p>
        </p:txBody>
      </p:sp>
    </p:spTree>
    <p:extLst>
      <p:ext uri="{BB962C8B-B14F-4D97-AF65-F5344CB8AC3E}">
        <p14:creationId xmlns:p14="http://schemas.microsoft.com/office/powerpoint/2010/main" val="3595274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fade">
                                      <p:cBhvr>
                                        <p:cTn id="22"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Handling Challenges During</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Presentation</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359025"/>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10" name="TextBox 9">
            <a:extLst>
              <a:ext uri="{FF2B5EF4-FFF2-40B4-BE49-F238E27FC236}">
                <a16:creationId xmlns:a16="http://schemas.microsoft.com/office/drawing/2014/main" id="{5BBF9E01-A71D-473F-94A7-7B7BCCB1D106}"/>
              </a:ext>
            </a:extLst>
          </p:cNvPr>
          <p:cNvSpPr txBox="1"/>
          <p:nvPr/>
        </p:nvSpPr>
        <p:spPr>
          <a:xfrm>
            <a:off x="838201" y="1805125"/>
            <a:ext cx="10515599" cy="4493538"/>
          </a:xfrm>
          <a:prstGeom prst="rect">
            <a:avLst/>
          </a:prstGeom>
          <a:noFill/>
        </p:spPr>
        <p:txBody>
          <a:bodyPr wrap="square" rtlCol="0">
            <a:spAutoFit/>
          </a:bodyPr>
          <a:lstStyle/>
          <a:p>
            <a:pPr marL="285750" indent="-285750">
              <a:buFont typeface="Arial" panose="020B0604020202020204" pitchFamily="34" charset="0"/>
              <a:buChar char="•"/>
            </a:pPr>
            <a:r>
              <a:rPr lang="en-US" sz="2200" dirty="0"/>
              <a:t>There are many challenging situations that may occur in a presentation.</a:t>
            </a:r>
          </a:p>
          <a:p>
            <a:pPr marL="285750" indent="-285750">
              <a:buFont typeface="Arial" panose="020B0604020202020204" pitchFamily="34" charset="0"/>
              <a:buChar char="•"/>
            </a:pPr>
            <a:r>
              <a:rPr lang="en-US" sz="2200" dirty="0"/>
              <a:t>Those challenging situations usually come in a form of questions. </a:t>
            </a:r>
          </a:p>
          <a:p>
            <a:pPr marL="285750" indent="-285750">
              <a:buFont typeface="Arial" panose="020B0604020202020204" pitchFamily="34" charset="0"/>
              <a:buChar char="•"/>
            </a:pPr>
            <a:r>
              <a:rPr lang="en-US" sz="2200" dirty="0"/>
              <a:t>Here are some suggested strategies and language for fielding the first seven challenging situations covered in this lecture.</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Those types of questions include:</a:t>
            </a:r>
          </a:p>
          <a:p>
            <a:pPr marL="711200" indent="-342900">
              <a:buFont typeface="Wingdings" panose="05000000000000000000" pitchFamily="2" charset="2"/>
              <a:buChar char="§"/>
            </a:pPr>
            <a:r>
              <a:rPr lang="en-US" sz="2200" dirty="0">
                <a:solidFill>
                  <a:srgbClr val="C00000"/>
                </a:solidFill>
              </a:rPr>
              <a:t>A “you-will-cover-later” question</a:t>
            </a:r>
          </a:p>
          <a:p>
            <a:pPr marL="711200" indent="-342900">
              <a:buFont typeface="Wingdings" panose="05000000000000000000" pitchFamily="2" charset="2"/>
              <a:buChar char="§"/>
            </a:pPr>
            <a:r>
              <a:rPr lang="en-US" sz="2200" dirty="0">
                <a:solidFill>
                  <a:srgbClr val="C00000"/>
                </a:solidFill>
              </a:rPr>
              <a:t>An “off-the-subject” question</a:t>
            </a:r>
          </a:p>
          <a:p>
            <a:pPr marL="711200" indent="-342900">
              <a:buFont typeface="Wingdings" panose="05000000000000000000" pitchFamily="2" charset="2"/>
              <a:buChar char="§"/>
            </a:pPr>
            <a:r>
              <a:rPr lang="en-US" sz="2200" dirty="0">
                <a:solidFill>
                  <a:srgbClr val="C00000"/>
                </a:solidFill>
              </a:rPr>
              <a:t>A “stupid” question</a:t>
            </a:r>
          </a:p>
          <a:p>
            <a:pPr marL="711200" indent="-342900">
              <a:buFont typeface="Wingdings" panose="05000000000000000000" pitchFamily="2" charset="2"/>
              <a:buChar char="§"/>
            </a:pPr>
            <a:r>
              <a:rPr lang="en-US" sz="2200" dirty="0">
                <a:solidFill>
                  <a:srgbClr val="C00000"/>
                </a:solidFill>
              </a:rPr>
              <a:t>A limited-interest question</a:t>
            </a:r>
          </a:p>
          <a:p>
            <a:pPr marL="711200" indent="-342900">
              <a:buFont typeface="Wingdings" panose="05000000000000000000" pitchFamily="2" charset="2"/>
              <a:buChar char="§"/>
            </a:pPr>
            <a:r>
              <a:rPr lang="en-US" sz="2200" dirty="0">
                <a:solidFill>
                  <a:srgbClr val="C00000"/>
                </a:solidFill>
              </a:rPr>
              <a:t>A rambling or long-winded question</a:t>
            </a:r>
          </a:p>
          <a:p>
            <a:pPr marL="711200" indent="-342900">
              <a:buFont typeface="Wingdings" panose="05000000000000000000" pitchFamily="2" charset="2"/>
              <a:buChar char="§"/>
            </a:pPr>
            <a:r>
              <a:rPr lang="en-US" sz="2200" dirty="0">
                <a:solidFill>
                  <a:srgbClr val="C00000"/>
                </a:solidFill>
              </a:rPr>
              <a:t>A multi-question question</a:t>
            </a:r>
          </a:p>
          <a:p>
            <a:pPr marL="711200" indent="-342900">
              <a:buFont typeface="Wingdings" panose="05000000000000000000" pitchFamily="2" charset="2"/>
              <a:buChar char="§"/>
            </a:pPr>
            <a:r>
              <a:rPr lang="en-US" sz="2200" dirty="0">
                <a:solidFill>
                  <a:srgbClr val="C00000"/>
                </a:solidFill>
              </a:rPr>
              <a:t>A “don’t understand” or “need-more-time-to-think” question </a:t>
            </a:r>
          </a:p>
        </p:txBody>
      </p:sp>
    </p:spTree>
    <p:extLst>
      <p:ext uri="{BB962C8B-B14F-4D97-AF65-F5344CB8AC3E}">
        <p14:creationId xmlns:p14="http://schemas.microsoft.com/office/powerpoint/2010/main" val="498210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fade">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fade">
                                      <p:cBhvr>
                                        <p:cTn id="27" dur="500"/>
                                        <p:tgtEl>
                                          <p:spTgt spid="10">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6" end="6"/>
                                            </p:txEl>
                                          </p:spTgt>
                                        </p:tgtEl>
                                        <p:attrNameLst>
                                          <p:attrName>style.visibility</p:attrName>
                                        </p:attrNameLst>
                                      </p:cBhvr>
                                      <p:to>
                                        <p:strVal val="visible"/>
                                      </p:to>
                                    </p:set>
                                    <p:animEffect transition="in" filter="fade">
                                      <p:cBhvr>
                                        <p:cTn id="32" dur="500"/>
                                        <p:tgtEl>
                                          <p:spTgt spid="10">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7" end="7"/>
                                            </p:txEl>
                                          </p:spTgt>
                                        </p:tgtEl>
                                        <p:attrNameLst>
                                          <p:attrName>style.visibility</p:attrName>
                                        </p:attrNameLst>
                                      </p:cBhvr>
                                      <p:to>
                                        <p:strVal val="visible"/>
                                      </p:to>
                                    </p:set>
                                    <p:animEffect transition="in" filter="fade">
                                      <p:cBhvr>
                                        <p:cTn id="37" dur="500"/>
                                        <p:tgtEl>
                                          <p:spTgt spid="10">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500"/>
                                        <p:tgtEl>
                                          <p:spTgt spid="10">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xEl>
                                              <p:pRg st="9" end="9"/>
                                            </p:txEl>
                                          </p:spTgt>
                                        </p:tgtEl>
                                        <p:attrNameLst>
                                          <p:attrName>style.visibility</p:attrName>
                                        </p:attrNameLst>
                                      </p:cBhvr>
                                      <p:to>
                                        <p:strVal val="visible"/>
                                      </p:to>
                                    </p:set>
                                    <p:animEffect transition="in" filter="fade">
                                      <p:cBhvr>
                                        <p:cTn id="47" dur="500"/>
                                        <p:tgtEl>
                                          <p:spTgt spid="10">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0">
                                            <p:txEl>
                                              <p:pRg st="10" end="10"/>
                                            </p:txEl>
                                          </p:spTgt>
                                        </p:tgtEl>
                                        <p:attrNameLst>
                                          <p:attrName>style.visibility</p:attrName>
                                        </p:attrNameLst>
                                      </p:cBhvr>
                                      <p:to>
                                        <p:strVal val="visible"/>
                                      </p:to>
                                    </p:set>
                                    <p:animEffect transition="in" filter="fade">
                                      <p:cBhvr>
                                        <p:cTn id="52" dur="500"/>
                                        <p:tgtEl>
                                          <p:spTgt spid="10">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0">
                                            <p:txEl>
                                              <p:pRg st="11" end="11"/>
                                            </p:txEl>
                                          </p:spTgt>
                                        </p:tgtEl>
                                        <p:attrNameLst>
                                          <p:attrName>style.visibility</p:attrName>
                                        </p:attrNameLst>
                                      </p:cBhvr>
                                      <p:to>
                                        <p:strVal val="visible"/>
                                      </p:to>
                                    </p:set>
                                    <p:animEffect transition="in" filter="fade">
                                      <p:cBhvr>
                                        <p:cTn id="57" dur="500"/>
                                        <p:tgtEl>
                                          <p:spTgt spid="10">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Handling Challenges During</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Presentation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369217"/>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10" name="TextBox 9">
            <a:extLst>
              <a:ext uri="{FF2B5EF4-FFF2-40B4-BE49-F238E27FC236}">
                <a16:creationId xmlns:a16="http://schemas.microsoft.com/office/drawing/2014/main" id="{5BBF9E01-A71D-473F-94A7-7B7BCCB1D106}"/>
              </a:ext>
            </a:extLst>
          </p:cNvPr>
          <p:cNvSpPr txBox="1"/>
          <p:nvPr/>
        </p:nvSpPr>
        <p:spPr>
          <a:xfrm>
            <a:off x="838200" y="1805125"/>
            <a:ext cx="10693399" cy="4154984"/>
          </a:xfrm>
          <a:prstGeom prst="rect">
            <a:avLst/>
          </a:prstGeom>
          <a:noFill/>
        </p:spPr>
        <p:txBody>
          <a:bodyPr wrap="square" rtlCol="0">
            <a:spAutoFit/>
          </a:bodyPr>
          <a:lstStyle/>
          <a:p>
            <a:r>
              <a:rPr lang="en-US" sz="2400" b="1" dirty="0">
                <a:solidFill>
                  <a:srgbClr val="C00000"/>
                </a:solidFill>
              </a:rPr>
              <a:t>1. A “you-will-cover-later” questions</a:t>
            </a:r>
          </a:p>
          <a:p>
            <a:pPr marL="342900" indent="-342900">
              <a:buFont typeface="Arial" panose="020B0604020202020204" pitchFamily="34" charset="0"/>
              <a:buChar char="•"/>
            </a:pPr>
            <a:r>
              <a:rPr lang="en-US" sz="2000" dirty="0"/>
              <a:t>If it's a question that you can answer briefly right away, do so. For example: "The short answer to your question is 'yes,' and I will be addressing your question fully when I get to the Methodology section, which is coming up next.“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Be specific about when you will be addressing a listener's question if you choose to postpone answering it so that the question does not disrupt the flow of your presentation. </a:t>
            </a:r>
          </a:p>
          <a:p>
            <a:pPr marL="342900" indent="-342900">
              <a:buFont typeface="Arial" panose="020B0604020202020204" pitchFamily="34" charset="0"/>
              <a:buChar char="•"/>
            </a:pPr>
            <a:r>
              <a:rPr lang="en-US" sz="2000" dirty="0"/>
              <a:t>For example: </a:t>
            </a:r>
            <a:r>
              <a:rPr lang="en-US" sz="2000" i="1" dirty="0"/>
              <a:t>"Thank you for raising the point about.. . I have considered that issue, and I will be covering it in the Discussion section of my presentation. Please ask your question again if that section does not provide clarity for you.“</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You also might like to remind the questioner when you get to that section: "This is related to the question you raised earlier..."</a:t>
            </a:r>
          </a:p>
        </p:txBody>
      </p:sp>
    </p:spTree>
    <p:extLst>
      <p:ext uri="{BB962C8B-B14F-4D97-AF65-F5344CB8AC3E}">
        <p14:creationId xmlns:p14="http://schemas.microsoft.com/office/powerpoint/2010/main" val="3771975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fade">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fade">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6" end="6"/>
                                            </p:txEl>
                                          </p:spTgt>
                                        </p:tgtEl>
                                        <p:attrNameLst>
                                          <p:attrName>style.visibility</p:attrName>
                                        </p:attrNameLst>
                                      </p:cBhvr>
                                      <p:to>
                                        <p:strVal val="visible"/>
                                      </p:to>
                                    </p:set>
                                    <p:animEffect transition="in" filter="fade">
                                      <p:cBhvr>
                                        <p:cTn id="27" dur="500"/>
                                        <p:tgtEl>
                                          <p:spTgt spid="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Handling Challenges During</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Presentation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369217"/>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10" name="TextBox 9">
            <a:extLst>
              <a:ext uri="{FF2B5EF4-FFF2-40B4-BE49-F238E27FC236}">
                <a16:creationId xmlns:a16="http://schemas.microsoft.com/office/drawing/2014/main" id="{5BBF9E01-A71D-473F-94A7-7B7BCCB1D106}"/>
              </a:ext>
            </a:extLst>
          </p:cNvPr>
          <p:cNvSpPr txBox="1"/>
          <p:nvPr/>
        </p:nvSpPr>
        <p:spPr>
          <a:xfrm>
            <a:off x="838200" y="1805125"/>
            <a:ext cx="10693399" cy="3847207"/>
          </a:xfrm>
          <a:prstGeom prst="rect">
            <a:avLst/>
          </a:prstGeom>
          <a:noFill/>
        </p:spPr>
        <p:txBody>
          <a:bodyPr wrap="square" rtlCol="0">
            <a:spAutoFit/>
          </a:bodyPr>
          <a:lstStyle/>
          <a:p>
            <a:r>
              <a:rPr lang="en-US" sz="2400" b="1" dirty="0">
                <a:solidFill>
                  <a:srgbClr val="C00000"/>
                </a:solidFill>
              </a:rPr>
              <a:t>2. An "off-the-subject" question</a:t>
            </a:r>
          </a:p>
          <a:p>
            <a:pPr marL="342900" indent="-342900">
              <a:buFont typeface="Arial" panose="020B0604020202020204" pitchFamily="34" charset="0"/>
              <a:buChar char="•"/>
            </a:pPr>
            <a:r>
              <a:rPr lang="en-US" sz="2000" dirty="0"/>
              <a:t>If it's a question that you can answer quickly, always comment on it very briefly.</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If a question is off the subject and would move the focus away from your talk, consider postponing it until the end of your presentation. For example: </a:t>
            </a:r>
            <a:r>
              <a:rPr lang="en-US" sz="2000" i="1" dirty="0"/>
              <a:t>"That's an interesting question, but it seems to be more related to.. . Would you mind if we discuss it after the presentation?"</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Note that sometimes a seemingly irrelevant or off-the-subject question may not be so. It could very well be a questioner's indirect way of getting to the heart of the question that he/she has in mind. If you are unsure about the question's relevance, check with the person who raised the question by politely asking </a:t>
            </a:r>
            <a:r>
              <a:rPr lang="en-US" sz="2000" i="1" dirty="0"/>
              <a:t>"How does the question relate to the topic at hand? The question seems to be more related to...."</a:t>
            </a:r>
          </a:p>
        </p:txBody>
      </p:sp>
    </p:spTree>
    <p:extLst>
      <p:ext uri="{BB962C8B-B14F-4D97-AF65-F5344CB8AC3E}">
        <p14:creationId xmlns:p14="http://schemas.microsoft.com/office/powerpoint/2010/main" val="1854884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fade">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5" end="5"/>
                                            </p:txEl>
                                          </p:spTgt>
                                        </p:tgtEl>
                                        <p:attrNameLst>
                                          <p:attrName>style.visibility</p:attrName>
                                        </p:attrNameLst>
                                      </p:cBhvr>
                                      <p:to>
                                        <p:strVal val="visible"/>
                                      </p:to>
                                    </p:set>
                                    <p:animEffect transition="in" filter="fade">
                                      <p:cBhvr>
                                        <p:cTn id="22"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Handling Challenges During</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Presentation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369217"/>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10" name="TextBox 9">
            <a:extLst>
              <a:ext uri="{FF2B5EF4-FFF2-40B4-BE49-F238E27FC236}">
                <a16:creationId xmlns:a16="http://schemas.microsoft.com/office/drawing/2014/main" id="{5BBF9E01-A71D-473F-94A7-7B7BCCB1D106}"/>
              </a:ext>
            </a:extLst>
          </p:cNvPr>
          <p:cNvSpPr txBox="1"/>
          <p:nvPr/>
        </p:nvSpPr>
        <p:spPr>
          <a:xfrm>
            <a:off x="838200" y="2061738"/>
            <a:ext cx="10693399" cy="3231654"/>
          </a:xfrm>
          <a:prstGeom prst="rect">
            <a:avLst/>
          </a:prstGeom>
          <a:noFill/>
        </p:spPr>
        <p:txBody>
          <a:bodyPr wrap="square" rtlCol="0">
            <a:spAutoFit/>
          </a:bodyPr>
          <a:lstStyle/>
          <a:p>
            <a:r>
              <a:rPr lang="en-US" sz="2400" b="1" dirty="0">
                <a:solidFill>
                  <a:srgbClr val="C00000"/>
                </a:solidFill>
              </a:rPr>
              <a:t>3. A “stupid” question</a:t>
            </a:r>
          </a:p>
          <a:p>
            <a:pPr marL="342900" indent="-342900">
              <a:buFont typeface="Arial" panose="020B0604020202020204" pitchFamily="34" charset="0"/>
              <a:buChar char="•"/>
            </a:pPr>
            <a:r>
              <a:rPr lang="en-US" sz="2000" dirty="0"/>
              <a:t>First, there is really no "stupid" question. Some questions that are seemingly simple on the surface might lead to stimulating discussion about your work.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Consider each question as an opportunity for you to clarify your work or to emphasize the key points that you intend to convey to your audience members.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Be tactful, and never insult the questioner! If it's a question that answered already: </a:t>
            </a:r>
            <a:r>
              <a:rPr lang="en-US" sz="2000" i="1" dirty="0"/>
              <a:t>"This is the same question that [name] raised earlier. Let me answer it again briefly.  This is an important question. Let me approach/answer this issue in a different way."</a:t>
            </a:r>
          </a:p>
        </p:txBody>
      </p:sp>
    </p:spTree>
    <p:extLst>
      <p:ext uri="{BB962C8B-B14F-4D97-AF65-F5344CB8AC3E}">
        <p14:creationId xmlns:p14="http://schemas.microsoft.com/office/powerpoint/2010/main" val="115456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fade">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5" end="5"/>
                                            </p:txEl>
                                          </p:spTgt>
                                        </p:tgtEl>
                                        <p:attrNameLst>
                                          <p:attrName>style.visibility</p:attrName>
                                        </p:attrNameLst>
                                      </p:cBhvr>
                                      <p:to>
                                        <p:strVal val="visible"/>
                                      </p:to>
                                    </p:set>
                                    <p:animEffect transition="in" filter="fade">
                                      <p:cBhvr>
                                        <p:cTn id="22"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Handling Challenges During</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Presentation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369217"/>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10" name="TextBox 9">
            <a:extLst>
              <a:ext uri="{FF2B5EF4-FFF2-40B4-BE49-F238E27FC236}">
                <a16:creationId xmlns:a16="http://schemas.microsoft.com/office/drawing/2014/main" id="{5BBF9E01-A71D-473F-94A7-7B7BCCB1D106}"/>
              </a:ext>
            </a:extLst>
          </p:cNvPr>
          <p:cNvSpPr txBox="1"/>
          <p:nvPr/>
        </p:nvSpPr>
        <p:spPr>
          <a:xfrm>
            <a:off x="838200" y="2061738"/>
            <a:ext cx="10693399" cy="3847207"/>
          </a:xfrm>
          <a:prstGeom prst="rect">
            <a:avLst/>
          </a:prstGeom>
          <a:noFill/>
        </p:spPr>
        <p:txBody>
          <a:bodyPr wrap="square" rtlCol="0">
            <a:spAutoFit/>
          </a:bodyPr>
          <a:lstStyle/>
          <a:p>
            <a:r>
              <a:rPr lang="en-US" sz="2400" b="1" dirty="0">
                <a:solidFill>
                  <a:srgbClr val="C00000"/>
                </a:solidFill>
              </a:rPr>
              <a:t>4. A limited-interest question</a:t>
            </a:r>
          </a:p>
          <a:p>
            <a:pPr marL="342900" indent="-342900">
              <a:buFont typeface="Arial" panose="020B0604020202020204" pitchFamily="34" charset="0"/>
              <a:buChar char="•"/>
            </a:pPr>
            <a:r>
              <a:rPr lang="en-US" sz="2000" dirty="0"/>
              <a:t>For comments that you can comment on very briefly, your priority is always to answer your audience's questions. </a:t>
            </a:r>
          </a:p>
          <a:p>
            <a:pPr marL="342900" indent="-342900">
              <a:buFont typeface="Arial" panose="020B0604020202020204" pitchFamily="34" charset="0"/>
              <a:buChar char="•"/>
            </a:pPr>
            <a:r>
              <a:rPr lang="en-US" sz="2000" dirty="0"/>
              <a:t>For questions that seem obscure or of limited interest, and that might take valuable time away from the focus of your presentation, then, as with the strategy recommended for dealing with an "off-the-subject" question, postpone the question and discuss it with the questioner one-on-one after your presentation.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Having said that, you need to make sure that the question is indeed a "limited interest" question by using the following approach:</a:t>
            </a:r>
          </a:p>
          <a:p>
            <a:pPr marL="342900" indent="-342900">
              <a:buFont typeface="Arial" panose="020B0604020202020204" pitchFamily="34" charset="0"/>
              <a:buChar char="•"/>
            </a:pPr>
            <a:r>
              <a:rPr lang="en-US" sz="2000" i="1" dirty="0"/>
              <a:t>"Thank you for your question. The question you have raised is a complicated one that merits more time to answer fully. How many of you would like to spend some time discussing this question?"</a:t>
            </a:r>
          </a:p>
        </p:txBody>
      </p:sp>
    </p:spTree>
    <p:extLst>
      <p:ext uri="{BB962C8B-B14F-4D97-AF65-F5344CB8AC3E}">
        <p14:creationId xmlns:p14="http://schemas.microsoft.com/office/powerpoint/2010/main" val="1924370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fade">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fade">
                                      <p:cBhvr>
                                        <p:cTn id="27"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Handling Challenges During</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Presentation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369217"/>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10" name="TextBox 9">
            <a:extLst>
              <a:ext uri="{FF2B5EF4-FFF2-40B4-BE49-F238E27FC236}">
                <a16:creationId xmlns:a16="http://schemas.microsoft.com/office/drawing/2014/main" id="{5BBF9E01-A71D-473F-94A7-7B7BCCB1D106}"/>
              </a:ext>
            </a:extLst>
          </p:cNvPr>
          <p:cNvSpPr txBox="1"/>
          <p:nvPr/>
        </p:nvSpPr>
        <p:spPr>
          <a:xfrm>
            <a:off x="838200" y="1805125"/>
            <a:ext cx="10693399" cy="4462760"/>
          </a:xfrm>
          <a:prstGeom prst="rect">
            <a:avLst/>
          </a:prstGeom>
          <a:noFill/>
        </p:spPr>
        <p:txBody>
          <a:bodyPr wrap="square" rtlCol="0">
            <a:spAutoFit/>
          </a:bodyPr>
          <a:lstStyle/>
          <a:p>
            <a:r>
              <a:rPr lang="en-US" sz="2400" b="1" dirty="0">
                <a:solidFill>
                  <a:srgbClr val="C00000"/>
                </a:solidFill>
              </a:rPr>
              <a:t>5. A rambling or long-winded question</a:t>
            </a:r>
          </a:p>
          <a:p>
            <a:pPr marL="342900" indent="-342900">
              <a:buFont typeface="Arial" panose="020B0604020202020204" pitchFamily="34" charset="0"/>
              <a:buChar char="•"/>
            </a:pPr>
            <a:r>
              <a:rPr lang="en-US" sz="2000" dirty="0"/>
              <a:t>Many students find this communication style very challenging to face in either a seminar discussion or a question-and-answer session. </a:t>
            </a:r>
          </a:p>
          <a:p>
            <a:pPr marL="342900" indent="-342900">
              <a:buFont typeface="Arial" panose="020B0604020202020204" pitchFamily="34" charset="0"/>
              <a:buChar char="•"/>
            </a:pPr>
            <a:r>
              <a:rPr lang="en-US" sz="2000" dirty="0"/>
              <a:t>Many students are quick to share their experiences of feeling panic about not knowing whether one has missed the question as the questioner's monologue continues, and at the same time feeling too embarrassed to ask the questioner to repeat something he/she said a while earlier.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Does this sound familiar?</a:t>
            </a:r>
          </a:p>
          <a:p>
            <a:pPr marL="342900" indent="-342900">
              <a:buFont typeface="Arial" panose="020B0604020202020204" pitchFamily="34" charset="0"/>
              <a:buChar char="•"/>
            </a:pPr>
            <a:r>
              <a:rPr lang="en-US" sz="2000" dirty="0"/>
              <a:t>The key is to interrupt as soon as you find yourself getting lost in a question that lacks focus or not understanding what the question means. For example:</a:t>
            </a:r>
          </a:p>
          <a:p>
            <a:pPr marL="342900" indent="-342900">
              <a:buFont typeface="Arial" panose="020B0604020202020204" pitchFamily="34" charset="0"/>
              <a:buChar char="•"/>
            </a:pPr>
            <a:r>
              <a:rPr lang="en-US" sz="2000" i="1" dirty="0"/>
              <a:t>"Excuse me for interrupting.. . so the question you are asking is..." (with rising intonation).</a:t>
            </a:r>
          </a:p>
          <a:p>
            <a:pPr marL="342900" indent="-342900">
              <a:buFont typeface="Arial" panose="020B0604020202020204" pitchFamily="34" charset="0"/>
              <a:buChar char="•"/>
            </a:pPr>
            <a:r>
              <a:rPr lang="en-US" sz="2000" i="1" dirty="0"/>
              <a:t>"Excuse me for interrupting.. . so what you need to know from me is..." (with rising intonation).</a:t>
            </a:r>
          </a:p>
          <a:p>
            <a:pPr marL="342900" indent="-342900">
              <a:buFont typeface="Arial" panose="020B0604020202020204" pitchFamily="34" charset="0"/>
              <a:buChar char="•"/>
            </a:pPr>
            <a:endParaRPr lang="en-US" sz="2000" i="1" dirty="0"/>
          </a:p>
          <a:p>
            <a:pPr marL="342900" indent="-342900">
              <a:buFont typeface="Arial" panose="020B0604020202020204" pitchFamily="34" charset="0"/>
              <a:buChar char="•"/>
            </a:pPr>
            <a:r>
              <a:rPr lang="en-US" sz="2000" dirty="0"/>
              <a:t>Avoid waiting until the end or asking, "Could you repeat your question?"!</a:t>
            </a:r>
          </a:p>
        </p:txBody>
      </p:sp>
    </p:spTree>
    <p:extLst>
      <p:ext uri="{BB962C8B-B14F-4D97-AF65-F5344CB8AC3E}">
        <p14:creationId xmlns:p14="http://schemas.microsoft.com/office/powerpoint/2010/main" val="710769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fade">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fade">
                                      <p:cBhvr>
                                        <p:cTn id="27" dur="500"/>
                                        <p:tgtEl>
                                          <p:spTgt spid="10">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6" end="6"/>
                                            </p:txEl>
                                          </p:spTgt>
                                        </p:tgtEl>
                                        <p:attrNameLst>
                                          <p:attrName>style.visibility</p:attrName>
                                        </p:attrNameLst>
                                      </p:cBhvr>
                                      <p:to>
                                        <p:strVal val="visible"/>
                                      </p:to>
                                    </p:set>
                                    <p:animEffect transition="in" filter="fade">
                                      <p:cBhvr>
                                        <p:cTn id="32" dur="500"/>
                                        <p:tgtEl>
                                          <p:spTgt spid="10">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7" end="7"/>
                                            </p:txEl>
                                          </p:spTgt>
                                        </p:tgtEl>
                                        <p:attrNameLst>
                                          <p:attrName>style.visibility</p:attrName>
                                        </p:attrNameLst>
                                      </p:cBhvr>
                                      <p:to>
                                        <p:strVal val="visible"/>
                                      </p:to>
                                    </p:set>
                                    <p:animEffect transition="in" filter="fade">
                                      <p:cBhvr>
                                        <p:cTn id="37" dur="500"/>
                                        <p:tgtEl>
                                          <p:spTgt spid="10">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500"/>
                                        <p:tgtEl>
                                          <p:spTgt spid="1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Handling Challenges During</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Presentation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369217"/>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10" name="TextBox 9">
            <a:extLst>
              <a:ext uri="{FF2B5EF4-FFF2-40B4-BE49-F238E27FC236}">
                <a16:creationId xmlns:a16="http://schemas.microsoft.com/office/drawing/2014/main" id="{5BBF9E01-A71D-473F-94A7-7B7BCCB1D106}"/>
              </a:ext>
            </a:extLst>
          </p:cNvPr>
          <p:cNvSpPr txBox="1"/>
          <p:nvPr/>
        </p:nvSpPr>
        <p:spPr>
          <a:xfrm>
            <a:off x="838200" y="2055813"/>
            <a:ext cx="10693399" cy="2616101"/>
          </a:xfrm>
          <a:prstGeom prst="rect">
            <a:avLst/>
          </a:prstGeom>
          <a:noFill/>
        </p:spPr>
        <p:txBody>
          <a:bodyPr wrap="square" rtlCol="0">
            <a:spAutoFit/>
          </a:bodyPr>
          <a:lstStyle/>
          <a:p>
            <a:r>
              <a:rPr lang="en-US" sz="2400" b="1" dirty="0">
                <a:solidFill>
                  <a:srgbClr val="C00000"/>
                </a:solidFill>
              </a:rPr>
              <a:t>6. A multi-question question</a:t>
            </a:r>
          </a:p>
          <a:p>
            <a:pPr marL="342900" indent="-342900">
              <a:buFont typeface="Arial" panose="020B0604020202020204" pitchFamily="34" charset="0"/>
              <a:buChar char="•"/>
            </a:pPr>
            <a:r>
              <a:rPr lang="en-US" sz="2000" dirty="0"/>
              <a:t>Another situation that intimidates many students is facing multiple questions at once or a question that includes multiple sub-questions. Zero in on one point/question at a time. For example:</a:t>
            </a:r>
            <a:r>
              <a:rPr lang="en-US" sz="2000" i="1" dirty="0"/>
              <a:t> "You’ve raised a lot of important issues. Let me try to respond. On the matter of...“</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b="1" dirty="0"/>
              <a:t>If time is very limited</a:t>
            </a:r>
            <a:r>
              <a:rPr lang="en-US" sz="2000" dirty="0"/>
              <a:t>, prompt the questioner to choose the question that he/she would like you to answer. For example</a:t>
            </a:r>
            <a:r>
              <a:rPr lang="en-US" sz="2000" i="1" dirty="0"/>
              <a:t>: "Those are important issues, but I don't think we have enough time to address them all. What is the main question that you would like me to answer?”</a:t>
            </a:r>
          </a:p>
        </p:txBody>
      </p:sp>
    </p:spTree>
    <p:extLst>
      <p:ext uri="{BB962C8B-B14F-4D97-AF65-F5344CB8AC3E}">
        <p14:creationId xmlns:p14="http://schemas.microsoft.com/office/powerpoint/2010/main" val="1104288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fade">
                                      <p:cBhvr>
                                        <p:cTn id="1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Handling Challenges During</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Presentation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369217"/>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10" name="TextBox 9">
            <a:extLst>
              <a:ext uri="{FF2B5EF4-FFF2-40B4-BE49-F238E27FC236}">
                <a16:creationId xmlns:a16="http://schemas.microsoft.com/office/drawing/2014/main" id="{5BBF9E01-A71D-473F-94A7-7B7BCCB1D106}"/>
              </a:ext>
            </a:extLst>
          </p:cNvPr>
          <p:cNvSpPr txBox="1"/>
          <p:nvPr/>
        </p:nvSpPr>
        <p:spPr>
          <a:xfrm>
            <a:off x="838200" y="2055813"/>
            <a:ext cx="10202333" cy="3539430"/>
          </a:xfrm>
          <a:prstGeom prst="rect">
            <a:avLst/>
          </a:prstGeom>
          <a:noFill/>
        </p:spPr>
        <p:txBody>
          <a:bodyPr wrap="square" rtlCol="0">
            <a:spAutoFit/>
          </a:bodyPr>
          <a:lstStyle/>
          <a:p>
            <a:r>
              <a:rPr lang="en-US" sz="2400" b="1" dirty="0">
                <a:solidFill>
                  <a:srgbClr val="C00000"/>
                </a:solidFill>
              </a:rPr>
              <a:t>6. A multi-question question (cont.)</a:t>
            </a:r>
          </a:p>
          <a:p>
            <a:pPr marL="342900" indent="-342900">
              <a:buFont typeface="Arial" panose="020B0604020202020204" pitchFamily="34" charset="0"/>
              <a:buChar char="•"/>
            </a:pPr>
            <a:r>
              <a:rPr lang="en-US" sz="2000" b="1" dirty="0"/>
              <a:t>If you do not feel comfortable answering multiple questions at once</a:t>
            </a:r>
            <a:r>
              <a:rPr lang="en-US" sz="2000" dirty="0"/>
              <a:t>, try interrupting politely as soon as the questioner starts moving on to the second part of a question by saying, for example: "Before you move on to the next question, may I answer your first question first?“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b="1" dirty="0"/>
              <a:t>If you feel comfortable dealing with multiple questions</a:t>
            </a:r>
            <a:r>
              <a:rPr lang="en-US" sz="2000" dirty="0"/>
              <a:t>, consider jotting down a key word or two to remind you of the questions raised so that you can state the focus of each question to remind the audience before you answer it. </a:t>
            </a:r>
          </a:p>
          <a:p>
            <a:pPr marL="342900" indent="-342900">
              <a:buFont typeface="Arial" panose="020B0604020202020204" pitchFamily="34" charset="0"/>
              <a:buChar char="•"/>
            </a:pPr>
            <a:r>
              <a:rPr lang="en-US" sz="2000" dirty="0"/>
              <a:t>In this way, you will also avoid repeating: </a:t>
            </a:r>
            <a:r>
              <a:rPr lang="en-US" sz="2000" i="1" dirty="0"/>
              <a:t>"What was your second question again?" "What was your third question again?" </a:t>
            </a:r>
            <a:r>
              <a:rPr lang="en-US" sz="2000" dirty="0"/>
              <a:t>You may say, instead: </a:t>
            </a:r>
            <a:r>
              <a:rPr lang="en-US" sz="2000" i="1" dirty="0"/>
              <a:t>"To answer your first question... On the question about... Finally, your question concerning.. ..”</a:t>
            </a:r>
          </a:p>
        </p:txBody>
      </p:sp>
    </p:spTree>
    <p:extLst>
      <p:ext uri="{BB962C8B-B14F-4D97-AF65-F5344CB8AC3E}">
        <p14:creationId xmlns:p14="http://schemas.microsoft.com/office/powerpoint/2010/main" val="2376699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fade">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fade">
                                      <p:cBhvr>
                                        <p:cTn id="2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Handling Challenges During</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Presentation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369217"/>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10" name="TextBox 9">
            <a:extLst>
              <a:ext uri="{FF2B5EF4-FFF2-40B4-BE49-F238E27FC236}">
                <a16:creationId xmlns:a16="http://schemas.microsoft.com/office/drawing/2014/main" id="{5BBF9E01-A71D-473F-94A7-7B7BCCB1D106}"/>
              </a:ext>
            </a:extLst>
          </p:cNvPr>
          <p:cNvSpPr txBox="1"/>
          <p:nvPr/>
        </p:nvSpPr>
        <p:spPr>
          <a:xfrm>
            <a:off x="838200" y="1967061"/>
            <a:ext cx="10049933" cy="2923877"/>
          </a:xfrm>
          <a:prstGeom prst="rect">
            <a:avLst/>
          </a:prstGeom>
          <a:noFill/>
        </p:spPr>
        <p:txBody>
          <a:bodyPr wrap="square" rtlCol="0">
            <a:spAutoFit/>
          </a:bodyPr>
          <a:lstStyle/>
          <a:p>
            <a:r>
              <a:rPr lang="en-US" sz="2400" b="1" dirty="0">
                <a:solidFill>
                  <a:srgbClr val="C00000"/>
                </a:solidFill>
              </a:rPr>
              <a:t>7. A "don't understand" or "need-more-time-to-think" question</a:t>
            </a:r>
          </a:p>
          <a:p>
            <a:pPr marL="342900" indent="-342900">
              <a:buFont typeface="Arial" panose="020B0604020202020204" pitchFamily="34" charset="0"/>
              <a:buChar char="•"/>
            </a:pPr>
            <a:r>
              <a:rPr lang="en-US" sz="2000" dirty="0"/>
              <a:t>Ask for repetition, clarification, or elaboration when you are not certain if you have understood the question. For example: </a:t>
            </a:r>
            <a:r>
              <a:rPr lang="en-US" sz="2000" i="1" dirty="0"/>
              <a:t>"Would you mind repeating the question so that I can be sure I understand you?”</a:t>
            </a:r>
          </a:p>
          <a:p>
            <a:pPr marL="342900" indent="-342900">
              <a:buFont typeface="Arial" panose="020B0604020202020204" pitchFamily="34" charset="0"/>
              <a:buChar char="•"/>
            </a:pPr>
            <a:endParaRPr lang="en-US" sz="2000" i="1" dirty="0"/>
          </a:p>
          <a:p>
            <a:pPr marL="342900" indent="-342900">
              <a:buFont typeface="Arial" panose="020B0604020202020204" pitchFamily="34" charset="0"/>
              <a:buChar char="•"/>
            </a:pPr>
            <a:r>
              <a:rPr lang="en-US" sz="2000" dirty="0"/>
              <a:t>If you need a few moments to think about the question and/or to formulate a response, send explicit verbal signals to let your listener know. For example: </a:t>
            </a:r>
            <a:r>
              <a:rPr lang="en-US" sz="2000" i="1" dirty="0"/>
              <a:t>"That's an excellent question. Let me think about it for a few moments."</a:t>
            </a:r>
          </a:p>
          <a:p>
            <a:pPr marL="342900" indent="-342900">
              <a:buFont typeface="Arial" panose="020B0604020202020204" pitchFamily="34" charset="0"/>
              <a:buChar char="•"/>
            </a:pPr>
            <a:endParaRPr lang="en-US" sz="2000" dirty="0"/>
          </a:p>
        </p:txBody>
      </p:sp>
    </p:spTree>
    <p:extLst>
      <p:ext uri="{BB962C8B-B14F-4D97-AF65-F5344CB8AC3E}">
        <p14:creationId xmlns:p14="http://schemas.microsoft.com/office/powerpoint/2010/main" val="3608536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fade">
                                      <p:cBhvr>
                                        <p:cTn id="1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Handling Challenges During</a:t>
            </a:r>
            <a:br>
              <a:rPr lang="en-US" sz="4000" b="1" dirty="0">
                <a:latin typeface="Cambria" panose="02040503050406030204" pitchFamily="18" charset="0"/>
                <a:ea typeface="Cambria" panose="02040503050406030204" pitchFamily="18" charset="0"/>
              </a:rPr>
            </a:br>
            <a:r>
              <a:rPr lang="en-US" sz="4000" b="1" dirty="0">
                <a:latin typeface="Cambria" panose="02040503050406030204" pitchFamily="18" charset="0"/>
                <a:ea typeface="Cambria" panose="02040503050406030204" pitchFamily="18" charset="0"/>
              </a:rPr>
              <a:t>Presentation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10" name="TextBox 9">
            <a:extLst>
              <a:ext uri="{FF2B5EF4-FFF2-40B4-BE49-F238E27FC236}">
                <a16:creationId xmlns:a16="http://schemas.microsoft.com/office/drawing/2014/main" id="{5BBF9E01-A71D-473F-94A7-7B7BCCB1D106}"/>
              </a:ext>
            </a:extLst>
          </p:cNvPr>
          <p:cNvSpPr txBox="1"/>
          <p:nvPr/>
        </p:nvSpPr>
        <p:spPr>
          <a:xfrm>
            <a:off x="838200" y="1923658"/>
            <a:ext cx="9965267" cy="2616101"/>
          </a:xfrm>
          <a:prstGeom prst="rect">
            <a:avLst/>
          </a:prstGeom>
          <a:noFill/>
        </p:spPr>
        <p:txBody>
          <a:bodyPr wrap="square" rtlCol="0">
            <a:spAutoFit/>
          </a:bodyPr>
          <a:lstStyle/>
          <a:p>
            <a:r>
              <a:rPr lang="en-US" sz="2400" b="1" dirty="0">
                <a:solidFill>
                  <a:srgbClr val="C00000"/>
                </a:solidFill>
              </a:rPr>
              <a:t>7. A "don't understand" or "need-more-time-to-think" question (cont.)</a:t>
            </a:r>
          </a:p>
          <a:p>
            <a:pPr marL="342900" indent="-342900">
              <a:buFont typeface="Arial" panose="020B0604020202020204" pitchFamily="34" charset="0"/>
              <a:buChar char="•"/>
            </a:pPr>
            <a:r>
              <a:rPr lang="en-US" sz="2000" dirty="0"/>
              <a:t>If it's a question that you think you can answer, but you need more than a few moments to flesh out your ideas, postpone it. For example: “</a:t>
            </a:r>
            <a:r>
              <a:rPr lang="en-US" sz="2000" i="1" dirty="0"/>
              <a:t>That's an excellent question that I need more time to consider. Can we come back to this question later?"</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Also, use visual aids (e.g., the blackboard, whiteboard, flipchart available onsite) to help you answer a question when you need more time to formulate a well-thought-out response, and your response can be presented visually.</a:t>
            </a:r>
          </a:p>
        </p:txBody>
      </p:sp>
    </p:spTree>
    <p:extLst>
      <p:ext uri="{BB962C8B-B14F-4D97-AF65-F5344CB8AC3E}">
        <p14:creationId xmlns:p14="http://schemas.microsoft.com/office/powerpoint/2010/main" val="432204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fade">
                                      <p:cBhvr>
                                        <p:cTn id="1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4" name="Content Placeholder 2">
            <a:extLst>
              <a:ext uri="{FF2B5EF4-FFF2-40B4-BE49-F238E27FC236}">
                <a16:creationId xmlns:a16="http://schemas.microsoft.com/office/drawing/2014/main" id="{19303BB2-4562-410A-B6A8-3713A06CABC8}"/>
              </a:ext>
            </a:extLst>
          </p:cNvPr>
          <p:cNvSpPr txBox="1">
            <a:spLocks/>
          </p:cNvSpPr>
          <p:nvPr/>
        </p:nvSpPr>
        <p:spPr>
          <a:xfrm>
            <a:off x="838200" y="167628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2000" b="1" dirty="0">
                <a:sym typeface="Wingdings" panose="05000000000000000000" pitchFamily="2" charset="2"/>
              </a:rPr>
              <a:t>MAIN REFERENCE OF LECTURE 7:</a:t>
            </a:r>
          </a:p>
          <a:p>
            <a:pPr marL="0" indent="-457200">
              <a:lnSpc>
                <a:spcPct val="110000"/>
              </a:lnSpc>
              <a:buFont typeface="Arial" panose="020B0604020202020204" pitchFamily="34" charset="0"/>
              <a:buNone/>
            </a:pPr>
            <a:r>
              <a:rPr lang="en-US" sz="2000" dirty="0">
                <a:sym typeface="Wingdings" panose="05000000000000000000" pitchFamily="2" charset="2"/>
              </a:rPr>
              <a:t>Huang, L. S. (2010). Academic communication skills: Conversation strategies for international graduate students. New York: University Press of America. Page 51, 55 – 58, 62</a:t>
            </a: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4226</TotalTime>
  <Words>3600</Words>
  <Application>Microsoft Office PowerPoint</Application>
  <PresentationFormat>Widescreen</PresentationFormat>
  <Paragraphs>411</Paragraphs>
  <Slides>33</Slides>
  <Notes>33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Cambria</vt:lpstr>
      <vt:lpstr>Wingdings</vt:lpstr>
      <vt:lpstr>Office Theme</vt:lpstr>
      <vt:lpstr>ENGLISH FOR  ACADEMIC COMMUNICATION</vt:lpstr>
      <vt:lpstr>INTRODUCTION</vt:lpstr>
      <vt:lpstr>ICE BREAKING </vt:lpstr>
      <vt:lpstr>1. Unit Introduction</vt:lpstr>
      <vt:lpstr>1. Unit Introduction (cont.)</vt:lpstr>
      <vt:lpstr>1. Unit Introduction (cont.)</vt:lpstr>
      <vt:lpstr>2.1. Mastering the Mechanics of  Language – To Welcome Your Audience</vt:lpstr>
      <vt:lpstr>2.2. Mastering the Mechanics of  Language – To Warm Up An Audience</vt:lpstr>
      <vt:lpstr>2.3. Mastering the Mechanics of Language –  To Introduce The Subject/Topic</vt:lpstr>
      <vt:lpstr>2.4. Mastering the Mechanics of Language –  To Explain the Division of Material</vt:lpstr>
      <vt:lpstr>2.5. Mastering the Mechanics of Language –  To Give Instruction about Asking and Answering Questions</vt:lpstr>
      <vt:lpstr>2.6. Mastering the Mechanics of  Language – To Provide a Note of Finality</vt:lpstr>
      <vt:lpstr>2.7. Mastering the Mechanics of  Language – To Thank Your Audience</vt:lpstr>
      <vt:lpstr>2.8. Mastering the Mechanics of  Language – To Invite Questions</vt:lpstr>
      <vt:lpstr>2.9. Mastering the Mechanics of  Language – To Signal Transitions between Sections</vt:lpstr>
      <vt:lpstr>2.10. Mastering the Mechanics of  Language – To Use Rhetorical Questions as Transitional Devices</vt:lpstr>
      <vt:lpstr>2.11. Mastering the Mechanics of  Language – To Emphasize Points</vt:lpstr>
      <vt:lpstr>2.12. Mastering the Mechanics of  Language – Self-Reflection</vt:lpstr>
      <vt:lpstr>3.1. Basics of Effective Language Use</vt:lpstr>
      <vt:lpstr>3.1. Basics of Effective Language Use (cont.)</vt:lpstr>
      <vt:lpstr>3.1. Basics of Effective Language Use (cont.)</vt:lpstr>
      <vt:lpstr>3.1. Basics of Effective Language Use (cont.)</vt:lpstr>
      <vt:lpstr>4.1. Handling Challenges During Presentation</vt:lpstr>
      <vt:lpstr>4.1. Handling Challenges During Presentation (cont.)</vt:lpstr>
      <vt:lpstr>4.1. Handling Challenges During Presentation (cont.)</vt:lpstr>
      <vt:lpstr>4.1. Handling Challenges During Presentation (cont.)</vt:lpstr>
      <vt:lpstr>4.1. Handling Challenges During Presentation (cont.)</vt:lpstr>
      <vt:lpstr>4.1. Handling Challenges During Presentation (cont.)</vt:lpstr>
      <vt:lpstr>4.1. Handling Challenges During Presentation (cont.)</vt:lpstr>
      <vt:lpstr>4.1. Handling Challenges During Presentation (cont.)</vt:lpstr>
      <vt:lpstr>4.1. Handling Challenges During Presentation (cont.)</vt:lpstr>
      <vt:lpstr>4.1. Handling Challenges During Presentation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241</cp:revision>
  <cp:lastPrinted>2022-03-24T01:50:20Z</cp:lastPrinted>
  <dcterms:created xsi:type="dcterms:W3CDTF">2021-04-01T06:29:54Z</dcterms:created>
  <dcterms:modified xsi:type="dcterms:W3CDTF">2022-03-24T03:47:51Z</dcterms:modified>
</cp:coreProperties>
</file>