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331" r:id="rId3"/>
    <p:sldId id="443" r:id="rId4"/>
    <p:sldId id="444" r:id="rId5"/>
    <p:sldId id="446" r:id="rId6"/>
    <p:sldId id="395" r:id="rId7"/>
    <p:sldId id="447" r:id="rId8"/>
    <p:sldId id="497" r:id="rId9"/>
    <p:sldId id="498" r:id="rId10"/>
    <p:sldId id="499" r:id="rId11"/>
    <p:sldId id="500" r:id="rId12"/>
    <p:sldId id="396" r:id="rId13"/>
    <p:sldId id="502" r:id="rId14"/>
    <p:sldId id="501" r:id="rId15"/>
    <p:sldId id="503" r:id="rId16"/>
    <p:sldId id="517" r:id="rId17"/>
    <p:sldId id="518" r:id="rId18"/>
    <p:sldId id="504" r:id="rId19"/>
    <p:sldId id="505" r:id="rId20"/>
    <p:sldId id="506" r:id="rId21"/>
    <p:sldId id="507" r:id="rId22"/>
    <p:sldId id="516" r:id="rId23"/>
    <p:sldId id="508" r:id="rId24"/>
    <p:sldId id="509" r:id="rId25"/>
    <p:sldId id="510" r:id="rId26"/>
    <p:sldId id="511" r:id="rId27"/>
    <p:sldId id="512" r:id="rId28"/>
    <p:sldId id="513" r:id="rId29"/>
    <p:sldId id="514" r:id="rId30"/>
    <p:sldId id="515" r:id="rId31"/>
    <p:sldId id="319" r:id="rId32"/>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177" autoAdjust="0"/>
  </p:normalViewPr>
  <p:slideViewPr>
    <p:cSldViewPr snapToGrid="0">
      <p:cViewPr varScale="1">
        <p:scale>
          <a:sx n="52" d="100"/>
          <a:sy n="52" d="100"/>
        </p:scale>
        <p:origin x="1160" y="60"/>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24/03/2022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24175285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793625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363282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3228751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10012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766601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1425802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2260702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8953843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30036171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3979304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7729433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30935061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6574464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8816990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7932859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31004030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0177016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15345600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29779781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10580117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8814277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24443256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33231577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8246644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13386312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24/03/2022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ommonsensemedia.org/kids-action/articles/social-media-is-doing-more-harm-than-good"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commonsensemedia.org/kids-action/articles/social-media-is-doing-more-harm-than-good"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8 – Chapter 8</a:t>
            </a:r>
          </a:p>
          <a:p>
            <a:r>
              <a:rPr lang="en-US" sz="3600" b="1" dirty="0"/>
              <a:t>Panel Activity for Experts and Questioners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8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900" dirty="0"/>
              <a:t>Introduction and Review</a:t>
            </a:r>
          </a:p>
          <a:p>
            <a:pPr marL="363538" indent="-339725">
              <a:buFont typeface="+mj-lt"/>
              <a:buAutoNum type="arabicPeriod"/>
            </a:pPr>
            <a:endParaRPr lang="en-US" sz="1900" dirty="0"/>
          </a:p>
          <a:p>
            <a:pPr marL="363538" indent="-339725">
              <a:buFont typeface="+mj-lt"/>
              <a:buAutoNum type="arabicPeriod" startAt="2"/>
            </a:pPr>
            <a:r>
              <a:rPr lang="en-US" sz="1900" dirty="0"/>
              <a:t>Facing Challenges and Exploring Hidden Assumptions</a:t>
            </a:r>
          </a:p>
          <a:p>
            <a:pPr marL="363538" indent="-339725">
              <a:buFont typeface="+mj-lt"/>
              <a:buAutoNum type="arabicPeriod" startAt="2"/>
            </a:pPr>
            <a:endParaRPr lang="en-US" sz="1900" dirty="0"/>
          </a:p>
          <a:p>
            <a:pPr marL="363538" indent="-339725">
              <a:buFont typeface="+mj-lt"/>
              <a:buAutoNum type="arabicPeriod" startAt="2"/>
            </a:pPr>
            <a:r>
              <a:rPr lang="en-US" sz="1900" dirty="0"/>
              <a:t>Application Activities</a:t>
            </a:r>
            <a:br>
              <a:rPr lang="en-US" sz="1900" dirty="0"/>
            </a:br>
            <a:r>
              <a:rPr lang="en-US" sz="1900" dirty="0"/>
              <a:t>3.1. Panel Activity for Experts and Questioners</a:t>
            </a:r>
            <a:br>
              <a:rPr lang="en-US" sz="1900" dirty="0"/>
            </a:br>
            <a:r>
              <a:rPr lang="en-US" sz="1900" dirty="0"/>
              <a:t>3.2. Self-Assessment</a:t>
            </a:r>
          </a:p>
          <a:p>
            <a:pPr marL="363538" indent="-339725">
              <a:buFont typeface="+mj-lt"/>
              <a:buAutoNum type="arabicPeriod" startAt="2"/>
            </a:pPr>
            <a:endParaRPr lang="en-US" sz="1900" dirty="0"/>
          </a:p>
          <a:p>
            <a:pPr marL="363538" indent="-339725">
              <a:buFont typeface="+mj-lt"/>
              <a:buAutoNum type="arabicPeriod" startAt="2"/>
            </a:pPr>
            <a:r>
              <a:rPr lang="en-US" sz="1900" dirty="0"/>
              <a:t>Strategies for Success</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Introduction &amp; Review</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92500" lnSpcReduction="20000"/>
          </a:bodyPr>
          <a:lstStyle/>
          <a:p>
            <a:r>
              <a:rPr lang="en-US" dirty="0"/>
              <a:t>Lectures 7 and 8 focus mainly on developing the ability to manage questions and answers in departmental presentations that involve common activities, such as making class presentations and defending proposals or theses. </a:t>
            </a:r>
          </a:p>
          <a:p>
            <a:r>
              <a:rPr lang="en-US" dirty="0"/>
              <a:t>In these situations, questions are usually more predictable because you are often dealing with an audience known to you in a somewhat controlled situation.</a:t>
            </a:r>
          </a:p>
          <a:p>
            <a:endParaRPr lang="en-US" dirty="0"/>
          </a:p>
          <a:p>
            <a:r>
              <a:rPr lang="en-US" dirty="0"/>
              <a:t>Can you provide some uses of the mechanics of language learned in lecture 7?</a:t>
            </a:r>
          </a:p>
          <a:p>
            <a:endParaRPr lang="en-US" dirty="0"/>
          </a:p>
          <a:p>
            <a:r>
              <a:rPr lang="en-US" dirty="0"/>
              <a:t>Let’s review the mechanics of language!</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54586"/>
            <a:ext cx="8610598" cy="578821"/>
          </a:xfrm>
        </p:spPr>
        <p:txBody>
          <a:bodyPr>
            <a:normAutofit/>
          </a:bodyPr>
          <a:lstStyle/>
          <a:p>
            <a:pPr marL="0" indent="0">
              <a:buNone/>
            </a:pPr>
            <a:r>
              <a:rPr lang="en-US" sz="2300" b="1" dirty="0"/>
              <a:t>Please match the following expressions to their right functions! </a:t>
            </a:r>
          </a:p>
        </p:txBody>
      </p:sp>
      <p:sp>
        <p:nvSpPr>
          <p:cNvPr id="2" name="TextBox 1">
            <a:extLst>
              <a:ext uri="{FF2B5EF4-FFF2-40B4-BE49-F238E27FC236}">
                <a16:creationId xmlns:a16="http://schemas.microsoft.com/office/drawing/2014/main" id="{A37C3356-FC36-4120-853F-5A7465D13671}"/>
              </a:ext>
            </a:extLst>
          </p:cNvPr>
          <p:cNvSpPr txBox="1"/>
          <p:nvPr/>
        </p:nvSpPr>
        <p:spPr>
          <a:xfrm>
            <a:off x="6798734" y="2472805"/>
            <a:ext cx="5039508" cy="3416320"/>
          </a:xfrm>
          <a:prstGeom prst="rect">
            <a:avLst/>
          </a:prstGeom>
          <a:noFill/>
        </p:spPr>
        <p:txBody>
          <a:bodyPr wrap="square" rtlCol="0">
            <a:spAutoFit/>
          </a:bodyPr>
          <a:lstStyle/>
          <a:p>
            <a:r>
              <a:rPr lang="en-US" sz="2400" b="1" dirty="0">
                <a:solidFill>
                  <a:srgbClr val="C00000"/>
                </a:solidFill>
                <a:sym typeface="Wingdings" panose="05000000000000000000" pitchFamily="2" charset="2"/>
              </a:rPr>
              <a:t> </a:t>
            </a:r>
            <a:r>
              <a:rPr lang="en-US" sz="2400" b="1" dirty="0">
                <a:solidFill>
                  <a:srgbClr val="C00000"/>
                </a:solidFill>
              </a:rPr>
              <a:t>TO WELCOME YOUR AUDIENCE</a:t>
            </a:r>
          </a:p>
          <a:p>
            <a:r>
              <a:rPr lang="en-US" sz="2400" b="1" dirty="0">
                <a:solidFill>
                  <a:srgbClr val="C00000"/>
                </a:solidFill>
                <a:sym typeface="Wingdings" panose="05000000000000000000" pitchFamily="2" charset="2"/>
              </a:rPr>
              <a:t> </a:t>
            </a:r>
            <a:r>
              <a:rPr lang="en-US" sz="2400" b="1" dirty="0">
                <a:solidFill>
                  <a:srgbClr val="C00000"/>
                </a:solidFill>
              </a:rPr>
              <a:t>TO WARM UP AN AUDIENCE</a:t>
            </a:r>
          </a:p>
          <a:p>
            <a:r>
              <a:rPr lang="en-US" sz="2400" b="1" dirty="0">
                <a:solidFill>
                  <a:srgbClr val="C00000"/>
                </a:solidFill>
                <a:sym typeface="Wingdings" panose="05000000000000000000" pitchFamily="2" charset="2"/>
              </a:rPr>
              <a:t> TO INTRODUCE THE SUBJECT</a:t>
            </a:r>
            <a:endParaRPr lang="en-US" sz="2400" b="1" dirty="0">
              <a:solidFill>
                <a:srgbClr val="C00000"/>
              </a:solidFill>
            </a:endParaRPr>
          </a:p>
          <a:p>
            <a:pPr marL="457200" indent="-457200">
              <a:buFont typeface="Wingdings" panose="05000000000000000000" pitchFamily="2" charset="2"/>
              <a:buChar char="l"/>
            </a:pPr>
            <a:r>
              <a:rPr lang="en-US" sz="2400" b="1" dirty="0">
                <a:solidFill>
                  <a:srgbClr val="C00000"/>
                </a:solidFill>
              </a:rPr>
              <a:t>TO EXPLAIN THE DIVISION OF MATERIAL</a:t>
            </a:r>
          </a:p>
          <a:p>
            <a:pPr marL="457200" indent="-457200">
              <a:buFont typeface="Wingdings" panose="05000000000000000000" pitchFamily="2" charset="2"/>
              <a:buChar char="l"/>
            </a:pPr>
            <a:r>
              <a:rPr lang="en-US" sz="2400" b="1" dirty="0">
                <a:solidFill>
                  <a:srgbClr val="C00000"/>
                </a:solidFill>
              </a:rPr>
              <a:t>TO THANK YOUR AUDIENCE</a:t>
            </a:r>
          </a:p>
          <a:p>
            <a:pPr marL="457200" indent="-457200">
              <a:buFont typeface="Wingdings" panose="05000000000000000000" pitchFamily="2" charset="2"/>
              <a:buChar char="l"/>
            </a:pPr>
            <a:r>
              <a:rPr lang="en-US" sz="2400" b="1" dirty="0">
                <a:solidFill>
                  <a:srgbClr val="C00000"/>
                </a:solidFill>
              </a:rPr>
              <a:t>TO INVITE QUESTIONS</a:t>
            </a:r>
          </a:p>
          <a:p>
            <a:pPr marL="457200" indent="-457200">
              <a:buFont typeface="Wingdings" panose="05000000000000000000" pitchFamily="2" charset="2"/>
              <a:buChar char="l"/>
            </a:pPr>
            <a:r>
              <a:rPr lang="en-US" sz="2400" b="1" dirty="0">
                <a:solidFill>
                  <a:srgbClr val="C00000"/>
                </a:solidFill>
              </a:rPr>
              <a:t>TO SIGNAL BETWEEN SECTIONS</a:t>
            </a:r>
          </a:p>
          <a:p>
            <a:pPr marL="457200" indent="-457200">
              <a:buFont typeface="Wingdings" panose="05000000000000000000" pitchFamily="2" charset="2"/>
              <a:buChar char="l"/>
            </a:pPr>
            <a:r>
              <a:rPr lang="en-US" sz="2400" b="1" dirty="0">
                <a:solidFill>
                  <a:srgbClr val="C00000"/>
                </a:solidFill>
              </a:rPr>
              <a:t>TO PROVIDE A NOTE OF FINALTY</a:t>
            </a:r>
          </a:p>
        </p:txBody>
      </p:sp>
      <p:sp>
        <p:nvSpPr>
          <p:cNvPr id="3" name="TextBox 2">
            <a:extLst>
              <a:ext uri="{FF2B5EF4-FFF2-40B4-BE49-F238E27FC236}">
                <a16:creationId xmlns:a16="http://schemas.microsoft.com/office/drawing/2014/main" id="{2B1FAE40-D691-4BF6-81D6-80D3E7FEC47F}"/>
              </a:ext>
            </a:extLst>
          </p:cNvPr>
          <p:cNvSpPr txBox="1"/>
          <p:nvPr/>
        </p:nvSpPr>
        <p:spPr>
          <a:xfrm>
            <a:off x="838200" y="2442027"/>
            <a:ext cx="5960534" cy="3170099"/>
          </a:xfrm>
          <a:prstGeom prst="rect">
            <a:avLst/>
          </a:prstGeom>
          <a:noFill/>
        </p:spPr>
        <p:txBody>
          <a:bodyPr wrap="square" rtlCol="0">
            <a:spAutoFit/>
          </a:bodyPr>
          <a:lstStyle/>
          <a:p>
            <a:pPr marL="457200" indent="-457200">
              <a:buFont typeface="+mj-lt"/>
              <a:buAutoNum type="arabicPeriod"/>
            </a:pPr>
            <a:r>
              <a:rPr lang="en-US" sz="2000" dirty="0"/>
              <a:t>Good morning, and welcome to my presentation on…</a:t>
            </a:r>
            <a:r>
              <a:rPr lang="en-US" sz="2000" dirty="0">
                <a:sym typeface="Wingdings" panose="05000000000000000000" pitchFamily="2" charset="2"/>
              </a:rPr>
              <a:t></a:t>
            </a:r>
            <a:endParaRPr lang="en-US" sz="2000" dirty="0"/>
          </a:p>
          <a:p>
            <a:pPr marL="457200" indent="-457200">
              <a:buFont typeface="+mj-lt"/>
              <a:buAutoNum type="arabicPeriod"/>
            </a:pPr>
            <a:r>
              <a:rPr lang="en-US" sz="2000" dirty="0"/>
              <a:t>The purpose of my presentation is.. </a:t>
            </a:r>
            <a:r>
              <a:rPr lang="en-US" sz="2000" dirty="0">
                <a:sym typeface="Wingdings" panose="05000000000000000000" pitchFamily="2" charset="2"/>
              </a:rPr>
              <a:t></a:t>
            </a:r>
            <a:endParaRPr lang="en-US" sz="2000" dirty="0"/>
          </a:p>
          <a:p>
            <a:pPr marL="457200" indent="-457200">
              <a:buFont typeface="+mj-lt"/>
              <a:buAutoNum type="arabicPeriod"/>
            </a:pPr>
            <a:r>
              <a:rPr lang="en-US" sz="2000" dirty="0"/>
              <a:t>I'd like to start by....</a:t>
            </a:r>
            <a:r>
              <a:rPr lang="en-US" sz="2000" dirty="0">
                <a:sym typeface="Wingdings" panose="05000000000000000000" pitchFamily="2" charset="2"/>
              </a:rPr>
              <a:t></a:t>
            </a:r>
            <a:endParaRPr lang="en-US" sz="2000" dirty="0"/>
          </a:p>
          <a:p>
            <a:pPr marL="457200" indent="-457200">
              <a:buFont typeface="+mj-lt"/>
              <a:buAutoNum type="arabicPeriod"/>
            </a:pPr>
            <a:r>
              <a:rPr lang="en-US" sz="2000" dirty="0"/>
              <a:t>Time does not allow me to cover all aspects of my research in 20 minutes, so I intend to focus on....</a:t>
            </a:r>
            <a:r>
              <a:rPr lang="en-US" sz="2000" dirty="0">
                <a:sym typeface="Wingdings" panose="05000000000000000000" pitchFamily="2" charset="2"/>
              </a:rPr>
              <a:t> </a:t>
            </a:r>
            <a:endParaRPr lang="en-US" sz="2000" dirty="0"/>
          </a:p>
          <a:p>
            <a:pPr marL="457200" indent="-457200">
              <a:buFont typeface="+mj-lt"/>
              <a:buAutoNum type="arabicPeriod"/>
            </a:pPr>
            <a:r>
              <a:rPr lang="en-US" sz="2000" dirty="0"/>
              <a:t>Are there any questions? </a:t>
            </a:r>
            <a:r>
              <a:rPr lang="en-US" sz="2000" dirty="0">
                <a:sym typeface="Wingdings" panose="05000000000000000000" pitchFamily="2" charset="2"/>
              </a:rPr>
              <a:t> </a:t>
            </a:r>
            <a:endParaRPr lang="en-US" sz="2000" dirty="0"/>
          </a:p>
          <a:p>
            <a:pPr marL="457200" indent="-457200">
              <a:buFont typeface="+mj-lt"/>
              <a:buAutoNum type="arabicPeriod"/>
            </a:pPr>
            <a:r>
              <a:rPr lang="en-US" sz="2000" dirty="0"/>
              <a:t>Thank you (for your courteous attention).</a:t>
            </a:r>
            <a:r>
              <a:rPr lang="en-US" sz="2000" dirty="0">
                <a:sym typeface="Wingdings" panose="05000000000000000000" pitchFamily="2" charset="2"/>
              </a:rPr>
              <a:t> </a:t>
            </a:r>
            <a:endParaRPr lang="en-US" sz="2000" dirty="0"/>
          </a:p>
          <a:p>
            <a:pPr marL="457200" indent="-457200">
              <a:buFont typeface="+mj-lt"/>
              <a:buAutoNum type="arabicPeriod"/>
            </a:pPr>
            <a:r>
              <a:rPr lang="en-US" sz="2000" dirty="0"/>
              <a:t>Next, let's move on to....</a:t>
            </a:r>
            <a:r>
              <a:rPr lang="en-US" sz="2000" dirty="0">
                <a:sym typeface="Wingdings" panose="05000000000000000000" pitchFamily="2" charset="2"/>
              </a:rPr>
              <a:t> </a:t>
            </a:r>
          </a:p>
          <a:p>
            <a:pPr marL="457200" indent="-457200">
              <a:buFont typeface="+mj-lt"/>
              <a:buAutoNum type="arabicPeriod"/>
            </a:pPr>
            <a:r>
              <a:rPr lang="en-US" sz="2000" dirty="0"/>
              <a:t>That brings me to the end of my presentation. </a:t>
            </a:r>
            <a:r>
              <a:rPr lang="en-US" sz="2000" dirty="0">
                <a:sym typeface="Wingdings" panose="05000000000000000000" pitchFamily="2" charset="2"/>
              </a:rPr>
              <a:t></a:t>
            </a:r>
            <a:endParaRPr lang="en-US" sz="2000" dirty="0"/>
          </a:p>
        </p:txBody>
      </p:sp>
    </p:spTree>
    <p:extLst>
      <p:ext uri="{BB962C8B-B14F-4D97-AF65-F5344CB8AC3E}">
        <p14:creationId xmlns:p14="http://schemas.microsoft.com/office/powerpoint/2010/main" val="107234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6"/>
            <a:ext cx="10515600" cy="769408"/>
          </a:xfrm>
        </p:spPr>
        <p:txBody>
          <a:bodyPr>
            <a:normAutofit/>
          </a:bodyPr>
          <a:lstStyle/>
          <a:p>
            <a:r>
              <a:rPr lang="en-US" sz="4000" b="1" dirty="0">
                <a:latin typeface="Cambria" panose="02040503050406030204" pitchFamily="18" charset="0"/>
                <a:ea typeface="Cambria" panose="02040503050406030204" pitchFamily="18" charset="0"/>
              </a:rPr>
              <a:t>1. Introduction &amp; Review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439104"/>
            <a:ext cx="10515599" cy="726969"/>
          </a:xfrm>
        </p:spPr>
        <p:txBody>
          <a:bodyPr>
            <a:normAutofit fontScale="77500" lnSpcReduction="20000"/>
          </a:bodyPr>
          <a:lstStyle/>
          <a:p>
            <a:pPr marL="0" indent="0">
              <a:buNone/>
            </a:pPr>
            <a:r>
              <a:rPr lang="en-US" b="1" dirty="0"/>
              <a:t>Please match the following expressions to their right functions! </a:t>
            </a:r>
          </a:p>
          <a:p>
            <a:pPr marL="0" indent="0">
              <a:buNone/>
            </a:pPr>
            <a:r>
              <a:rPr lang="en-US" b="1" u="sng" dirty="0">
                <a:solidFill>
                  <a:srgbClr val="C00000"/>
                </a:solidFill>
              </a:rPr>
              <a:t>Answer key</a:t>
            </a:r>
          </a:p>
        </p:txBody>
      </p:sp>
      <p:sp>
        <p:nvSpPr>
          <p:cNvPr id="2" name="TextBox 1">
            <a:extLst>
              <a:ext uri="{FF2B5EF4-FFF2-40B4-BE49-F238E27FC236}">
                <a16:creationId xmlns:a16="http://schemas.microsoft.com/office/drawing/2014/main" id="{A37C3356-FC36-4120-853F-5A7465D13671}"/>
              </a:ext>
            </a:extLst>
          </p:cNvPr>
          <p:cNvSpPr txBox="1"/>
          <p:nvPr/>
        </p:nvSpPr>
        <p:spPr>
          <a:xfrm>
            <a:off x="6730476" y="2105916"/>
            <a:ext cx="5344308" cy="4401205"/>
          </a:xfrm>
          <a:prstGeom prst="rect">
            <a:avLst/>
          </a:prstGeom>
          <a:noFill/>
        </p:spPr>
        <p:txBody>
          <a:bodyPr wrap="square" rtlCol="0">
            <a:spAutoFit/>
          </a:bodyPr>
          <a:lstStyle/>
          <a:p>
            <a:r>
              <a:rPr lang="en-US" sz="2800" b="1" dirty="0">
                <a:solidFill>
                  <a:srgbClr val="C00000"/>
                </a:solidFill>
                <a:sym typeface="Wingdings" panose="05000000000000000000" pitchFamily="2" charset="2"/>
              </a:rPr>
              <a:t> </a:t>
            </a:r>
            <a:r>
              <a:rPr lang="en-US" sz="2800" b="1" dirty="0">
                <a:solidFill>
                  <a:srgbClr val="C00000"/>
                </a:solidFill>
              </a:rPr>
              <a:t>TO WELCOME YOUR AUDIENCE</a:t>
            </a:r>
          </a:p>
          <a:p>
            <a:r>
              <a:rPr lang="en-US" sz="2800" b="1" dirty="0">
                <a:solidFill>
                  <a:srgbClr val="C00000"/>
                </a:solidFill>
                <a:sym typeface="Wingdings" panose="05000000000000000000" pitchFamily="2" charset="2"/>
              </a:rPr>
              <a:t> </a:t>
            </a:r>
            <a:r>
              <a:rPr lang="en-US" sz="2800" b="1" dirty="0">
                <a:solidFill>
                  <a:srgbClr val="C00000"/>
                </a:solidFill>
              </a:rPr>
              <a:t>TO WARM UP AN AUDIENCE</a:t>
            </a:r>
          </a:p>
          <a:p>
            <a:r>
              <a:rPr lang="en-US" sz="2800" b="1" dirty="0">
                <a:solidFill>
                  <a:srgbClr val="C00000"/>
                </a:solidFill>
                <a:sym typeface="Wingdings" panose="05000000000000000000" pitchFamily="2" charset="2"/>
              </a:rPr>
              <a:t> TO INTRODUCE THE SUBJECT</a:t>
            </a:r>
            <a:endParaRPr lang="en-US" sz="2800" b="1" dirty="0">
              <a:solidFill>
                <a:srgbClr val="C00000"/>
              </a:solidFill>
            </a:endParaRPr>
          </a:p>
          <a:p>
            <a:r>
              <a:rPr lang="en-US" sz="2800" b="1" dirty="0">
                <a:solidFill>
                  <a:srgbClr val="C00000"/>
                </a:solidFill>
                <a:sym typeface="Wingdings" panose="05000000000000000000" pitchFamily="2" charset="2"/>
              </a:rPr>
              <a:t> </a:t>
            </a:r>
            <a:r>
              <a:rPr lang="en-US" sz="2800" b="1" dirty="0">
                <a:solidFill>
                  <a:srgbClr val="C00000"/>
                </a:solidFill>
              </a:rPr>
              <a:t>TO EXPLAIN THE DIVISION OF  MATERIAL</a:t>
            </a:r>
          </a:p>
          <a:p>
            <a:r>
              <a:rPr lang="en-US" sz="2800" b="1" dirty="0">
                <a:solidFill>
                  <a:srgbClr val="C00000"/>
                </a:solidFill>
                <a:sym typeface="Wingdings" panose="05000000000000000000" pitchFamily="2" charset="2"/>
              </a:rPr>
              <a:t> </a:t>
            </a:r>
            <a:r>
              <a:rPr lang="en-US" sz="2800" b="1" dirty="0">
                <a:solidFill>
                  <a:srgbClr val="C00000"/>
                </a:solidFill>
              </a:rPr>
              <a:t>TO THANK YOUR AUDIENCE</a:t>
            </a:r>
          </a:p>
          <a:p>
            <a:r>
              <a:rPr lang="en-US" sz="2800" b="1" dirty="0">
                <a:solidFill>
                  <a:srgbClr val="C00000"/>
                </a:solidFill>
                <a:sym typeface="Wingdings" panose="05000000000000000000" pitchFamily="2" charset="2"/>
              </a:rPr>
              <a:t> </a:t>
            </a:r>
            <a:r>
              <a:rPr lang="en-US" sz="2800" b="1" dirty="0">
                <a:solidFill>
                  <a:srgbClr val="C00000"/>
                </a:solidFill>
              </a:rPr>
              <a:t>TO INVITE QUESTIONS</a:t>
            </a:r>
          </a:p>
          <a:p>
            <a:r>
              <a:rPr lang="en-US" sz="2800" b="1" dirty="0">
                <a:solidFill>
                  <a:srgbClr val="C00000"/>
                </a:solidFill>
                <a:sym typeface="Wingdings" panose="05000000000000000000" pitchFamily="2" charset="2"/>
              </a:rPr>
              <a:t>  </a:t>
            </a:r>
            <a:r>
              <a:rPr lang="en-US" sz="2800" b="1" dirty="0">
                <a:solidFill>
                  <a:srgbClr val="C00000"/>
                </a:solidFill>
              </a:rPr>
              <a:t>TO SIGNAL BETWEEN SECTIONS</a:t>
            </a:r>
          </a:p>
          <a:p>
            <a:r>
              <a:rPr lang="en-US" sz="2800" b="1" dirty="0">
                <a:solidFill>
                  <a:srgbClr val="C00000"/>
                </a:solidFill>
                <a:sym typeface="Wingdings" panose="05000000000000000000" pitchFamily="2" charset="2"/>
              </a:rPr>
              <a:t>  </a:t>
            </a:r>
            <a:r>
              <a:rPr lang="en-US" sz="2800" b="1" dirty="0">
                <a:solidFill>
                  <a:srgbClr val="C00000"/>
                </a:solidFill>
              </a:rPr>
              <a:t>TO PROVIDE A NOTE OF FINALTY</a:t>
            </a:r>
          </a:p>
        </p:txBody>
      </p:sp>
      <p:sp>
        <p:nvSpPr>
          <p:cNvPr id="3" name="TextBox 2">
            <a:extLst>
              <a:ext uri="{FF2B5EF4-FFF2-40B4-BE49-F238E27FC236}">
                <a16:creationId xmlns:a16="http://schemas.microsoft.com/office/drawing/2014/main" id="{2B1FAE40-D691-4BF6-81D6-80D3E7FEC47F}"/>
              </a:ext>
            </a:extLst>
          </p:cNvPr>
          <p:cNvSpPr txBox="1"/>
          <p:nvPr/>
        </p:nvSpPr>
        <p:spPr>
          <a:xfrm>
            <a:off x="838200" y="2553190"/>
            <a:ext cx="5024830" cy="3139321"/>
          </a:xfrm>
          <a:prstGeom prst="rect">
            <a:avLst/>
          </a:prstGeom>
          <a:noFill/>
        </p:spPr>
        <p:txBody>
          <a:bodyPr wrap="square" rtlCol="0">
            <a:spAutoFit/>
          </a:bodyPr>
          <a:lstStyle/>
          <a:p>
            <a:pPr marL="457200" indent="-457200">
              <a:buFont typeface="+mj-lt"/>
              <a:buAutoNum type="arabicPeriod"/>
            </a:pPr>
            <a:r>
              <a:rPr lang="en-US" dirty="0"/>
              <a:t>Good morning, and welcome to my presentation on…</a:t>
            </a:r>
            <a:r>
              <a:rPr lang="en-US" dirty="0">
                <a:sym typeface="Wingdings" panose="05000000000000000000" pitchFamily="2" charset="2"/>
              </a:rPr>
              <a:t> </a:t>
            </a:r>
            <a:endParaRPr lang="en-US" dirty="0"/>
          </a:p>
          <a:p>
            <a:pPr marL="457200" indent="-457200">
              <a:buFont typeface="+mj-lt"/>
              <a:buAutoNum type="arabicPeriod"/>
            </a:pPr>
            <a:r>
              <a:rPr lang="en-US" dirty="0"/>
              <a:t>The purpose of my presentation is.. </a:t>
            </a:r>
          </a:p>
          <a:p>
            <a:pPr marL="457200" indent="-457200">
              <a:buFont typeface="+mj-lt"/>
              <a:buAutoNum type="arabicPeriod"/>
            </a:pPr>
            <a:r>
              <a:rPr lang="en-US" dirty="0"/>
              <a:t>I'd like to start by....</a:t>
            </a:r>
          </a:p>
          <a:p>
            <a:pPr marL="457200" indent="-457200">
              <a:buFont typeface="+mj-lt"/>
              <a:buAutoNum type="arabicPeriod"/>
            </a:pPr>
            <a:r>
              <a:rPr lang="en-US" dirty="0"/>
              <a:t>Time does not allow me to cover all aspects of my research in 20 minutes, so I intend to focus on....</a:t>
            </a:r>
          </a:p>
          <a:p>
            <a:pPr marL="457200" indent="-457200">
              <a:buFont typeface="+mj-lt"/>
              <a:buAutoNum type="arabicPeriod"/>
            </a:pPr>
            <a:r>
              <a:rPr lang="en-US" dirty="0"/>
              <a:t>Are there any questions? </a:t>
            </a:r>
          </a:p>
          <a:p>
            <a:pPr marL="457200" indent="-457200">
              <a:buFont typeface="+mj-lt"/>
              <a:buAutoNum type="arabicPeriod"/>
            </a:pPr>
            <a:r>
              <a:rPr lang="en-US" dirty="0"/>
              <a:t>Thank you (for your courteous attention)</a:t>
            </a:r>
          </a:p>
          <a:p>
            <a:pPr marL="457200" indent="-457200">
              <a:buFont typeface="+mj-lt"/>
              <a:buAutoNum type="arabicPeriod"/>
            </a:pPr>
            <a:r>
              <a:rPr lang="en-US" dirty="0"/>
              <a:t>Next, let's move on to....</a:t>
            </a:r>
            <a:endParaRPr lang="en-US" dirty="0">
              <a:sym typeface="Wingdings" panose="05000000000000000000" pitchFamily="2" charset="2"/>
            </a:endParaRPr>
          </a:p>
          <a:p>
            <a:pPr marL="457200" indent="-457200">
              <a:buFont typeface="+mj-lt"/>
              <a:buAutoNum type="arabicPeriod"/>
            </a:pPr>
            <a:r>
              <a:rPr lang="en-US" dirty="0"/>
              <a:t>That brings me to the end of my presentation. </a:t>
            </a:r>
          </a:p>
        </p:txBody>
      </p:sp>
      <p:sp>
        <p:nvSpPr>
          <p:cNvPr id="16" name="TextBox 15">
            <a:extLst>
              <a:ext uri="{FF2B5EF4-FFF2-40B4-BE49-F238E27FC236}">
                <a16:creationId xmlns:a16="http://schemas.microsoft.com/office/drawing/2014/main" id="{FDC75128-C0A0-4907-871F-785B6049FE69}"/>
              </a:ext>
            </a:extLst>
          </p:cNvPr>
          <p:cNvSpPr txBox="1"/>
          <p:nvPr/>
        </p:nvSpPr>
        <p:spPr>
          <a:xfrm>
            <a:off x="5863030" y="2289622"/>
            <a:ext cx="4388893" cy="3385542"/>
          </a:xfrm>
          <a:prstGeom prst="rect">
            <a:avLst/>
          </a:prstGeom>
          <a:noFill/>
        </p:spPr>
        <p:txBody>
          <a:bodyPr wrap="square" rtlCol="0">
            <a:spAutoFit/>
          </a:bodyPr>
          <a:lstStyle/>
          <a:p>
            <a:endParaRPr lang="en-US" dirty="0"/>
          </a:p>
          <a:p>
            <a:endParaRPr lang="en-US" sz="1600"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p>
          <a:p>
            <a:endParaRPr lang="en-US" dirty="0">
              <a:sym typeface="Wingdings" panose="05000000000000000000" pitchFamily="2" charset="2"/>
            </a:endParaRPr>
          </a:p>
          <a:p>
            <a:endParaRPr lang="en-US" dirty="0">
              <a:sym typeface="Wingdings" panose="05000000000000000000" pitchFamily="2" charset="2"/>
            </a:endParaRP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p>
          <a:p>
            <a:r>
              <a:rPr lang="en-US" dirty="0">
                <a:sym typeface="Wingdings" panose="05000000000000000000" pitchFamily="2" charset="2"/>
              </a:rPr>
              <a:t></a:t>
            </a:r>
          </a:p>
        </p:txBody>
      </p:sp>
      <p:cxnSp>
        <p:nvCxnSpPr>
          <p:cNvPr id="6" name="Straight Arrow Connector 5">
            <a:extLst>
              <a:ext uri="{FF2B5EF4-FFF2-40B4-BE49-F238E27FC236}">
                <a16:creationId xmlns:a16="http://schemas.microsoft.com/office/drawing/2014/main" id="{AE28A56A-BFC0-4528-8C9F-1884E61BB329}"/>
              </a:ext>
            </a:extLst>
          </p:cNvPr>
          <p:cNvCxnSpPr>
            <a:cxnSpLocks/>
          </p:cNvCxnSpPr>
          <p:nvPr/>
        </p:nvCxnSpPr>
        <p:spPr>
          <a:xfrm flipV="1">
            <a:off x="5978784" y="2373075"/>
            <a:ext cx="1016000" cy="63105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95BBEE6-C64E-4CBF-B376-CAA6300CA122}"/>
              </a:ext>
            </a:extLst>
          </p:cNvPr>
          <p:cNvCxnSpPr>
            <a:cxnSpLocks/>
          </p:cNvCxnSpPr>
          <p:nvPr/>
        </p:nvCxnSpPr>
        <p:spPr>
          <a:xfrm flipV="1">
            <a:off x="5987251" y="3179418"/>
            <a:ext cx="1007533" cy="8654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203449A4-273D-4345-82EB-72D56AA32A3D}"/>
              </a:ext>
            </a:extLst>
          </p:cNvPr>
          <p:cNvCxnSpPr>
            <a:cxnSpLocks/>
          </p:cNvCxnSpPr>
          <p:nvPr/>
        </p:nvCxnSpPr>
        <p:spPr>
          <a:xfrm flipV="1">
            <a:off x="6063451" y="2741513"/>
            <a:ext cx="983397" cy="766224"/>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81E5F47-963A-4C8C-BD0D-D0C7366EE728}"/>
              </a:ext>
            </a:extLst>
          </p:cNvPr>
          <p:cNvCxnSpPr>
            <a:cxnSpLocks/>
          </p:cNvCxnSpPr>
          <p:nvPr/>
        </p:nvCxnSpPr>
        <p:spPr>
          <a:xfrm flipV="1">
            <a:off x="6073307" y="3665966"/>
            <a:ext cx="956607" cy="66784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0AFFF2ED-8174-4B83-B085-4A3E8DDFBD6D}"/>
              </a:ext>
            </a:extLst>
          </p:cNvPr>
          <p:cNvCxnSpPr>
            <a:cxnSpLocks/>
          </p:cNvCxnSpPr>
          <p:nvPr/>
        </p:nvCxnSpPr>
        <p:spPr>
          <a:xfrm>
            <a:off x="6029584" y="4611733"/>
            <a:ext cx="1000330" cy="23106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86107B90-AAFA-4F1D-BB2B-97F4E934EDBC}"/>
              </a:ext>
            </a:extLst>
          </p:cNvPr>
          <p:cNvCxnSpPr>
            <a:cxnSpLocks/>
          </p:cNvCxnSpPr>
          <p:nvPr/>
        </p:nvCxnSpPr>
        <p:spPr>
          <a:xfrm flipV="1">
            <a:off x="6029584" y="4481805"/>
            <a:ext cx="1017264" cy="43627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B5A87121-30F5-4F39-9CA3-044D1515479B}"/>
              </a:ext>
            </a:extLst>
          </p:cNvPr>
          <p:cNvCxnSpPr>
            <a:cxnSpLocks/>
          </p:cNvCxnSpPr>
          <p:nvPr/>
        </p:nvCxnSpPr>
        <p:spPr>
          <a:xfrm>
            <a:off x="6063451" y="5194806"/>
            <a:ext cx="931333" cy="184265"/>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8928903A-D74F-477C-995A-595789FC7756}"/>
              </a:ext>
            </a:extLst>
          </p:cNvPr>
          <p:cNvCxnSpPr>
            <a:cxnSpLocks/>
          </p:cNvCxnSpPr>
          <p:nvPr/>
        </p:nvCxnSpPr>
        <p:spPr>
          <a:xfrm>
            <a:off x="6013588" y="5447965"/>
            <a:ext cx="981196" cy="28223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930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772574"/>
            <a:ext cx="10693670" cy="4802189"/>
          </a:xfrm>
        </p:spPr>
        <p:txBody>
          <a:bodyPr>
            <a:normAutofit/>
          </a:bodyPr>
          <a:lstStyle/>
          <a:p>
            <a:pPr marL="0" indent="0">
              <a:buNone/>
            </a:pPr>
            <a:r>
              <a:rPr lang="en-US" sz="2400" b="1" u="sng" dirty="0"/>
              <a:t>Diagnostic questions</a:t>
            </a:r>
            <a:r>
              <a:rPr lang="en-US" sz="2400" dirty="0"/>
              <a:t>: Explore these questions on your own if you use this material  for self-study. In a classroom, share your thoughts about these questions with a speaking partner and be prepared to share your discussion with the class.</a:t>
            </a:r>
          </a:p>
          <a:p>
            <a:pPr marL="457200" indent="-457200">
              <a:buFont typeface="+mj-lt"/>
              <a:buAutoNum type="arabicPeriod"/>
            </a:pPr>
            <a:r>
              <a:rPr lang="en-US" sz="2400" dirty="0"/>
              <a:t>Consider the various cross-cultural dimensions that you have explored in previous units, for example, small-large power distance, high-low tolerance of ambiguity, and feminine-masculine dominated cultures. How might these dimensions affect how one approaches presenting and answering questions in academic settings?</a:t>
            </a:r>
            <a:br>
              <a:rPr lang="en-US" sz="2400" dirty="0"/>
            </a:br>
            <a:endParaRPr lang="en-US" sz="2400" dirty="0"/>
          </a:p>
          <a:p>
            <a:pPr marL="457200" indent="-457200">
              <a:buFont typeface="+mj-lt"/>
              <a:buAutoNum type="arabicPeriod"/>
            </a:pPr>
            <a:r>
              <a:rPr lang="en-US" sz="2400" dirty="0"/>
              <a:t>Share with your group how you assess yourself in terms of your personal/cultural beliefs/expectations that influence your approach/pattern in presenting and answering questions in departmental presentations? Provide personal experiences or examples.</a:t>
            </a:r>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3"/>
            </a:pPr>
            <a:r>
              <a:rPr lang="en-US" sz="2400" dirty="0"/>
              <a:t>What are some personal difficulties that you face or anticipate facing in fielding questions during departmental presentations (e.g., giving progress reports, making class presentations, defending proposals/theses)?</a:t>
            </a:r>
          </a:p>
          <a:p>
            <a:pPr marL="457200" indent="-457200">
              <a:buFont typeface="+mj-lt"/>
              <a:buAutoNum type="arabicPeriod" startAt="3"/>
            </a:pPr>
            <a:endParaRPr lang="en-US" sz="2400" dirty="0"/>
          </a:p>
          <a:p>
            <a:pPr marL="457200" indent="-457200">
              <a:buFont typeface="+mj-lt"/>
              <a:buAutoNum type="arabicPeriod" startAt="3"/>
            </a:pPr>
            <a:r>
              <a:rPr lang="en-US" sz="2400" b="1" dirty="0"/>
              <a:t>Fielding questions</a:t>
            </a:r>
            <a:r>
              <a:rPr lang="en-US" sz="2400" dirty="0"/>
              <a:t>: Explore with your speaking partner(s) some strategies that you can use to handle the following types of questions that you are likely to encounter during the question-and-answer sessions that occur in departmental presentations. Be sure to consider both the strategies (i.e., how would you deal with the situation?) and language (i.e., what would you say exactly?) that you can employ when handling each of the following situations. Work in pairs and write down what you would say for each situation.</a:t>
            </a:r>
          </a:p>
        </p:txBody>
      </p:sp>
    </p:spTree>
    <p:extLst>
      <p:ext uri="{BB962C8B-B14F-4D97-AF65-F5344CB8AC3E}">
        <p14:creationId xmlns:p14="http://schemas.microsoft.com/office/powerpoint/2010/main" val="530802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4"/>
            </a:pPr>
            <a:r>
              <a:rPr lang="en-US" sz="2400" b="1" dirty="0"/>
              <a:t>Note: </a:t>
            </a:r>
            <a:r>
              <a:rPr lang="en-US" sz="2400" dirty="0"/>
              <a:t>It's important that you make the effort to write down what you would say so that you have the basis for noticing the gap between your linguistic choices and the linguistic choices of your peers or your instructors that may be more effective in specific situations.</a:t>
            </a:r>
          </a:p>
          <a:p>
            <a:pPr marL="439738" indent="0">
              <a:buNone/>
            </a:pPr>
            <a:r>
              <a:rPr lang="en-US" sz="2400" b="1" dirty="0"/>
              <a:t>Situation 1: A "you-will-cover-later"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a:p>
            <a:pPr marL="439738" indent="0">
              <a:buNone/>
            </a:pPr>
            <a:r>
              <a:rPr lang="en-US" sz="2400" b="1" dirty="0"/>
              <a:t>Situation 2: An "off-the-subject" question</a:t>
            </a:r>
          </a:p>
          <a:p>
            <a:pPr marL="439738" indent="0">
              <a:buNone/>
            </a:pPr>
            <a:r>
              <a:rPr lang="en-US" sz="2400" dirty="0"/>
              <a:t>What would you do?</a:t>
            </a:r>
          </a:p>
          <a:p>
            <a:pPr marL="439738" indent="0">
              <a:buNone/>
            </a:pPr>
            <a:r>
              <a:rPr lang="en-US" sz="2400" dirty="0"/>
              <a:t>What would you say?</a:t>
            </a:r>
          </a:p>
        </p:txBody>
      </p:sp>
    </p:spTree>
    <p:extLst>
      <p:ext uri="{BB962C8B-B14F-4D97-AF65-F5344CB8AC3E}">
        <p14:creationId xmlns:p14="http://schemas.microsoft.com/office/powerpoint/2010/main" val="66825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fade">
                                      <p:cBhvr>
                                        <p:cTn id="10" dur="500"/>
                                        <p:tgtEl>
                                          <p:spTgt spid="8">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fade">
                                      <p:cBhvr>
                                        <p:cTn id="13" dur="500"/>
                                        <p:tgtEl>
                                          <p:spTgt spid="8">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xEl>
                                              <p:pRg st="5" end="5"/>
                                            </p:txEl>
                                          </p:spTgt>
                                        </p:tgtEl>
                                        <p:attrNameLst>
                                          <p:attrName>style.visibility</p:attrName>
                                        </p:attrNameLst>
                                      </p:cBhvr>
                                      <p:to>
                                        <p:strVal val="visible"/>
                                      </p:to>
                                    </p:set>
                                    <p:animEffect transition="in" filter="fade">
                                      <p:cBhvr>
                                        <p:cTn id="18" dur="500"/>
                                        <p:tgtEl>
                                          <p:spTgt spid="8">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animEffect transition="in" filter="fade">
                                      <p:cBhvr>
                                        <p:cTn id="21" dur="500"/>
                                        <p:tgtEl>
                                          <p:spTgt spid="8">
                                            <p:txEl>
                                              <p:pRg st="6" end="6"/>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8">
                                            <p:txEl>
                                              <p:pRg st="7" end="7"/>
                                            </p:txEl>
                                          </p:spTgt>
                                        </p:tgtEl>
                                        <p:attrNameLst>
                                          <p:attrName>style.visibility</p:attrName>
                                        </p:attrNameLst>
                                      </p:cBhvr>
                                      <p:to>
                                        <p:strVal val="visible"/>
                                      </p:to>
                                    </p:set>
                                    <p:animEffect transition="in" filter="fade">
                                      <p:cBhvr>
                                        <p:cTn id="24"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4"/>
            </a:pPr>
            <a:r>
              <a:rPr lang="en-US" sz="2400" b="1" dirty="0"/>
              <a:t>Note: </a:t>
            </a:r>
            <a:r>
              <a:rPr lang="en-US" sz="2400" dirty="0"/>
              <a:t>It's important that you make the effort to write down what you would say so that you have the basis for noticing the gap between your linguistic choices and the linguistic choices of your peers or your instructors that may be more effective in specific situations.</a:t>
            </a:r>
          </a:p>
          <a:p>
            <a:pPr marL="439738" indent="0">
              <a:buNone/>
            </a:pPr>
            <a:r>
              <a:rPr lang="en-US" sz="2400" b="1" dirty="0"/>
              <a:t>Situation 3: A "stupid"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Situation 4: A limited-interest question</a:t>
            </a:r>
          </a:p>
          <a:p>
            <a:pPr marL="439738" indent="0">
              <a:buNone/>
            </a:pPr>
            <a:r>
              <a:rPr lang="en-US" sz="2400" dirty="0"/>
              <a:t>What would you do?</a:t>
            </a:r>
          </a:p>
          <a:p>
            <a:pPr marL="439738" indent="0">
              <a:buNone/>
            </a:pPr>
            <a:r>
              <a:rPr lang="en-US" sz="2400" dirty="0"/>
              <a:t>What would you say?</a:t>
            </a:r>
          </a:p>
        </p:txBody>
      </p:sp>
    </p:spTree>
    <p:extLst>
      <p:ext uri="{BB962C8B-B14F-4D97-AF65-F5344CB8AC3E}">
        <p14:creationId xmlns:p14="http://schemas.microsoft.com/office/powerpoint/2010/main" val="71090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fade">
                                      <p:cBhvr>
                                        <p:cTn id="10" dur="500"/>
                                        <p:tgtEl>
                                          <p:spTgt spid="8">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fade">
                                      <p:cBhvr>
                                        <p:cTn id="13" dur="500"/>
                                        <p:tgtEl>
                                          <p:spTgt spid="8">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xEl>
                                              <p:pRg st="5" end="5"/>
                                            </p:txEl>
                                          </p:spTgt>
                                        </p:tgtEl>
                                        <p:attrNameLst>
                                          <p:attrName>style.visibility</p:attrName>
                                        </p:attrNameLst>
                                      </p:cBhvr>
                                      <p:to>
                                        <p:strVal val="visible"/>
                                      </p:to>
                                    </p:set>
                                    <p:animEffect transition="in" filter="fade">
                                      <p:cBhvr>
                                        <p:cTn id="18" dur="500"/>
                                        <p:tgtEl>
                                          <p:spTgt spid="8">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animEffect transition="in" filter="fade">
                                      <p:cBhvr>
                                        <p:cTn id="21" dur="500"/>
                                        <p:tgtEl>
                                          <p:spTgt spid="8">
                                            <p:txEl>
                                              <p:pRg st="6" end="6"/>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8">
                                            <p:txEl>
                                              <p:pRg st="7" end="7"/>
                                            </p:txEl>
                                          </p:spTgt>
                                        </p:tgtEl>
                                        <p:attrNameLst>
                                          <p:attrName>style.visibility</p:attrName>
                                        </p:attrNameLst>
                                      </p:cBhvr>
                                      <p:to>
                                        <p:strVal val="visible"/>
                                      </p:to>
                                    </p:set>
                                    <p:animEffect transition="in" filter="fade">
                                      <p:cBhvr>
                                        <p:cTn id="24"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4"/>
            </a:pPr>
            <a:r>
              <a:rPr lang="en-US" sz="2400" b="1" dirty="0"/>
              <a:t>Note: </a:t>
            </a:r>
            <a:r>
              <a:rPr lang="en-US" sz="2400" dirty="0"/>
              <a:t>It's important that you make the effort to write down what you would say so that you have the basis for noticing the gap between your linguistic choices and the linguistic choices of your peers or your instructors that may be more effective in specific situations.</a:t>
            </a:r>
          </a:p>
          <a:p>
            <a:pPr marL="439738" indent="0">
              <a:buNone/>
            </a:pPr>
            <a:r>
              <a:rPr lang="en-US" sz="2400" b="1" dirty="0"/>
              <a:t>Situation 5: A rambling or long-winded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Situation 6: A multi-question question</a:t>
            </a:r>
          </a:p>
          <a:p>
            <a:pPr marL="439738" indent="0">
              <a:buNone/>
            </a:pPr>
            <a:r>
              <a:rPr lang="en-US" sz="2400" dirty="0"/>
              <a:t>What would you do?</a:t>
            </a:r>
          </a:p>
          <a:p>
            <a:pPr marL="439738" indent="0">
              <a:buNone/>
            </a:pPr>
            <a:r>
              <a:rPr lang="en-US" sz="2400" dirty="0"/>
              <a:t>What would you say?</a:t>
            </a:r>
          </a:p>
        </p:txBody>
      </p:sp>
    </p:spTree>
    <p:extLst>
      <p:ext uri="{BB962C8B-B14F-4D97-AF65-F5344CB8AC3E}">
        <p14:creationId xmlns:p14="http://schemas.microsoft.com/office/powerpoint/2010/main" val="1330771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fade">
                                      <p:cBhvr>
                                        <p:cTn id="10" dur="500"/>
                                        <p:tgtEl>
                                          <p:spTgt spid="8">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fade">
                                      <p:cBhvr>
                                        <p:cTn id="13" dur="500"/>
                                        <p:tgtEl>
                                          <p:spTgt spid="8">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xEl>
                                              <p:pRg st="5" end="5"/>
                                            </p:txEl>
                                          </p:spTgt>
                                        </p:tgtEl>
                                        <p:attrNameLst>
                                          <p:attrName>style.visibility</p:attrName>
                                        </p:attrNameLst>
                                      </p:cBhvr>
                                      <p:to>
                                        <p:strVal val="visible"/>
                                      </p:to>
                                    </p:set>
                                    <p:animEffect transition="in" filter="fade">
                                      <p:cBhvr>
                                        <p:cTn id="18" dur="500"/>
                                        <p:tgtEl>
                                          <p:spTgt spid="8">
                                            <p:txEl>
                                              <p:pRg st="5" end="5"/>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8">
                                            <p:txEl>
                                              <p:pRg st="6" end="6"/>
                                            </p:txEl>
                                          </p:spTgt>
                                        </p:tgtEl>
                                        <p:attrNameLst>
                                          <p:attrName>style.visibility</p:attrName>
                                        </p:attrNameLst>
                                      </p:cBhvr>
                                      <p:to>
                                        <p:strVal val="visible"/>
                                      </p:to>
                                    </p:set>
                                    <p:animEffect transition="in" filter="fade">
                                      <p:cBhvr>
                                        <p:cTn id="21" dur="500"/>
                                        <p:tgtEl>
                                          <p:spTgt spid="8">
                                            <p:txEl>
                                              <p:pRg st="6" end="6"/>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8">
                                            <p:txEl>
                                              <p:pRg st="7" end="7"/>
                                            </p:txEl>
                                          </p:spTgt>
                                        </p:tgtEl>
                                        <p:attrNameLst>
                                          <p:attrName>style.visibility</p:attrName>
                                        </p:attrNameLst>
                                      </p:cBhvr>
                                      <p:to>
                                        <p:strVal val="visible"/>
                                      </p:to>
                                    </p:set>
                                    <p:animEffect transition="in" filter="fade">
                                      <p:cBhvr>
                                        <p:cTn id="24"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4"/>
            </a:pPr>
            <a:r>
              <a:rPr lang="en-US" sz="2400" b="1" dirty="0"/>
              <a:t>Note: </a:t>
            </a:r>
            <a:r>
              <a:rPr lang="en-US" sz="2400" dirty="0"/>
              <a:t>It's important that you make the effort to write down what you would say so that you have the basis for noticing the gap between your linguistic choices and the linguistic choices of your peers or your instructors that may be more effective in specific situations.</a:t>
            </a:r>
          </a:p>
          <a:p>
            <a:pPr marL="439738" indent="0">
              <a:buNone/>
            </a:pPr>
            <a:r>
              <a:rPr lang="en-US" sz="2400" b="1" dirty="0"/>
              <a:t>Situation 7: A "don't understand" or "need-more-time-to-think"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Other: </a:t>
            </a:r>
            <a:r>
              <a:rPr lang="en-US" sz="2400" dirty="0"/>
              <a:t>What are some other challenges identified in question 3? Together, brainstorm some strategies to help you overcome them.</a:t>
            </a:r>
          </a:p>
        </p:txBody>
      </p:sp>
    </p:spTree>
    <p:extLst>
      <p:ext uri="{BB962C8B-B14F-4D97-AF65-F5344CB8AC3E}">
        <p14:creationId xmlns:p14="http://schemas.microsoft.com/office/powerpoint/2010/main" val="1719523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2" end="2"/>
                                            </p:txEl>
                                          </p:spTgt>
                                        </p:tgtEl>
                                        <p:attrNameLst>
                                          <p:attrName>style.visibility</p:attrName>
                                        </p:attrNameLst>
                                      </p:cBhvr>
                                      <p:to>
                                        <p:strVal val="visible"/>
                                      </p:to>
                                    </p:set>
                                    <p:animEffect transition="in" filter="fade">
                                      <p:cBhvr>
                                        <p:cTn id="10" dur="500"/>
                                        <p:tgtEl>
                                          <p:spTgt spid="8">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Effect transition="in" filter="fade">
                                      <p:cBhvr>
                                        <p:cTn id="13" dur="500"/>
                                        <p:tgtEl>
                                          <p:spTgt spid="8">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xEl>
                                              <p:pRg st="5" end="5"/>
                                            </p:txEl>
                                          </p:spTgt>
                                        </p:tgtEl>
                                        <p:attrNameLst>
                                          <p:attrName>style.visibility</p:attrName>
                                        </p:attrNameLst>
                                      </p:cBhvr>
                                      <p:to>
                                        <p:strVal val="visible"/>
                                      </p:to>
                                    </p:set>
                                    <p:animEffect transition="in" filter="fade">
                                      <p:cBhvr>
                                        <p:cTn id="18"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1130299" y="1950562"/>
            <a:ext cx="9931401" cy="4243184"/>
          </a:xfrm>
        </p:spPr>
        <p:txBody>
          <a:bodyPr>
            <a:normAutofit/>
          </a:bodyPr>
          <a:lstStyle/>
          <a:p>
            <a:r>
              <a:rPr lang="en-US" sz="2400" dirty="0"/>
              <a:t>This extends the panel discussion activity introduced in lecture 4. </a:t>
            </a:r>
          </a:p>
          <a:p>
            <a:endParaRPr lang="en-US" sz="2400" dirty="0"/>
          </a:p>
          <a:p>
            <a:r>
              <a:rPr lang="en-US" sz="2400" dirty="0"/>
              <a:t>Assign another short article that has current relevance to the academic community or a short research article of public interest that students from various disciplines can understand and discuss. </a:t>
            </a:r>
          </a:p>
          <a:p>
            <a:endParaRPr lang="en-US" sz="2400" dirty="0"/>
          </a:p>
          <a:p>
            <a:r>
              <a:rPr lang="en-US" sz="2400" dirty="0"/>
              <a:t>This time, randomly divide the class into two groups, one expert group and one questioner group, or reverse the role that each individual played the last time, for the purpose of practicing fielding questions.</a:t>
            </a:r>
          </a:p>
        </p:txBody>
      </p:sp>
    </p:spTree>
    <p:extLst>
      <p:ext uri="{BB962C8B-B14F-4D97-AF65-F5344CB8AC3E}">
        <p14:creationId xmlns:p14="http://schemas.microsoft.com/office/powerpoint/2010/main" val="247526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 </a:t>
            </a:r>
            <a:r>
              <a:rPr lang="en-US" sz="16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14B931AE-EF40-448D-A372-4450CD46256C}"/>
              </a:ext>
            </a:extLst>
          </p:cNvPr>
          <p:cNvSpPr txBox="1">
            <a:spLocks/>
          </p:cNvSpPr>
          <p:nvPr/>
        </p:nvSpPr>
        <p:spPr>
          <a:xfrm>
            <a:off x="660400" y="1805125"/>
            <a:ext cx="5588000" cy="4452258"/>
          </a:xfrm>
          <a:prstGeom prst="rect">
            <a:avLst/>
          </a:prstGeom>
          <a:ln>
            <a:solidFill>
              <a:srgbClr val="C0000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PREPARATION PERIOD (20 MINUTES)</a:t>
            </a:r>
          </a:p>
          <a:p>
            <a:pPr marL="0" indent="0">
              <a:buNone/>
            </a:pPr>
            <a:r>
              <a:rPr lang="en-US" sz="2400" i="1" dirty="0"/>
              <a:t>Expert Group: </a:t>
            </a:r>
          </a:p>
          <a:p>
            <a:r>
              <a:rPr lang="en-US" sz="2400" dirty="0"/>
              <a:t>Read the article and anticipate questions that the Questioner Group might raise. </a:t>
            </a:r>
          </a:p>
          <a:p>
            <a:r>
              <a:rPr lang="en-US" sz="2400" dirty="0"/>
              <a:t>Group members might consider designating different members to be responsible for responding to certain aspects of the article (e.g., the methodology, findings, interpretation, recommendations, and so on).</a:t>
            </a:r>
          </a:p>
          <a:p>
            <a:r>
              <a:rPr lang="en-US" sz="2400" dirty="0"/>
              <a:t> By doing so, the group can ensure that there is a balance in participation and contributions among members and members can practice refining how those anticipated questions will be answered.</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6484133" y="2329564"/>
            <a:ext cx="5132134" cy="3403379"/>
          </a:xfrm>
          <a:prstGeom prst="rect">
            <a:avLst/>
          </a:prstGeom>
          <a:ln>
            <a:solidFill>
              <a:srgbClr val="C0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Anticipation of Questions:</a:t>
            </a:r>
          </a:p>
          <a:p>
            <a:r>
              <a:rPr lang="en-US" sz="2400" dirty="0"/>
              <a:t>_________________________________</a:t>
            </a:r>
          </a:p>
          <a:p>
            <a:r>
              <a:rPr lang="en-US" sz="2400" dirty="0"/>
              <a:t>_________________________________</a:t>
            </a:r>
          </a:p>
          <a:p>
            <a:r>
              <a:rPr lang="en-US" sz="2400" dirty="0"/>
              <a:t>_________________________________</a:t>
            </a:r>
          </a:p>
          <a:p>
            <a:r>
              <a:rPr lang="en-US" sz="2400" dirty="0"/>
              <a:t>_________________________________</a:t>
            </a:r>
          </a:p>
          <a:p>
            <a:r>
              <a:rPr lang="en-US" sz="2400" dirty="0"/>
              <a:t>_________________________________</a:t>
            </a:r>
          </a:p>
          <a:p>
            <a:r>
              <a:rPr lang="en-US" sz="2400" dirty="0"/>
              <a:t>_________________________________</a:t>
            </a:r>
          </a:p>
        </p:txBody>
      </p:sp>
    </p:spTree>
    <p:extLst>
      <p:ext uri="{BB962C8B-B14F-4D97-AF65-F5344CB8AC3E}">
        <p14:creationId xmlns:p14="http://schemas.microsoft.com/office/powerpoint/2010/main" val="379103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500"/>
                                        <p:tgtEl>
                                          <p:spTgt spid="9">
                                            <p:txEl>
                                              <p:pRg st="0" end="0"/>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9">
                                            <p:txEl>
                                              <p:pRg st="1" end="1"/>
                                            </p:txEl>
                                          </p:spTgt>
                                        </p:tgtEl>
                                        <p:attrNameLst>
                                          <p:attrName>style.visibility</p:attrName>
                                        </p:attrNameLst>
                                      </p:cBhvr>
                                      <p:to>
                                        <p:strVal val="visible"/>
                                      </p:to>
                                    </p:set>
                                    <p:animEffect transition="in" filter="fade">
                                      <p:cBhvr>
                                        <p:cTn id="36" dur="500"/>
                                        <p:tgtEl>
                                          <p:spTgt spid="9">
                                            <p:txEl>
                                              <p:pRg st="1" end="1"/>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9">
                                            <p:txEl>
                                              <p:pRg st="2" end="2"/>
                                            </p:txEl>
                                          </p:spTgt>
                                        </p:tgtEl>
                                        <p:attrNameLst>
                                          <p:attrName>style.visibility</p:attrName>
                                        </p:attrNameLst>
                                      </p:cBhvr>
                                      <p:to>
                                        <p:strVal val="visible"/>
                                      </p:to>
                                    </p:set>
                                    <p:animEffect transition="in" filter="fade">
                                      <p:cBhvr>
                                        <p:cTn id="40" dur="500"/>
                                        <p:tgtEl>
                                          <p:spTgt spid="9">
                                            <p:txEl>
                                              <p:pRg st="2" end="2"/>
                                            </p:txEl>
                                          </p:spTgt>
                                        </p:tgtEl>
                                      </p:cBhvr>
                                    </p:animEffect>
                                  </p:childTnLst>
                                </p:cTn>
                              </p:par>
                            </p:childTnLst>
                          </p:cTn>
                        </p:par>
                        <p:par>
                          <p:cTn id="41" fill="hold">
                            <p:stCondLst>
                              <p:cond delay="1500"/>
                            </p:stCondLst>
                            <p:childTnLst>
                              <p:par>
                                <p:cTn id="42" presetID="10" presetClass="entr" presetSubtype="0" fill="hold" nodeType="afterEffect">
                                  <p:stCondLst>
                                    <p:cond delay="0"/>
                                  </p:stCondLst>
                                  <p:childTnLst>
                                    <p:set>
                                      <p:cBhvr>
                                        <p:cTn id="43" dur="1" fill="hold">
                                          <p:stCondLst>
                                            <p:cond delay="0"/>
                                          </p:stCondLst>
                                        </p:cTn>
                                        <p:tgtEl>
                                          <p:spTgt spid="9">
                                            <p:txEl>
                                              <p:pRg st="3" end="3"/>
                                            </p:txEl>
                                          </p:spTgt>
                                        </p:tgtEl>
                                        <p:attrNameLst>
                                          <p:attrName>style.visibility</p:attrName>
                                        </p:attrNameLst>
                                      </p:cBhvr>
                                      <p:to>
                                        <p:strVal val="visible"/>
                                      </p:to>
                                    </p:set>
                                    <p:animEffect transition="in" filter="fade">
                                      <p:cBhvr>
                                        <p:cTn id="44" dur="500"/>
                                        <p:tgtEl>
                                          <p:spTgt spid="9">
                                            <p:txEl>
                                              <p:pRg st="3" end="3"/>
                                            </p:txEl>
                                          </p:spTgt>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9">
                                            <p:txEl>
                                              <p:pRg st="4" end="4"/>
                                            </p:txEl>
                                          </p:spTgt>
                                        </p:tgtEl>
                                        <p:attrNameLst>
                                          <p:attrName>style.visibility</p:attrName>
                                        </p:attrNameLst>
                                      </p:cBhvr>
                                      <p:to>
                                        <p:strVal val="visible"/>
                                      </p:to>
                                    </p:set>
                                    <p:animEffect transition="in" filter="fade">
                                      <p:cBhvr>
                                        <p:cTn id="48" dur="500"/>
                                        <p:tgtEl>
                                          <p:spTgt spid="9">
                                            <p:txEl>
                                              <p:pRg st="4" end="4"/>
                                            </p:txEl>
                                          </p:spTgt>
                                        </p:tgtEl>
                                      </p:cBhvr>
                                    </p:animEffect>
                                  </p:childTnLst>
                                </p:cTn>
                              </p:par>
                            </p:childTnLst>
                          </p:cTn>
                        </p:par>
                        <p:par>
                          <p:cTn id="49" fill="hold">
                            <p:stCondLst>
                              <p:cond delay="2500"/>
                            </p:stCondLst>
                            <p:childTnLst>
                              <p:par>
                                <p:cTn id="50" presetID="10" presetClass="entr" presetSubtype="0" fill="hold" nodeType="afterEffect">
                                  <p:stCondLst>
                                    <p:cond delay="0"/>
                                  </p:stCondLst>
                                  <p:childTnLst>
                                    <p:set>
                                      <p:cBhvr>
                                        <p:cTn id="51" dur="1" fill="hold">
                                          <p:stCondLst>
                                            <p:cond delay="0"/>
                                          </p:stCondLst>
                                        </p:cTn>
                                        <p:tgtEl>
                                          <p:spTgt spid="9">
                                            <p:txEl>
                                              <p:pRg st="5" end="5"/>
                                            </p:txEl>
                                          </p:spTgt>
                                        </p:tgtEl>
                                        <p:attrNameLst>
                                          <p:attrName>style.visibility</p:attrName>
                                        </p:attrNameLst>
                                      </p:cBhvr>
                                      <p:to>
                                        <p:strVal val="visible"/>
                                      </p:to>
                                    </p:set>
                                    <p:animEffect transition="in" filter="fade">
                                      <p:cBhvr>
                                        <p:cTn id="52" dur="500"/>
                                        <p:tgtEl>
                                          <p:spTgt spid="9">
                                            <p:txEl>
                                              <p:pRg st="5" end="5"/>
                                            </p:txEl>
                                          </p:spTgt>
                                        </p:tgtEl>
                                      </p:cBhvr>
                                    </p:animEffect>
                                  </p:childTnLst>
                                </p:cTn>
                              </p:par>
                            </p:childTnLst>
                          </p:cTn>
                        </p:par>
                        <p:par>
                          <p:cTn id="53" fill="hold">
                            <p:stCondLst>
                              <p:cond delay="3000"/>
                            </p:stCondLst>
                            <p:childTnLst>
                              <p:par>
                                <p:cTn id="54" presetID="10" presetClass="entr" presetSubtype="0" fill="hold" nodeType="afterEffect">
                                  <p:stCondLst>
                                    <p:cond delay="0"/>
                                  </p:stCondLst>
                                  <p:childTnLst>
                                    <p:set>
                                      <p:cBhvr>
                                        <p:cTn id="55" dur="1" fill="hold">
                                          <p:stCondLst>
                                            <p:cond delay="0"/>
                                          </p:stCondLst>
                                        </p:cTn>
                                        <p:tgtEl>
                                          <p:spTgt spid="9">
                                            <p:txEl>
                                              <p:pRg st="6" end="6"/>
                                            </p:txEl>
                                          </p:spTgt>
                                        </p:tgtEl>
                                        <p:attrNameLst>
                                          <p:attrName>style.visibility</p:attrName>
                                        </p:attrNameLst>
                                      </p:cBhvr>
                                      <p:to>
                                        <p:strVal val="visible"/>
                                      </p:to>
                                    </p:set>
                                    <p:animEffect transition="in" filter="fade">
                                      <p:cBhvr>
                                        <p:cTn id="56"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 </a:t>
            </a:r>
            <a:r>
              <a:rPr lang="en-US" sz="16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702012" y="1690688"/>
            <a:ext cx="5588000" cy="4452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PREPARATION PERIOD (20 MINUTES)</a:t>
            </a:r>
          </a:p>
          <a:p>
            <a:pPr marL="0" indent="0">
              <a:buNone/>
            </a:pPr>
            <a:r>
              <a:rPr lang="en-US" sz="2400" i="1" dirty="0"/>
              <a:t>Questioner Group: </a:t>
            </a:r>
          </a:p>
          <a:p>
            <a:r>
              <a:rPr lang="en-US" sz="2400" dirty="0"/>
              <a:t>Randomly assign individuals to be responsible for generating questions that correspond to each of the six challenging situations. </a:t>
            </a:r>
          </a:p>
          <a:p>
            <a:r>
              <a:rPr lang="en-US" sz="2400" dirty="0"/>
              <a:t>During the process of generating challenging questions, keep in mind the content that you learned and practiced in previous lectures about asking questions.</a:t>
            </a:r>
          </a:p>
        </p:txBody>
      </p:sp>
      <p:sp>
        <p:nvSpPr>
          <p:cNvPr id="10" name="Content Placeholder 7">
            <a:extLst>
              <a:ext uri="{FF2B5EF4-FFF2-40B4-BE49-F238E27FC236}">
                <a16:creationId xmlns:a16="http://schemas.microsoft.com/office/drawing/2014/main" id="{AB06E4D0-A1D5-426D-952D-C70C5DBC41ED}"/>
              </a:ext>
            </a:extLst>
          </p:cNvPr>
          <p:cNvSpPr txBox="1">
            <a:spLocks/>
          </p:cNvSpPr>
          <p:nvPr/>
        </p:nvSpPr>
        <p:spPr>
          <a:xfrm>
            <a:off x="6609745" y="2215127"/>
            <a:ext cx="5132134" cy="3403379"/>
          </a:xfrm>
          <a:prstGeom prst="rect">
            <a:avLst/>
          </a:prstGeom>
          <a:ln>
            <a:solidFill>
              <a:srgbClr val="C0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Questions about the Article:</a:t>
            </a:r>
          </a:p>
          <a:p>
            <a:r>
              <a:rPr lang="en-US" sz="2400" dirty="0"/>
              <a:t>_________________________________</a:t>
            </a:r>
          </a:p>
          <a:p>
            <a:r>
              <a:rPr lang="en-US" sz="2400" dirty="0"/>
              <a:t>_________________________________</a:t>
            </a:r>
          </a:p>
          <a:p>
            <a:r>
              <a:rPr lang="en-US" sz="2400" dirty="0"/>
              <a:t>_________________________________</a:t>
            </a:r>
          </a:p>
          <a:p>
            <a:r>
              <a:rPr lang="en-US" sz="2400" dirty="0"/>
              <a:t>_________________________________</a:t>
            </a:r>
          </a:p>
          <a:p>
            <a:r>
              <a:rPr lang="en-US" sz="2400" dirty="0"/>
              <a:t>_________________________________</a:t>
            </a:r>
          </a:p>
          <a:p>
            <a:r>
              <a:rPr lang="en-US" sz="2400" dirty="0"/>
              <a:t>_________________________________</a:t>
            </a:r>
          </a:p>
        </p:txBody>
      </p:sp>
    </p:spTree>
    <p:extLst>
      <p:ext uri="{BB962C8B-B14F-4D97-AF65-F5344CB8AC3E}">
        <p14:creationId xmlns:p14="http://schemas.microsoft.com/office/powerpoint/2010/main" val="4039922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10">
                                            <p:txEl>
                                              <p:pRg st="1" end="1"/>
                                            </p:txEl>
                                          </p:spTgt>
                                        </p:tgtEl>
                                        <p:attrNameLst>
                                          <p:attrName>style.visibility</p:attrName>
                                        </p:attrNameLst>
                                      </p:cBhvr>
                                      <p:to>
                                        <p:strVal val="visible"/>
                                      </p:to>
                                    </p:set>
                                    <p:animEffect transition="in" filter="fade">
                                      <p:cBhvr>
                                        <p:cTn id="31" dur="500"/>
                                        <p:tgtEl>
                                          <p:spTgt spid="10">
                                            <p:txEl>
                                              <p:pRg st="1" end="1"/>
                                            </p:txEl>
                                          </p:spTgt>
                                        </p:tgtEl>
                                      </p:cBhvr>
                                    </p:animEffect>
                                  </p:childTnLst>
                                </p:cTn>
                              </p:par>
                            </p:childTnLst>
                          </p:cTn>
                        </p:par>
                        <p:par>
                          <p:cTn id="32" fill="hold">
                            <p:stCondLst>
                              <p:cond delay="1000"/>
                            </p:stCondLst>
                            <p:childTnLst>
                              <p:par>
                                <p:cTn id="33" presetID="10" presetClass="entr" presetSubtype="0" fill="hold" nodeType="afterEffect">
                                  <p:stCondLst>
                                    <p:cond delay="0"/>
                                  </p:stCondLst>
                                  <p:childTnLst>
                                    <p:set>
                                      <p:cBhvr>
                                        <p:cTn id="34" dur="1" fill="hold">
                                          <p:stCondLst>
                                            <p:cond delay="0"/>
                                          </p:stCondLst>
                                        </p:cTn>
                                        <p:tgtEl>
                                          <p:spTgt spid="10">
                                            <p:txEl>
                                              <p:pRg st="2" end="2"/>
                                            </p:txEl>
                                          </p:spTgt>
                                        </p:tgtEl>
                                        <p:attrNameLst>
                                          <p:attrName>style.visibility</p:attrName>
                                        </p:attrNameLst>
                                      </p:cBhvr>
                                      <p:to>
                                        <p:strVal val="visible"/>
                                      </p:to>
                                    </p:set>
                                    <p:animEffect transition="in" filter="fade">
                                      <p:cBhvr>
                                        <p:cTn id="35" dur="500"/>
                                        <p:tgtEl>
                                          <p:spTgt spid="10">
                                            <p:txEl>
                                              <p:pRg st="2" end="2"/>
                                            </p:txEl>
                                          </p:spTgt>
                                        </p:tgtEl>
                                      </p:cBhvr>
                                    </p:animEffect>
                                  </p:childTnLst>
                                </p:cTn>
                              </p:par>
                            </p:childTnLst>
                          </p:cTn>
                        </p:par>
                        <p:par>
                          <p:cTn id="36" fill="hold">
                            <p:stCondLst>
                              <p:cond delay="1500"/>
                            </p:stCondLst>
                            <p:childTnLst>
                              <p:par>
                                <p:cTn id="37" presetID="10" presetClass="entr" presetSubtype="0" fill="hold" nodeType="afterEffect">
                                  <p:stCondLst>
                                    <p:cond delay="0"/>
                                  </p:stCondLst>
                                  <p:childTnLst>
                                    <p:set>
                                      <p:cBhvr>
                                        <p:cTn id="38" dur="1" fill="hold">
                                          <p:stCondLst>
                                            <p:cond delay="0"/>
                                          </p:stCondLst>
                                        </p:cTn>
                                        <p:tgtEl>
                                          <p:spTgt spid="10">
                                            <p:txEl>
                                              <p:pRg st="3" end="3"/>
                                            </p:txEl>
                                          </p:spTgt>
                                        </p:tgtEl>
                                        <p:attrNameLst>
                                          <p:attrName>style.visibility</p:attrName>
                                        </p:attrNameLst>
                                      </p:cBhvr>
                                      <p:to>
                                        <p:strVal val="visible"/>
                                      </p:to>
                                    </p:set>
                                    <p:animEffect transition="in" filter="fade">
                                      <p:cBhvr>
                                        <p:cTn id="39" dur="500"/>
                                        <p:tgtEl>
                                          <p:spTgt spid="10">
                                            <p:txEl>
                                              <p:pRg st="3" end="3"/>
                                            </p:txEl>
                                          </p:spTgt>
                                        </p:tgtEl>
                                      </p:cBhvr>
                                    </p:animEffect>
                                  </p:childTnLst>
                                </p:cTn>
                              </p:par>
                            </p:childTnLst>
                          </p:cTn>
                        </p:par>
                        <p:par>
                          <p:cTn id="40" fill="hold">
                            <p:stCondLst>
                              <p:cond delay="2000"/>
                            </p:stCondLst>
                            <p:childTnLst>
                              <p:par>
                                <p:cTn id="41" presetID="10" presetClass="entr" presetSubtype="0" fill="hold" nodeType="afterEffect">
                                  <p:stCondLst>
                                    <p:cond delay="0"/>
                                  </p:stCondLst>
                                  <p:childTnLst>
                                    <p:set>
                                      <p:cBhvr>
                                        <p:cTn id="42" dur="1" fill="hold">
                                          <p:stCondLst>
                                            <p:cond delay="0"/>
                                          </p:stCondLst>
                                        </p:cTn>
                                        <p:tgtEl>
                                          <p:spTgt spid="10">
                                            <p:txEl>
                                              <p:pRg st="4" end="4"/>
                                            </p:txEl>
                                          </p:spTgt>
                                        </p:tgtEl>
                                        <p:attrNameLst>
                                          <p:attrName>style.visibility</p:attrName>
                                        </p:attrNameLst>
                                      </p:cBhvr>
                                      <p:to>
                                        <p:strVal val="visible"/>
                                      </p:to>
                                    </p:set>
                                    <p:animEffect transition="in" filter="fade">
                                      <p:cBhvr>
                                        <p:cTn id="43" dur="500"/>
                                        <p:tgtEl>
                                          <p:spTgt spid="10">
                                            <p:txEl>
                                              <p:pRg st="4" end="4"/>
                                            </p:txEl>
                                          </p:spTgt>
                                        </p:tgtEl>
                                      </p:cBhvr>
                                    </p:animEffect>
                                  </p:childTnLst>
                                </p:cTn>
                              </p:par>
                            </p:childTnLst>
                          </p:cTn>
                        </p:par>
                        <p:par>
                          <p:cTn id="44" fill="hold">
                            <p:stCondLst>
                              <p:cond delay="2500"/>
                            </p:stCondLst>
                            <p:childTnLst>
                              <p:par>
                                <p:cTn id="45" presetID="10" presetClass="entr" presetSubtype="0" fill="hold" nodeType="afterEffect">
                                  <p:stCondLst>
                                    <p:cond delay="0"/>
                                  </p:stCondLst>
                                  <p:childTnLst>
                                    <p:set>
                                      <p:cBhvr>
                                        <p:cTn id="46" dur="1" fill="hold">
                                          <p:stCondLst>
                                            <p:cond delay="0"/>
                                          </p:stCondLst>
                                        </p:cTn>
                                        <p:tgtEl>
                                          <p:spTgt spid="10">
                                            <p:txEl>
                                              <p:pRg st="5" end="5"/>
                                            </p:txEl>
                                          </p:spTgt>
                                        </p:tgtEl>
                                        <p:attrNameLst>
                                          <p:attrName>style.visibility</p:attrName>
                                        </p:attrNameLst>
                                      </p:cBhvr>
                                      <p:to>
                                        <p:strVal val="visible"/>
                                      </p:to>
                                    </p:set>
                                    <p:animEffect transition="in" filter="fade">
                                      <p:cBhvr>
                                        <p:cTn id="47" dur="500"/>
                                        <p:tgtEl>
                                          <p:spTgt spid="10">
                                            <p:txEl>
                                              <p:pRg st="5" end="5"/>
                                            </p:txEl>
                                          </p:spTgt>
                                        </p:tgtEl>
                                      </p:cBhvr>
                                    </p:animEffect>
                                  </p:childTnLst>
                                </p:cTn>
                              </p:par>
                            </p:childTnLst>
                          </p:cTn>
                        </p:par>
                        <p:par>
                          <p:cTn id="48" fill="hold">
                            <p:stCondLst>
                              <p:cond delay="3000"/>
                            </p:stCondLst>
                            <p:childTnLst>
                              <p:par>
                                <p:cTn id="49" presetID="10" presetClass="entr" presetSubtype="0" fill="hold" nodeType="afterEffect">
                                  <p:stCondLst>
                                    <p:cond delay="0"/>
                                  </p:stCondLst>
                                  <p:childTnLst>
                                    <p:set>
                                      <p:cBhvr>
                                        <p:cTn id="50" dur="1" fill="hold">
                                          <p:stCondLst>
                                            <p:cond delay="0"/>
                                          </p:stCondLst>
                                        </p:cTn>
                                        <p:tgtEl>
                                          <p:spTgt spid="10">
                                            <p:txEl>
                                              <p:pRg st="6" end="6"/>
                                            </p:txEl>
                                          </p:spTgt>
                                        </p:tgtEl>
                                        <p:attrNameLst>
                                          <p:attrName>style.visibility</p:attrName>
                                        </p:attrNameLst>
                                      </p:cBhvr>
                                      <p:to>
                                        <p:strVal val="visible"/>
                                      </p:to>
                                    </p:set>
                                    <p:animEffect transition="in" filter="fade">
                                      <p:cBhvr>
                                        <p:cTn id="51"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 </a:t>
            </a:r>
            <a:r>
              <a:rPr lang="en-US" sz="16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805125"/>
            <a:ext cx="10737715" cy="4452258"/>
          </a:xfrm>
          <a:prstGeom prst="rect">
            <a:avLst/>
          </a:prstGeom>
          <a:ln>
            <a:solidFill>
              <a:srgbClr val="C00000"/>
            </a:solidFill>
          </a:ln>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C00000"/>
                </a:solidFill>
              </a:rPr>
              <a:t>SOCIAL MEDIA IS DOING MORE HARM THAN GOOD (1/3)</a:t>
            </a:r>
          </a:p>
          <a:p>
            <a:pPr marL="0" indent="0">
              <a:buNone/>
            </a:pPr>
            <a:endParaRPr lang="en-US" sz="2400" b="1" i="1" dirty="0">
              <a:solidFill>
                <a:srgbClr val="C00000"/>
              </a:solidFill>
            </a:endParaRPr>
          </a:p>
          <a:p>
            <a:pPr marL="0" indent="0">
              <a:buNone/>
            </a:pPr>
            <a:r>
              <a:rPr lang="en-US" sz="2400" dirty="0"/>
              <a:t>Much like Big Tobacco, Big Tech has realized that addicting kids -- whose brains and identities are still developing -- produces astronomical profits. For that reason, social media platforms are designed to exploit kids' and teens' attention and extract their data for the sake of advertising.</a:t>
            </a:r>
          </a:p>
          <a:p>
            <a:pPr marL="0" indent="0">
              <a:buNone/>
            </a:pPr>
            <a:endParaRPr lang="en-US" sz="2400" dirty="0"/>
          </a:p>
          <a:p>
            <a:pPr marL="0" indent="0">
              <a:buNone/>
            </a:pPr>
            <a:r>
              <a:rPr lang="en-US" sz="2400" dirty="0"/>
              <a:t>And it's working: For example, from Jan. 1 to Sept. 30 of this year, Facebook made $82.3 billion from advertising. During the same period, YouTube made $20.2 billion from advertising.</a:t>
            </a:r>
          </a:p>
          <a:p>
            <a:pPr marL="0" indent="0">
              <a:buNone/>
            </a:pPr>
            <a:endParaRPr lang="en-US" sz="2400" dirty="0"/>
          </a:p>
          <a:p>
            <a:pPr marL="0" indent="0">
              <a:buNone/>
            </a:pPr>
            <a:r>
              <a:rPr lang="en-US" sz="2400" dirty="0"/>
              <a:t>Keeping kids engaged and addicted is driving how these organizations design their platforms, and without regulation to change things, they will continue to do so. How does profit-driven, addictive design impact kids and teens? We have compiled a list of the ways in which social media's profit-driven, addictive design can harm kids and teens.</a:t>
            </a:r>
          </a:p>
          <a:p>
            <a:pPr marL="0" indent="0">
              <a:buNone/>
            </a:pPr>
            <a:endParaRPr lang="en-US" sz="2400" dirty="0"/>
          </a:p>
          <a:p>
            <a:pPr marL="0" indent="0">
              <a:buNone/>
            </a:pPr>
            <a:r>
              <a:rPr lang="en-US" sz="2400" dirty="0"/>
              <a:t>Design features such as emoji reactions and comments, </a:t>
            </a:r>
            <a:r>
              <a:rPr lang="en-US" sz="2400" dirty="0" err="1"/>
              <a:t>autoplay</a:t>
            </a:r>
            <a:r>
              <a:rPr lang="en-US" sz="2400" dirty="0"/>
              <a:t> and infinite scroll, push notifications, ephemeral content, and "beautifying" filters keep kids clicking, but they can also provoke social comparison, addiction, social pressure, fear of missing out, body image issues, and more.</a:t>
            </a:r>
          </a:p>
        </p:txBody>
      </p:sp>
    </p:spTree>
    <p:extLst>
      <p:ext uri="{BB962C8B-B14F-4D97-AF65-F5344CB8AC3E}">
        <p14:creationId xmlns:p14="http://schemas.microsoft.com/office/powerpoint/2010/main" val="4969970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 </a:t>
            </a:r>
            <a:r>
              <a:rPr lang="en-US" sz="16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805125"/>
            <a:ext cx="10737715" cy="4452258"/>
          </a:xfrm>
          <a:prstGeom prst="rect">
            <a:avLst/>
          </a:prstGeom>
          <a:ln>
            <a:solidFill>
              <a:srgbClr val="C00000"/>
            </a:solidFill>
          </a:ln>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solidFill>
                  <a:srgbClr val="C00000"/>
                </a:solidFill>
              </a:rPr>
              <a:t>SOCIAL MEDIA IS DOING MORE HARM THAN GOOD (2/3)</a:t>
            </a:r>
          </a:p>
          <a:p>
            <a:pPr marL="0" indent="0">
              <a:buNone/>
            </a:pPr>
            <a:endParaRPr lang="en-US" sz="2400" b="1" i="1" dirty="0">
              <a:solidFill>
                <a:srgbClr val="C00000"/>
              </a:solidFill>
            </a:endParaRPr>
          </a:p>
          <a:p>
            <a:pPr marL="0" indent="0">
              <a:buNone/>
            </a:pPr>
            <a:r>
              <a:rPr lang="en-US" sz="2400" dirty="0"/>
              <a:t>The consequences of these design choices are tangible to students. We spoke with several high school students from the Washington Urban Debate League and the Boston Debate League, who recently debated the topic of social media regulation.</a:t>
            </a:r>
          </a:p>
          <a:p>
            <a:pPr marL="0" indent="0">
              <a:buNone/>
            </a:pPr>
            <a:endParaRPr lang="en-US" sz="2400" dirty="0"/>
          </a:p>
          <a:p>
            <a:pPr marL="0" indent="0">
              <a:buNone/>
            </a:pPr>
            <a:r>
              <a:rPr lang="en-US" sz="2400" dirty="0"/>
              <a:t>"The 'views' and 'like' features have got to be some of the worst features that were added to social media platforms," said </a:t>
            </a:r>
            <a:r>
              <a:rPr lang="en-US" sz="2400" dirty="0" err="1"/>
              <a:t>Richemie</a:t>
            </a:r>
            <a:r>
              <a:rPr lang="en-US" sz="2400" dirty="0"/>
              <a:t> Chery, a high school student from Massachusetts. "It's a two-edged sword kind of thing, where if you get a lot of likes, then 'Yay,' you look relevant, but then if you don't get a lot of likes and/or views, it can completely crush one's confidence. Especially knowing that you're not the only one who's able to see it."</a:t>
            </a:r>
          </a:p>
          <a:p>
            <a:pPr marL="0" indent="0">
              <a:buNone/>
            </a:pPr>
            <a:endParaRPr lang="en-US" sz="2400" dirty="0"/>
          </a:p>
          <a:p>
            <a:pPr marL="0" indent="0">
              <a:buNone/>
            </a:pPr>
            <a:r>
              <a:rPr lang="en-US" sz="2400" dirty="0"/>
              <a:t>Recommendation algorithms, designed to hold attention at all costs, are uniquely insidious and exploitative.</a:t>
            </a:r>
          </a:p>
          <a:p>
            <a:pPr marL="0" indent="0">
              <a:buNone/>
            </a:pPr>
            <a:endParaRPr lang="en-US" sz="2400" dirty="0"/>
          </a:p>
          <a:p>
            <a:pPr marL="0" indent="0">
              <a:buNone/>
            </a:pPr>
            <a:r>
              <a:rPr lang="en-US" sz="2400" dirty="0"/>
              <a:t>These algorithms have also facilitated the rise of social media influencers -- a glamorized and seemingly attainable path to wealth and fame through the production of content. The potential to become influential incentivizes increased use of social media, which also increases platform revenue.</a:t>
            </a:r>
          </a:p>
        </p:txBody>
      </p:sp>
    </p:spTree>
    <p:extLst>
      <p:ext uri="{BB962C8B-B14F-4D97-AF65-F5344CB8AC3E}">
        <p14:creationId xmlns:p14="http://schemas.microsoft.com/office/powerpoint/2010/main" val="3301731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 </a:t>
            </a:r>
            <a:r>
              <a:rPr lang="en-US" sz="16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805125"/>
            <a:ext cx="10737715" cy="4452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C00000"/>
                </a:solidFill>
              </a:rPr>
              <a:t>SOCIAL MEDIA IS DOING MORE HARM THAN GOOD (3/3)</a:t>
            </a:r>
          </a:p>
          <a:p>
            <a:pPr marL="0" indent="0">
              <a:buNone/>
            </a:pPr>
            <a:endParaRPr lang="en-US" sz="2400" b="1" i="1" dirty="0">
              <a:solidFill>
                <a:srgbClr val="C00000"/>
              </a:solidFill>
            </a:endParaRPr>
          </a:p>
          <a:p>
            <a:pPr marL="0" indent="0">
              <a:buNone/>
            </a:pPr>
            <a:r>
              <a:rPr lang="en-US" sz="2000" dirty="0"/>
              <a:t>The social media platforms are aware that their design choices encourage addiction and harm kids, but they answer only to profit. If platforms are left unregulated, our children will suffer unimaginable long-term consequences. Given that kids experience these harms </a:t>
            </a:r>
            <a:r>
              <a:rPr lang="en-US" sz="2000" dirty="0" err="1"/>
              <a:t>en</a:t>
            </a:r>
            <a:r>
              <a:rPr lang="en-US" sz="2000" dirty="0"/>
              <a:t> masse, by the hundreds of millions, the consequences of exploitative social media will profoundly shape the future of our society.</a:t>
            </a:r>
          </a:p>
          <a:p>
            <a:pPr marL="0" indent="0">
              <a:buNone/>
            </a:pPr>
            <a:endParaRPr lang="en-US" sz="2000" dirty="0"/>
          </a:p>
          <a:p>
            <a:pPr marL="0" indent="0">
              <a:buNone/>
            </a:pPr>
            <a:r>
              <a:rPr lang="en-US" sz="2000" dirty="0"/>
              <a:t>Social media companies will not reform themselves -- they need incentives beyond their business models. We cannot, in good conscience, allow the continued online exploitation of children.</a:t>
            </a:r>
          </a:p>
          <a:p>
            <a:pPr marL="0" indent="0">
              <a:buNone/>
            </a:pPr>
            <a:endParaRPr lang="en-US" sz="2000" dirty="0"/>
          </a:p>
          <a:p>
            <a:pPr marL="0" indent="0">
              <a:buNone/>
            </a:pPr>
            <a:r>
              <a:rPr lang="en-US" sz="2000" dirty="0"/>
              <a:t>The article summarized from: </a:t>
            </a:r>
            <a:r>
              <a:rPr lang="en-US" sz="2000" dirty="0">
                <a:hlinkClick r:id="rId3"/>
              </a:rPr>
              <a:t>https://www.commonsensemedia.org/kids-action/articles/social-media-is-doing-more-harm-than-good</a:t>
            </a:r>
            <a:r>
              <a:rPr lang="en-US" sz="2000" dirty="0"/>
              <a:t> </a:t>
            </a:r>
          </a:p>
        </p:txBody>
      </p:sp>
    </p:spTree>
    <p:extLst>
      <p:ext uri="{BB962C8B-B14F-4D97-AF65-F5344CB8AC3E}">
        <p14:creationId xmlns:p14="http://schemas.microsoft.com/office/powerpoint/2010/main" val="4166530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 </a:t>
            </a:r>
            <a:r>
              <a:rPr lang="en-US" sz="16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24938" y="1842111"/>
            <a:ext cx="10342123" cy="4452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QUESTION PERIOD (30 MINUTES)</a:t>
            </a:r>
          </a:p>
          <a:p>
            <a:r>
              <a:rPr lang="en-US" sz="2400" dirty="0"/>
              <a:t>Start the 10-minute question period much like any question-and-answer session after a departmental presentation. </a:t>
            </a:r>
          </a:p>
          <a:p>
            <a:endParaRPr lang="en-US" sz="2400" dirty="0"/>
          </a:p>
          <a:p>
            <a:r>
              <a:rPr lang="en-US" sz="2400" dirty="0"/>
              <a:t>Once the question period is complete, both the Expert and Questioner Groups will reflect on their performance and share their reflections about challenges, discoveries, or successes with the class. </a:t>
            </a:r>
          </a:p>
          <a:p>
            <a:endParaRPr lang="en-US" sz="2400" dirty="0"/>
          </a:p>
          <a:p>
            <a:r>
              <a:rPr lang="en-US" sz="2400" dirty="0"/>
              <a:t>Reverse the role that each individual plays so that participants can practice both asking and responding to questions and reflect on their challenges and successes after carrying out the activity..</a:t>
            </a:r>
          </a:p>
        </p:txBody>
      </p:sp>
    </p:spTree>
    <p:extLst>
      <p:ext uri="{BB962C8B-B14F-4D97-AF65-F5344CB8AC3E}">
        <p14:creationId xmlns:p14="http://schemas.microsoft.com/office/powerpoint/2010/main" val="1600933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3.1. Application Activities – </a:t>
            </a:r>
            <a:r>
              <a:rPr lang="en-US" sz="3600" b="1" dirty="0">
                <a:solidFill>
                  <a:srgbClr val="C00000"/>
                </a:solidFill>
                <a:latin typeface="Cambria" panose="02040503050406030204" pitchFamily="18" charset="0"/>
                <a:ea typeface="Cambria" panose="02040503050406030204" pitchFamily="18" charset="0"/>
              </a:rPr>
              <a:t>Panel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Activity for Experts and Questioners </a:t>
            </a:r>
            <a:r>
              <a:rPr lang="en-US" sz="1600" b="1" dirty="0">
                <a:solidFill>
                  <a:srgbClr val="C00000"/>
                </a:solidFill>
                <a:latin typeface="Cambria" panose="02040503050406030204" pitchFamily="18" charset="0"/>
                <a:ea typeface="Cambria" panose="02040503050406030204" pitchFamily="18" charset="0"/>
              </a:rPr>
              <a:t>(cont.)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24938" y="1842111"/>
            <a:ext cx="10342123" cy="4452258"/>
          </a:xfrm>
          <a:prstGeom prst="rect">
            <a:avLst/>
          </a:prstGeom>
          <a:ln>
            <a:solidFill>
              <a:srgbClr val="C0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QUESTION PERIOD (30 MINUTES)</a:t>
            </a:r>
          </a:p>
          <a:p>
            <a:r>
              <a:rPr lang="en-US" sz="2400" b="1" dirty="0"/>
              <a:t>Reflection 1 (Role: Expert):</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US" sz="2400" dirty="0"/>
          </a:p>
          <a:p>
            <a:r>
              <a:rPr lang="en-US" sz="2400" b="1" dirty="0"/>
              <a:t>Reflection 2 (Role: Questioner):</a:t>
            </a:r>
          </a:p>
          <a:p>
            <a:pPr marL="0" indent="0">
              <a:buNone/>
            </a:pPr>
            <a:r>
              <a:rPr lang="en-US"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417660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Effect transition="in" filter="fade">
                                      <p:cBhvr>
                                        <p:cTn id="16" dur="500"/>
                                        <p:tgtEl>
                                          <p:spTgt spid="9">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500"/>
                                        <p:tgtEl>
                                          <p:spTgt spid="9">
                                            <p:txEl>
                                              <p:pRg st="4" end="4"/>
                                            </p:txEl>
                                          </p:spTgt>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9">
                                            <p:txEl>
                                              <p:pRg st="5" end="5"/>
                                            </p:txEl>
                                          </p:spTgt>
                                        </p:tgtEl>
                                        <p:attrNameLst>
                                          <p:attrName>style.visibility</p:attrName>
                                        </p:attrNameLst>
                                      </p:cBhvr>
                                      <p:to>
                                        <p:strVal val="visible"/>
                                      </p:to>
                                    </p:set>
                                    <p:animEffect transition="in" filter="fade">
                                      <p:cBhvr>
                                        <p:cTn id="25"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3.2. Application Activities –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Self-Assessment</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24939" y="1842111"/>
            <a:ext cx="4970024" cy="4452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For self-study or a take-home task:</a:t>
            </a:r>
          </a:p>
          <a:p>
            <a:r>
              <a:rPr lang="en-US" sz="2400" dirty="0"/>
              <a:t>Video-tape yourself or have someone video-tape you delivering a 10-minute talk describing your research project. </a:t>
            </a:r>
          </a:p>
          <a:p>
            <a:endParaRPr lang="en-US" sz="2400" dirty="0"/>
          </a:p>
          <a:p>
            <a:r>
              <a:rPr lang="en-US" sz="2400" dirty="0"/>
              <a:t>Complete the worksheet, and share it with a family member, friend, or colleague who would be interested in offering you feedback.</a:t>
            </a:r>
          </a:p>
        </p:txBody>
      </p:sp>
      <p:sp>
        <p:nvSpPr>
          <p:cNvPr id="6" name="Content Placeholder 7">
            <a:extLst>
              <a:ext uri="{FF2B5EF4-FFF2-40B4-BE49-F238E27FC236}">
                <a16:creationId xmlns:a16="http://schemas.microsoft.com/office/drawing/2014/main" id="{9B993BA6-8A96-4938-955C-BC99B09F97C1}"/>
              </a:ext>
            </a:extLst>
          </p:cNvPr>
          <p:cNvSpPr txBox="1">
            <a:spLocks/>
          </p:cNvSpPr>
          <p:nvPr/>
        </p:nvSpPr>
        <p:spPr>
          <a:xfrm>
            <a:off x="6096000" y="1805125"/>
            <a:ext cx="5257800" cy="4452258"/>
          </a:xfrm>
          <a:prstGeom prst="rect">
            <a:avLst/>
          </a:prstGeom>
          <a:ln>
            <a:solidFill>
              <a:srgbClr val="C0000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b="1" dirty="0"/>
              <a:t>For classroom instruction: </a:t>
            </a:r>
          </a:p>
          <a:p>
            <a:r>
              <a:rPr lang="en-US" sz="2400" dirty="0"/>
              <a:t>Video-tape each student practicing the delivery of a 5- to 10-minute talk in class. </a:t>
            </a:r>
          </a:p>
          <a:p>
            <a:endParaRPr lang="en-US" sz="2400" dirty="0"/>
          </a:p>
          <a:p>
            <a:r>
              <a:rPr lang="en-US" sz="2400" dirty="0"/>
              <a:t>The talk is a description of his/her research project or of a few key concepts in the student's field. </a:t>
            </a:r>
          </a:p>
          <a:p>
            <a:endParaRPr lang="en-US" sz="2400" dirty="0"/>
          </a:p>
          <a:p>
            <a:r>
              <a:rPr lang="en-US" sz="2400" dirty="0"/>
              <a:t>Ask the student to complete the following self-assessment sheet for the next class or to share their discoveries with his or her peers in class.</a:t>
            </a:r>
          </a:p>
        </p:txBody>
      </p:sp>
    </p:spTree>
    <p:extLst>
      <p:ext uri="{BB962C8B-B14F-4D97-AF65-F5344CB8AC3E}">
        <p14:creationId xmlns:p14="http://schemas.microsoft.com/office/powerpoint/2010/main" val="2923945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fade">
                                      <p:cBhvr>
                                        <p:cTn id="32" dur="500"/>
                                        <p:tgtEl>
                                          <p:spTgt spid="6">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Effect transition="in" filter="fade">
                                      <p:cBhvr>
                                        <p:cTn id="37"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3.2. Application Activities –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Self-Assessment (cont.)</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24938" y="1842111"/>
            <a:ext cx="10222959" cy="4452258"/>
          </a:xfrm>
          <a:prstGeom prst="rect">
            <a:avLst/>
          </a:prstGeom>
          <a:ln>
            <a:solidFill>
              <a:srgbClr val="C0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Try viewing the tape at least three times, </a:t>
            </a:r>
            <a:r>
              <a:rPr lang="en-US" sz="2400" b="1" dirty="0"/>
              <a:t>each time focusing on a different aspect of your speaking </a:t>
            </a:r>
            <a:r>
              <a:rPr lang="en-US" sz="2400" dirty="0"/>
              <a:t>(e.g., your body language, vocal image, and verbal image). Answer the following questions before moving on to the next section.</a:t>
            </a:r>
          </a:p>
          <a:p>
            <a:pPr marL="0" indent="0">
              <a:buNone/>
            </a:pPr>
            <a:endParaRPr lang="en-US" sz="2400" dirty="0"/>
          </a:p>
          <a:p>
            <a:pPr marL="457200" indent="-457200">
              <a:buFont typeface="+mj-lt"/>
              <a:buAutoNum type="arabicPeriod"/>
            </a:pPr>
            <a:r>
              <a:rPr lang="en-US" sz="2400" dirty="0"/>
              <a:t>What, if anything, surprised you as you watched your presentation clip?</a:t>
            </a:r>
            <a:br>
              <a:rPr lang="en-US" sz="2400" dirty="0"/>
            </a:br>
            <a:r>
              <a:rPr lang="en-US" sz="2400" dirty="0"/>
              <a:t>____________________________________________________________________________________________________________________________</a:t>
            </a:r>
          </a:p>
          <a:p>
            <a:pPr marL="457200" indent="-457200">
              <a:buFont typeface="+mj-lt"/>
              <a:buAutoNum type="arabicPeriod"/>
            </a:pPr>
            <a:endParaRPr lang="en-US" sz="2400" dirty="0"/>
          </a:p>
          <a:p>
            <a:pPr marL="457200" indent="-457200">
              <a:buFont typeface="+mj-lt"/>
              <a:buAutoNum type="arabicPeriod"/>
            </a:pPr>
            <a:r>
              <a:rPr lang="en-US" sz="2400" dirty="0"/>
              <a:t>What did you notice about your non-verbal language? What aspect(s) of your non-verbal image would you like to improve?</a:t>
            </a:r>
            <a:br>
              <a:rPr lang="en-US" sz="2400" dirty="0"/>
            </a:br>
            <a:r>
              <a:rPr lang="en-US" sz="2400" dirty="0"/>
              <a:t>____________________________________________________________________________________________________________________________</a:t>
            </a:r>
          </a:p>
        </p:txBody>
      </p:sp>
    </p:spTree>
    <p:extLst>
      <p:ext uri="{BB962C8B-B14F-4D97-AF65-F5344CB8AC3E}">
        <p14:creationId xmlns:p14="http://schemas.microsoft.com/office/powerpoint/2010/main" val="975626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3.2. Application Activities –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Self-Assessment (cont.)</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24938" y="1842111"/>
            <a:ext cx="10222959" cy="4452258"/>
          </a:xfrm>
          <a:prstGeom prst="rect">
            <a:avLst/>
          </a:prstGeom>
          <a:ln>
            <a:solidFill>
              <a:srgbClr val="C0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Try viewing the tape at least three times, </a:t>
            </a:r>
            <a:r>
              <a:rPr lang="en-US" sz="2400" b="1" dirty="0"/>
              <a:t>each time focusing on a different aspect of your speaking </a:t>
            </a:r>
            <a:r>
              <a:rPr lang="en-US" sz="2400" dirty="0"/>
              <a:t>(e.g., your body language, vocal image, and verbal image). Answer the following questions before moving on to the next section.</a:t>
            </a:r>
          </a:p>
          <a:p>
            <a:pPr marL="457200" indent="-457200">
              <a:buFont typeface="+mj-lt"/>
              <a:buAutoNum type="arabicPeriod" startAt="3"/>
            </a:pPr>
            <a:endParaRPr lang="en-US" sz="2400" dirty="0"/>
          </a:p>
          <a:p>
            <a:pPr marL="457200" indent="-457200">
              <a:buFont typeface="+mj-lt"/>
              <a:buAutoNum type="arabicPeriod" startAt="3"/>
            </a:pPr>
            <a:r>
              <a:rPr lang="en-US" sz="2400" dirty="0"/>
              <a:t>What did you notice about the vocal qualities of your talk? What aspect(s) of your vocal image would you like to improve?</a:t>
            </a:r>
            <a:br>
              <a:rPr lang="en-US" sz="2400" dirty="0"/>
            </a:br>
            <a:r>
              <a:rPr lang="en-US" sz="2400" dirty="0"/>
              <a:t>____________________________________________________________________________________________________________________________</a:t>
            </a:r>
          </a:p>
          <a:p>
            <a:pPr marL="457200" indent="-457200">
              <a:buFont typeface="+mj-lt"/>
              <a:buAutoNum type="arabicPeriod" startAt="3"/>
            </a:pPr>
            <a:endParaRPr lang="en-US" sz="2400" dirty="0"/>
          </a:p>
          <a:p>
            <a:pPr marL="457200" indent="-457200">
              <a:buFont typeface="+mj-lt"/>
              <a:buAutoNum type="arabicPeriod" startAt="3"/>
            </a:pPr>
            <a:r>
              <a:rPr lang="en-US" sz="2400" dirty="0"/>
              <a:t>Comment on the use of language in your talk. What have you noticed? What aspect(s) would you like to improve?</a:t>
            </a:r>
            <a:br>
              <a:rPr lang="en-US" sz="2400" dirty="0"/>
            </a:br>
            <a:r>
              <a:rPr lang="en-US" sz="2400" dirty="0"/>
              <a:t>____________________________________________________________________________________________________________________________</a:t>
            </a:r>
          </a:p>
        </p:txBody>
      </p:sp>
    </p:spTree>
    <p:extLst>
      <p:ext uri="{BB962C8B-B14F-4D97-AF65-F5344CB8AC3E}">
        <p14:creationId xmlns:p14="http://schemas.microsoft.com/office/powerpoint/2010/main" val="2750660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3.2. Application Activities – </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Self-Assessment (cont.)</a:t>
            </a: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24938" y="1842111"/>
            <a:ext cx="10222959" cy="4452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Try viewing the tape at least three times, </a:t>
            </a:r>
            <a:r>
              <a:rPr lang="en-US" sz="2400" b="1" dirty="0"/>
              <a:t>each time focusing on a different aspect of your speaking </a:t>
            </a:r>
            <a:r>
              <a:rPr lang="en-US" sz="2400" dirty="0"/>
              <a:t>(e.g., your body language, vocal image, and verbal image). Answer the following questions before moving on to the next section.</a:t>
            </a:r>
          </a:p>
          <a:p>
            <a:pPr marL="0" indent="0">
              <a:buNone/>
            </a:pPr>
            <a:endParaRPr lang="en-US" sz="2400" dirty="0"/>
          </a:p>
          <a:p>
            <a:pPr marL="457200" indent="-457200">
              <a:buFont typeface="+mj-lt"/>
              <a:buAutoNum type="arabicPeriod" startAt="5"/>
            </a:pPr>
            <a:r>
              <a:rPr lang="en-US" sz="2400" dirty="0"/>
              <a:t>Comment on the structure and content of your talk. What would you like to change or improve?</a:t>
            </a:r>
            <a:br>
              <a:rPr lang="en-US" sz="2400" dirty="0"/>
            </a:br>
            <a:r>
              <a:rPr lang="en-US" sz="2400" dirty="0"/>
              <a:t>____________________________________________________________________________________________________________________________</a:t>
            </a:r>
          </a:p>
          <a:p>
            <a:pPr marL="457200" indent="-457200">
              <a:buFont typeface="+mj-lt"/>
              <a:buAutoNum type="arabicPeriod" startAt="5"/>
            </a:pPr>
            <a:r>
              <a:rPr lang="en-US" sz="2400" dirty="0"/>
              <a:t>Overall, what do you like about your talk? Please identify three or more strengths you noticed from watching the clip.</a:t>
            </a:r>
            <a:br>
              <a:rPr lang="en-US" sz="2400" dirty="0"/>
            </a:br>
            <a:r>
              <a:rPr lang="en-US" sz="2400" dirty="0"/>
              <a:t>____________________________________________________________________________________________________________________________</a:t>
            </a:r>
          </a:p>
        </p:txBody>
      </p:sp>
    </p:spTree>
    <p:extLst>
      <p:ext uri="{BB962C8B-B14F-4D97-AF65-F5344CB8AC3E}">
        <p14:creationId xmlns:p14="http://schemas.microsoft.com/office/powerpoint/2010/main" val="3833325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80015"/>
          </a:xfrm>
        </p:spPr>
        <p:txBody>
          <a:bodyPr>
            <a:normAutofit/>
          </a:bodyPr>
          <a:lstStyle/>
          <a:p>
            <a:r>
              <a:rPr lang="en-US" sz="3600" b="1" dirty="0">
                <a:latin typeface="Cambria" panose="02040503050406030204" pitchFamily="18" charset="0"/>
                <a:ea typeface="Cambria" panose="02040503050406030204" pitchFamily="18" charset="0"/>
              </a:rPr>
              <a:t>4. Strategies for Success</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24938" y="1842111"/>
            <a:ext cx="10222959" cy="4452258"/>
          </a:xfrm>
          <a:prstGeom prst="rect">
            <a:avLst/>
          </a:prstGeom>
          <a:ln>
            <a:solidFill>
              <a:srgbClr val="C0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b="1" dirty="0">
                <a:solidFill>
                  <a:srgbClr val="C00000"/>
                </a:solidFill>
              </a:rPr>
              <a:t>Tips on successfully handling audience questions:</a:t>
            </a:r>
          </a:p>
          <a:p>
            <a:pPr marL="0" indent="0">
              <a:buNone/>
            </a:pPr>
            <a:endParaRPr lang="en-US" sz="2400" dirty="0"/>
          </a:p>
          <a:p>
            <a:r>
              <a:rPr lang="en-US" sz="2400" dirty="0"/>
              <a:t>First, consider every question an opportunity to clarify or emphasize your key points, to strengthen your ideas, and to convey your passion about your area of expertise!</a:t>
            </a:r>
          </a:p>
          <a:p>
            <a:endParaRPr lang="en-US" sz="2400" dirty="0"/>
          </a:p>
          <a:p>
            <a:r>
              <a:rPr lang="en-US" sz="2400" dirty="0"/>
              <a:t>Here are some strategies to keep in mind for answering questions professionally. </a:t>
            </a:r>
          </a:p>
          <a:p>
            <a:endParaRPr lang="en-US" sz="2400" dirty="0"/>
          </a:p>
          <a:p>
            <a:r>
              <a:rPr lang="en-US" sz="2400" dirty="0"/>
              <a:t>These strategies apply not only to departmental presentations but are also highly applicable and relevant to presentations in other academic venues.</a:t>
            </a:r>
          </a:p>
        </p:txBody>
      </p:sp>
    </p:spTree>
    <p:extLst>
      <p:ext uri="{BB962C8B-B14F-4D97-AF65-F5344CB8AC3E}">
        <p14:creationId xmlns:p14="http://schemas.microsoft.com/office/powerpoint/2010/main" val="58491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80015"/>
          </a:xfrm>
        </p:spPr>
        <p:txBody>
          <a:bodyPr>
            <a:normAutofit/>
          </a:bodyPr>
          <a:lstStyle/>
          <a:p>
            <a:r>
              <a:rPr lang="en-US" sz="3600" b="1" dirty="0">
                <a:latin typeface="Cambria" panose="02040503050406030204" pitchFamily="18" charset="0"/>
                <a:ea typeface="Cambria" panose="02040503050406030204" pitchFamily="18" charset="0"/>
              </a:rPr>
              <a:t>4. Strategies for Success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199" y="2730382"/>
            <a:ext cx="4978941" cy="2496425"/>
          </a:xfrm>
          <a:prstGeom prst="rect">
            <a:avLst/>
          </a:prstGeom>
          <a:ln>
            <a:solidFill>
              <a:srgbClr val="C0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1. Preparation, Preparation, Preparation</a:t>
            </a:r>
          </a:p>
          <a:p>
            <a:r>
              <a:rPr lang="en-US" sz="2400" dirty="0"/>
              <a:t>Anticipate questions that may come up. </a:t>
            </a:r>
          </a:p>
          <a:p>
            <a:r>
              <a:rPr lang="en-US" sz="2400" dirty="0"/>
              <a:t>In the process of trying to answer some (or all) of your questions, you will gain knowledge. </a:t>
            </a:r>
          </a:p>
          <a:p>
            <a:r>
              <a:rPr lang="en-US" sz="2400" dirty="0"/>
              <a:t>You will increase your self-confidence in responding to both expected and unexpected questions.</a:t>
            </a:r>
          </a:p>
        </p:txBody>
      </p:sp>
      <p:sp>
        <p:nvSpPr>
          <p:cNvPr id="6" name="Content Placeholder 7">
            <a:extLst>
              <a:ext uri="{FF2B5EF4-FFF2-40B4-BE49-F238E27FC236}">
                <a16:creationId xmlns:a16="http://schemas.microsoft.com/office/drawing/2014/main" id="{43D8E3CD-A4DB-4EC6-A97B-57F78202C728}"/>
              </a:ext>
            </a:extLst>
          </p:cNvPr>
          <p:cNvSpPr txBox="1">
            <a:spLocks/>
          </p:cNvSpPr>
          <p:nvPr/>
        </p:nvSpPr>
        <p:spPr>
          <a:xfrm>
            <a:off x="6096000" y="1989000"/>
            <a:ext cx="5133769" cy="1440000"/>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2. Listen</a:t>
            </a:r>
          </a:p>
          <a:p>
            <a:r>
              <a:rPr lang="en-US" sz="2400" dirty="0"/>
              <a:t>Listen carefully to the entire question BEFORE you begin to answer it.</a:t>
            </a:r>
          </a:p>
        </p:txBody>
      </p:sp>
      <p:sp>
        <p:nvSpPr>
          <p:cNvPr id="8" name="Content Placeholder 7">
            <a:extLst>
              <a:ext uri="{FF2B5EF4-FFF2-40B4-BE49-F238E27FC236}">
                <a16:creationId xmlns:a16="http://schemas.microsoft.com/office/drawing/2014/main" id="{F3E90B76-0D3F-4AF4-B2CF-DE8DE0582318}"/>
              </a:ext>
            </a:extLst>
          </p:cNvPr>
          <p:cNvSpPr txBox="1">
            <a:spLocks/>
          </p:cNvSpPr>
          <p:nvPr/>
        </p:nvSpPr>
        <p:spPr>
          <a:xfrm>
            <a:off x="6087085" y="3855117"/>
            <a:ext cx="5142683" cy="192530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3. Pause</a:t>
            </a:r>
          </a:p>
          <a:p>
            <a:r>
              <a:rPr lang="en-US" sz="2400" dirty="0"/>
              <a:t>Think before responding. Use visual aids (e.g., blackboard, whiteboard, or flipchart) to help you answer the question</a:t>
            </a:r>
          </a:p>
        </p:txBody>
      </p:sp>
    </p:spTree>
    <p:extLst>
      <p:ext uri="{BB962C8B-B14F-4D97-AF65-F5344CB8AC3E}">
        <p14:creationId xmlns:p14="http://schemas.microsoft.com/office/powerpoint/2010/main" val="254475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fade">
                                      <p:cBhvr>
                                        <p:cTn id="32" dur="500"/>
                                        <p:tgtEl>
                                          <p:spTgt spid="6">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Effect transition="in" filter="fade">
                                      <p:cBhvr>
                                        <p:cTn id="37" dur="500"/>
                                        <p:tgtEl>
                                          <p:spTgt spid="8">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1" end="1"/>
                                            </p:txEl>
                                          </p:spTgt>
                                        </p:tgtEl>
                                        <p:attrNameLst>
                                          <p:attrName>style.visibility</p:attrName>
                                        </p:attrNameLst>
                                      </p:cBhvr>
                                      <p:to>
                                        <p:strVal val="visible"/>
                                      </p:to>
                                    </p:set>
                                    <p:animEffect transition="in" filter="fade">
                                      <p:cBhvr>
                                        <p:cTn id="4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80015"/>
          </a:xfrm>
        </p:spPr>
        <p:txBody>
          <a:bodyPr>
            <a:normAutofit/>
          </a:bodyPr>
          <a:lstStyle/>
          <a:p>
            <a:r>
              <a:rPr lang="en-US" sz="3600" b="1" dirty="0">
                <a:latin typeface="Cambria" panose="02040503050406030204" pitchFamily="18" charset="0"/>
                <a:ea typeface="Cambria" panose="02040503050406030204" pitchFamily="18" charset="0"/>
              </a:rPr>
              <a:t>4. Strategies for Success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62231" y="1467331"/>
            <a:ext cx="4978941" cy="5025544"/>
          </a:xfrm>
          <a:prstGeom prst="rect">
            <a:avLst/>
          </a:prstGeom>
          <a:ln>
            <a:solidFill>
              <a:srgbClr val="C0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4. Repeat or Paraphrase the Question</a:t>
            </a:r>
          </a:p>
          <a:p>
            <a:pPr marL="0" indent="0">
              <a:buNone/>
            </a:pPr>
            <a:r>
              <a:rPr lang="en-US" sz="2400" dirty="0"/>
              <a:t>This serves several purposes:</a:t>
            </a:r>
          </a:p>
          <a:p>
            <a:r>
              <a:rPr lang="en-US" sz="2400" dirty="0"/>
              <a:t>For a large audience, this ensures that the entire audience hears the question. It's important that everyone hears the question; otherwise, the answer you provide may not make sense to those who didn't catch what has been asked.</a:t>
            </a:r>
          </a:p>
          <a:p>
            <a:r>
              <a:rPr lang="en-US" sz="2400" dirty="0"/>
              <a:t>It lets you check your understanding of the question. When you have not completely understood the question, the person asking often will rephrase or elaborate further upon the question.</a:t>
            </a:r>
          </a:p>
        </p:txBody>
      </p:sp>
      <p:sp>
        <p:nvSpPr>
          <p:cNvPr id="6" name="Content Placeholder 7">
            <a:extLst>
              <a:ext uri="{FF2B5EF4-FFF2-40B4-BE49-F238E27FC236}">
                <a16:creationId xmlns:a16="http://schemas.microsoft.com/office/drawing/2014/main" id="{43D8E3CD-A4DB-4EC6-A97B-57F78202C728}"/>
              </a:ext>
            </a:extLst>
          </p:cNvPr>
          <p:cNvSpPr txBox="1">
            <a:spLocks/>
          </p:cNvSpPr>
          <p:nvPr/>
        </p:nvSpPr>
        <p:spPr>
          <a:xfrm>
            <a:off x="6250830" y="2416305"/>
            <a:ext cx="5133769" cy="2739355"/>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If you have understood the question, it will allow you some additional time to evaluate the question and to formulate a response.</a:t>
            </a:r>
          </a:p>
          <a:p>
            <a:r>
              <a:rPr lang="en-US" sz="2400" dirty="0"/>
              <a:t>This also gives everyone time to think about the question and possibly respond to it..</a:t>
            </a:r>
          </a:p>
        </p:txBody>
      </p:sp>
    </p:spTree>
    <p:extLst>
      <p:ext uri="{BB962C8B-B14F-4D97-AF65-F5344CB8AC3E}">
        <p14:creationId xmlns:p14="http://schemas.microsoft.com/office/powerpoint/2010/main" val="1523685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fade">
                                      <p:cBhvr>
                                        <p:cTn id="3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80015"/>
          </a:xfrm>
        </p:spPr>
        <p:txBody>
          <a:bodyPr>
            <a:normAutofit/>
          </a:bodyPr>
          <a:lstStyle/>
          <a:p>
            <a:r>
              <a:rPr lang="en-US" sz="3600" b="1" dirty="0">
                <a:latin typeface="Cambria" panose="02040503050406030204" pitchFamily="18" charset="0"/>
                <a:ea typeface="Cambria" panose="02040503050406030204" pitchFamily="18" charset="0"/>
              </a:rPr>
              <a:t>4. Strategies for Success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715002"/>
            <a:ext cx="4978941" cy="2496425"/>
          </a:xfrm>
          <a:prstGeom prst="rect">
            <a:avLst/>
          </a:prstGeom>
          <a:ln>
            <a:solidFill>
              <a:srgbClr val="C0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5. Paraphrase Negative Questions</a:t>
            </a:r>
          </a:p>
          <a:p>
            <a:r>
              <a:rPr lang="en-US" sz="2400" dirty="0"/>
              <a:t>Don't repeat a negative question, paraphrase. </a:t>
            </a:r>
          </a:p>
          <a:p>
            <a:r>
              <a:rPr lang="en-US" sz="2400" dirty="0"/>
              <a:t>For example: </a:t>
            </a:r>
            <a:r>
              <a:rPr lang="en-US" sz="2400" i="1" dirty="0"/>
              <a:t>"So your question concerns the fundamental postulate and self-reporting method used for my research. Let me clarify them....”</a:t>
            </a:r>
          </a:p>
        </p:txBody>
      </p:sp>
      <p:sp>
        <p:nvSpPr>
          <p:cNvPr id="6" name="Content Placeholder 7">
            <a:extLst>
              <a:ext uri="{FF2B5EF4-FFF2-40B4-BE49-F238E27FC236}">
                <a16:creationId xmlns:a16="http://schemas.microsoft.com/office/drawing/2014/main" id="{43D8E3CD-A4DB-4EC6-A97B-57F78202C728}"/>
              </a:ext>
            </a:extLst>
          </p:cNvPr>
          <p:cNvSpPr txBox="1">
            <a:spLocks/>
          </p:cNvSpPr>
          <p:nvPr/>
        </p:nvSpPr>
        <p:spPr>
          <a:xfrm>
            <a:off x="6096000" y="1723264"/>
            <a:ext cx="5133769" cy="2496425"/>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6. Ask Your Own Question</a:t>
            </a:r>
          </a:p>
          <a:p>
            <a:r>
              <a:rPr lang="en-US" sz="2400" dirty="0"/>
              <a:t>You may ask your own question for elaboration. </a:t>
            </a:r>
          </a:p>
          <a:p>
            <a:r>
              <a:rPr lang="en-US" sz="2400" dirty="0"/>
              <a:t>For example: </a:t>
            </a:r>
            <a:r>
              <a:rPr lang="en-US" sz="2400" i="1" dirty="0"/>
              <a:t>Could you provide an example? Could you provide the context?</a:t>
            </a:r>
          </a:p>
        </p:txBody>
      </p:sp>
      <p:sp>
        <p:nvSpPr>
          <p:cNvPr id="8" name="Content Placeholder 7">
            <a:extLst>
              <a:ext uri="{FF2B5EF4-FFF2-40B4-BE49-F238E27FC236}">
                <a16:creationId xmlns:a16="http://schemas.microsoft.com/office/drawing/2014/main" id="{F3E90B76-0D3F-4AF4-B2CF-DE8DE0582318}"/>
              </a:ext>
            </a:extLst>
          </p:cNvPr>
          <p:cNvSpPr txBox="1">
            <a:spLocks/>
          </p:cNvSpPr>
          <p:nvPr/>
        </p:nvSpPr>
        <p:spPr>
          <a:xfrm>
            <a:off x="1432902" y="4519503"/>
            <a:ext cx="9319098" cy="192530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7. Ask The Questioner</a:t>
            </a:r>
          </a:p>
          <a:p>
            <a:r>
              <a:rPr lang="en-US" sz="2400" dirty="0"/>
              <a:t>Ask the questioner about his/her thoughts/perspective. </a:t>
            </a:r>
          </a:p>
          <a:p>
            <a:r>
              <a:rPr lang="en-US" sz="2400" dirty="0"/>
              <a:t>As we all know, we often have an idea/position about the question before we ask it.</a:t>
            </a:r>
          </a:p>
        </p:txBody>
      </p:sp>
    </p:spTree>
    <p:extLst>
      <p:ext uri="{BB962C8B-B14F-4D97-AF65-F5344CB8AC3E}">
        <p14:creationId xmlns:p14="http://schemas.microsoft.com/office/powerpoint/2010/main" val="373544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0" end="0"/>
                                            </p:txEl>
                                          </p:spTgt>
                                        </p:tgtEl>
                                        <p:attrNameLst>
                                          <p:attrName>style.visibility</p:attrName>
                                        </p:attrNameLst>
                                      </p:cBhvr>
                                      <p:to>
                                        <p:strVal val="visible"/>
                                      </p:to>
                                    </p:set>
                                    <p:animEffect transition="in" filter="fade">
                                      <p:cBhvr>
                                        <p:cTn id="37" dur="500"/>
                                        <p:tgtEl>
                                          <p:spTgt spid="8">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1" end="1"/>
                                            </p:txEl>
                                          </p:spTgt>
                                        </p:tgtEl>
                                        <p:attrNameLst>
                                          <p:attrName>style.visibility</p:attrName>
                                        </p:attrNameLst>
                                      </p:cBhvr>
                                      <p:to>
                                        <p:strVal val="visible"/>
                                      </p:to>
                                    </p:set>
                                    <p:animEffect transition="in" filter="fade">
                                      <p:cBhvr>
                                        <p:cTn id="42" dur="500"/>
                                        <p:tgtEl>
                                          <p:spTgt spid="8">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2" end="2"/>
                                            </p:txEl>
                                          </p:spTgt>
                                        </p:tgtEl>
                                        <p:attrNameLst>
                                          <p:attrName>style.visibility</p:attrName>
                                        </p:attrNameLst>
                                      </p:cBhvr>
                                      <p:to>
                                        <p:strVal val="visible"/>
                                      </p:to>
                                    </p:set>
                                    <p:animEffect transition="in" filter="fade">
                                      <p:cBhvr>
                                        <p:cTn id="4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80015"/>
          </a:xfrm>
        </p:spPr>
        <p:txBody>
          <a:bodyPr>
            <a:normAutofit/>
          </a:bodyPr>
          <a:lstStyle/>
          <a:p>
            <a:r>
              <a:rPr lang="en-US" sz="3600" b="1" dirty="0">
                <a:latin typeface="Cambria" panose="02040503050406030204" pitchFamily="18" charset="0"/>
                <a:ea typeface="Cambria" panose="02040503050406030204" pitchFamily="18" charset="0"/>
              </a:rPr>
              <a:t>4. Strategies for Success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838200" y="1715003"/>
            <a:ext cx="4978941" cy="171399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8. Answer Directly and Honestly</a:t>
            </a:r>
          </a:p>
          <a:p>
            <a:r>
              <a:rPr lang="en-US" sz="2400" dirty="0"/>
              <a:t>Answer the question as best as you can. Your answer should be concise {brief) and precise (to the point)</a:t>
            </a:r>
            <a:endParaRPr lang="en-US" sz="2400" i="1" dirty="0"/>
          </a:p>
        </p:txBody>
      </p:sp>
      <p:sp>
        <p:nvSpPr>
          <p:cNvPr id="6" name="Content Placeholder 7">
            <a:extLst>
              <a:ext uri="{FF2B5EF4-FFF2-40B4-BE49-F238E27FC236}">
                <a16:creationId xmlns:a16="http://schemas.microsoft.com/office/drawing/2014/main" id="{43D8E3CD-A4DB-4EC6-A97B-57F78202C728}"/>
              </a:ext>
            </a:extLst>
          </p:cNvPr>
          <p:cNvSpPr txBox="1">
            <a:spLocks/>
          </p:cNvSpPr>
          <p:nvPr/>
        </p:nvSpPr>
        <p:spPr>
          <a:xfrm>
            <a:off x="6096000" y="1723265"/>
            <a:ext cx="5133769" cy="171399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9. Beware of Your Non-Verbal Language</a:t>
            </a:r>
          </a:p>
          <a:p>
            <a:r>
              <a:rPr lang="en-US" sz="2400" dirty="0"/>
              <a:t> (e.g., show you are listening by nodding and making eye contact)</a:t>
            </a:r>
            <a:endParaRPr lang="en-US" sz="2400" i="1" dirty="0"/>
          </a:p>
        </p:txBody>
      </p:sp>
      <p:sp>
        <p:nvSpPr>
          <p:cNvPr id="8" name="Content Placeholder 7">
            <a:extLst>
              <a:ext uri="{FF2B5EF4-FFF2-40B4-BE49-F238E27FC236}">
                <a16:creationId xmlns:a16="http://schemas.microsoft.com/office/drawing/2014/main" id="{F3E90B76-0D3F-4AF4-B2CF-DE8DE0582318}"/>
              </a:ext>
            </a:extLst>
          </p:cNvPr>
          <p:cNvSpPr txBox="1">
            <a:spLocks/>
          </p:cNvSpPr>
          <p:nvPr/>
        </p:nvSpPr>
        <p:spPr>
          <a:xfrm>
            <a:off x="1432902" y="3915389"/>
            <a:ext cx="9319098" cy="225194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10. Check The Answer You Just Gave</a:t>
            </a:r>
          </a:p>
          <a:p>
            <a:r>
              <a:rPr lang="en-US" sz="2400" dirty="0"/>
              <a:t>After responding, you may want to check to see if you have really answered the question by saying something like the following: </a:t>
            </a:r>
          </a:p>
          <a:p>
            <a:r>
              <a:rPr lang="en-US" sz="2400" i="1" dirty="0"/>
              <a:t>Does that answer your question? Was that what you were asking? Is that the kind of information you were seeking ?</a:t>
            </a:r>
          </a:p>
        </p:txBody>
      </p:sp>
    </p:spTree>
    <p:extLst>
      <p:ext uri="{BB962C8B-B14F-4D97-AF65-F5344CB8AC3E}">
        <p14:creationId xmlns:p14="http://schemas.microsoft.com/office/powerpoint/2010/main" val="1655946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1" end="1"/>
                                            </p:txEl>
                                          </p:spTgt>
                                        </p:tgtEl>
                                        <p:attrNameLst>
                                          <p:attrName>style.visibility</p:attrName>
                                        </p:attrNameLst>
                                      </p:cBhvr>
                                      <p:to>
                                        <p:strVal val="visible"/>
                                      </p:to>
                                    </p:set>
                                    <p:animEffect transition="in" filter="fade">
                                      <p:cBhvr>
                                        <p:cTn id="32" dur="500"/>
                                        <p:tgtEl>
                                          <p:spTgt spid="8">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fade">
                                      <p:cBhvr>
                                        <p:cTn id="3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80015"/>
          </a:xfrm>
        </p:spPr>
        <p:txBody>
          <a:bodyPr>
            <a:normAutofit/>
          </a:bodyPr>
          <a:lstStyle/>
          <a:p>
            <a:r>
              <a:rPr lang="en-US" sz="3600" b="1" dirty="0">
                <a:latin typeface="Cambria" panose="02040503050406030204" pitchFamily="18" charset="0"/>
                <a:ea typeface="Cambria" panose="02040503050406030204" pitchFamily="18" charset="0"/>
              </a:rPr>
              <a:t>4. Strategies for Success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62231" y="1805125"/>
            <a:ext cx="4978941" cy="4316147"/>
          </a:xfrm>
          <a:prstGeom prst="rect">
            <a:avLst/>
          </a:prstGeom>
          <a:ln>
            <a:solidFill>
              <a:srgbClr val="C0000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b="1" dirty="0">
                <a:solidFill>
                  <a:srgbClr val="C00000"/>
                </a:solidFill>
              </a:rPr>
              <a:t>11. Postponing after The Presentation</a:t>
            </a:r>
          </a:p>
          <a:p>
            <a:r>
              <a:rPr lang="en-US" sz="2600" dirty="0"/>
              <a:t>If after two or three attempts you still have not answered the question to the questioner's satisfaction, and others can't seem to help answer it, then suggest getting together after your presentation. </a:t>
            </a:r>
          </a:p>
          <a:p>
            <a:endParaRPr lang="en-US" sz="2600" dirty="0"/>
          </a:p>
          <a:p>
            <a:r>
              <a:rPr lang="en-US" sz="2600" dirty="0"/>
              <a:t>For example: I suggest that we get together after the presentation, and we can talk more specifically about this.</a:t>
            </a:r>
            <a:endParaRPr lang="en-US" sz="2600" i="1" dirty="0"/>
          </a:p>
        </p:txBody>
      </p:sp>
      <p:sp>
        <p:nvSpPr>
          <p:cNvPr id="6" name="Content Placeholder 7">
            <a:extLst>
              <a:ext uri="{FF2B5EF4-FFF2-40B4-BE49-F238E27FC236}">
                <a16:creationId xmlns:a16="http://schemas.microsoft.com/office/drawing/2014/main" id="{43D8E3CD-A4DB-4EC6-A97B-57F78202C728}"/>
              </a:ext>
            </a:extLst>
          </p:cNvPr>
          <p:cNvSpPr txBox="1">
            <a:spLocks/>
          </p:cNvSpPr>
          <p:nvPr/>
        </p:nvSpPr>
        <p:spPr>
          <a:xfrm>
            <a:off x="6220031" y="1813389"/>
            <a:ext cx="5133769" cy="1856514"/>
          </a:xfrm>
          <a:prstGeom prst="rect">
            <a:avLst/>
          </a:prstGeom>
          <a:ln>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12. Have A Pen and Paper Available</a:t>
            </a:r>
          </a:p>
          <a:p>
            <a:r>
              <a:rPr lang="en-US" sz="2400" dirty="0"/>
              <a:t>Jot down key words, phrases, or questions that you cannot answer. Promise to get back to the person and do get back to him/her.</a:t>
            </a:r>
            <a:endParaRPr lang="en-US" sz="2400" i="1" dirty="0"/>
          </a:p>
        </p:txBody>
      </p:sp>
      <p:sp>
        <p:nvSpPr>
          <p:cNvPr id="8" name="Content Placeholder 7">
            <a:extLst>
              <a:ext uri="{FF2B5EF4-FFF2-40B4-BE49-F238E27FC236}">
                <a16:creationId xmlns:a16="http://schemas.microsoft.com/office/drawing/2014/main" id="{F3E90B76-0D3F-4AF4-B2CF-DE8DE0582318}"/>
              </a:ext>
            </a:extLst>
          </p:cNvPr>
          <p:cNvSpPr txBox="1">
            <a:spLocks/>
          </p:cNvSpPr>
          <p:nvPr/>
        </p:nvSpPr>
        <p:spPr>
          <a:xfrm>
            <a:off x="6220031" y="3869325"/>
            <a:ext cx="5133769" cy="2251947"/>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13. Involve The Whole Audience</a:t>
            </a:r>
          </a:p>
          <a:p>
            <a:r>
              <a:rPr lang="en-US" sz="2400" dirty="0"/>
              <a:t>This can be done through eye contact with the entire audience while you are answering questions, and not just speaking to the questioner the entire time.</a:t>
            </a:r>
            <a:endParaRPr lang="en-US" sz="2400" i="1" dirty="0"/>
          </a:p>
        </p:txBody>
      </p:sp>
    </p:spTree>
    <p:extLst>
      <p:ext uri="{BB962C8B-B14F-4D97-AF65-F5344CB8AC3E}">
        <p14:creationId xmlns:p14="http://schemas.microsoft.com/office/powerpoint/2010/main" val="397667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Effect transition="in" filter="fade">
                                      <p:cBhvr>
                                        <p:cTn id="27" dur="500"/>
                                        <p:tgtEl>
                                          <p:spTgt spid="6">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1" end="1"/>
                                            </p:txEl>
                                          </p:spTgt>
                                        </p:tgtEl>
                                        <p:attrNameLst>
                                          <p:attrName>style.visibility</p:attrName>
                                        </p:attrNameLst>
                                      </p:cBhvr>
                                      <p:to>
                                        <p:strVal val="visible"/>
                                      </p:to>
                                    </p:set>
                                    <p:animEffect transition="in" filter="fade">
                                      <p:cBhvr>
                                        <p:cTn id="37"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80015"/>
          </a:xfrm>
        </p:spPr>
        <p:txBody>
          <a:bodyPr>
            <a:normAutofit/>
          </a:bodyPr>
          <a:lstStyle/>
          <a:p>
            <a:r>
              <a:rPr lang="en-US" sz="3600" b="1" dirty="0">
                <a:latin typeface="Cambria" panose="02040503050406030204" pitchFamily="18" charset="0"/>
                <a:ea typeface="Cambria" panose="02040503050406030204" pitchFamily="18" charset="0"/>
              </a:rPr>
              <a:t>4. Strategies for Success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9" name="Content Placeholder 7">
            <a:extLst>
              <a:ext uri="{FF2B5EF4-FFF2-40B4-BE49-F238E27FC236}">
                <a16:creationId xmlns:a16="http://schemas.microsoft.com/office/drawing/2014/main" id="{4BE30E73-3247-4268-A486-3E40AB142707}"/>
              </a:ext>
            </a:extLst>
          </p:cNvPr>
          <p:cNvSpPr txBox="1">
            <a:spLocks/>
          </p:cNvSpPr>
          <p:nvPr/>
        </p:nvSpPr>
        <p:spPr>
          <a:xfrm>
            <a:off x="962231" y="1805125"/>
            <a:ext cx="4978941" cy="4316147"/>
          </a:xfrm>
          <a:prstGeom prst="rect">
            <a:avLst/>
          </a:prstGeom>
          <a:ln>
            <a:solidFill>
              <a:srgbClr val="C0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600" b="1" dirty="0">
                <a:solidFill>
                  <a:srgbClr val="C00000"/>
                </a:solidFill>
              </a:rPr>
              <a:t>14. Maintain The Same Delivery Style</a:t>
            </a:r>
          </a:p>
          <a:p>
            <a:r>
              <a:rPr lang="en-US" sz="2600" dirty="0"/>
              <a:t>Avoid having two distinct delivery styles: one poised and confident (i.e., the portion of your talk that you were able to rehearse) and one distinctively lacking confidence (i.e., the question-and answer session where you are dealing with unknown audience members or unfamiliar questions).</a:t>
            </a:r>
            <a:endParaRPr lang="en-US" sz="2600" i="1" dirty="0"/>
          </a:p>
        </p:txBody>
      </p:sp>
      <p:sp>
        <p:nvSpPr>
          <p:cNvPr id="6" name="Content Placeholder 7">
            <a:extLst>
              <a:ext uri="{FF2B5EF4-FFF2-40B4-BE49-F238E27FC236}">
                <a16:creationId xmlns:a16="http://schemas.microsoft.com/office/drawing/2014/main" id="{43D8E3CD-A4DB-4EC6-A97B-57F78202C728}"/>
              </a:ext>
            </a:extLst>
          </p:cNvPr>
          <p:cNvSpPr txBox="1">
            <a:spLocks/>
          </p:cNvSpPr>
          <p:nvPr/>
        </p:nvSpPr>
        <p:spPr>
          <a:xfrm>
            <a:off x="6220031" y="1813389"/>
            <a:ext cx="5133769" cy="3517368"/>
          </a:xfrm>
          <a:prstGeom prst="rect">
            <a:avLst/>
          </a:prstGeom>
          <a:ln>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15. Avoid Saying: “This Will Be Our Last Question.”</a:t>
            </a:r>
          </a:p>
          <a:p>
            <a:r>
              <a:rPr lang="en-US" sz="2400" dirty="0"/>
              <a:t>This limits your opportunity to take another question if your attempt in answering the final question was less than satisfactory. </a:t>
            </a:r>
          </a:p>
          <a:p>
            <a:r>
              <a:rPr lang="en-US" sz="2400" dirty="0"/>
              <a:t>Always try to end your presentation on a positive note when possible!</a:t>
            </a:r>
            <a:endParaRPr lang="en-US" sz="2400" i="1" dirty="0"/>
          </a:p>
        </p:txBody>
      </p:sp>
    </p:spTree>
    <p:extLst>
      <p:ext uri="{BB962C8B-B14F-4D97-AF65-F5344CB8AC3E}">
        <p14:creationId xmlns:p14="http://schemas.microsoft.com/office/powerpoint/2010/main" val="99193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fade">
                                      <p:cBhvr>
                                        <p:cTn id="22" dur="500"/>
                                        <p:tgtEl>
                                          <p:spTgt spid="6">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1015999" y="1690688"/>
            <a:ext cx="10100735"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8:</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51 – 53, 59 – 62 </a:t>
            </a:r>
          </a:p>
          <a:p>
            <a:pPr marL="0" indent="-457200">
              <a:lnSpc>
                <a:spcPct val="110000"/>
              </a:lnSpc>
              <a:buFont typeface="Arial" panose="020B0604020202020204" pitchFamily="34" charset="0"/>
              <a:buNone/>
            </a:pPr>
            <a:endParaRPr lang="en-US" sz="2000" dirty="0">
              <a:sym typeface="Wingdings" panose="05000000000000000000" pitchFamily="2" charset="2"/>
            </a:endParaRPr>
          </a:p>
          <a:p>
            <a:pPr marL="0" indent="-457200">
              <a:lnSpc>
                <a:spcPct val="110000"/>
              </a:lnSpc>
              <a:buNone/>
            </a:pPr>
            <a:r>
              <a:rPr lang="en-US" sz="2000" b="1" dirty="0">
                <a:sym typeface="Wingdings" panose="05000000000000000000" pitchFamily="2" charset="2"/>
              </a:rPr>
              <a:t>ADDITIONAL REFERENCE OF LECTURE 8:</a:t>
            </a:r>
            <a:endParaRPr lang="en-US" sz="2000" dirty="0">
              <a:sym typeface="Wingdings" panose="05000000000000000000" pitchFamily="2" charset="2"/>
            </a:endParaRPr>
          </a:p>
          <a:p>
            <a:pPr marL="0" indent="-457200">
              <a:lnSpc>
                <a:spcPct val="110000"/>
              </a:lnSpc>
              <a:buFont typeface="Arial" panose="020B0604020202020204" pitchFamily="34" charset="0"/>
              <a:buNone/>
            </a:pPr>
            <a:r>
              <a:rPr lang="en-US" sz="2000" dirty="0">
                <a:sym typeface="Wingdings" panose="05000000000000000000" pitchFamily="2" charset="2"/>
                <a:hlinkClick r:id="rId3"/>
              </a:rPr>
              <a:t>https://www.commonsensemedia.org/kids-action/articles/social-media-is-doing-more-harm-than-good</a:t>
            </a:r>
            <a:r>
              <a:rPr lang="en-US" sz="2000" dirty="0">
                <a:sym typeface="Wingdings" panose="05000000000000000000" pitchFamily="2" charset="2"/>
              </a:rPr>
              <a:t> </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5154</TotalTime>
  <Words>3519</Words>
  <Application>Microsoft Office PowerPoint</Application>
  <PresentationFormat>Widescreen</PresentationFormat>
  <Paragraphs>311</Paragraphs>
  <Slides>31</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Cambria</vt:lpstr>
      <vt:lpstr>Wingdings</vt:lpstr>
      <vt:lpstr>Office Theme</vt:lpstr>
      <vt:lpstr>ENGLISH FOR  ACADEMIC COMMUNICATION</vt:lpstr>
      <vt:lpstr>INTRODUCTION</vt:lpstr>
      <vt:lpstr>1. Introduction &amp; Review</vt:lpstr>
      <vt:lpstr>1. Introduction &amp; Review (cont.)</vt:lpstr>
      <vt:lpstr>1. Introduction &amp; Review (cont.)</vt:lpstr>
      <vt:lpstr>2. Facing Challenges and  Exploring Hidden Assumptions</vt:lpstr>
      <vt:lpstr>2. Facing Challenges and  Exploring Hidden Assumptions (cont.)</vt:lpstr>
      <vt:lpstr>2. Facing Challenges and  Exploring Hidden Assumptions (cont.)</vt:lpstr>
      <vt:lpstr>2. Facing Challenges and  Exploring Hidden Assumptions (cont.)</vt:lpstr>
      <vt:lpstr>2. Facing Challenges and  Exploring Hidden Assumptions (cont.)</vt:lpstr>
      <vt:lpstr>2. Facing Challenges and  Exploring Hidden Assumptions (cont.)</vt:lpstr>
      <vt:lpstr>3.1. Application Activities – Panel  Activity for Experts and Questioners</vt:lpstr>
      <vt:lpstr>3.1. Application Activities – Panel  Activity for Experts and Questioners (cont.)</vt:lpstr>
      <vt:lpstr>3.1. Application Activities – Panel  Activity for Experts and Questioners (cont.)</vt:lpstr>
      <vt:lpstr>3.1. Application Activities – Panel  Activity for Experts and Questioners (cont.)</vt:lpstr>
      <vt:lpstr>3.1. Application Activities – Panel  Activity for Experts and Questioners (cont.)</vt:lpstr>
      <vt:lpstr>3.1. Application Activities – Panel  Activity for Experts and Questioners (cont.)</vt:lpstr>
      <vt:lpstr>3.1. Application Activities – Panel  Activity for Experts and Questioners (cont.)</vt:lpstr>
      <vt:lpstr>3.1. Application Activities – Panel  Activity for Experts and Questioners (cont.)</vt:lpstr>
      <vt:lpstr>3.2. Application Activities –  Self-Assessment</vt:lpstr>
      <vt:lpstr>3.2. Application Activities –  Self-Assessment (cont.)</vt:lpstr>
      <vt:lpstr>3.2. Application Activities –  Self-Assessment (cont.)</vt:lpstr>
      <vt:lpstr>3.2. Application Activities –  Self-Assessment (cont.)</vt:lpstr>
      <vt:lpstr>4. Strategies for Success</vt:lpstr>
      <vt:lpstr>4. Strategies for Success (cont.)</vt:lpstr>
      <vt:lpstr>4. Strategies for Success (cont.)</vt:lpstr>
      <vt:lpstr>4. Strategies for Success (cont.)</vt:lpstr>
      <vt:lpstr>4. Strategies for Success (cont.)</vt:lpstr>
      <vt:lpstr>4. Strategies for Success (cont.)</vt:lpstr>
      <vt:lpstr>4. Strategies for Success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281</cp:revision>
  <cp:lastPrinted>2022-03-18T04:56:33Z</cp:lastPrinted>
  <dcterms:created xsi:type="dcterms:W3CDTF">2021-04-01T06:29:54Z</dcterms:created>
  <dcterms:modified xsi:type="dcterms:W3CDTF">2022-03-24T09:19:42Z</dcterms:modified>
</cp:coreProperties>
</file>