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331" r:id="rId3"/>
    <p:sldId id="332" r:id="rId4"/>
    <p:sldId id="443" r:id="rId5"/>
    <p:sldId id="423" r:id="rId6"/>
    <p:sldId id="424" r:id="rId7"/>
    <p:sldId id="398" r:id="rId8"/>
    <p:sldId id="479" r:id="rId9"/>
    <p:sldId id="480" r:id="rId10"/>
    <p:sldId id="481" r:id="rId11"/>
    <p:sldId id="483" r:id="rId12"/>
    <p:sldId id="484" r:id="rId13"/>
    <p:sldId id="485" r:id="rId14"/>
    <p:sldId id="486" r:id="rId15"/>
    <p:sldId id="487" r:id="rId16"/>
    <p:sldId id="488" r:id="rId17"/>
    <p:sldId id="489" r:id="rId18"/>
    <p:sldId id="490" r:id="rId19"/>
    <p:sldId id="491" r:id="rId20"/>
    <p:sldId id="492" r:id="rId21"/>
    <p:sldId id="494" r:id="rId22"/>
    <p:sldId id="495" r:id="rId23"/>
    <p:sldId id="496" r:id="rId24"/>
    <p:sldId id="497" r:id="rId25"/>
    <p:sldId id="498" r:id="rId26"/>
    <p:sldId id="500" r:id="rId27"/>
    <p:sldId id="501" r:id="rId28"/>
    <p:sldId id="502" r:id="rId29"/>
    <p:sldId id="503" r:id="rId30"/>
    <p:sldId id="504" r:id="rId31"/>
    <p:sldId id="505" r:id="rId32"/>
    <p:sldId id="506" r:id="rId33"/>
    <p:sldId id="507" r:id="rId34"/>
    <p:sldId id="508" r:id="rId35"/>
    <p:sldId id="509" r:id="rId36"/>
    <p:sldId id="319" r:id="rId37"/>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3668" autoAdjust="0"/>
  </p:normalViewPr>
  <p:slideViewPr>
    <p:cSldViewPr snapToGrid="0">
      <p:cViewPr varScale="1">
        <p:scale>
          <a:sx n="50" d="100"/>
          <a:sy n="50" d="100"/>
        </p:scale>
        <p:origin x="1212" y="24"/>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27/03/2022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1832564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560804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397622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1547747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980471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285438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3040515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39966171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1873196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1958595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31346598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2885014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3867360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37327546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2198494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9046083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9549023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35906858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2707523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25303842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38097531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40307969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471571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32333999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4080615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40625960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19465790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20215343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30710428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34</a:t>
            </a:fld>
            <a:endParaRPr lang="en-ID"/>
          </a:p>
        </p:txBody>
      </p:sp>
    </p:spTree>
    <p:extLst>
      <p:ext uri="{BB962C8B-B14F-4D97-AF65-F5344CB8AC3E}">
        <p14:creationId xmlns:p14="http://schemas.microsoft.com/office/powerpoint/2010/main" val="19446451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35</a:t>
            </a:fld>
            <a:endParaRPr lang="en-ID"/>
          </a:p>
        </p:txBody>
      </p:sp>
    </p:spTree>
    <p:extLst>
      <p:ext uri="{BB962C8B-B14F-4D97-AF65-F5344CB8AC3E}">
        <p14:creationId xmlns:p14="http://schemas.microsoft.com/office/powerpoint/2010/main" val="28623657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36</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9 – Chapter 9</a:t>
            </a:r>
          </a:p>
          <a:p>
            <a:r>
              <a:rPr lang="en-US" sz="3600" b="1" dirty="0"/>
              <a:t>Language Foundations for Classroom Teaching</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a:xfrm>
            <a:off x="3580605" y="1410230"/>
            <a:ext cx="5183188" cy="823912"/>
          </a:xfrm>
        </p:spPr>
        <p:txBody>
          <a:bodyPr/>
          <a:lstStyle/>
          <a:p>
            <a:pPr algn="ctr"/>
            <a:r>
              <a:rPr lang="en-US" dirty="0"/>
              <a:t>WEEK 9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540657" y="2505075"/>
            <a:ext cx="5555343" cy="3987800"/>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600" dirty="0"/>
              <a:t>Unit Introduction</a:t>
            </a:r>
          </a:p>
          <a:p>
            <a:pPr marL="363538" indent="-339725">
              <a:buFont typeface="+mj-lt"/>
              <a:buAutoNum type="arabicPeriod" startAt="2"/>
            </a:pPr>
            <a:r>
              <a:rPr lang="en-US" sz="1600" dirty="0"/>
              <a:t>Mastering the Mechanics of Language – Holding Office Hours</a:t>
            </a:r>
            <a:br>
              <a:rPr lang="en-US" sz="1600" dirty="0"/>
            </a:br>
            <a:r>
              <a:rPr lang="en-US" sz="1600" dirty="0"/>
              <a:t>2.1. Be Inviting</a:t>
            </a:r>
            <a:br>
              <a:rPr lang="en-US" sz="1600" dirty="0"/>
            </a:br>
            <a:r>
              <a:rPr lang="en-US" sz="1600" dirty="0"/>
              <a:t>2.2. For Meeting That Is Not Scheduled</a:t>
            </a:r>
            <a:br>
              <a:rPr lang="en-US" sz="1600" dirty="0"/>
            </a:br>
            <a:r>
              <a:rPr lang="en-US" sz="1600" dirty="0"/>
              <a:t>2.3. Where to Sit</a:t>
            </a:r>
            <a:br>
              <a:rPr lang="en-US" sz="1600" dirty="0"/>
            </a:br>
            <a:r>
              <a:rPr lang="en-US" sz="1600" dirty="0"/>
              <a:t>2.4. Setting the Climate</a:t>
            </a:r>
            <a:br>
              <a:rPr lang="en-US" sz="1600" dirty="0"/>
            </a:br>
            <a:r>
              <a:rPr lang="en-US" sz="1600" dirty="0"/>
              <a:t>2.5. Problem Solving</a:t>
            </a:r>
            <a:br>
              <a:rPr lang="en-US" sz="1600" dirty="0"/>
            </a:br>
            <a:r>
              <a:rPr lang="en-US" sz="1600" dirty="0"/>
              <a:t>2.6. Offering Advice</a:t>
            </a:r>
            <a:br>
              <a:rPr lang="en-US" sz="1600" dirty="0"/>
            </a:br>
            <a:r>
              <a:rPr lang="en-US" sz="1600" dirty="0"/>
              <a:t>2.7. Clarifying Unexpressed Issuer or Concerns</a:t>
            </a:r>
            <a:br>
              <a:rPr lang="en-US" sz="1600" dirty="0"/>
            </a:br>
            <a:r>
              <a:rPr lang="en-US" sz="1600" dirty="0"/>
              <a:t>2.8. Wrapping Up</a:t>
            </a:r>
          </a:p>
          <a:p>
            <a:pPr marL="363538" indent="-339725">
              <a:buFont typeface="+mj-lt"/>
              <a:buAutoNum type="arabicPeriod" startAt="2"/>
            </a:pPr>
            <a:r>
              <a:rPr lang="en-US" sz="1600" dirty="0"/>
              <a:t>Mastering the Mechanics of Language – Handling Students’ Questions</a:t>
            </a:r>
            <a:br>
              <a:rPr lang="en-US" sz="1600" dirty="0"/>
            </a:br>
            <a:r>
              <a:rPr lang="en-US" sz="1600" dirty="0"/>
              <a:t>3.1. Restating Questions for Specific Purpose</a:t>
            </a:r>
            <a:br>
              <a:rPr lang="en-US" sz="1600" dirty="0"/>
            </a:br>
            <a:r>
              <a:rPr lang="en-US" sz="1600" dirty="0"/>
              <a:t>3.2. To Make Your Answer Concise</a:t>
            </a:r>
            <a:br>
              <a:rPr lang="en-US" sz="1600" dirty="0"/>
            </a:br>
            <a:r>
              <a:rPr lang="en-US" sz="1600" dirty="0"/>
              <a:t>3.3. To Encourage Questions</a:t>
            </a:r>
          </a:p>
        </p:txBody>
      </p:sp>
      <p:sp>
        <p:nvSpPr>
          <p:cNvPr id="11" name="Content Placeholder 7">
            <a:extLst>
              <a:ext uri="{FF2B5EF4-FFF2-40B4-BE49-F238E27FC236}">
                <a16:creationId xmlns:a16="http://schemas.microsoft.com/office/drawing/2014/main" id="{241C6DB5-7720-43C8-88E6-976A8BF954AB}"/>
              </a:ext>
            </a:extLst>
          </p:cNvPr>
          <p:cNvSpPr txBox="1">
            <a:spLocks/>
          </p:cNvSpPr>
          <p:nvPr/>
        </p:nvSpPr>
        <p:spPr>
          <a:xfrm>
            <a:off x="6297990" y="2505075"/>
            <a:ext cx="5555343" cy="398780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355600" indent="0">
              <a:buNone/>
            </a:pPr>
            <a:r>
              <a:rPr lang="en-US" sz="1600" dirty="0"/>
              <a:t>3.4. To Recognize Students Input</a:t>
            </a:r>
            <a:br>
              <a:rPr lang="en-US" sz="1600" dirty="0"/>
            </a:br>
            <a:r>
              <a:rPr lang="en-US" sz="1600" dirty="0"/>
              <a:t>3.5. Responses to Correct Answers</a:t>
            </a:r>
            <a:br>
              <a:rPr lang="en-US" sz="1600" dirty="0"/>
            </a:br>
            <a:r>
              <a:rPr lang="en-US" sz="1600" dirty="0"/>
              <a:t>3.6. Responses to Incorrect Answers</a:t>
            </a:r>
          </a:p>
          <a:p>
            <a:pPr marL="342900" indent="-342900">
              <a:buFont typeface="+mj-lt"/>
              <a:buAutoNum type="arabicPeriod" startAt="4"/>
            </a:pPr>
            <a:r>
              <a:rPr lang="en-US" sz="1600" dirty="0"/>
              <a:t>Mastering the Mechanics of Language – Enhancing The Clarity of Explanations</a:t>
            </a:r>
            <a:br>
              <a:rPr lang="en-US" sz="1600" dirty="0"/>
            </a:br>
            <a:r>
              <a:rPr lang="en-US" sz="1600" dirty="0"/>
              <a:t>4.1. Provide a Definition</a:t>
            </a:r>
            <a:br>
              <a:rPr lang="en-US" sz="1600" dirty="0"/>
            </a:br>
            <a:r>
              <a:rPr lang="en-US" sz="1600" dirty="0"/>
              <a:t>4.2. Use a Practical Example</a:t>
            </a:r>
            <a:br>
              <a:rPr lang="en-US" sz="1600" dirty="0"/>
            </a:br>
            <a:r>
              <a:rPr lang="en-US" sz="1600" dirty="0"/>
              <a:t>4.3. Share a Personal Experience</a:t>
            </a:r>
            <a:br>
              <a:rPr lang="en-US" sz="1600" dirty="0"/>
            </a:br>
            <a:r>
              <a:rPr lang="en-US" sz="1600" dirty="0"/>
              <a:t>4.4. Use an Analogy</a:t>
            </a:r>
            <a:br>
              <a:rPr lang="en-US" sz="1600" dirty="0"/>
            </a:br>
            <a:r>
              <a:rPr lang="en-US" sz="1600" dirty="0"/>
              <a:t>4.5. Offer Comparison and Contrast</a:t>
            </a:r>
            <a:br>
              <a:rPr lang="en-US" sz="1600" dirty="0"/>
            </a:br>
            <a:r>
              <a:rPr lang="en-US" sz="1600" dirty="0"/>
              <a:t>4.6. Refer to Word Origin</a:t>
            </a:r>
            <a:br>
              <a:rPr lang="en-US" sz="1600" dirty="0"/>
            </a:br>
            <a:r>
              <a:rPr lang="en-US" sz="1600" dirty="0"/>
              <a:t>4.7. Link to Previously Learned Material</a:t>
            </a:r>
            <a:br>
              <a:rPr lang="en-US" sz="1600" dirty="0"/>
            </a:br>
            <a:r>
              <a:rPr lang="en-US" sz="1600" dirty="0"/>
              <a:t>4.8. Provide Visual Means</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pPr algn="ctr"/>
            <a:r>
              <a:rPr lang="en-US" sz="4000" b="1" dirty="0">
                <a:solidFill>
                  <a:srgbClr val="C00000"/>
                </a:solidFill>
                <a:latin typeface="Cambria" panose="02040503050406030204" pitchFamily="18" charset="0"/>
                <a:ea typeface="Cambria" panose="02040503050406030204" pitchFamily="18" charset="0"/>
              </a:rPr>
              <a:t>ICE BREAKING </a:t>
            </a:r>
            <a:r>
              <a:rPr lang="en-US" sz="4000" b="1" dirty="0">
                <a:solidFill>
                  <a:srgbClr val="C00000"/>
                </a:solidFill>
                <a:latin typeface="Cambria" panose="02040503050406030204" pitchFamily="18" charset="0"/>
                <a:ea typeface="Cambria" panose="02040503050406030204" pitchFamily="18" charset="0"/>
                <a:sym typeface="Wingdings" panose="05000000000000000000" pitchFamily="2" charset="2"/>
              </a:rPr>
              <a:t></a:t>
            </a:r>
            <a:endParaRPr lang="en-US" sz="4000" b="1" dirty="0">
              <a:solidFill>
                <a:srgbClr val="C00000"/>
              </a:solidFill>
              <a:latin typeface="Cambria" panose="02040503050406030204" pitchFamily="18" charset="0"/>
              <a:ea typeface="Cambria" panose="02040503050406030204" pitchFamily="18" charset="0"/>
            </a:endParaRPr>
          </a:p>
        </p:txBody>
      </p:sp>
      <p:sp>
        <p:nvSpPr>
          <p:cNvPr id="4" name="Content Placeholder 7">
            <a:extLst>
              <a:ext uri="{FF2B5EF4-FFF2-40B4-BE49-F238E27FC236}">
                <a16:creationId xmlns:a16="http://schemas.microsoft.com/office/drawing/2014/main" id="{B91F6206-760C-4DED-8AF8-50EE03EB485C}"/>
              </a:ext>
            </a:extLst>
          </p:cNvPr>
          <p:cNvSpPr txBox="1">
            <a:spLocks/>
          </p:cNvSpPr>
          <p:nvPr/>
        </p:nvSpPr>
        <p:spPr>
          <a:xfrm>
            <a:off x="3467100" y="1690688"/>
            <a:ext cx="5257800" cy="4123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solidFill>
                  <a:srgbClr val="C00000"/>
                </a:solidFill>
              </a:rPr>
              <a:t>What can probably be the most common challenges for a teacher in teaching his/her classroom in terms of the use of teaching language?</a:t>
            </a:r>
          </a:p>
          <a:p>
            <a:r>
              <a:rPr lang="en-US" dirty="0"/>
              <a:t>___________________________</a:t>
            </a:r>
          </a:p>
          <a:p>
            <a:r>
              <a:rPr lang="en-US" dirty="0"/>
              <a:t>___________________________</a:t>
            </a:r>
          </a:p>
          <a:p>
            <a:r>
              <a:rPr lang="en-US" dirty="0"/>
              <a:t>___________________________</a:t>
            </a:r>
          </a:p>
          <a:p>
            <a:r>
              <a:rPr lang="en-US" dirty="0"/>
              <a:t>___________________________</a:t>
            </a:r>
          </a:p>
          <a:p>
            <a:r>
              <a:rPr lang="en-US" dirty="0"/>
              <a:t>___________________________</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500"/>
                                        <p:tgtEl>
                                          <p:spTgt spid="4">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85000" lnSpcReduction="20000"/>
          </a:bodyPr>
          <a:lstStyle/>
          <a:p>
            <a:r>
              <a:rPr lang="en-US" dirty="0"/>
              <a:t>Lecture 9 is devoted to speaking skills in teaching settings, where students' language skills and sensitivity to cultural differences are challenged by their new roles as teaching assistants. </a:t>
            </a:r>
          </a:p>
          <a:p>
            <a:endParaRPr lang="en-US" dirty="0"/>
          </a:p>
          <a:p>
            <a:r>
              <a:rPr lang="en-US" dirty="0"/>
              <a:t>Exploring hidden assumptions from both the students' and the teachers' perspectives is critical in your efforts to develop the speaking repertoires necessary for effective communication in the classroom. </a:t>
            </a:r>
          </a:p>
          <a:p>
            <a:endParaRPr lang="en-US" dirty="0"/>
          </a:p>
          <a:p>
            <a:r>
              <a:rPr lang="en-US" dirty="0"/>
              <a:t>The key components of this lecture are designed to encourage you to experiment with ways to enhance your ability to communicate with students in one-on-one settings, to ask questions that tap into students' thinking at different levels, to clarify explanations, to handle students' questions, and deal with challenging teaching situations with enhanced confidence. </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113492"/>
            <a:ext cx="10515599" cy="3525308"/>
          </a:xfrm>
        </p:spPr>
        <p:txBody>
          <a:bodyPr>
            <a:normAutofit fontScale="92500" lnSpcReduction="10000"/>
          </a:bodyPr>
          <a:lstStyle/>
          <a:p>
            <a:r>
              <a:rPr lang="en-US" dirty="0"/>
              <a:t> The functional language for delivering a lecture is covered in the Mechanics of Language section in this lecture; the mechanics can be applied in both TA situations where you need to deliver a lecture to students or at a teaching demonstration during your campus visit for an interview. </a:t>
            </a:r>
          </a:p>
          <a:p>
            <a:endParaRPr lang="en-US" dirty="0"/>
          </a:p>
          <a:p>
            <a:r>
              <a:rPr lang="en-US" dirty="0"/>
              <a:t>The Strategies for Success section includes suggestions for bridging cultural/language gaps, vocabulary strategies to maintain fluency during speaking, and pointers in facilitating discussions that promote dialogical exchanges.</a:t>
            </a:r>
          </a:p>
        </p:txBody>
      </p:sp>
    </p:spTree>
    <p:extLst>
      <p:ext uri="{BB962C8B-B14F-4D97-AF65-F5344CB8AC3E}">
        <p14:creationId xmlns:p14="http://schemas.microsoft.com/office/powerpoint/2010/main" val="323070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875867" y="1946659"/>
            <a:ext cx="5672666" cy="3572935"/>
          </a:xfrm>
        </p:spPr>
        <p:txBody>
          <a:bodyPr>
            <a:normAutofit/>
          </a:bodyPr>
          <a:lstStyle/>
          <a:p>
            <a:r>
              <a:rPr lang="en-US" dirty="0"/>
              <a:t>There are some mechanics of language we need to master in teaching. </a:t>
            </a:r>
          </a:p>
          <a:p>
            <a:endParaRPr lang="en-US" dirty="0"/>
          </a:p>
          <a:p>
            <a:r>
              <a:rPr lang="en-US" dirty="0"/>
              <a:t>They include mechanics of language for holding office hours, handling students’ questions, and enhancing the clarity of explanations. </a:t>
            </a:r>
          </a:p>
        </p:txBody>
      </p:sp>
      <p:sp>
        <p:nvSpPr>
          <p:cNvPr id="2" name="TextBox 1">
            <a:extLst>
              <a:ext uri="{FF2B5EF4-FFF2-40B4-BE49-F238E27FC236}">
                <a16:creationId xmlns:a16="http://schemas.microsoft.com/office/drawing/2014/main" id="{ED7D2E4C-F1FE-4F4D-A8E1-188B6B7D7467}"/>
              </a:ext>
            </a:extLst>
          </p:cNvPr>
          <p:cNvSpPr txBox="1"/>
          <p:nvPr/>
        </p:nvSpPr>
        <p:spPr>
          <a:xfrm>
            <a:off x="643467" y="2578965"/>
            <a:ext cx="4851400" cy="2308324"/>
          </a:xfrm>
          <a:prstGeom prst="rect">
            <a:avLst/>
          </a:prstGeom>
          <a:noFill/>
          <a:ln>
            <a:solidFill>
              <a:srgbClr val="C00000"/>
            </a:solidFill>
            <a:prstDash val="dash"/>
          </a:ln>
        </p:spPr>
        <p:txBody>
          <a:bodyPr wrap="square" rtlCol="0">
            <a:spAutoFit/>
          </a:bodyPr>
          <a:lstStyle/>
          <a:p>
            <a:pPr algn="ctr"/>
            <a:r>
              <a:rPr lang="en-US" b="1" dirty="0"/>
              <a:t>What do you think are the basics of teaching language a teacher needs to master to teach well?</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3173279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Holding Office Hours</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10291"/>
            <a:ext cx="10515600" cy="4351338"/>
          </a:xfrm>
        </p:spPr>
        <p:txBody>
          <a:bodyPr>
            <a:normAutofit fontScale="85000" lnSpcReduction="20000"/>
          </a:bodyPr>
          <a:lstStyle/>
          <a:p>
            <a:r>
              <a:rPr lang="en-US" dirty="0"/>
              <a:t>Holding office hours is one of the many usual duties that teaching assistants have. </a:t>
            </a:r>
          </a:p>
          <a:p>
            <a:endParaRPr lang="en-US" dirty="0"/>
          </a:p>
          <a:p>
            <a:r>
              <a:rPr lang="en-US" dirty="0"/>
              <a:t>As crucial links between the course instructor and the students, teaching assistants are expected to be available for questions and to be responsive to reasonable requests that will help students learn. </a:t>
            </a:r>
          </a:p>
          <a:p>
            <a:endParaRPr lang="en-US" dirty="0"/>
          </a:p>
          <a:p>
            <a:r>
              <a:rPr lang="en-US" dirty="0"/>
              <a:t>Office time is a means of strengthening that important link and is important because it provides opportunities for you to interact with students individually and to offer one-on-one assistance. </a:t>
            </a:r>
          </a:p>
          <a:p>
            <a:endParaRPr lang="en-US" dirty="0"/>
          </a:p>
          <a:p>
            <a:r>
              <a:rPr lang="en-US" dirty="0"/>
              <a:t>Here are some common phrases for interactions during office hours. Try modifying the expressions provided here or adding some of your own language for these interactions.</a:t>
            </a:r>
          </a:p>
        </p:txBody>
      </p:sp>
    </p:spTree>
    <p:extLst>
      <p:ext uri="{BB962C8B-B14F-4D97-AF65-F5344CB8AC3E}">
        <p14:creationId xmlns:p14="http://schemas.microsoft.com/office/powerpoint/2010/main" val="424378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Holding Office Hours (cont.)</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5257800"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 TAs are often advised to keep their doors open during office hours to make it easy for students to locate their TAs and also easy for TAs to keep meetings professional. </a:t>
            </a:r>
          </a:p>
          <a:p>
            <a:pPr algn="ctr"/>
            <a:endParaRPr lang="en-US" sz="2400" dirty="0"/>
          </a:p>
          <a:p>
            <a:pPr algn="ctr"/>
            <a:r>
              <a:rPr lang="en-US" sz="2400" dirty="0"/>
              <a:t>Check with the university/department's TA guidelines or consult with your supervising professor if you are uncertain about proper conduct when you meet with individual students during office hours or for coffee.</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409267" y="2252970"/>
            <a:ext cx="5257800"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600" i="1" dirty="0"/>
          </a:p>
          <a:p>
            <a:pPr marL="0" indent="0" algn="ctr">
              <a:buNone/>
            </a:pPr>
            <a:r>
              <a:rPr lang="en-US" sz="2600" i="1" dirty="0"/>
              <a:t>How are you doing? Come on in. Glad you dropped by.</a:t>
            </a:r>
          </a:p>
          <a:p>
            <a:pPr marL="0" indent="0" algn="ctr">
              <a:buNone/>
            </a:pPr>
            <a:endParaRPr lang="en-US" sz="2400" dirty="0"/>
          </a:p>
          <a:p>
            <a:pPr marL="0" indent="0" algn="ctr">
              <a:buNone/>
            </a:pP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5236497" y="1690688"/>
            <a:ext cx="2083071" cy="461665"/>
          </a:xfrm>
          <a:prstGeom prst="rect">
            <a:avLst/>
          </a:prstGeom>
          <a:noFill/>
        </p:spPr>
        <p:txBody>
          <a:bodyPr wrap="none" rtlCol="0">
            <a:spAutoFit/>
          </a:bodyPr>
          <a:lstStyle/>
          <a:p>
            <a:r>
              <a:rPr lang="en-US" sz="2400" b="1" dirty="0">
                <a:solidFill>
                  <a:srgbClr val="C00000"/>
                </a:solidFill>
              </a:rPr>
              <a:t>2.1. Be Inviting</a:t>
            </a:r>
          </a:p>
        </p:txBody>
      </p:sp>
    </p:spTree>
    <p:extLst>
      <p:ext uri="{BB962C8B-B14F-4D97-AF65-F5344CB8AC3E}">
        <p14:creationId xmlns:p14="http://schemas.microsoft.com/office/powerpoint/2010/main" val="3405268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2" end="2"/>
                                            </p:txEl>
                                          </p:spTgt>
                                        </p:tgtEl>
                                        <p:attrNameLst>
                                          <p:attrName>style.visibility</p:attrName>
                                        </p:attrNameLst>
                                      </p:cBhvr>
                                      <p:to>
                                        <p:strVal val="visible"/>
                                      </p:to>
                                    </p:set>
                                    <p:animEffect transition="in" filter="fade">
                                      <p:cBhvr>
                                        <p:cTn id="12" dur="500"/>
                                        <p:tgtEl>
                                          <p:spTgt spid="1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5">
                                            <p:txEl>
                                              <p:pRg st="5" end="5"/>
                                            </p:txEl>
                                          </p:spTgt>
                                        </p:tgtEl>
                                        <p:attrNameLst>
                                          <p:attrName>style.visibility</p:attrName>
                                        </p:attrNameLst>
                                      </p:cBhvr>
                                      <p:to>
                                        <p:strVal val="visible"/>
                                      </p:to>
                                    </p:set>
                                    <p:animEffect transition="in" filter="fade">
                                      <p:cBhvr>
                                        <p:cTn id="26" dur="500"/>
                                        <p:tgtEl>
                                          <p:spTgt spid="5">
                                            <p:txEl>
                                              <p:pRg st="5" end="5"/>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5">
                                            <p:txEl>
                                              <p:pRg st="6" end="6"/>
                                            </p:txEl>
                                          </p:spTgt>
                                        </p:tgtEl>
                                        <p:attrNameLst>
                                          <p:attrName>style.visibility</p:attrName>
                                        </p:attrNameLst>
                                      </p:cBhvr>
                                      <p:to>
                                        <p:strVal val="visible"/>
                                      </p:to>
                                    </p:set>
                                    <p:animEffect transition="in" filter="fade">
                                      <p:cBhvr>
                                        <p:cTn id="30" dur="500"/>
                                        <p:tgtEl>
                                          <p:spTgt spid="5">
                                            <p:txEl>
                                              <p:pRg st="6" end="6"/>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5">
                                            <p:txEl>
                                              <p:pRg st="7" end="7"/>
                                            </p:txEl>
                                          </p:spTgt>
                                        </p:tgtEl>
                                        <p:attrNameLst>
                                          <p:attrName>style.visibility</p:attrName>
                                        </p:attrNameLst>
                                      </p:cBhvr>
                                      <p:to>
                                        <p:strVal val="visible"/>
                                      </p:to>
                                    </p:set>
                                    <p:animEffect transition="in" filter="fade">
                                      <p:cBhvr>
                                        <p:cTn id="34"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Holding Office Hours (cont.)</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5257800" cy="4063164"/>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Be explicit about the amount of time you have for the drop-in.</a:t>
            </a:r>
          </a:p>
          <a:p>
            <a:pPr marL="0" indent="0" algn="ctr">
              <a:buNone/>
            </a:pPr>
            <a:endParaRPr lang="en-US" sz="2400" dirty="0"/>
          </a:p>
          <a:p>
            <a:pPr marL="0" indent="0" algn="ctr">
              <a:buNone/>
            </a:pPr>
            <a:r>
              <a:rPr lang="en-US" sz="2400" i="1" dirty="0"/>
              <a:t>This is a good time. I am not expecting another student for 20 minutes or so.</a:t>
            </a:r>
          </a:p>
          <a:p>
            <a:pPr algn="ctr"/>
            <a:endParaRPr lang="en-US" sz="2400" dirty="0"/>
          </a:p>
          <a:p>
            <a:pPr algn="ctr"/>
            <a:r>
              <a:rPr lang="en-US" sz="2400" dirty="0"/>
              <a:t>(Note: This sends out a clear signal to the student about the time frame.)</a:t>
            </a:r>
          </a:p>
          <a:p>
            <a:pPr marL="0" indent="0" algn="ctr">
              <a:buNone/>
            </a:pPr>
            <a:endParaRPr lang="en-US" sz="2400" b="1"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409267" y="2252970"/>
            <a:ext cx="5257800" cy="40631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r>
              <a:rPr lang="en-US" sz="2400" dirty="0"/>
              <a:t>Why don't you pull a chair over?</a:t>
            </a:r>
          </a:p>
          <a:p>
            <a:pPr algn="ctr"/>
            <a:r>
              <a:rPr lang="en-US" sz="2400" dirty="0"/>
              <a:t> Please take a seat/have a seat.</a:t>
            </a:r>
            <a:endParaRPr lang="en-US" sz="2400" b="1" dirty="0"/>
          </a:p>
          <a:p>
            <a:pPr marL="0" indent="0" algn="ctr">
              <a:buNone/>
            </a:pPr>
            <a:endParaRPr lang="en-US" sz="2400" b="1" dirty="0"/>
          </a:p>
          <a:p>
            <a:pPr marL="0" indent="0" algn="ctr">
              <a:buNone/>
            </a:pPr>
            <a:r>
              <a:rPr lang="en-US" sz="2400" b="1" dirty="0"/>
              <a:t>Add your own expressions:</a:t>
            </a:r>
          </a:p>
          <a:p>
            <a:pPr algn="ctr"/>
            <a:r>
              <a:rPr lang="en-US" sz="2400" dirty="0"/>
              <a:t>______________________________</a:t>
            </a:r>
          </a:p>
          <a:p>
            <a:pPr algn="ctr"/>
            <a:r>
              <a:rPr lang="en-US" sz="2400" dirty="0"/>
              <a:t>______________________________</a:t>
            </a:r>
          </a:p>
          <a:p>
            <a:pPr algn="ctr"/>
            <a:r>
              <a:rPr lang="en-US" sz="2400" dirty="0"/>
              <a:t>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7996631" y="1738843"/>
            <a:ext cx="2324611" cy="461665"/>
          </a:xfrm>
          <a:prstGeom prst="rect">
            <a:avLst/>
          </a:prstGeom>
          <a:noFill/>
        </p:spPr>
        <p:txBody>
          <a:bodyPr wrap="none" rtlCol="0">
            <a:spAutoFit/>
          </a:bodyPr>
          <a:lstStyle/>
          <a:p>
            <a:r>
              <a:rPr lang="en-US" sz="2400" b="1" dirty="0">
                <a:solidFill>
                  <a:srgbClr val="C00000"/>
                </a:solidFill>
              </a:rPr>
              <a:t>2.3. Where to Sit</a:t>
            </a:r>
          </a:p>
        </p:txBody>
      </p:sp>
      <p:sp>
        <p:nvSpPr>
          <p:cNvPr id="8" name="TextBox 7">
            <a:extLst>
              <a:ext uri="{FF2B5EF4-FFF2-40B4-BE49-F238E27FC236}">
                <a16:creationId xmlns:a16="http://schemas.microsoft.com/office/drawing/2014/main" id="{C24C7D71-92C2-4284-AB5E-0BB0A1A97DDC}"/>
              </a:ext>
            </a:extLst>
          </p:cNvPr>
          <p:cNvSpPr txBox="1"/>
          <p:nvPr/>
        </p:nvSpPr>
        <p:spPr>
          <a:xfrm>
            <a:off x="965236" y="1740996"/>
            <a:ext cx="5130764" cy="461665"/>
          </a:xfrm>
          <a:prstGeom prst="rect">
            <a:avLst/>
          </a:prstGeom>
          <a:noFill/>
        </p:spPr>
        <p:txBody>
          <a:bodyPr wrap="none" rtlCol="0">
            <a:spAutoFit/>
          </a:bodyPr>
          <a:lstStyle/>
          <a:p>
            <a:r>
              <a:rPr lang="en-US" sz="2400" b="1" dirty="0">
                <a:solidFill>
                  <a:srgbClr val="C00000"/>
                </a:solidFill>
              </a:rPr>
              <a:t>2.2. For Meeting That Is Not Scheduled</a:t>
            </a:r>
          </a:p>
        </p:txBody>
      </p:sp>
    </p:spTree>
    <p:extLst>
      <p:ext uri="{BB962C8B-B14F-4D97-AF65-F5344CB8AC3E}">
        <p14:creationId xmlns:p14="http://schemas.microsoft.com/office/powerpoint/2010/main" val="349833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2" end="2"/>
                                            </p:txEl>
                                          </p:spTgt>
                                        </p:tgtEl>
                                        <p:attrNameLst>
                                          <p:attrName>style.visibility</p:attrName>
                                        </p:attrNameLst>
                                      </p:cBhvr>
                                      <p:to>
                                        <p:strVal val="visible"/>
                                      </p:to>
                                    </p:set>
                                    <p:animEffect transition="in" filter="fade">
                                      <p:cBhvr>
                                        <p:cTn id="12" dur="500"/>
                                        <p:tgtEl>
                                          <p:spTgt spid="1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4" end="4"/>
                                            </p:txEl>
                                          </p:spTgt>
                                        </p:tgtEl>
                                        <p:attrNameLst>
                                          <p:attrName>style.visibility</p:attrName>
                                        </p:attrNameLst>
                                      </p:cBhvr>
                                      <p:to>
                                        <p:strVal val="visible"/>
                                      </p:to>
                                    </p:set>
                                    <p:animEffect transition="in" filter="fade">
                                      <p:cBhvr>
                                        <p:cTn id="17" dur="500"/>
                                        <p:tgtEl>
                                          <p:spTgt spid="1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6" end="6"/>
                                            </p:txEl>
                                          </p:spTgt>
                                        </p:tgtEl>
                                        <p:attrNameLst>
                                          <p:attrName>style.visibility</p:attrName>
                                        </p:attrNameLst>
                                      </p:cBhvr>
                                      <p:to>
                                        <p:strVal val="visible"/>
                                      </p:to>
                                    </p:set>
                                    <p:animEffect transition="in" filter="fade">
                                      <p:cBhvr>
                                        <p:cTn id="22" dur="500"/>
                                        <p:tgtEl>
                                          <p:spTgt spid="14">
                                            <p:txEl>
                                              <p:pRg st="6" end="6"/>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4">
                                            <p:txEl>
                                              <p:pRg st="7" end="7"/>
                                            </p:txEl>
                                          </p:spTgt>
                                        </p:tgtEl>
                                        <p:attrNameLst>
                                          <p:attrName>style.visibility</p:attrName>
                                        </p:attrNameLst>
                                      </p:cBhvr>
                                      <p:to>
                                        <p:strVal val="visible"/>
                                      </p:to>
                                    </p:set>
                                    <p:animEffect transition="in" filter="fade">
                                      <p:cBhvr>
                                        <p:cTn id="26" dur="500"/>
                                        <p:tgtEl>
                                          <p:spTgt spid="14">
                                            <p:txEl>
                                              <p:pRg st="7" end="7"/>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4">
                                            <p:txEl>
                                              <p:pRg st="8" end="8"/>
                                            </p:txEl>
                                          </p:spTgt>
                                        </p:tgtEl>
                                        <p:attrNameLst>
                                          <p:attrName>style.visibility</p:attrName>
                                        </p:attrNameLst>
                                      </p:cBhvr>
                                      <p:to>
                                        <p:strVal val="visible"/>
                                      </p:to>
                                    </p:set>
                                    <p:animEffect transition="in" filter="fade">
                                      <p:cBhvr>
                                        <p:cTn id="30" dur="500"/>
                                        <p:tgtEl>
                                          <p:spTgt spid="14">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animEffect transition="in" filter="fade">
                                      <p:cBhvr>
                                        <p:cTn id="35" dur="500"/>
                                        <p:tgtEl>
                                          <p:spTgt spid="5">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xEl>
                                              <p:pRg st="2" end="2"/>
                                            </p:txEl>
                                          </p:spTgt>
                                        </p:tgtEl>
                                        <p:attrNameLst>
                                          <p:attrName>style.visibility</p:attrName>
                                        </p:attrNameLst>
                                      </p:cBhvr>
                                      <p:to>
                                        <p:strVal val="visible"/>
                                      </p:to>
                                    </p:set>
                                    <p:animEffect transition="in" filter="fade">
                                      <p:cBhvr>
                                        <p:cTn id="40" dur="500"/>
                                        <p:tgtEl>
                                          <p:spTgt spid="5">
                                            <p:txEl>
                                              <p:pRg st="2" end="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
                                            <p:txEl>
                                              <p:pRg st="4" end="4"/>
                                            </p:txEl>
                                          </p:spTgt>
                                        </p:tgtEl>
                                        <p:attrNameLst>
                                          <p:attrName>style.visibility</p:attrName>
                                        </p:attrNameLst>
                                      </p:cBhvr>
                                      <p:to>
                                        <p:strVal val="visible"/>
                                      </p:to>
                                    </p:set>
                                    <p:animEffect transition="in" filter="fade">
                                      <p:cBhvr>
                                        <p:cTn id="45" dur="500"/>
                                        <p:tgtEl>
                                          <p:spTgt spid="5">
                                            <p:txEl>
                                              <p:pRg st="4" end="4"/>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5">
                                            <p:txEl>
                                              <p:pRg st="5" end="5"/>
                                            </p:txEl>
                                          </p:spTgt>
                                        </p:tgtEl>
                                        <p:attrNameLst>
                                          <p:attrName>style.visibility</p:attrName>
                                        </p:attrNameLst>
                                      </p:cBhvr>
                                      <p:to>
                                        <p:strVal val="visible"/>
                                      </p:to>
                                    </p:set>
                                    <p:animEffect transition="in" filter="fade">
                                      <p:cBhvr>
                                        <p:cTn id="49" dur="500"/>
                                        <p:tgtEl>
                                          <p:spTgt spid="5">
                                            <p:txEl>
                                              <p:pRg st="5" end="5"/>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5">
                                            <p:txEl>
                                              <p:pRg st="6" end="6"/>
                                            </p:txEl>
                                          </p:spTgt>
                                        </p:tgtEl>
                                        <p:attrNameLst>
                                          <p:attrName>style.visibility</p:attrName>
                                        </p:attrNameLst>
                                      </p:cBhvr>
                                      <p:to>
                                        <p:strVal val="visible"/>
                                      </p:to>
                                    </p:set>
                                    <p:animEffect transition="in" filter="fade">
                                      <p:cBhvr>
                                        <p:cTn id="53" dur="500"/>
                                        <p:tgtEl>
                                          <p:spTgt spid="5">
                                            <p:txEl>
                                              <p:pRg st="6" end="6"/>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5">
                                            <p:txEl>
                                              <p:pRg st="7" end="7"/>
                                            </p:txEl>
                                          </p:spTgt>
                                        </p:tgtEl>
                                        <p:attrNameLst>
                                          <p:attrName>style.visibility</p:attrName>
                                        </p:attrNameLst>
                                      </p:cBhvr>
                                      <p:to>
                                        <p:strVal val="visible"/>
                                      </p:to>
                                    </p:set>
                                    <p:animEffect transition="in" filter="fade">
                                      <p:cBhvr>
                                        <p:cTn id="57"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Holding Office Hours (cont.)</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5257800" cy="40631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How was Monday's quiz for you?</a:t>
            </a:r>
          </a:p>
          <a:p>
            <a:pPr algn="ctr"/>
            <a:r>
              <a:rPr lang="en-US" sz="2400" dirty="0"/>
              <a:t>How is your research project coming along?</a:t>
            </a:r>
          </a:p>
          <a:p>
            <a:pPr algn="ctr"/>
            <a:r>
              <a:rPr lang="en-US" sz="2400" dirty="0"/>
              <a:t>I noticed that you raised a very good question the other day...</a:t>
            </a:r>
          </a:p>
          <a:p>
            <a:pPr algn="ctr"/>
            <a:endParaRPr lang="en-US" sz="2400" dirty="0"/>
          </a:p>
          <a:p>
            <a:pPr marL="0" indent="0" algn="ctr">
              <a:buNone/>
            </a:pPr>
            <a:r>
              <a:rPr lang="en-US" sz="2400" b="1" dirty="0"/>
              <a:t>Add your own expressions:</a:t>
            </a:r>
          </a:p>
          <a:p>
            <a:pPr algn="ctr"/>
            <a:r>
              <a:rPr lang="en-US" sz="2400" dirty="0"/>
              <a:t>______________________________</a:t>
            </a:r>
          </a:p>
          <a:p>
            <a:pPr algn="ctr"/>
            <a:r>
              <a:rPr lang="en-US" sz="2400" dirty="0"/>
              <a:t>______________________________</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409267" y="2252970"/>
            <a:ext cx="5257800" cy="4063164"/>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r>
              <a:rPr lang="en-US" sz="2400" dirty="0"/>
              <a:t>How do you study for this course?</a:t>
            </a:r>
          </a:p>
          <a:p>
            <a:pPr algn="ctr"/>
            <a:r>
              <a:rPr lang="en-US" sz="2400" dirty="0"/>
              <a:t>What do you think are the key arguments advanced by X?</a:t>
            </a:r>
          </a:p>
          <a:p>
            <a:pPr algn="ctr"/>
            <a:r>
              <a:rPr lang="en-US" sz="2400" dirty="0"/>
              <a:t>Are there other students in the course whom you know and can talk to about the course content?</a:t>
            </a:r>
          </a:p>
          <a:p>
            <a:pPr marL="0" indent="0" algn="ctr">
              <a:buNone/>
            </a:pPr>
            <a:endParaRPr lang="en-US" sz="2400" b="1" dirty="0"/>
          </a:p>
          <a:p>
            <a:pPr marL="0" indent="0" algn="ctr">
              <a:buNone/>
            </a:pPr>
            <a:r>
              <a:rPr lang="en-US" sz="2400" b="1" dirty="0"/>
              <a:t>Add your own expressions:</a:t>
            </a:r>
          </a:p>
          <a:p>
            <a:pPr algn="ctr"/>
            <a:r>
              <a:rPr lang="en-US" sz="2400" dirty="0"/>
              <a:t>______________________________</a:t>
            </a:r>
          </a:p>
          <a:p>
            <a:pPr algn="ctr"/>
            <a:r>
              <a:rPr lang="en-US" sz="2400" dirty="0"/>
              <a:t>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7996631" y="1738843"/>
            <a:ext cx="2795381" cy="461665"/>
          </a:xfrm>
          <a:prstGeom prst="rect">
            <a:avLst/>
          </a:prstGeom>
          <a:noFill/>
        </p:spPr>
        <p:txBody>
          <a:bodyPr wrap="none" rtlCol="0">
            <a:spAutoFit/>
          </a:bodyPr>
          <a:lstStyle/>
          <a:p>
            <a:r>
              <a:rPr lang="en-US" sz="2400" b="1" dirty="0">
                <a:solidFill>
                  <a:srgbClr val="C00000"/>
                </a:solidFill>
              </a:rPr>
              <a:t>2.5. Problem Solving</a:t>
            </a:r>
          </a:p>
        </p:txBody>
      </p:sp>
      <p:sp>
        <p:nvSpPr>
          <p:cNvPr id="8" name="TextBox 7">
            <a:extLst>
              <a:ext uri="{FF2B5EF4-FFF2-40B4-BE49-F238E27FC236}">
                <a16:creationId xmlns:a16="http://schemas.microsoft.com/office/drawing/2014/main" id="{C24C7D71-92C2-4284-AB5E-0BB0A1A97DDC}"/>
              </a:ext>
            </a:extLst>
          </p:cNvPr>
          <p:cNvSpPr txBox="1"/>
          <p:nvPr/>
        </p:nvSpPr>
        <p:spPr>
          <a:xfrm>
            <a:off x="1842873" y="1651531"/>
            <a:ext cx="3248453" cy="461665"/>
          </a:xfrm>
          <a:prstGeom prst="rect">
            <a:avLst/>
          </a:prstGeom>
          <a:noFill/>
        </p:spPr>
        <p:txBody>
          <a:bodyPr wrap="none" rtlCol="0">
            <a:spAutoFit/>
          </a:bodyPr>
          <a:lstStyle/>
          <a:p>
            <a:r>
              <a:rPr lang="en-US" sz="2400" b="1" dirty="0">
                <a:solidFill>
                  <a:srgbClr val="C00000"/>
                </a:solidFill>
              </a:rPr>
              <a:t>2.4. Setting the Climate:</a:t>
            </a:r>
          </a:p>
        </p:txBody>
      </p:sp>
    </p:spTree>
    <p:extLst>
      <p:ext uri="{BB962C8B-B14F-4D97-AF65-F5344CB8AC3E}">
        <p14:creationId xmlns:p14="http://schemas.microsoft.com/office/powerpoint/2010/main" val="3574040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4">
                                            <p:txEl>
                                              <p:pRg st="1" end="1"/>
                                            </p:txEl>
                                          </p:spTgt>
                                        </p:tgtEl>
                                        <p:attrNameLst>
                                          <p:attrName>style.visibility</p:attrName>
                                        </p:attrNameLst>
                                      </p:cBhvr>
                                      <p:to>
                                        <p:strVal val="visible"/>
                                      </p:to>
                                    </p:set>
                                    <p:animEffect transition="in" filter="fade">
                                      <p:cBhvr>
                                        <p:cTn id="10" dur="500"/>
                                        <p:tgtEl>
                                          <p:spTgt spid="14">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4">
                                            <p:txEl>
                                              <p:pRg st="2" end="2"/>
                                            </p:txEl>
                                          </p:spTgt>
                                        </p:tgtEl>
                                        <p:attrNameLst>
                                          <p:attrName>style.visibility</p:attrName>
                                        </p:attrNameLst>
                                      </p:cBhvr>
                                      <p:to>
                                        <p:strVal val="visible"/>
                                      </p:to>
                                    </p:set>
                                    <p:animEffect transition="in" filter="fade">
                                      <p:cBhvr>
                                        <p:cTn id="13" dur="500"/>
                                        <p:tgtEl>
                                          <p:spTgt spid="1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4">
                                            <p:txEl>
                                              <p:pRg st="4" end="4"/>
                                            </p:txEl>
                                          </p:spTgt>
                                        </p:tgtEl>
                                        <p:attrNameLst>
                                          <p:attrName>style.visibility</p:attrName>
                                        </p:attrNameLst>
                                      </p:cBhvr>
                                      <p:to>
                                        <p:strVal val="visible"/>
                                      </p:to>
                                    </p:set>
                                    <p:animEffect transition="in" filter="fade">
                                      <p:cBhvr>
                                        <p:cTn id="18" dur="500"/>
                                        <p:tgtEl>
                                          <p:spTgt spid="14">
                                            <p:txEl>
                                              <p:pRg st="4" end="4"/>
                                            </p:txEl>
                                          </p:spTgt>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4">
                                            <p:txEl>
                                              <p:pRg st="5" end="5"/>
                                            </p:txEl>
                                          </p:spTgt>
                                        </p:tgtEl>
                                        <p:attrNameLst>
                                          <p:attrName>style.visibility</p:attrName>
                                        </p:attrNameLst>
                                      </p:cBhvr>
                                      <p:to>
                                        <p:strVal val="visible"/>
                                      </p:to>
                                    </p:set>
                                    <p:animEffect transition="in" filter="fade">
                                      <p:cBhvr>
                                        <p:cTn id="22" dur="500"/>
                                        <p:tgtEl>
                                          <p:spTgt spid="14">
                                            <p:txEl>
                                              <p:pRg st="5" end="5"/>
                                            </p:txEl>
                                          </p:spTgt>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14">
                                            <p:txEl>
                                              <p:pRg st="6" end="6"/>
                                            </p:txEl>
                                          </p:spTgt>
                                        </p:tgtEl>
                                        <p:attrNameLst>
                                          <p:attrName>style.visibility</p:attrName>
                                        </p:attrNameLst>
                                      </p:cBhvr>
                                      <p:to>
                                        <p:strVal val="visible"/>
                                      </p:to>
                                    </p:set>
                                    <p:animEffect transition="in" filter="fade">
                                      <p:cBhvr>
                                        <p:cTn id="26" dur="500"/>
                                        <p:tgtEl>
                                          <p:spTgt spid="14">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
                                            <p:txEl>
                                              <p:pRg st="1" end="1"/>
                                            </p:txEl>
                                          </p:spTgt>
                                        </p:tgtEl>
                                        <p:attrNameLst>
                                          <p:attrName>style.visibility</p:attrName>
                                        </p:attrNameLst>
                                      </p:cBhvr>
                                      <p:to>
                                        <p:strVal val="visible"/>
                                      </p:to>
                                    </p:set>
                                    <p:animEffect transition="in" filter="fade">
                                      <p:cBhvr>
                                        <p:cTn id="31" dur="500"/>
                                        <p:tgtEl>
                                          <p:spTgt spid="5">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5">
                                            <p:txEl>
                                              <p:pRg st="2" end="2"/>
                                            </p:txEl>
                                          </p:spTgt>
                                        </p:tgtEl>
                                        <p:attrNameLst>
                                          <p:attrName>style.visibility</p:attrName>
                                        </p:attrNameLst>
                                      </p:cBhvr>
                                      <p:to>
                                        <p:strVal val="visible"/>
                                      </p:to>
                                    </p:set>
                                    <p:animEffect transition="in" filter="fade">
                                      <p:cBhvr>
                                        <p:cTn id="36" dur="500"/>
                                        <p:tgtEl>
                                          <p:spTgt spid="5">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5">
                                            <p:txEl>
                                              <p:pRg st="3" end="3"/>
                                            </p:txEl>
                                          </p:spTgt>
                                        </p:tgtEl>
                                        <p:attrNameLst>
                                          <p:attrName>style.visibility</p:attrName>
                                        </p:attrNameLst>
                                      </p:cBhvr>
                                      <p:to>
                                        <p:strVal val="visible"/>
                                      </p:to>
                                    </p:set>
                                    <p:animEffect transition="in" filter="fade">
                                      <p:cBhvr>
                                        <p:cTn id="41" dur="500"/>
                                        <p:tgtEl>
                                          <p:spTgt spid="5">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5">
                                            <p:txEl>
                                              <p:pRg st="5" end="5"/>
                                            </p:txEl>
                                          </p:spTgt>
                                        </p:tgtEl>
                                        <p:attrNameLst>
                                          <p:attrName>style.visibility</p:attrName>
                                        </p:attrNameLst>
                                      </p:cBhvr>
                                      <p:to>
                                        <p:strVal val="visible"/>
                                      </p:to>
                                    </p:set>
                                    <p:animEffect transition="in" filter="fade">
                                      <p:cBhvr>
                                        <p:cTn id="46" dur="500"/>
                                        <p:tgtEl>
                                          <p:spTgt spid="5">
                                            <p:txEl>
                                              <p:pRg st="5" end="5"/>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5">
                                            <p:txEl>
                                              <p:pRg st="6" end="6"/>
                                            </p:txEl>
                                          </p:spTgt>
                                        </p:tgtEl>
                                        <p:attrNameLst>
                                          <p:attrName>style.visibility</p:attrName>
                                        </p:attrNameLst>
                                      </p:cBhvr>
                                      <p:to>
                                        <p:strVal val="visible"/>
                                      </p:to>
                                    </p:set>
                                    <p:animEffect transition="in" filter="fade">
                                      <p:cBhvr>
                                        <p:cTn id="50" dur="500"/>
                                        <p:tgtEl>
                                          <p:spTgt spid="5">
                                            <p:txEl>
                                              <p:pRg st="6" end="6"/>
                                            </p:txEl>
                                          </p:spTgt>
                                        </p:tgtEl>
                                      </p:cBhvr>
                                    </p:animEffect>
                                  </p:childTnLst>
                                </p:cTn>
                              </p:par>
                            </p:childTnLst>
                          </p:cTn>
                        </p:par>
                        <p:par>
                          <p:cTn id="51" fill="hold">
                            <p:stCondLst>
                              <p:cond delay="1000"/>
                            </p:stCondLst>
                            <p:childTnLst>
                              <p:par>
                                <p:cTn id="52" presetID="10" presetClass="entr" presetSubtype="0" fill="hold" nodeType="afterEffect">
                                  <p:stCondLst>
                                    <p:cond delay="0"/>
                                  </p:stCondLst>
                                  <p:childTnLst>
                                    <p:set>
                                      <p:cBhvr>
                                        <p:cTn id="53" dur="1" fill="hold">
                                          <p:stCondLst>
                                            <p:cond delay="0"/>
                                          </p:stCondLst>
                                        </p:cTn>
                                        <p:tgtEl>
                                          <p:spTgt spid="5">
                                            <p:txEl>
                                              <p:pRg st="7" end="7"/>
                                            </p:txEl>
                                          </p:spTgt>
                                        </p:tgtEl>
                                        <p:attrNameLst>
                                          <p:attrName>style.visibility</p:attrName>
                                        </p:attrNameLst>
                                      </p:cBhvr>
                                      <p:to>
                                        <p:strVal val="visible"/>
                                      </p:to>
                                    </p:set>
                                    <p:animEffect transition="in" filter="fade">
                                      <p:cBhvr>
                                        <p:cTn id="54"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Holding Office Hours (cont.)</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5257800" cy="4063164"/>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You might try.. ../You might want to refer to.... </a:t>
            </a:r>
          </a:p>
          <a:p>
            <a:pPr algn="ctr"/>
            <a:r>
              <a:rPr lang="en-US" sz="2400" dirty="0"/>
              <a:t>Perhaps you might like to consider....</a:t>
            </a:r>
          </a:p>
          <a:p>
            <a:pPr algn="ctr"/>
            <a:r>
              <a:rPr lang="en-US" sz="2400" dirty="0"/>
              <a:t>I would suggest/recommend that you.... </a:t>
            </a:r>
          </a:p>
          <a:p>
            <a:pPr algn="ctr"/>
            <a:r>
              <a:rPr lang="en-US" sz="2400" dirty="0"/>
              <a:t>Have you ever thought of speaking to…</a:t>
            </a:r>
          </a:p>
          <a:p>
            <a:pPr algn="ctr"/>
            <a:r>
              <a:rPr lang="en-US" sz="2400" dirty="0"/>
              <a:t>Have you thought about taking a different approach? </a:t>
            </a:r>
          </a:p>
          <a:p>
            <a:pPr algn="ctr"/>
            <a:r>
              <a:rPr lang="en-US" sz="2400" dirty="0"/>
              <a:t>Another thing (that) I'd recommend is....</a:t>
            </a:r>
          </a:p>
          <a:p>
            <a:pPr algn="ctr"/>
            <a:r>
              <a:rPr lang="en-US" sz="2400" dirty="0"/>
              <a:t>It (might/would) be a good idea to.. .. </a:t>
            </a:r>
          </a:p>
          <a:p>
            <a:pPr algn="ctr"/>
            <a:r>
              <a:rPr lang="en-US" sz="2400" dirty="0"/>
              <a:t>If I were you/in your shoes, I would....</a:t>
            </a:r>
          </a:p>
          <a:p>
            <a:pPr algn="ctr"/>
            <a:r>
              <a:rPr lang="en-US" sz="2400" dirty="0"/>
              <a:t>My advice would be... .</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409267" y="2252970"/>
            <a:ext cx="5257800" cy="40631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marL="0" indent="0" algn="ctr">
              <a:buNone/>
            </a:pPr>
            <a:r>
              <a:rPr lang="en-US" sz="2400" b="1" dirty="0"/>
              <a:t>Add your own expressions:</a:t>
            </a:r>
          </a:p>
          <a:p>
            <a:pPr algn="ctr"/>
            <a:r>
              <a:rPr lang="en-US" sz="2400" dirty="0"/>
              <a:t>______________________________</a:t>
            </a:r>
          </a:p>
          <a:p>
            <a:pPr algn="ctr"/>
            <a:r>
              <a:rPr lang="en-US" sz="2400" dirty="0"/>
              <a:t>______________________________</a:t>
            </a:r>
          </a:p>
          <a:p>
            <a:pPr algn="ctr"/>
            <a:r>
              <a:rPr lang="en-US" sz="2400" dirty="0"/>
              <a:t>______________________________</a:t>
            </a:r>
          </a:p>
          <a:p>
            <a:pPr algn="ctr"/>
            <a:r>
              <a:rPr lang="en-US" sz="2400" dirty="0"/>
              <a:t>______________________________</a:t>
            </a:r>
          </a:p>
        </p:txBody>
      </p:sp>
      <p:sp>
        <p:nvSpPr>
          <p:cNvPr id="8" name="TextBox 7">
            <a:extLst>
              <a:ext uri="{FF2B5EF4-FFF2-40B4-BE49-F238E27FC236}">
                <a16:creationId xmlns:a16="http://schemas.microsoft.com/office/drawing/2014/main" id="{C24C7D71-92C2-4284-AB5E-0BB0A1A97DDC}"/>
              </a:ext>
            </a:extLst>
          </p:cNvPr>
          <p:cNvSpPr txBox="1"/>
          <p:nvPr/>
        </p:nvSpPr>
        <p:spPr>
          <a:xfrm>
            <a:off x="5058064" y="1690688"/>
            <a:ext cx="2702406" cy="461665"/>
          </a:xfrm>
          <a:prstGeom prst="rect">
            <a:avLst/>
          </a:prstGeom>
          <a:noFill/>
        </p:spPr>
        <p:txBody>
          <a:bodyPr wrap="none" rtlCol="0">
            <a:spAutoFit/>
          </a:bodyPr>
          <a:lstStyle/>
          <a:p>
            <a:r>
              <a:rPr lang="en-US" sz="2400" b="1" dirty="0">
                <a:solidFill>
                  <a:srgbClr val="C00000"/>
                </a:solidFill>
              </a:rPr>
              <a:t>2.6. Offering Advice</a:t>
            </a:r>
          </a:p>
        </p:txBody>
      </p:sp>
    </p:spTree>
    <p:extLst>
      <p:ext uri="{BB962C8B-B14F-4D97-AF65-F5344CB8AC3E}">
        <p14:creationId xmlns:p14="http://schemas.microsoft.com/office/powerpoint/2010/main" val="109608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fade">
                                      <p:cBhvr>
                                        <p:cTn id="22" dur="500"/>
                                        <p:tgtEl>
                                          <p:spTgt spid="1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4" end="4"/>
                                            </p:txEl>
                                          </p:spTgt>
                                        </p:tgtEl>
                                        <p:attrNameLst>
                                          <p:attrName>style.visibility</p:attrName>
                                        </p:attrNameLst>
                                      </p:cBhvr>
                                      <p:to>
                                        <p:strVal val="visible"/>
                                      </p:to>
                                    </p:set>
                                    <p:animEffect transition="in" filter="fade">
                                      <p:cBhvr>
                                        <p:cTn id="27" dur="500"/>
                                        <p:tgtEl>
                                          <p:spTgt spid="1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5" end="5"/>
                                            </p:txEl>
                                          </p:spTgt>
                                        </p:tgtEl>
                                        <p:attrNameLst>
                                          <p:attrName>style.visibility</p:attrName>
                                        </p:attrNameLst>
                                      </p:cBhvr>
                                      <p:to>
                                        <p:strVal val="visible"/>
                                      </p:to>
                                    </p:set>
                                    <p:animEffect transition="in" filter="fade">
                                      <p:cBhvr>
                                        <p:cTn id="32" dur="500"/>
                                        <p:tgtEl>
                                          <p:spTgt spid="1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6" end="6"/>
                                            </p:txEl>
                                          </p:spTgt>
                                        </p:tgtEl>
                                        <p:attrNameLst>
                                          <p:attrName>style.visibility</p:attrName>
                                        </p:attrNameLst>
                                      </p:cBhvr>
                                      <p:to>
                                        <p:strVal val="visible"/>
                                      </p:to>
                                    </p:set>
                                    <p:animEffect transition="in" filter="fade">
                                      <p:cBhvr>
                                        <p:cTn id="37" dur="500"/>
                                        <p:tgtEl>
                                          <p:spTgt spid="1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7" end="7"/>
                                            </p:txEl>
                                          </p:spTgt>
                                        </p:tgtEl>
                                        <p:attrNameLst>
                                          <p:attrName>style.visibility</p:attrName>
                                        </p:attrNameLst>
                                      </p:cBhvr>
                                      <p:to>
                                        <p:strVal val="visible"/>
                                      </p:to>
                                    </p:set>
                                    <p:animEffect transition="in" filter="fade">
                                      <p:cBhvr>
                                        <p:cTn id="42" dur="500"/>
                                        <p:tgtEl>
                                          <p:spTgt spid="1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8" end="8"/>
                                            </p:txEl>
                                          </p:spTgt>
                                        </p:tgtEl>
                                        <p:attrNameLst>
                                          <p:attrName>style.visibility</p:attrName>
                                        </p:attrNameLst>
                                      </p:cBhvr>
                                      <p:to>
                                        <p:strVal val="visible"/>
                                      </p:to>
                                    </p:set>
                                    <p:animEffect transition="in" filter="fade">
                                      <p:cBhvr>
                                        <p:cTn id="47" dur="500"/>
                                        <p:tgtEl>
                                          <p:spTgt spid="1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1" end="1"/>
                                            </p:txEl>
                                          </p:spTgt>
                                        </p:tgtEl>
                                        <p:attrNameLst>
                                          <p:attrName>style.visibility</p:attrName>
                                        </p:attrNameLst>
                                      </p:cBhvr>
                                      <p:to>
                                        <p:strVal val="visible"/>
                                      </p:to>
                                    </p:set>
                                    <p:animEffect transition="in" filter="fade">
                                      <p:cBhvr>
                                        <p:cTn id="52" dur="500"/>
                                        <p:tgtEl>
                                          <p:spTgt spid="5">
                                            <p:txEl>
                                              <p:pRg st="1" end="1"/>
                                            </p:txEl>
                                          </p:spTgt>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5">
                                            <p:txEl>
                                              <p:pRg st="2" end="2"/>
                                            </p:txEl>
                                          </p:spTgt>
                                        </p:tgtEl>
                                        <p:attrNameLst>
                                          <p:attrName>style.visibility</p:attrName>
                                        </p:attrNameLst>
                                      </p:cBhvr>
                                      <p:to>
                                        <p:strVal val="visible"/>
                                      </p:to>
                                    </p:set>
                                    <p:animEffect transition="in" filter="fade">
                                      <p:cBhvr>
                                        <p:cTn id="56" dur="500"/>
                                        <p:tgtEl>
                                          <p:spTgt spid="5">
                                            <p:txEl>
                                              <p:pRg st="2" end="2"/>
                                            </p:txEl>
                                          </p:spTgt>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5">
                                            <p:txEl>
                                              <p:pRg st="3" end="3"/>
                                            </p:txEl>
                                          </p:spTgt>
                                        </p:tgtEl>
                                        <p:attrNameLst>
                                          <p:attrName>style.visibility</p:attrName>
                                        </p:attrNameLst>
                                      </p:cBhvr>
                                      <p:to>
                                        <p:strVal val="visible"/>
                                      </p:to>
                                    </p:set>
                                    <p:animEffect transition="in" filter="fade">
                                      <p:cBhvr>
                                        <p:cTn id="60" dur="500"/>
                                        <p:tgtEl>
                                          <p:spTgt spid="5">
                                            <p:txEl>
                                              <p:pRg st="3" end="3"/>
                                            </p:txEl>
                                          </p:spTgt>
                                        </p:tgtEl>
                                      </p:cBhvr>
                                    </p:animEffect>
                                  </p:childTnLst>
                                </p:cTn>
                              </p:par>
                            </p:childTnLst>
                          </p:cTn>
                        </p:par>
                        <p:par>
                          <p:cTn id="61" fill="hold">
                            <p:stCondLst>
                              <p:cond delay="1500"/>
                            </p:stCondLst>
                            <p:childTnLst>
                              <p:par>
                                <p:cTn id="62" presetID="10" presetClass="entr" presetSubtype="0" fill="hold" nodeType="afterEffect">
                                  <p:stCondLst>
                                    <p:cond delay="0"/>
                                  </p:stCondLst>
                                  <p:childTnLst>
                                    <p:set>
                                      <p:cBhvr>
                                        <p:cTn id="63" dur="1" fill="hold">
                                          <p:stCondLst>
                                            <p:cond delay="0"/>
                                          </p:stCondLst>
                                        </p:cTn>
                                        <p:tgtEl>
                                          <p:spTgt spid="5">
                                            <p:txEl>
                                              <p:pRg st="4" end="4"/>
                                            </p:txEl>
                                          </p:spTgt>
                                        </p:tgtEl>
                                        <p:attrNameLst>
                                          <p:attrName>style.visibility</p:attrName>
                                        </p:attrNameLst>
                                      </p:cBhvr>
                                      <p:to>
                                        <p:strVal val="visible"/>
                                      </p:to>
                                    </p:set>
                                    <p:animEffect transition="in" filter="fade">
                                      <p:cBhvr>
                                        <p:cTn id="64" dur="500"/>
                                        <p:tgtEl>
                                          <p:spTgt spid="5">
                                            <p:txEl>
                                              <p:pRg st="4" end="4"/>
                                            </p:txEl>
                                          </p:spTgt>
                                        </p:tgtEl>
                                      </p:cBhvr>
                                    </p:animEffect>
                                  </p:childTnLst>
                                </p:cTn>
                              </p:par>
                            </p:childTnLst>
                          </p:cTn>
                        </p:par>
                        <p:par>
                          <p:cTn id="65" fill="hold">
                            <p:stCondLst>
                              <p:cond delay="2000"/>
                            </p:stCondLst>
                            <p:childTnLst>
                              <p:par>
                                <p:cTn id="66" presetID="10" presetClass="entr" presetSubtype="0" fill="hold" nodeType="afterEffect">
                                  <p:stCondLst>
                                    <p:cond delay="0"/>
                                  </p:stCondLst>
                                  <p:childTnLst>
                                    <p:set>
                                      <p:cBhvr>
                                        <p:cTn id="67" dur="1" fill="hold">
                                          <p:stCondLst>
                                            <p:cond delay="0"/>
                                          </p:stCondLst>
                                        </p:cTn>
                                        <p:tgtEl>
                                          <p:spTgt spid="5">
                                            <p:txEl>
                                              <p:pRg st="5" end="5"/>
                                            </p:txEl>
                                          </p:spTgt>
                                        </p:tgtEl>
                                        <p:attrNameLst>
                                          <p:attrName>style.visibility</p:attrName>
                                        </p:attrNameLst>
                                      </p:cBhvr>
                                      <p:to>
                                        <p:strVal val="visible"/>
                                      </p:to>
                                    </p:set>
                                    <p:animEffect transition="in" filter="fade">
                                      <p:cBhvr>
                                        <p:cTn id="68"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Holding Office Hours (cont.)</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5257800" cy="4063164"/>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Is there anything else that I can help you with? </a:t>
            </a:r>
          </a:p>
          <a:p>
            <a:pPr algn="ctr"/>
            <a:r>
              <a:rPr lang="en-US" sz="2400" dirty="0"/>
              <a:t>What other concerns do you have about the project?</a:t>
            </a:r>
          </a:p>
          <a:p>
            <a:pPr algn="ctr"/>
            <a:r>
              <a:rPr lang="en-US" sz="2400" dirty="0"/>
              <a:t>Have I answered all your questions today?</a:t>
            </a:r>
          </a:p>
          <a:p>
            <a:pPr marL="0" indent="0" algn="ctr">
              <a:buNone/>
            </a:pPr>
            <a:endParaRPr lang="en-US" sz="2400" b="1" dirty="0"/>
          </a:p>
          <a:p>
            <a:pPr marL="0" indent="0" algn="ctr">
              <a:buNone/>
            </a:pPr>
            <a:r>
              <a:rPr lang="en-US" sz="2400" b="1" dirty="0"/>
              <a:t>Add your own expressions:</a:t>
            </a:r>
          </a:p>
          <a:p>
            <a:pPr algn="ctr"/>
            <a:r>
              <a:rPr lang="en-US" sz="2400" dirty="0"/>
              <a:t>______________________________</a:t>
            </a:r>
          </a:p>
          <a:p>
            <a:pPr algn="ctr"/>
            <a:r>
              <a:rPr lang="en-US" sz="2400" dirty="0"/>
              <a:t>______________________________</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409267" y="2252970"/>
            <a:ext cx="5257800" cy="4063164"/>
          </a:xfrm>
          <a:prstGeom prst="rect">
            <a:avLst/>
          </a:prstGeom>
          <a:ln>
            <a:solidFill>
              <a:srgbClr val="0070C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r>
              <a:rPr lang="en-US" sz="2400" dirty="0"/>
              <a:t>If you have more questions as you review the material, feel free to drop by.</a:t>
            </a:r>
          </a:p>
          <a:p>
            <a:pPr algn="ctr"/>
            <a:r>
              <a:rPr lang="en-US" sz="2400" dirty="0"/>
              <a:t>We must wrap up in a few minutes. I am expecting another student.</a:t>
            </a:r>
          </a:p>
          <a:p>
            <a:pPr algn="ctr"/>
            <a:r>
              <a:rPr lang="en-US" sz="2400" dirty="0"/>
              <a:t>If there's anyone else outside the door, could you please ask the person to come in?</a:t>
            </a:r>
          </a:p>
          <a:p>
            <a:pPr algn="ctr"/>
            <a:r>
              <a:rPr lang="en-US" sz="2400" dirty="0"/>
              <a:t>I think we have time for one more question. (Note: When the time is almost up, let your student know.)</a:t>
            </a:r>
          </a:p>
          <a:p>
            <a:pPr algn="ctr"/>
            <a:endParaRPr lang="en-US" sz="2400" b="1" dirty="0"/>
          </a:p>
          <a:p>
            <a:pPr marL="0" indent="0" algn="ctr">
              <a:buNone/>
            </a:pPr>
            <a:r>
              <a:rPr lang="en-US" sz="2400" b="1" dirty="0"/>
              <a:t>Add your own expressions:</a:t>
            </a:r>
          </a:p>
          <a:p>
            <a:pPr algn="ctr"/>
            <a:r>
              <a:rPr lang="en-US" sz="2400" dirty="0"/>
              <a:t>______________________________</a:t>
            </a:r>
          </a:p>
          <a:p>
            <a:pPr algn="ctr"/>
            <a:r>
              <a:rPr lang="en-US" sz="2400" dirty="0"/>
              <a:t>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7996631" y="1738843"/>
            <a:ext cx="2404120" cy="461665"/>
          </a:xfrm>
          <a:prstGeom prst="rect">
            <a:avLst/>
          </a:prstGeom>
          <a:noFill/>
        </p:spPr>
        <p:txBody>
          <a:bodyPr wrap="none" rtlCol="0">
            <a:spAutoFit/>
          </a:bodyPr>
          <a:lstStyle/>
          <a:p>
            <a:r>
              <a:rPr lang="en-US" sz="2400" b="1" dirty="0">
                <a:solidFill>
                  <a:srgbClr val="C00000"/>
                </a:solidFill>
              </a:rPr>
              <a:t>2.8. Wrapping Up</a:t>
            </a:r>
          </a:p>
        </p:txBody>
      </p:sp>
      <p:sp>
        <p:nvSpPr>
          <p:cNvPr id="8" name="TextBox 7">
            <a:extLst>
              <a:ext uri="{FF2B5EF4-FFF2-40B4-BE49-F238E27FC236}">
                <a16:creationId xmlns:a16="http://schemas.microsoft.com/office/drawing/2014/main" id="{C24C7D71-92C2-4284-AB5E-0BB0A1A97DDC}"/>
              </a:ext>
            </a:extLst>
          </p:cNvPr>
          <p:cNvSpPr txBox="1"/>
          <p:nvPr/>
        </p:nvSpPr>
        <p:spPr>
          <a:xfrm>
            <a:off x="736600" y="1791305"/>
            <a:ext cx="5333704" cy="430887"/>
          </a:xfrm>
          <a:prstGeom prst="rect">
            <a:avLst/>
          </a:prstGeom>
          <a:noFill/>
        </p:spPr>
        <p:txBody>
          <a:bodyPr wrap="none" rtlCol="0">
            <a:spAutoFit/>
          </a:bodyPr>
          <a:lstStyle/>
          <a:p>
            <a:r>
              <a:rPr lang="en-US" sz="2200" b="1" dirty="0">
                <a:solidFill>
                  <a:srgbClr val="C00000"/>
                </a:solidFill>
              </a:rPr>
              <a:t>2.7. Clarifying Unexpressed Issues/Concerns</a:t>
            </a:r>
          </a:p>
        </p:txBody>
      </p:sp>
    </p:spTree>
    <p:extLst>
      <p:ext uri="{BB962C8B-B14F-4D97-AF65-F5344CB8AC3E}">
        <p14:creationId xmlns:p14="http://schemas.microsoft.com/office/powerpoint/2010/main" val="71656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4" end="4"/>
                                            </p:txEl>
                                          </p:spTgt>
                                        </p:tgtEl>
                                        <p:attrNameLst>
                                          <p:attrName>style.visibility</p:attrName>
                                        </p:attrNameLst>
                                      </p:cBhvr>
                                      <p:to>
                                        <p:strVal val="visible"/>
                                      </p:to>
                                    </p:set>
                                    <p:animEffect transition="in" filter="fade">
                                      <p:cBhvr>
                                        <p:cTn id="22" dur="500"/>
                                        <p:tgtEl>
                                          <p:spTgt spid="14">
                                            <p:txEl>
                                              <p:pRg st="4" end="4"/>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4">
                                            <p:txEl>
                                              <p:pRg st="5" end="5"/>
                                            </p:txEl>
                                          </p:spTgt>
                                        </p:tgtEl>
                                        <p:attrNameLst>
                                          <p:attrName>style.visibility</p:attrName>
                                        </p:attrNameLst>
                                      </p:cBhvr>
                                      <p:to>
                                        <p:strVal val="visible"/>
                                      </p:to>
                                    </p:set>
                                    <p:animEffect transition="in" filter="fade">
                                      <p:cBhvr>
                                        <p:cTn id="26" dur="500"/>
                                        <p:tgtEl>
                                          <p:spTgt spid="14">
                                            <p:txEl>
                                              <p:pRg st="5" end="5"/>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4">
                                            <p:txEl>
                                              <p:pRg st="6" end="6"/>
                                            </p:txEl>
                                          </p:spTgt>
                                        </p:tgtEl>
                                        <p:attrNameLst>
                                          <p:attrName>style.visibility</p:attrName>
                                        </p:attrNameLst>
                                      </p:cBhvr>
                                      <p:to>
                                        <p:strVal val="visible"/>
                                      </p:to>
                                    </p:set>
                                    <p:animEffect transition="in" filter="fade">
                                      <p:cBhvr>
                                        <p:cTn id="30" dur="500"/>
                                        <p:tgtEl>
                                          <p:spTgt spid="14">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animEffect transition="in" filter="fade">
                                      <p:cBhvr>
                                        <p:cTn id="35" dur="500"/>
                                        <p:tgtEl>
                                          <p:spTgt spid="5">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xEl>
                                              <p:pRg st="2" end="2"/>
                                            </p:txEl>
                                          </p:spTgt>
                                        </p:tgtEl>
                                        <p:attrNameLst>
                                          <p:attrName>style.visibility</p:attrName>
                                        </p:attrNameLst>
                                      </p:cBhvr>
                                      <p:to>
                                        <p:strVal val="visible"/>
                                      </p:to>
                                    </p:set>
                                    <p:animEffect transition="in" filter="fade">
                                      <p:cBhvr>
                                        <p:cTn id="40" dur="500"/>
                                        <p:tgtEl>
                                          <p:spTgt spid="5">
                                            <p:txEl>
                                              <p:pRg st="2" end="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
                                            <p:txEl>
                                              <p:pRg st="3" end="3"/>
                                            </p:txEl>
                                          </p:spTgt>
                                        </p:tgtEl>
                                        <p:attrNameLst>
                                          <p:attrName>style.visibility</p:attrName>
                                        </p:attrNameLst>
                                      </p:cBhvr>
                                      <p:to>
                                        <p:strVal val="visible"/>
                                      </p:to>
                                    </p:set>
                                    <p:animEffect transition="in" filter="fade">
                                      <p:cBhvr>
                                        <p:cTn id="45" dur="500"/>
                                        <p:tgtEl>
                                          <p:spTgt spid="5">
                                            <p:txEl>
                                              <p:pRg st="3" end="3"/>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5">
                                            <p:txEl>
                                              <p:pRg st="4" end="4"/>
                                            </p:txEl>
                                          </p:spTgt>
                                        </p:tgtEl>
                                        <p:attrNameLst>
                                          <p:attrName>style.visibility</p:attrName>
                                        </p:attrNameLst>
                                      </p:cBhvr>
                                      <p:to>
                                        <p:strVal val="visible"/>
                                      </p:to>
                                    </p:set>
                                    <p:animEffect transition="in" filter="fade">
                                      <p:cBhvr>
                                        <p:cTn id="50" dur="500"/>
                                        <p:tgtEl>
                                          <p:spTgt spid="5">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5">
                                            <p:txEl>
                                              <p:pRg st="6" end="6"/>
                                            </p:txEl>
                                          </p:spTgt>
                                        </p:tgtEl>
                                        <p:attrNameLst>
                                          <p:attrName>style.visibility</p:attrName>
                                        </p:attrNameLst>
                                      </p:cBhvr>
                                      <p:to>
                                        <p:strVal val="visible"/>
                                      </p:to>
                                    </p:set>
                                    <p:animEffect transition="in" filter="fade">
                                      <p:cBhvr>
                                        <p:cTn id="55" dur="500"/>
                                        <p:tgtEl>
                                          <p:spTgt spid="5">
                                            <p:txEl>
                                              <p:pRg st="6" end="6"/>
                                            </p:txEl>
                                          </p:spTgt>
                                        </p:tgtEl>
                                      </p:cBhvr>
                                    </p:animEffect>
                                  </p:childTnLst>
                                </p:cTn>
                              </p:par>
                            </p:childTnLst>
                          </p:cTn>
                        </p:par>
                        <p:par>
                          <p:cTn id="56" fill="hold">
                            <p:stCondLst>
                              <p:cond delay="500"/>
                            </p:stCondLst>
                            <p:childTnLst>
                              <p:par>
                                <p:cTn id="57" presetID="10" presetClass="entr" presetSubtype="0" fill="hold" nodeType="afterEffect">
                                  <p:stCondLst>
                                    <p:cond delay="0"/>
                                  </p:stCondLst>
                                  <p:childTnLst>
                                    <p:set>
                                      <p:cBhvr>
                                        <p:cTn id="58" dur="1" fill="hold">
                                          <p:stCondLst>
                                            <p:cond delay="0"/>
                                          </p:stCondLst>
                                        </p:cTn>
                                        <p:tgtEl>
                                          <p:spTgt spid="5">
                                            <p:txEl>
                                              <p:pRg st="7" end="7"/>
                                            </p:txEl>
                                          </p:spTgt>
                                        </p:tgtEl>
                                        <p:attrNameLst>
                                          <p:attrName>style.visibility</p:attrName>
                                        </p:attrNameLst>
                                      </p:cBhvr>
                                      <p:to>
                                        <p:strVal val="visible"/>
                                      </p:to>
                                    </p:set>
                                    <p:animEffect transition="in" filter="fade">
                                      <p:cBhvr>
                                        <p:cTn id="59" dur="500"/>
                                        <p:tgtEl>
                                          <p:spTgt spid="5">
                                            <p:txEl>
                                              <p:pRg st="7" end="7"/>
                                            </p:txEl>
                                          </p:spTgt>
                                        </p:tgtEl>
                                      </p:cBhvr>
                                    </p:animEffect>
                                  </p:childTnLst>
                                </p:cTn>
                              </p:par>
                            </p:childTnLst>
                          </p:cTn>
                        </p:par>
                        <p:par>
                          <p:cTn id="60" fill="hold">
                            <p:stCondLst>
                              <p:cond delay="1000"/>
                            </p:stCondLst>
                            <p:childTnLst>
                              <p:par>
                                <p:cTn id="61" presetID="10" presetClass="entr" presetSubtype="0" fill="hold" nodeType="afterEffect">
                                  <p:stCondLst>
                                    <p:cond delay="0"/>
                                  </p:stCondLst>
                                  <p:childTnLst>
                                    <p:set>
                                      <p:cBhvr>
                                        <p:cTn id="62" dur="1" fill="hold">
                                          <p:stCondLst>
                                            <p:cond delay="0"/>
                                          </p:stCondLst>
                                        </p:cTn>
                                        <p:tgtEl>
                                          <p:spTgt spid="5">
                                            <p:txEl>
                                              <p:pRg st="8" end="8"/>
                                            </p:txEl>
                                          </p:spTgt>
                                        </p:tgtEl>
                                        <p:attrNameLst>
                                          <p:attrName>style.visibility</p:attrName>
                                        </p:attrNameLst>
                                      </p:cBhvr>
                                      <p:to>
                                        <p:strVal val="visible"/>
                                      </p:to>
                                    </p:set>
                                    <p:animEffect transition="in" filter="fade">
                                      <p:cBhvr>
                                        <p:cTn id="63"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200" b="1" dirty="0">
                <a:latin typeface="Cambria" panose="02040503050406030204" pitchFamily="18" charset="0"/>
                <a:ea typeface="Cambria" panose="02040503050406030204" pitchFamily="18" charset="0"/>
              </a:rPr>
              <a:t>3.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 </a:t>
            </a:r>
            <a:r>
              <a:rPr lang="en-US" sz="3200" b="1" dirty="0">
                <a:solidFill>
                  <a:srgbClr val="C00000"/>
                </a:solidFill>
                <a:latin typeface="Cambria" panose="02040503050406030204" pitchFamily="18" charset="0"/>
                <a:ea typeface="Cambria" panose="02040503050406030204" pitchFamily="18" charset="0"/>
              </a:rPr>
              <a:t>Handling Students’ Questions</a:t>
            </a:r>
            <a:endParaRPr lang="en-US" sz="3600" b="1" dirty="0">
              <a:solidFill>
                <a:srgbClr val="C00000"/>
              </a:solidFill>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10291"/>
            <a:ext cx="10515600" cy="4351338"/>
          </a:xfrm>
        </p:spPr>
        <p:txBody>
          <a:bodyPr>
            <a:normAutofit/>
          </a:bodyPr>
          <a:lstStyle/>
          <a:p>
            <a:r>
              <a:rPr lang="en-US" dirty="0"/>
              <a:t>In teaching situations, handling students' questions involves your ability to provide your students information that they need. </a:t>
            </a:r>
          </a:p>
          <a:p>
            <a:endParaRPr lang="en-US" dirty="0"/>
          </a:p>
          <a:p>
            <a:r>
              <a:rPr lang="en-US" dirty="0"/>
              <a:t>For that purpose, it's important to enhance your ability to spontaneously use the various strategies that are available to accomplish that task, such as restating a question to make sure that you have understood it or to create some time for you to formulate your response.</a:t>
            </a:r>
          </a:p>
        </p:txBody>
      </p:sp>
    </p:spTree>
    <p:extLst>
      <p:ext uri="{BB962C8B-B14F-4D97-AF65-F5344CB8AC3E}">
        <p14:creationId xmlns:p14="http://schemas.microsoft.com/office/powerpoint/2010/main" val="41818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200" b="1" dirty="0">
                <a:latin typeface="Cambria" panose="02040503050406030204" pitchFamily="18" charset="0"/>
                <a:ea typeface="Cambria" panose="02040503050406030204" pitchFamily="18" charset="0"/>
              </a:rPr>
              <a:t>3.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 </a:t>
            </a:r>
            <a:r>
              <a:rPr lang="en-US" sz="3200" b="1" dirty="0">
                <a:solidFill>
                  <a:srgbClr val="C00000"/>
                </a:solidFill>
                <a:latin typeface="Cambria" panose="02040503050406030204" pitchFamily="18" charset="0"/>
                <a:ea typeface="Cambria" panose="02040503050406030204" pitchFamily="18" charset="0"/>
              </a:rPr>
              <a:t>Handling Students’ Questions </a:t>
            </a:r>
            <a:r>
              <a:rPr lang="en-US" sz="20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10291"/>
            <a:ext cx="10515600" cy="4351338"/>
          </a:xfrm>
        </p:spPr>
        <p:txBody>
          <a:bodyPr>
            <a:normAutofit lnSpcReduction="10000"/>
          </a:bodyPr>
          <a:lstStyle/>
          <a:p>
            <a:r>
              <a:rPr lang="en-US" dirty="0"/>
              <a:t>In addition, handling students’ questions for teaching purposes also involves your ability to provide appropriate follow-up statements or questions that serve various teaching functions:</a:t>
            </a:r>
          </a:p>
          <a:p>
            <a:pPr marL="711200">
              <a:buFont typeface="Wingdings" panose="05000000000000000000" pitchFamily="2" charset="2"/>
              <a:buChar char="§"/>
            </a:pPr>
            <a:r>
              <a:rPr lang="en-US" dirty="0"/>
              <a:t>making sure that everyone has heard the question in order to engage everyone in the process, </a:t>
            </a:r>
          </a:p>
          <a:p>
            <a:pPr marL="711200">
              <a:buFont typeface="Wingdings" panose="05000000000000000000" pitchFamily="2" charset="2"/>
              <a:buChar char="§"/>
            </a:pPr>
            <a:r>
              <a:rPr lang="en-US" dirty="0"/>
              <a:t>modifying the question to channel students' thinking or attention,</a:t>
            </a:r>
          </a:p>
          <a:p>
            <a:pPr marL="711200">
              <a:buFont typeface="Wingdings" panose="05000000000000000000" pitchFamily="2" charset="2"/>
              <a:buChar char="§"/>
            </a:pPr>
            <a:r>
              <a:rPr lang="en-US" dirty="0"/>
              <a:t>acknowledging and encouraging students’ input in order to motivate their participation, and </a:t>
            </a:r>
          </a:p>
          <a:p>
            <a:pPr marL="711200">
              <a:buFont typeface="Wingdings" panose="05000000000000000000" pitchFamily="2" charset="2"/>
              <a:buChar char="§"/>
            </a:pPr>
            <a:r>
              <a:rPr lang="en-US" dirty="0"/>
              <a:t>making your answer more concise for material that you have covered before or will be covering later.</a:t>
            </a:r>
          </a:p>
        </p:txBody>
      </p:sp>
    </p:spTree>
    <p:extLst>
      <p:ext uri="{BB962C8B-B14F-4D97-AF65-F5344CB8AC3E}">
        <p14:creationId xmlns:p14="http://schemas.microsoft.com/office/powerpoint/2010/main" val="75806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3.1.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Restating Questions for Specific Purposes</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838200" y="2446645"/>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What do you do in the class to make sure that all your students heard the question?</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426200" y="2429711"/>
            <a:ext cx="5257800" cy="4063164"/>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Did everyone hear that? X's question was.. </a:t>
            </a:r>
          </a:p>
          <a:p>
            <a:pPr algn="ctr"/>
            <a:r>
              <a:rPr lang="en-US" sz="2200" dirty="0"/>
              <a:t>That's a good question. X wants to know.. .</a:t>
            </a:r>
          </a:p>
          <a:p>
            <a:pPr algn="ctr"/>
            <a:r>
              <a:rPr lang="en-US" sz="2200" dirty="0"/>
              <a:t>I want to make sure that everyone heard you. Would you repeat your question?</a:t>
            </a:r>
          </a:p>
          <a:p>
            <a:pPr algn="ctr"/>
            <a:r>
              <a:rPr lang="en-US" sz="2200" dirty="0"/>
              <a:t>Student: What is the lab assignment for this week? </a:t>
            </a:r>
            <a:r>
              <a:rPr lang="en-US" sz="2200" dirty="0">
                <a:sym typeface="Wingdings" panose="05000000000000000000" pitchFamily="2" charset="2"/>
              </a:rPr>
              <a:t> </a:t>
            </a:r>
            <a:r>
              <a:rPr lang="en-US" sz="2200" dirty="0"/>
              <a:t>TA: X's question is what the lab assignment is for this week.</a:t>
            </a:r>
          </a:p>
          <a:p>
            <a:pPr algn="ctr"/>
            <a:endParaRPr lang="en-US" sz="2200" dirty="0"/>
          </a:p>
          <a:p>
            <a:pPr algn="ctr"/>
            <a:r>
              <a:rPr lang="en-US" sz="2400" b="1" dirty="0"/>
              <a:t>Add your own expressions:</a:t>
            </a:r>
          </a:p>
          <a:p>
            <a:pPr algn="ctr"/>
            <a:r>
              <a:rPr lang="en-US" sz="2400" dirty="0"/>
              <a:t>_________________________________</a:t>
            </a:r>
          </a:p>
          <a:p>
            <a:pPr algn="ctr"/>
            <a:r>
              <a:rPr lang="en-US" sz="2400" dirty="0"/>
              <a:t>_________________________________</a:t>
            </a:r>
          </a:p>
          <a:p>
            <a:pPr algn="ctr"/>
            <a:endParaRPr lang="en-US" sz="2400" dirty="0"/>
          </a:p>
        </p:txBody>
      </p:sp>
      <p:sp>
        <p:nvSpPr>
          <p:cNvPr id="9" name="TextBox 8">
            <a:extLst>
              <a:ext uri="{FF2B5EF4-FFF2-40B4-BE49-F238E27FC236}">
                <a16:creationId xmlns:a16="http://schemas.microsoft.com/office/drawing/2014/main" id="{64482048-180B-4F3D-B544-ED3070F5DC1D}"/>
              </a:ext>
            </a:extLst>
          </p:cNvPr>
          <p:cNvSpPr txBox="1"/>
          <p:nvPr/>
        </p:nvSpPr>
        <p:spPr>
          <a:xfrm>
            <a:off x="3429148" y="1853223"/>
            <a:ext cx="5991833" cy="430887"/>
          </a:xfrm>
          <a:prstGeom prst="rect">
            <a:avLst/>
          </a:prstGeom>
          <a:noFill/>
        </p:spPr>
        <p:txBody>
          <a:bodyPr wrap="none" rtlCol="0">
            <a:spAutoFit/>
          </a:bodyPr>
          <a:lstStyle/>
          <a:p>
            <a:r>
              <a:rPr lang="en-US" sz="2200" b="1" dirty="0">
                <a:solidFill>
                  <a:srgbClr val="C00000"/>
                </a:solidFill>
              </a:rPr>
              <a:t>a. To make sure that everyone heard the question</a:t>
            </a:r>
          </a:p>
        </p:txBody>
      </p:sp>
    </p:spTree>
    <p:extLst>
      <p:ext uri="{BB962C8B-B14F-4D97-AF65-F5344CB8AC3E}">
        <p14:creationId xmlns:p14="http://schemas.microsoft.com/office/powerpoint/2010/main" val="991751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1" end="1"/>
                                            </p:txEl>
                                          </p:spTgt>
                                        </p:tgtEl>
                                        <p:attrNameLst>
                                          <p:attrName>style.visibility</p:attrName>
                                        </p:attrNameLst>
                                      </p:cBhvr>
                                      <p:to>
                                        <p:strVal val="visible"/>
                                      </p:to>
                                    </p:set>
                                    <p:animEffect transition="in" filter="fade">
                                      <p:cBhvr>
                                        <p:cTn id="37" dur="500"/>
                                        <p:tgtEl>
                                          <p:spTgt spid="8">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2" end="2"/>
                                            </p:txEl>
                                          </p:spTgt>
                                        </p:tgtEl>
                                        <p:attrNameLst>
                                          <p:attrName>style.visibility</p:attrName>
                                        </p:attrNameLst>
                                      </p:cBhvr>
                                      <p:to>
                                        <p:strVal val="visible"/>
                                      </p:to>
                                    </p:set>
                                    <p:animEffect transition="in" filter="fade">
                                      <p:cBhvr>
                                        <p:cTn id="42" dur="500"/>
                                        <p:tgtEl>
                                          <p:spTgt spid="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3" end="3"/>
                                            </p:txEl>
                                          </p:spTgt>
                                        </p:tgtEl>
                                        <p:attrNameLst>
                                          <p:attrName>style.visibility</p:attrName>
                                        </p:attrNameLst>
                                      </p:cBhvr>
                                      <p:to>
                                        <p:strVal val="visible"/>
                                      </p:to>
                                    </p:set>
                                    <p:animEffect transition="in" filter="fade">
                                      <p:cBhvr>
                                        <p:cTn id="47" dur="500"/>
                                        <p:tgtEl>
                                          <p:spTgt spid="8">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Effect transition="in" filter="fade">
                                      <p:cBhvr>
                                        <p:cTn id="52" dur="500"/>
                                        <p:tgtEl>
                                          <p:spTgt spid="8">
                                            <p:txEl>
                                              <p:pRg st="5" end="5"/>
                                            </p:txEl>
                                          </p:spTgt>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8">
                                            <p:txEl>
                                              <p:pRg st="6" end="6"/>
                                            </p:txEl>
                                          </p:spTgt>
                                        </p:tgtEl>
                                        <p:attrNameLst>
                                          <p:attrName>style.visibility</p:attrName>
                                        </p:attrNameLst>
                                      </p:cBhvr>
                                      <p:to>
                                        <p:strVal val="visible"/>
                                      </p:to>
                                    </p:set>
                                    <p:animEffect transition="in" filter="fade">
                                      <p:cBhvr>
                                        <p:cTn id="56" dur="500"/>
                                        <p:tgtEl>
                                          <p:spTgt spid="8">
                                            <p:txEl>
                                              <p:pRg st="6" end="6"/>
                                            </p:txEl>
                                          </p:spTgt>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8">
                                            <p:txEl>
                                              <p:pRg st="7" end="7"/>
                                            </p:txEl>
                                          </p:spTgt>
                                        </p:tgtEl>
                                        <p:attrNameLst>
                                          <p:attrName>style.visibility</p:attrName>
                                        </p:attrNameLst>
                                      </p:cBhvr>
                                      <p:to>
                                        <p:strVal val="visible"/>
                                      </p:to>
                                    </p:set>
                                    <p:animEffect transition="in" filter="fade">
                                      <p:cBhvr>
                                        <p:cTn id="60"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3.1.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Restating Questions for Specific Purposes (cont.)</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838200" y="2446645"/>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What do you say when you need to give yourself time to think before answering your students’ question?</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426200" y="2429711"/>
            <a:ext cx="5257800" cy="4063164"/>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Yes. I see what you are asking. You want to know.. Let me think..</a:t>
            </a:r>
          </a:p>
          <a:p>
            <a:pPr algn="ctr"/>
            <a:r>
              <a:rPr lang="en-US" sz="2200" dirty="0"/>
              <a:t>Your question is.... That's a very interesting question. I need to think for a bit before I answer.</a:t>
            </a:r>
          </a:p>
          <a:p>
            <a:pPr algn="ctr"/>
            <a:r>
              <a:rPr lang="en-US" sz="2200" dirty="0"/>
              <a:t>So you want to know.. ..I don't know the answer to that question, but I will try to find out by the next class.</a:t>
            </a:r>
          </a:p>
          <a:p>
            <a:pPr algn="ctr"/>
            <a:endParaRPr lang="en-US" sz="2200" dirty="0"/>
          </a:p>
          <a:p>
            <a:pPr marL="0" indent="0" algn="ctr">
              <a:buNone/>
            </a:pPr>
            <a:r>
              <a:rPr lang="en-US" sz="2200" b="1" dirty="0"/>
              <a:t>Add your own expressions:</a:t>
            </a:r>
          </a:p>
          <a:p>
            <a:pPr algn="ctr"/>
            <a:r>
              <a:rPr lang="en-US" sz="2200" dirty="0"/>
              <a:t>_________________________________</a:t>
            </a:r>
          </a:p>
          <a:p>
            <a:pPr algn="ctr"/>
            <a:r>
              <a:rPr lang="en-US" sz="2200" dirty="0"/>
              <a:t>_________________________________</a:t>
            </a:r>
          </a:p>
          <a:p>
            <a:pPr algn="ctr"/>
            <a:endParaRPr lang="en-US" sz="2400" dirty="0"/>
          </a:p>
        </p:txBody>
      </p:sp>
      <p:sp>
        <p:nvSpPr>
          <p:cNvPr id="9" name="TextBox 8">
            <a:extLst>
              <a:ext uri="{FF2B5EF4-FFF2-40B4-BE49-F238E27FC236}">
                <a16:creationId xmlns:a16="http://schemas.microsoft.com/office/drawing/2014/main" id="{64482048-180B-4F3D-B544-ED3070F5DC1D}"/>
              </a:ext>
            </a:extLst>
          </p:cNvPr>
          <p:cNvSpPr txBox="1"/>
          <p:nvPr/>
        </p:nvSpPr>
        <p:spPr>
          <a:xfrm>
            <a:off x="4160694" y="1903800"/>
            <a:ext cx="3870611" cy="430887"/>
          </a:xfrm>
          <a:prstGeom prst="rect">
            <a:avLst/>
          </a:prstGeom>
          <a:noFill/>
        </p:spPr>
        <p:txBody>
          <a:bodyPr wrap="none" rtlCol="0">
            <a:spAutoFit/>
          </a:bodyPr>
          <a:lstStyle/>
          <a:p>
            <a:r>
              <a:rPr lang="en-US" sz="2200" b="1" dirty="0">
                <a:solidFill>
                  <a:srgbClr val="C00000"/>
                </a:solidFill>
              </a:rPr>
              <a:t>b. To give yourself time to think</a:t>
            </a:r>
          </a:p>
        </p:txBody>
      </p:sp>
    </p:spTree>
    <p:extLst>
      <p:ext uri="{BB962C8B-B14F-4D97-AF65-F5344CB8AC3E}">
        <p14:creationId xmlns:p14="http://schemas.microsoft.com/office/powerpoint/2010/main" val="351279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8">
                                            <p:txEl>
                                              <p:pRg st="1" end="1"/>
                                            </p:txEl>
                                          </p:spTgt>
                                        </p:tgtEl>
                                        <p:attrNameLst>
                                          <p:attrName>style.visibility</p:attrName>
                                        </p:attrNameLst>
                                      </p:cBhvr>
                                      <p:to>
                                        <p:strVal val="visible"/>
                                      </p:to>
                                    </p:set>
                                    <p:animEffect transition="in" filter="fade">
                                      <p:cBhvr>
                                        <p:cTn id="35" dur="500"/>
                                        <p:tgtEl>
                                          <p:spTgt spid="8">
                                            <p:txEl>
                                              <p:pRg st="1" end="1"/>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8">
                                            <p:txEl>
                                              <p:pRg st="2" end="2"/>
                                            </p:txEl>
                                          </p:spTgt>
                                        </p:tgtEl>
                                        <p:attrNameLst>
                                          <p:attrName>style.visibility</p:attrName>
                                        </p:attrNameLst>
                                      </p:cBhvr>
                                      <p:to>
                                        <p:strVal val="visible"/>
                                      </p:to>
                                    </p:set>
                                    <p:animEffect transition="in" filter="fade">
                                      <p:cBhvr>
                                        <p:cTn id="38" dur="500"/>
                                        <p:tgtEl>
                                          <p:spTgt spid="8">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8">
                                            <p:txEl>
                                              <p:pRg st="4" end="4"/>
                                            </p:txEl>
                                          </p:spTgt>
                                        </p:tgtEl>
                                        <p:attrNameLst>
                                          <p:attrName>style.visibility</p:attrName>
                                        </p:attrNameLst>
                                      </p:cBhvr>
                                      <p:to>
                                        <p:strVal val="visible"/>
                                      </p:to>
                                    </p:set>
                                    <p:animEffect transition="in" filter="fade">
                                      <p:cBhvr>
                                        <p:cTn id="43" dur="500"/>
                                        <p:tgtEl>
                                          <p:spTgt spid="8">
                                            <p:txEl>
                                              <p:pRg st="4" end="4"/>
                                            </p:txEl>
                                          </p:spTgt>
                                        </p:tgtEl>
                                      </p:cBhvr>
                                    </p:animEffect>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8">
                                            <p:txEl>
                                              <p:pRg st="5" end="5"/>
                                            </p:txEl>
                                          </p:spTgt>
                                        </p:tgtEl>
                                        <p:attrNameLst>
                                          <p:attrName>style.visibility</p:attrName>
                                        </p:attrNameLst>
                                      </p:cBhvr>
                                      <p:to>
                                        <p:strVal val="visible"/>
                                      </p:to>
                                    </p:set>
                                    <p:animEffect transition="in" filter="fade">
                                      <p:cBhvr>
                                        <p:cTn id="47" dur="500"/>
                                        <p:tgtEl>
                                          <p:spTgt spid="8">
                                            <p:txEl>
                                              <p:pRg st="5" end="5"/>
                                            </p:txEl>
                                          </p:spTgt>
                                        </p:tgtEl>
                                      </p:cBhvr>
                                    </p:animEffect>
                                  </p:childTnLst>
                                </p:cTn>
                              </p:par>
                            </p:childTnLst>
                          </p:cTn>
                        </p:par>
                        <p:par>
                          <p:cTn id="48" fill="hold">
                            <p:stCondLst>
                              <p:cond delay="1000"/>
                            </p:stCondLst>
                            <p:childTnLst>
                              <p:par>
                                <p:cTn id="49" presetID="10" presetClass="entr" presetSubtype="0" fill="hold" nodeType="afterEffect">
                                  <p:stCondLst>
                                    <p:cond delay="0"/>
                                  </p:stCondLst>
                                  <p:childTnLst>
                                    <p:set>
                                      <p:cBhvr>
                                        <p:cTn id="50" dur="1" fill="hold">
                                          <p:stCondLst>
                                            <p:cond delay="0"/>
                                          </p:stCondLst>
                                        </p:cTn>
                                        <p:tgtEl>
                                          <p:spTgt spid="8">
                                            <p:txEl>
                                              <p:pRg st="6" end="6"/>
                                            </p:txEl>
                                          </p:spTgt>
                                        </p:tgtEl>
                                        <p:attrNameLst>
                                          <p:attrName>style.visibility</p:attrName>
                                        </p:attrNameLst>
                                      </p:cBhvr>
                                      <p:to>
                                        <p:strVal val="visible"/>
                                      </p:to>
                                    </p:set>
                                    <p:animEffect transition="in" filter="fade">
                                      <p:cBhvr>
                                        <p:cTn id="51"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3.1.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Restating Questions for Specific Purposes </a:t>
            </a:r>
            <a:r>
              <a:rPr lang="en-US" sz="3600" b="1" dirty="0">
                <a:solidFill>
                  <a:srgbClr val="002060"/>
                </a:solidFill>
                <a:latin typeface="Cambria" panose="02040503050406030204" pitchFamily="18" charset="0"/>
                <a:ea typeface="Cambria" panose="02040503050406030204" pitchFamily="18" charset="0"/>
              </a:rPr>
              <a:t>(cont.)</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426200" y="242971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Add your own expressions:</a:t>
            </a:r>
          </a:p>
          <a:p>
            <a:pPr marL="0" indent="0" algn="ctr">
              <a:buNone/>
            </a:pPr>
            <a:endParaRPr lang="en-US" sz="2400" b="1"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867834" y="2429711"/>
            <a:ext cx="5257800" cy="4063164"/>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Your question is…</a:t>
            </a:r>
          </a:p>
          <a:p>
            <a:pPr algn="ctr"/>
            <a:r>
              <a:rPr lang="en-US" sz="2200" dirty="0"/>
              <a:t>X’s question is…</a:t>
            </a:r>
          </a:p>
          <a:p>
            <a:pPr algn="ctr"/>
            <a:r>
              <a:rPr lang="en-US" sz="2200" dirty="0"/>
              <a:t>X is asking…</a:t>
            </a:r>
          </a:p>
          <a:p>
            <a:pPr algn="ctr"/>
            <a:r>
              <a:rPr lang="en-US" sz="2200" dirty="0"/>
              <a:t>What you are asking is…</a:t>
            </a:r>
          </a:p>
          <a:p>
            <a:pPr algn="ctr"/>
            <a:r>
              <a:rPr lang="en-US" sz="2200" dirty="0"/>
              <a:t>X wants to know…</a:t>
            </a:r>
          </a:p>
          <a:p>
            <a:pPr algn="ctr"/>
            <a:r>
              <a:rPr lang="en-US" sz="2200" dirty="0"/>
              <a:t>What you are asking is….</a:t>
            </a:r>
          </a:p>
          <a:p>
            <a:pPr algn="ctr"/>
            <a:r>
              <a:rPr lang="en-US" sz="2200" dirty="0"/>
              <a:t>Student: Can we hand in our assignments tomorrow?</a:t>
            </a:r>
            <a:br>
              <a:rPr lang="en-US" sz="2200" dirty="0"/>
            </a:br>
            <a:r>
              <a:rPr lang="en-US" sz="2200" dirty="0"/>
              <a:t>TA: You would like to know whether you can hand in your assignments tomorrow.</a:t>
            </a:r>
          </a:p>
          <a:p>
            <a:pPr algn="ctr"/>
            <a:r>
              <a:rPr lang="en-US" sz="2200" dirty="0"/>
              <a:t>Student: How long do we have to do the assignment?</a:t>
            </a:r>
            <a:br>
              <a:rPr lang="en-US" sz="2200" dirty="0"/>
            </a:br>
            <a:r>
              <a:rPr lang="en-US" sz="2200" dirty="0"/>
              <a:t>TA: You would like to know how long you have to do the assignment.</a:t>
            </a:r>
          </a:p>
          <a:p>
            <a:pPr algn="ctr"/>
            <a:endParaRPr lang="en-US" sz="2200" dirty="0"/>
          </a:p>
          <a:p>
            <a:pPr algn="ctr"/>
            <a:endParaRPr lang="en-US" sz="2400" dirty="0"/>
          </a:p>
        </p:txBody>
      </p:sp>
      <p:sp>
        <p:nvSpPr>
          <p:cNvPr id="9" name="TextBox 8">
            <a:extLst>
              <a:ext uri="{FF2B5EF4-FFF2-40B4-BE49-F238E27FC236}">
                <a16:creationId xmlns:a16="http://schemas.microsoft.com/office/drawing/2014/main" id="{64482048-180B-4F3D-B544-ED3070F5DC1D}"/>
              </a:ext>
            </a:extLst>
          </p:cNvPr>
          <p:cNvSpPr txBox="1"/>
          <p:nvPr/>
        </p:nvSpPr>
        <p:spPr>
          <a:xfrm>
            <a:off x="2868880" y="1836289"/>
            <a:ext cx="7114640" cy="430887"/>
          </a:xfrm>
          <a:prstGeom prst="rect">
            <a:avLst/>
          </a:prstGeom>
          <a:noFill/>
        </p:spPr>
        <p:txBody>
          <a:bodyPr wrap="none" rtlCol="0">
            <a:spAutoFit/>
          </a:bodyPr>
          <a:lstStyle/>
          <a:p>
            <a:r>
              <a:rPr lang="en-US" sz="2200" b="1" dirty="0">
                <a:solidFill>
                  <a:srgbClr val="C00000"/>
                </a:solidFill>
              </a:rPr>
              <a:t>c. If you are 100% certain that you understand the question</a:t>
            </a:r>
          </a:p>
        </p:txBody>
      </p:sp>
    </p:spTree>
    <p:extLst>
      <p:ext uri="{BB962C8B-B14F-4D97-AF65-F5344CB8AC3E}">
        <p14:creationId xmlns:p14="http://schemas.microsoft.com/office/powerpoint/2010/main" val="927260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fade">
                                      <p:cBhvr>
                                        <p:cTn id="42" dur="500"/>
                                        <p:tgtEl>
                                          <p:spTgt spid="8">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animEffect transition="in" filter="fade">
                                      <p:cBhvr>
                                        <p:cTn id="47" dur="500"/>
                                        <p:tgtEl>
                                          <p:spTgt spid="6">
                                            <p:txEl>
                                              <p:pRg st="0" end="0"/>
                                            </p:txEl>
                                          </p:spTgt>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6">
                                            <p:txEl>
                                              <p:pRg st="2" end="2"/>
                                            </p:txEl>
                                          </p:spTgt>
                                        </p:tgtEl>
                                        <p:attrNameLst>
                                          <p:attrName>style.visibility</p:attrName>
                                        </p:attrNameLst>
                                      </p:cBhvr>
                                      <p:to>
                                        <p:strVal val="visible"/>
                                      </p:to>
                                    </p:set>
                                    <p:animEffect transition="in" filter="fade">
                                      <p:cBhvr>
                                        <p:cTn id="51" dur="500"/>
                                        <p:tgtEl>
                                          <p:spTgt spid="6">
                                            <p:txEl>
                                              <p:pRg st="2" end="2"/>
                                            </p:txEl>
                                          </p:spTgt>
                                        </p:tgtEl>
                                      </p:cBhvr>
                                    </p:animEffect>
                                  </p:childTnLst>
                                </p:cTn>
                              </p:par>
                            </p:childTnLst>
                          </p:cTn>
                        </p:par>
                        <p:par>
                          <p:cTn id="52" fill="hold">
                            <p:stCondLst>
                              <p:cond delay="1000"/>
                            </p:stCondLst>
                            <p:childTnLst>
                              <p:par>
                                <p:cTn id="53" presetID="10" presetClass="entr" presetSubtype="0" fill="hold" nodeType="afterEffect">
                                  <p:stCondLst>
                                    <p:cond delay="0"/>
                                  </p:stCondLst>
                                  <p:childTnLst>
                                    <p:set>
                                      <p:cBhvr>
                                        <p:cTn id="54" dur="1" fill="hold">
                                          <p:stCondLst>
                                            <p:cond delay="0"/>
                                          </p:stCondLst>
                                        </p:cTn>
                                        <p:tgtEl>
                                          <p:spTgt spid="6">
                                            <p:txEl>
                                              <p:pRg st="3" end="3"/>
                                            </p:txEl>
                                          </p:spTgt>
                                        </p:tgtEl>
                                        <p:attrNameLst>
                                          <p:attrName>style.visibility</p:attrName>
                                        </p:attrNameLst>
                                      </p:cBhvr>
                                      <p:to>
                                        <p:strVal val="visible"/>
                                      </p:to>
                                    </p:set>
                                    <p:animEffect transition="in" filter="fade">
                                      <p:cBhvr>
                                        <p:cTn id="55" dur="500"/>
                                        <p:tgtEl>
                                          <p:spTgt spid="6">
                                            <p:txEl>
                                              <p:pRg st="3" end="3"/>
                                            </p:txEl>
                                          </p:spTgt>
                                        </p:tgtEl>
                                      </p:cBhvr>
                                    </p:animEffect>
                                  </p:childTnLst>
                                </p:cTn>
                              </p:par>
                            </p:childTnLst>
                          </p:cTn>
                        </p:par>
                        <p:par>
                          <p:cTn id="56" fill="hold">
                            <p:stCondLst>
                              <p:cond delay="1500"/>
                            </p:stCondLst>
                            <p:childTnLst>
                              <p:par>
                                <p:cTn id="57" presetID="10" presetClass="entr" presetSubtype="0" fill="hold" nodeType="afterEffect">
                                  <p:stCondLst>
                                    <p:cond delay="0"/>
                                  </p:stCondLst>
                                  <p:childTnLst>
                                    <p:set>
                                      <p:cBhvr>
                                        <p:cTn id="58" dur="1" fill="hold">
                                          <p:stCondLst>
                                            <p:cond delay="0"/>
                                          </p:stCondLst>
                                        </p:cTn>
                                        <p:tgtEl>
                                          <p:spTgt spid="6">
                                            <p:txEl>
                                              <p:pRg st="4" end="4"/>
                                            </p:txEl>
                                          </p:spTgt>
                                        </p:tgtEl>
                                        <p:attrNameLst>
                                          <p:attrName>style.visibility</p:attrName>
                                        </p:attrNameLst>
                                      </p:cBhvr>
                                      <p:to>
                                        <p:strVal val="visible"/>
                                      </p:to>
                                    </p:set>
                                    <p:animEffect transition="in" filter="fade">
                                      <p:cBhvr>
                                        <p:cTn id="59" dur="500"/>
                                        <p:tgtEl>
                                          <p:spTgt spid="6">
                                            <p:txEl>
                                              <p:pRg st="4" end="4"/>
                                            </p:txEl>
                                          </p:spTgt>
                                        </p:tgtEl>
                                      </p:cBhvr>
                                    </p:animEffect>
                                  </p:childTnLst>
                                </p:cTn>
                              </p:par>
                            </p:childTnLst>
                          </p:cTn>
                        </p:par>
                        <p:par>
                          <p:cTn id="60" fill="hold">
                            <p:stCondLst>
                              <p:cond delay="2000"/>
                            </p:stCondLst>
                            <p:childTnLst>
                              <p:par>
                                <p:cTn id="61" presetID="10" presetClass="entr" presetSubtype="0" fill="hold" nodeType="afterEffect">
                                  <p:stCondLst>
                                    <p:cond delay="0"/>
                                  </p:stCondLst>
                                  <p:childTnLst>
                                    <p:set>
                                      <p:cBhvr>
                                        <p:cTn id="62" dur="1" fill="hold">
                                          <p:stCondLst>
                                            <p:cond delay="0"/>
                                          </p:stCondLst>
                                        </p:cTn>
                                        <p:tgtEl>
                                          <p:spTgt spid="6">
                                            <p:txEl>
                                              <p:pRg st="5" end="5"/>
                                            </p:txEl>
                                          </p:spTgt>
                                        </p:tgtEl>
                                        <p:attrNameLst>
                                          <p:attrName>style.visibility</p:attrName>
                                        </p:attrNameLst>
                                      </p:cBhvr>
                                      <p:to>
                                        <p:strVal val="visible"/>
                                      </p:to>
                                    </p:set>
                                    <p:animEffect transition="in" filter="fade">
                                      <p:cBhvr>
                                        <p:cTn id="63" dur="500"/>
                                        <p:tgtEl>
                                          <p:spTgt spid="6">
                                            <p:txEl>
                                              <p:pRg st="5" end="5"/>
                                            </p:txEl>
                                          </p:spTgt>
                                        </p:tgtEl>
                                      </p:cBhvr>
                                    </p:animEffect>
                                  </p:childTnLst>
                                </p:cTn>
                              </p:par>
                            </p:childTnLst>
                          </p:cTn>
                        </p:par>
                        <p:par>
                          <p:cTn id="64" fill="hold">
                            <p:stCondLst>
                              <p:cond delay="2500"/>
                            </p:stCondLst>
                            <p:childTnLst>
                              <p:par>
                                <p:cTn id="65" presetID="10" presetClass="entr" presetSubtype="0" fill="hold" nodeType="afterEffect">
                                  <p:stCondLst>
                                    <p:cond delay="0"/>
                                  </p:stCondLst>
                                  <p:childTnLst>
                                    <p:set>
                                      <p:cBhvr>
                                        <p:cTn id="66" dur="1" fill="hold">
                                          <p:stCondLst>
                                            <p:cond delay="0"/>
                                          </p:stCondLst>
                                        </p:cTn>
                                        <p:tgtEl>
                                          <p:spTgt spid="6">
                                            <p:txEl>
                                              <p:pRg st="6" end="6"/>
                                            </p:txEl>
                                          </p:spTgt>
                                        </p:tgtEl>
                                        <p:attrNameLst>
                                          <p:attrName>style.visibility</p:attrName>
                                        </p:attrNameLst>
                                      </p:cBhvr>
                                      <p:to>
                                        <p:strVal val="visible"/>
                                      </p:to>
                                    </p:set>
                                    <p:animEffect transition="in" filter="fade">
                                      <p:cBhvr>
                                        <p:cTn id="6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600" b="1" dirty="0">
                <a:latin typeface="Cambria" panose="02040503050406030204" pitchFamily="18" charset="0"/>
                <a:ea typeface="Cambria" panose="02040503050406030204" pitchFamily="18" charset="0"/>
              </a:rPr>
              <a:t>3.1. Mastering the Mechanics of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Language – </a:t>
            </a:r>
            <a:r>
              <a:rPr lang="en-US" sz="3600" b="1" dirty="0">
                <a:solidFill>
                  <a:srgbClr val="C00000"/>
                </a:solidFill>
                <a:latin typeface="Cambria" panose="02040503050406030204" pitchFamily="18" charset="0"/>
                <a:ea typeface="Cambria" panose="02040503050406030204" pitchFamily="18" charset="0"/>
              </a:rPr>
              <a:t>Handling Students’ Questions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002060"/>
                </a:solidFill>
                <a:latin typeface="Cambria" panose="02040503050406030204" pitchFamily="18" charset="0"/>
                <a:ea typeface="Cambria" panose="02040503050406030204" pitchFamily="18" charset="0"/>
              </a:rPr>
              <a:t>Restating Questions for Specific Purposes </a:t>
            </a:r>
            <a:r>
              <a:rPr lang="en-US" sz="2200" b="1" dirty="0">
                <a:solidFill>
                  <a:srgbClr val="00206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5257800" cy="40631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Do you mean…?</a:t>
            </a:r>
          </a:p>
          <a:p>
            <a:pPr algn="ctr"/>
            <a:r>
              <a:rPr lang="en-US" sz="2200" dirty="0"/>
              <a:t>If I am not mistaken, you’d like to know…</a:t>
            </a:r>
          </a:p>
          <a:p>
            <a:pPr algn="ctr"/>
            <a:r>
              <a:rPr lang="en-US" sz="2200" dirty="0"/>
              <a:t>If I understand you correctly…</a:t>
            </a:r>
          </a:p>
          <a:p>
            <a:pPr algn="ctr"/>
            <a:r>
              <a:rPr lang="en-US" sz="2200" dirty="0"/>
              <a:t>I think what you want to know is… Am I right?</a:t>
            </a:r>
          </a:p>
          <a:p>
            <a:pPr marL="0" indent="0" algn="ctr">
              <a:buNone/>
            </a:pPr>
            <a:endParaRPr lang="en-US" sz="2200" b="1" dirty="0"/>
          </a:p>
          <a:p>
            <a:pPr marL="0" indent="0" algn="ctr">
              <a:buNone/>
            </a:pPr>
            <a:r>
              <a:rPr lang="en-US" sz="2200" b="1" dirty="0"/>
              <a:t>Add your own expressions:</a:t>
            </a:r>
          </a:p>
          <a:p>
            <a:pPr algn="ctr"/>
            <a:r>
              <a:rPr lang="en-US" sz="2200" dirty="0"/>
              <a:t>______________________________</a:t>
            </a:r>
          </a:p>
          <a:p>
            <a:pPr algn="ctr"/>
            <a:r>
              <a:rPr lang="en-US" sz="2200" dirty="0"/>
              <a:t>______________________________</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409267" y="2252970"/>
            <a:ext cx="5257800" cy="40631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r>
              <a:rPr lang="en-US" sz="2400" dirty="0"/>
              <a:t>Would you repeat your question, please? I didn’t quite catch what you said.</a:t>
            </a:r>
          </a:p>
          <a:p>
            <a:pPr algn="ctr"/>
            <a:endParaRPr lang="en-US" sz="2400" b="1" dirty="0"/>
          </a:p>
          <a:p>
            <a:pPr algn="ctr"/>
            <a:endParaRPr lang="en-US" sz="2400" b="1" dirty="0"/>
          </a:p>
          <a:p>
            <a:pPr marL="0" indent="0" algn="ctr">
              <a:buNone/>
            </a:pPr>
            <a:r>
              <a:rPr lang="en-US" sz="2400" b="1" dirty="0"/>
              <a:t>Add your own expressions:</a:t>
            </a:r>
          </a:p>
          <a:p>
            <a:pPr algn="ctr"/>
            <a:r>
              <a:rPr lang="en-US" sz="2400" dirty="0"/>
              <a:t>______________________________</a:t>
            </a:r>
          </a:p>
          <a:p>
            <a:pPr algn="ctr"/>
            <a:r>
              <a:rPr lang="en-US" sz="2400" dirty="0"/>
              <a:t>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6477466" y="1770513"/>
            <a:ext cx="5121402" cy="400110"/>
          </a:xfrm>
          <a:prstGeom prst="rect">
            <a:avLst/>
          </a:prstGeom>
          <a:noFill/>
        </p:spPr>
        <p:txBody>
          <a:bodyPr wrap="none" rtlCol="0">
            <a:spAutoFit/>
          </a:bodyPr>
          <a:lstStyle/>
          <a:p>
            <a:r>
              <a:rPr lang="en-US" sz="2000" b="1" dirty="0">
                <a:solidFill>
                  <a:srgbClr val="C00000"/>
                </a:solidFill>
              </a:rPr>
              <a:t>e. If you did not understand the question at all</a:t>
            </a:r>
          </a:p>
        </p:txBody>
      </p:sp>
      <p:sp>
        <p:nvSpPr>
          <p:cNvPr id="8" name="TextBox 7">
            <a:extLst>
              <a:ext uri="{FF2B5EF4-FFF2-40B4-BE49-F238E27FC236}">
                <a16:creationId xmlns:a16="http://schemas.microsoft.com/office/drawing/2014/main" id="{C24C7D71-92C2-4284-AB5E-0BB0A1A97DDC}"/>
              </a:ext>
            </a:extLst>
          </p:cNvPr>
          <p:cNvSpPr txBox="1"/>
          <p:nvPr/>
        </p:nvSpPr>
        <p:spPr>
          <a:xfrm>
            <a:off x="966511" y="1800398"/>
            <a:ext cx="5001177" cy="400110"/>
          </a:xfrm>
          <a:prstGeom prst="rect">
            <a:avLst/>
          </a:prstGeom>
          <a:noFill/>
        </p:spPr>
        <p:txBody>
          <a:bodyPr wrap="none" rtlCol="0">
            <a:spAutoFit/>
          </a:bodyPr>
          <a:lstStyle/>
          <a:p>
            <a:r>
              <a:rPr lang="en-US" sz="2000" b="1" dirty="0">
                <a:solidFill>
                  <a:srgbClr val="C00000"/>
                </a:solidFill>
              </a:rPr>
              <a:t>d. If you are unsure of what the question was</a:t>
            </a:r>
          </a:p>
        </p:txBody>
      </p:sp>
    </p:spTree>
    <p:extLst>
      <p:ext uri="{BB962C8B-B14F-4D97-AF65-F5344CB8AC3E}">
        <p14:creationId xmlns:p14="http://schemas.microsoft.com/office/powerpoint/2010/main" val="390788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fade">
                                      <p:cBhvr>
                                        <p:cTn id="22" dur="500"/>
                                        <p:tgtEl>
                                          <p:spTgt spid="1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animEffect transition="in" filter="fade">
                                      <p:cBhvr>
                                        <p:cTn id="27" dur="500"/>
                                        <p:tgtEl>
                                          <p:spTgt spid="14">
                                            <p:txEl>
                                              <p:pRg st="5" end="5"/>
                                            </p:txEl>
                                          </p:spTgt>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14">
                                            <p:txEl>
                                              <p:pRg st="6" end="6"/>
                                            </p:txEl>
                                          </p:spTgt>
                                        </p:tgtEl>
                                        <p:attrNameLst>
                                          <p:attrName>style.visibility</p:attrName>
                                        </p:attrNameLst>
                                      </p:cBhvr>
                                      <p:to>
                                        <p:strVal val="visible"/>
                                      </p:to>
                                    </p:set>
                                    <p:animEffect transition="in" filter="fade">
                                      <p:cBhvr>
                                        <p:cTn id="31" dur="500"/>
                                        <p:tgtEl>
                                          <p:spTgt spid="14">
                                            <p:txEl>
                                              <p:pRg st="6" end="6"/>
                                            </p:txEl>
                                          </p:spTgt>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14">
                                            <p:txEl>
                                              <p:pRg st="7" end="7"/>
                                            </p:txEl>
                                          </p:spTgt>
                                        </p:tgtEl>
                                        <p:attrNameLst>
                                          <p:attrName>style.visibility</p:attrName>
                                        </p:attrNameLst>
                                      </p:cBhvr>
                                      <p:to>
                                        <p:strVal val="visible"/>
                                      </p:to>
                                    </p:set>
                                    <p:animEffect transition="in" filter="fade">
                                      <p:cBhvr>
                                        <p:cTn id="35" dur="500"/>
                                        <p:tgtEl>
                                          <p:spTgt spid="14">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xEl>
                                              <p:pRg st="1" end="1"/>
                                            </p:txEl>
                                          </p:spTgt>
                                        </p:tgtEl>
                                        <p:attrNameLst>
                                          <p:attrName>style.visibility</p:attrName>
                                        </p:attrNameLst>
                                      </p:cBhvr>
                                      <p:to>
                                        <p:strVal val="visible"/>
                                      </p:to>
                                    </p:set>
                                    <p:animEffect transition="in" filter="fade">
                                      <p:cBhvr>
                                        <p:cTn id="40" dur="500"/>
                                        <p:tgtEl>
                                          <p:spTgt spid="5">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
                                            <p:txEl>
                                              <p:pRg st="4" end="4"/>
                                            </p:txEl>
                                          </p:spTgt>
                                        </p:tgtEl>
                                        <p:attrNameLst>
                                          <p:attrName>style.visibility</p:attrName>
                                        </p:attrNameLst>
                                      </p:cBhvr>
                                      <p:to>
                                        <p:strVal val="visible"/>
                                      </p:to>
                                    </p:set>
                                    <p:animEffect transition="in" filter="fade">
                                      <p:cBhvr>
                                        <p:cTn id="45" dur="500"/>
                                        <p:tgtEl>
                                          <p:spTgt spid="5">
                                            <p:txEl>
                                              <p:pRg st="4" end="4"/>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5">
                                            <p:txEl>
                                              <p:pRg st="5" end="5"/>
                                            </p:txEl>
                                          </p:spTgt>
                                        </p:tgtEl>
                                        <p:attrNameLst>
                                          <p:attrName>style.visibility</p:attrName>
                                        </p:attrNameLst>
                                      </p:cBhvr>
                                      <p:to>
                                        <p:strVal val="visible"/>
                                      </p:to>
                                    </p:set>
                                    <p:animEffect transition="in" filter="fade">
                                      <p:cBhvr>
                                        <p:cTn id="49" dur="500"/>
                                        <p:tgtEl>
                                          <p:spTgt spid="5">
                                            <p:txEl>
                                              <p:pRg st="5" end="5"/>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5">
                                            <p:txEl>
                                              <p:pRg st="6" end="6"/>
                                            </p:txEl>
                                          </p:spTgt>
                                        </p:tgtEl>
                                        <p:attrNameLst>
                                          <p:attrName>style.visibility</p:attrName>
                                        </p:attrNameLst>
                                      </p:cBhvr>
                                      <p:to>
                                        <p:strVal val="visible"/>
                                      </p:to>
                                    </p:set>
                                    <p:animEffect transition="in" filter="fade">
                                      <p:cBhvr>
                                        <p:cTn id="53"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3.1.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Restating Questions for Specific Purposes </a:t>
            </a:r>
            <a:r>
              <a:rPr lang="en-US" sz="2200" b="1" dirty="0">
                <a:solidFill>
                  <a:srgbClr val="002060"/>
                </a:solidFill>
                <a:latin typeface="Cambria" panose="02040503050406030204" pitchFamily="18" charset="0"/>
                <a:ea typeface="Cambria" panose="02040503050406030204" pitchFamily="18" charset="0"/>
              </a:rPr>
              <a:t>(cont.)</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426200" y="242971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Add your own expressions:</a:t>
            </a:r>
          </a:p>
          <a:p>
            <a:pPr marL="0" indent="0" algn="ctr">
              <a:buNone/>
            </a:pPr>
            <a:endParaRPr lang="en-US" sz="2400" b="1"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867834" y="2429711"/>
            <a:ext cx="5257800" cy="40631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Student: What's the difference between the midterm and the final?</a:t>
            </a:r>
            <a:br>
              <a:rPr lang="en-US" sz="2200" dirty="0"/>
            </a:br>
            <a:r>
              <a:rPr lang="en-US" sz="2200" dirty="0"/>
              <a:t>TA: Do you mean relative weight, types of questions.. .?</a:t>
            </a:r>
          </a:p>
          <a:p>
            <a:pPr algn="ctr"/>
            <a:r>
              <a:rPr lang="en-US" sz="2200" dirty="0"/>
              <a:t>Let me ask that question another way.. . .</a:t>
            </a:r>
          </a:p>
          <a:p>
            <a:pPr algn="ctr"/>
            <a:r>
              <a:rPr lang="en-US" sz="2200" dirty="0"/>
              <a:t>In this course we don't need to worry about that, but what we do want to know is....</a:t>
            </a:r>
          </a:p>
          <a:p>
            <a:pPr algn="ctr"/>
            <a:r>
              <a:rPr lang="en-US" sz="2200" dirty="0"/>
              <a:t>In this course we don't need to worry about that, but the question that we need to ask ourselves is.. ..</a:t>
            </a:r>
          </a:p>
          <a:p>
            <a:pPr algn="ctr"/>
            <a:endParaRPr lang="en-US" sz="2400" dirty="0"/>
          </a:p>
        </p:txBody>
      </p:sp>
      <p:sp>
        <p:nvSpPr>
          <p:cNvPr id="9" name="TextBox 8">
            <a:extLst>
              <a:ext uri="{FF2B5EF4-FFF2-40B4-BE49-F238E27FC236}">
                <a16:creationId xmlns:a16="http://schemas.microsoft.com/office/drawing/2014/main" id="{64482048-180B-4F3D-B544-ED3070F5DC1D}"/>
              </a:ext>
            </a:extLst>
          </p:cNvPr>
          <p:cNvSpPr txBox="1"/>
          <p:nvPr/>
        </p:nvSpPr>
        <p:spPr>
          <a:xfrm>
            <a:off x="4576780" y="1844756"/>
            <a:ext cx="3097707" cy="430887"/>
          </a:xfrm>
          <a:prstGeom prst="rect">
            <a:avLst/>
          </a:prstGeom>
          <a:noFill/>
        </p:spPr>
        <p:txBody>
          <a:bodyPr wrap="none" rtlCol="0">
            <a:spAutoFit/>
          </a:bodyPr>
          <a:lstStyle/>
          <a:p>
            <a:r>
              <a:rPr lang="en-US" sz="2200" b="1" dirty="0">
                <a:solidFill>
                  <a:srgbClr val="C00000"/>
                </a:solidFill>
              </a:rPr>
              <a:t>f. To modify the question</a:t>
            </a:r>
          </a:p>
        </p:txBody>
      </p:sp>
    </p:spTree>
    <p:extLst>
      <p:ext uri="{BB962C8B-B14F-4D97-AF65-F5344CB8AC3E}">
        <p14:creationId xmlns:p14="http://schemas.microsoft.com/office/powerpoint/2010/main" val="316014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Effect transition="in" filter="fade">
                                      <p:cBhvr>
                                        <p:cTn id="31" dur="500"/>
                                        <p:tgtEl>
                                          <p:spTgt spid="6">
                                            <p:txEl>
                                              <p:pRg st="2" end="2"/>
                                            </p:txEl>
                                          </p:spTgt>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Effect transition="in" filter="fade">
                                      <p:cBhvr>
                                        <p:cTn id="35" dur="500"/>
                                        <p:tgtEl>
                                          <p:spTgt spid="6">
                                            <p:txEl>
                                              <p:pRg st="3" end="3"/>
                                            </p:txEl>
                                          </p:spTgt>
                                        </p:tgtEl>
                                      </p:cBhvr>
                                    </p:animEffect>
                                  </p:childTnLst>
                                </p:cTn>
                              </p:par>
                            </p:childTnLst>
                          </p:cTn>
                        </p:par>
                        <p:par>
                          <p:cTn id="36" fill="hold">
                            <p:stCondLst>
                              <p:cond delay="1500"/>
                            </p:stCondLst>
                            <p:childTnLst>
                              <p:par>
                                <p:cTn id="37" presetID="10" presetClass="entr" presetSubtype="0" fill="hold" nodeType="after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Effect transition="in" filter="fade">
                                      <p:cBhvr>
                                        <p:cTn id="39" dur="500"/>
                                        <p:tgtEl>
                                          <p:spTgt spid="6">
                                            <p:txEl>
                                              <p:pRg st="4" end="4"/>
                                            </p:txEl>
                                          </p:spTgt>
                                        </p:tgtEl>
                                      </p:cBhvr>
                                    </p:animEffect>
                                  </p:childTnLst>
                                </p:cTn>
                              </p:par>
                            </p:childTnLst>
                          </p:cTn>
                        </p:par>
                        <p:par>
                          <p:cTn id="40" fill="hold">
                            <p:stCondLst>
                              <p:cond delay="2000"/>
                            </p:stCondLst>
                            <p:childTnLst>
                              <p:par>
                                <p:cTn id="41" presetID="10" presetClass="entr" presetSubtype="0" fill="hold" nodeType="afterEffect">
                                  <p:stCondLst>
                                    <p:cond delay="0"/>
                                  </p:stCondLst>
                                  <p:childTnLst>
                                    <p:set>
                                      <p:cBhvr>
                                        <p:cTn id="42" dur="1" fill="hold">
                                          <p:stCondLst>
                                            <p:cond delay="0"/>
                                          </p:stCondLst>
                                        </p:cTn>
                                        <p:tgtEl>
                                          <p:spTgt spid="6">
                                            <p:txEl>
                                              <p:pRg st="5" end="5"/>
                                            </p:txEl>
                                          </p:spTgt>
                                        </p:tgtEl>
                                        <p:attrNameLst>
                                          <p:attrName>style.visibility</p:attrName>
                                        </p:attrNameLst>
                                      </p:cBhvr>
                                      <p:to>
                                        <p:strVal val="visible"/>
                                      </p:to>
                                    </p:set>
                                    <p:animEffect transition="in" filter="fade">
                                      <p:cBhvr>
                                        <p:cTn id="43" dur="500"/>
                                        <p:tgtEl>
                                          <p:spTgt spid="6">
                                            <p:txEl>
                                              <p:pRg st="5" end="5"/>
                                            </p:txEl>
                                          </p:spTgt>
                                        </p:tgtEl>
                                      </p:cBhvr>
                                    </p:animEffect>
                                  </p:childTnLst>
                                </p:cTn>
                              </p:par>
                            </p:childTnLst>
                          </p:cTn>
                        </p:par>
                        <p:par>
                          <p:cTn id="44" fill="hold">
                            <p:stCondLst>
                              <p:cond delay="2500"/>
                            </p:stCondLst>
                            <p:childTnLst>
                              <p:par>
                                <p:cTn id="45" presetID="10" presetClass="entr" presetSubtype="0" fill="hold" nodeType="after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Effect transition="in" filter="fade">
                                      <p:cBhvr>
                                        <p:cTn id="4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3.2.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To Make Your Answer Concise</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838200" y="1876955"/>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The simple answer is.. ., but let me explain it in a little more detail.</a:t>
            </a:r>
          </a:p>
          <a:p>
            <a:pPr algn="ctr"/>
            <a:r>
              <a:rPr lang="en-US" sz="2400" dirty="0"/>
              <a:t>That's a complicated issue, but, in simple terms.. . We'll be covering that issue in great detail when we get to Chapter X.</a:t>
            </a:r>
          </a:p>
          <a:p>
            <a:pPr algn="ctr"/>
            <a:r>
              <a:rPr lang="en-US" sz="2400" dirty="0"/>
              <a:t>Your question reminded everyone about what we covered two weeks ago when we talked about.. . If you recall.. </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426200" y="1860021"/>
            <a:ext cx="5257800" cy="36567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Add your own expressions:</a:t>
            </a:r>
          </a:p>
          <a:p>
            <a:pPr marL="0" indent="0" algn="ctr">
              <a:buNone/>
            </a:pPr>
            <a:endParaRPr lang="en-US" sz="2400" b="1"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endParaRPr lang="en-US" sz="2400" dirty="0"/>
          </a:p>
        </p:txBody>
      </p:sp>
    </p:spTree>
    <p:extLst>
      <p:ext uri="{BB962C8B-B14F-4D97-AF65-F5344CB8AC3E}">
        <p14:creationId xmlns:p14="http://schemas.microsoft.com/office/powerpoint/2010/main" val="96702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500"/>
                                        <p:tgtEl>
                                          <p:spTgt spid="8">
                                            <p:txEl>
                                              <p:pRg st="0" end="0"/>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xEl>
                                              <p:pRg st="2" end="2"/>
                                            </p:txEl>
                                          </p:spTgt>
                                        </p:tgtEl>
                                        <p:attrNameLst>
                                          <p:attrName>style.visibility</p:attrName>
                                        </p:attrNameLst>
                                      </p:cBhvr>
                                      <p:to>
                                        <p:strVal val="visible"/>
                                      </p:to>
                                    </p:set>
                                    <p:animEffect transition="in" filter="fade">
                                      <p:cBhvr>
                                        <p:cTn id="26" dur="500"/>
                                        <p:tgtEl>
                                          <p:spTgt spid="8">
                                            <p:txEl>
                                              <p:pRg st="2" end="2"/>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8">
                                            <p:txEl>
                                              <p:pRg st="3" end="3"/>
                                            </p:txEl>
                                          </p:spTgt>
                                        </p:tgtEl>
                                        <p:attrNameLst>
                                          <p:attrName>style.visibility</p:attrName>
                                        </p:attrNameLst>
                                      </p:cBhvr>
                                      <p:to>
                                        <p:strVal val="visible"/>
                                      </p:to>
                                    </p:set>
                                    <p:animEffect transition="in" filter="fade">
                                      <p:cBhvr>
                                        <p:cTn id="30" dur="500"/>
                                        <p:tgtEl>
                                          <p:spTgt spid="8">
                                            <p:txEl>
                                              <p:pRg st="3" end="3"/>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8">
                                            <p:txEl>
                                              <p:pRg st="4" end="4"/>
                                            </p:txEl>
                                          </p:spTgt>
                                        </p:tgtEl>
                                        <p:attrNameLst>
                                          <p:attrName>style.visibility</p:attrName>
                                        </p:attrNameLst>
                                      </p:cBhvr>
                                      <p:to>
                                        <p:strVal val="visible"/>
                                      </p:to>
                                    </p:set>
                                    <p:animEffect transition="in" filter="fade">
                                      <p:cBhvr>
                                        <p:cTn id="34" dur="500"/>
                                        <p:tgtEl>
                                          <p:spTgt spid="8">
                                            <p:txEl>
                                              <p:pRg st="4" end="4"/>
                                            </p:txEl>
                                          </p:spTgt>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8">
                                            <p:txEl>
                                              <p:pRg st="5" end="5"/>
                                            </p:txEl>
                                          </p:spTgt>
                                        </p:tgtEl>
                                        <p:attrNameLst>
                                          <p:attrName>style.visibility</p:attrName>
                                        </p:attrNameLst>
                                      </p:cBhvr>
                                      <p:to>
                                        <p:strVal val="visible"/>
                                      </p:to>
                                    </p:set>
                                    <p:animEffect transition="in" filter="fade">
                                      <p:cBhvr>
                                        <p:cTn id="38" dur="500"/>
                                        <p:tgtEl>
                                          <p:spTgt spid="8">
                                            <p:txEl>
                                              <p:pRg st="5" end="5"/>
                                            </p:txEl>
                                          </p:spTgt>
                                        </p:tgtEl>
                                      </p:cBhvr>
                                    </p:animEffect>
                                  </p:childTnLst>
                                </p:cTn>
                              </p:par>
                            </p:childTnLst>
                          </p:cTn>
                        </p:par>
                        <p:par>
                          <p:cTn id="39" fill="hold">
                            <p:stCondLst>
                              <p:cond delay="2500"/>
                            </p:stCondLst>
                            <p:childTnLst>
                              <p:par>
                                <p:cTn id="40" presetID="10" presetClass="entr" presetSubtype="0" fill="hold" nodeType="afterEffect">
                                  <p:stCondLst>
                                    <p:cond delay="0"/>
                                  </p:stCondLst>
                                  <p:childTnLst>
                                    <p:set>
                                      <p:cBhvr>
                                        <p:cTn id="41" dur="1" fill="hold">
                                          <p:stCondLst>
                                            <p:cond delay="0"/>
                                          </p:stCondLst>
                                        </p:cTn>
                                        <p:tgtEl>
                                          <p:spTgt spid="8">
                                            <p:txEl>
                                              <p:pRg st="6" end="6"/>
                                            </p:txEl>
                                          </p:spTgt>
                                        </p:tgtEl>
                                        <p:attrNameLst>
                                          <p:attrName>style.visibility</p:attrName>
                                        </p:attrNameLst>
                                      </p:cBhvr>
                                      <p:to>
                                        <p:strVal val="visible"/>
                                      </p:to>
                                    </p:set>
                                    <p:animEffect transition="in" filter="fade">
                                      <p:cBhvr>
                                        <p:cTn id="4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3.3.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To Encourage Questions</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838200" y="1876955"/>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encourage your students to address questions in the class?</a:t>
            </a:r>
          </a:p>
          <a:p>
            <a:pPr marL="0" indent="0" algn="ctr">
              <a:buNone/>
            </a:pPr>
            <a:endParaRPr lang="en-US" sz="12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 </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426200" y="1860021"/>
            <a:ext cx="5257800" cy="4219046"/>
          </a:xfrm>
          <a:prstGeom prst="rect">
            <a:avLst/>
          </a:prstGeom>
          <a:ln>
            <a:solidFill>
              <a:srgbClr val="0070C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Can anyone tell me what theorem we should use to solve this problem?</a:t>
            </a:r>
          </a:p>
          <a:p>
            <a:pPr algn="ctr"/>
            <a:r>
              <a:rPr lang="en-US" sz="2400" dirty="0"/>
              <a:t>What do the rest of you think? </a:t>
            </a:r>
          </a:p>
          <a:p>
            <a:pPr algn="ctr"/>
            <a:r>
              <a:rPr lang="en-US" sz="2400" dirty="0"/>
              <a:t>Can anyone tell me why?</a:t>
            </a:r>
          </a:p>
          <a:p>
            <a:pPr algn="ctr"/>
            <a:r>
              <a:rPr lang="en-US" sz="2400" dirty="0"/>
              <a:t>Could you say a bit more about that? </a:t>
            </a:r>
          </a:p>
          <a:p>
            <a:pPr algn="ctr"/>
            <a:r>
              <a:rPr lang="en-US" sz="2400" dirty="0"/>
              <a:t>Would you elaborate on that?</a:t>
            </a:r>
          </a:p>
          <a:p>
            <a:pPr algn="ctr"/>
            <a:r>
              <a:rPr lang="en-US" sz="2400" dirty="0"/>
              <a:t>Could someone give another example of...? </a:t>
            </a:r>
          </a:p>
          <a:p>
            <a:pPr algn="ctr"/>
            <a:r>
              <a:rPr lang="en-US" sz="2400" dirty="0"/>
              <a:t>Would someone like to add to that?</a:t>
            </a:r>
          </a:p>
          <a:p>
            <a:pPr marL="0" indent="0" algn="ctr">
              <a:buNone/>
            </a:pPr>
            <a:endParaRPr lang="en-US" sz="2400" b="1" dirty="0"/>
          </a:p>
          <a:p>
            <a:pPr marL="0" indent="0" algn="ctr">
              <a:buNone/>
            </a:pPr>
            <a:r>
              <a:rPr lang="en-US" sz="2400" b="1" dirty="0"/>
              <a:t>Add your own expressions:</a:t>
            </a:r>
          </a:p>
          <a:p>
            <a:pPr algn="ctr"/>
            <a:r>
              <a:rPr lang="en-US" sz="2400" dirty="0"/>
              <a:t>_______________________________</a:t>
            </a:r>
          </a:p>
          <a:p>
            <a:pPr algn="ctr"/>
            <a:r>
              <a:rPr lang="en-US" sz="2400" dirty="0"/>
              <a:t>_______________________________</a:t>
            </a:r>
          </a:p>
          <a:p>
            <a:pPr algn="ctr"/>
            <a:endParaRPr lang="en-US" sz="2400" dirty="0"/>
          </a:p>
        </p:txBody>
      </p:sp>
    </p:spTree>
    <p:extLst>
      <p:ext uri="{BB962C8B-B14F-4D97-AF65-F5344CB8AC3E}">
        <p14:creationId xmlns:p14="http://schemas.microsoft.com/office/powerpoint/2010/main" val="269997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fade">
                                      <p:cBhvr>
                                        <p:cTn id="11" dur="500"/>
                                        <p:tgtEl>
                                          <p:spTgt spid="6">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500"/>
                                        <p:tgtEl>
                                          <p:spTgt spid="6">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animEffect transition="in" filter="fade">
                                      <p:cBhvr>
                                        <p:cTn id="23" dur="500"/>
                                        <p:tgtEl>
                                          <p:spTgt spid="6">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5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1" end="1"/>
                                            </p:txEl>
                                          </p:spTgt>
                                        </p:tgtEl>
                                        <p:attrNameLst>
                                          <p:attrName>style.visibility</p:attrName>
                                        </p:attrNameLst>
                                      </p:cBhvr>
                                      <p:to>
                                        <p:strVal val="visible"/>
                                      </p:to>
                                    </p:set>
                                    <p:animEffect transition="in" filter="fade">
                                      <p:cBhvr>
                                        <p:cTn id="37" dur="500"/>
                                        <p:tgtEl>
                                          <p:spTgt spid="8">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2" end="2"/>
                                            </p:txEl>
                                          </p:spTgt>
                                        </p:tgtEl>
                                        <p:attrNameLst>
                                          <p:attrName>style.visibility</p:attrName>
                                        </p:attrNameLst>
                                      </p:cBhvr>
                                      <p:to>
                                        <p:strVal val="visible"/>
                                      </p:to>
                                    </p:set>
                                    <p:animEffect transition="in" filter="fade">
                                      <p:cBhvr>
                                        <p:cTn id="42" dur="500"/>
                                        <p:tgtEl>
                                          <p:spTgt spid="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3" end="3"/>
                                            </p:txEl>
                                          </p:spTgt>
                                        </p:tgtEl>
                                        <p:attrNameLst>
                                          <p:attrName>style.visibility</p:attrName>
                                        </p:attrNameLst>
                                      </p:cBhvr>
                                      <p:to>
                                        <p:strVal val="visible"/>
                                      </p:to>
                                    </p:set>
                                    <p:animEffect transition="in" filter="fade">
                                      <p:cBhvr>
                                        <p:cTn id="47" dur="500"/>
                                        <p:tgtEl>
                                          <p:spTgt spid="8">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
                                            <p:txEl>
                                              <p:pRg st="4" end="4"/>
                                            </p:txEl>
                                          </p:spTgt>
                                        </p:tgtEl>
                                        <p:attrNameLst>
                                          <p:attrName>style.visibility</p:attrName>
                                        </p:attrNameLst>
                                      </p:cBhvr>
                                      <p:to>
                                        <p:strVal val="visible"/>
                                      </p:to>
                                    </p:set>
                                    <p:animEffect transition="in" filter="fade">
                                      <p:cBhvr>
                                        <p:cTn id="52" dur="500"/>
                                        <p:tgtEl>
                                          <p:spTgt spid="8">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8">
                                            <p:txEl>
                                              <p:pRg st="5" end="5"/>
                                            </p:txEl>
                                          </p:spTgt>
                                        </p:tgtEl>
                                        <p:attrNameLst>
                                          <p:attrName>style.visibility</p:attrName>
                                        </p:attrNameLst>
                                      </p:cBhvr>
                                      <p:to>
                                        <p:strVal val="visible"/>
                                      </p:to>
                                    </p:set>
                                    <p:animEffect transition="in" filter="fade">
                                      <p:cBhvr>
                                        <p:cTn id="57" dur="500"/>
                                        <p:tgtEl>
                                          <p:spTgt spid="8">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8">
                                            <p:txEl>
                                              <p:pRg st="6" end="6"/>
                                            </p:txEl>
                                          </p:spTgt>
                                        </p:tgtEl>
                                        <p:attrNameLst>
                                          <p:attrName>style.visibility</p:attrName>
                                        </p:attrNameLst>
                                      </p:cBhvr>
                                      <p:to>
                                        <p:strVal val="visible"/>
                                      </p:to>
                                    </p:set>
                                    <p:animEffect transition="in" filter="fade">
                                      <p:cBhvr>
                                        <p:cTn id="62" dur="500"/>
                                        <p:tgtEl>
                                          <p:spTgt spid="8">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8">
                                            <p:txEl>
                                              <p:pRg st="8" end="8"/>
                                            </p:txEl>
                                          </p:spTgt>
                                        </p:tgtEl>
                                        <p:attrNameLst>
                                          <p:attrName>style.visibility</p:attrName>
                                        </p:attrNameLst>
                                      </p:cBhvr>
                                      <p:to>
                                        <p:strVal val="visible"/>
                                      </p:to>
                                    </p:set>
                                    <p:animEffect transition="in" filter="fade">
                                      <p:cBhvr>
                                        <p:cTn id="67" dur="500"/>
                                        <p:tgtEl>
                                          <p:spTgt spid="8">
                                            <p:txEl>
                                              <p:pRg st="8" end="8"/>
                                            </p:txEl>
                                          </p:spTgt>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8">
                                            <p:txEl>
                                              <p:pRg st="9" end="9"/>
                                            </p:txEl>
                                          </p:spTgt>
                                        </p:tgtEl>
                                        <p:attrNameLst>
                                          <p:attrName>style.visibility</p:attrName>
                                        </p:attrNameLst>
                                      </p:cBhvr>
                                      <p:to>
                                        <p:strVal val="visible"/>
                                      </p:to>
                                    </p:set>
                                    <p:animEffect transition="in" filter="fade">
                                      <p:cBhvr>
                                        <p:cTn id="71" dur="500"/>
                                        <p:tgtEl>
                                          <p:spTgt spid="8">
                                            <p:txEl>
                                              <p:pRg st="9" end="9"/>
                                            </p:txEl>
                                          </p:spTgt>
                                        </p:tgtEl>
                                      </p:cBhvr>
                                    </p:animEffect>
                                  </p:childTnLst>
                                </p:cTn>
                              </p:par>
                            </p:childTnLst>
                          </p:cTn>
                        </p:par>
                        <p:par>
                          <p:cTn id="72" fill="hold">
                            <p:stCondLst>
                              <p:cond delay="1000"/>
                            </p:stCondLst>
                            <p:childTnLst>
                              <p:par>
                                <p:cTn id="73" presetID="10" presetClass="entr" presetSubtype="0" fill="hold" nodeType="afterEffect">
                                  <p:stCondLst>
                                    <p:cond delay="0"/>
                                  </p:stCondLst>
                                  <p:childTnLst>
                                    <p:set>
                                      <p:cBhvr>
                                        <p:cTn id="74" dur="1" fill="hold">
                                          <p:stCondLst>
                                            <p:cond delay="0"/>
                                          </p:stCondLst>
                                        </p:cTn>
                                        <p:tgtEl>
                                          <p:spTgt spid="8">
                                            <p:txEl>
                                              <p:pRg st="10" end="10"/>
                                            </p:txEl>
                                          </p:spTgt>
                                        </p:tgtEl>
                                        <p:attrNameLst>
                                          <p:attrName>style.visibility</p:attrName>
                                        </p:attrNameLst>
                                      </p:cBhvr>
                                      <p:to>
                                        <p:strVal val="visible"/>
                                      </p:to>
                                    </p:set>
                                    <p:animEffect transition="in" filter="fade">
                                      <p:cBhvr>
                                        <p:cTn id="75" dur="500"/>
                                        <p:tgtEl>
                                          <p:spTgt spid="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3.4.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To Recognize Students Input</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838200" y="1995488"/>
            <a:ext cx="5257800" cy="3639830"/>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What do you say when you want to acknowledge input/feedback from your students? What else do you do?</a:t>
            </a:r>
          </a:p>
          <a:p>
            <a:pPr marL="0" indent="0" algn="ctr">
              <a:buNone/>
            </a:pPr>
            <a:endParaRPr lang="en-US" sz="12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 </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426200" y="1978554"/>
            <a:ext cx="5257800" cy="4015846"/>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X is rightly reminding us of a point of view that we have neglected.</a:t>
            </a:r>
          </a:p>
          <a:p>
            <a:pPr algn="ctr"/>
            <a:r>
              <a:rPr lang="en-US" sz="2400" dirty="0"/>
              <a:t>Thanks, X, for pointing that out. </a:t>
            </a:r>
          </a:p>
          <a:p>
            <a:pPr algn="ctr"/>
            <a:r>
              <a:rPr lang="en-US" sz="2400" dirty="0"/>
              <a:t>Excellent point! Let's look at the issue X raised</a:t>
            </a:r>
            <a:endParaRPr lang="en-US" sz="2400" b="1" dirty="0"/>
          </a:p>
          <a:p>
            <a:pPr marL="0" indent="0" algn="ctr">
              <a:buNone/>
            </a:pPr>
            <a:r>
              <a:rPr lang="en-US" sz="2400" b="1" dirty="0"/>
              <a:t>Add your own expressions:</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3575378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fade">
                                      <p:cBhvr>
                                        <p:cTn id="11" dur="500"/>
                                        <p:tgtEl>
                                          <p:spTgt spid="6">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500"/>
                                        <p:tgtEl>
                                          <p:spTgt spid="6">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animEffect transition="in" filter="fade">
                                      <p:cBhvr>
                                        <p:cTn id="23" dur="500"/>
                                        <p:tgtEl>
                                          <p:spTgt spid="6">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5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1" end="1"/>
                                            </p:txEl>
                                          </p:spTgt>
                                        </p:tgtEl>
                                        <p:attrNameLst>
                                          <p:attrName>style.visibility</p:attrName>
                                        </p:attrNameLst>
                                      </p:cBhvr>
                                      <p:to>
                                        <p:strVal val="visible"/>
                                      </p:to>
                                    </p:set>
                                    <p:animEffect transition="in" filter="fade">
                                      <p:cBhvr>
                                        <p:cTn id="37" dur="500"/>
                                        <p:tgtEl>
                                          <p:spTgt spid="8">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2" end="2"/>
                                            </p:txEl>
                                          </p:spTgt>
                                        </p:tgtEl>
                                        <p:attrNameLst>
                                          <p:attrName>style.visibility</p:attrName>
                                        </p:attrNameLst>
                                      </p:cBhvr>
                                      <p:to>
                                        <p:strVal val="visible"/>
                                      </p:to>
                                    </p:set>
                                    <p:animEffect transition="in" filter="fade">
                                      <p:cBhvr>
                                        <p:cTn id="42" dur="500"/>
                                        <p:tgtEl>
                                          <p:spTgt spid="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3" end="3"/>
                                            </p:txEl>
                                          </p:spTgt>
                                        </p:tgtEl>
                                        <p:attrNameLst>
                                          <p:attrName>style.visibility</p:attrName>
                                        </p:attrNameLst>
                                      </p:cBhvr>
                                      <p:to>
                                        <p:strVal val="visible"/>
                                      </p:to>
                                    </p:set>
                                    <p:animEffect transition="in" filter="fade">
                                      <p:cBhvr>
                                        <p:cTn id="47" dur="500"/>
                                        <p:tgtEl>
                                          <p:spTgt spid="8">
                                            <p:txEl>
                                              <p:pRg st="3" end="3"/>
                                            </p:txEl>
                                          </p:spTgt>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8">
                                            <p:txEl>
                                              <p:pRg st="4" end="4"/>
                                            </p:txEl>
                                          </p:spTgt>
                                        </p:tgtEl>
                                        <p:attrNameLst>
                                          <p:attrName>style.visibility</p:attrName>
                                        </p:attrNameLst>
                                      </p:cBhvr>
                                      <p:to>
                                        <p:strVal val="visible"/>
                                      </p:to>
                                    </p:set>
                                    <p:animEffect transition="in" filter="fade">
                                      <p:cBhvr>
                                        <p:cTn id="51" dur="500"/>
                                        <p:tgtEl>
                                          <p:spTgt spid="8">
                                            <p:txEl>
                                              <p:pRg st="4" end="4"/>
                                            </p:txEl>
                                          </p:spTgt>
                                        </p:tgtEl>
                                      </p:cBhvr>
                                    </p:animEffect>
                                  </p:childTnLst>
                                </p:cTn>
                              </p:par>
                            </p:childTnLst>
                          </p:cTn>
                        </p:par>
                        <p:par>
                          <p:cTn id="52" fill="hold">
                            <p:stCondLst>
                              <p:cond delay="1000"/>
                            </p:stCondLst>
                            <p:childTnLst>
                              <p:par>
                                <p:cTn id="53" presetID="10" presetClass="entr" presetSubtype="0" fill="hold" nodeType="afterEffect">
                                  <p:stCondLst>
                                    <p:cond delay="0"/>
                                  </p:stCondLst>
                                  <p:childTnLst>
                                    <p:set>
                                      <p:cBhvr>
                                        <p:cTn id="54" dur="1" fill="hold">
                                          <p:stCondLst>
                                            <p:cond delay="0"/>
                                          </p:stCondLst>
                                        </p:cTn>
                                        <p:tgtEl>
                                          <p:spTgt spid="8">
                                            <p:txEl>
                                              <p:pRg st="5" end="5"/>
                                            </p:txEl>
                                          </p:spTgt>
                                        </p:tgtEl>
                                        <p:attrNameLst>
                                          <p:attrName>style.visibility</p:attrName>
                                        </p:attrNameLst>
                                      </p:cBhvr>
                                      <p:to>
                                        <p:strVal val="visible"/>
                                      </p:to>
                                    </p:set>
                                    <p:animEffect transition="in" filter="fade">
                                      <p:cBhvr>
                                        <p:cTn id="55" dur="500"/>
                                        <p:tgtEl>
                                          <p:spTgt spid="8">
                                            <p:txEl>
                                              <p:pRg st="5" end="5"/>
                                            </p:txEl>
                                          </p:spTgt>
                                        </p:tgtEl>
                                      </p:cBhvr>
                                    </p:animEffect>
                                  </p:childTnLst>
                                </p:cTn>
                              </p:par>
                            </p:childTnLst>
                          </p:cTn>
                        </p:par>
                        <p:par>
                          <p:cTn id="56" fill="hold">
                            <p:stCondLst>
                              <p:cond delay="1500"/>
                            </p:stCondLst>
                            <p:childTnLst>
                              <p:par>
                                <p:cTn id="57" presetID="10" presetClass="entr" presetSubtype="0" fill="hold" nodeType="afterEffect">
                                  <p:stCondLst>
                                    <p:cond delay="0"/>
                                  </p:stCondLst>
                                  <p:childTnLst>
                                    <p:set>
                                      <p:cBhvr>
                                        <p:cTn id="58" dur="1" fill="hold">
                                          <p:stCondLst>
                                            <p:cond delay="0"/>
                                          </p:stCondLst>
                                        </p:cTn>
                                        <p:tgtEl>
                                          <p:spTgt spid="8">
                                            <p:txEl>
                                              <p:pRg st="6" end="6"/>
                                            </p:txEl>
                                          </p:spTgt>
                                        </p:tgtEl>
                                        <p:attrNameLst>
                                          <p:attrName>style.visibility</p:attrName>
                                        </p:attrNameLst>
                                      </p:cBhvr>
                                      <p:to>
                                        <p:strVal val="visible"/>
                                      </p:to>
                                    </p:set>
                                    <p:animEffect transition="in" filter="fade">
                                      <p:cBhvr>
                                        <p:cTn id="59"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3.5.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Responses to Correct Answers</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838200" y="1995488"/>
            <a:ext cx="5257800" cy="3639830"/>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respond your students’ correct answer? What else do you usually do?</a:t>
            </a:r>
          </a:p>
          <a:p>
            <a:pPr marL="0" indent="0" algn="ctr">
              <a:buNone/>
            </a:pPr>
            <a:endParaRPr lang="en-US" sz="12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 </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426200" y="1978554"/>
            <a:ext cx="5257800" cy="4015846"/>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You've got it!</a:t>
            </a:r>
          </a:p>
          <a:p>
            <a:pPr algn="ctr"/>
            <a:r>
              <a:rPr lang="en-US" sz="2400" dirty="0"/>
              <a:t>That's precisely it!</a:t>
            </a:r>
          </a:p>
          <a:p>
            <a:pPr algn="ctr"/>
            <a:r>
              <a:rPr lang="en-US" sz="2400" dirty="0"/>
              <a:t>Did everyone hear what X just said?</a:t>
            </a:r>
          </a:p>
          <a:p>
            <a:pPr algn="ctr"/>
            <a:r>
              <a:rPr lang="en-US" sz="2400" dirty="0"/>
              <a:t>Exactly/Precisely!</a:t>
            </a:r>
          </a:p>
          <a:p>
            <a:pPr algn="ctr"/>
            <a:r>
              <a:rPr lang="en-US" sz="2400" dirty="0"/>
              <a:t>Right on the mark.</a:t>
            </a:r>
          </a:p>
          <a:p>
            <a:pPr algn="ctr"/>
            <a:endParaRPr lang="en-US" sz="2400" dirty="0"/>
          </a:p>
          <a:p>
            <a:pPr algn="ctr"/>
            <a:r>
              <a:rPr lang="en-US" sz="2400" b="1" dirty="0"/>
              <a:t>Add your own expressions:</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66659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fade">
                                      <p:cBhvr>
                                        <p:cTn id="11" dur="500"/>
                                        <p:tgtEl>
                                          <p:spTgt spid="6">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500"/>
                                        <p:tgtEl>
                                          <p:spTgt spid="6">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animEffect transition="in" filter="fade">
                                      <p:cBhvr>
                                        <p:cTn id="23" dur="500"/>
                                        <p:tgtEl>
                                          <p:spTgt spid="6">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5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1" end="1"/>
                                            </p:txEl>
                                          </p:spTgt>
                                        </p:tgtEl>
                                        <p:attrNameLst>
                                          <p:attrName>style.visibility</p:attrName>
                                        </p:attrNameLst>
                                      </p:cBhvr>
                                      <p:to>
                                        <p:strVal val="visible"/>
                                      </p:to>
                                    </p:set>
                                    <p:animEffect transition="in" filter="fade">
                                      <p:cBhvr>
                                        <p:cTn id="37" dur="500"/>
                                        <p:tgtEl>
                                          <p:spTgt spid="8">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2" end="2"/>
                                            </p:txEl>
                                          </p:spTgt>
                                        </p:tgtEl>
                                        <p:attrNameLst>
                                          <p:attrName>style.visibility</p:attrName>
                                        </p:attrNameLst>
                                      </p:cBhvr>
                                      <p:to>
                                        <p:strVal val="visible"/>
                                      </p:to>
                                    </p:set>
                                    <p:animEffect transition="in" filter="fade">
                                      <p:cBhvr>
                                        <p:cTn id="42" dur="500"/>
                                        <p:tgtEl>
                                          <p:spTgt spid="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3" end="3"/>
                                            </p:txEl>
                                          </p:spTgt>
                                        </p:tgtEl>
                                        <p:attrNameLst>
                                          <p:attrName>style.visibility</p:attrName>
                                        </p:attrNameLst>
                                      </p:cBhvr>
                                      <p:to>
                                        <p:strVal val="visible"/>
                                      </p:to>
                                    </p:set>
                                    <p:animEffect transition="in" filter="fade">
                                      <p:cBhvr>
                                        <p:cTn id="47" dur="500"/>
                                        <p:tgtEl>
                                          <p:spTgt spid="8">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
                                            <p:txEl>
                                              <p:pRg st="4" end="4"/>
                                            </p:txEl>
                                          </p:spTgt>
                                        </p:tgtEl>
                                        <p:attrNameLst>
                                          <p:attrName>style.visibility</p:attrName>
                                        </p:attrNameLst>
                                      </p:cBhvr>
                                      <p:to>
                                        <p:strVal val="visible"/>
                                      </p:to>
                                    </p:set>
                                    <p:animEffect transition="in" filter="fade">
                                      <p:cBhvr>
                                        <p:cTn id="52" dur="500"/>
                                        <p:tgtEl>
                                          <p:spTgt spid="8">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8">
                                            <p:txEl>
                                              <p:pRg st="6" end="6"/>
                                            </p:txEl>
                                          </p:spTgt>
                                        </p:tgtEl>
                                        <p:attrNameLst>
                                          <p:attrName>style.visibility</p:attrName>
                                        </p:attrNameLst>
                                      </p:cBhvr>
                                      <p:to>
                                        <p:strVal val="visible"/>
                                      </p:to>
                                    </p:set>
                                    <p:animEffect transition="in" filter="fade">
                                      <p:cBhvr>
                                        <p:cTn id="57" dur="500"/>
                                        <p:tgtEl>
                                          <p:spTgt spid="8">
                                            <p:txEl>
                                              <p:pRg st="6" end="6"/>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8">
                                            <p:txEl>
                                              <p:pRg st="7" end="7"/>
                                            </p:txEl>
                                          </p:spTgt>
                                        </p:tgtEl>
                                        <p:attrNameLst>
                                          <p:attrName>style.visibility</p:attrName>
                                        </p:attrNameLst>
                                      </p:cBhvr>
                                      <p:to>
                                        <p:strVal val="visible"/>
                                      </p:to>
                                    </p:set>
                                    <p:animEffect transition="in" filter="fade">
                                      <p:cBhvr>
                                        <p:cTn id="61" dur="500"/>
                                        <p:tgtEl>
                                          <p:spTgt spid="8">
                                            <p:txEl>
                                              <p:pRg st="7" end="7"/>
                                            </p:txEl>
                                          </p:spTgt>
                                        </p:tgtEl>
                                      </p:cBhvr>
                                    </p:animEffect>
                                  </p:childTnLst>
                                </p:cTn>
                              </p:par>
                            </p:childTnLst>
                          </p:cTn>
                        </p:par>
                        <p:par>
                          <p:cTn id="62" fill="hold">
                            <p:stCondLst>
                              <p:cond delay="1000"/>
                            </p:stCondLst>
                            <p:childTnLst>
                              <p:par>
                                <p:cTn id="63" presetID="10" presetClass="entr" presetSubtype="0" fill="hold" nodeType="afterEffect">
                                  <p:stCondLst>
                                    <p:cond delay="0"/>
                                  </p:stCondLst>
                                  <p:childTnLst>
                                    <p:set>
                                      <p:cBhvr>
                                        <p:cTn id="64" dur="1" fill="hold">
                                          <p:stCondLst>
                                            <p:cond delay="0"/>
                                          </p:stCondLst>
                                        </p:cTn>
                                        <p:tgtEl>
                                          <p:spTgt spid="8">
                                            <p:txEl>
                                              <p:pRg st="8" end="8"/>
                                            </p:txEl>
                                          </p:spTgt>
                                        </p:tgtEl>
                                        <p:attrNameLst>
                                          <p:attrName>style.visibility</p:attrName>
                                        </p:attrNameLst>
                                      </p:cBhvr>
                                      <p:to>
                                        <p:strVal val="visible"/>
                                      </p:to>
                                    </p:set>
                                    <p:animEffect transition="in" filter="fade">
                                      <p:cBhvr>
                                        <p:cTn id="65" dur="500"/>
                                        <p:tgtEl>
                                          <p:spTgt spid="8">
                                            <p:txEl>
                                              <p:pRg st="8" end="8"/>
                                            </p:txEl>
                                          </p:spTgt>
                                        </p:tgtEl>
                                      </p:cBhvr>
                                    </p:animEffect>
                                  </p:childTnLst>
                                </p:cTn>
                              </p:par>
                            </p:childTnLst>
                          </p:cTn>
                        </p:par>
                        <p:par>
                          <p:cTn id="66" fill="hold">
                            <p:stCondLst>
                              <p:cond delay="1500"/>
                            </p:stCondLst>
                            <p:childTnLst>
                              <p:par>
                                <p:cTn id="67" presetID="10" presetClass="entr" presetSubtype="0" fill="hold" nodeType="afterEffect">
                                  <p:stCondLst>
                                    <p:cond delay="0"/>
                                  </p:stCondLst>
                                  <p:childTnLst>
                                    <p:set>
                                      <p:cBhvr>
                                        <p:cTn id="68" dur="1" fill="hold">
                                          <p:stCondLst>
                                            <p:cond delay="0"/>
                                          </p:stCondLst>
                                        </p:cTn>
                                        <p:tgtEl>
                                          <p:spTgt spid="8">
                                            <p:txEl>
                                              <p:pRg st="9" end="9"/>
                                            </p:txEl>
                                          </p:spTgt>
                                        </p:tgtEl>
                                        <p:attrNameLst>
                                          <p:attrName>style.visibility</p:attrName>
                                        </p:attrNameLst>
                                      </p:cBhvr>
                                      <p:to>
                                        <p:strVal val="visible"/>
                                      </p:to>
                                    </p:set>
                                    <p:animEffect transition="in" filter="fade">
                                      <p:cBhvr>
                                        <p:cTn id="69"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3.6.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Responses to Incorrect Answers</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838200" y="1995488"/>
            <a:ext cx="5257800" cy="3639830"/>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respond your students’ incorrect answer? What else do you usually do?</a:t>
            </a:r>
          </a:p>
          <a:p>
            <a:pPr marL="0" indent="0" algn="ctr">
              <a:buNone/>
            </a:pPr>
            <a:endParaRPr lang="en-US" sz="12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 </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426200" y="1978554"/>
            <a:ext cx="5257800" cy="4015846"/>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That's a very good guess, but that's not it.</a:t>
            </a:r>
          </a:p>
          <a:p>
            <a:pPr algn="ctr"/>
            <a:r>
              <a:rPr lang="en-US" sz="2400" dirty="0"/>
              <a:t>Do the rest of you agree?</a:t>
            </a:r>
          </a:p>
          <a:p>
            <a:pPr algn="ctr"/>
            <a:r>
              <a:rPr lang="en-US" sz="2400" dirty="0"/>
              <a:t>Nice try, but that's not it.</a:t>
            </a:r>
          </a:p>
          <a:p>
            <a:pPr algn="ctr"/>
            <a:r>
              <a:rPr lang="en-US" sz="2400" dirty="0"/>
              <a:t>What do the rest of you think?</a:t>
            </a:r>
          </a:p>
          <a:p>
            <a:pPr algn="ctr"/>
            <a:endParaRPr lang="en-US" sz="2400" dirty="0"/>
          </a:p>
          <a:p>
            <a:pPr marL="0" indent="0" algn="ctr">
              <a:buNone/>
            </a:pPr>
            <a:r>
              <a:rPr lang="en-US" sz="2400" b="1" dirty="0"/>
              <a:t>Add your own expressions:</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371666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fade">
                                      <p:cBhvr>
                                        <p:cTn id="11" dur="500"/>
                                        <p:tgtEl>
                                          <p:spTgt spid="6">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500"/>
                                        <p:tgtEl>
                                          <p:spTgt spid="6">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animEffect transition="in" filter="fade">
                                      <p:cBhvr>
                                        <p:cTn id="23" dur="500"/>
                                        <p:tgtEl>
                                          <p:spTgt spid="6">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5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1" end="1"/>
                                            </p:txEl>
                                          </p:spTgt>
                                        </p:tgtEl>
                                        <p:attrNameLst>
                                          <p:attrName>style.visibility</p:attrName>
                                        </p:attrNameLst>
                                      </p:cBhvr>
                                      <p:to>
                                        <p:strVal val="visible"/>
                                      </p:to>
                                    </p:set>
                                    <p:animEffect transition="in" filter="fade">
                                      <p:cBhvr>
                                        <p:cTn id="37" dur="500"/>
                                        <p:tgtEl>
                                          <p:spTgt spid="8">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2" end="2"/>
                                            </p:txEl>
                                          </p:spTgt>
                                        </p:tgtEl>
                                        <p:attrNameLst>
                                          <p:attrName>style.visibility</p:attrName>
                                        </p:attrNameLst>
                                      </p:cBhvr>
                                      <p:to>
                                        <p:strVal val="visible"/>
                                      </p:to>
                                    </p:set>
                                    <p:animEffect transition="in" filter="fade">
                                      <p:cBhvr>
                                        <p:cTn id="42" dur="500"/>
                                        <p:tgtEl>
                                          <p:spTgt spid="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3" end="3"/>
                                            </p:txEl>
                                          </p:spTgt>
                                        </p:tgtEl>
                                        <p:attrNameLst>
                                          <p:attrName>style.visibility</p:attrName>
                                        </p:attrNameLst>
                                      </p:cBhvr>
                                      <p:to>
                                        <p:strVal val="visible"/>
                                      </p:to>
                                    </p:set>
                                    <p:animEffect transition="in" filter="fade">
                                      <p:cBhvr>
                                        <p:cTn id="47" dur="500"/>
                                        <p:tgtEl>
                                          <p:spTgt spid="8">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Effect transition="in" filter="fade">
                                      <p:cBhvr>
                                        <p:cTn id="52" dur="500"/>
                                        <p:tgtEl>
                                          <p:spTgt spid="8">
                                            <p:txEl>
                                              <p:pRg st="5" end="5"/>
                                            </p:txEl>
                                          </p:spTgt>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8">
                                            <p:txEl>
                                              <p:pRg st="6" end="6"/>
                                            </p:txEl>
                                          </p:spTgt>
                                        </p:tgtEl>
                                        <p:attrNameLst>
                                          <p:attrName>style.visibility</p:attrName>
                                        </p:attrNameLst>
                                      </p:cBhvr>
                                      <p:to>
                                        <p:strVal val="visible"/>
                                      </p:to>
                                    </p:set>
                                    <p:animEffect transition="in" filter="fade">
                                      <p:cBhvr>
                                        <p:cTn id="56" dur="500"/>
                                        <p:tgtEl>
                                          <p:spTgt spid="8">
                                            <p:txEl>
                                              <p:pRg st="6" end="6"/>
                                            </p:txEl>
                                          </p:spTgt>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8">
                                            <p:txEl>
                                              <p:pRg st="7" end="7"/>
                                            </p:txEl>
                                          </p:spTgt>
                                        </p:tgtEl>
                                        <p:attrNameLst>
                                          <p:attrName>style.visibility</p:attrName>
                                        </p:attrNameLst>
                                      </p:cBhvr>
                                      <p:to>
                                        <p:strVal val="visible"/>
                                      </p:to>
                                    </p:set>
                                    <p:animEffect transition="in" filter="fade">
                                      <p:cBhvr>
                                        <p:cTn id="60" dur="500"/>
                                        <p:tgtEl>
                                          <p:spTgt spid="8">
                                            <p:txEl>
                                              <p:pRg st="7" end="7"/>
                                            </p:txEl>
                                          </p:spTgt>
                                        </p:tgtEl>
                                      </p:cBhvr>
                                    </p:animEffect>
                                  </p:childTnLst>
                                </p:cTn>
                              </p:par>
                            </p:childTnLst>
                          </p:cTn>
                        </p:par>
                        <p:par>
                          <p:cTn id="61" fill="hold">
                            <p:stCondLst>
                              <p:cond delay="1500"/>
                            </p:stCondLst>
                            <p:childTnLst>
                              <p:par>
                                <p:cTn id="62" presetID="10" presetClass="entr" presetSubtype="0" fill="hold" nodeType="afterEffect">
                                  <p:stCondLst>
                                    <p:cond delay="0"/>
                                  </p:stCondLst>
                                  <p:childTnLst>
                                    <p:set>
                                      <p:cBhvr>
                                        <p:cTn id="63" dur="1" fill="hold">
                                          <p:stCondLst>
                                            <p:cond delay="0"/>
                                          </p:stCondLst>
                                        </p:cTn>
                                        <p:tgtEl>
                                          <p:spTgt spid="8">
                                            <p:txEl>
                                              <p:pRg st="8" end="8"/>
                                            </p:txEl>
                                          </p:spTgt>
                                        </p:tgtEl>
                                        <p:attrNameLst>
                                          <p:attrName>style.visibility</p:attrName>
                                        </p:attrNameLst>
                                      </p:cBhvr>
                                      <p:to>
                                        <p:strVal val="visible"/>
                                      </p:to>
                                    </p:set>
                                    <p:animEffect transition="in" filter="fade">
                                      <p:cBhvr>
                                        <p:cTn id="64"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200" b="1" dirty="0">
                <a:latin typeface="Cambria" panose="02040503050406030204" pitchFamily="18" charset="0"/>
                <a:ea typeface="Cambria" panose="02040503050406030204" pitchFamily="18" charset="0"/>
              </a:rPr>
              <a:t>3.6.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Handling Students’ Questions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002060"/>
                </a:solidFill>
                <a:latin typeface="Cambria" panose="02040503050406030204" pitchFamily="18" charset="0"/>
                <a:ea typeface="Cambria" panose="02040503050406030204" pitchFamily="18" charset="0"/>
              </a:rPr>
              <a:t>Responses to Incorrect Answers  (cont.)</a:t>
            </a:r>
            <a:endParaRPr lang="en-US" sz="3600" b="1" dirty="0">
              <a:solidFill>
                <a:srgbClr val="00206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1054100" y="2012422"/>
            <a:ext cx="10083799" cy="4252912"/>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u="sng" dirty="0"/>
              <a:t>Note: </a:t>
            </a:r>
          </a:p>
          <a:p>
            <a:pPr marL="0" indent="0" algn="ctr">
              <a:buNone/>
            </a:pPr>
            <a:endParaRPr lang="en-US" sz="2400" dirty="0"/>
          </a:p>
          <a:p>
            <a:pPr algn="ctr"/>
            <a:r>
              <a:rPr lang="en-US" sz="2400" dirty="0"/>
              <a:t>If possible, avoid providing the correct answer right away. </a:t>
            </a:r>
          </a:p>
          <a:p>
            <a:pPr algn="ctr"/>
            <a:endParaRPr lang="en-US" sz="2400" dirty="0"/>
          </a:p>
          <a:p>
            <a:pPr algn="ctr"/>
            <a:r>
              <a:rPr lang="en-US" sz="2400" dirty="0"/>
              <a:t>Consider how you can involve the entire class in the question-and-answer, so that instead of doing all the answering yourself, you create learning opportunities for your students.</a:t>
            </a:r>
          </a:p>
          <a:p>
            <a:pPr algn="ctr"/>
            <a:endParaRPr lang="en-US" sz="2400" dirty="0"/>
          </a:p>
          <a:p>
            <a:pPr algn="ctr"/>
            <a:r>
              <a:rPr lang="en-US" sz="2400" dirty="0"/>
              <a:t>Try asking different types or levels of questions based on what you have heard to facilitate depth of processing/critical thinking by your students. </a:t>
            </a:r>
          </a:p>
          <a:p>
            <a:pPr algn="ctr"/>
            <a:endParaRPr lang="en-US" sz="2400" dirty="0"/>
          </a:p>
          <a:p>
            <a:pPr algn="ctr"/>
            <a:r>
              <a:rPr lang="en-US" sz="2400" dirty="0"/>
              <a:t>For strategies for handing challenging questions, refer to the previous lectures. </a:t>
            </a:r>
          </a:p>
        </p:txBody>
      </p:sp>
    </p:spTree>
    <p:extLst>
      <p:ext uri="{BB962C8B-B14F-4D97-AF65-F5344CB8AC3E}">
        <p14:creationId xmlns:p14="http://schemas.microsoft.com/office/powerpoint/2010/main" val="183757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animEffect transition="in" filter="fade">
                                      <p:cBhvr>
                                        <p:cTn id="2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3000" b="1" dirty="0">
                <a:latin typeface="Cambria" panose="02040503050406030204" pitchFamily="18" charset="0"/>
                <a:ea typeface="Cambria" panose="02040503050406030204" pitchFamily="18" charset="0"/>
              </a:rPr>
              <a:t>4. Mastering the Mechanics of </a:t>
            </a:r>
            <a:br>
              <a:rPr lang="en-US" sz="3000" b="1" dirty="0">
                <a:latin typeface="Cambria" panose="02040503050406030204" pitchFamily="18" charset="0"/>
                <a:ea typeface="Cambria" panose="02040503050406030204" pitchFamily="18" charset="0"/>
              </a:rPr>
            </a:br>
            <a:r>
              <a:rPr lang="en-US" sz="3000" b="1" dirty="0">
                <a:latin typeface="Cambria" panose="02040503050406030204" pitchFamily="18" charset="0"/>
                <a:ea typeface="Cambria" panose="02040503050406030204" pitchFamily="18" charset="0"/>
              </a:rPr>
              <a:t>Language – </a:t>
            </a:r>
            <a:br>
              <a:rPr lang="en-US" sz="3000" b="1" dirty="0">
                <a:latin typeface="Cambria" panose="02040503050406030204" pitchFamily="18" charset="0"/>
                <a:ea typeface="Cambria" panose="02040503050406030204" pitchFamily="18" charset="0"/>
              </a:rPr>
            </a:br>
            <a:r>
              <a:rPr lang="en-US" sz="3000" b="1" dirty="0">
                <a:solidFill>
                  <a:srgbClr val="C00000"/>
                </a:solidFill>
                <a:latin typeface="Cambria" panose="02040503050406030204" pitchFamily="18" charset="0"/>
                <a:ea typeface="Cambria" panose="02040503050406030204" pitchFamily="18" charset="0"/>
              </a:rPr>
              <a:t>Enhancing The Clarity of Explanations </a:t>
            </a:r>
            <a:r>
              <a:rPr lang="en-US" sz="20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10291"/>
            <a:ext cx="10515600" cy="4351338"/>
          </a:xfrm>
        </p:spPr>
        <p:txBody>
          <a:bodyPr>
            <a:normAutofit fontScale="85000" lnSpcReduction="20000"/>
          </a:bodyPr>
          <a:lstStyle/>
          <a:p>
            <a:r>
              <a:rPr lang="en-US" dirty="0"/>
              <a:t>Clarity in presenting explanations is a key attribute of an instructor's effectiveness in communicating ideas, concepts, theories, and so on. </a:t>
            </a:r>
          </a:p>
          <a:p>
            <a:endParaRPr lang="en-US" dirty="0"/>
          </a:p>
          <a:p>
            <a:r>
              <a:rPr lang="en-US" dirty="0"/>
              <a:t>Your ability to explain things in a clear and unambiguous way is critical to creating a productive learning experience for students. </a:t>
            </a:r>
          </a:p>
          <a:p>
            <a:endParaRPr lang="en-US" dirty="0"/>
          </a:p>
          <a:p>
            <a:r>
              <a:rPr lang="en-US" dirty="0"/>
              <a:t>Researchers have established the effectiveness of various instructional techniques, such as the use of concrete examples to illustrate abstract concepts, the use of analogies from outside of classroom, the creation of context, and </a:t>
            </a:r>
            <a:r>
              <a:rPr lang="en-US"/>
              <a:t>so on. </a:t>
            </a:r>
            <a:endParaRPr lang="en-US" dirty="0"/>
          </a:p>
          <a:p>
            <a:endParaRPr lang="en-US" dirty="0"/>
          </a:p>
          <a:p>
            <a:r>
              <a:rPr lang="en-US" dirty="0"/>
              <a:t>Here are eight key techniques to get you started on developing the ability to achieve your communication goals.</a:t>
            </a:r>
          </a:p>
        </p:txBody>
      </p:sp>
    </p:spTree>
    <p:extLst>
      <p:ext uri="{BB962C8B-B14F-4D97-AF65-F5344CB8AC3E}">
        <p14:creationId xmlns:p14="http://schemas.microsoft.com/office/powerpoint/2010/main" val="399924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fontScale="90000"/>
          </a:bodyPr>
          <a:lstStyle/>
          <a:p>
            <a:r>
              <a:rPr lang="en-US" sz="3200" b="1" dirty="0">
                <a:latin typeface="Cambria" panose="02040503050406030204" pitchFamily="18" charset="0"/>
                <a:ea typeface="Cambria" panose="02040503050406030204" pitchFamily="18" charset="0"/>
              </a:rPr>
              <a:t>4.1.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Enhancing The Clarity of Explanations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a:t>
            </a:r>
            <a:r>
              <a:rPr lang="en-US" sz="3200" b="1" dirty="0">
                <a:solidFill>
                  <a:srgbClr val="002060"/>
                </a:solidFill>
                <a:latin typeface="Cambria" panose="02040503050406030204" pitchFamily="18" charset="0"/>
                <a:ea typeface="Cambria" panose="02040503050406030204" pitchFamily="18" charset="0"/>
              </a:rPr>
              <a:t>Provide a Definition</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584200" y="209299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Provide a formal definition for the term you are teaching. </a:t>
            </a:r>
          </a:p>
          <a:p>
            <a:pPr algn="ctr"/>
            <a:endParaRPr lang="en-US" sz="2400" dirty="0"/>
          </a:p>
          <a:p>
            <a:pPr algn="ctr"/>
            <a:r>
              <a:rPr lang="en-US" sz="2400" dirty="0"/>
              <a:t>Then you can supplement it with additional information (e.g., life experiences, practical applications) to make your explanation clear, memorable, and relevant to your students.</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155267" y="2092991"/>
            <a:ext cx="5257800" cy="4015846"/>
          </a:xfrm>
          <a:prstGeom prst="rect">
            <a:avLst/>
          </a:prstGeom>
          <a:ln>
            <a:solidFill>
              <a:srgbClr val="0070C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For example: </a:t>
            </a:r>
          </a:p>
          <a:p>
            <a:pPr algn="ctr"/>
            <a:r>
              <a:rPr lang="en-US" sz="2400" dirty="0"/>
              <a:t>The term X is defined (by [name]) as.... It is important because.. ..</a:t>
            </a:r>
          </a:p>
          <a:p>
            <a:pPr algn="ctr"/>
            <a:r>
              <a:rPr lang="en-US" sz="2400" dirty="0"/>
              <a:t>The dictionary defines the term X as.. . .</a:t>
            </a:r>
          </a:p>
          <a:p>
            <a:pPr algn="ctr"/>
            <a:r>
              <a:rPr lang="en-US" sz="2400" dirty="0"/>
              <a:t>X (the term you are defining) is a type of Y (the category to which it belongs) that is related to Z, but</a:t>
            </a:r>
          </a:p>
          <a:p>
            <a:pPr algn="ctr"/>
            <a:r>
              <a:rPr lang="en-US" sz="2400" dirty="0"/>
              <a:t>differs from Z in (the differentiation of the item from other relevant members). ...</a:t>
            </a:r>
          </a:p>
          <a:p>
            <a:pPr marL="0" indent="0" algn="ctr">
              <a:buNone/>
            </a:pPr>
            <a:endParaRPr lang="en-US" sz="2400" b="1" dirty="0"/>
          </a:p>
          <a:p>
            <a:pPr marL="0" indent="0" algn="ctr">
              <a:buNone/>
            </a:pPr>
            <a:r>
              <a:rPr lang="en-US" sz="2400" b="1" dirty="0"/>
              <a:t>Your example:</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1217994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fade">
                                      <p:cBhvr>
                                        <p:cTn id="22" dur="500"/>
                                        <p:tgtEl>
                                          <p:spTgt spid="8">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Effect transition="in" filter="fade">
                                      <p:cBhvr>
                                        <p:cTn id="27" dur="500"/>
                                        <p:tgtEl>
                                          <p:spTgt spid="8">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3" end="3"/>
                                            </p:txEl>
                                          </p:spTgt>
                                        </p:tgtEl>
                                        <p:attrNameLst>
                                          <p:attrName>style.visibility</p:attrName>
                                        </p:attrNameLst>
                                      </p:cBhvr>
                                      <p:to>
                                        <p:strVal val="visible"/>
                                      </p:to>
                                    </p:set>
                                    <p:animEffect transition="in" filter="fade">
                                      <p:cBhvr>
                                        <p:cTn id="32" dur="500"/>
                                        <p:tgtEl>
                                          <p:spTgt spid="8">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Effect transition="in" filter="fade">
                                      <p:cBhvr>
                                        <p:cTn id="37" dur="500"/>
                                        <p:tgtEl>
                                          <p:spTgt spid="8">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6" end="6"/>
                                            </p:txEl>
                                          </p:spTgt>
                                        </p:tgtEl>
                                        <p:attrNameLst>
                                          <p:attrName>style.visibility</p:attrName>
                                        </p:attrNameLst>
                                      </p:cBhvr>
                                      <p:to>
                                        <p:strVal val="visible"/>
                                      </p:to>
                                    </p:set>
                                    <p:animEffect transition="in" filter="fade">
                                      <p:cBhvr>
                                        <p:cTn id="42" dur="500"/>
                                        <p:tgtEl>
                                          <p:spTgt spid="8">
                                            <p:txEl>
                                              <p:pRg st="6" end="6"/>
                                            </p:txEl>
                                          </p:spTgt>
                                        </p:tgtEl>
                                      </p:cBhvr>
                                    </p:animEffect>
                                  </p:childTnLst>
                                </p:cTn>
                              </p:par>
                            </p:childTnLst>
                          </p:cTn>
                        </p:par>
                        <p:par>
                          <p:cTn id="43" fill="hold">
                            <p:stCondLst>
                              <p:cond delay="500"/>
                            </p:stCondLst>
                            <p:childTnLst>
                              <p:par>
                                <p:cTn id="44" presetID="10" presetClass="entr" presetSubtype="0" fill="hold" nodeType="afterEffect">
                                  <p:stCondLst>
                                    <p:cond delay="0"/>
                                  </p:stCondLst>
                                  <p:childTnLst>
                                    <p:set>
                                      <p:cBhvr>
                                        <p:cTn id="45" dur="1" fill="hold">
                                          <p:stCondLst>
                                            <p:cond delay="0"/>
                                          </p:stCondLst>
                                        </p:cTn>
                                        <p:tgtEl>
                                          <p:spTgt spid="8">
                                            <p:txEl>
                                              <p:pRg st="7" end="7"/>
                                            </p:txEl>
                                          </p:spTgt>
                                        </p:tgtEl>
                                        <p:attrNameLst>
                                          <p:attrName>style.visibility</p:attrName>
                                        </p:attrNameLst>
                                      </p:cBhvr>
                                      <p:to>
                                        <p:strVal val="visible"/>
                                      </p:to>
                                    </p:set>
                                    <p:animEffect transition="in" filter="fade">
                                      <p:cBhvr>
                                        <p:cTn id="46" dur="500"/>
                                        <p:tgtEl>
                                          <p:spTgt spid="8">
                                            <p:txEl>
                                              <p:pRg st="7" end="7"/>
                                            </p:txEl>
                                          </p:spTgt>
                                        </p:tgtEl>
                                      </p:cBhvr>
                                    </p:animEffect>
                                  </p:childTnLst>
                                </p:cTn>
                              </p:par>
                            </p:childTnLst>
                          </p:cTn>
                        </p:par>
                        <p:par>
                          <p:cTn id="47" fill="hold">
                            <p:stCondLst>
                              <p:cond delay="1000"/>
                            </p:stCondLst>
                            <p:childTnLst>
                              <p:par>
                                <p:cTn id="48" presetID="10" presetClass="entr" presetSubtype="0" fill="hold" nodeType="afterEffect">
                                  <p:stCondLst>
                                    <p:cond delay="0"/>
                                  </p:stCondLst>
                                  <p:childTnLst>
                                    <p:set>
                                      <p:cBhvr>
                                        <p:cTn id="49" dur="1" fill="hold">
                                          <p:stCondLst>
                                            <p:cond delay="0"/>
                                          </p:stCondLst>
                                        </p:cTn>
                                        <p:tgtEl>
                                          <p:spTgt spid="8">
                                            <p:txEl>
                                              <p:pRg st="8" end="8"/>
                                            </p:txEl>
                                          </p:spTgt>
                                        </p:tgtEl>
                                        <p:attrNameLst>
                                          <p:attrName>style.visibility</p:attrName>
                                        </p:attrNameLst>
                                      </p:cBhvr>
                                      <p:to>
                                        <p:strVal val="visible"/>
                                      </p:to>
                                    </p:set>
                                    <p:animEffect transition="in" filter="fade">
                                      <p:cBhvr>
                                        <p:cTn id="50"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fontScale="90000"/>
          </a:bodyPr>
          <a:lstStyle/>
          <a:p>
            <a:r>
              <a:rPr lang="en-US" sz="3200" b="1" dirty="0">
                <a:latin typeface="Cambria" panose="02040503050406030204" pitchFamily="18" charset="0"/>
                <a:ea typeface="Cambria" panose="02040503050406030204" pitchFamily="18" charset="0"/>
              </a:rPr>
              <a:t>4.2.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Enhancing The Clarity of Explanations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a:t>
            </a:r>
            <a:r>
              <a:rPr lang="en-US" sz="3200" b="1" dirty="0">
                <a:solidFill>
                  <a:srgbClr val="002060"/>
                </a:solidFill>
                <a:latin typeface="Cambria" panose="02040503050406030204" pitchFamily="18" charset="0"/>
                <a:ea typeface="Cambria" panose="02040503050406030204" pitchFamily="18" charset="0"/>
              </a:rPr>
              <a:t>Use a Practical Example</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584200" y="209299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endParaRPr lang="en-US" sz="2400" dirty="0"/>
          </a:p>
          <a:p>
            <a:pPr algn="ctr"/>
            <a:r>
              <a:rPr lang="en-US" sz="2400" dirty="0"/>
              <a:t>Give an example from the students’ experience.</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155267" y="2092991"/>
            <a:ext cx="5257800" cy="4015846"/>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For example: </a:t>
            </a:r>
          </a:p>
          <a:p>
            <a:pPr algn="ctr"/>
            <a:r>
              <a:rPr lang="en-US" sz="2400" dirty="0"/>
              <a:t>To understand what X is, think of….</a:t>
            </a:r>
          </a:p>
          <a:p>
            <a:pPr marL="0" indent="0" algn="ctr">
              <a:buNone/>
            </a:pPr>
            <a:endParaRPr lang="en-US" sz="2400" b="1" dirty="0"/>
          </a:p>
          <a:p>
            <a:pPr marL="0" indent="0" algn="ctr">
              <a:buNone/>
            </a:pPr>
            <a:endParaRPr lang="en-US" sz="2400" b="1" dirty="0"/>
          </a:p>
          <a:p>
            <a:pPr marL="0" indent="0" algn="ctr">
              <a:buNone/>
            </a:pPr>
            <a:r>
              <a:rPr lang="en-US" sz="2400" b="1" dirty="0"/>
              <a:t>Your example:</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2818875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xEl>
                                              <p:pRg st="5" end="5"/>
                                            </p:txEl>
                                          </p:spTgt>
                                        </p:tgtEl>
                                        <p:attrNameLst>
                                          <p:attrName>style.visibility</p:attrName>
                                        </p:attrNameLst>
                                      </p:cBhvr>
                                      <p:to>
                                        <p:strVal val="visible"/>
                                      </p:to>
                                    </p:set>
                                    <p:animEffect transition="in" filter="fade">
                                      <p:cBhvr>
                                        <p:cTn id="26" dur="500"/>
                                        <p:tgtEl>
                                          <p:spTgt spid="8">
                                            <p:txEl>
                                              <p:pRg st="5" end="5"/>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8">
                                            <p:txEl>
                                              <p:pRg st="6" end="6"/>
                                            </p:txEl>
                                          </p:spTgt>
                                        </p:tgtEl>
                                        <p:attrNameLst>
                                          <p:attrName>style.visibility</p:attrName>
                                        </p:attrNameLst>
                                      </p:cBhvr>
                                      <p:to>
                                        <p:strVal val="visible"/>
                                      </p:to>
                                    </p:set>
                                    <p:animEffect transition="in" filter="fade">
                                      <p:cBhvr>
                                        <p:cTn id="30" dur="500"/>
                                        <p:tgtEl>
                                          <p:spTgt spid="8">
                                            <p:txEl>
                                              <p:pRg st="6" end="6"/>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8">
                                            <p:txEl>
                                              <p:pRg st="7" end="7"/>
                                            </p:txEl>
                                          </p:spTgt>
                                        </p:tgtEl>
                                        <p:attrNameLst>
                                          <p:attrName>style.visibility</p:attrName>
                                        </p:attrNameLst>
                                      </p:cBhvr>
                                      <p:to>
                                        <p:strVal val="visible"/>
                                      </p:to>
                                    </p:set>
                                    <p:animEffect transition="in" filter="fade">
                                      <p:cBhvr>
                                        <p:cTn id="34"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fontScale="90000"/>
          </a:bodyPr>
          <a:lstStyle/>
          <a:p>
            <a:r>
              <a:rPr lang="en-US" sz="3200" b="1" dirty="0">
                <a:latin typeface="Cambria" panose="02040503050406030204" pitchFamily="18" charset="0"/>
                <a:ea typeface="Cambria" panose="02040503050406030204" pitchFamily="18" charset="0"/>
              </a:rPr>
              <a:t>4.3.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Enhancing The Clarity of Explanations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a:t>
            </a:r>
            <a:r>
              <a:rPr lang="en-US" sz="3200" b="1" dirty="0">
                <a:solidFill>
                  <a:srgbClr val="002060"/>
                </a:solidFill>
                <a:latin typeface="Cambria" panose="02040503050406030204" pitchFamily="18" charset="0"/>
                <a:ea typeface="Cambria" panose="02040503050406030204" pitchFamily="18" charset="0"/>
              </a:rPr>
              <a:t>Share a Personal Experience</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584200" y="209299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endParaRPr lang="en-US" sz="2400" dirty="0"/>
          </a:p>
          <a:p>
            <a:pPr algn="ctr"/>
            <a:r>
              <a:rPr lang="en-US" sz="2400" dirty="0"/>
              <a:t>Give an example from your experience (a story or event).</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155267" y="2092991"/>
            <a:ext cx="5257800" cy="4015846"/>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For example: </a:t>
            </a:r>
          </a:p>
          <a:p>
            <a:pPr algn="ctr"/>
            <a:r>
              <a:rPr lang="en-US" sz="2400" dirty="0"/>
              <a:t>To help you understand what X is, let me share a personal experience/ let me give you an example.. .. This is called X. which means…</a:t>
            </a:r>
            <a:endParaRPr lang="en-US" sz="2400" b="1" dirty="0"/>
          </a:p>
          <a:p>
            <a:pPr marL="0" indent="0" algn="ctr">
              <a:buNone/>
            </a:pPr>
            <a:endParaRPr lang="en-US" sz="2400" b="1" dirty="0"/>
          </a:p>
          <a:p>
            <a:pPr marL="0" indent="0" algn="ctr">
              <a:buNone/>
            </a:pPr>
            <a:r>
              <a:rPr lang="en-US" sz="2400" b="1" dirty="0"/>
              <a:t>Your example:</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2449879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xEl>
                                              <p:pRg st="4" end="4"/>
                                            </p:txEl>
                                          </p:spTgt>
                                        </p:tgtEl>
                                        <p:attrNameLst>
                                          <p:attrName>style.visibility</p:attrName>
                                        </p:attrNameLst>
                                      </p:cBhvr>
                                      <p:to>
                                        <p:strVal val="visible"/>
                                      </p:to>
                                    </p:set>
                                    <p:animEffect transition="in" filter="fade">
                                      <p:cBhvr>
                                        <p:cTn id="26" dur="500"/>
                                        <p:tgtEl>
                                          <p:spTgt spid="8">
                                            <p:txEl>
                                              <p:pRg st="4" end="4"/>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8">
                                            <p:txEl>
                                              <p:pRg st="5" end="5"/>
                                            </p:txEl>
                                          </p:spTgt>
                                        </p:tgtEl>
                                        <p:attrNameLst>
                                          <p:attrName>style.visibility</p:attrName>
                                        </p:attrNameLst>
                                      </p:cBhvr>
                                      <p:to>
                                        <p:strVal val="visible"/>
                                      </p:to>
                                    </p:set>
                                    <p:animEffect transition="in" filter="fade">
                                      <p:cBhvr>
                                        <p:cTn id="30" dur="500"/>
                                        <p:tgtEl>
                                          <p:spTgt spid="8">
                                            <p:txEl>
                                              <p:pRg st="5" end="5"/>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8">
                                            <p:txEl>
                                              <p:pRg st="6" end="6"/>
                                            </p:txEl>
                                          </p:spTgt>
                                        </p:tgtEl>
                                        <p:attrNameLst>
                                          <p:attrName>style.visibility</p:attrName>
                                        </p:attrNameLst>
                                      </p:cBhvr>
                                      <p:to>
                                        <p:strVal val="visible"/>
                                      </p:to>
                                    </p:set>
                                    <p:animEffect transition="in" filter="fade">
                                      <p:cBhvr>
                                        <p:cTn id="34"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fontScale="90000"/>
          </a:bodyPr>
          <a:lstStyle/>
          <a:p>
            <a:r>
              <a:rPr lang="en-US" sz="3200" b="1" dirty="0">
                <a:latin typeface="Cambria" panose="02040503050406030204" pitchFamily="18" charset="0"/>
                <a:ea typeface="Cambria" panose="02040503050406030204" pitchFamily="18" charset="0"/>
              </a:rPr>
              <a:t>4.4.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Enhancing The Clarity of Explanations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a:t>
            </a:r>
            <a:r>
              <a:rPr lang="en-US" sz="3200" b="1" dirty="0">
                <a:solidFill>
                  <a:srgbClr val="002060"/>
                </a:solidFill>
                <a:latin typeface="Cambria" panose="02040503050406030204" pitchFamily="18" charset="0"/>
                <a:ea typeface="Cambria" panose="02040503050406030204" pitchFamily="18" charset="0"/>
              </a:rPr>
              <a:t>Use an Analogy</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584200" y="209299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r>
              <a:rPr lang="en-US" sz="2400" dirty="0"/>
              <a:t>Make an analogy to some other concept that students already know.</a:t>
            </a:r>
          </a:p>
          <a:p>
            <a:pPr algn="ctr"/>
            <a:endParaRPr lang="en-US" sz="2400" dirty="0"/>
          </a:p>
          <a:p>
            <a:pPr algn="ctr"/>
            <a:r>
              <a:rPr lang="en-US" sz="2400" dirty="0"/>
              <a:t>Think in terms of, for example, patterns, relationships, or functions similar to the concept that you are teaching.</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155267" y="2092991"/>
            <a:ext cx="5257800" cy="4015846"/>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For example: </a:t>
            </a:r>
          </a:p>
          <a:p>
            <a:pPr algn="ctr"/>
            <a:r>
              <a:rPr lang="en-US" sz="2400" dirty="0"/>
              <a:t>The structure of X is like that of the Y.. . The same way that....</a:t>
            </a:r>
          </a:p>
          <a:p>
            <a:pPr algn="ctr"/>
            <a:r>
              <a:rPr lang="en-US" sz="2400" dirty="0"/>
              <a:t>The concept of X is analogous to.. . .</a:t>
            </a:r>
            <a:endParaRPr lang="en-US" sz="2400" b="1" dirty="0"/>
          </a:p>
          <a:p>
            <a:pPr marL="0" indent="0" algn="ctr">
              <a:buNone/>
            </a:pPr>
            <a:endParaRPr lang="en-US" sz="2400" b="1" dirty="0"/>
          </a:p>
          <a:p>
            <a:pPr marL="0" indent="0" algn="ctr">
              <a:buNone/>
            </a:pPr>
            <a:r>
              <a:rPr lang="en-US" sz="2400" b="1" dirty="0"/>
              <a:t>Your example:</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917565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fade">
                                      <p:cBhvr>
                                        <p:cTn id="22" dur="500"/>
                                        <p:tgtEl>
                                          <p:spTgt spid="8">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Effect transition="in" filter="fade">
                                      <p:cBhvr>
                                        <p:cTn id="27" dur="500"/>
                                        <p:tgtEl>
                                          <p:spTgt spid="8">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fade">
                                      <p:cBhvr>
                                        <p:cTn id="32" dur="500"/>
                                        <p:tgtEl>
                                          <p:spTgt spid="8">
                                            <p:txEl>
                                              <p:pRg st="4" end="4"/>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8">
                                            <p:txEl>
                                              <p:pRg st="5" end="5"/>
                                            </p:txEl>
                                          </p:spTgt>
                                        </p:tgtEl>
                                        <p:attrNameLst>
                                          <p:attrName>style.visibility</p:attrName>
                                        </p:attrNameLst>
                                      </p:cBhvr>
                                      <p:to>
                                        <p:strVal val="visible"/>
                                      </p:to>
                                    </p:set>
                                    <p:animEffect transition="in" filter="fade">
                                      <p:cBhvr>
                                        <p:cTn id="36" dur="500"/>
                                        <p:tgtEl>
                                          <p:spTgt spid="8">
                                            <p:txEl>
                                              <p:pRg st="5" end="5"/>
                                            </p:txEl>
                                          </p:spTgt>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8">
                                            <p:txEl>
                                              <p:pRg st="6" end="6"/>
                                            </p:txEl>
                                          </p:spTgt>
                                        </p:tgtEl>
                                        <p:attrNameLst>
                                          <p:attrName>style.visibility</p:attrName>
                                        </p:attrNameLst>
                                      </p:cBhvr>
                                      <p:to>
                                        <p:strVal val="visible"/>
                                      </p:to>
                                    </p:set>
                                    <p:animEffect transition="in" filter="fade">
                                      <p:cBhvr>
                                        <p:cTn id="40" dur="500"/>
                                        <p:tgtEl>
                                          <p:spTgt spid="8">
                                            <p:txEl>
                                              <p:pRg st="6" end="6"/>
                                            </p:txEl>
                                          </p:spTgt>
                                        </p:tgtEl>
                                      </p:cBhvr>
                                    </p:animEffect>
                                  </p:childTnLst>
                                </p:cTn>
                              </p:par>
                            </p:childTnLst>
                          </p:cTn>
                        </p:par>
                        <p:par>
                          <p:cTn id="41" fill="hold">
                            <p:stCondLst>
                              <p:cond delay="1500"/>
                            </p:stCondLst>
                            <p:childTnLst>
                              <p:par>
                                <p:cTn id="42" presetID="10" presetClass="entr" presetSubtype="0" fill="hold" nodeType="afterEffect">
                                  <p:stCondLst>
                                    <p:cond delay="0"/>
                                  </p:stCondLst>
                                  <p:childTnLst>
                                    <p:set>
                                      <p:cBhvr>
                                        <p:cTn id="43" dur="1" fill="hold">
                                          <p:stCondLst>
                                            <p:cond delay="0"/>
                                          </p:stCondLst>
                                        </p:cTn>
                                        <p:tgtEl>
                                          <p:spTgt spid="8">
                                            <p:txEl>
                                              <p:pRg st="7" end="7"/>
                                            </p:txEl>
                                          </p:spTgt>
                                        </p:tgtEl>
                                        <p:attrNameLst>
                                          <p:attrName>style.visibility</p:attrName>
                                        </p:attrNameLst>
                                      </p:cBhvr>
                                      <p:to>
                                        <p:strVal val="visible"/>
                                      </p:to>
                                    </p:set>
                                    <p:animEffect transition="in" filter="fade">
                                      <p:cBhvr>
                                        <p:cTn id="44"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fontScale="90000"/>
          </a:bodyPr>
          <a:lstStyle/>
          <a:p>
            <a:r>
              <a:rPr lang="en-US" sz="3200" b="1" dirty="0">
                <a:latin typeface="Cambria" panose="02040503050406030204" pitchFamily="18" charset="0"/>
                <a:ea typeface="Cambria" panose="02040503050406030204" pitchFamily="18" charset="0"/>
              </a:rPr>
              <a:t>4.5.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Enhancing The Clarity of Explanations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a:t>
            </a:r>
            <a:r>
              <a:rPr lang="en-US" sz="3200" b="1" dirty="0">
                <a:solidFill>
                  <a:srgbClr val="002060"/>
                </a:solidFill>
                <a:latin typeface="Cambria" panose="02040503050406030204" pitchFamily="18" charset="0"/>
                <a:ea typeface="Cambria" panose="02040503050406030204" pitchFamily="18" charset="0"/>
              </a:rPr>
              <a:t>Offer Comparison and Contrast</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584200" y="209299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endParaRPr lang="en-US" sz="2400" dirty="0"/>
          </a:p>
          <a:p>
            <a:pPr algn="ctr"/>
            <a:r>
              <a:rPr lang="en-US" sz="2400" dirty="0"/>
              <a:t>Compare the term with a similar term or contrast it with an opposing term.</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155267" y="2092991"/>
            <a:ext cx="5257800" cy="4015846"/>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For example: </a:t>
            </a:r>
          </a:p>
          <a:p>
            <a:pPr algn="ctr"/>
            <a:r>
              <a:rPr lang="en-US" sz="2400" dirty="0"/>
              <a:t>X is similar to Y because.. .,but is different from Y because.. . ..</a:t>
            </a:r>
            <a:endParaRPr lang="en-US" sz="2400" b="1" dirty="0"/>
          </a:p>
          <a:p>
            <a:pPr marL="0" indent="0" algn="ctr">
              <a:buNone/>
            </a:pPr>
            <a:endParaRPr lang="en-US" sz="2400" b="1" dirty="0"/>
          </a:p>
          <a:p>
            <a:pPr marL="0" indent="0" algn="ctr">
              <a:buNone/>
            </a:pPr>
            <a:r>
              <a:rPr lang="en-US" sz="2400" b="1" dirty="0"/>
              <a:t>Your example:</a:t>
            </a:r>
          </a:p>
          <a:p>
            <a:pPr algn="ctr"/>
            <a:r>
              <a:rPr lang="en-US" sz="2400" dirty="0"/>
              <a:t>_______________________________</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175399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xEl>
                                              <p:pRg st="4" end="4"/>
                                            </p:txEl>
                                          </p:spTgt>
                                        </p:tgtEl>
                                        <p:attrNameLst>
                                          <p:attrName>style.visibility</p:attrName>
                                        </p:attrNameLst>
                                      </p:cBhvr>
                                      <p:to>
                                        <p:strVal val="visible"/>
                                      </p:to>
                                    </p:set>
                                    <p:animEffect transition="in" filter="fade">
                                      <p:cBhvr>
                                        <p:cTn id="26" dur="500"/>
                                        <p:tgtEl>
                                          <p:spTgt spid="8">
                                            <p:txEl>
                                              <p:pRg st="4" end="4"/>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8">
                                            <p:txEl>
                                              <p:pRg st="5" end="5"/>
                                            </p:txEl>
                                          </p:spTgt>
                                        </p:tgtEl>
                                        <p:attrNameLst>
                                          <p:attrName>style.visibility</p:attrName>
                                        </p:attrNameLst>
                                      </p:cBhvr>
                                      <p:to>
                                        <p:strVal val="visible"/>
                                      </p:to>
                                    </p:set>
                                    <p:animEffect transition="in" filter="fade">
                                      <p:cBhvr>
                                        <p:cTn id="30" dur="500"/>
                                        <p:tgtEl>
                                          <p:spTgt spid="8">
                                            <p:txEl>
                                              <p:pRg st="5" end="5"/>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8">
                                            <p:txEl>
                                              <p:pRg st="6" end="6"/>
                                            </p:txEl>
                                          </p:spTgt>
                                        </p:tgtEl>
                                        <p:attrNameLst>
                                          <p:attrName>style.visibility</p:attrName>
                                        </p:attrNameLst>
                                      </p:cBhvr>
                                      <p:to>
                                        <p:strVal val="visible"/>
                                      </p:to>
                                    </p:set>
                                    <p:animEffect transition="in" filter="fade">
                                      <p:cBhvr>
                                        <p:cTn id="34"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fontScale="90000"/>
          </a:bodyPr>
          <a:lstStyle/>
          <a:p>
            <a:r>
              <a:rPr lang="en-US" sz="3200" b="1" dirty="0">
                <a:latin typeface="Cambria" panose="02040503050406030204" pitchFamily="18" charset="0"/>
                <a:ea typeface="Cambria" panose="02040503050406030204" pitchFamily="18" charset="0"/>
              </a:rPr>
              <a:t>4.6.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Enhancing The Clarity of Explanations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a:t>
            </a:r>
            <a:r>
              <a:rPr lang="en-US" sz="3200" b="1" dirty="0">
                <a:solidFill>
                  <a:srgbClr val="002060"/>
                </a:solidFill>
                <a:latin typeface="Cambria" panose="02040503050406030204" pitchFamily="18" charset="0"/>
                <a:ea typeface="Cambria" panose="02040503050406030204" pitchFamily="18" charset="0"/>
              </a:rPr>
              <a:t>Refer to Word Origin</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85800" y="209299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endParaRPr lang="en-US" sz="2400" dirty="0"/>
          </a:p>
          <a:p>
            <a:pPr algn="ctr"/>
            <a:r>
              <a:rPr lang="en-US" sz="2400" dirty="0"/>
              <a:t>Tell your students the origin of the term.</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256867" y="2092990"/>
            <a:ext cx="5257800" cy="4381295"/>
          </a:xfrm>
          <a:prstGeom prst="rect">
            <a:avLst/>
          </a:prstGeom>
          <a:ln>
            <a:solidFill>
              <a:srgbClr val="0070C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For example: </a:t>
            </a:r>
          </a:p>
          <a:p>
            <a:pPr algn="ctr"/>
            <a:r>
              <a:rPr lang="en-US" sz="2400" dirty="0"/>
              <a:t>The term X comes from the word Y, which means... .</a:t>
            </a:r>
          </a:p>
          <a:p>
            <a:pPr algn="ctr"/>
            <a:r>
              <a:rPr lang="en-US" sz="2400" dirty="0"/>
              <a:t>X is an acronym that stands for.. ..</a:t>
            </a:r>
          </a:p>
          <a:p>
            <a:pPr algn="ctr"/>
            <a:r>
              <a:rPr lang="en-US" sz="2400" dirty="0"/>
              <a:t>Use prefix or suffix: Prefix comes from Latin. It has two parts: "pre," which means "before" and "fix“ from "</a:t>
            </a:r>
            <a:r>
              <a:rPr lang="en-US" sz="2400" dirty="0" err="1"/>
              <a:t>fixus</a:t>
            </a:r>
            <a:r>
              <a:rPr lang="en-US" sz="2400" dirty="0"/>
              <a:t>," which means "to attach.. ..</a:t>
            </a:r>
          </a:p>
          <a:p>
            <a:pPr algn="ctr"/>
            <a:r>
              <a:rPr lang="en-US" sz="2400" dirty="0"/>
              <a:t>Atherosclerosis comes from the Greek words "</a:t>
            </a:r>
            <a:r>
              <a:rPr lang="en-US" sz="2400" dirty="0" err="1"/>
              <a:t>athero</a:t>
            </a:r>
            <a:r>
              <a:rPr lang="en-US" sz="2400" dirty="0"/>
              <a:t>“ (meaning "paste") and "sclerosis" (meaning hardness"). It refers to the process/condition in which.. . .</a:t>
            </a:r>
          </a:p>
          <a:p>
            <a:pPr algn="ctr"/>
            <a:endParaRPr lang="en-US" sz="2400" b="1" dirty="0"/>
          </a:p>
          <a:p>
            <a:pPr marL="0" indent="0" algn="ctr">
              <a:buNone/>
            </a:pPr>
            <a:r>
              <a:rPr lang="en-US" sz="2400" b="1" dirty="0"/>
              <a:t>Your example:</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1716897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fade">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fade">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fade">
                                      <p:cBhvr>
                                        <p:cTn id="32" dur="500"/>
                                        <p:tgtEl>
                                          <p:spTgt spid="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500"/>
                                        <p:tgtEl>
                                          <p:spTgt spid="8">
                                            <p:txEl>
                                              <p:pRg st="6" end="6"/>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8">
                                            <p:txEl>
                                              <p:pRg st="7" end="7"/>
                                            </p:txEl>
                                          </p:spTgt>
                                        </p:tgtEl>
                                        <p:attrNameLst>
                                          <p:attrName>style.visibility</p:attrName>
                                        </p:attrNameLst>
                                      </p:cBhvr>
                                      <p:to>
                                        <p:strVal val="visible"/>
                                      </p:to>
                                    </p:set>
                                    <p:animEffect transition="in" filter="fade">
                                      <p:cBhvr>
                                        <p:cTn id="41" dur="500"/>
                                        <p:tgtEl>
                                          <p:spTgt spid="8">
                                            <p:txEl>
                                              <p:pRg st="7" end="7"/>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8">
                                            <p:txEl>
                                              <p:pRg st="8" end="8"/>
                                            </p:txEl>
                                          </p:spTgt>
                                        </p:tgtEl>
                                        <p:attrNameLst>
                                          <p:attrName>style.visibility</p:attrName>
                                        </p:attrNameLst>
                                      </p:cBhvr>
                                      <p:to>
                                        <p:strVal val="visible"/>
                                      </p:to>
                                    </p:set>
                                    <p:animEffect transition="in" filter="fade">
                                      <p:cBhvr>
                                        <p:cTn id="45"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fontScale="90000"/>
          </a:bodyPr>
          <a:lstStyle/>
          <a:p>
            <a:r>
              <a:rPr lang="en-US" sz="3200" b="1" dirty="0">
                <a:latin typeface="Cambria" panose="02040503050406030204" pitchFamily="18" charset="0"/>
                <a:ea typeface="Cambria" panose="02040503050406030204" pitchFamily="18" charset="0"/>
              </a:rPr>
              <a:t>4.7.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Enhancing The Clarity of Explanations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a:t>
            </a:r>
            <a:r>
              <a:rPr lang="en-US" sz="3200" b="1" dirty="0">
                <a:solidFill>
                  <a:srgbClr val="002060"/>
                </a:solidFill>
                <a:latin typeface="Cambria" panose="02040503050406030204" pitchFamily="18" charset="0"/>
                <a:ea typeface="Cambria" panose="02040503050406030204" pitchFamily="18" charset="0"/>
              </a:rPr>
              <a:t>Link to Previously Learned Material</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85800" y="209299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endParaRPr lang="en-US" sz="2400" dirty="0"/>
          </a:p>
          <a:p>
            <a:pPr algn="ctr"/>
            <a:r>
              <a:rPr lang="en-US" sz="2400" dirty="0"/>
              <a:t>Tie together the concept/term to previously learned material or what students know already</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256867" y="2092990"/>
            <a:ext cx="5257800" cy="4381295"/>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400" b="1" dirty="0"/>
          </a:p>
          <a:p>
            <a:pPr marL="0" indent="0" algn="ctr">
              <a:buNone/>
            </a:pPr>
            <a:r>
              <a:rPr lang="en-US" sz="2400" b="1" dirty="0"/>
              <a:t>For example: </a:t>
            </a:r>
          </a:p>
          <a:p>
            <a:pPr algn="ctr"/>
            <a:r>
              <a:rPr lang="en-US" sz="2400" dirty="0"/>
              <a:t>The concept X is related to what we discussed/learned about….last week.</a:t>
            </a:r>
          </a:p>
          <a:p>
            <a:pPr algn="ctr"/>
            <a:endParaRPr lang="en-US" sz="2400" b="1" dirty="0"/>
          </a:p>
          <a:p>
            <a:pPr marL="0" indent="0" algn="ctr">
              <a:buNone/>
            </a:pPr>
            <a:r>
              <a:rPr lang="en-US" sz="2400" b="1" dirty="0"/>
              <a:t>Your example:</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2468695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xEl>
                                              <p:pRg st="5" end="5"/>
                                            </p:txEl>
                                          </p:spTgt>
                                        </p:tgtEl>
                                        <p:attrNameLst>
                                          <p:attrName>style.visibility</p:attrName>
                                        </p:attrNameLst>
                                      </p:cBhvr>
                                      <p:to>
                                        <p:strVal val="visible"/>
                                      </p:to>
                                    </p:set>
                                    <p:animEffect transition="in" filter="fade">
                                      <p:cBhvr>
                                        <p:cTn id="26" dur="500"/>
                                        <p:tgtEl>
                                          <p:spTgt spid="8">
                                            <p:txEl>
                                              <p:pRg st="5" end="5"/>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8">
                                            <p:txEl>
                                              <p:pRg st="6" end="6"/>
                                            </p:txEl>
                                          </p:spTgt>
                                        </p:tgtEl>
                                        <p:attrNameLst>
                                          <p:attrName>style.visibility</p:attrName>
                                        </p:attrNameLst>
                                      </p:cBhvr>
                                      <p:to>
                                        <p:strVal val="visible"/>
                                      </p:to>
                                    </p:set>
                                    <p:animEffect transition="in" filter="fade">
                                      <p:cBhvr>
                                        <p:cTn id="30"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fontScale="90000"/>
          </a:bodyPr>
          <a:lstStyle/>
          <a:p>
            <a:r>
              <a:rPr lang="en-US" sz="3200" b="1" dirty="0">
                <a:latin typeface="Cambria" panose="02040503050406030204" pitchFamily="18" charset="0"/>
                <a:ea typeface="Cambria" panose="02040503050406030204" pitchFamily="18" charset="0"/>
              </a:rPr>
              <a:t>4.8.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Enhancing The Clarity of Explanations </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a:t>
            </a:r>
            <a:r>
              <a:rPr lang="en-US" sz="3200" b="1" dirty="0">
                <a:solidFill>
                  <a:srgbClr val="002060"/>
                </a:solidFill>
                <a:latin typeface="Cambria" panose="02040503050406030204" pitchFamily="18" charset="0"/>
                <a:ea typeface="Cambria" panose="02040503050406030204" pitchFamily="18" charset="0"/>
              </a:rPr>
              <a:t>Provide Visual Means</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85800" y="2092991"/>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endParaRPr lang="en-US" sz="2400" dirty="0"/>
          </a:p>
          <a:p>
            <a:pPr algn="ctr"/>
            <a:r>
              <a:rPr lang="en-US" sz="2400" dirty="0"/>
              <a:t>Provide a visual illustration of the term/concept (picture, drawing, diagram, or chart).</a:t>
            </a:r>
          </a:p>
        </p:txBody>
      </p:sp>
      <p:sp>
        <p:nvSpPr>
          <p:cNvPr id="8" name="Content Placeholder 7">
            <a:extLst>
              <a:ext uri="{FF2B5EF4-FFF2-40B4-BE49-F238E27FC236}">
                <a16:creationId xmlns:a16="http://schemas.microsoft.com/office/drawing/2014/main" id="{F54D4A8F-DCC4-4DE1-9F18-3EA383A744D5}"/>
              </a:ext>
            </a:extLst>
          </p:cNvPr>
          <p:cNvSpPr txBox="1">
            <a:spLocks/>
          </p:cNvSpPr>
          <p:nvPr/>
        </p:nvSpPr>
        <p:spPr>
          <a:xfrm>
            <a:off x="6256867" y="2092990"/>
            <a:ext cx="5257800" cy="4381295"/>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400" b="1" dirty="0"/>
          </a:p>
          <a:p>
            <a:pPr marL="0" indent="0" algn="ctr">
              <a:buNone/>
            </a:pPr>
            <a:r>
              <a:rPr lang="en-US" sz="2400" b="1" dirty="0"/>
              <a:t>For example: </a:t>
            </a:r>
          </a:p>
          <a:p>
            <a:pPr algn="ctr"/>
            <a:r>
              <a:rPr lang="en-US" sz="2400" dirty="0"/>
              <a:t>This chart shows the relationship between….</a:t>
            </a:r>
          </a:p>
          <a:p>
            <a:pPr algn="ctr"/>
            <a:r>
              <a:rPr lang="en-US" sz="2400" dirty="0"/>
              <a:t>This diagram will help you understand…</a:t>
            </a:r>
          </a:p>
          <a:p>
            <a:pPr algn="ctr"/>
            <a:endParaRPr lang="en-US" sz="2400" b="1" dirty="0"/>
          </a:p>
          <a:p>
            <a:pPr marL="0" indent="0" algn="ctr">
              <a:buNone/>
            </a:pPr>
            <a:r>
              <a:rPr lang="en-US" sz="2400" b="1" dirty="0"/>
              <a:t>Your example:</a:t>
            </a:r>
          </a:p>
          <a:p>
            <a:pPr algn="ctr"/>
            <a:r>
              <a:rPr lang="en-US" sz="2400" dirty="0"/>
              <a:t>_______________________________</a:t>
            </a:r>
          </a:p>
          <a:p>
            <a:pPr algn="ctr"/>
            <a:r>
              <a:rPr lang="en-US" sz="2400" dirty="0"/>
              <a:t>_______________________________</a:t>
            </a:r>
          </a:p>
        </p:txBody>
      </p:sp>
    </p:spTree>
    <p:extLst>
      <p:ext uri="{BB962C8B-B14F-4D97-AF65-F5344CB8AC3E}">
        <p14:creationId xmlns:p14="http://schemas.microsoft.com/office/powerpoint/2010/main" val="338052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Effect transition="in" filter="fade">
                                      <p:cBhvr>
                                        <p:cTn id="31" dur="500"/>
                                        <p:tgtEl>
                                          <p:spTgt spid="8">
                                            <p:txEl>
                                              <p:pRg st="6" end="6"/>
                                            </p:txEl>
                                          </p:spTgt>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animEffect transition="in" filter="fade">
                                      <p:cBhvr>
                                        <p:cTn id="35"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584200" y="383714"/>
            <a:ext cx="10515600" cy="1325563"/>
          </a:xfrm>
        </p:spPr>
        <p:txBody>
          <a:bodyPr>
            <a:normAutofit/>
          </a:bodyPr>
          <a:lstStyle/>
          <a:p>
            <a:r>
              <a:rPr lang="en-US" sz="3200" b="1" dirty="0">
                <a:latin typeface="Cambria" panose="02040503050406030204" pitchFamily="18" charset="0"/>
                <a:ea typeface="Cambria" panose="02040503050406030204" pitchFamily="18" charset="0"/>
              </a:rPr>
              <a:t>4.9.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a:t>
            </a:r>
            <a:r>
              <a:rPr lang="en-US" sz="3200" b="1" dirty="0">
                <a:solidFill>
                  <a:srgbClr val="C00000"/>
                </a:solidFill>
                <a:latin typeface="Cambria" panose="02040503050406030204" pitchFamily="18" charset="0"/>
                <a:ea typeface="Cambria" panose="02040503050406030204" pitchFamily="18" charset="0"/>
              </a:rPr>
              <a:t> To Sum Up</a:t>
            </a:r>
            <a:endParaRPr lang="en-US" sz="3600" b="1" dirty="0">
              <a:solidFill>
                <a:srgbClr val="00206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85799" y="2092991"/>
            <a:ext cx="10659533" cy="3639830"/>
          </a:xfrm>
          <a:prstGeom prst="rect">
            <a:avLst/>
          </a:prstGeom>
          <a:ln>
            <a:solidFill>
              <a:srgbClr val="0070C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r>
              <a:rPr lang="en-US" sz="2400" dirty="0"/>
              <a:t>It's important to point out that the eight techniques presented here contribute to creating context, which is a key to effective teaching and learning. </a:t>
            </a:r>
          </a:p>
          <a:p>
            <a:pPr algn="ctr"/>
            <a:endParaRPr lang="en-US" sz="2400" dirty="0"/>
          </a:p>
          <a:p>
            <a:pPr algn="ctr"/>
            <a:r>
              <a:rPr lang="en-US" sz="2400" dirty="0"/>
              <a:t>Mastering such communication involves much more, however, than simply adding pieces of information to teaching events. </a:t>
            </a:r>
          </a:p>
          <a:p>
            <a:pPr algn="ctr"/>
            <a:endParaRPr lang="en-US" sz="2400" dirty="0"/>
          </a:p>
          <a:p>
            <a:pPr algn="ctr"/>
            <a:r>
              <a:rPr lang="en-US" sz="2400" dirty="0"/>
              <a:t>The context that you create with those techniques must take account of students' cognitive perceptions in relation to several levels of information, such as the connection between the current learning content and other aspects within the same content (i.e., the micro-context), its relation with other contents in the curriculum (i.e., the meso-context), and its relation with the reality of the living world outside the classroom (i.e., the macro-context).</a:t>
            </a:r>
          </a:p>
        </p:txBody>
      </p:sp>
    </p:spTree>
    <p:extLst>
      <p:ext uri="{BB962C8B-B14F-4D97-AF65-F5344CB8AC3E}">
        <p14:creationId xmlns:p14="http://schemas.microsoft.com/office/powerpoint/2010/main" val="286098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Effect transition="in" filter="fade">
                                      <p:cBhvr>
                                        <p:cTn id="1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838200" y="167628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9:</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65, 70, 71C – 76D</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4935</TotalTime>
  <Words>3569</Words>
  <Application>Microsoft Office PowerPoint</Application>
  <PresentationFormat>Widescreen</PresentationFormat>
  <Paragraphs>469</Paragraphs>
  <Slides>36</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Cambria</vt:lpstr>
      <vt:lpstr>Wingdings</vt:lpstr>
      <vt:lpstr>Office Theme</vt:lpstr>
      <vt:lpstr>ENGLISH FOR  ACADEMIC COMMUNICATION</vt:lpstr>
      <vt:lpstr>INTRODUCTION</vt:lpstr>
      <vt:lpstr>ICE BREAKING </vt:lpstr>
      <vt:lpstr>1. Unit Introduction</vt:lpstr>
      <vt:lpstr>1. Unit Introduction (cont.)</vt:lpstr>
      <vt:lpstr>1. Unit Introduction (cont.)</vt:lpstr>
      <vt:lpstr>2. Mastering the Mechanics of  Language – Holding Office Hours</vt:lpstr>
      <vt:lpstr>2. Mastering the Mechanics of  Language – Holding Office Hours (cont.)</vt:lpstr>
      <vt:lpstr>2. Mastering the Mechanics of  Language – Holding Office Hours (cont.)</vt:lpstr>
      <vt:lpstr>2. Mastering the Mechanics of  Language – Holding Office Hours (cont.)</vt:lpstr>
      <vt:lpstr>2. Mastering the Mechanics of  Language – Holding Office Hours (cont.)</vt:lpstr>
      <vt:lpstr>2. Mastering the Mechanics of  Language – Holding Office Hours (cont.)</vt:lpstr>
      <vt:lpstr>3. Mastering the Mechanics of  Language – Handling Students’ Questions</vt:lpstr>
      <vt:lpstr>3. Mastering the Mechanics of  Language – Handling Students’ Questions (cont.)</vt:lpstr>
      <vt:lpstr>3.1. Mastering the Mechanics of  Language – Handling Students’ Questions – Restating Questions for Specific Purposes</vt:lpstr>
      <vt:lpstr>3.1. Mastering the Mechanics of  Language – Handling Students’ Questions – Restating Questions for Specific Purposes (cont.)</vt:lpstr>
      <vt:lpstr>3.1. Mastering the Mechanics of  Language – Handling Students’ Questions – Restating Questions for Specific Purposes (cont.)</vt:lpstr>
      <vt:lpstr>3.1. Mastering the Mechanics of  Language – Handling Students’ Questions – Restating Questions for Specific Purposes (cont.)</vt:lpstr>
      <vt:lpstr>3.1. Mastering the Mechanics of  Language – Handling Students’ Questions – Restating Questions for Specific Purposes (cont.)</vt:lpstr>
      <vt:lpstr>3.2. Mastering the Mechanics of  Language –Handling Students’ Questions – To Make Your Answer Concise</vt:lpstr>
      <vt:lpstr>3.3. Mastering the Mechanics of  Language –Handling Students’ Questions – To Encourage Questions</vt:lpstr>
      <vt:lpstr>3.4. Mastering the Mechanics of  Language –Handling Students’ Questions – To Recognize Students Input</vt:lpstr>
      <vt:lpstr>3.5. Mastering the Mechanics of  Language –Handling Students’ Questions – Responses to Correct Answers</vt:lpstr>
      <vt:lpstr>3.6. Mastering the Mechanics of  Language –Handling Students’ Questions – Responses to Incorrect Answers</vt:lpstr>
      <vt:lpstr>3.6. Mastering the Mechanics of  Language –Handling Students’ Questions – Responses to Incorrect Answers  (cont.)</vt:lpstr>
      <vt:lpstr>4. Mastering the Mechanics of  Language –  Enhancing The Clarity of Explanations (cont.)</vt:lpstr>
      <vt:lpstr>4.1. Mastering the Mechanics of  Language – Enhancing The Clarity of Explanations  – Provide a Definition</vt:lpstr>
      <vt:lpstr>4.2. Mastering the Mechanics of  Language – Enhancing The Clarity of Explanations  – Use a Practical Example</vt:lpstr>
      <vt:lpstr>4.3. Mastering the Mechanics of  Language – Enhancing The Clarity of Explanations  – Share a Personal Experience</vt:lpstr>
      <vt:lpstr>4.4. Mastering the Mechanics of  Language – Enhancing The Clarity of Explanations  – Use an Analogy</vt:lpstr>
      <vt:lpstr>4.5. Mastering the Mechanics of  Language – Enhancing The Clarity of Explanations  – Offer Comparison and Contrast</vt:lpstr>
      <vt:lpstr>4.6. Mastering the Mechanics of  Language – Enhancing The Clarity of Explanations  – Refer to Word Origin</vt:lpstr>
      <vt:lpstr>4.7. Mastering the Mechanics of  Language – Enhancing The Clarity of Explanations  – Link to Previously Learned Material</vt:lpstr>
      <vt:lpstr>4.8. Mastering the Mechanics of  Language – Enhancing The Clarity of Explanations  – Provide Visual Means</vt:lpstr>
      <vt:lpstr>4.9. Mastering the Mechanics of  Language – To Sum Up</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273</cp:revision>
  <cp:lastPrinted>2022-03-24T01:50:20Z</cp:lastPrinted>
  <dcterms:created xsi:type="dcterms:W3CDTF">2021-04-01T06:29:54Z</dcterms:created>
  <dcterms:modified xsi:type="dcterms:W3CDTF">2022-03-27T07:16:48Z</dcterms:modified>
</cp:coreProperties>
</file>