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331" r:id="rId3"/>
    <p:sldId id="443" r:id="rId4"/>
    <p:sldId id="444" r:id="rId5"/>
    <p:sldId id="534" r:id="rId6"/>
    <p:sldId id="395" r:id="rId7"/>
    <p:sldId id="447" r:id="rId8"/>
    <p:sldId id="497" r:id="rId9"/>
    <p:sldId id="498" r:id="rId10"/>
    <p:sldId id="519" r:id="rId11"/>
    <p:sldId id="520" r:id="rId12"/>
    <p:sldId id="521" r:id="rId13"/>
    <p:sldId id="522" r:id="rId14"/>
    <p:sldId id="396" r:id="rId15"/>
    <p:sldId id="523" r:id="rId16"/>
    <p:sldId id="503" r:id="rId17"/>
    <p:sldId id="524" r:id="rId18"/>
    <p:sldId id="525" r:id="rId19"/>
    <p:sldId id="526" r:id="rId20"/>
    <p:sldId id="527" r:id="rId21"/>
    <p:sldId id="528" r:id="rId22"/>
    <p:sldId id="529" r:id="rId23"/>
    <p:sldId id="530" r:id="rId24"/>
    <p:sldId id="531" r:id="rId25"/>
    <p:sldId id="535" r:id="rId26"/>
    <p:sldId id="536" r:id="rId27"/>
    <p:sldId id="537" r:id="rId28"/>
    <p:sldId id="517" r:id="rId29"/>
    <p:sldId id="532" r:id="rId30"/>
    <p:sldId id="533" r:id="rId31"/>
    <p:sldId id="319" r:id="rId32"/>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410" autoAdjust="0"/>
  </p:normalViewPr>
  <p:slideViewPr>
    <p:cSldViewPr snapToGrid="0">
      <p:cViewPr varScale="1">
        <p:scale>
          <a:sx n="38" d="100"/>
          <a:sy n="38" d="100"/>
        </p:scale>
        <p:origin x="56" y="516"/>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2"/>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27/03/2022</a:t>
            </a:fld>
            <a:endParaRPr lang="en-ID"/>
          </a:p>
        </p:txBody>
      </p:sp>
      <p:sp>
        <p:nvSpPr>
          <p:cNvPr id="4" name="Slide Image Placeholder 3"/>
          <p:cNvSpPr>
            <a:spLocks noGrp="1" noRot="1" noChangeAspect="1"/>
          </p:cNvSpPr>
          <p:nvPr>
            <p:ph type="sldImg" idx="2"/>
          </p:nvPr>
        </p:nvSpPr>
        <p:spPr>
          <a:xfrm>
            <a:off x="735013" y="1174750"/>
            <a:ext cx="5629275" cy="3167063"/>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3820946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2417528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1257776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696342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1363282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3228751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110012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22038313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2191505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35900120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20637297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22607026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26155738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979304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9029682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40283030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41890850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36203275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17913345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4197647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13089725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25729918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37927703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5147325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6448946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37729433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14811409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9194553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27/03/2022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10 – Chapter 10</a:t>
            </a:r>
          </a:p>
          <a:p>
            <a:r>
              <a:rPr lang="en-US" sz="3600" b="1" dirty="0"/>
              <a:t>Micro-Teaching Practice</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10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3987800"/>
          </a:xfrm>
        </p:spPr>
        <p:style>
          <a:lnRef idx="2">
            <a:schemeClr val="dk1"/>
          </a:lnRef>
          <a:fillRef idx="1">
            <a:schemeClr val="lt1"/>
          </a:fillRef>
          <a:effectRef idx="0">
            <a:schemeClr val="dk1"/>
          </a:effectRef>
          <a:fontRef idx="minor">
            <a:schemeClr val="dk1"/>
          </a:fontRef>
        </p:style>
        <p:txBody>
          <a:bodyPr>
            <a:noAutofit/>
          </a:bodyPr>
          <a:lstStyle/>
          <a:p>
            <a:pPr marL="363538" indent="-339725">
              <a:buFont typeface="+mj-lt"/>
              <a:buAutoNum type="arabicPeriod"/>
            </a:pPr>
            <a:r>
              <a:rPr lang="en-US" sz="1900" dirty="0"/>
              <a:t>Introduction and Review</a:t>
            </a:r>
          </a:p>
          <a:p>
            <a:pPr marL="363538" indent="-339725">
              <a:buFont typeface="+mj-lt"/>
              <a:buAutoNum type="arabicPeriod"/>
            </a:pPr>
            <a:endParaRPr lang="en-US" sz="1900" dirty="0"/>
          </a:p>
          <a:p>
            <a:pPr marL="363538" indent="-339725">
              <a:buFont typeface="+mj-lt"/>
              <a:buAutoNum type="arabicPeriod" startAt="2"/>
            </a:pPr>
            <a:r>
              <a:rPr lang="en-US" sz="1900" dirty="0"/>
              <a:t>Facing Challenges and Exploring Hidden Assumptions</a:t>
            </a:r>
          </a:p>
          <a:p>
            <a:pPr marL="363538" indent="-339725">
              <a:buFont typeface="+mj-lt"/>
              <a:buAutoNum type="arabicPeriod" startAt="2"/>
            </a:pPr>
            <a:endParaRPr lang="en-US" sz="1900" dirty="0"/>
          </a:p>
          <a:p>
            <a:pPr marL="363538" indent="-339725">
              <a:buFont typeface="+mj-lt"/>
              <a:buAutoNum type="arabicPeriod" startAt="2"/>
            </a:pPr>
            <a:r>
              <a:rPr lang="en-US" sz="1900" dirty="0"/>
              <a:t>How to Generate Questions at Different Levels</a:t>
            </a:r>
          </a:p>
          <a:p>
            <a:pPr marL="363538" indent="-339725">
              <a:buFont typeface="+mj-lt"/>
              <a:buAutoNum type="arabicPeriod" startAt="2"/>
            </a:pPr>
            <a:endParaRPr lang="en-US" sz="1900" dirty="0"/>
          </a:p>
          <a:p>
            <a:pPr marL="363538" indent="-339725">
              <a:buFont typeface="+mj-lt"/>
              <a:buAutoNum type="arabicPeriod" startAt="2"/>
            </a:pPr>
            <a:r>
              <a:rPr lang="en-US" sz="1900" dirty="0"/>
              <a:t>How to deal with Challenging Teaching Situations</a:t>
            </a:r>
          </a:p>
          <a:p>
            <a:pPr marL="363538" indent="-339725">
              <a:buFont typeface="+mj-lt"/>
              <a:buAutoNum type="arabicPeriod" startAt="2"/>
            </a:pPr>
            <a:r>
              <a:rPr lang="en-US" sz="1900" dirty="0"/>
              <a:t>Application Activities</a:t>
            </a:r>
            <a:br>
              <a:rPr lang="en-US" sz="1900" dirty="0"/>
            </a:br>
            <a:r>
              <a:rPr lang="en-US" sz="1900" dirty="0"/>
              <a:t>5.1. Course Introduction</a:t>
            </a:r>
            <a:br>
              <a:rPr lang="en-US" sz="1900" dirty="0"/>
            </a:br>
            <a:r>
              <a:rPr lang="en-US" sz="1900" dirty="0"/>
              <a:t>5.2. Micro-teaching Exercise</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Introduction &amp; Review</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fontScale="70000" lnSpcReduction="20000"/>
          </a:bodyPr>
          <a:lstStyle/>
          <a:p>
            <a:r>
              <a:rPr lang="en-US" dirty="0"/>
              <a:t>Lecture (9 and) 10 are devoted to speaking skills in teaching settings, where students’ language skills and sensitivity to cultural differences are challenged by their new roles as teaching assistant. </a:t>
            </a:r>
          </a:p>
          <a:p>
            <a:endParaRPr lang="en-US" dirty="0"/>
          </a:p>
          <a:p>
            <a:r>
              <a:rPr lang="en-US" dirty="0"/>
              <a:t>This lecture will also explore hidden assumptions from both the students’ and teachers’ perspectives as it is critical in students’ efforts to develop the speaking repertoires necessary for effective communication in the classroom. </a:t>
            </a:r>
          </a:p>
          <a:p>
            <a:endParaRPr lang="en-US" dirty="0"/>
          </a:p>
          <a:p>
            <a:r>
              <a:rPr lang="en-US" dirty="0"/>
              <a:t>This lecture will also cover generating questions at different levels of students, dealing with challenging teaching situations. </a:t>
            </a:r>
          </a:p>
          <a:p>
            <a:endParaRPr lang="en-US" dirty="0"/>
          </a:p>
          <a:p>
            <a:r>
              <a:rPr lang="en-US" dirty="0"/>
              <a:t>Finally, this lecture provides the application activities in which students can apply the mechanics of language learned in the previous lecture. The application activities cover course introduction practice and micro-teaching exercise.</a:t>
            </a:r>
          </a:p>
          <a:p>
            <a:endParaRPr lang="en-US" dirty="0"/>
          </a:p>
          <a:p>
            <a:r>
              <a:rPr lang="en-US" dirty="0"/>
              <a:t>Let’s now review the mechanics of language!</a:t>
            </a:r>
          </a:p>
        </p:txBody>
      </p:sp>
    </p:spTree>
    <p:extLst>
      <p:ext uri="{BB962C8B-B14F-4D97-AF65-F5344CB8AC3E}">
        <p14:creationId xmlns:p14="http://schemas.microsoft.com/office/powerpoint/2010/main" val="34327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animEffect transition="in" filter="fade">
                                      <p:cBhvr>
                                        <p:cTn id="2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6"/>
            <a:ext cx="10515600" cy="769408"/>
          </a:xfrm>
        </p:spPr>
        <p:txBody>
          <a:bodyPr>
            <a:normAutofit/>
          </a:bodyPr>
          <a:lstStyle/>
          <a:p>
            <a:r>
              <a:rPr lang="en-US" sz="4000" b="1" dirty="0">
                <a:latin typeface="Cambria" panose="02040503050406030204" pitchFamily="18" charset="0"/>
                <a:ea typeface="Cambria" panose="02040503050406030204" pitchFamily="18" charset="0"/>
              </a:rPr>
              <a:t>1. Introduction &amp; Review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54586"/>
            <a:ext cx="8610598" cy="578821"/>
          </a:xfrm>
        </p:spPr>
        <p:txBody>
          <a:bodyPr>
            <a:normAutofit/>
          </a:bodyPr>
          <a:lstStyle/>
          <a:p>
            <a:pPr marL="0" indent="0">
              <a:buNone/>
            </a:pPr>
            <a:r>
              <a:rPr lang="en-US" sz="2300" b="1" dirty="0"/>
              <a:t>Please match the following expressions to their right functions! </a:t>
            </a:r>
          </a:p>
        </p:txBody>
      </p:sp>
      <p:sp>
        <p:nvSpPr>
          <p:cNvPr id="2" name="TextBox 1">
            <a:extLst>
              <a:ext uri="{FF2B5EF4-FFF2-40B4-BE49-F238E27FC236}">
                <a16:creationId xmlns:a16="http://schemas.microsoft.com/office/drawing/2014/main" id="{A37C3356-FC36-4120-853F-5A7465D13671}"/>
              </a:ext>
            </a:extLst>
          </p:cNvPr>
          <p:cNvSpPr txBox="1"/>
          <p:nvPr/>
        </p:nvSpPr>
        <p:spPr>
          <a:xfrm>
            <a:off x="6929044" y="2704311"/>
            <a:ext cx="5039508" cy="2554545"/>
          </a:xfrm>
          <a:prstGeom prst="rect">
            <a:avLst/>
          </a:prstGeom>
          <a:noFill/>
        </p:spPr>
        <p:txBody>
          <a:bodyPr wrap="square" rtlCol="0">
            <a:spAutoFit/>
          </a:bodyPr>
          <a:lstStyle/>
          <a:p>
            <a:pPr marL="342900" indent="-342900">
              <a:buFont typeface="Wingdings" panose="05000000000000000000" pitchFamily="2" charset="2"/>
              <a:buChar char="l"/>
            </a:pPr>
            <a:r>
              <a:rPr lang="en-US" sz="2000" b="1" dirty="0">
                <a:solidFill>
                  <a:srgbClr val="C00000"/>
                </a:solidFill>
              </a:rPr>
              <a:t>PROVIDE A DEFINITION </a:t>
            </a:r>
          </a:p>
          <a:p>
            <a:pPr marL="342900" indent="-342900">
              <a:buFont typeface="Wingdings" panose="05000000000000000000" pitchFamily="2" charset="2"/>
              <a:buChar char="l"/>
            </a:pPr>
            <a:r>
              <a:rPr lang="en-US" sz="2000" b="1" dirty="0">
                <a:solidFill>
                  <a:srgbClr val="C00000"/>
                </a:solidFill>
              </a:rPr>
              <a:t>USE A PRACTICAL EXAMPLE</a:t>
            </a:r>
          </a:p>
          <a:p>
            <a:pPr marL="342900" indent="-342900">
              <a:buFont typeface="Wingdings" panose="05000000000000000000" pitchFamily="2" charset="2"/>
              <a:buChar char="l"/>
            </a:pPr>
            <a:r>
              <a:rPr lang="en-US" sz="2000" b="1" dirty="0">
                <a:solidFill>
                  <a:srgbClr val="C00000"/>
                </a:solidFill>
              </a:rPr>
              <a:t>SHARE A PERSONAL EXPERIENCE </a:t>
            </a:r>
          </a:p>
          <a:p>
            <a:pPr marL="342900" indent="-342900">
              <a:buFont typeface="Wingdings" panose="05000000000000000000" pitchFamily="2" charset="2"/>
              <a:buChar char="l"/>
            </a:pPr>
            <a:r>
              <a:rPr lang="en-US" sz="2000" b="1" dirty="0">
                <a:solidFill>
                  <a:srgbClr val="C00000"/>
                </a:solidFill>
              </a:rPr>
              <a:t>USE AN ANALOGY</a:t>
            </a:r>
          </a:p>
          <a:p>
            <a:pPr marL="342900" indent="-342900">
              <a:buFont typeface="Wingdings" panose="05000000000000000000" pitchFamily="2" charset="2"/>
              <a:buChar char="l"/>
            </a:pPr>
            <a:r>
              <a:rPr lang="en-US" sz="2000" b="1" dirty="0">
                <a:solidFill>
                  <a:srgbClr val="C00000"/>
                </a:solidFill>
              </a:rPr>
              <a:t>OFFER COMPARISON AND CONTRAST</a:t>
            </a:r>
          </a:p>
          <a:p>
            <a:pPr marL="342900" indent="-342900">
              <a:buFont typeface="Wingdings" panose="05000000000000000000" pitchFamily="2" charset="2"/>
              <a:buChar char="l"/>
            </a:pPr>
            <a:r>
              <a:rPr lang="en-US" sz="2000" b="1" dirty="0">
                <a:solidFill>
                  <a:srgbClr val="C00000"/>
                </a:solidFill>
              </a:rPr>
              <a:t>REFER TO WORD ORIGIN</a:t>
            </a:r>
          </a:p>
          <a:p>
            <a:pPr marL="342900" indent="-342900">
              <a:buFont typeface="Wingdings" panose="05000000000000000000" pitchFamily="2" charset="2"/>
              <a:buChar char="l"/>
            </a:pPr>
            <a:r>
              <a:rPr lang="en-US" sz="2000" b="1" dirty="0">
                <a:solidFill>
                  <a:srgbClr val="C00000"/>
                </a:solidFill>
              </a:rPr>
              <a:t>LINK TO PREVIOUSLY LEARNED MATERIAL</a:t>
            </a:r>
          </a:p>
          <a:p>
            <a:pPr marL="342900" indent="-342900">
              <a:buFont typeface="Wingdings" panose="05000000000000000000" pitchFamily="2" charset="2"/>
              <a:buChar char="l"/>
            </a:pPr>
            <a:r>
              <a:rPr lang="en-US" sz="2000" b="1" dirty="0">
                <a:solidFill>
                  <a:srgbClr val="C00000"/>
                </a:solidFill>
              </a:rPr>
              <a:t>PROVIDE VISUAL MEANS</a:t>
            </a:r>
          </a:p>
        </p:txBody>
      </p:sp>
      <p:sp>
        <p:nvSpPr>
          <p:cNvPr id="3" name="TextBox 2">
            <a:extLst>
              <a:ext uri="{FF2B5EF4-FFF2-40B4-BE49-F238E27FC236}">
                <a16:creationId xmlns:a16="http://schemas.microsoft.com/office/drawing/2014/main" id="{2B1FAE40-D691-4BF6-81D6-80D3E7FEC47F}"/>
              </a:ext>
            </a:extLst>
          </p:cNvPr>
          <p:cNvSpPr txBox="1"/>
          <p:nvPr/>
        </p:nvSpPr>
        <p:spPr>
          <a:xfrm>
            <a:off x="829734" y="2233407"/>
            <a:ext cx="5266266" cy="3477875"/>
          </a:xfrm>
          <a:prstGeom prst="rect">
            <a:avLst/>
          </a:prstGeom>
          <a:noFill/>
        </p:spPr>
        <p:txBody>
          <a:bodyPr wrap="square" rtlCol="0">
            <a:spAutoFit/>
          </a:bodyPr>
          <a:lstStyle/>
          <a:p>
            <a:pPr marL="457200" indent="-457200">
              <a:buFont typeface="+mj-lt"/>
              <a:buAutoNum type="arabicPeriod"/>
            </a:pPr>
            <a:r>
              <a:rPr lang="en-US" sz="2000" dirty="0"/>
              <a:t>This diagram will help you understand….</a:t>
            </a:r>
          </a:p>
          <a:p>
            <a:pPr marL="457200" indent="-457200">
              <a:buFont typeface="+mj-lt"/>
              <a:buAutoNum type="arabicPeriod"/>
            </a:pPr>
            <a:r>
              <a:rPr lang="en-US" sz="2000" dirty="0"/>
              <a:t>The concept of X is analogous to…</a:t>
            </a:r>
          </a:p>
          <a:p>
            <a:pPr marL="457200" indent="-457200">
              <a:buFont typeface="+mj-lt"/>
              <a:buAutoNum type="arabicPeriod"/>
            </a:pPr>
            <a:r>
              <a:rPr lang="en-US" sz="2000" dirty="0"/>
              <a:t>The concept X is related to what we discussed last week.</a:t>
            </a:r>
          </a:p>
          <a:p>
            <a:pPr marL="457200" indent="-457200">
              <a:buFont typeface="+mj-lt"/>
              <a:buAutoNum type="arabicPeriod"/>
            </a:pPr>
            <a:r>
              <a:rPr lang="en-US" sz="2000" dirty="0"/>
              <a:t>To help you understand what X is, let me share a personal experience…</a:t>
            </a:r>
          </a:p>
          <a:p>
            <a:pPr marL="457200" indent="-457200">
              <a:buFont typeface="+mj-lt"/>
              <a:buAutoNum type="arabicPeriod"/>
            </a:pPr>
            <a:r>
              <a:rPr lang="en-US" sz="2000" dirty="0"/>
              <a:t>X is an acronym that stands for…</a:t>
            </a:r>
          </a:p>
          <a:p>
            <a:pPr marL="457200" indent="-457200">
              <a:buFont typeface="+mj-lt"/>
              <a:buAutoNum type="arabicPeriod"/>
            </a:pPr>
            <a:r>
              <a:rPr lang="en-US" sz="2000" dirty="0"/>
              <a:t>The dictionary defines terms X as…</a:t>
            </a:r>
          </a:p>
          <a:p>
            <a:pPr marL="457200" indent="-457200">
              <a:buFont typeface="+mj-lt"/>
              <a:buAutoNum type="arabicPeriod"/>
            </a:pPr>
            <a:r>
              <a:rPr lang="en-US" sz="2000" dirty="0"/>
              <a:t>X is similar to Y because… but is different from Y because….</a:t>
            </a:r>
          </a:p>
          <a:p>
            <a:pPr marL="457200" indent="-457200">
              <a:buFont typeface="+mj-lt"/>
              <a:buAutoNum type="arabicPeriod"/>
            </a:pPr>
            <a:r>
              <a:rPr lang="en-US" sz="2000" dirty="0"/>
              <a:t>To understand what X is, think of…</a:t>
            </a:r>
          </a:p>
        </p:txBody>
      </p:sp>
      <p:sp>
        <p:nvSpPr>
          <p:cNvPr id="6" name="TextBox 5">
            <a:extLst>
              <a:ext uri="{FF2B5EF4-FFF2-40B4-BE49-F238E27FC236}">
                <a16:creationId xmlns:a16="http://schemas.microsoft.com/office/drawing/2014/main" id="{6FABFD44-2B8D-4482-B468-D27540B015C6}"/>
              </a:ext>
            </a:extLst>
          </p:cNvPr>
          <p:cNvSpPr txBox="1"/>
          <p:nvPr/>
        </p:nvSpPr>
        <p:spPr>
          <a:xfrm>
            <a:off x="5863029" y="2021052"/>
            <a:ext cx="465942" cy="3708708"/>
          </a:xfrm>
          <a:prstGeom prst="rect">
            <a:avLst/>
          </a:prstGeom>
          <a:noFill/>
        </p:spPr>
        <p:txBody>
          <a:bodyPr wrap="square" rtlCol="0">
            <a:spAutoFit/>
          </a:bodyPr>
          <a:lstStyle/>
          <a:p>
            <a:endParaRPr lang="en-US" dirty="0"/>
          </a:p>
          <a:p>
            <a:r>
              <a:rPr lang="en-US" dirty="0">
                <a:sym typeface="Wingdings" panose="05000000000000000000" pitchFamily="2" charset="2"/>
              </a:rPr>
              <a:t></a:t>
            </a:r>
          </a:p>
          <a:p>
            <a:r>
              <a:rPr lang="en-US" dirty="0">
                <a:sym typeface="Wingdings" panose="05000000000000000000" pitchFamily="2" charset="2"/>
              </a:rPr>
              <a:t></a:t>
            </a:r>
          </a:p>
          <a:p>
            <a:endParaRPr lang="en-US" dirty="0">
              <a:sym typeface="Wingdings" panose="05000000000000000000" pitchFamily="2" charset="2"/>
            </a:endParaRPr>
          </a:p>
          <a:p>
            <a:r>
              <a:rPr lang="en-US" dirty="0">
                <a:sym typeface="Wingdings" panose="05000000000000000000" pitchFamily="2" charset="2"/>
              </a:rPr>
              <a:t></a:t>
            </a:r>
          </a:p>
          <a:p>
            <a:endParaRPr lang="en-US" sz="2400" dirty="0">
              <a:sym typeface="Wingdings" panose="05000000000000000000" pitchFamily="2" charset="2"/>
            </a:endParaRPr>
          </a:p>
          <a:p>
            <a:r>
              <a:rPr lang="en-US" dirty="0">
                <a:sym typeface="Wingdings" panose="05000000000000000000" pitchFamily="2" charset="2"/>
              </a:rPr>
              <a:t></a:t>
            </a:r>
          </a:p>
          <a:p>
            <a:endParaRPr lang="en-US" sz="500" dirty="0">
              <a:sym typeface="Wingdings" panose="05000000000000000000" pitchFamily="2" charset="2"/>
            </a:endParaRPr>
          </a:p>
          <a:p>
            <a:r>
              <a:rPr lang="en-US" dirty="0">
                <a:sym typeface="Wingdings" panose="05000000000000000000" pitchFamily="2" charset="2"/>
              </a:rPr>
              <a:t></a:t>
            </a:r>
          </a:p>
          <a:p>
            <a:r>
              <a:rPr lang="en-US" dirty="0">
                <a:sym typeface="Wingdings" panose="05000000000000000000" pitchFamily="2" charset="2"/>
              </a:rPr>
              <a:t></a:t>
            </a:r>
          </a:p>
          <a:p>
            <a:endParaRPr lang="en-US" dirty="0">
              <a:sym typeface="Wingdings" panose="05000000000000000000" pitchFamily="2" charset="2"/>
            </a:endParaRPr>
          </a:p>
          <a:p>
            <a:r>
              <a:rPr lang="en-US" dirty="0">
                <a:sym typeface="Wingdings" panose="05000000000000000000" pitchFamily="2" charset="2"/>
              </a:rPr>
              <a:t></a:t>
            </a:r>
          </a:p>
          <a:p>
            <a:endParaRPr lang="en-US" sz="700" dirty="0">
              <a:sym typeface="Wingdings" panose="05000000000000000000" pitchFamily="2" charset="2"/>
            </a:endParaRPr>
          </a:p>
          <a:p>
            <a:r>
              <a:rPr lang="en-US" dirty="0">
                <a:sym typeface="Wingdings" panose="05000000000000000000" pitchFamily="2" charset="2"/>
              </a:rPr>
              <a:t></a:t>
            </a:r>
          </a:p>
        </p:txBody>
      </p:sp>
    </p:spTree>
    <p:extLst>
      <p:ext uri="{BB962C8B-B14F-4D97-AF65-F5344CB8AC3E}">
        <p14:creationId xmlns:p14="http://schemas.microsoft.com/office/powerpoint/2010/main" val="1072344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6"/>
            <a:ext cx="10515600" cy="769408"/>
          </a:xfrm>
        </p:spPr>
        <p:txBody>
          <a:bodyPr>
            <a:normAutofit/>
          </a:bodyPr>
          <a:lstStyle/>
          <a:p>
            <a:r>
              <a:rPr lang="en-US" sz="4000" b="1" dirty="0">
                <a:latin typeface="Cambria" panose="02040503050406030204" pitchFamily="18" charset="0"/>
                <a:ea typeface="Cambria" panose="02040503050406030204" pitchFamily="18" charset="0"/>
              </a:rPr>
              <a:t>1. Introduction &amp; Review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346890"/>
            <a:ext cx="8610598" cy="886518"/>
          </a:xfrm>
        </p:spPr>
        <p:txBody>
          <a:bodyPr>
            <a:normAutofit/>
          </a:bodyPr>
          <a:lstStyle/>
          <a:p>
            <a:pPr marL="0" indent="0">
              <a:buNone/>
            </a:pPr>
            <a:r>
              <a:rPr lang="en-US" sz="2300" b="1" dirty="0"/>
              <a:t>Please match the following expressions to their right functions! </a:t>
            </a:r>
          </a:p>
          <a:p>
            <a:pPr marL="0" indent="0">
              <a:buNone/>
            </a:pPr>
            <a:r>
              <a:rPr lang="en-US" sz="2300" b="1" u="sng" dirty="0">
                <a:solidFill>
                  <a:srgbClr val="C00000"/>
                </a:solidFill>
              </a:rPr>
              <a:t>(ANSWER KEY) </a:t>
            </a:r>
          </a:p>
        </p:txBody>
      </p:sp>
      <p:sp>
        <p:nvSpPr>
          <p:cNvPr id="2" name="TextBox 1">
            <a:extLst>
              <a:ext uri="{FF2B5EF4-FFF2-40B4-BE49-F238E27FC236}">
                <a16:creationId xmlns:a16="http://schemas.microsoft.com/office/drawing/2014/main" id="{A37C3356-FC36-4120-853F-5A7465D13671}"/>
              </a:ext>
            </a:extLst>
          </p:cNvPr>
          <p:cNvSpPr txBox="1"/>
          <p:nvPr/>
        </p:nvSpPr>
        <p:spPr>
          <a:xfrm>
            <a:off x="6929044" y="2704311"/>
            <a:ext cx="5039508" cy="2554545"/>
          </a:xfrm>
          <a:prstGeom prst="rect">
            <a:avLst/>
          </a:prstGeom>
          <a:noFill/>
        </p:spPr>
        <p:txBody>
          <a:bodyPr wrap="square" rtlCol="0">
            <a:spAutoFit/>
          </a:bodyPr>
          <a:lstStyle/>
          <a:p>
            <a:pPr marL="342900" indent="-342900">
              <a:buFont typeface="Wingdings" panose="05000000000000000000" pitchFamily="2" charset="2"/>
              <a:buChar char="l"/>
            </a:pPr>
            <a:r>
              <a:rPr lang="en-US" sz="2000" b="1" dirty="0">
                <a:solidFill>
                  <a:srgbClr val="C00000"/>
                </a:solidFill>
              </a:rPr>
              <a:t>PROVIDE A DEFINITION</a:t>
            </a:r>
          </a:p>
          <a:p>
            <a:pPr marL="342900" indent="-342900">
              <a:buFont typeface="Wingdings" panose="05000000000000000000" pitchFamily="2" charset="2"/>
              <a:buChar char="l"/>
            </a:pPr>
            <a:r>
              <a:rPr lang="en-US" sz="2000" b="1" dirty="0">
                <a:solidFill>
                  <a:srgbClr val="C00000"/>
                </a:solidFill>
              </a:rPr>
              <a:t>USE A PRACTICAL EXAMPLE</a:t>
            </a:r>
          </a:p>
          <a:p>
            <a:pPr marL="342900" indent="-342900">
              <a:buFont typeface="Wingdings" panose="05000000000000000000" pitchFamily="2" charset="2"/>
              <a:buChar char="l"/>
            </a:pPr>
            <a:r>
              <a:rPr lang="en-US" sz="2000" b="1" dirty="0">
                <a:solidFill>
                  <a:srgbClr val="C00000"/>
                </a:solidFill>
              </a:rPr>
              <a:t>SHARE A PERSONAL EXPERIENCE</a:t>
            </a:r>
          </a:p>
          <a:p>
            <a:pPr marL="342900" indent="-342900">
              <a:buFont typeface="Wingdings" panose="05000000000000000000" pitchFamily="2" charset="2"/>
              <a:buChar char="l"/>
            </a:pPr>
            <a:r>
              <a:rPr lang="en-US" sz="2000" b="1" dirty="0">
                <a:solidFill>
                  <a:srgbClr val="C00000"/>
                </a:solidFill>
              </a:rPr>
              <a:t>USE AN ANALOGY</a:t>
            </a:r>
          </a:p>
          <a:p>
            <a:pPr marL="342900" indent="-342900">
              <a:buFont typeface="Wingdings" panose="05000000000000000000" pitchFamily="2" charset="2"/>
              <a:buChar char="l"/>
            </a:pPr>
            <a:r>
              <a:rPr lang="en-US" sz="2000" b="1" dirty="0">
                <a:solidFill>
                  <a:srgbClr val="C00000"/>
                </a:solidFill>
              </a:rPr>
              <a:t>OFFER COMPARISON AND CONTRAST</a:t>
            </a:r>
          </a:p>
          <a:p>
            <a:pPr marL="342900" indent="-342900">
              <a:buFont typeface="Wingdings" panose="05000000000000000000" pitchFamily="2" charset="2"/>
              <a:buChar char="l"/>
            </a:pPr>
            <a:r>
              <a:rPr lang="en-US" sz="2000" b="1" dirty="0">
                <a:solidFill>
                  <a:srgbClr val="C00000"/>
                </a:solidFill>
              </a:rPr>
              <a:t>REFER TO WORD ORIGIN </a:t>
            </a:r>
          </a:p>
          <a:p>
            <a:pPr marL="342900" indent="-342900">
              <a:buFont typeface="Wingdings" panose="05000000000000000000" pitchFamily="2" charset="2"/>
              <a:buChar char="l"/>
            </a:pPr>
            <a:r>
              <a:rPr lang="en-US" sz="2000" b="1" dirty="0">
                <a:solidFill>
                  <a:srgbClr val="C00000"/>
                </a:solidFill>
              </a:rPr>
              <a:t>LINK TO PREVIOUSLY LEARNED MATERIAL</a:t>
            </a:r>
          </a:p>
          <a:p>
            <a:pPr marL="342900" indent="-342900">
              <a:buFont typeface="Wingdings" panose="05000000000000000000" pitchFamily="2" charset="2"/>
              <a:buChar char="l"/>
            </a:pPr>
            <a:r>
              <a:rPr lang="en-US" sz="2000" b="1" dirty="0">
                <a:solidFill>
                  <a:srgbClr val="C00000"/>
                </a:solidFill>
              </a:rPr>
              <a:t>PROVIDE VISUAL MEANS</a:t>
            </a:r>
          </a:p>
        </p:txBody>
      </p:sp>
      <p:sp>
        <p:nvSpPr>
          <p:cNvPr id="3" name="TextBox 2">
            <a:extLst>
              <a:ext uri="{FF2B5EF4-FFF2-40B4-BE49-F238E27FC236}">
                <a16:creationId xmlns:a16="http://schemas.microsoft.com/office/drawing/2014/main" id="{2B1FAE40-D691-4BF6-81D6-80D3E7FEC47F}"/>
              </a:ext>
            </a:extLst>
          </p:cNvPr>
          <p:cNvSpPr txBox="1"/>
          <p:nvPr/>
        </p:nvSpPr>
        <p:spPr>
          <a:xfrm>
            <a:off x="829734" y="2233407"/>
            <a:ext cx="5266266" cy="3477875"/>
          </a:xfrm>
          <a:prstGeom prst="rect">
            <a:avLst/>
          </a:prstGeom>
          <a:noFill/>
        </p:spPr>
        <p:txBody>
          <a:bodyPr wrap="square" rtlCol="0">
            <a:spAutoFit/>
          </a:bodyPr>
          <a:lstStyle/>
          <a:p>
            <a:pPr marL="457200" indent="-457200">
              <a:buFont typeface="+mj-lt"/>
              <a:buAutoNum type="arabicPeriod"/>
            </a:pPr>
            <a:r>
              <a:rPr lang="en-US" sz="2000" dirty="0"/>
              <a:t>This diagram will help you understand….</a:t>
            </a:r>
          </a:p>
          <a:p>
            <a:pPr marL="457200" indent="-457200">
              <a:buFont typeface="+mj-lt"/>
              <a:buAutoNum type="arabicPeriod"/>
            </a:pPr>
            <a:r>
              <a:rPr lang="en-US" sz="2000" dirty="0"/>
              <a:t>The concept of X is analogous to…</a:t>
            </a:r>
          </a:p>
          <a:p>
            <a:pPr marL="457200" indent="-457200">
              <a:buFont typeface="+mj-lt"/>
              <a:buAutoNum type="arabicPeriod"/>
            </a:pPr>
            <a:r>
              <a:rPr lang="en-US" sz="2000" dirty="0"/>
              <a:t>The concept X is related to what we discussed last week.</a:t>
            </a:r>
          </a:p>
          <a:p>
            <a:pPr marL="457200" indent="-457200">
              <a:buFont typeface="+mj-lt"/>
              <a:buAutoNum type="arabicPeriod"/>
            </a:pPr>
            <a:r>
              <a:rPr lang="en-US" sz="2000" dirty="0"/>
              <a:t>To help you understand what X is, let me share a personal experience…</a:t>
            </a:r>
          </a:p>
          <a:p>
            <a:pPr marL="457200" indent="-457200">
              <a:buFont typeface="+mj-lt"/>
              <a:buAutoNum type="arabicPeriod"/>
            </a:pPr>
            <a:r>
              <a:rPr lang="en-US" sz="2000" dirty="0"/>
              <a:t>X is an acronym that stands for…</a:t>
            </a:r>
          </a:p>
          <a:p>
            <a:pPr marL="457200" indent="-457200">
              <a:buFont typeface="+mj-lt"/>
              <a:buAutoNum type="arabicPeriod"/>
            </a:pPr>
            <a:r>
              <a:rPr lang="en-US" sz="2000" dirty="0"/>
              <a:t>The dictionary defines terms X as…</a:t>
            </a:r>
          </a:p>
          <a:p>
            <a:pPr marL="457200" indent="-457200">
              <a:buFont typeface="+mj-lt"/>
              <a:buAutoNum type="arabicPeriod"/>
            </a:pPr>
            <a:r>
              <a:rPr lang="en-US" sz="2000" dirty="0"/>
              <a:t>X is similar to Y because… but is different from Y because….</a:t>
            </a:r>
          </a:p>
          <a:p>
            <a:pPr marL="457200" indent="-457200">
              <a:buFont typeface="+mj-lt"/>
              <a:buAutoNum type="arabicPeriod"/>
            </a:pPr>
            <a:r>
              <a:rPr lang="en-US" sz="2000" dirty="0"/>
              <a:t>To understand what X is, think of…</a:t>
            </a:r>
          </a:p>
        </p:txBody>
      </p:sp>
      <p:sp>
        <p:nvSpPr>
          <p:cNvPr id="6" name="TextBox 5">
            <a:extLst>
              <a:ext uri="{FF2B5EF4-FFF2-40B4-BE49-F238E27FC236}">
                <a16:creationId xmlns:a16="http://schemas.microsoft.com/office/drawing/2014/main" id="{6FABFD44-2B8D-4482-B468-D27540B015C6}"/>
              </a:ext>
            </a:extLst>
          </p:cNvPr>
          <p:cNvSpPr txBox="1"/>
          <p:nvPr/>
        </p:nvSpPr>
        <p:spPr>
          <a:xfrm>
            <a:off x="5863029" y="2021052"/>
            <a:ext cx="465942" cy="3708708"/>
          </a:xfrm>
          <a:prstGeom prst="rect">
            <a:avLst/>
          </a:prstGeom>
          <a:noFill/>
        </p:spPr>
        <p:txBody>
          <a:bodyPr wrap="square" rtlCol="0">
            <a:spAutoFit/>
          </a:bodyPr>
          <a:lstStyle/>
          <a:p>
            <a:endParaRPr lang="en-US" dirty="0"/>
          </a:p>
          <a:p>
            <a:r>
              <a:rPr lang="en-US" dirty="0">
                <a:sym typeface="Wingdings" panose="05000000000000000000" pitchFamily="2" charset="2"/>
              </a:rPr>
              <a:t></a:t>
            </a:r>
          </a:p>
          <a:p>
            <a:r>
              <a:rPr lang="en-US" dirty="0">
                <a:sym typeface="Wingdings" panose="05000000000000000000" pitchFamily="2" charset="2"/>
              </a:rPr>
              <a:t></a:t>
            </a:r>
          </a:p>
          <a:p>
            <a:endParaRPr lang="en-US" dirty="0">
              <a:sym typeface="Wingdings" panose="05000000000000000000" pitchFamily="2" charset="2"/>
            </a:endParaRPr>
          </a:p>
          <a:p>
            <a:r>
              <a:rPr lang="en-US" dirty="0">
                <a:sym typeface="Wingdings" panose="05000000000000000000" pitchFamily="2" charset="2"/>
              </a:rPr>
              <a:t></a:t>
            </a:r>
          </a:p>
          <a:p>
            <a:endParaRPr lang="en-US" sz="2400" dirty="0">
              <a:sym typeface="Wingdings" panose="05000000000000000000" pitchFamily="2" charset="2"/>
            </a:endParaRPr>
          </a:p>
          <a:p>
            <a:r>
              <a:rPr lang="en-US" dirty="0">
                <a:sym typeface="Wingdings" panose="05000000000000000000" pitchFamily="2" charset="2"/>
              </a:rPr>
              <a:t></a:t>
            </a:r>
          </a:p>
          <a:p>
            <a:endParaRPr lang="en-US" sz="500" dirty="0">
              <a:sym typeface="Wingdings" panose="05000000000000000000" pitchFamily="2" charset="2"/>
            </a:endParaRPr>
          </a:p>
          <a:p>
            <a:r>
              <a:rPr lang="en-US" dirty="0">
                <a:sym typeface="Wingdings" panose="05000000000000000000" pitchFamily="2" charset="2"/>
              </a:rPr>
              <a:t></a:t>
            </a:r>
          </a:p>
          <a:p>
            <a:r>
              <a:rPr lang="en-US" dirty="0">
                <a:sym typeface="Wingdings" panose="05000000000000000000" pitchFamily="2" charset="2"/>
              </a:rPr>
              <a:t></a:t>
            </a:r>
          </a:p>
          <a:p>
            <a:endParaRPr lang="en-US" dirty="0">
              <a:sym typeface="Wingdings" panose="05000000000000000000" pitchFamily="2" charset="2"/>
            </a:endParaRPr>
          </a:p>
          <a:p>
            <a:r>
              <a:rPr lang="en-US" dirty="0">
                <a:sym typeface="Wingdings" panose="05000000000000000000" pitchFamily="2" charset="2"/>
              </a:rPr>
              <a:t></a:t>
            </a:r>
          </a:p>
          <a:p>
            <a:endParaRPr lang="en-US" sz="700" dirty="0">
              <a:sym typeface="Wingdings" panose="05000000000000000000" pitchFamily="2" charset="2"/>
            </a:endParaRPr>
          </a:p>
          <a:p>
            <a:r>
              <a:rPr lang="en-US" dirty="0">
                <a:sym typeface="Wingdings" panose="05000000000000000000" pitchFamily="2" charset="2"/>
              </a:rPr>
              <a:t></a:t>
            </a:r>
          </a:p>
        </p:txBody>
      </p:sp>
      <p:cxnSp>
        <p:nvCxnSpPr>
          <p:cNvPr id="5" name="Straight Arrow Connector 4">
            <a:extLst>
              <a:ext uri="{FF2B5EF4-FFF2-40B4-BE49-F238E27FC236}">
                <a16:creationId xmlns:a16="http://schemas.microsoft.com/office/drawing/2014/main" id="{E7D5A99F-A99D-4486-AF26-8265F87E71F1}"/>
              </a:ext>
            </a:extLst>
          </p:cNvPr>
          <p:cNvCxnSpPr/>
          <p:nvPr/>
        </p:nvCxnSpPr>
        <p:spPr>
          <a:xfrm>
            <a:off x="6096000" y="2456121"/>
            <a:ext cx="1027814" cy="2647507"/>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E3C12BD-6BE0-4B8C-B7EC-667F9F0EE3F8}"/>
              </a:ext>
            </a:extLst>
          </p:cNvPr>
          <p:cNvCxnSpPr>
            <a:cxnSpLocks/>
          </p:cNvCxnSpPr>
          <p:nvPr/>
        </p:nvCxnSpPr>
        <p:spPr>
          <a:xfrm>
            <a:off x="6002434" y="2704311"/>
            <a:ext cx="1139572" cy="1171095"/>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660C6CA-F7DD-43FA-BCD7-454206FD04EE}"/>
              </a:ext>
            </a:extLst>
          </p:cNvPr>
          <p:cNvCxnSpPr>
            <a:cxnSpLocks/>
          </p:cNvCxnSpPr>
          <p:nvPr/>
        </p:nvCxnSpPr>
        <p:spPr>
          <a:xfrm>
            <a:off x="6029923" y="3217637"/>
            <a:ext cx="1112083" cy="1533286"/>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BD25AE25-C981-4169-89D6-551594742F81}"/>
              </a:ext>
            </a:extLst>
          </p:cNvPr>
          <p:cNvCxnSpPr>
            <a:cxnSpLocks/>
          </p:cNvCxnSpPr>
          <p:nvPr/>
        </p:nvCxnSpPr>
        <p:spPr>
          <a:xfrm flipV="1">
            <a:off x="6029923" y="3543825"/>
            <a:ext cx="1112083" cy="382473"/>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7D57D6B7-6C09-4961-B855-5581E994885D}"/>
              </a:ext>
            </a:extLst>
          </p:cNvPr>
          <p:cNvCxnSpPr>
            <a:cxnSpLocks/>
          </p:cNvCxnSpPr>
          <p:nvPr/>
        </p:nvCxnSpPr>
        <p:spPr>
          <a:xfrm>
            <a:off x="5984242" y="4229168"/>
            <a:ext cx="1185253" cy="190174"/>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25853484-ADCF-4A73-807D-9E6E5DE68E25}"/>
              </a:ext>
            </a:extLst>
          </p:cNvPr>
          <p:cNvCxnSpPr>
            <a:cxnSpLocks/>
          </p:cNvCxnSpPr>
          <p:nvPr/>
        </p:nvCxnSpPr>
        <p:spPr>
          <a:xfrm flipV="1">
            <a:off x="6002434" y="2914767"/>
            <a:ext cx="1139572" cy="1576796"/>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D0999775-879F-4997-A8BE-B11C22A67C70}"/>
              </a:ext>
            </a:extLst>
          </p:cNvPr>
          <p:cNvCxnSpPr>
            <a:cxnSpLocks/>
          </p:cNvCxnSpPr>
          <p:nvPr/>
        </p:nvCxnSpPr>
        <p:spPr>
          <a:xfrm flipV="1">
            <a:off x="6029923" y="4082368"/>
            <a:ext cx="1093891" cy="994743"/>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15B3D4DF-0FF3-459B-926E-50FB9F203E1F}"/>
              </a:ext>
            </a:extLst>
          </p:cNvPr>
          <p:cNvCxnSpPr>
            <a:cxnSpLocks/>
          </p:cNvCxnSpPr>
          <p:nvPr/>
        </p:nvCxnSpPr>
        <p:spPr>
          <a:xfrm flipV="1">
            <a:off x="6011731" y="3191120"/>
            <a:ext cx="1130275" cy="2295186"/>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1851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01700" y="1772574"/>
            <a:ext cx="10693670" cy="4802189"/>
          </a:xfrm>
        </p:spPr>
        <p:txBody>
          <a:bodyPr>
            <a:normAutofit/>
          </a:bodyPr>
          <a:lstStyle/>
          <a:p>
            <a:pPr marL="0" indent="0">
              <a:buNone/>
            </a:pPr>
            <a:r>
              <a:rPr lang="en-US" sz="2200" b="1" u="sng" dirty="0"/>
              <a:t>Diagnostic questions</a:t>
            </a:r>
            <a:r>
              <a:rPr lang="en-US" sz="2200" dirty="0"/>
              <a:t>: Explore these questions on your own if you use this material  for self-study. In a classroom, share your thoughts about these questions with a speaking partner and be prepared to share your discussion with the class.</a:t>
            </a:r>
          </a:p>
          <a:p>
            <a:pPr marL="0" indent="0">
              <a:buNone/>
            </a:pPr>
            <a:endParaRPr lang="en-US" sz="2200" dirty="0"/>
          </a:p>
          <a:p>
            <a:pPr marL="457200" indent="-457200">
              <a:buFont typeface="+mj-lt"/>
              <a:buAutoNum type="arabicPeriod"/>
            </a:pPr>
            <a:r>
              <a:rPr lang="en-US" sz="2200" dirty="0"/>
              <a:t>Students' classroom behaviors in your country may differ from those in North America. Share your personal perceptions of what Canadian/American students are like, based on your own observations in the classroom. What surprised you the most?</a:t>
            </a:r>
          </a:p>
          <a:p>
            <a:pPr marL="457200" indent="-457200">
              <a:buFont typeface="+mj-lt"/>
              <a:buAutoNum type="arabicPeriod"/>
            </a:pPr>
            <a:endParaRPr lang="en-US" sz="2200" dirty="0"/>
          </a:p>
          <a:p>
            <a:pPr marL="457200" indent="-457200">
              <a:buFont typeface="+mj-lt"/>
              <a:buAutoNum type="arabicPeriod"/>
            </a:pPr>
            <a:r>
              <a:rPr lang="en-US" sz="2200" dirty="0"/>
              <a:t>What are some of your expectations about how students and instructors should behave and learn in your culture? Share these expectations with your speaking partner(s). Do you and your speaking partner(s) share the same expectations? Try asking your English-speaking colleagues to share their expectations with you. What have you discovered? What are some strategies that you can use to bridge the cultural gap?</a:t>
            </a:r>
          </a:p>
        </p:txBody>
      </p:sp>
    </p:spTree>
    <p:extLst>
      <p:ext uri="{BB962C8B-B14F-4D97-AF65-F5344CB8AC3E}">
        <p14:creationId xmlns:p14="http://schemas.microsoft.com/office/powerpoint/2010/main" val="284744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3"/>
            </a:pPr>
            <a:r>
              <a:rPr lang="en-US" sz="2200" dirty="0"/>
              <a:t>How would you introduce a syllabus for a course on the first day of class?</a:t>
            </a:r>
          </a:p>
          <a:p>
            <a:pPr marL="457200" indent="-457200">
              <a:buFont typeface="+mj-lt"/>
              <a:buAutoNum type="arabicPeriod" startAt="3"/>
            </a:pPr>
            <a:endParaRPr lang="en-US" sz="2200" dirty="0"/>
          </a:p>
          <a:p>
            <a:pPr marL="457200" indent="-457200">
              <a:buFont typeface="+mj-lt"/>
              <a:buAutoNum type="arabicPeriod" startAt="3"/>
            </a:pPr>
            <a:r>
              <a:rPr lang="en-US" sz="2200" dirty="0"/>
              <a:t>How do you usually go about defining terms in your teaching? Explain how you would vary your ways of defining a term in your teaching on the basis of the following situations:</a:t>
            </a:r>
          </a:p>
          <a:p>
            <a:pPr marL="982663" indent="-457200">
              <a:buFont typeface="+mj-lt"/>
              <a:buAutoNum type="alphaLcPeriod"/>
            </a:pPr>
            <a:r>
              <a:rPr lang="en-US" sz="2200" dirty="0"/>
              <a:t>You are introducing the term for the first time.</a:t>
            </a:r>
          </a:p>
          <a:p>
            <a:pPr marL="982663" indent="-457200">
              <a:buFont typeface="+mj-lt"/>
              <a:buAutoNum type="alphaLcPeriod"/>
            </a:pPr>
            <a:r>
              <a:rPr lang="en-US" sz="2200" dirty="0"/>
              <a:t>The students have forgotten the term you introduced previously.</a:t>
            </a:r>
          </a:p>
          <a:p>
            <a:pPr marL="982663" indent="-457200">
              <a:buFont typeface="+mj-lt"/>
              <a:buAutoNum type="alphaLcPeriod"/>
            </a:pPr>
            <a:r>
              <a:rPr lang="en-US" sz="2200" dirty="0"/>
              <a:t>The students did not understand the term.</a:t>
            </a:r>
          </a:p>
          <a:p>
            <a:pPr marL="982663" indent="-457200">
              <a:buFont typeface="+mj-lt"/>
              <a:buAutoNum type="alphaLcPeriod"/>
            </a:pPr>
            <a:r>
              <a:rPr lang="en-US" sz="2200" dirty="0"/>
              <a:t>The students know the term but do not know how it is used in your field.</a:t>
            </a:r>
          </a:p>
          <a:p>
            <a:pPr marL="982663" indent="-457200">
              <a:buFont typeface="+mj-lt"/>
              <a:buAutoNum type="alphaLcPeriod"/>
            </a:pPr>
            <a:r>
              <a:rPr lang="en-US" sz="2200" dirty="0"/>
              <a:t>The students mixed up the term with another term.</a:t>
            </a:r>
          </a:p>
        </p:txBody>
      </p:sp>
    </p:spTree>
    <p:extLst>
      <p:ext uri="{BB962C8B-B14F-4D97-AF65-F5344CB8AC3E}">
        <p14:creationId xmlns:p14="http://schemas.microsoft.com/office/powerpoint/2010/main" val="530802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Effect transition="in" filter="fade">
                                      <p:cBhvr>
                                        <p:cTn id="37"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5"/>
            </a:pPr>
            <a:r>
              <a:rPr lang="en-US" sz="2200" dirty="0"/>
              <a:t>With a speaking partner, choose one of the following, and consider how you would give instruction to your students.</a:t>
            </a:r>
          </a:p>
          <a:p>
            <a:pPr marL="896938" indent="-457200">
              <a:buFont typeface="+mj-lt"/>
              <a:buAutoNum type="alphaLcPeriod"/>
            </a:pPr>
            <a:r>
              <a:rPr lang="en-US" sz="2200" dirty="0"/>
              <a:t>How to follow lab safety procedures</a:t>
            </a:r>
          </a:p>
          <a:p>
            <a:pPr marL="896938" indent="-457200">
              <a:buFont typeface="+mj-lt"/>
              <a:buAutoNum type="alphaLcPeriod"/>
            </a:pPr>
            <a:r>
              <a:rPr lang="en-US" sz="2200" dirty="0"/>
              <a:t>How to use a particular instrument for...</a:t>
            </a:r>
          </a:p>
          <a:p>
            <a:pPr marL="896938" indent="-457200">
              <a:buFont typeface="+mj-lt"/>
              <a:buAutoNum type="alphaLcPeriod"/>
            </a:pPr>
            <a:r>
              <a:rPr lang="en-US" sz="2200" dirty="0"/>
              <a:t>How to calculate the results of...</a:t>
            </a:r>
          </a:p>
          <a:p>
            <a:pPr marL="896938" indent="-457200">
              <a:buFont typeface="+mj-lt"/>
              <a:buAutoNum type="alphaLcPeriod"/>
            </a:pPr>
            <a:endParaRPr lang="en-US" sz="2200" dirty="0"/>
          </a:p>
          <a:p>
            <a:pPr marL="457200" indent="-457200">
              <a:buFont typeface="+mj-lt"/>
              <a:buAutoNum type="arabicPeriod" startAt="6"/>
            </a:pPr>
            <a:r>
              <a:rPr lang="en-US" sz="2200" dirty="0"/>
              <a:t>Dealing with challenging teaching situations: Explore with your speaking partner(s) some strategies that you can use to handle the following situations that you may encounter in your teaching. Be sure to consider both the strategies (i.e., how would you deal with the situation?) and language (i.e., what would you say exactly?) that you can use when handling each of the following situations. Work in pairs and write down what you would say for each situation.</a:t>
            </a:r>
          </a:p>
        </p:txBody>
      </p:sp>
    </p:spTree>
    <p:extLst>
      <p:ext uri="{BB962C8B-B14F-4D97-AF65-F5344CB8AC3E}">
        <p14:creationId xmlns:p14="http://schemas.microsoft.com/office/powerpoint/2010/main" val="66825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39738" indent="0">
              <a:buNone/>
            </a:pPr>
            <a:r>
              <a:rPr lang="en-US" sz="2400" b="1" dirty="0"/>
              <a:t>Situation 1: Those who like to shake their heads negatively about whatever you or other students are saying</a:t>
            </a:r>
          </a:p>
          <a:p>
            <a:pPr marL="439738" indent="0">
              <a:buNone/>
            </a:pPr>
            <a:r>
              <a:rPr lang="en-US" sz="2400" dirty="0"/>
              <a:t>What would you do?</a:t>
            </a:r>
          </a:p>
          <a:p>
            <a:pPr marL="439738" indent="0">
              <a:buNone/>
            </a:pPr>
            <a:r>
              <a:rPr lang="en-US" sz="2400" dirty="0"/>
              <a:t>What would you say?</a:t>
            </a:r>
          </a:p>
          <a:p>
            <a:pPr marL="439738" indent="0">
              <a:buNone/>
            </a:pPr>
            <a:endParaRPr lang="en-US" sz="2400" b="1" dirty="0"/>
          </a:p>
          <a:p>
            <a:pPr marL="439738" indent="0">
              <a:buNone/>
            </a:pPr>
            <a:r>
              <a:rPr lang="en-US" sz="2400" b="1" dirty="0"/>
              <a:t>Situation 2: Those who are habitually late to class</a:t>
            </a:r>
          </a:p>
          <a:p>
            <a:pPr marL="439738" indent="0">
              <a:buNone/>
            </a:pPr>
            <a:r>
              <a:rPr lang="en-US" sz="2400" dirty="0"/>
              <a:t>What would you do?</a:t>
            </a:r>
          </a:p>
          <a:p>
            <a:pPr marL="439738" indent="0">
              <a:buNone/>
            </a:pPr>
            <a:r>
              <a:rPr lang="en-US" sz="2400" dirty="0"/>
              <a:t>What would you say?</a:t>
            </a:r>
          </a:p>
        </p:txBody>
      </p:sp>
    </p:spTree>
    <p:extLst>
      <p:ext uri="{BB962C8B-B14F-4D97-AF65-F5344CB8AC3E}">
        <p14:creationId xmlns:p14="http://schemas.microsoft.com/office/powerpoint/2010/main" val="71090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8">
                                            <p:txEl>
                                              <p:pRg st="5" end="5"/>
                                            </p:txEl>
                                          </p:spTgt>
                                        </p:tgtEl>
                                        <p:attrNameLst>
                                          <p:attrName>style.visibility</p:attrName>
                                        </p:attrNameLst>
                                      </p:cBhvr>
                                      <p:to>
                                        <p:strVal val="visible"/>
                                      </p:to>
                                    </p:set>
                                    <p:animEffect transition="in" filter="fade">
                                      <p:cBhvr>
                                        <p:cTn id="24" dur="500"/>
                                        <p:tgtEl>
                                          <p:spTgt spid="8">
                                            <p:txEl>
                                              <p:pRg st="5" end="5"/>
                                            </p:txEl>
                                          </p:spTgt>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fontScale="92500" lnSpcReduction="10000"/>
          </a:bodyPr>
          <a:lstStyle/>
          <a:p>
            <a:pPr marL="439738" indent="0">
              <a:buNone/>
            </a:pPr>
            <a:r>
              <a:rPr lang="en-US" sz="2400" b="1" dirty="0"/>
              <a:t>Situation 3: Those who tend to ramble on and on</a:t>
            </a:r>
          </a:p>
          <a:p>
            <a:pPr marL="439738" indent="0">
              <a:buNone/>
            </a:pPr>
            <a:r>
              <a:rPr lang="en-US" sz="2400" dirty="0"/>
              <a:t>What would you do?</a:t>
            </a:r>
          </a:p>
          <a:p>
            <a:pPr marL="439738" indent="0">
              <a:buNone/>
            </a:pPr>
            <a:r>
              <a:rPr lang="en-US" sz="2400" dirty="0"/>
              <a:t>What would you say?</a:t>
            </a:r>
          </a:p>
          <a:p>
            <a:pPr marL="439738" indent="0">
              <a:buNone/>
            </a:pPr>
            <a:endParaRPr lang="en-US" sz="2400" b="1" dirty="0"/>
          </a:p>
          <a:p>
            <a:pPr marL="439738" indent="0">
              <a:buNone/>
            </a:pPr>
            <a:r>
              <a:rPr lang="en-US" sz="2400" b="1" dirty="0"/>
              <a:t>Situation 4: Those who tend to be very quiet</a:t>
            </a:r>
          </a:p>
          <a:p>
            <a:pPr marL="439738" indent="0">
              <a:buNone/>
            </a:pPr>
            <a:r>
              <a:rPr lang="en-US" sz="2400" dirty="0"/>
              <a:t>What would you do?</a:t>
            </a:r>
          </a:p>
          <a:p>
            <a:pPr marL="439738" indent="0">
              <a:buNone/>
            </a:pPr>
            <a:r>
              <a:rPr lang="en-US" sz="2400" dirty="0"/>
              <a:t>What would you say?</a:t>
            </a:r>
          </a:p>
          <a:p>
            <a:pPr marL="439738" indent="0">
              <a:buNone/>
            </a:pPr>
            <a:endParaRPr lang="en-US" sz="2400" dirty="0"/>
          </a:p>
          <a:p>
            <a:pPr marL="439738" indent="0">
              <a:buNone/>
            </a:pPr>
            <a:r>
              <a:rPr lang="en-US" sz="2400" b="1" dirty="0"/>
              <a:t>Situation 5: Those who read newspapers or books that are not relevant to your class</a:t>
            </a:r>
          </a:p>
          <a:p>
            <a:pPr marL="439738" indent="0">
              <a:buNone/>
            </a:pPr>
            <a:r>
              <a:rPr lang="en-US" sz="2400" dirty="0"/>
              <a:t>What would you do?</a:t>
            </a:r>
          </a:p>
          <a:p>
            <a:pPr marL="439738" indent="0">
              <a:buNone/>
            </a:pPr>
            <a:r>
              <a:rPr lang="en-US" sz="2400" dirty="0"/>
              <a:t>What would you say?</a:t>
            </a:r>
          </a:p>
        </p:txBody>
      </p:sp>
    </p:spTree>
    <p:extLst>
      <p:ext uri="{BB962C8B-B14F-4D97-AF65-F5344CB8AC3E}">
        <p14:creationId xmlns:p14="http://schemas.microsoft.com/office/powerpoint/2010/main" val="2536511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8">
                                            <p:txEl>
                                              <p:pRg st="5" end="5"/>
                                            </p:txEl>
                                          </p:spTgt>
                                        </p:tgtEl>
                                        <p:attrNameLst>
                                          <p:attrName>style.visibility</p:attrName>
                                        </p:attrNameLst>
                                      </p:cBhvr>
                                      <p:to>
                                        <p:strVal val="visible"/>
                                      </p:to>
                                    </p:set>
                                    <p:animEffect transition="in" filter="fade">
                                      <p:cBhvr>
                                        <p:cTn id="24" dur="500"/>
                                        <p:tgtEl>
                                          <p:spTgt spid="8">
                                            <p:txEl>
                                              <p:pRg st="5" end="5"/>
                                            </p:txEl>
                                          </p:spTgt>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500"/>
                                        <p:tgtEl>
                                          <p:spTgt spid="8">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8">
                                            <p:txEl>
                                              <p:pRg st="8" end="8"/>
                                            </p:txEl>
                                          </p:spTgt>
                                        </p:tgtEl>
                                        <p:attrNameLst>
                                          <p:attrName>style.visibility</p:attrName>
                                        </p:attrNameLst>
                                      </p:cBhvr>
                                      <p:to>
                                        <p:strVal val="visible"/>
                                      </p:to>
                                    </p:set>
                                    <p:animEffect transition="in" filter="fade">
                                      <p:cBhvr>
                                        <p:cTn id="33" dur="500"/>
                                        <p:tgtEl>
                                          <p:spTgt spid="8">
                                            <p:txEl>
                                              <p:pRg st="8" end="8"/>
                                            </p:txEl>
                                          </p:spTgt>
                                        </p:tgtEl>
                                      </p:cBhvr>
                                    </p:animEffec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8">
                                            <p:txEl>
                                              <p:pRg st="9" end="9"/>
                                            </p:txEl>
                                          </p:spTgt>
                                        </p:tgtEl>
                                        <p:attrNameLst>
                                          <p:attrName>style.visibility</p:attrName>
                                        </p:attrNameLst>
                                      </p:cBhvr>
                                      <p:to>
                                        <p:strVal val="visible"/>
                                      </p:to>
                                    </p:set>
                                    <p:animEffect transition="in" filter="fade">
                                      <p:cBhvr>
                                        <p:cTn id="37" dur="500"/>
                                        <p:tgtEl>
                                          <p:spTgt spid="8">
                                            <p:txEl>
                                              <p:pRg st="9" end="9"/>
                                            </p:txEl>
                                          </p:spTgt>
                                        </p:tgtEl>
                                      </p:cBhvr>
                                    </p:animEffect>
                                  </p:childTnLst>
                                </p:cTn>
                              </p:par>
                            </p:childTnLst>
                          </p:cTn>
                        </p:par>
                        <p:par>
                          <p:cTn id="38" fill="hold">
                            <p:stCondLst>
                              <p:cond delay="1000"/>
                            </p:stCondLst>
                            <p:childTnLst>
                              <p:par>
                                <p:cTn id="39" presetID="10" presetClass="entr" presetSubtype="0" fill="hold" nodeType="afterEffect">
                                  <p:stCondLst>
                                    <p:cond delay="0"/>
                                  </p:stCondLst>
                                  <p:childTnLst>
                                    <p:set>
                                      <p:cBhvr>
                                        <p:cTn id="40" dur="1" fill="hold">
                                          <p:stCondLst>
                                            <p:cond delay="0"/>
                                          </p:stCondLst>
                                        </p:cTn>
                                        <p:tgtEl>
                                          <p:spTgt spid="8">
                                            <p:txEl>
                                              <p:pRg st="10" end="10"/>
                                            </p:txEl>
                                          </p:spTgt>
                                        </p:tgtEl>
                                        <p:attrNameLst>
                                          <p:attrName>style.visibility</p:attrName>
                                        </p:attrNameLst>
                                      </p:cBhvr>
                                      <p:to>
                                        <p:strVal val="visible"/>
                                      </p:to>
                                    </p:set>
                                    <p:animEffect transition="in" filter="fade">
                                      <p:cBhvr>
                                        <p:cTn id="41" dur="500"/>
                                        <p:tgtEl>
                                          <p:spTgt spid="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lnSpcReduction="10000"/>
          </a:bodyPr>
          <a:lstStyle/>
          <a:p>
            <a:pPr marL="439738" indent="0">
              <a:buNone/>
            </a:pPr>
            <a:r>
              <a:rPr lang="en-US" sz="2400" b="1" dirty="0"/>
              <a:t>Situation 6: Those who like to chit-chat while you are teaching</a:t>
            </a:r>
          </a:p>
          <a:p>
            <a:pPr marL="439738" indent="0">
              <a:buNone/>
            </a:pPr>
            <a:r>
              <a:rPr lang="en-US" sz="2400" dirty="0"/>
              <a:t>What would you do?</a:t>
            </a:r>
          </a:p>
          <a:p>
            <a:pPr marL="439738" indent="0">
              <a:buNone/>
            </a:pPr>
            <a:r>
              <a:rPr lang="en-US" sz="2400" dirty="0"/>
              <a:t>What would you say?</a:t>
            </a:r>
          </a:p>
          <a:p>
            <a:pPr marL="439738" indent="0">
              <a:buNone/>
            </a:pPr>
            <a:endParaRPr lang="en-US" sz="2400" b="1" dirty="0"/>
          </a:p>
          <a:p>
            <a:pPr marL="439738" indent="0">
              <a:buNone/>
            </a:pPr>
            <a:r>
              <a:rPr lang="en-US" sz="2400" b="1" dirty="0"/>
              <a:t>Situation 7: Those who tend to hog the discussion</a:t>
            </a:r>
          </a:p>
          <a:p>
            <a:pPr marL="439738" indent="0">
              <a:buNone/>
            </a:pPr>
            <a:r>
              <a:rPr lang="en-US" sz="2400" dirty="0"/>
              <a:t>What would you do?</a:t>
            </a:r>
          </a:p>
          <a:p>
            <a:pPr marL="439738" indent="0">
              <a:buNone/>
            </a:pPr>
            <a:r>
              <a:rPr lang="en-US" sz="2400" dirty="0"/>
              <a:t>What would you say?</a:t>
            </a:r>
          </a:p>
          <a:p>
            <a:pPr marL="439738" indent="0">
              <a:buNone/>
            </a:pPr>
            <a:endParaRPr lang="en-US" sz="2400" dirty="0"/>
          </a:p>
          <a:p>
            <a:pPr marL="439738" indent="0">
              <a:buNone/>
            </a:pPr>
            <a:r>
              <a:rPr lang="en-US" sz="2400" b="1" dirty="0"/>
              <a:t>Situation 8: Those who like to argue</a:t>
            </a:r>
          </a:p>
          <a:p>
            <a:pPr marL="439738" indent="0">
              <a:buNone/>
            </a:pPr>
            <a:r>
              <a:rPr lang="en-US" sz="2400" dirty="0"/>
              <a:t>What would you do?</a:t>
            </a:r>
          </a:p>
          <a:p>
            <a:pPr marL="439738" indent="0">
              <a:buNone/>
            </a:pPr>
            <a:r>
              <a:rPr lang="en-US" sz="2400" dirty="0"/>
              <a:t>What would you say?</a:t>
            </a:r>
          </a:p>
        </p:txBody>
      </p:sp>
    </p:spTree>
    <p:extLst>
      <p:ext uri="{BB962C8B-B14F-4D97-AF65-F5344CB8AC3E}">
        <p14:creationId xmlns:p14="http://schemas.microsoft.com/office/powerpoint/2010/main" val="297983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8">
                                            <p:txEl>
                                              <p:pRg st="5" end="5"/>
                                            </p:txEl>
                                          </p:spTgt>
                                        </p:tgtEl>
                                        <p:attrNameLst>
                                          <p:attrName>style.visibility</p:attrName>
                                        </p:attrNameLst>
                                      </p:cBhvr>
                                      <p:to>
                                        <p:strVal val="visible"/>
                                      </p:to>
                                    </p:set>
                                    <p:animEffect transition="in" filter="fade">
                                      <p:cBhvr>
                                        <p:cTn id="24" dur="500"/>
                                        <p:tgtEl>
                                          <p:spTgt spid="8">
                                            <p:txEl>
                                              <p:pRg st="5" end="5"/>
                                            </p:txEl>
                                          </p:spTgt>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500"/>
                                        <p:tgtEl>
                                          <p:spTgt spid="8">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8">
                                            <p:txEl>
                                              <p:pRg st="8" end="8"/>
                                            </p:txEl>
                                          </p:spTgt>
                                        </p:tgtEl>
                                        <p:attrNameLst>
                                          <p:attrName>style.visibility</p:attrName>
                                        </p:attrNameLst>
                                      </p:cBhvr>
                                      <p:to>
                                        <p:strVal val="visible"/>
                                      </p:to>
                                    </p:set>
                                    <p:animEffect transition="in" filter="fade">
                                      <p:cBhvr>
                                        <p:cTn id="33" dur="500"/>
                                        <p:tgtEl>
                                          <p:spTgt spid="8">
                                            <p:txEl>
                                              <p:pRg st="8" end="8"/>
                                            </p:txEl>
                                          </p:spTgt>
                                        </p:tgtEl>
                                      </p:cBhvr>
                                    </p:animEffec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8">
                                            <p:txEl>
                                              <p:pRg st="9" end="9"/>
                                            </p:txEl>
                                          </p:spTgt>
                                        </p:tgtEl>
                                        <p:attrNameLst>
                                          <p:attrName>style.visibility</p:attrName>
                                        </p:attrNameLst>
                                      </p:cBhvr>
                                      <p:to>
                                        <p:strVal val="visible"/>
                                      </p:to>
                                    </p:set>
                                    <p:animEffect transition="in" filter="fade">
                                      <p:cBhvr>
                                        <p:cTn id="37" dur="500"/>
                                        <p:tgtEl>
                                          <p:spTgt spid="8">
                                            <p:txEl>
                                              <p:pRg st="9" end="9"/>
                                            </p:txEl>
                                          </p:spTgt>
                                        </p:tgtEl>
                                      </p:cBhvr>
                                    </p:animEffect>
                                  </p:childTnLst>
                                </p:cTn>
                              </p:par>
                            </p:childTnLst>
                          </p:cTn>
                        </p:par>
                        <p:par>
                          <p:cTn id="38" fill="hold">
                            <p:stCondLst>
                              <p:cond delay="1000"/>
                            </p:stCondLst>
                            <p:childTnLst>
                              <p:par>
                                <p:cTn id="39" presetID="10" presetClass="entr" presetSubtype="0" fill="hold" nodeType="afterEffect">
                                  <p:stCondLst>
                                    <p:cond delay="0"/>
                                  </p:stCondLst>
                                  <p:childTnLst>
                                    <p:set>
                                      <p:cBhvr>
                                        <p:cTn id="40" dur="1" fill="hold">
                                          <p:stCondLst>
                                            <p:cond delay="0"/>
                                          </p:stCondLst>
                                        </p:cTn>
                                        <p:tgtEl>
                                          <p:spTgt spid="8">
                                            <p:txEl>
                                              <p:pRg st="10" end="10"/>
                                            </p:txEl>
                                          </p:spTgt>
                                        </p:tgtEl>
                                        <p:attrNameLst>
                                          <p:attrName>style.visibility</p:attrName>
                                        </p:attrNameLst>
                                      </p:cBhvr>
                                      <p:to>
                                        <p:strVal val="visible"/>
                                      </p:to>
                                    </p:set>
                                    <p:animEffect transition="in" filter="fade">
                                      <p:cBhvr>
                                        <p:cTn id="41" dur="500"/>
                                        <p:tgtEl>
                                          <p:spTgt spid="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3618971"/>
          </a:xfrm>
        </p:spPr>
        <p:txBody>
          <a:bodyPr>
            <a:normAutofit/>
          </a:bodyPr>
          <a:lstStyle/>
          <a:p>
            <a:pPr marL="439738" indent="0">
              <a:buNone/>
            </a:pPr>
            <a:r>
              <a:rPr lang="en-US" sz="2400" b="1" dirty="0"/>
              <a:t>Situation 9: Those who believe or want others to believe that they know it all</a:t>
            </a:r>
          </a:p>
          <a:p>
            <a:pPr marL="439738" indent="0">
              <a:buNone/>
            </a:pPr>
            <a:r>
              <a:rPr lang="en-US" sz="2400" dirty="0"/>
              <a:t>What would you do?</a:t>
            </a:r>
          </a:p>
          <a:p>
            <a:pPr marL="439738" indent="0">
              <a:buNone/>
            </a:pPr>
            <a:r>
              <a:rPr lang="en-US" sz="2400" dirty="0"/>
              <a:t>What would you say?</a:t>
            </a:r>
          </a:p>
          <a:p>
            <a:pPr marL="439738" indent="0">
              <a:buNone/>
            </a:pPr>
            <a:endParaRPr lang="en-US" sz="2400" b="1" dirty="0"/>
          </a:p>
          <a:p>
            <a:pPr marL="439738" indent="0">
              <a:buNone/>
            </a:pPr>
            <a:r>
              <a:rPr lang="en-US" sz="2400" b="1" dirty="0"/>
              <a:t>Situation 10: Those whose performance seems to be sliding</a:t>
            </a:r>
          </a:p>
          <a:p>
            <a:pPr marL="439738" indent="0">
              <a:buNone/>
            </a:pPr>
            <a:r>
              <a:rPr lang="en-US" sz="2400" dirty="0"/>
              <a:t>What would you do?</a:t>
            </a:r>
          </a:p>
          <a:p>
            <a:pPr marL="439738" indent="0">
              <a:buNone/>
            </a:pPr>
            <a:r>
              <a:rPr lang="en-US" sz="2400" dirty="0"/>
              <a:t>What would you say?</a:t>
            </a:r>
          </a:p>
        </p:txBody>
      </p:sp>
    </p:spTree>
    <p:extLst>
      <p:ext uri="{BB962C8B-B14F-4D97-AF65-F5344CB8AC3E}">
        <p14:creationId xmlns:p14="http://schemas.microsoft.com/office/powerpoint/2010/main" val="2363192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8">
                                            <p:txEl>
                                              <p:pRg st="5" end="5"/>
                                            </p:txEl>
                                          </p:spTgt>
                                        </p:tgtEl>
                                        <p:attrNameLst>
                                          <p:attrName>style.visibility</p:attrName>
                                        </p:attrNameLst>
                                      </p:cBhvr>
                                      <p:to>
                                        <p:strVal val="visible"/>
                                      </p:to>
                                    </p:set>
                                    <p:animEffect transition="in" filter="fade">
                                      <p:cBhvr>
                                        <p:cTn id="24" dur="500"/>
                                        <p:tgtEl>
                                          <p:spTgt spid="8">
                                            <p:txEl>
                                              <p:pRg st="5" end="5"/>
                                            </p:txEl>
                                          </p:spTgt>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lnSpcReduction="10000"/>
          </a:bodyPr>
          <a:lstStyle/>
          <a:p>
            <a:pPr marL="439738" indent="0">
              <a:buNone/>
            </a:pPr>
            <a:r>
              <a:rPr lang="en-US" sz="2400" b="1" dirty="0"/>
              <a:t>Situation 11: Those who are not attentive in class</a:t>
            </a:r>
          </a:p>
          <a:p>
            <a:pPr marL="439738" indent="0">
              <a:buNone/>
            </a:pPr>
            <a:r>
              <a:rPr lang="en-US" sz="2400" dirty="0"/>
              <a:t>What would you do?</a:t>
            </a:r>
          </a:p>
          <a:p>
            <a:pPr marL="439738" indent="0">
              <a:buNone/>
            </a:pPr>
            <a:r>
              <a:rPr lang="en-US" sz="2400" dirty="0"/>
              <a:t>What would you say?</a:t>
            </a:r>
          </a:p>
          <a:p>
            <a:pPr marL="439738" indent="0">
              <a:buNone/>
            </a:pPr>
            <a:endParaRPr lang="en-US" sz="2400" dirty="0"/>
          </a:p>
          <a:p>
            <a:pPr marL="439738" indent="0">
              <a:buNone/>
            </a:pPr>
            <a:r>
              <a:rPr lang="en-US" sz="2400" b="1" dirty="0"/>
              <a:t>Situation 12: Those who like to complain about their grades</a:t>
            </a:r>
          </a:p>
          <a:p>
            <a:pPr marL="439738" indent="0">
              <a:buNone/>
            </a:pPr>
            <a:r>
              <a:rPr lang="en-US" sz="2400" dirty="0"/>
              <a:t>What would you do?</a:t>
            </a:r>
          </a:p>
          <a:p>
            <a:pPr marL="439738" indent="0">
              <a:buNone/>
            </a:pPr>
            <a:r>
              <a:rPr lang="en-US" sz="2400" dirty="0"/>
              <a:t>What would you say?</a:t>
            </a:r>
          </a:p>
          <a:p>
            <a:pPr marL="439738" indent="0">
              <a:buNone/>
            </a:pPr>
            <a:endParaRPr lang="en-US" sz="2400" dirty="0"/>
          </a:p>
          <a:p>
            <a:pPr marL="457200" indent="-457200">
              <a:buFont typeface="+mj-lt"/>
              <a:buAutoNum type="arabicPeriod" startAt="7"/>
            </a:pPr>
            <a:r>
              <a:rPr lang="en-US" sz="2400" dirty="0"/>
              <a:t>Together with your partner, brainstorm 2 to 3 strategies that you as an international teaching assistant can use to enhance clarity of explanations in a lecture/tutorial/lab session.</a:t>
            </a:r>
          </a:p>
        </p:txBody>
      </p:sp>
    </p:spTree>
    <p:extLst>
      <p:ext uri="{BB962C8B-B14F-4D97-AF65-F5344CB8AC3E}">
        <p14:creationId xmlns:p14="http://schemas.microsoft.com/office/powerpoint/2010/main" val="23939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8">
                                            <p:txEl>
                                              <p:pRg st="5" end="5"/>
                                            </p:txEl>
                                          </p:spTgt>
                                        </p:tgtEl>
                                        <p:attrNameLst>
                                          <p:attrName>style.visibility</p:attrName>
                                        </p:attrNameLst>
                                      </p:cBhvr>
                                      <p:to>
                                        <p:strVal val="visible"/>
                                      </p:to>
                                    </p:set>
                                    <p:animEffect transition="in" filter="fade">
                                      <p:cBhvr>
                                        <p:cTn id="24" dur="500"/>
                                        <p:tgtEl>
                                          <p:spTgt spid="8">
                                            <p:txEl>
                                              <p:pRg st="5" end="5"/>
                                            </p:txEl>
                                          </p:spTgt>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500"/>
                                        <p:tgtEl>
                                          <p:spTgt spid="8">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8">
                                            <p:txEl>
                                              <p:pRg st="8" end="8"/>
                                            </p:txEl>
                                          </p:spTgt>
                                        </p:tgtEl>
                                        <p:attrNameLst>
                                          <p:attrName>style.visibility</p:attrName>
                                        </p:attrNameLst>
                                      </p:cBhvr>
                                      <p:to>
                                        <p:strVal val="visible"/>
                                      </p:to>
                                    </p:set>
                                    <p:animEffect transition="in" filter="fade">
                                      <p:cBhvr>
                                        <p:cTn id="33"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 How to Generate Questions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at different levels</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933629"/>
            <a:ext cx="4965701" cy="4243184"/>
          </a:xfrm>
        </p:spPr>
        <p:txBody>
          <a:bodyPr>
            <a:normAutofit/>
          </a:bodyPr>
          <a:lstStyle/>
          <a:p>
            <a:r>
              <a:rPr lang="en-US" sz="2400" dirty="0"/>
              <a:t>Bloom (1956, 1984) is well-known for creating the taxonomy of higher-level thinking questions. </a:t>
            </a:r>
          </a:p>
          <a:p>
            <a:endParaRPr lang="en-US" sz="2400" dirty="0"/>
          </a:p>
          <a:p>
            <a:r>
              <a:rPr lang="en-US" sz="2400" dirty="0"/>
              <a:t>Use Bloom's taxonomy that puts questions in hierarchical categories of thinking skills from less complex to those that require higher order level of thinking as a starting point for practice in generating questions.</a:t>
            </a:r>
          </a:p>
        </p:txBody>
      </p:sp>
      <p:sp>
        <p:nvSpPr>
          <p:cNvPr id="4" name="Content Placeholder 7">
            <a:extLst>
              <a:ext uri="{FF2B5EF4-FFF2-40B4-BE49-F238E27FC236}">
                <a16:creationId xmlns:a16="http://schemas.microsoft.com/office/drawing/2014/main" id="{0670629A-0D88-4B14-81E8-D5147A6E2BDF}"/>
              </a:ext>
            </a:extLst>
          </p:cNvPr>
          <p:cNvSpPr txBox="1">
            <a:spLocks/>
          </p:cNvSpPr>
          <p:nvPr/>
        </p:nvSpPr>
        <p:spPr>
          <a:xfrm>
            <a:off x="6096000" y="1933629"/>
            <a:ext cx="5274733" cy="1690104"/>
          </a:xfrm>
          <a:prstGeom prst="rect">
            <a:avLst/>
          </a:prstGeom>
          <a:ln>
            <a:solidFill>
              <a:schemeClr val="tx1"/>
            </a:solidFill>
            <a:prstDash val="dash"/>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b="1" dirty="0">
                <a:solidFill>
                  <a:srgbClr val="C00000"/>
                </a:solidFill>
              </a:rPr>
              <a:t>LEVEL: FACTS/KNOWLEDGE</a:t>
            </a:r>
          </a:p>
          <a:p>
            <a:pPr marL="0" indent="0" algn="ctr">
              <a:buNone/>
            </a:pPr>
            <a:r>
              <a:rPr lang="en-US" sz="2200" b="1" dirty="0"/>
              <a:t>KEY VERBS FOR GENERATING QUESTIONS:</a:t>
            </a:r>
          </a:p>
          <a:p>
            <a:pPr marL="0" indent="0" algn="ctr">
              <a:buNone/>
            </a:pPr>
            <a:r>
              <a:rPr lang="en-US" sz="2200" i="1" dirty="0"/>
              <a:t>tell, list, describe, define, identify, show, label, quote, name, who, when, and where</a:t>
            </a:r>
          </a:p>
        </p:txBody>
      </p:sp>
      <p:sp>
        <p:nvSpPr>
          <p:cNvPr id="5" name="Content Placeholder 7">
            <a:extLst>
              <a:ext uri="{FF2B5EF4-FFF2-40B4-BE49-F238E27FC236}">
                <a16:creationId xmlns:a16="http://schemas.microsoft.com/office/drawing/2014/main" id="{50812EDF-475B-4143-BF51-297E58257F63}"/>
              </a:ext>
            </a:extLst>
          </p:cNvPr>
          <p:cNvSpPr txBox="1">
            <a:spLocks/>
          </p:cNvSpPr>
          <p:nvPr/>
        </p:nvSpPr>
        <p:spPr>
          <a:xfrm>
            <a:off x="6096000" y="3815591"/>
            <a:ext cx="5274733" cy="1958675"/>
          </a:xfrm>
          <a:prstGeom prst="rect">
            <a:avLst/>
          </a:prstGeom>
          <a:ln>
            <a:solidFill>
              <a:schemeClr val="tx1"/>
            </a:solidFill>
            <a:prstDash val="dash"/>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b="1" dirty="0">
                <a:solidFill>
                  <a:srgbClr val="C00000"/>
                </a:solidFill>
              </a:rPr>
              <a:t>LEVEL: COMPREHENSION</a:t>
            </a:r>
          </a:p>
          <a:p>
            <a:pPr marL="0" indent="0" algn="ctr">
              <a:buNone/>
            </a:pPr>
            <a:r>
              <a:rPr lang="en-US" sz="2200" b="1" dirty="0"/>
              <a:t>KEY VERBS FOR GENERATING QUESTIONS:</a:t>
            </a:r>
          </a:p>
          <a:p>
            <a:pPr marL="0" indent="0" algn="ctr">
              <a:buNone/>
            </a:pPr>
            <a:r>
              <a:rPr lang="en-US" sz="2200" i="1" dirty="0"/>
              <a:t>summarize, describe, report, outline, interpret, contrast, predict, associate, discuss, and restate</a:t>
            </a:r>
          </a:p>
        </p:txBody>
      </p:sp>
    </p:spTree>
    <p:extLst>
      <p:ext uri="{BB962C8B-B14F-4D97-AF65-F5344CB8AC3E}">
        <p14:creationId xmlns:p14="http://schemas.microsoft.com/office/powerpoint/2010/main" val="2475262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fade">
                                      <p:cBhvr>
                                        <p:cTn id="4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 How to Generate Questions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at different levels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4" name="Content Placeholder 7">
            <a:extLst>
              <a:ext uri="{FF2B5EF4-FFF2-40B4-BE49-F238E27FC236}">
                <a16:creationId xmlns:a16="http://schemas.microsoft.com/office/drawing/2014/main" id="{0670629A-0D88-4B14-81E8-D5147A6E2BDF}"/>
              </a:ext>
            </a:extLst>
          </p:cNvPr>
          <p:cNvSpPr txBox="1">
            <a:spLocks/>
          </p:cNvSpPr>
          <p:nvPr/>
        </p:nvSpPr>
        <p:spPr>
          <a:xfrm>
            <a:off x="684029" y="1922995"/>
            <a:ext cx="5274733" cy="1892595"/>
          </a:xfrm>
          <a:prstGeom prst="rect">
            <a:avLst/>
          </a:prstGeom>
          <a:ln>
            <a:solidFill>
              <a:schemeClr val="tx1"/>
            </a:solidFill>
            <a:prstDash val="dash"/>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b="1" dirty="0">
                <a:solidFill>
                  <a:srgbClr val="C00000"/>
                </a:solidFill>
              </a:rPr>
              <a:t>LEVEL: APPLICATION</a:t>
            </a:r>
          </a:p>
          <a:p>
            <a:pPr marL="0" indent="0" algn="ctr">
              <a:buNone/>
            </a:pPr>
            <a:r>
              <a:rPr lang="en-US" sz="2200" b="1" dirty="0"/>
              <a:t>KEY VERBS FOR GENERATING QUESTIONS:</a:t>
            </a:r>
          </a:p>
          <a:p>
            <a:pPr marL="0" indent="0" algn="ctr">
              <a:buNone/>
            </a:pPr>
            <a:r>
              <a:rPr lang="en-US" sz="2200" i="1" dirty="0"/>
              <a:t>apply, demonstrate, construct, illustrate, show, solve, modify, relate, change, classify, and experiment</a:t>
            </a:r>
          </a:p>
        </p:txBody>
      </p:sp>
      <p:sp>
        <p:nvSpPr>
          <p:cNvPr id="5" name="Content Placeholder 7">
            <a:extLst>
              <a:ext uri="{FF2B5EF4-FFF2-40B4-BE49-F238E27FC236}">
                <a16:creationId xmlns:a16="http://schemas.microsoft.com/office/drawing/2014/main" id="{50812EDF-475B-4143-BF51-297E58257F63}"/>
              </a:ext>
            </a:extLst>
          </p:cNvPr>
          <p:cNvSpPr txBox="1">
            <a:spLocks/>
          </p:cNvSpPr>
          <p:nvPr/>
        </p:nvSpPr>
        <p:spPr>
          <a:xfrm>
            <a:off x="684028" y="4047897"/>
            <a:ext cx="5274733" cy="1958675"/>
          </a:xfrm>
          <a:prstGeom prst="rect">
            <a:avLst/>
          </a:prstGeom>
          <a:ln>
            <a:solidFill>
              <a:schemeClr val="tx1"/>
            </a:solidFill>
            <a:prstDash val="dash"/>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b="1" dirty="0">
                <a:solidFill>
                  <a:srgbClr val="C00000"/>
                </a:solidFill>
              </a:rPr>
              <a:t>LEVEL: ANALYSIS</a:t>
            </a:r>
          </a:p>
          <a:p>
            <a:pPr marL="0" indent="0" algn="ctr">
              <a:buNone/>
            </a:pPr>
            <a:r>
              <a:rPr lang="en-US" sz="2200" b="1" dirty="0"/>
              <a:t>KEY VERBS FOR GENERATING QUESTIONS:</a:t>
            </a:r>
          </a:p>
          <a:p>
            <a:pPr marL="0" indent="0" algn="ctr">
              <a:buNone/>
            </a:pPr>
            <a:r>
              <a:rPr lang="en-US" sz="2200" i="1" dirty="0"/>
              <a:t>analyze, distinguish, examine, explain, connect, classify, divide, compare, contrast, explain, and infer</a:t>
            </a:r>
          </a:p>
        </p:txBody>
      </p:sp>
      <p:sp>
        <p:nvSpPr>
          <p:cNvPr id="9" name="Content Placeholder 7">
            <a:extLst>
              <a:ext uri="{FF2B5EF4-FFF2-40B4-BE49-F238E27FC236}">
                <a16:creationId xmlns:a16="http://schemas.microsoft.com/office/drawing/2014/main" id="{6B5C19CF-1327-4FDC-8904-8C720C97825C}"/>
              </a:ext>
            </a:extLst>
          </p:cNvPr>
          <p:cNvSpPr txBox="1">
            <a:spLocks/>
          </p:cNvSpPr>
          <p:nvPr/>
        </p:nvSpPr>
        <p:spPr>
          <a:xfrm>
            <a:off x="6159796" y="1933628"/>
            <a:ext cx="5274733" cy="1881961"/>
          </a:xfrm>
          <a:prstGeom prst="rect">
            <a:avLst/>
          </a:prstGeom>
          <a:ln>
            <a:solidFill>
              <a:schemeClr val="tx1"/>
            </a:solidFill>
            <a:prstDash val="dash"/>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b="1" dirty="0">
                <a:solidFill>
                  <a:srgbClr val="C00000"/>
                </a:solidFill>
              </a:rPr>
              <a:t>LEVEL: SYNTHESIS</a:t>
            </a:r>
          </a:p>
          <a:p>
            <a:pPr marL="0" indent="0" algn="ctr">
              <a:buNone/>
            </a:pPr>
            <a:r>
              <a:rPr lang="en-US" sz="2200" b="1" dirty="0"/>
              <a:t>KEY VERBS FOR GENERATING QUESTIONS:</a:t>
            </a:r>
          </a:p>
          <a:p>
            <a:pPr marL="0" indent="0" algn="ctr">
              <a:buNone/>
            </a:pPr>
            <a:r>
              <a:rPr lang="en-US" sz="2200" i="1" dirty="0"/>
              <a:t>combine, integrate, modify, substitute, create, design, invent, compose, formulate, and generalize</a:t>
            </a:r>
          </a:p>
        </p:txBody>
      </p:sp>
      <p:sp>
        <p:nvSpPr>
          <p:cNvPr id="10" name="Content Placeholder 7">
            <a:extLst>
              <a:ext uri="{FF2B5EF4-FFF2-40B4-BE49-F238E27FC236}">
                <a16:creationId xmlns:a16="http://schemas.microsoft.com/office/drawing/2014/main" id="{3A55A9B0-A743-4FB4-9739-EEFA8DB10A10}"/>
              </a:ext>
            </a:extLst>
          </p:cNvPr>
          <p:cNvSpPr txBox="1">
            <a:spLocks/>
          </p:cNvSpPr>
          <p:nvPr/>
        </p:nvSpPr>
        <p:spPr>
          <a:xfrm>
            <a:off x="6159796" y="3997096"/>
            <a:ext cx="5274733" cy="1958675"/>
          </a:xfrm>
          <a:prstGeom prst="rect">
            <a:avLst/>
          </a:prstGeom>
          <a:ln>
            <a:solidFill>
              <a:schemeClr val="tx1"/>
            </a:solidFill>
            <a:prstDash val="dash"/>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b="1" dirty="0">
                <a:solidFill>
                  <a:srgbClr val="C00000"/>
                </a:solidFill>
              </a:rPr>
              <a:t>LEVEL: EVALUATION</a:t>
            </a:r>
          </a:p>
          <a:p>
            <a:pPr marL="0" indent="0" algn="ctr">
              <a:buNone/>
            </a:pPr>
            <a:r>
              <a:rPr lang="en-US" sz="2200" b="1" dirty="0"/>
              <a:t>KEY VERBS FOR GENERATING QUESTIONS:</a:t>
            </a:r>
          </a:p>
          <a:p>
            <a:pPr marL="0" indent="0" algn="ctr">
              <a:buNone/>
            </a:pPr>
            <a:r>
              <a:rPr lang="en-US" sz="2200" i="1" dirty="0"/>
              <a:t>assess, justify, decide, argue, test, rate, measure, recommend, convince, select, and support</a:t>
            </a:r>
          </a:p>
        </p:txBody>
      </p:sp>
    </p:spTree>
    <p:extLst>
      <p:ext uri="{BB962C8B-B14F-4D97-AF65-F5344CB8AC3E}">
        <p14:creationId xmlns:p14="http://schemas.microsoft.com/office/powerpoint/2010/main" val="869674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fade">
                                      <p:cBhvr>
                                        <p:cTn id="27" dur="500"/>
                                        <p:tgtEl>
                                          <p:spTgt spid="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2" end="2"/>
                                            </p:txEl>
                                          </p:spTgt>
                                        </p:tgtEl>
                                        <p:attrNameLst>
                                          <p:attrName>style.visibility</p:attrName>
                                        </p:attrNameLst>
                                      </p:cBhvr>
                                      <p:to>
                                        <p:strVal val="visible"/>
                                      </p:to>
                                    </p:set>
                                    <p:animEffect transition="in" filter="fade">
                                      <p:cBhvr>
                                        <p:cTn id="32" dur="500"/>
                                        <p:tgtEl>
                                          <p:spTgt spid="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Effect transition="in" filter="fade">
                                      <p:cBhvr>
                                        <p:cTn id="37" dur="500"/>
                                        <p:tgtEl>
                                          <p:spTgt spid="9">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1" end="1"/>
                                            </p:txEl>
                                          </p:spTgt>
                                        </p:tgtEl>
                                        <p:attrNameLst>
                                          <p:attrName>style.visibility</p:attrName>
                                        </p:attrNameLst>
                                      </p:cBhvr>
                                      <p:to>
                                        <p:strVal val="visible"/>
                                      </p:to>
                                    </p:set>
                                    <p:animEffect transition="in" filter="fade">
                                      <p:cBhvr>
                                        <p:cTn id="42" dur="500"/>
                                        <p:tgtEl>
                                          <p:spTgt spid="9">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2" end="2"/>
                                            </p:txEl>
                                          </p:spTgt>
                                        </p:tgtEl>
                                        <p:attrNameLst>
                                          <p:attrName>style.visibility</p:attrName>
                                        </p:attrNameLst>
                                      </p:cBhvr>
                                      <p:to>
                                        <p:strVal val="visible"/>
                                      </p:to>
                                    </p:set>
                                    <p:animEffect transition="in" filter="fade">
                                      <p:cBhvr>
                                        <p:cTn id="47" dur="500"/>
                                        <p:tgtEl>
                                          <p:spTgt spid="9">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0">
                                            <p:txEl>
                                              <p:pRg st="0" end="0"/>
                                            </p:txEl>
                                          </p:spTgt>
                                        </p:tgtEl>
                                        <p:attrNameLst>
                                          <p:attrName>style.visibility</p:attrName>
                                        </p:attrNameLst>
                                      </p:cBhvr>
                                      <p:to>
                                        <p:strVal val="visible"/>
                                      </p:to>
                                    </p:set>
                                    <p:animEffect transition="in" filter="fade">
                                      <p:cBhvr>
                                        <p:cTn id="52" dur="500"/>
                                        <p:tgtEl>
                                          <p:spTgt spid="10">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0">
                                            <p:txEl>
                                              <p:pRg st="1" end="1"/>
                                            </p:txEl>
                                          </p:spTgt>
                                        </p:tgtEl>
                                        <p:attrNameLst>
                                          <p:attrName>style.visibility</p:attrName>
                                        </p:attrNameLst>
                                      </p:cBhvr>
                                      <p:to>
                                        <p:strVal val="visible"/>
                                      </p:to>
                                    </p:set>
                                    <p:animEffect transition="in" filter="fade">
                                      <p:cBhvr>
                                        <p:cTn id="57" dur="500"/>
                                        <p:tgtEl>
                                          <p:spTgt spid="10">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0">
                                            <p:txEl>
                                              <p:pRg st="2" end="2"/>
                                            </p:txEl>
                                          </p:spTgt>
                                        </p:tgtEl>
                                        <p:attrNameLst>
                                          <p:attrName>style.visibility</p:attrName>
                                        </p:attrNameLst>
                                      </p:cBhvr>
                                      <p:to>
                                        <p:strVal val="visible"/>
                                      </p:to>
                                    </p:set>
                                    <p:animEffect transition="in" filter="fade">
                                      <p:cBhvr>
                                        <p:cTn id="62"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1060315" y="1930399"/>
            <a:ext cx="9997152" cy="4326983"/>
          </a:xfrm>
          <a:prstGeom prst="rect">
            <a:avLst/>
          </a:prstGeom>
          <a:ln>
            <a:no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Before dealing with some of the challenging situations presented here, it's important to keep in mind that most students will appreciate your efforts to reach out to them and to show that you care about their learning. </a:t>
            </a:r>
          </a:p>
          <a:p>
            <a:endParaRPr lang="en-US" sz="2400" dirty="0"/>
          </a:p>
          <a:p>
            <a:r>
              <a:rPr lang="en-US" sz="2400" dirty="0"/>
              <a:t>A general good principle to follow in communicating with students in those situations is to focus on the issue and to not take the comments or behaviors personally.</a:t>
            </a:r>
          </a:p>
          <a:p>
            <a:endParaRPr lang="en-US" sz="2400" dirty="0"/>
          </a:p>
          <a:p>
            <a:r>
              <a:rPr lang="en-US" sz="2400" dirty="0"/>
              <a:t> Suspend personal judgements or assumptions, and address the issue with seriousness, clarity, respect, and firmness. </a:t>
            </a:r>
          </a:p>
          <a:p>
            <a:endParaRPr lang="en-US" sz="2400" dirty="0"/>
          </a:p>
          <a:p>
            <a:r>
              <a:rPr lang="en-US" sz="2400" dirty="0"/>
              <a:t>Use the following strategies as a starting point as you fine-tune your communication with individual students.</a:t>
            </a:r>
          </a:p>
        </p:txBody>
      </p:sp>
    </p:spTree>
    <p:extLst>
      <p:ext uri="{BB962C8B-B14F-4D97-AF65-F5344CB8AC3E}">
        <p14:creationId xmlns:p14="http://schemas.microsoft.com/office/powerpoint/2010/main" val="496997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1060315" y="1930399"/>
            <a:ext cx="5784985" cy="4326983"/>
          </a:xfrm>
          <a:prstGeom prst="rect">
            <a:avLst/>
          </a:prstGeom>
          <a:ln>
            <a:solidFill>
              <a:srgbClr val="C00000"/>
            </a:solid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1: The head shaker</a:t>
            </a:r>
          </a:p>
          <a:p>
            <a:r>
              <a:rPr lang="en-US" sz="2400" dirty="0"/>
              <a:t>It's difficult to ignore someone who shakes his/her head negatively about what you or other students are saying halfway through the turn. Try focusing on the student who is speaking or on finishing up your point; then acknowledge the disagreement.</a:t>
            </a:r>
          </a:p>
          <a:p>
            <a:endParaRPr lang="en-US" sz="2400" dirty="0"/>
          </a:p>
          <a:p>
            <a:r>
              <a:rPr lang="en-US" sz="2400" dirty="0"/>
              <a:t>You may respond, for example: </a:t>
            </a:r>
          </a:p>
          <a:p>
            <a:pPr marL="0" indent="0" algn="ctr">
              <a:buNone/>
            </a:pPr>
            <a:r>
              <a:rPr lang="en-US" sz="2400" i="1" dirty="0"/>
              <a:t>"Andrew, I see you are shaking your head. It looks like you disagree with what is being said. Would you like to share your reactions with the rest of the class?" </a:t>
            </a:r>
          </a:p>
          <a:p>
            <a:pPr marL="0" indent="0" algn="ctr">
              <a:buNone/>
            </a:pPr>
            <a:r>
              <a:rPr lang="en-US" sz="2400" i="1" dirty="0"/>
              <a:t>"Let's make the decision after weighing on all the suggestions and alternatives." </a:t>
            </a:r>
          </a:p>
          <a:p>
            <a:pPr marL="0" indent="0" algn="ctr">
              <a:buNone/>
            </a:pPr>
            <a:r>
              <a:rPr lang="en-US" sz="2400" i="1" dirty="0"/>
              <a:t>"You may be right, but we are tackling the problem as a group in order to come up with new solutions. Let's see if we can gain new insights and learn new ways of looking at the problem from each other.”</a:t>
            </a:r>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4055976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fade">
                                      <p:cBhvr>
                                        <p:cTn id="32" dur="500"/>
                                        <p:tgtEl>
                                          <p:spTgt spid="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1060315" y="1930399"/>
            <a:ext cx="5784985"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2: The habitual latecomer</a:t>
            </a:r>
          </a:p>
          <a:p>
            <a:r>
              <a:rPr lang="en-US" sz="2400" dirty="0"/>
              <a:t>Always start on time regardless of whether all students are there.</a:t>
            </a:r>
          </a:p>
          <a:p>
            <a:endParaRPr lang="en-US" sz="2400" dirty="0"/>
          </a:p>
          <a:p>
            <a:r>
              <a:rPr lang="en-US" sz="2400" dirty="0"/>
              <a:t>In response to latecomers' repeated requests for your notes: </a:t>
            </a:r>
          </a:p>
          <a:p>
            <a:pPr marL="0" indent="0" algn="ctr">
              <a:buNone/>
            </a:pPr>
            <a:r>
              <a:rPr lang="en-US" sz="2400" i="1" dirty="0"/>
              <a:t>"Do you know anyone else in the class from whom you can get notes? After that, if you have further questions, come to see me during my office hours, and we can talk about those questions specifically."</a:t>
            </a:r>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076789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1060315" y="1930399"/>
            <a:ext cx="5784985"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3: The rambler</a:t>
            </a:r>
          </a:p>
          <a:p>
            <a:pPr marL="0" indent="0" algn="ctr">
              <a:buNone/>
            </a:pPr>
            <a:endParaRPr lang="en-US" sz="2400" b="1" dirty="0">
              <a:solidFill>
                <a:srgbClr val="C00000"/>
              </a:solidFill>
            </a:endParaRPr>
          </a:p>
          <a:p>
            <a:r>
              <a:rPr lang="en-US" sz="2400" dirty="0"/>
              <a:t>If the student digresses or his/her talk is veering off track, bring everyone back on track.</a:t>
            </a:r>
          </a:p>
          <a:p>
            <a:endParaRPr lang="en-US" sz="2400" dirty="0"/>
          </a:p>
          <a:p>
            <a:r>
              <a:rPr lang="en-US" sz="2400" dirty="0"/>
              <a:t>For example: </a:t>
            </a:r>
          </a:p>
          <a:p>
            <a:pPr marL="0" indent="0" algn="ctr">
              <a:buNone/>
            </a:pPr>
            <a:r>
              <a:rPr lang="en-US" sz="2400" i="1" dirty="0"/>
              <a:t>"Let's focus on the question/the topic . . . at hand.. .."</a:t>
            </a:r>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1423973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1060315" y="1930399"/>
            <a:ext cx="5784985" cy="4326983"/>
          </a:xfrm>
          <a:prstGeom prst="rect">
            <a:avLst/>
          </a:prstGeom>
          <a:ln>
            <a:solidFill>
              <a:srgbClr val="C0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4: The quiet type</a:t>
            </a:r>
          </a:p>
          <a:p>
            <a:r>
              <a:rPr lang="en-US" sz="2400" dirty="0"/>
              <a:t>Be sensitive to students' different participation styles. Silence may be a sign of deference in certain cultures rather than a sign of passivity, lack of interest, shyness, or lack of engagement in the classroom. </a:t>
            </a:r>
          </a:p>
          <a:p>
            <a:r>
              <a:rPr lang="en-US" sz="2400" dirty="0"/>
              <a:t>Use "warm" calls to invite those who tend to be quieter to contribute by saying, for example: </a:t>
            </a:r>
          </a:p>
          <a:p>
            <a:pPr marL="0" indent="0" algn="ctr">
              <a:buNone/>
            </a:pPr>
            <a:r>
              <a:rPr lang="en-US" sz="2400" i="1" dirty="0"/>
              <a:t>"X, would you be willing to share your personal thoughts after we have heard from X?"</a:t>
            </a:r>
          </a:p>
          <a:p>
            <a:r>
              <a:rPr lang="en-US" sz="2400" dirty="0"/>
              <a:t>Provide acknowledgement or encouragement:</a:t>
            </a:r>
          </a:p>
          <a:p>
            <a:pPr marL="0" indent="0" algn="ctr">
              <a:buNone/>
            </a:pPr>
            <a:r>
              <a:rPr lang="en-US" sz="2400" i="1" dirty="0"/>
              <a:t> "Thanks for making the point about.. ../asking the question about...."</a:t>
            </a:r>
          </a:p>
          <a:p>
            <a:pPr marL="0" indent="0" algn="ctr">
              <a:buNone/>
            </a:pPr>
            <a:r>
              <a:rPr lang="en-US" sz="2400" i="1" dirty="0"/>
              <a:t>"That was an excellent point you made. I hope we will continue to hear your thoughts in class."</a:t>
            </a:r>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10963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1060315" y="1930399"/>
            <a:ext cx="5784985"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5: The newspaper reader</a:t>
            </a:r>
          </a:p>
          <a:p>
            <a:pPr marL="0" indent="0" algn="ctr">
              <a:buNone/>
            </a:pPr>
            <a:endParaRPr lang="en-US" sz="2400" b="1" dirty="0">
              <a:solidFill>
                <a:srgbClr val="C00000"/>
              </a:solidFill>
            </a:endParaRPr>
          </a:p>
          <a:p>
            <a:r>
              <a:rPr lang="en-US" sz="2400" dirty="0"/>
              <a:t>Be firm and direct.</a:t>
            </a:r>
          </a:p>
          <a:p>
            <a:pPr marL="0" indent="0" algn="ctr">
              <a:buNone/>
            </a:pPr>
            <a:r>
              <a:rPr lang="en-US" sz="2400" i="1" dirty="0"/>
              <a:t> "X, this is not the time to read the paper. Is there something relevant to our class discussion that you'd like to share? If not, could you please do that after class? Thank you."</a:t>
            </a:r>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126825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1060315" y="1930399"/>
            <a:ext cx="5784985"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6: The chit-chatter</a:t>
            </a:r>
          </a:p>
          <a:p>
            <a:pPr marL="0" indent="0" algn="ctr">
              <a:buNone/>
            </a:pPr>
            <a:endParaRPr lang="en-US" sz="2400" b="1" dirty="0">
              <a:solidFill>
                <a:srgbClr val="C00000"/>
              </a:solidFill>
            </a:endParaRPr>
          </a:p>
          <a:p>
            <a:pPr marL="0" indent="0" algn="ctr">
              <a:buNone/>
            </a:pPr>
            <a:r>
              <a:rPr lang="en-US" sz="2400" i="1" dirty="0"/>
              <a:t>"It makes it hard for the members of the class to hear each other when you two are talking. Could you please save it for after class?"</a:t>
            </a:r>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295583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1060315" y="1930399"/>
            <a:ext cx="5784985"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7: The discussion hog</a:t>
            </a:r>
          </a:p>
          <a:p>
            <a:pPr marL="0" indent="0" algn="ctr">
              <a:buNone/>
            </a:pPr>
            <a:endParaRPr lang="en-US" sz="2400" b="1" dirty="0">
              <a:solidFill>
                <a:srgbClr val="C00000"/>
              </a:solidFill>
            </a:endParaRPr>
          </a:p>
          <a:p>
            <a:pPr marL="0" indent="0" algn="ctr">
              <a:buNone/>
            </a:pPr>
            <a:r>
              <a:rPr lang="en-US" sz="2400" i="1" dirty="0"/>
              <a:t>“X, I'll come back to you shortly. Let's see if someone else wants to grab the floor or has something to say for a minute." </a:t>
            </a:r>
          </a:p>
          <a:p>
            <a:pPr marL="0" indent="0" algn="ctr">
              <a:buNone/>
            </a:pPr>
            <a:endParaRPr lang="en-US" sz="2400" i="1" dirty="0"/>
          </a:p>
          <a:p>
            <a:pPr marL="0" indent="0" algn="ctr">
              <a:buNone/>
            </a:pPr>
            <a:r>
              <a:rPr lang="en-US" sz="2400" i="1" dirty="0"/>
              <a:t>"Let's see if someone has a different take on this.”</a:t>
            </a:r>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326012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711200" y="1930399"/>
            <a:ext cx="6316133" cy="4326983"/>
          </a:xfrm>
          <a:prstGeom prst="rect">
            <a:avLst/>
          </a:prstGeom>
          <a:ln>
            <a:solidFill>
              <a:srgbClr val="C0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8: The debater</a:t>
            </a:r>
          </a:p>
          <a:p>
            <a:pPr algn="ctr"/>
            <a:r>
              <a:rPr lang="en-US" sz="2400" dirty="0"/>
              <a:t>Be mindful of students' tolerance for ambiguity. Some may have a lower tolerance for ideas and propositions that run counter to their own belief systems or structures of knowledge. </a:t>
            </a:r>
          </a:p>
          <a:p>
            <a:pPr algn="ctr"/>
            <a:r>
              <a:rPr lang="en-US" sz="2400" dirty="0"/>
              <a:t>It's also important to recognize that when students express viewpoints that are contrary to yours, their statements are not necessarily challenges to your authority.</a:t>
            </a:r>
          </a:p>
          <a:p>
            <a:pPr algn="ctr"/>
            <a:r>
              <a:rPr lang="en-US" sz="2400" dirty="0"/>
              <a:t>Communicate in a way that guides them toward thinking about other perspectives. For example: </a:t>
            </a:r>
          </a:p>
          <a:p>
            <a:pPr marL="0" indent="0" algn="ctr">
              <a:buNone/>
            </a:pPr>
            <a:r>
              <a:rPr lang="en-US" sz="2400" i="1" dirty="0"/>
              <a:t>"What do you see as the alternatives?" </a:t>
            </a:r>
          </a:p>
          <a:p>
            <a:pPr marL="0" indent="0" algn="ctr">
              <a:buNone/>
            </a:pPr>
            <a:r>
              <a:rPr lang="en-US" sz="2400" i="1" dirty="0"/>
              <a:t>"How do you think the author could strengthen his argument?" "Let's examine some of the reasons why there is real debate about the issue." </a:t>
            </a:r>
          </a:p>
          <a:p>
            <a:pPr marL="0" indent="0" algn="ctr">
              <a:buNone/>
            </a:pPr>
            <a:r>
              <a:rPr lang="en-US" sz="2400" i="1" dirty="0"/>
              <a:t>"Let's take a look at the issue from a different perspective."</a:t>
            </a:r>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62550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711200" y="1930399"/>
            <a:ext cx="6316133" cy="4326983"/>
          </a:xfrm>
          <a:prstGeom prst="rect">
            <a:avLst/>
          </a:prstGeom>
          <a:ln>
            <a:solidFill>
              <a:srgbClr val="C00000"/>
            </a:solidFill>
          </a:ln>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9: The know-it-all</a:t>
            </a:r>
          </a:p>
          <a:p>
            <a:pPr algn="ctr"/>
            <a:r>
              <a:rPr lang="en-US" sz="2400" dirty="0"/>
              <a:t>These are students who believe that they know everything or want others to perceive them as such. In addition to hogging every opportunity to answer questions, they may try to answer questions that are addressed to you or may even contradict your explanations or the information you have provided, to the point of undermining your authority as a teaching assistant. </a:t>
            </a:r>
          </a:p>
          <a:p>
            <a:pPr algn="ctr"/>
            <a:r>
              <a:rPr lang="en-US" sz="2400" dirty="0"/>
              <a:t>Reassert the primacy of your authority by stating the importance of looking at different perspectives on the issue and of pointing out areas that might have been overlooked. </a:t>
            </a:r>
          </a:p>
          <a:p>
            <a:pPr algn="ctr"/>
            <a:r>
              <a:rPr lang="en-US" sz="2400" dirty="0"/>
              <a:t>Refocus students' attention on the explanation you have provided.</a:t>
            </a:r>
          </a:p>
          <a:p>
            <a:pPr algn="ctr"/>
            <a:r>
              <a:rPr lang="en-US" sz="2400" dirty="0"/>
              <a:t>For example: </a:t>
            </a:r>
          </a:p>
          <a:p>
            <a:pPr marL="0" indent="0" algn="ctr">
              <a:buNone/>
            </a:pPr>
            <a:r>
              <a:rPr lang="en-US" sz="2400" i="1" dirty="0"/>
              <a:t>"What do you think about the argument made by X in his/her most recent work?" </a:t>
            </a:r>
          </a:p>
          <a:p>
            <a:pPr marL="0" indent="0" algn="ctr">
              <a:buNone/>
            </a:pPr>
            <a:r>
              <a:rPr lang="en-US" sz="2400" i="1" dirty="0"/>
              <a:t>"Although there may be some disagreement among researchers in the field about how to define X, there is a growing consensus about the key elements of what constitutes X, as presented in the definition I provided you."</a:t>
            </a:r>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256412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charRg st="29" end="396"/>
                                            </p:txEl>
                                          </p:spTgt>
                                        </p:tgtEl>
                                        <p:attrNameLst>
                                          <p:attrName>style.visibility</p:attrName>
                                        </p:attrNameLst>
                                      </p:cBhvr>
                                      <p:to>
                                        <p:strVal val="visible"/>
                                      </p:to>
                                    </p:set>
                                    <p:animEffect transition="in" filter="fade">
                                      <p:cBhvr>
                                        <p:cTn id="12" dur="500"/>
                                        <p:tgtEl>
                                          <p:spTgt spid="9">
                                            <p:txEl>
                                              <p:charRg st="29" end="39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charRg st="396" end="571"/>
                                            </p:txEl>
                                          </p:spTgt>
                                        </p:tgtEl>
                                        <p:attrNameLst>
                                          <p:attrName>style.visibility</p:attrName>
                                        </p:attrNameLst>
                                      </p:cBhvr>
                                      <p:to>
                                        <p:strVal val="visible"/>
                                      </p:to>
                                    </p:set>
                                    <p:animEffect transition="in" filter="fade">
                                      <p:cBhvr>
                                        <p:cTn id="17" dur="500"/>
                                        <p:tgtEl>
                                          <p:spTgt spid="9">
                                            <p:txEl>
                                              <p:charRg st="396" end="57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charRg st="571" end="637"/>
                                            </p:txEl>
                                          </p:spTgt>
                                        </p:tgtEl>
                                        <p:attrNameLst>
                                          <p:attrName>style.visibility</p:attrName>
                                        </p:attrNameLst>
                                      </p:cBhvr>
                                      <p:to>
                                        <p:strVal val="visible"/>
                                      </p:to>
                                    </p:set>
                                    <p:animEffect transition="in" filter="fade">
                                      <p:cBhvr>
                                        <p:cTn id="22" dur="500"/>
                                        <p:tgtEl>
                                          <p:spTgt spid="9">
                                            <p:txEl>
                                              <p:charRg st="571" end="63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charRg st="637" end="651"/>
                                            </p:txEl>
                                          </p:spTgt>
                                        </p:tgtEl>
                                        <p:attrNameLst>
                                          <p:attrName>style.visibility</p:attrName>
                                        </p:attrNameLst>
                                      </p:cBhvr>
                                      <p:to>
                                        <p:strVal val="visible"/>
                                      </p:to>
                                    </p:set>
                                    <p:animEffect transition="in" filter="fade">
                                      <p:cBhvr>
                                        <p:cTn id="27" dur="500"/>
                                        <p:tgtEl>
                                          <p:spTgt spid="9">
                                            <p:txEl>
                                              <p:charRg st="637" end="65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charRg st="651" end="730"/>
                                            </p:txEl>
                                          </p:spTgt>
                                        </p:tgtEl>
                                        <p:attrNameLst>
                                          <p:attrName>style.visibility</p:attrName>
                                        </p:attrNameLst>
                                      </p:cBhvr>
                                      <p:to>
                                        <p:strVal val="visible"/>
                                      </p:to>
                                    </p:set>
                                    <p:animEffect transition="in" filter="fade">
                                      <p:cBhvr>
                                        <p:cTn id="32" dur="500"/>
                                        <p:tgtEl>
                                          <p:spTgt spid="9">
                                            <p:txEl>
                                              <p:charRg st="651" end="73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charRg st="730" end="948"/>
                                            </p:txEl>
                                          </p:spTgt>
                                        </p:tgtEl>
                                        <p:attrNameLst>
                                          <p:attrName>style.visibility</p:attrName>
                                        </p:attrNameLst>
                                      </p:cBhvr>
                                      <p:to>
                                        <p:strVal val="visible"/>
                                      </p:to>
                                    </p:set>
                                    <p:animEffect transition="in" filter="fade">
                                      <p:cBhvr>
                                        <p:cTn id="37" dur="500"/>
                                        <p:tgtEl>
                                          <p:spTgt spid="9">
                                            <p:txEl>
                                              <p:charRg st="730" end="94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711200" y="1930399"/>
            <a:ext cx="6316133"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10: Sliding</a:t>
            </a:r>
          </a:p>
          <a:p>
            <a:pPr algn="ctr"/>
            <a:endParaRPr lang="en-US" sz="2400" dirty="0"/>
          </a:p>
          <a:p>
            <a:pPr algn="ctr"/>
            <a:r>
              <a:rPr lang="en-US" sz="2400" i="1" dirty="0"/>
              <a:t>"I've noticed that you are missing classes lately and that you did not submit your last assignment. Is everything alright?“</a:t>
            </a:r>
          </a:p>
          <a:p>
            <a:pPr algn="ctr"/>
            <a:endParaRPr lang="en-US" sz="2400" dirty="0"/>
          </a:p>
          <a:p>
            <a:pPr algn="ctr"/>
            <a:r>
              <a:rPr lang="en-US" sz="2400" dirty="0"/>
              <a:t>If the student's problem is beyond your capacity and duties as a teaching assistant, refer the student to other support services (e.g., counselling services) on campus.</a:t>
            </a:r>
            <a:endParaRPr lang="en-US" sz="2400" i="1" dirty="0"/>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502937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charRg st="23" end="147"/>
                                            </p:txEl>
                                          </p:spTgt>
                                        </p:tgtEl>
                                        <p:attrNameLst>
                                          <p:attrName>style.visibility</p:attrName>
                                        </p:attrNameLst>
                                      </p:cBhvr>
                                      <p:to>
                                        <p:strVal val="visible"/>
                                      </p:to>
                                    </p:set>
                                    <p:animEffect transition="in" filter="fade">
                                      <p:cBhvr>
                                        <p:cTn id="12" dur="500"/>
                                        <p:tgtEl>
                                          <p:spTgt spid="9">
                                            <p:txEl>
                                              <p:charRg st="23" end="14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charRg st="148" end="317"/>
                                            </p:txEl>
                                          </p:spTgt>
                                        </p:tgtEl>
                                        <p:attrNameLst>
                                          <p:attrName>style.visibility</p:attrName>
                                        </p:attrNameLst>
                                      </p:cBhvr>
                                      <p:to>
                                        <p:strVal val="visible"/>
                                      </p:to>
                                    </p:set>
                                    <p:animEffect transition="in" filter="fade">
                                      <p:cBhvr>
                                        <p:cTn id="17" dur="500"/>
                                        <p:tgtEl>
                                          <p:spTgt spid="9">
                                            <p:txEl>
                                              <p:charRg st="148" end="31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4. How to Deal With Challenging</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Teaching Situations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711200" y="1930399"/>
            <a:ext cx="6316133"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Situation 11: The Inattentive Student</a:t>
            </a:r>
          </a:p>
          <a:p>
            <a:pPr algn="ctr"/>
            <a:endParaRPr lang="en-US" sz="2400" dirty="0"/>
          </a:p>
          <a:p>
            <a:pPr algn="ctr"/>
            <a:r>
              <a:rPr lang="en-US" sz="2400" dirty="0"/>
              <a:t>Assign the student as the team facilitator for a group discussion or task.</a:t>
            </a:r>
          </a:p>
          <a:p>
            <a:pPr algn="ctr"/>
            <a:endParaRPr lang="en-US" sz="2400" dirty="0"/>
          </a:p>
          <a:p>
            <a:pPr algn="ctr"/>
            <a:r>
              <a:rPr lang="en-US" sz="2400" i="1" dirty="0"/>
              <a:t>"X, the rest of your group looks busy. Could you please find out from the group what you can do to contribute?"</a:t>
            </a:r>
          </a:p>
        </p:txBody>
      </p:sp>
      <p:sp>
        <p:nvSpPr>
          <p:cNvPr id="4" name="Content Placeholder 7">
            <a:extLst>
              <a:ext uri="{FF2B5EF4-FFF2-40B4-BE49-F238E27FC236}">
                <a16:creationId xmlns:a16="http://schemas.microsoft.com/office/drawing/2014/main" id="{97B06D4E-8ED7-4F5B-BB0C-83514E4DAF73}"/>
              </a:ext>
            </a:extLst>
          </p:cNvPr>
          <p:cNvSpPr txBox="1">
            <a:spLocks/>
          </p:cNvSpPr>
          <p:nvPr/>
        </p:nvSpPr>
        <p:spPr>
          <a:xfrm>
            <a:off x="7277100" y="1930399"/>
            <a:ext cx="4076700" cy="432698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Strategies</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131192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charRg st="39" end="114"/>
                                            </p:txEl>
                                          </p:spTgt>
                                        </p:tgtEl>
                                        <p:attrNameLst>
                                          <p:attrName>style.visibility</p:attrName>
                                        </p:attrNameLst>
                                      </p:cBhvr>
                                      <p:to>
                                        <p:strVal val="visible"/>
                                      </p:to>
                                    </p:set>
                                    <p:animEffect transition="in" filter="fade">
                                      <p:cBhvr>
                                        <p:cTn id="12" dur="500"/>
                                        <p:tgtEl>
                                          <p:spTgt spid="9">
                                            <p:txEl>
                                              <p:charRg st="39" end="11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5.1. Application Activities – </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Course Introduction</a:t>
            </a: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838200" y="1805125"/>
            <a:ext cx="10737715" cy="1325563"/>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This application activity is for classroom instruction although you can still use this in your self-study.</a:t>
            </a:r>
          </a:p>
          <a:p>
            <a:r>
              <a:rPr lang="en-US" sz="2000" dirty="0"/>
              <a:t>Work with a partner to prepare your mini-demo. Each of you will present one part of the introduction based on the number (1 or 2) you are assigned. Please feel free to give each other feedback during the preparation process and on the presentation.</a:t>
            </a:r>
          </a:p>
        </p:txBody>
      </p:sp>
      <p:sp>
        <p:nvSpPr>
          <p:cNvPr id="4" name="Content Placeholder 7">
            <a:extLst>
              <a:ext uri="{FF2B5EF4-FFF2-40B4-BE49-F238E27FC236}">
                <a16:creationId xmlns:a16="http://schemas.microsoft.com/office/drawing/2014/main" id="{7410D437-03ED-40D8-994B-D1207A341C35}"/>
              </a:ext>
            </a:extLst>
          </p:cNvPr>
          <p:cNvSpPr txBox="1">
            <a:spLocks/>
          </p:cNvSpPr>
          <p:nvPr/>
        </p:nvSpPr>
        <p:spPr>
          <a:xfrm>
            <a:off x="838200" y="3460888"/>
            <a:ext cx="5088467" cy="3031987"/>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t>FOR STUDENT 1:</a:t>
            </a:r>
          </a:p>
          <a:p>
            <a:pPr marL="457200" indent="-457200">
              <a:buFont typeface="+mj-lt"/>
              <a:buAutoNum type="arabicPeriod"/>
            </a:pPr>
            <a:endParaRPr lang="en-US" sz="2000" dirty="0"/>
          </a:p>
          <a:p>
            <a:pPr marL="457200" indent="-457200">
              <a:buFont typeface="+mj-lt"/>
              <a:buAutoNum type="arabicPeriod"/>
            </a:pPr>
            <a:r>
              <a:rPr lang="en-US" sz="2000" dirty="0"/>
              <a:t>Opening:</a:t>
            </a:r>
          </a:p>
          <a:p>
            <a:pPr marL="457200" indent="-457200">
              <a:buFont typeface="+mj-lt"/>
              <a:buAutoNum type="arabicPeriod"/>
            </a:pPr>
            <a:r>
              <a:rPr lang="en-US" sz="2000" dirty="0"/>
              <a:t>Self-introduction:</a:t>
            </a:r>
          </a:p>
          <a:p>
            <a:pPr marL="457200" indent="-457200">
              <a:buFont typeface="+mj-lt"/>
              <a:buAutoNum type="arabicPeriod"/>
            </a:pPr>
            <a:r>
              <a:rPr lang="en-US" sz="2000" dirty="0"/>
              <a:t>Course information:</a:t>
            </a:r>
          </a:p>
          <a:p>
            <a:pPr marL="457200" indent="-457200">
              <a:buFont typeface="+mj-lt"/>
              <a:buAutoNum type="arabicPeriod"/>
            </a:pPr>
            <a:r>
              <a:rPr lang="en-US" sz="2000" dirty="0"/>
              <a:t>Topics:</a:t>
            </a:r>
          </a:p>
        </p:txBody>
      </p:sp>
      <p:sp>
        <p:nvSpPr>
          <p:cNvPr id="6" name="Content Placeholder 7">
            <a:extLst>
              <a:ext uri="{FF2B5EF4-FFF2-40B4-BE49-F238E27FC236}">
                <a16:creationId xmlns:a16="http://schemas.microsoft.com/office/drawing/2014/main" id="{7B361C13-E23D-4781-8920-A5CB5870DB91}"/>
              </a:ext>
            </a:extLst>
          </p:cNvPr>
          <p:cNvSpPr txBox="1">
            <a:spLocks/>
          </p:cNvSpPr>
          <p:nvPr/>
        </p:nvSpPr>
        <p:spPr>
          <a:xfrm>
            <a:off x="6487448" y="3429000"/>
            <a:ext cx="5088467" cy="3031987"/>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t>FOR STUDENT 2:</a:t>
            </a:r>
          </a:p>
          <a:p>
            <a:pPr marL="457200" indent="-457200">
              <a:buFont typeface="+mj-lt"/>
              <a:buAutoNum type="arabicPeriod"/>
            </a:pPr>
            <a:endParaRPr lang="en-US" sz="2000" dirty="0"/>
          </a:p>
          <a:p>
            <a:pPr marL="457200" indent="-457200">
              <a:buFont typeface="+mj-lt"/>
              <a:buAutoNum type="arabicPeriod"/>
            </a:pPr>
            <a:r>
              <a:rPr lang="en-US" sz="2000" dirty="0"/>
              <a:t>Course requirements:</a:t>
            </a:r>
          </a:p>
          <a:p>
            <a:pPr marL="457200" indent="-457200">
              <a:buFont typeface="+mj-lt"/>
              <a:buAutoNum type="arabicPeriod"/>
            </a:pPr>
            <a:r>
              <a:rPr lang="en-US" sz="2000" dirty="0"/>
              <a:t>Grading policy:</a:t>
            </a:r>
          </a:p>
          <a:p>
            <a:pPr marL="457200" indent="-457200">
              <a:buFont typeface="+mj-lt"/>
              <a:buAutoNum type="arabicPeriod"/>
            </a:pPr>
            <a:r>
              <a:rPr lang="en-US" sz="2000" dirty="0"/>
              <a:t>Closing:</a:t>
            </a:r>
          </a:p>
        </p:txBody>
      </p:sp>
    </p:spTree>
    <p:extLst>
      <p:ext uri="{BB962C8B-B14F-4D97-AF65-F5344CB8AC3E}">
        <p14:creationId xmlns:p14="http://schemas.microsoft.com/office/powerpoint/2010/main" val="330173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5.2. Application Activities – </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Micro-Teaching Exercise</a:t>
            </a: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838200" y="1805125"/>
            <a:ext cx="10737715" cy="480875"/>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t>FOR SELF STUDY OR A TAKE-HOME TASK</a:t>
            </a:r>
          </a:p>
        </p:txBody>
      </p:sp>
      <p:sp>
        <p:nvSpPr>
          <p:cNvPr id="4" name="Content Placeholder 7">
            <a:extLst>
              <a:ext uri="{FF2B5EF4-FFF2-40B4-BE49-F238E27FC236}">
                <a16:creationId xmlns:a16="http://schemas.microsoft.com/office/drawing/2014/main" id="{7410D437-03ED-40D8-994B-D1207A341C35}"/>
              </a:ext>
            </a:extLst>
          </p:cNvPr>
          <p:cNvSpPr txBox="1">
            <a:spLocks/>
          </p:cNvSpPr>
          <p:nvPr/>
        </p:nvSpPr>
        <p:spPr>
          <a:xfrm>
            <a:off x="1151467" y="2573868"/>
            <a:ext cx="10058400" cy="3919008"/>
          </a:xfrm>
          <a:prstGeom prst="rect">
            <a:avLst/>
          </a:prstGeom>
          <a:ln>
            <a:solidFill>
              <a:srgbClr val="C0000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Choose to apply one or more of the strategies from the "Enhancing the clarity of explanations" section and prepare the language that you will use to communicate key concepts, theories, or ideas in your teaching for seven consecutive sessions. </a:t>
            </a:r>
          </a:p>
          <a:p>
            <a:endParaRPr lang="en-US" sz="2000" dirty="0"/>
          </a:p>
          <a:p>
            <a:r>
              <a:rPr lang="en-US" sz="2000" dirty="0"/>
              <a:t>Reflect on what worked and what did not work for each application. </a:t>
            </a:r>
          </a:p>
          <a:p>
            <a:endParaRPr lang="en-US" sz="2000" dirty="0"/>
          </a:p>
          <a:p>
            <a:r>
              <a:rPr lang="en-US" sz="2000" dirty="0"/>
              <a:t>What are your observations about students' comprehension of your explanations over time? </a:t>
            </a:r>
          </a:p>
          <a:p>
            <a:endParaRPr lang="en-US" sz="2000" dirty="0"/>
          </a:p>
          <a:p>
            <a:r>
              <a:rPr lang="en-US" sz="2000" dirty="0"/>
              <a:t>Are there certain strategies to which students respond most positively? </a:t>
            </a:r>
          </a:p>
          <a:p>
            <a:endParaRPr lang="en-US" sz="2000" dirty="0"/>
          </a:p>
          <a:p>
            <a:r>
              <a:rPr lang="en-US" sz="2000" dirty="0"/>
              <a:t>Continue to apply those strategies in your teaching so that they can become part of your teaching repertoire.</a:t>
            </a:r>
          </a:p>
        </p:txBody>
      </p:sp>
    </p:spTree>
    <p:extLst>
      <p:ext uri="{BB962C8B-B14F-4D97-AF65-F5344CB8AC3E}">
        <p14:creationId xmlns:p14="http://schemas.microsoft.com/office/powerpoint/2010/main" val="16802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500"/>
                                        <p:tgtEl>
                                          <p:spTgt spid="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8" end="8"/>
                                            </p:txEl>
                                          </p:spTgt>
                                        </p:tgtEl>
                                        <p:attrNameLst>
                                          <p:attrName>style.visibility</p:attrName>
                                        </p:attrNameLst>
                                      </p:cBhvr>
                                      <p:to>
                                        <p:strVal val="visible"/>
                                      </p:to>
                                    </p:set>
                                    <p:animEffect transition="in" filter="fade">
                                      <p:cBhvr>
                                        <p:cTn id="32"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5.2. Application Activities – </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Micro-Teaching Exercise (cont.)</a:t>
            </a: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838200" y="1805125"/>
            <a:ext cx="10737715" cy="480875"/>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t>FOR CLASSROOM INSTRUCTION</a:t>
            </a:r>
          </a:p>
        </p:txBody>
      </p:sp>
      <p:sp>
        <p:nvSpPr>
          <p:cNvPr id="4" name="Content Placeholder 7">
            <a:extLst>
              <a:ext uri="{FF2B5EF4-FFF2-40B4-BE49-F238E27FC236}">
                <a16:creationId xmlns:a16="http://schemas.microsoft.com/office/drawing/2014/main" id="{7410D437-03ED-40D8-994B-D1207A341C35}"/>
              </a:ext>
            </a:extLst>
          </p:cNvPr>
          <p:cNvSpPr txBox="1">
            <a:spLocks/>
          </p:cNvSpPr>
          <p:nvPr/>
        </p:nvSpPr>
        <p:spPr>
          <a:xfrm>
            <a:off x="1151467" y="2573868"/>
            <a:ext cx="10058400" cy="391900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Assign students to prepare a 10-minute micro-teaching session with content related to what they will be doing in their own teaching contexts. </a:t>
            </a:r>
          </a:p>
          <a:p>
            <a:endParaRPr lang="en-US" sz="2000" dirty="0"/>
          </a:p>
          <a:p>
            <a:r>
              <a:rPr lang="en-US" sz="2000" dirty="0"/>
              <a:t>Students must apply the strategies from the "Enhancing the clarity of explanations" section in their delivery in class. </a:t>
            </a:r>
          </a:p>
          <a:p>
            <a:endParaRPr lang="en-US" sz="2000" dirty="0"/>
          </a:p>
          <a:p>
            <a:r>
              <a:rPr lang="en-US" sz="2000" dirty="0"/>
              <a:t>Video-tape or audio-tape each student practicing the delivery of his/her micro-teaching session. </a:t>
            </a:r>
          </a:p>
          <a:p>
            <a:endParaRPr lang="en-US" sz="2000" dirty="0"/>
          </a:p>
          <a:p>
            <a:r>
              <a:rPr lang="en-US" sz="2000" dirty="0"/>
              <a:t>Provide a few minutes for each person to share his/her feedback on one another's micro-teaching sessions regarding three strengths and three areas for improvement.</a:t>
            </a:r>
          </a:p>
        </p:txBody>
      </p:sp>
    </p:spTree>
    <p:extLst>
      <p:ext uri="{BB962C8B-B14F-4D97-AF65-F5344CB8AC3E}">
        <p14:creationId xmlns:p14="http://schemas.microsoft.com/office/powerpoint/2010/main" val="696618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1015999" y="1690688"/>
            <a:ext cx="10100735"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000" b="1" dirty="0">
                <a:sym typeface="Wingdings" panose="05000000000000000000" pitchFamily="2" charset="2"/>
              </a:rPr>
              <a:t>MAIN REFERENCE OF LECTURE 10:</a:t>
            </a:r>
          </a:p>
          <a:p>
            <a:pPr marL="0" indent="-457200">
              <a:lnSpc>
                <a:spcPct val="110000"/>
              </a:lnSpc>
              <a:buFont typeface="Arial" panose="020B0604020202020204" pitchFamily="34" charset="0"/>
              <a:buNone/>
            </a:pPr>
            <a:r>
              <a:rPr lang="en-US" sz="2000" dirty="0">
                <a:sym typeface="Wingdings" panose="05000000000000000000" pitchFamily="2" charset="2"/>
              </a:rPr>
              <a:t>Huang, L. S. (2010). Academic communication skills: Conversation strategies for international graduate students. New York: University Press of America. Page 65 – 69, 71B, 76 – 81</a:t>
            </a:r>
          </a:p>
          <a:p>
            <a:pPr marL="0" indent="-457200">
              <a:lnSpc>
                <a:spcPct val="110000"/>
              </a:lnSpc>
              <a:buFont typeface="Arial" panose="020B0604020202020204" pitchFamily="34" charset="0"/>
              <a:buNone/>
            </a:pPr>
            <a:endParaRPr lang="en-US" sz="2000" dirty="0">
              <a:sym typeface="Wingdings" panose="05000000000000000000" pitchFamily="2" charset="2"/>
            </a:endParaRPr>
          </a:p>
          <a:p>
            <a:pPr marL="0" indent="-457200">
              <a:lnSpc>
                <a:spcPct val="110000"/>
              </a:lnSpc>
              <a:buNone/>
            </a:pPr>
            <a:r>
              <a:rPr lang="en-US" sz="2000" b="1" dirty="0">
                <a:sym typeface="Wingdings" panose="05000000000000000000" pitchFamily="2" charset="2"/>
              </a:rPr>
              <a:t>ADDITIONAL REFERENCE OF LECTURE 10:</a:t>
            </a:r>
          </a:p>
          <a:p>
            <a:pPr marL="0" indent="-457200">
              <a:lnSpc>
                <a:spcPct val="110000"/>
              </a:lnSpc>
              <a:buFont typeface="Arial" panose="020B0604020202020204" pitchFamily="34" charset="0"/>
              <a:buNone/>
            </a:pPr>
            <a:r>
              <a:rPr lang="en-US" sz="2000" dirty="0">
                <a:sym typeface="Wingdings" panose="05000000000000000000" pitchFamily="2" charset="2"/>
              </a:rPr>
              <a:t>Bloom, B. S. (Ed.). (1956). Taxonomy of educational objectives: The classification of educational goals (Handbook 1: Cognitive Domain). New York: McKay.</a:t>
            </a:r>
          </a:p>
          <a:p>
            <a:pPr marL="0" indent="-457200">
              <a:lnSpc>
                <a:spcPct val="110000"/>
              </a:lnSpc>
              <a:buFont typeface="Arial" panose="020B0604020202020204" pitchFamily="34" charset="0"/>
              <a:buNone/>
            </a:pPr>
            <a:r>
              <a:rPr lang="en-US" sz="2000" dirty="0">
                <a:sym typeface="Wingdings" panose="05000000000000000000" pitchFamily="2" charset="2"/>
              </a:rPr>
              <a:t>Bloom, B. S. (1984).Bloom taxonomy of education objectives. Boston: Allyn &amp; Bacon.</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5314</TotalTime>
  <Words>3257</Words>
  <Application>Microsoft Office PowerPoint</Application>
  <PresentationFormat>Widescreen</PresentationFormat>
  <Paragraphs>363</Paragraphs>
  <Slides>31</Slides>
  <Notes>31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Cambria</vt:lpstr>
      <vt:lpstr>Wingdings</vt:lpstr>
      <vt:lpstr>Office Theme</vt:lpstr>
      <vt:lpstr>ENGLISH FOR  ACADEMIC COMMUNICATION</vt:lpstr>
      <vt:lpstr>INTRODUCTION</vt:lpstr>
      <vt:lpstr>1. Introduction &amp; Review</vt:lpstr>
      <vt:lpstr>1. Introduction &amp; Review (cont.)</vt:lpstr>
      <vt:lpstr>1. Introduction &amp; Review (cont.)</vt:lpstr>
      <vt:lpstr>2. Facing Challenges and  Exploring Hidden Assumptions</vt:lpstr>
      <vt:lpstr>2. Facing Challenges and  Exploring Hidden Assumptions (cont.)</vt:lpstr>
      <vt:lpstr>2. Facing Challenges and  Exploring Hidden Assumptions (cont.)</vt:lpstr>
      <vt:lpstr>2. Facing Challenges and  Exploring Hidden Assumptions (cont.)</vt:lpstr>
      <vt:lpstr>2. Facing Challenges and  Exploring Hidden Assumptions (cont.)</vt:lpstr>
      <vt:lpstr>2. Facing Challenges and  Exploring Hidden Assumptions (cont.)</vt:lpstr>
      <vt:lpstr>2. Facing Challenges and  Exploring Hidden Assumptions (cont.)</vt:lpstr>
      <vt:lpstr>2. Facing Challenges and  Exploring Hidden Assumptions (cont.)</vt:lpstr>
      <vt:lpstr>3. How to Generate Questions  at different levels</vt:lpstr>
      <vt:lpstr>3. How to Generate Questions  at different levels (cont.)</vt:lpstr>
      <vt:lpstr>4. How to Deal With Challenging Teaching Situations</vt:lpstr>
      <vt:lpstr>4. How to Deal With Challenging Teaching Situations (cont.)</vt:lpstr>
      <vt:lpstr>4. How to Deal With Challenging Teaching Situations (cont.)</vt:lpstr>
      <vt:lpstr>4. How to Deal With Challenging Teaching Situations (cont.)</vt:lpstr>
      <vt:lpstr>4. How to Deal With Challenging Teaching Situations (cont.)</vt:lpstr>
      <vt:lpstr>4. How to Deal With Challenging Teaching Situations (cont.)</vt:lpstr>
      <vt:lpstr>4. How to Deal With Challenging Teaching Situations (cont.)</vt:lpstr>
      <vt:lpstr>4. How to Deal With Challenging Teaching Situations (cont.)</vt:lpstr>
      <vt:lpstr>4. How to Deal With Challenging Teaching Situations (cont.)</vt:lpstr>
      <vt:lpstr>4. How to Deal With Challenging Teaching Situations (cont.)</vt:lpstr>
      <vt:lpstr>4. How to Deal With Challenging Teaching Situations (cont.)</vt:lpstr>
      <vt:lpstr>4. How to Deal With Challenging Teaching Situations (cont.)</vt:lpstr>
      <vt:lpstr>5.1. Application Activities –  Course Introduction</vt:lpstr>
      <vt:lpstr>5.2. Application Activities –  Micro-Teaching Exercise</vt:lpstr>
      <vt:lpstr>5.2. Application Activities –  Micro-Teaching Exercise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306</cp:revision>
  <cp:lastPrinted>2022-03-18T04:56:33Z</cp:lastPrinted>
  <dcterms:created xsi:type="dcterms:W3CDTF">2021-04-01T06:29:54Z</dcterms:created>
  <dcterms:modified xsi:type="dcterms:W3CDTF">2022-03-27T07:55:14Z</dcterms:modified>
</cp:coreProperties>
</file>