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510" r:id="rId3"/>
    <p:sldId id="332" r:id="rId4"/>
    <p:sldId id="443" r:id="rId5"/>
    <p:sldId id="423" r:id="rId6"/>
    <p:sldId id="395" r:id="rId7"/>
    <p:sldId id="511" r:id="rId8"/>
    <p:sldId id="512" r:id="rId9"/>
    <p:sldId id="519" r:id="rId10"/>
    <p:sldId id="398" r:id="rId11"/>
    <p:sldId id="479" r:id="rId12"/>
    <p:sldId id="520" r:id="rId13"/>
    <p:sldId id="521" r:id="rId14"/>
    <p:sldId id="522" r:id="rId15"/>
    <p:sldId id="523" r:id="rId16"/>
    <p:sldId id="525" r:id="rId17"/>
    <p:sldId id="526" r:id="rId18"/>
    <p:sldId id="527" r:id="rId19"/>
    <p:sldId id="528" r:id="rId20"/>
    <p:sldId id="529" r:id="rId21"/>
    <p:sldId id="530" r:id="rId22"/>
    <p:sldId id="531" r:id="rId23"/>
    <p:sldId id="532" r:id="rId24"/>
    <p:sldId id="533" r:id="rId25"/>
    <p:sldId id="534" r:id="rId26"/>
    <p:sldId id="509" r:id="rId27"/>
    <p:sldId id="535" r:id="rId28"/>
    <p:sldId id="536" r:id="rId29"/>
    <p:sldId id="537" r:id="rId30"/>
    <p:sldId id="538" r:id="rId31"/>
    <p:sldId id="539" r:id="rId32"/>
    <p:sldId id="540" r:id="rId33"/>
    <p:sldId id="319" r:id="rId34"/>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1453" autoAdjust="0"/>
  </p:normalViewPr>
  <p:slideViewPr>
    <p:cSldViewPr snapToGrid="0">
      <p:cViewPr varScale="1">
        <p:scale>
          <a:sx n="54" d="100"/>
          <a:sy n="54" d="100"/>
        </p:scale>
        <p:origin x="1080" y="60"/>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07/04/2022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832564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3228751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11001275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203831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97622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1547747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3249800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18091537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40705987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178535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050835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15450258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890646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22185355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36612263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3214138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1678103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6203758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34871713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9825768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28623657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185282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0367761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16522955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1073875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42788954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5456414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11 – Chapter 11</a:t>
            </a:r>
          </a:p>
          <a:p>
            <a:r>
              <a:rPr lang="en-US" sz="3600" b="1" dirty="0"/>
              <a:t>Academic Talk (1): Teaching Demonstration – Challenges and Strategies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11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900" dirty="0"/>
              <a:t>Unit Introduction</a:t>
            </a:r>
          </a:p>
          <a:p>
            <a:pPr marL="363538" indent="-339725">
              <a:buFont typeface="+mj-lt"/>
              <a:buAutoNum type="arabicPeriod"/>
            </a:pPr>
            <a:r>
              <a:rPr lang="en-US" sz="1900" dirty="0"/>
              <a:t>Facing Challenges and Exploring Hidden Assumptions</a:t>
            </a:r>
          </a:p>
          <a:p>
            <a:pPr marL="366713" indent="-342900">
              <a:buFont typeface="+mj-lt"/>
              <a:buAutoNum type="arabicPeriod" startAt="3"/>
            </a:pPr>
            <a:r>
              <a:rPr lang="en-US" sz="1900" dirty="0"/>
              <a:t>Mastering the Mechanics of Language – Functional Language for Delivering a Teaching Demonstration</a:t>
            </a:r>
            <a:br>
              <a:rPr lang="en-US" sz="1900" dirty="0"/>
            </a:br>
            <a:r>
              <a:rPr lang="en-US" sz="1900" dirty="0"/>
              <a:t>3.1. The Introduction of Your Lecture</a:t>
            </a:r>
            <a:br>
              <a:rPr lang="en-US" sz="1900" dirty="0"/>
            </a:br>
            <a:r>
              <a:rPr lang="en-US" sz="1900" dirty="0"/>
              <a:t>3.2. The Body of Your Lecture</a:t>
            </a:r>
            <a:br>
              <a:rPr lang="en-US" sz="1900" dirty="0"/>
            </a:br>
            <a:r>
              <a:rPr lang="en-US" sz="1900" dirty="0"/>
              <a:t>3.3. The Conclusion of Your Lecture</a:t>
            </a:r>
            <a:br>
              <a:rPr lang="en-US" sz="1900" dirty="0"/>
            </a:br>
            <a:endParaRPr lang="en-US" sz="1900" dirty="0"/>
          </a:p>
          <a:p>
            <a:pPr marL="363538" indent="-339725">
              <a:buFont typeface="+mj-lt"/>
              <a:buAutoNum type="arabicPeriod" startAt="3"/>
            </a:pPr>
            <a:r>
              <a:rPr lang="en-US" sz="1900" dirty="0"/>
              <a:t>Challenges and Strategies for Teaching Demonstration – Tips for Overcoming Speech Anxiety</a:t>
            </a:r>
          </a:p>
        </p:txBody>
      </p:sp>
    </p:spTree>
    <p:extLst>
      <p:ext uri="{BB962C8B-B14F-4D97-AF65-F5344CB8AC3E}">
        <p14:creationId xmlns:p14="http://schemas.microsoft.com/office/powerpoint/2010/main" val="584773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pPr algn="ctr"/>
            <a:r>
              <a:rPr lang="en-US" sz="4000" b="1" dirty="0">
                <a:solidFill>
                  <a:srgbClr val="C00000"/>
                </a:solidFill>
                <a:latin typeface="Cambria" panose="02040503050406030204" pitchFamily="18" charset="0"/>
                <a:ea typeface="Cambria" panose="02040503050406030204" pitchFamily="18" charset="0"/>
              </a:rPr>
              <a:t>ICE BREAKING </a:t>
            </a:r>
            <a:r>
              <a:rPr lang="en-US" sz="4000" b="1" dirty="0">
                <a:solidFill>
                  <a:srgbClr val="C00000"/>
                </a:solidFill>
                <a:latin typeface="Cambria" panose="02040503050406030204" pitchFamily="18" charset="0"/>
                <a:ea typeface="Cambria" panose="02040503050406030204" pitchFamily="18" charset="0"/>
                <a:sym typeface="Wingdings" panose="05000000000000000000" pitchFamily="2" charset="2"/>
              </a:rPr>
              <a:t></a:t>
            </a:r>
            <a:endParaRPr lang="en-US" sz="4000" b="1" dirty="0">
              <a:solidFill>
                <a:srgbClr val="C00000"/>
              </a:solidFill>
              <a:latin typeface="Cambria" panose="02040503050406030204" pitchFamily="18" charset="0"/>
              <a:ea typeface="Cambria" panose="02040503050406030204" pitchFamily="18" charset="0"/>
            </a:endParaRPr>
          </a:p>
        </p:txBody>
      </p:sp>
      <p:sp>
        <p:nvSpPr>
          <p:cNvPr id="4" name="Content Placeholder 7">
            <a:extLst>
              <a:ext uri="{FF2B5EF4-FFF2-40B4-BE49-F238E27FC236}">
                <a16:creationId xmlns:a16="http://schemas.microsoft.com/office/drawing/2014/main" id="{B91F6206-760C-4DED-8AF8-50EE03EB485C}"/>
              </a:ext>
            </a:extLst>
          </p:cNvPr>
          <p:cNvSpPr txBox="1">
            <a:spLocks/>
          </p:cNvSpPr>
          <p:nvPr/>
        </p:nvSpPr>
        <p:spPr>
          <a:xfrm>
            <a:off x="2986616" y="1927755"/>
            <a:ext cx="6218767" cy="4123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solidFill>
                  <a:srgbClr val="C00000"/>
                </a:solidFill>
              </a:rPr>
              <a:t>What can be the most challenging moment for a teacher when teaching in a classroom? Is it the students? Is it the material? Is it the delivery of the material? Or something else?</a:t>
            </a:r>
          </a:p>
          <a:p>
            <a:pPr marL="0" indent="0" algn="ctr">
              <a:buNone/>
            </a:pPr>
            <a:endParaRPr lang="en-US" sz="2400" dirty="0">
              <a:solidFill>
                <a:srgbClr val="C00000"/>
              </a:solidFill>
            </a:endParaRPr>
          </a:p>
          <a:p>
            <a:pPr marL="0" indent="0" algn="ctr">
              <a:buNone/>
            </a:pPr>
            <a:r>
              <a:rPr lang="en-US" sz="2400" dirty="0">
                <a:solidFill>
                  <a:srgbClr val="C00000"/>
                </a:solidFill>
              </a:rPr>
              <a:t>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85000" lnSpcReduction="10000"/>
          </a:bodyPr>
          <a:lstStyle/>
          <a:p>
            <a:r>
              <a:rPr lang="en-US" dirty="0"/>
              <a:t>The final unit (lecture 11 and 12) introduces you to speaking situations at conferences, job talks, and interviews. </a:t>
            </a:r>
          </a:p>
          <a:p>
            <a:r>
              <a:rPr lang="en-US" dirty="0"/>
              <a:t>This unit builds on the abilities to express opinions and respond to questions in interpersonal, group, and teaching settings that you have developed in previous units. </a:t>
            </a:r>
          </a:p>
          <a:p>
            <a:r>
              <a:rPr lang="en-US" dirty="0"/>
              <a:t>These abilities are highly applicable to presenting at conferences, delivering research talks, giving teaching demonstrations, and speaking during job interviews. </a:t>
            </a:r>
          </a:p>
          <a:p>
            <a:r>
              <a:rPr lang="en-US" dirty="0"/>
              <a:t>The recurring key components in this lecture 11, which include Facing Challenges and Exploring Hidden Assumptions, Mastering the Mechanics of Language, and Strategies for Success, are designed with the main focus on developing your confidence and competence in communicating with mixed, diverse, or unknown audience members in fielding challenging/unanticipated questions. </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113492"/>
            <a:ext cx="10515599" cy="3525308"/>
          </a:xfrm>
        </p:spPr>
        <p:txBody>
          <a:bodyPr>
            <a:normAutofit lnSpcReduction="10000"/>
          </a:bodyPr>
          <a:lstStyle/>
          <a:p>
            <a:r>
              <a:rPr lang="en-US" dirty="0"/>
              <a:t>The Strategies for Success section includes questions and tips for controlling speech anxiety.</a:t>
            </a:r>
          </a:p>
          <a:p>
            <a:endParaRPr lang="en-US" dirty="0"/>
          </a:p>
          <a:p>
            <a:r>
              <a:rPr lang="en-US" dirty="0"/>
              <a:t>The time is now to start preparing and practicing the delivery of the types of talks mentioned in this unit. </a:t>
            </a:r>
          </a:p>
          <a:p>
            <a:endParaRPr lang="en-US" dirty="0"/>
          </a:p>
          <a:p>
            <a:r>
              <a:rPr lang="en-US" dirty="0"/>
              <a:t>Finally, don't take rejections personally; treat every challenge as an opportunity for learning and for personal and professional growth!</a:t>
            </a:r>
          </a:p>
        </p:txBody>
      </p:sp>
    </p:spTree>
    <p:extLst>
      <p:ext uri="{BB962C8B-B14F-4D97-AF65-F5344CB8AC3E}">
        <p14:creationId xmlns:p14="http://schemas.microsoft.com/office/powerpoint/2010/main" val="323070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772574"/>
            <a:ext cx="10693670" cy="4802189"/>
          </a:xfrm>
        </p:spPr>
        <p:txBody>
          <a:bodyPr>
            <a:normAutofit/>
          </a:bodyPr>
          <a:lstStyle/>
          <a:p>
            <a:pPr marL="0" indent="0">
              <a:buNone/>
            </a:pPr>
            <a:r>
              <a:rPr lang="en-US" sz="2200" b="1" u="sng" dirty="0"/>
              <a:t>Diagnostic questions</a:t>
            </a:r>
            <a:r>
              <a:rPr lang="en-US" sz="2200" dirty="0"/>
              <a:t>: Explore these questions on your own if you use this material  for self-study. In a classroom, share your thoughts about these questions with a speaking partner and be prepared to share your discussion with the class.</a:t>
            </a:r>
          </a:p>
          <a:p>
            <a:pPr marL="0" indent="0">
              <a:buNone/>
            </a:pPr>
            <a:endParaRPr lang="en-US" sz="2200" dirty="0"/>
          </a:p>
          <a:p>
            <a:pPr marL="457200" indent="-457200">
              <a:buFont typeface="+mj-lt"/>
              <a:buAutoNum type="arabicPeriod"/>
            </a:pPr>
            <a:r>
              <a:rPr lang="en-US" sz="2200" dirty="0"/>
              <a:t>Share with your speaking partner(s) how you feel about your ability to answer questions during question-and-answer sessions in teaching. What challenges have you encountered, or would you anticipate encountering? What cross-cultural factors might come into play in this context? Together, brainstorm strategies that you can use when fielding questions.</a:t>
            </a:r>
            <a:br>
              <a:rPr lang="en-US" sz="2200" dirty="0"/>
            </a:br>
            <a:endParaRPr lang="en-US" sz="2200" dirty="0"/>
          </a:p>
          <a:p>
            <a:pPr marL="439738" indent="0">
              <a:buNone/>
            </a:pPr>
            <a:r>
              <a:rPr lang="en-US" sz="2200" b="1" dirty="0"/>
              <a:t>Challenges:</a:t>
            </a:r>
            <a:br>
              <a:rPr lang="en-US" sz="2200" b="1" dirty="0"/>
            </a:br>
            <a:endParaRPr lang="en-US" sz="2200" b="1" dirty="0"/>
          </a:p>
          <a:p>
            <a:pPr marL="439738" indent="0">
              <a:buNone/>
            </a:pPr>
            <a:r>
              <a:rPr lang="en-US" sz="2200" b="1" dirty="0"/>
              <a:t>Strategies:</a:t>
            </a:r>
          </a:p>
          <a:p>
            <a:pPr marL="457200" indent="-457200">
              <a:buFont typeface="+mj-lt"/>
              <a:buAutoNum type="arabicPeriod"/>
            </a:pPr>
            <a:endParaRPr lang="en-US" sz="2200" dirty="0"/>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500"/>
                                        <p:tgtEl>
                                          <p:spTgt spid="8">
                                            <p:txEl>
                                              <p:pRg st="3" end="3"/>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2"/>
            </a:pPr>
            <a:r>
              <a:rPr lang="en-US" sz="2200" dirty="0"/>
              <a:t>Fielding Challenging Teaching Situations: Building on the previous lectures, where you explored how you would handle situations and challenging questions that you may encounter in your teaching, explore with your speaker partner(s) some strategies that you can use to handle the following challenging issues. Be sure to consider both the strategies (i.e., how would you deal with the situation?) and language (i.e., what would you say exactly?) that you can use when handling each of the following situations. Work in pairs and write down what you would say for each situation.</a:t>
            </a:r>
          </a:p>
          <a:p>
            <a:pPr marL="439738" indent="0">
              <a:buNone/>
            </a:pPr>
            <a:endParaRPr lang="en-US" sz="2000" b="1" dirty="0"/>
          </a:p>
          <a:p>
            <a:pPr marL="439738" indent="0">
              <a:buNone/>
            </a:pPr>
            <a:r>
              <a:rPr lang="en-US" sz="2000" b="1" dirty="0"/>
              <a:t>Situation 1: Those who like to shake their heads negatively about whatever you or other students are saying</a:t>
            </a:r>
          </a:p>
          <a:p>
            <a:pPr marL="439738" indent="0">
              <a:buNone/>
            </a:pPr>
            <a:r>
              <a:rPr lang="en-US" sz="2000" dirty="0"/>
              <a:t>What would you do?</a:t>
            </a:r>
          </a:p>
          <a:p>
            <a:pPr marL="439738" indent="0">
              <a:buNone/>
            </a:pPr>
            <a:r>
              <a:rPr lang="en-US" sz="2000" dirty="0"/>
              <a:t>What would you say?</a:t>
            </a:r>
          </a:p>
        </p:txBody>
      </p:sp>
    </p:spTree>
    <p:extLst>
      <p:ext uri="{BB962C8B-B14F-4D97-AF65-F5344CB8AC3E}">
        <p14:creationId xmlns:p14="http://schemas.microsoft.com/office/powerpoint/2010/main" val="66825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500"/>
                                        <p:tgtEl>
                                          <p:spTgt spid="8">
                                            <p:txEl>
                                              <p:pRg st="3" end="3"/>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39738" indent="0">
              <a:buNone/>
            </a:pPr>
            <a:r>
              <a:rPr lang="en-US" sz="2400" b="1" dirty="0"/>
              <a:t>Situation 2: Those who like to ask a hostile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a:p>
            <a:pPr marL="439738" indent="0">
              <a:buNone/>
            </a:pPr>
            <a:r>
              <a:rPr lang="en-US" sz="2400" b="1" dirty="0"/>
              <a:t>Situation 3: Those who like to ask a personal/confidential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p:txBody>
      </p:sp>
    </p:spTree>
    <p:extLst>
      <p:ext uri="{BB962C8B-B14F-4D97-AF65-F5344CB8AC3E}">
        <p14:creationId xmlns:p14="http://schemas.microsoft.com/office/powerpoint/2010/main" val="71090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xEl>
                                              <p:pRg st="5" end="5"/>
                                            </p:txEl>
                                          </p:spTgt>
                                        </p:tgtEl>
                                        <p:attrNameLst>
                                          <p:attrName>style.visibility</p:attrName>
                                        </p:attrNameLst>
                                      </p:cBhvr>
                                      <p:to>
                                        <p:strVal val="visible"/>
                                      </p:to>
                                    </p:set>
                                    <p:animEffect transition="in" filter="fade">
                                      <p:cBhvr>
                                        <p:cTn id="24" dur="500"/>
                                        <p:tgtEl>
                                          <p:spTgt spid="8">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39738" indent="0">
              <a:buNone/>
            </a:pPr>
            <a:r>
              <a:rPr lang="en-US" sz="2400" b="1" dirty="0"/>
              <a:t>Situation 4: No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Other: </a:t>
            </a:r>
            <a:r>
              <a:rPr lang="en-US" sz="2400" dirty="0"/>
              <a:t>What are some other challenges identified in question 2? Together, brainstorm what you would do and say to help you overcome them. </a:t>
            </a:r>
            <a:endParaRPr lang="en-US" sz="2400" b="1" dirty="0"/>
          </a:p>
        </p:txBody>
      </p:sp>
    </p:spTree>
    <p:extLst>
      <p:ext uri="{BB962C8B-B14F-4D97-AF65-F5344CB8AC3E}">
        <p14:creationId xmlns:p14="http://schemas.microsoft.com/office/powerpoint/2010/main" val="253651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3. Mastering the Mechanics of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Language – </a:t>
            </a:r>
            <a:r>
              <a:rPr lang="en-US" sz="3200" b="1" dirty="0">
                <a:solidFill>
                  <a:srgbClr val="C00000"/>
                </a:solidFill>
                <a:latin typeface="Cambria" panose="02040503050406030204" pitchFamily="18" charset="0"/>
                <a:ea typeface="Cambria" panose="02040503050406030204" pitchFamily="18" charset="0"/>
              </a:rPr>
              <a:t>Functional Language for</a:t>
            </a:r>
            <a:br>
              <a:rPr lang="en-US" sz="3200" b="1" dirty="0">
                <a:solidFill>
                  <a:srgbClr val="C00000"/>
                </a:solidFill>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Delivering a Teaching Demonstration</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10291"/>
            <a:ext cx="10515600" cy="4351338"/>
          </a:xfrm>
        </p:spPr>
        <p:txBody>
          <a:bodyPr>
            <a:normAutofit fontScale="85000" lnSpcReduction="20000"/>
          </a:bodyPr>
          <a:lstStyle/>
          <a:p>
            <a:r>
              <a:rPr lang="en-US" dirty="0"/>
              <a:t>Here are some useful expressions that you can use in various parts of your talk for classroom teaching or for delivering a teaching demonstration (or teaching demo) as part of a job talk. </a:t>
            </a:r>
          </a:p>
          <a:p>
            <a:endParaRPr lang="en-US" dirty="0"/>
          </a:p>
          <a:p>
            <a:r>
              <a:rPr lang="en-US" dirty="0"/>
              <a:t>Modify or add any expressions of your own to suit your communicative purposes. The mechanics are introduced in this unit because you will have only one chance to deliver a teaching demo at each institution where you have been invited for an interview. </a:t>
            </a:r>
          </a:p>
          <a:p>
            <a:endParaRPr lang="en-US" dirty="0"/>
          </a:p>
          <a:p>
            <a:r>
              <a:rPr lang="en-US" dirty="0"/>
              <a:t>As such, it's important that you plan and practice what you will say, not to only make your teaching of the content memorable and effective (e.g., by applying the strategies for enhancing clarity of explanations introduced in the previous unit), but also to create an impression of being polished and smooth in your linking and delivery of the important key points in various sections of your teaching session.</a:t>
            </a:r>
          </a:p>
        </p:txBody>
      </p:sp>
    </p:spTree>
    <p:extLst>
      <p:ext uri="{BB962C8B-B14F-4D97-AF65-F5344CB8AC3E}">
        <p14:creationId xmlns:p14="http://schemas.microsoft.com/office/powerpoint/2010/main" val="424378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3.1.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Introduction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5257800"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What expressions do you think we can use to greet our class?</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409267" y="2252970"/>
            <a:ext cx="5257800"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600" i="1" dirty="0"/>
          </a:p>
          <a:p>
            <a:pPr marL="0" indent="0" algn="ctr">
              <a:buNone/>
            </a:pPr>
            <a:r>
              <a:rPr lang="en-US" sz="2600" i="1" dirty="0"/>
              <a:t>Good morning! How’s everyone today?</a:t>
            </a:r>
          </a:p>
          <a:p>
            <a:pPr marL="0" indent="0" algn="ctr">
              <a:buNone/>
            </a:pPr>
            <a:endParaRPr lang="en-US" sz="2400" dirty="0"/>
          </a:p>
          <a:p>
            <a:pPr marL="0" indent="0" algn="ctr">
              <a:buNone/>
            </a:pP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4948098" y="1740996"/>
            <a:ext cx="2922338" cy="461665"/>
          </a:xfrm>
          <a:prstGeom prst="rect">
            <a:avLst/>
          </a:prstGeom>
          <a:noFill/>
        </p:spPr>
        <p:txBody>
          <a:bodyPr wrap="none" rtlCol="0">
            <a:spAutoFit/>
          </a:bodyPr>
          <a:lstStyle/>
          <a:p>
            <a:r>
              <a:rPr lang="en-US" sz="2400" b="1" dirty="0">
                <a:solidFill>
                  <a:schemeClr val="accent6">
                    <a:lumMod val="50000"/>
                  </a:schemeClr>
                </a:solidFill>
              </a:rPr>
              <a:t>a. To greet your class:</a:t>
            </a:r>
          </a:p>
        </p:txBody>
      </p:sp>
    </p:spTree>
    <p:extLst>
      <p:ext uri="{BB962C8B-B14F-4D97-AF65-F5344CB8AC3E}">
        <p14:creationId xmlns:p14="http://schemas.microsoft.com/office/powerpoint/2010/main" val="3405268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4" end="4"/>
                                            </p:txEl>
                                          </p:spTgt>
                                        </p:tgtEl>
                                        <p:attrNameLst>
                                          <p:attrName>style.visibility</p:attrName>
                                        </p:attrNameLst>
                                      </p:cBhvr>
                                      <p:to>
                                        <p:strVal val="visible"/>
                                      </p:to>
                                    </p:set>
                                    <p:animEffect transition="in" filter="fade">
                                      <p:cBhvr>
                                        <p:cTn id="37" dur="500"/>
                                        <p:tgtEl>
                                          <p:spTgt spid="5">
                                            <p:txEl>
                                              <p:pRg st="4" end="4"/>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Effect transition="in" filter="fade">
                                      <p:cBhvr>
                                        <p:cTn id="41" dur="500"/>
                                        <p:tgtEl>
                                          <p:spTgt spid="5">
                                            <p:txEl>
                                              <p:pRg st="5" end="5"/>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animEffect transition="in" filter="fade">
                                      <p:cBhvr>
                                        <p:cTn id="45" dur="500"/>
                                        <p:tgtEl>
                                          <p:spTgt spid="5">
                                            <p:txEl>
                                              <p:pRg st="6" end="6"/>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Effect transition="in" filter="fade">
                                      <p:cBhvr>
                                        <p:cTn id="4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3.1.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Introduction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What expressions do you think we can use to warm up our class or to make announcements?</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70"/>
            <a:ext cx="5659967" cy="4063164"/>
          </a:xfrm>
          <a:prstGeom prst="rect">
            <a:avLst/>
          </a:prstGeom>
          <a:ln>
            <a:solidFill>
              <a:srgbClr val="0070C0"/>
            </a:solidFill>
          </a:ln>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600" i="1" dirty="0"/>
          </a:p>
          <a:p>
            <a:pPr marL="0" indent="0" algn="ctr">
              <a:buNone/>
            </a:pPr>
            <a:r>
              <a:rPr lang="en-US" sz="2900" i="1" dirty="0"/>
              <a:t>I’ll/Let's begin by taking a look at....</a:t>
            </a:r>
          </a:p>
          <a:p>
            <a:pPr marL="0" indent="0" algn="ctr">
              <a:buNone/>
            </a:pPr>
            <a:r>
              <a:rPr lang="en-US" sz="2900" i="1" dirty="0"/>
              <a:t>Are we ready to start?</a:t>
            </a:r>
          </a:p>
          <a:p>
            <a:pPr marL="0" indent="0" algn="ctr">
              <a:buNone/>
            </a:pPr>
            <a:r>
              <a:rPr lang="en-US" sz="2900" i="1" dirty="0"/>
              <a:t>First of all, let me remind you.. ..</a:t>
            </a:r>
          </a:p>
          <a:p>
            <a:pPr marL="0" indent="0" algn="ctr">
              <a:buNone/>
            </a:pPr>
            <a:r>
              <a:rPr lang="en-US" sz="2900" i="1" dirty="0"/>
              <a:t>Before we move on to today's topic, let me make a few (important) announcements.. ..</a:t>
            </a:r>
          </a:p>
          <a:p>
            <a:pPr marL="0" indent="0" algn="ctr">
              <a:buNone/>
            </a:pPr>
            <a:r>
              <a:rPr lang="en-US" sz="2900" i="1" dirty="0"/>
              <a:t>Before I introduce today's agenda, are there any questions related to what we covered last week?</a:t>
            </a:r>
            <a:endParaRPr lang="en-US" sz="2900" dirty="0"/>
          </a:p>
          <a:p>
            <a:pPr marL="0" indent="0" algn="ctr">
              <a:buNone/>
            </a:pP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3088325" y="1690688"/>
            <a:ext cx="6641883" cy="461665"/>
          </a:xfrm>
          <a:prstGeom prst="rect">
            <a:avLst/>
          </a:prstGeom>
          <a:noFill/>
        </p:spPr>
        <p:txBody>
          <a:bodyPr wrap="none" rtlCol="0">
            <a:spAutoFit/>
          </a:bodyPr>
          <a:lstStyle/>
          <a:p>
            <a:r>
              <a:rPr lang="en-US" sz="2400" b="1" dirty="0">
                <a:solidFill>
                  <a:schemeClr val="accent6">
                    <a:lumMod val="50000"/>
                  </a:schemeClr>
                </a:solidFill>
              </a:rPr>
              <a:t>b. To warm up your class or make announcements:</a:t>
            </a:r>
          </a:p>
        </p:txBody>
      </p:sp>
    </p:spTree>
    <p:extLst>
      <p:ext uri="{BB962C8B-B14F-4D97-AF65-F5344CB8AC3E}">
        <p14:creationId xmlns:p14="http://schemas.microsoft.com/office/powerpoint/2010/main" val="3921609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animEffect transition="in" filter="fade">
                                      <p:cBhvr>
                                        <p:cTn id="37" dur="500"/>
                                        <p:tgtEl>
                                          <p:spTgt spid="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3" end="3"/>
                                            </p:txEl>
                                          </p:spTgt>
                                        </p:tgtEl>
                                        <p:attrNameLst>
                                          <p:attrName>style.visibility</p:attrName>
                                        </p:attrNameLst>
                                      </p:cBhvr>
                                      <p:to>
                                        <p:strVal val="visible"/>
                                      </p:to>
                                    </p:set>
                                    <p:animEffect transition="in" filter="fade">
                                      <p:cBhvr>
                                        <p:cTn id="42" dur="500"/>
                                        <p:tgtEl>
                                          <p:spTgt spid="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Effect transition="in" filter="fade">
                                      <p:cBhvr>
                                        <p:cTn id="47" dur="500"/>
                                        <p:tgtEl>
                                          <p:spTgt spid="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5" end="5"/>
                                            </p:txEl>
                                          </p:spTgt>
                                        </p:tgtEl>
                                        <p:attrNameLst>
                                          <p:attrName>style.visibility</p:attrName>
                                        </p:attrNameLst>
                                      </p:cBhvr>
                                      <p:to>
                                        <p:strVal val="visible"/>
                                      </p:to>
                                    </p:set>
                                    <p:animEffect transition="in" filter="fade">
                                      <p:cBhvr>
                                        <p:cTn id="52" dur="500"/>
                                        <p:tgtEl>
                                          <p:spTgt spid="5">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
                                            <p:txEl>
                                              <p:pRg st="7" end="7"/>
                                            </p:txEl>
                                          </p:spTgt>
                                        </p:tgtEl>
                                        <p:attrNameLst>
                                          <p:attrName>style.visibility</p:attrName>
                                        </p:attrNameLst>
                                      </p:cBhvr>
                                      <p:to>
                                        <p:strVal val="visible"/>
                                      </p:to>
                                    </p:set>
                                    <p:animEffect transition="in" filter="fade">
                                      <p:cBhvr>
                                        <p:cTn id="57" dur="500"/>
                                        <p:tgtEl>
                                          <p:spTgt spid="5">
                                            <p:txEl>
                                              <p:pRg st="7" end="7"/>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5">
                                            <p:txEl>
                                              <p:pRg st="8" end="8"/>
                                            </p:txEl>
                                          </p:spTgt>
                                        </p:tgtEl>
                                        <p:attrNameLst>
                                          <p:attrName>style.visibility</p:attrName>
                                        </p:attrNameLst>
                                      </p:cBhvr>
                                      <p:to>
                                        <p:strVal val="visible"/>
                                      </p:to>
                                    </p:set>
                                    <p:animEffect transition="in" filter="fade">
                                      <p:cBhvr>
                                        <p:cTn id="61" dur="500"/>
                                        <p:tgtEl>
                                          <p:spTgt spid="5">
                                            <p:txEl>
                                              <p:pRg st="8" end="8"/>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5">
                                            <p:txEl>
                                              <p:pRg st="9" end="9"/>
                                            </p:txEl>
                                          </p:spTgt>
                                        </p:tgtEl>
                                        <p:attrNameLst>
                                          <p:attrName>style.visibility</p:attrName>
                                        </p:attrNameLst>
                                      </p:cBhvr>
                                      <p:to>
                                        <p:strVal val="visible"/>
                                      </p:to>
                                    </p:set>
                                    <p:animEffect transition="in" filter="fade">
                                      <p:cBhvr>
                                        <p:cTn id="65" dur="500"/>
                                        <p:tgtEl>
                                          <p:spTgt spid="5">
                                            <p:txEl>
                                              <p:pRg st="9" end="9"/>
                                            </p:txEl>
                                          </p:spTgt>
                                        </p:tgtEl>
                                      </p:cBhvr>
                                    </p:animEffect>
                                  </p:childTnLst>
                                </p:cTn>
                              </p:par>
                            </p:childTnLst>
                          </p:cTn>
                        </p:par>
                        <p:par>
                          <p:cTn id="66" fill="hold">
                            <p:stCondLst>
                              <p:cond delay="1500"/>
                            </p:stCondLst>
                            <p:childTnLst>
                              <p:par>
                                <p:cTn id="67" presetID="10" presetClass="entr" presetSubtype="0" fill="hold" nodeType="afterEffect">
                                  <p:stCondLst>
                                    <p:cond delay="0"/>
                                  </p:stCondLst>
                                  <p:childTnLst>
                                    <p:set>
                                      <p:cBhvr>
                                        <p:cTn id="68" dur="1" fill="hold">
                                          <p:stCondLst>
                                            <p:cond delay="0"/>
                                          </p:stCondLst>
                                        </p:cTn>
                                        <p:tgtEl>
                                          <p:spTgt spid="5">
                                            <p:txEl>
                                              <p:pRg st="10" end="10"/>
                                            </p:txEl>
                                          </p:spTgt>
                                        </p:tgtEl>
                                        <p:attrNameLst>
                                          <p:attrName>style.visibility</p:attrName>
                                        </p:attrNameLst>
                                      </p:cBhvr>
                                      <p:to>
                                        <p:strVal val="visible"/>
                                      </p:to>
                                    </p:set>
                                    <p:animEffect transition="in" filter="fade">
                                      <p:cBhvr>
                                        <p:cTn id="69"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3.1.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Introduction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introduce a learning subject/topic? Do you use special expressions? What else do you do to introduce the subject/topic?</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70"/>
            <a:ext cx="5659967" cy="4063164"/>
          </a:xfrm>
          <a:prstGeom prst="rect">
            <a:avLst/>
          </a:prstGeom>
          <a:ln>
            <a:solidFill>
              <a:srgbClr val="0070C0"/>
            </a:solidFill>
          </a:ln>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900" i="1" dirty="0"/>
              <a:t>Today's lecture will focus on....</a:t>
            </a:r>
          </a:p>
          <a:p>
            <a:pPr marL="0" indent="0" algn="ctr">
              <a:buNone/>
            </a:pPr>
            <a:r>
              <a:rPr lang="en-US" sz="2900" i="1" dirty="0"/>
              <a:t>Today, we are going to talk about....</a:t>
            </a:r>
          </a:p>
          <a:p>
            <a:pPr marL="0" indent="0" algn="ctr">
              <a:buNone/>
            </a:pPr>
            <a:r>
              <a:rPr lang="en-US" sz="2900" i="1" dirty="0"/>
              <a:t>This morning we are going to look at.. . .</a:t>
            </a:r>
          </a:p>
          <a:p>
            <a:pPr marL="0" indent="0" algn="ctr">
              <a:buNone/>
            </a:pPr>
            <a:r>
              <a:rPr lang="en-US" sz="2900" i="1" dirty="0"/>
              <a:t>In this lab, I plan to cover... .</a:t>
            </a:r>
          </a:p>
          <a:p>
            <a:pPr marL="0" indent="0" algn="ctr">
              <a:buNone/>
            </a:pPr>
            <a:r>
              <a:rPr lang="en-US" sz="2900" i="1" dirty="0"/>
              <a:t>Today, let's explore the answers to three questions that are often asked about....</a:t>
            </a:r>
          </a:p>
          <a:p>
            <a:pPr marL="0" indent="0" algn="ctr">
              <a:buNone/>
            </a:pPr>
            <a:r>
              <a:rPr lang="en-US" sz="2900" i="1" dirty="0"/>
              <a:t>As a continuation of what we talked about last week concerning X, the focus of today's lecture is on....</a:t>
            </a:r>
          </a:p>
          <a:p>
            <a:pPr marL="0" indent="0" algn="ctr">
              <a:buNone/>
            </a:pPr>
            <a:r>
              <a:rPr lang="en-US" sz="2900" i="1" dirty="0"/>
              <a:t>In the last class we examined....Today we will spend the first half of the class on ... and then we will turn to.. . .</a:t>
            </a:r>
          </a:p>
          <a:p>
            <a:pPr marL="0" indent="0" algn="ctr">
              <a:buNone/>
            </a:pP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3601175" y="1690688"/>
            <a:ext cx="4312976" cy="461665"/>
          </a:xfrm>
          <a:prstGeom prst="rect">
            <a:avLst/>
          </a:prstGeom>
          <a:noFill/>
        </p:spPr>
        <p:txBody>
          <a:bodyPr wrap="none" rtlCol="0">
            <a:spAutoFit/>
          </a:bodyPr>
          <a:lstStyle/>
          <a:p>
            <a:r>
              <a:rPr lang="en-US" sz="2400" b="1" dirty="0">
                <a:solidFill>
                  <a:schemeClr val="accent6">
                    <a:lumMod val="50000"/>
                  </a:schemeClr>
                </a:solidFill>
              </a:rPr>
              <a:t>c. To introduce the subject/topic</a:t>
            </a:r>
          </a:p>
        </p:txBody>
      </p:sp>
    </p:spTree>
    <p:extLst>
      <p:ext uri="{BB962C8B-B14F-4D97-AF65-F5344CB8AC3E}">
        <p14:creationId xmlns:p14="http://schemas.microsoft.com/office/powerpoint/2010/main" val="374366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fade">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4" end="4"/>
                                            </p:txEl>
                                          </p:spTgt>
                                        </p:tgtEl>
                                        <p:attrNameLst>
                                          <p:attrName>style.visibility</p:attrName>
                                        </p:attrNameLst>
                                      </p:cBhvr>
                                      <p:to>
                                        <p:strVal val="visible"/>
                                      </p:to>
                                    </p:set>
                                    <p:animEffect transition="in" filter="fade">
                                      <p:cBhvr>
                                        <p:cTn id="52" dur="500"/>
                                        <p:tgtEl>
                                          <p:spTgt spid="5">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
                                            <p:txEl>
                                              <p:pRg st="5" end="5"/>
                                            </p:txEl>
                                          </p:spTgt>
                                        </p:tgtEl>
                                        <p:attrNameLst>
                                          <p:attrName>style.visibility</p:attrName>
                                        </p:attrNameLst>
                                      </p:cBhvr>
                                      <p:to>
                                        <p:strVal val="visible"/>
                                      </p:to>
                                    </p:set>
                                    <p:animEffect transition="in" filter="fade">
                                      <p:cBhvr>
                                        <p:cTn id="57" dur="500"/>
                                        <p:tgtEl>
                                          <p:spTgt spid="5">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5">
                                            <p:txEl>
                                              <p:pRg st="6" end="6"/>
                                            </p:txEl>
                                          </p:spTgt>
                                        </p:tgtEl>
                                        <p:attrNameLst>
                                          <p:attrName>style.visibility</p:attrName>
                                        </p:attrNameLst>
                                      </p:cBhvr>
                                      <p:to>
                                        <p:strVal val="visible"/>
                                      </p:to>
                                    </p:set>
                                    <p:animEffect transition="in" filter="fade">
                                      <p:cBhvr>
                                        <p:cTn id="62" dur="500"/>
                                        <p:tgtEl>
                                          <p:spTgt spid="5">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5">
                                            <p:txEl>
                                              <p:pRg st="8" end="8"/>
                                            </p:txEl>
                                          </p:spTgt>
                                        </p:tgtEl>
                                        <p:attrNameLst>
                                          <p:attrName>style.visibility</p:attrName>
                                        </p:attrNameLst>
                                      </p:cBhvr>
                                      <p:to>
                                        <p:strVal val="visible"/>
                                      </p:to>
                                    </p:set>
                                    <p:animEffect transition="in" filter="fade">
                                      <p:cBhvr>
                                        <p:cTn id="67" dur="500"/>
                                        <p:tgtEl>
                                          <p:spTgt spid="5">
                                            <p:txEl>
                                              <p:pRg st="8" end="8"/>
                                            </p:txEl>
                                          </p:spTgt>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5">
                                            <p:txEl>
                                              <p:pRg st="9" end="9"/>
                                            </p:txEl>
                                          </p:spTgt>
                                        </p:tgtEl>
                                        <p:attrNameLst>
                                          <p:attrName>style.visibility</p:attrName>
                                        </p:attrNameLst>
                                      </p:cBhvr>
                                      <p:to>
                                        <p:strVal val="visible"/>
                                      </p:to>
                                    </p:set>
                                    <p:animEffect transition="in" filter="fade">
                                      <p:cBhvr>
                                        <p:cTn id="71" dur="500"/>
                                        <p:tgtEl>
                                          <p:spTgt spid="5">
                                            <p:txEl>
                                              <p:pRg st="9" end="9"/>
                                            </p:txEl>
                                          </p:spTgt>
                                        </p:tgtEl>
                                      </p:cBhvr>
                                    </p:animEffect>
                                  </p:childTnLst>
                                </p:cTn>
                              </p:par>
                            </p:childTnLst>
                          </p:cTn>
                        </p:par>
                        <p:par>
                          <p:cTn id="72" fill="hold">
                            <p:stCondLst>
                              <p:cond delay="1000"/>
                            </p:stCondLst>
                            <p:childTnLst>
                              <p:par>
                                <p:cTn id="73" presetID="10" presetClass="entr" presetSubtype="0" fill="hold" nodeType="afterEffect">
                                  <p:stCondLst>
                                    <p:cond delay="0"/>
                                  </p:stCondLst>
                                  <p:childTnLst>
                                    <p:set>
                                      <p:cBhvr>
                                        <p:cTn id="74" dur="1" fill="hold">
                                          <p:stCondLst>
                                            <p:cond delay="0"/>
                                          </p:stCondLst>
                                        </p:cTn>
                                        <p:tgtEl>
                                          <p:spTgt spid="5">
                                            <p:txEl>
                                              <p:pRg st="10" end="10"/>
                                            </p:txEl>
                                          </p:spTgt>
                                        </p:tgtEl>
                                        <p:attrNameLst>
                                          <p:attrName>style.visibility</p:attrName>
                                        </p:attrNameLst>
                                      </p:cBhvr>
                                      <p:to>
                                        <p:strVal val="visible"/>
                                      </p:to>
                                    </p:set>
                                    <p:animEffect transition="in" filter="fade">
                                      <p:cBhvr>
                                        <p:cTn id="75"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3.1.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Introduction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give instructions about questions in your class?</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70"/>
            <a:ext cx="5659967" cy="40631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400" i="1" dirty="0"/>
          </a:p>
          <a:p>
            <a:pPr marL="0" indent="0" algn="ctr">
              <a:buNone/>
            </a:pPr>
            <a:r>
              <a:rPr lang="en-US" sz="2400" i="1" dirty="0"/>
              <a:t>If you have any questions, please feel free to stop me and ask me to repeat or clarify anything I say.</a:t>
            </a:r>
          </a:p>
          <a:p>
            <a:pPr marL="0" indent="0" algn="ctr">
              <a:buNone/>
            </a:pP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3601175" y="1690688"/>
            <a:ext cx="5159233" cy="461665"/>
          </a:xfrm>
          <a:prstGeom prst="rect">
            <a:avLst/>
          </a:prstGeom>
          <a:noFill/>
        </p:spPr>
        <p:txBody>
          <a:bodyPr wrap="none" rtlCol="0">
            <a:spAutoFit/>
          </a:bodyPr>
          <a:lstStyle/>
          <a:p>
            <a:r>
              <a:rPr lang="en-US" sz="2400" b="1" dirty="0">
                <a:solidFill>
                  <a:schemeClr val="accent6">
                    <a:lumMod val="50000"/>
                  </a:schemeClr>
                </a:solidFill>
              </a:rPr>
              <a:t>d. To give instructions about questions </a:t>
            </a:r>
          </a:p>
        </p:txBody>
      </p:sp>
    </p:spTree>
    <p:extLst>
      <p:ext uri="{BB962C8B-B14F-4D97-AF65-F5344CB8AC3E}">
        <p14:creationId xmlns:p14="http://schemas.microsoft.com/office/powerpoint/2010/main" val="1048379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500"/>
                                        <p:tgtEl>
                                          <p:spTgt spid="5">
                                            <p:txEl>
                                              <p:pRg st="3" end="3"/>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animEffect transition="in" filter="fade">
                                      <p:cBhvr>
                                        <p:cTn id="41" dur="500"/>
                                        <p:tgtEl>
                                          <p:spTgt spid="5">
                                            <p:txEl>
                                              <p:pRg st="4" end="4"/>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5">
                                            <p:txEl>
                                              <p:pRg st="5" end="5"/>
                                            </p:txEl>
                                          </p:spTgt>
                                        </p:tgtEl>
                                        <p:attrNameLst>
                                          <p:attrName>style.visibility</p:attrName>
                                        </p:attrNameLst>
                                      </p:cBhvr>
                                      <p:to>
                                        <p:strVal val="visible"/>
                                      </p:to>
                                    </p:set>
                                    <p:animEffect transition="in" filter="fade">
                                      <p:cBhvr>
                                        <p:cTn id="45" dur="500"/>
                                        <p:tgtEl>
                                          <p:spTgt spid="5">
                                            <p:txEl>
                                              <p:pRg st="5" end="5"/>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Body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21268" y="2236872"/>
            <a:ext cx="4944534" cy="3782927"/>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400" b="1" dirty="0"/>
          </a:p>
          <a:p>
            <a:pPr marL="0" indent="0" algn="ctr">
              <a:buNone/>
            </a:pPr>
            <a:r>
              <a:rPr lang="en-US" sz="2400" b="1" dirty="0"/>
              <a:t>What do you say to your students when you want to move to the next sections of your teaching?</a:t>
            </a:r>
          </a:p>
          <a:p>
            <a:pPr algn="ctr"/>
            <a:r>
              <a:rPr lang="en-US" sz="2400" dirty="0"/>
              <a:t>_____________________________</a:t>
            </a:r>
          </a:p>
          <a:p>
            <a:pPr algn="ctr"/>
            <a:r>
              <a:rPr lang="en-US" sz="2400" dirty="0"/>
              <a:t>_____________________________</a:t>
            </a:r>
          </a:p>
          <a:p>
            <a:pPr algn="ctr"/>
            <a:r>
              <a:rPr lang="en-US" sz="2400" dirty="0"/>
              <a:t>_____________________________</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5952336" y="2236872"/>
            <a:ext cx="5613400" cy="378292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1100" i="1" dirty="0"/>
          </a:p>
          <a:p>
            <a:pPr algn="ctr"/>
            <a:r>
              <a:rPr lang="en-US" sz="2000" i="1" dirty="0"/>
              <a:t>Next, let's move on to....</a:t>
            </a:r>
          </a:p>
          <a:p>
            <a:pPr algn="ctr"/>
            <a:r>
              <a:rPr lang="en-US" sz="2000" i="1" dirty="0"/>
              <a:t>Turning now to....</a:t>
            </a:r>
          </a:p>
          <a:p>
            <a:pPr algn="ctr"/>
            <a:r>
              <a:rPr lang="en-US" sz="2000" i="1" dirty="0"/>
              <a:t>Now, I'd like to shift our attention to....</a:t>
            </a:r>
          </a:p>
          <a:p>
            <a:pPr algn="ctr"/>
            <a:r>
              <a:rPr lang="en-US" sz="2000" i="1" dirty="0"/>
              <a:t>(The first issue) leads us to the second issue about....</a:t>
            </a:r>
          </a:p>
          <a:p>
            <a:pPr algn="ctr"/>
            <a:r>
              <a:rPr lang="en-US" sz="2000" i="1" dirty="0"/>
              <a:t>So far, we have discussed.... Next, I want to focus on....</a:t>
            </a:r>
          </a:p>
          <a:p>
            <a:pPr algn="ctr"/>
            <a:r>
              <a:rPr lang="en-US" sz="2000" i="1" dirty="0"/>
              <a:t>So far, we have considered.... Now, I'd like to draw your attention to....</a:t>
            </a:r>
          </a:p>
        </p:txBody>
      </p:sp>
      <p:sp>
        <p:nvSpPr>
          <p:cNvPr id="2" name="TextBox 1">
            <a:extLst>
              <a:ext uri="{FF2B5EF4-FFF2-40B4-BE49-F238E27FC236}">
                <a16:creationId xmlns:a16="http://schemas.microsoft.com/office/drawing/2014/main" id="{F30974B0-29B7-4F16-8396-DD1FAFA938D8}"/>
              </a:ext>
            </a:extLst>
          </p:cNvPr>
          <p:cNvSpPr txBox="1"/>
          <p:nvPr/>
        </p:nvSpPr>
        <p:spPr>
          <a:xfrm>
            <a:off x="3432963" y="1690688"/>
            <a:ext cx="5326073" cy="461665"/>
          </a:xfrm>
          <a:prstGeom prst="rect">
            <a:avLst/>
          </a:prstGeom>
          <a:noFill/>
        </p:spPr>
        <p:txBody>
          <a:bodyPr wrap="none" rtlCol="0">
            <a:spAutoFit/>
          </a:bodyPr>
          <a:lstStyle/>
          <a:p>
            <a:r>
              <a:rPr lang="en-US" sz="2400" b="1" dirty="0">
                <a:solidFill>
                  <a:schemeClr val="accent6">
                    <a:lumMod val="50000"/>
                  </a:schemeClr>
                </a:solidFill>
              </a:rPr>
              <a:t>a. To signal transitions between sections</a:t>
            </a:r>
          </a:p>
        </p:txBody>
      </p:sp>
    </p:spTree>
    <p:extLst>
      <p:ext uri="{BB962C8B-B14F-4D97-AF65-F5344CB8AC3E}">
        <p14:creationId xmlns:p14="http://schemas.microsoft.com/office/powerpoint/2010/main" val="4104511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1" end="1"/>
                                            </p:txEl>
                                          </p:spTgt>
                                        </p:tgtEl>
                                        <p:attrNameLst>
                                          <p:attrName>style.visibility</p:attrName>
                                        </p:attrNameLst>
                                      </p:cBhvr>
                                      <p:to>
                                        <p:strVal val="visible"/>
                                      </p:to>
                                    </p:set>
                                    <p:animEffect transition="in" filter="fade">
                                      <p:cBhvr>
                                        <p:cTn id="7" dur="500"/>
                                        <p:tgtEl>
                                          <p:spTgt spid="14">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500"/>
                                        <p:tgtEl>
                                          <p:spTgt spid="5">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500"/>
                                        <p:tgtEl>
                                          <p:spTgt spid="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500"/>
                                        <p:tgtEl>
                                          <p:spTgt spid="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5">
                                            <p:txEl>
                                              <p:pRg st="4" end="4"/>
                                            </p:txEl>
                                          </p:spTgt>
                                        </p:tgtEl>
                                        <p:attrNameLst>
                                          <p:attrName>style.visibility</p:attrName>
                                        </p:attrNameLst>
                                      </p:cBhvr>
                                      <p:to>
                                        <p:strVal val="visible"/>
                                      </p:to>
                                    </p:set>
                                    <p:animEffect transition="in" filter="fade">
                                      <p:cBhvr>
                                        <p:cTn id="39" dur="500"/>
                                        <p:tgtEl>
                                          <p:spTgt spid="5">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animEffect transition="in" filter="fade">
                                      <p:cBhvr>
                                        <p:cTn id="44" dur="500"/>
                                        <p:tgtEl>
                                          <p:spTgt spid="5">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Body of Your Lecture</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838200" y="2287672"/>
            <a:ext cx="5613400" cy="378292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900" i="1" dirty="0"/>
              <a:t>Now that we understand X, let us begin to consider Y.</a:t>
            </a:r>
          </a:p>
          <a:p>
            <a:pPr algn="ctr"/>
            <a:r>
              <a:rPr lang="en-US" sz="1900" i="1" dirty="0"/>
              <a:t>Before moving on to the next category, let me give one more example.</a:t>
            </a:r>
          </a:p>
          <a:p>
            <a:pPr algn="ctr"/>
            <a:r>
              <a:rPr lang="en-US" sz="1900" i="1" dirty="0"/>
              <a:t>Before going on to the next point, are there any questions?</a:t>
            </a:r>
          </a:p>
          <a:p>
            <a:pPr algn="ctr"/>
            <a:r>
              <a:rPr lang="en-US" sz="1900" i="1" dirty="0"/>
              <a:t>Let's go on to the next aspect of....</a:t>
            </a:r>
          </a:p>
          <a:p>
            <a:pPr algn="ctr"/>
            <a:r>
              <a:rPr lang="en-US" sz="1900" i="1" dirty="0"/>
              <a:t>So that explains the procedure, but what benefits does it have?</a:t>
            </a:r>
          </a:p>
          <a:p>
            <a:pPr algn="ctr"/>
            <a:r>
              <a:rPr lang="en-US" sz="1900" i="1" dirty="0"/>
              <a:t>Using rhetorical questions as transitions: e.g., Where does this leave us? Where do we go from here? What can we expect from this?</a:t>
            </a:r>
          </a:p>
        </p:txBody>
      </p:sp>
      <p:sp>
        <p:nvSpPr>
          <p:cNvPr id="2" name="TextBox 1">
            <a:extLst>
              <a:ext uri="{FF2B5EF4-FFF2-40B4-BE49-F238E27FC236}">
                <a16:creationId xmlns:a16="http://schemas.microsoft.com/office/drawing/2014/main" id="{F30974B0-29B7-4F16-8396-DD1FAFA938D8}"/>
              </a:ext>
            </a:extLst>
          </p:cNvPr>
          <p:cNvSpPr txBox="1"/>
          <p:nvPr/>
        </p:nvSpPr>
        <p:spPr>
          <a:xfrm>
            <a:off x="3432963" y="1690688"/>
            <a:ext cx="6281913" cy="461665"/>
          </a:xfrm>
          <a:prstGeom prst="rect">
            <a:avLst/>
          </a:prstGeom>
          <a:noFill/>
        </p:spPr>
        <p:txBody>
          <a:bodyPr wrap="none" rtlCol="0">
            <a:spAutoFit/>
          </a:bodyPr>
          <a:lstStyle/>
          <a:p>
            <a:r>
              <a:rPr lang="en-US" sz="2400" b="1" dirty="0">
                <a:solidFill>
                  <a:schemeClr val="accent6">
                    <a:lumMod val="50000"/>
                  </a:schemeClr>
                </a:solidFill>
              </a:rPr>
              <a:t>a. To signal transitions between sections (cont.)</a:t>
            </a:r>
          </a:p>
        </p:txBody>
      </p:sp>
      <p:sp>
        <p:nvSpPr>
          <p:cNvPr id="8" name="Content Placeholder 7">
            <a:extLst>
              <a:ext uri="{FF2B5EF4-FFF2-40B4-BE49-F238E27FC236}">
                <a16:creationId xmlns:a16="http://schemas.microsoft.com/office/drawing/2014/main" id="{A5CB1BE4-9A5E-42F1-B75F-296907166CFC}"/>
              </a:ext>
            </a:extLst>
          </p:cNvPr>
          <p:cNvSpPr txBox="1">
            <a:spLocks/>
          </p:cNvSpPr>
          <p:nvPr/>
        </p:nvSpPr>
        <p:spPr>
          <a:xfrm>
            <a:off x="6620934" y="2287672"/>
            <a:ext cx="4944534" cy="3782927"/>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Add your own expressions:</a:t>
            </a:r>
          </a:p>
          <a:p>
            <a:pPr algn="ctr"/>
            <a:endParaRPr lang="en-US" sz="2400" dirty="0"/>
          </a:p>
          <a:p>
            <a:pPr algn="ctr"/>
            <a:r>
              <a:rPr lang="en-US" sz="2400" dirty="0"/>
              <a:t>_____________________________</a:t>
            </a:r>
          </a:p>
          <a:p>
            <a:pPr algn="ctr"/>
            <a:r>
              <a:rPr lang="en-US" sz="2400" dirty="0"/>
              <a:t>_____________________________</a:t>
            </a:r>
          </a:p>
          <a:p>
            <a:pPr algn="ctr"/>
            <a:r>
              <a:rPr lang="en-US" sz="2400" dirty="0"/>
              <a:t>_____________________________</a:t>
            </a:r>
          </a:p>
          <a:p>
            <a:pPr algn="ctr"/>
            <a:r>
              <a:rPr lang="en-US" sz="2400" dirty="0"/>
              <a:t>_____________________________</a:t>
            </a:r>
          </a:p>
          <a:p>
            <a:pPr algn="ctr"/>
            <a:r>
              <a:rPr lang="en-US" sz="2400" dirty="0"/>
              <a:t>_____________________________</a:t>
            </a:r>
          </a:p>
        </p:txBody>
      </p:sp>
    </p:spTree>
    <p:extLst>
      <p:ext uri="{BB962C8B-B14F-4D97-AF65-F5344CB8AC3E}">
        <p14:creationId xmlns:p14="http://schemas.microsoft.com/office/powerpoint/2010/main" val="2126766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Effect transition="in" filter="fade">
                                      <p:cBhvr>
                                        <p:cTn id="37" dur="500"/>
                                        <p:tgtEl>
                                          <p:spTgt spid="8">
                                            <p:txEl>
                                              <p:pRg st="0" end="0"/>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8">
                                            <p:txEl>
                                              <p:pRg st="2" end="2"/>
                                            </p:txEl>
                                          </p:spTgt>
                                        </p:tgtEl>
                                        <p:attrNameLst>
                                          <p:attrName>style.visibility</p:attrName>
                                        </p:attrNameLst>
                                      </p:cBhvr>
                                      <p:to>
                                        <p:strVal val="visible"/>
                                      </p:to>
                                    </p:set>
                                    <p:animEffect transition="in" filter="fade">
                                      <p:cBhvr>
                                        <p:cTn id="41" dur="500"/>
                                        <p:tgtEl>
                                          <p:spTgt spid="8">
                                            <p:txEl>
                                              <p:pRg st="2" end="2"/>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8">
                                            <p:txEl>
                                              <p:pRg st="3" end="3"/>
                                            </p:txEl>
                                          </p:spTgt>
                                        </p:tgtEl>
                                        <p:attrNameLst>
                                          <p:attrName>style.visibility</p:attrName>
                                        </p:attrNameLst>
                                      </p:cBhvr>
                                      <p:to>
                                        <p:strVal val="visible"/>
                                      </p:to>
                                    </p:set>
                                    <p:animEffect transition="in" filter="fade">
                                      <p:cBhvr>
                                        <p:cTn id="45" dur="500"/>
                                        <p:tgtEl>
                                          <p:spTgt spid="8">
                                            <p:txEl>
                                              <p:pRg st="3" end="3"/>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8">
                                            <p:txEl>
                                              <p:pRg st="4" end="4"/>
                                            </p:txEl>
                                          </p:spTgt>
                                        </p:tgtEl>
                                        <p:attrNameLst>
                                          <p:attrName>style.visibility</p:attrName>
                                        </p:attrNameLst>
                                      </p:cBhvr>
                                      <p:to>
                                        <p:strVal val="visible"/>
                                      </p:to>
                                    </p:set>
                                    <p:animEffect transition="in" filter="fade">
                                      <p:cBhvr>
                                        <p:cTn id="49" dur="500"/>
                                        <p:tgtEl>
                                          <p:spTgt spid="8">
                                            <p:txEl>
                                              <p:pRg st="4" end="4"/>
                                            </p:txEl>
                                          </p:spTgt>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8">
                                            <p:txEl>
                                              <p:pRg st="5" end="5"/>
                                            </p:txEl>
                                          </p:spTgt>
                                        </p:tgtEl>
                                        <p:attrNameLst>
                                          <p:attrName>style.visibility</p:attrName>
                                        </p:attrNameLst>
                                      </p:cBhvr>
                                      <p:to>
                                        <p:strVal val="visible"/>
                                      </p:to>
                                    </p:set>
                                    <p:animEffect transition="in" filter="fade">
                                      <p:cBhvr>
                                        <p:cTn id="53" dur="500"/>
                                        <p:tgtEl>
                                          <p:spTgt spid="8">
                                            <p:txEl>
                                              <p:pRg st="5" end="5"/>
                                            </p:txEl>
                                          </p:spTgt>
                                        </p:tgtEl>
                                      </p:cBhvr>
                                    </p:animEffect>
                                  </p:childTnLst>
                                </p:cTn>
                              </p:par>
                            </p:childTnLst>
                          </p:cTn>
                        </p:par>
                        <p:par>
                          <p:cTn id="54" fill="hold">
                            <p:stCondLst>
                              <p:cond delay="2500"/>
                            </p:stCondLst>
                            <p:childTnLst>
                              <p:par>
                                <p:cTn id="55" presetID="10" presetClass="entr" presetSubtype="0" fill="hold" nodeType="afterEffect">
                                  <p:stCondLst>
                                    <p:cond delay="0"/>
                                  </p:stCondLst>
                                  <p:childTnLst>
                                    <p:set>
                                      <p:cBhvr>
                                        <p:cTn id="56" dur="1" fill="hold">
                                          <p:stCondLst>
                                            <p:cond delay="0"/>
                                          </p:stCondLst>
                                        </p:cTn>
                                        <p:tgtEl>
                                          <p:spTgt spid="8">
                                            <p:txEl>
                                              <p:pRg st="6" end="6"/>
                                            </p:txEl>
                                          </p:spTgt>
                                        </p:tgtEl>
                                        <p:attrNameLst>
                                          <p:attrName>style.visibility</p:attrName>
                                        </p:attrNameLst>
                                      </p:cBhvr>
                                      <p:to>
                                        <p:strVal val="visible"/>
                                      </p:to>
                                    </p:set>
                                    <p:animEffect transition="in" filter="fade">
                                      <p:cBhvr>
                                        <p:cTn id="5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Body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give illustration to the materials you are teaching?</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70"/>
            <a:ext cx="5659967" cy="4063164"/>
          </a:xfrm>
          <a:prstGeom prst="rect">
            <a:avLst/>
          </a:prstGeom>
          <a:ln>
            <a:solidFill>
              <a:srgbClr val="0070C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i="1" dirty="0"/>
              <a:t>For example.. ../For instance... .</a:t>
            </a:r>
          </a:p>
          <a:p>
            <a:pPr marL="0" indent="0" algn="ctr">
              <a:buNone/>
            </a:pPr>
            <a:r>
              <a:rPr lang="en-US" sz="2400" i="1" dirty="0"/>
              <a:t>Take the case of....</a:t>
            </a:r>
          </a:p>
          <a:p>
            <a:pPr marL="0" indent="0" algn="ctr">
              <a:buNone/>
            </a:pPr>
            <a:r>
              <a:rPr lang="en-US" sz="2400" i="1" dirty="0"/>
              <a:t>As an illustration...</a:t>
            </a:r>
          </a:p>
          <a:p>
            <a:pPr marL="0" indent="0" algn="ctr">
              <a:buNone/>
            </a:pPr>
            <a:r>
              <a:rPr lang="en-US" sz="2400" i="1" dirty="0"/>
              <a:t>In this case.... In another case.. ..</a:t>
            </a:r>
          </a:p>
          <a:p>
            <a:pPr marL="0" indent="0" algn="ctr">
              <a:buNone/>
            </a:pPr>
            <a:r>
              <a:rPr lang="en-US" sz="2400" i="1" dirty="0"/>
              <a:t>To demonstrate.. ../To illustrate....</a:t>
            </a:r>
          </a:p>
          <a:p>
            <a:pPr marL="0" indent="0" algn="ctr">
              <a:buNone/>
            </a:pPr>
            <a:r>
              <a:rPr lang="en-US" sz="2400" i="1" dirty="0"/>
              <a:t>Let me give you an example to show...</a:t>
            </a:r>
          </a:p>
          <a:p>
            <a:pPr marL="0" indent="0" algn="ctr">
              <a:buNone/>
            </a:pP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5012372" y="1615653"/>
            <a:ext cx="1989455" cy="461665"/>
          </a:xfrm>
          <a:prstGeom prst="rect">
            <a:avLst/>
          </a:prstGeom>
          <a:noFill/>
        </p:spPr>
        <p:txBody>
          <a:bodyPr wrap="none" rtlCol="0">
            <a:spAutoFit/>
          </a:bodyPr>
          <a:lstStyle/>
          <a:p>
            <a:r>
              <a:rPr lang="en-US" sz="2400" b="1" dirty="0">
                <a:solidFill>
                  <a:schemeClr val="accent6">
                    <a:lumMod val="50000"/>
                  </a:schemeClr>
                </a:solidFill>
              </a:rPr>
              <a:t>b. To illustrate</a:t>
            </a:r>
          </a:p>
        </p:txBody>
      </p:sp>
    </p:spTree>
    <p:extLst>
      <p:ext uri="{BB962C8B-B14F-4D97-AF65-F5344CB8AC3E}">
        <p14:creationId xmlns:p14="http://schemas.microsoft.com/office/powerpoint/2010/main" val="2394114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fade">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4" end="4"/>
                                            </p:txEl>
                                          </p:spTgt>
                                        </p:tgtEl>
                                        <p:attrNameLst>
                                          <p:attrName>style.visibility</p:attrName>
                                        </p:attrNameLst>
                                      </p:cBhvr>
                                      <p:to>
                                        <p:strVal val="visible"/>
                                      </p:to>
                                    </p:set>
                                    <p:animEffect transition="in" filter="fade">
                                      <p:cBhvr>
                                        <p:cTn id="52" dur="500"/>
                                        <p:tgtEl>
                                          <p:spTgt spid="5">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
                                            <p:txEl>
                                              <p:pRg st="5" end="5"/>
                                            </p:txEl>
                                          </p:spTgt>
                                        </p:tgtEl>
                                        <p:attrNameLst>
                                          <p:attrName>style.visibility</p:attrName>
                                        </p:attrNameLst>
                                      </p:cBhvr>
                                      <p:to>
                                        <p:strVal val="visible"/>
                                      </p:to>
                                    </p:set>
                                    <p:animEffect transition="in" filter="fade">
                                      <p:cBhvr>
                                        <p:cTn id="57" dur="500"/>
                                        <p:tgtEl>
                                          <p:spTgt spid="5">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5">
                                            <p:txEl>
                                              <p:pRg st="7" end="7"/>
                                            </p:txEl>
                                          </p:spTgt>
                                        </p:tgtEl>
                                        <p:attrNameLst>
                                          <p:attrName>style.visibility</p:attrName>
                                        </p:attrNameLst>
                                      </p:cBhvr>
                                      <p:to>
                                        <p:strVal val="visible"/>
                                      </p:to>
                                    </p:set>
                                    <p:animEffect transition="in" filter="fade">
                                      <p:cBhvr>
                                        <p:cTn id="62" dur="500"/>
                                        <p:tgtEl>
                                          <p:spTgt spid="5">
                                            <p:txEl>
                                              <p:pRg st="7" end="7"/>
                                            </p:txEl>
                                          </p:spTgt>
                                        </p:tgtEl>
                                      </p:cBhvr>
                                    </p:animEffect>
                                  </p:childTnLst>
                                </p:cTn>
                              </p:par>
                            </p:childTnLst>
                          </p:cTn>
                        </p:par>
                        <p:par>
                          <p:cTn id="63" fill="hold">
                            <p:stCondLst>
                              <p:cond delay="500"/>
                            </p:stCondLst>
                            <p:childTnLst>
                              <p:par>
                                <p:cTn id="64" presetID="10" presetClass="entr" presetSubtype="0" fill="hold" nodeType="afterEffect">
                                  <p:stCondLst>
                                    <p:cond delay="0"/>
                                  </p:stCondLst>
                                  <p:childTnLst>
                                    <p:set>
                                      <p:cBhvr>
                                        <p:cTn id="65" dur="1" fill="hold">
                                          <p:stCondLst>
                                            <p:cond delay="0"/>
                                          </p:stCondLst>
                                        </p:cTn>
                                        <p:tgtEl>
                                          <p:spTgt spid="5">
                                            <p:txEl>
                                              <p:pRg st="8" end="8"/>
                                            </p:txEl>
                                          </p:spTgt>
                                        </p:tgtEl>
                                        <p:attrNameLst>
                                          <p:attrName>style.visibility</p:attrName>
                                        </p:attrNameLst>
                                      </p:cBhvr>
                                      <p:to>
                                        <p:strVal val="visible"/>
                                      </p:to>
                                    </p:set>
                                    <p:animEffect transition="in" filter="fade">
                                      <p:cBhvr>
                                        <p:cTn id="66" dur="500"/>
                                        <p:tgtEl>
                                          <p:spTgt spid="5">
                                            <p:txEl>
                                              <p:pRg st="8" end="8"/>
                                            </p:txEl>
                                          </p:spTgt>
                                        </p:tgtEl>
                                      </p:cBhvr>
                                    </p:animEffect>
                                  </p:childTnLst>
                                </p:cTn>
                              </p:par>
                            </p:childTnLst>
                          </p:cTn>
                        </p:par>
                        <p:par>
                          <p:cTn id="67" fill="hold">
                            <p:stCondLst>
                              <p:cond delay="1000"/>
                            </p:stCondLst>
                            <p:childTnLst>
                              <p:par>
                                <p:cTn id="68" presetID="10" presetClass="entr" presetSubtype="0" fill="hold" nodeType="afterEffect">
                                  <p:stCondLst>
                                    <p:cond delay="0"/>
                                  </p:stCondLst>
                                  <p:childTnLst>
                                    <p:set>
                                      <p:cBhvr>
                                        <p:cTn id="69" dur="1" fill="hold">
                                          <p:stCondLst>
                                            <p:cond delay="0"/>
                                          </p:stCondLst>
                                        </p:cTn>
                                        <p:tgtEl>
                                          <p:spTgt spid="5">
                                            <p:txEl>
                                              <p:pRg st="9" end="9"/>
                                            </p:txEl>
                                          </p:spTgt>
                                        </p:tgtEl>
                                        <p:attrNameLst>
                                          <p:attrName>style.visibility</p:attrName>
                                        </p:attrNameLst>
                                      </p:cBhvr>
                                      <p:to>
                                        <p:strVal val="visible"/>
                                      </p:to>
                                    </p:set>
                                    <p:animEffect transition="in" filter="fade">
                                      <p:cBhvr>
                                        <p:cTn id="70" dur="500"/>
                                        <p:tgtEl>
                                          <p:spTgt spid="5">
                                            <p:txEl>
                                              <p:pRg st="9" end="9"/>
                                            </p:txEl>
                                          </p:spTgt>
                                        </p:tgtEl>
                                      </p:cBhvr>
                                    </p:animEffect>
                                  </p:childTnLst>
                                </p:cTn>
                              </p:par>
                            </p:childTnLst>
                          </p:cTn>
                        </p:par>
                        <p:par>
                          <p:cTn id="71" fill="hold">
                            <p:stCondLst>
                              <p:cond delay="1500"/>
                            </p:stCondLst>
                            <p:childTnLst>
                              <p:par>
                                <p:cTn id="72" presetID="10" presetClass="entr" presetSubtype="0" fill="hold" nodeType="afterEffect">
                                  <p:stCondLst>
                                    <p:cond delay="0"/>
                                  </p:stCondLst>
                                  <p:childTnLst>
                                    <p:set>
                                      <p:cBhvr>
                                        <p:cTn id="73" dur="1" fill="hold">
                                          <p:stCondLst>
                                            <p:cond delay="0"/>
                                          </p:stCondLst>
                                        </p:cTn>
                                        <p:tgtEl>
                                          <p:spTgt spid="5">
                                            <p:txEl>
                                              <p:pRg st="10" end="10"/>
                                            </p:txEl>
                                          </p:spTgt>
                                        </p:tgtEl>
                                        <p:attrNameLst>
                                          <p:attrName>style.visibility</p:attrName>
                                        </p:attrNameLst>
                                      </p:cBhvr>
                                      <p:to>
                                        <p:strVal val="visible"/>
                                      </p:to>
                                    </p:set>
                                    <p:animEffect transition="in" filter="fade">
                                      <p:cBhvr>
                                        <p:cTn id="74"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Body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In what situation do we teachers need to repeat or paraphrase our explanation? How do you usually do that?</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70"/>
            <a:ext cx="5659967" cy="4063164"/>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i="1" dirty="0"/>
              <a:t>That is.. .; in other words.. . . </a:t>
            </a:r>
          </a:p>
          <a:p>
            <a:pPr marL="0" indent="0" algn="ctr">
              <a:buNone/>
            </a:pPr>
            <a:r>
              <a:rPr lang="en-US" sz="2400" i="1" dirty="0"/>
              <a:t>As I said/stated/described/mentioned earlier...</a:t>
            </a:r>
          </a:p>
          <a:p>
            <a:pPr marL="0" indent="0" algn="ctr">
              <a:buNone/>
            </a:pPr>
            <a:r>
              <a:rPr lang="en-US" sz="2400" dirty="0"/>
              <a:t>Let me put it another way/in a different way.. .. </a:t>
            </a:r>
          </a:p>
          <a:p>
            <a:pPr marL="0" indent="0" algn="ctr">
              <a:buNone/>
            </a:pPr>
            <a:r>
              <a:rPr lang="en-US" sz="2400" dirty="0"/>
              <a:t>Let me repeat that again because the concept is very important....</a:t>
            </a:r>
          </a:p>
          <a:p>
            <a:pPr marL="0" indent="0" algn="ctr">
              <a:buNone/>
            </a:pPr>
            <a:endParaRPr lang="en-US" sz="2400"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4392456" y="1740996"/>
            <a:ext cx="3509359" cy="461665"/>
          </a:xfrm>
          <a:prstGeom prst="rect">
            <a:avLst/>
          </a:prstGeom>
          <a:noFill/>
        </p:spPr>
        <p:txBody>
          <a:bodyPr wrap="none" rtlCol="0">
            <a:spAutoFit/>
          </a:bodyPr>
          <a:lstStyle/>
          <a:p>
            <a:r>
              <a:rPr lang="en-US" sz="2400" b="1" dirty="0">
                <a:solidFill>
                  <a:schemeClr val="accent6">
                    <a:lumMod val="50000"/>
                  </a:schemeClr>
                </a:solidFill>
              </a:rPr>
              <a:t>c. To repeat or paraphrase</a:t>
            </a:r>
          </a:p>
        </p:txBody>
      </p:sp>
    </p:spTree>
    <p:extLst>
      <p:ext uri="{BB962C8B-B14F-4D97-AF65-F5344CB8AC3E}">
        <p14:creationId xmlns:p14="http://schemas.microsoft.com/office/powerpoint/2010/main" val="90149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fade">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5" end="5"/>
                                            </p:txEl>
                                          </p:spTgt>
                                        </p:tgtEl>
                                        <p:attrNameLst>
                                          <p:attrName>style.visibility</p:attrName>
                                        </p:attrNameLst>
                                      </p:cBhvr>
                                      <p:to>
                                        <p:strVal val="visible"/>
                                      </p:to>
                                    </p:set>
                                    <p:animEffect transition="in" filter="fade">
                                      <p:cBhvr>
                                        <p:cTn id="52" dur="500"/>
                                        <p:tgtEl>
                                          <p:spTgt spid="5">
                                            <p:txEl>
                                              <p:pRg st="5" end="5"/>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5">
                                            <p:txEl>
                                              <p:pRg st="6" end="6"/>
                                            </p:txEl>
                                          </p:spTgt>
                                        </p:tgtEl>
                                        <p:attrNameLst>
                                          <p:attrName>style.visibility</p:attrName>
                                        </p:attrNameLst>
                                      </p:cBhvr>
                                      <p:to>
                                        <p:strVal val="visible"/>
                                      </p:to>
                                    </p:set>
                                    <p:animEffect transition="in" filter="fade">
                                      <p:cBhvr>
                                        <p:cTn id="56" dur="500"/>
                                        <p:tgtEl>
                                          <p:spTgt spid="5">
                                            <p:txEl>
                                              <p:pRg st="6" end="6"/>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5">
                                            <p:txEl>
                                              <p:pRg st="7" end="7"/>
                                            </p:txEl>
                                          </p:spTgt>
                                        </p:tgtEl>
                                        <p:attrNameLst>
                                          <p:attrName>style.visibility</p:attrName>
                                        </p:attrNameLst>
                                      </p:cBhvr>
                                      <p:to>
                                        <p:strVal val="visible"/>
                                      </p:to>
                                    </p:set>
                                    <p:animEffect transition="in" filter="fade">
                                      <p:cBhvr>
                                        <p:cTn id="60" dur="500"/>
                                        <p:tgtEl>
                                          <p:spTgt spid="5">
                                            <p:txEl>
                                              <p:pRg st="7" end="7"/>
                                            </p:txEl>
                                          </p:spTgt>
                                        </p:tgtEl>
                                      </p:cBhvr>
                                    </p:animEffect>
                                  </p:childTnLst>
                                </p:cTn>
                              </p:par>
                            </p:childTnLst>
                          </p:cTn>
                        </p:par>
                        <p:par>
                          <p:cTn id="61" fill="hold">
                            <p:stCondLst>
                              <p:cond delay="1500"/>
                            </p:stCondLst>
                            <p:childTnLst>
                              <p:par>
                                <p:cTn id="62" presetID="10" presetClass="entr" presetSubtype="0" fill="hold" nodeType="afterEffect">
                                  <p:stCondLst>
                                    <p:cond delay="0"/>
                                  </p:stCondLst>
                                  <p:childTnLst>
                                    <p:set>
                                      <p:cBhvr>
                                        <p:cTn id="63" dur="1" fill="hold">
                                          <p:stCondLst>
                                            <p:cond delay="0"/>
                                          </p:stCondLst>
                                        </p:cTn>
                                        <p:tgtEl>
                                          <p:spTgt spid="5">
                                            <p:txEl>
                                              <p:pRg st="8" end="8"/>
                                            </p:txEl>
                                          </p:spTgt>
                                        </p:tgtEl>
                                        <p:attrNameLst>
                                          <p:attrName>style.visibility</p:attrName>
                                        </p:attrNameLst>
                                      </p:cBhvr>
                                      <p:to>
                                        <p:strVal val="visible"/>
                                      </p:to>
                                    </p:set>
                                    <p:animEffect transition="in" filter="fade">
                                      <p:cBhvr>
                                        <p:cTn id="64"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Body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In what situation do we teachers need to emphasize our explanation? How do you usually do that?</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69"/>
            <a:ext cx="5659967" cy="4239905"/>
          </a:xfrm>
          <a:prstGeom prst="rect">
            <a:avLst/>
          </a:prstGeom>
          <a:ln>
            <a:solidFill>
              <a:srgbClr val="0070C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i="1" dirty="0"/>
              <a:t>The main thing is... . </a:t>
            </a:r>
          </a:p>
          <a:p>
            <a:pPr marL="0" indent="0" algn="ctr">
              <a:buNone/>
            </a:pPr>
            <a:r>
              <a:rPr lang="en-US" sz="2400" i="1" dirty="0"/>
              <a:t>More important than this is.. . .</a:t>
            </a:r>
          </a:p>
          <a:p>
            <a:pPr marL="0" indent="0" algn="ctr">
              <a:buNone/>
            </a:pPr>
            <a:r>
              <a:rPr lang="en-US" sz="2400" i="1" dirty="0"/>
              <a:t>Notice the differences between X and Y... . </a:t>
            </a:r>
          </a:p>
          <a:p>
            <a:pPr marL="0" indent="0" algn="ctr">
              <a:buNone/>
            </a:pPr>
            <a:r>
              <a:rPr lang="en-US" sz="2400" i="1" dirty="0"/>
              <a:t>Let me say it again that...</a:t>
            </a:r>
          </a:p>
          <a:p>
            <a:pPr marL="0" indent="0" algn="ctr">
              <a:buNone/>
            </a:pPr>
            <a:r>
              <a:rPr lang="en-US" sz="2400" dirty="0"/>
              <a:t>The key point is... </a:t>
            </a:r>
          </a:p>
          <a:p>
            <a:pPr marL="0" indent="0" algn="ctr">
              <a:buNone/>
            </a:pPr>
            <a:r>
              <a:rPr lang="en-US" sz="2400" dirty="0"/>
              <a:t>It's important to emphasize, at this point, that....</a:t>
            </a:r>
          </a:p>
          <a:p>
            <a:pPr marL="0" indent="0" algn="ctr">
              <a:buNone/>
            </a:pPr>
            <a:r>
              <a:rPr lang="en-US" sz="2400" dirty="0"/>
              <a:t>This is the most crucial step in the process.. </a:t>
            </a:r>
          </a:p>
          <a:p>
            <a:pPr marL="0" indent="0" algn="ctr">
              <a:buNone/>
            </a:pPr>
            <a:r>
              <a:rPr lang="en-US" sz="2400" dirty="0"/>
              <a:t>So that's a question that commonly appears on tests.</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4392456" y="1740996"/>
            <a:ext cx="3086166" cy="461665"/>
          </a:xfrm>
          <a:prstGeom prst="rect">
            <a:avLst/>
          </a:prstGeom>
          <a:noFill/>
        </p:spPr>
        <p:txBody>
          <a:bodyPr wrap="none" rtlCol="0">
            <a:spAutoFit/>
          </a:bodyPr>
          <a:lstStyle/>
          <a:p>
            <a:r>
              <a:rPr lang="en-US" sz="2400" b="1" dirty="0">
                <a:solidFill>
                  <a:schemeClr val="accent6">
                    <a:lumMod val="50000"/>
                  </a:schemeClr>
                </a:solidFill>
              </a:rPr>
              <a:t>d. To emphasize points</a:t>
            </a:r>
          </a:p>
        </p:txBody>
      </p:sp>
    </p:spTree>
    <p:extLst>
      <p:ext uri="{BB962C8B-B14F-4D97-AF65-F5344CB8AC3E}">
        <p14:creationId xmlns:p14="http://schemas.microsoft.com/office/powerpoint/2010/main" val="537133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fade">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4" end="4"/>
                                            </p:txEl>
                                          </p:spTgt>
                                        </p:tgtEl>
                                        <p:attrNameLst>
                                          <p:attrName>style.visibility</p:attrName>
                                        </p:attrNameLst>
                                      </p:cBhvr>
                                      <p:to>
                                        <p:strVal val="visible"/>
                                      </p:to>
                                    </p:set>
                                    <p:animEffect transition="in" filter="fade">
                                      <p:cBhvr>
                                        <p:cTn id="52" dur="500"/>
                                        <p:tgtEl>
                                          <p:spTgt spid="5">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
                                            <p:txEl>
                                              <p:pRg st="5" end="5"/>
                                            </p:txEl>
                                          </p:spTgt>
                                        </p:tgtEl>
                                        <p:attrNameLst>
                                          <p:attrName>style.visibility</p:attrName>
                                        </p:attrNameLst>
                                      </p:cBhvr>
                                      <p:to>
                                        <p:strVal val="visible"/>
                                      </p:to>
                                    </p:set>
                                    <p:animEffect transition="in" filter="fade">
                                      <p:cBhvr>
                                        <p:cTn id="57" dur="500"/>
                                        <p:tgtEl>
                                          <p:spTgt spid="5">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5">
                                            <p:txEl>
                                              <p:pRg st="6" end="6"/>
                                            </p:txEl>
                                          </p:spTgt>
                                        </p:tgtEl>
                                        <p:attrNameLst>
                                          <p:attrName>style.visibility</p:attrName>
                                        </p:attrNameLst>
                                      </p:cBhvr>
                                      <p:to>
                                        <p:strVal val="visible"/>
                                      </p:to>
                                    </p:set>
                                    <p:animEffect transition="in" filter="fade">
                                      <p:cBhvr>
                                        <p:cTn id="62" dur="500"/>
                                        <p:tgtEl>
                                          <p:spTgt spid="5">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5">
                                            <p:txEl>
                                              <p:pRg st="7" end="7"/>
                                            </p:txEl>
                                          </p:spTgt>
                                        </p:tgtEl>
                                        <p:attrNameLst>
                                          <p:attrName>style.visibility</p:attrName>
                                        </p:attrNameLst>
                                      </p:cBhvr>
                                      <p:to>
                                        <p:strVal val="visible"/>
                                      </p:to>
                                    </p:set>
                                    <p:animEffect transition="in" filter="fade">
                                      <p:cBhvr>
                                        <p:cTn id="67" dur="500"/>
                                        <p:tgtEl>
                                          <p:spTgt spid="5">
                                            <p:txEl>
                                              <p:pRg st="7" end="7"/>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5">
                                            <p:txEl>
                                              <p:pRg st="9" end="9"/>
                                            </p:txEl>
                                          </p:spTgt>
                                        </p:tgtEl>
                                        <p:attrNameLst>
                                          <p:attrName>style.visibility</p:attrName>
                                        </p:attrNameLst>
                                      </p:cBhvr>
                                      <p:to>
                                        <p:strVal val="visible"/>
                                      </p:to>
                                    </p:set>
                                    <p:animEffect transition="in" filter="fade">
                                      <p:cBhvr>
                                        <p:cTn id="72" dur="500"/>
                                        <p:tgtEl>
                                          <p:spTgt spid="5">
                                            <p:txEl>
                                              <p:pRg st="9" end="9"/>
                                            </p:txEl>
                                          </p:spTgt>
                                        </p:tgtEl>
                                      </p:cBhvr>
                                    </p:animEffect>
                                  </p:childTnLst>
                                </p:cTn>
                              </p:par>
                            </p:childTnLst>
                          </p:cTn>
                        </p:par>
                        <p:par>
                          <p:cTn id="73" fill="hold">
                            <p:stCondLst>
                              <p:cond delay="500"/>
                            </p:stCondLst>
                            <p:childTnLst>
                              <p:par>
                                <p:cTn id="74" presetID="10" presetClass="entr" presetSubtype="0" fill="hold" nodeType="afterEffect">
                                  <p:stCondLst>
                                    <p:cond delay="0"/>
                                  </p:stCondLst>
                                  <p:childTnLst>
                                    <p:set>
                                      <p:cBhvr>
                                        <p:cTn id="75" dur="1" fill="hold">
                                          <p:stCondLst>
                                            <p:cond delay="0"/>
                                          </p:stCondLst>
                                        </p:cTn>
                                        <p:tgtEl>
                                          <p:spTgt spid="5">
                                            <p:txEl>
                                              <p:pRg st="10" end="10"/>
                                            </p:txEl>
                                          </p:spTgt>
                                        </p:tgtEl>
                                        <p:attrNameLst>
                                          <p:attrName>style.visibility</p:attrName>
                                        </p:attrNameLst>
                                      </p:cBhvr>
                                      <p:to>
                                        <p:strVal val="visible"/>
                                      </p:to>
                                    </p:set>
                                    <p:animEffect transition="in" filter="fade">
                                      <p:cBhvr>
                                        <p:cTn id="76" dur="500"/>
                                        <p:tgtEl>
                                          <p:spTgt spid="5">
                                            <p:txEl>
                                              <p:pRg st="10" end="10"/>
                                            </p:txEl>
                                          </p:spTgt>
                                        </p:tgtEl>
                                      </p:cBhvr>
                                    </p:animEffect>
                                  </p:childTnLst>
                                </p:cTn>
                              </p:par>
                            </p:childTnLst>
                          </p:cTn>
                        </p:par>
                        <p:par>
                          <p:cTn id="77" fill="hold">
                            <p:stCondLst>
                              <p:cond delay="1000"/>
                            </p:stCondLst>
                            <p:childTnLst>
                              <p:par>
                                <p:cTn id="78" presetID="10" presetClass="entr" presetSubtype="0" fill="hold" nodeType="afterEffect">
                                  <p:stCondLst>
                                    <p:cond delay="0"/>
                                  </p:stCondLst>
                                  <p:childTnLst>
                                    <p:set>
                                      <p:cBhvr>
                                        <p:cTn id="79" dur="1" fill="hold">
                                          <p:stCondLst>
                                            <p:cond delay="0"/>
                                          </p:stCondLst>
                                        </p:cTn>
                                        <p:tgtEl>
                                          <p:spTgt spid="5">
                                            <p:txEl>
                                              <p:pRg st="11" end="11"/>
                                            </p:txEl>
                                          </p:spTgt>
                                        </p:tgtEl>
                                        <p:attrNameLst>
                                          <p:attrName>style.visibility</p:attrName>
                                        </p:attrNameLst>
                                      </p:cBhvr>
                                      <p:to>
                                        <p:strVal val="visible"/>
                                      </p:to>
                                    </p:set>
                                    <p:animEffect transition="in" filter="fade">
                                      <p:cBhvr>
                                        <p:cTn id="80" dur="500"/>
                                        <p:tgtEl>
                                          <p:spTgt spid="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Body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In what situation do we teachers need to check our students’ understanding? How do you usually do that?</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69"/>
            <a:ext cx="5659967" cy="4239905"/>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i="1" dirty="0"/>
              <a:t>Are there any questions so far? </a:t>
            </a:r>
          </a:p>
          <a:p>
            <a:pPr marL="0" indent="0" algn="ctr">
              <a:buNone/>
            </a:pPr>
            <a:r>
              <a:rPr lang="en-US" sz="2400" i="1" dirty="0"/>
              <a:t>Is everyone clear on the key components of..?</a:t>
            </a:r>
          </a:p>
          <a:p>
            <a:pPr marL="0" indent="0" algn="ctr">
              <a:buNone/>
            </a:pPr>
            <a:r>
              <a:rPr lang="en-US" sz="2400" i="1" dirty="0"/>
              <a:t>Is everyone still with me? </a:t>
            </a:r>
          </a:p>
          <a:p>
            <a:pPr marL="0" indent="0" algn="ctr">
              <a:buNone/>
            </a:pPr>
            <a:r>
              <a:rPr lang="en-US" sz="2400" i="1" dirty="0"/>
              <a:t>Is this clear to everyone?</a:t>
            </a:r>
          </a:p>
          <a:p>
            <a:pPr marL="0" indent="0" algn="ctr">
              <a:buNone/>
            </a:pPr>
            <a:r>
              <a:rPr lang="en-US" sz="2400" i="1" dirty="0"/>
              <a:t>A few of you look confused. Would you like me to explain that again?</a:t>
            </a:r>
            <a:endParaRPr lang="en-US" sz="2400" dirty="0"/>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4260468" y="1721417"/>
            <a:ext cx="3493264" cy="461665"/>
          </a:xfrm>
          <a:prstGeom prst="rect">
            <a:avLst/>
          </a:prstGeom>
          <a:noFill/>
        </p:spPr>
        <p:txBody>
          <a:bodyPr wrap="none" rtlCol="0">
            <a:spAutoFit/>
          </a:bodyPr>
          <a:lstStyle/>
          <a:p>
            <a:r>
              <a:rPr lang="en-US" sz="2400" b="1" dirty="0">
                <a:solidFill>
                  <a:schemeClr val="accent6">
                    <a:lumMod val="50000"/>
                  </a:schemeClr>
                </a:solidFill>
              </a:rPr>
              <a:t>e. To check understanding</a:t>
            </a:r>
          </a:p>
        </p:txBody>
      </p:sp>
    </p:spTree>
    <p:extLst>
      <p:ext uri="{BB962C8B-B14F-4D97-AF65-F5344CB8AC3E}">
        <p14:creationId xmlns:p14="http://schemas.microsoft.com/office/powerpoint/2010/main" val="2344879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fade">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4" end="4"/>
                                            </p:txEl>
                                          </p:spTgt>
                                        </p:tgtEl>
                                        <p:attrNameLst>
                                          <p:attrName>style.visibility</p:attrName>
                                        </p:attrNameLst>
                                      </p:cBhvr>
                                      <p:to>
                                        <p:strVal val="visible"/>
                                      </p:to>
                                    </p:set>
                                    <p:animEffect transition="in" filter="fade">
                                      <p:cBhvr>
                                        <p:cTn id="52" dur="500"/>
                                        <p:tgtEl>
                                          <p:spTgt spid="5">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
                                            <p:txEl>
                                              <p:pRg st="6" end="6"/>
                                            </p:txEl>
                                          </p:spTgt>
                                        </p:tgtEl>
                                        <p:attrNameLst>
                                          <p:attrName>style.visibility</p:attrName>
                                        </p:attrNameLst>
                                      </p:cBhvr>
                                      <p:to>
                                        <p:strVal val="visible"/>
                                      </p:to>
                                    </p:set>
                                    <p:animEffect transition="in" filter="fade">
                                      <p:cBhvr>
                                        <p:cTn id="57" dur="500"/>
                                        <p:tgtEl>
                                          <p:spTgt spid="5">
                                            <p:txEl>
                                              <p:pRg st="6" end="6"/>
                                            </p:txEl>
                                          </p:spTgt>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5">
                                            <p:txEl>
                                              <p:pRg st="7" end="7"/>
                                            </p:txEl>
                                          </p:spTgt>
                                        </p:tgtEl>
                                        <p:attrNameLst>
                                          <p:attrName>style.visibility</p:attrName>
                                        </p:attrNameLst>
                                      </p:cBhvr>
                                      <p:to>
                                        <p:strVal val="visible"/>
                                      </p:to>
                                    </p:set>
                                    <p:animEffect transition="in" filter="fade">
                                      <p:cBhvr>
                                        <p:cTn id="61" dur="500"/>
                                        <p:tgtEl>
                                          <p:spTgt spid="5">
                                            <p:txEl>
                                              <p:pRg st="7" end="7"/>
                                            </p:txEl>
                                          </p:spTgt>
                                        </p:tgtEl>
                                      </p:cBhvr>
                                    </p:animEffect>
                                  </p:childTnLst>
                                </p:cTn>
                              </p:par>
                            </p:childTnLst>
                          </p:cTn>
                        </p:par>
                        <p:par>
                          <p:cTn id="62" fill="hold">
                            <p:stCondLst>
                              <p:cond delay="1000"/>
                            </p:stCondLst>
                            <p:childTnLst>
                              <p:par>
                                <p:cTn id="63" presetID="10" presetClass="entr" presetSubtype="0" fill="hold" nodeType="afterEffect">
                                  <p:stCondLst>
                                    <p:cond delay="0"/>
                                  </p:stCondLst>
                                  <p:childTnLst>
                                    <p:set>
                                      <p:cBhvr>
                                        <p:cTn id="64" dur="1" fill="hold">
                                          <p:stCondLst>
                                            <p:cond delay="0"/>
                                          </p:stCondLst>
                                        </p:cTn>
                                        <p:tgtEl>
                                          <p:spTgt spid="5">
                                            <p:txEl>
                                              <p:pRg st="8" end="8"/>
                                            </p:txEl>
                                          </p:spTgt>
                                        </p:tgtEl>
                                        <p:attrNameLst>
                                          <p:attrName>style.visibility</p:attrName>
                                        </p:attrNameLst>
                                      </p:cBhvr>
                                      <p:to>
                                        <p:strVal val="visible"/>
                                      </p:to>
                                    </p:set>
                                    <p:animEffect transition="in" filter="fade">
                                      <p:cBhvr>
                                        <p:cTn id="6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Body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Why do you think we need to postpone questions asked by our students in our classroom teaching? In what kind of situation do you think we need to do this?</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69"/>
            <a:ext cx="5659967" cy="4239905"/>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1100" i="1" dirty="0"/>
          </a:p>
          <a:p>
            <a:pPr marL="0" indent="0" algn="ctr">
              <a:buNone/>
            </a:pPr>
            <a:r>
              <a:rPr lang="en-US" sz="2400" i="1" dirty="0"/>
              <a:t>That's a great question! You are slightly ahead of us. I'll be coming to your question in about five minutes. I will mention that to you when we get there.</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4359245" y="1721909"/>
            <a:ext cx="3295710" cy="461665"/>
          </a:xfrm>
          <a:prstGeom prst="rect">
            <a:avLst/>
          </a:prstGeom>
          <a:noFill/>
        </p:spPr>
        <p:txBody>
          <a:bodyPr wrap="none" rtlCol="0">
            <a:spAutoFit/>
          </a:bodyPr>
          <a:lstStyle/>
          <a:p>
            <a:r>
              <a:rPr lang="en-US" sz="2400" b="1" dirty="0">
                <a:solidFill>
                  <a:schemeClr val="accent6">
                    <a:lumMod val="50000"/>
                  </a:schemeClr>
                </a:solidFill>
              </a:rPr>
              <a:t>f. To postpone questions</a:t>
            </a:r>
          </a:p>
        </p:txBody>
      </p:sp>
    </p:spTree>
    <p:extLst>
      <p:ext uri="{BB962C8B-B14F-4D97-AF65-F5344CB8AC3E}">
        <p14:creationId xmlns:p14="http://schemas.microsoft.com/office/powerpoint/2010/main" val="1738095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500"/>
                                        <p:tgtEl>
                                          <p:spTgt spid="5">
                                            <p:txEl>
                                              <p:pRg st="3" end="3"/>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animEffect transition="in" filter="fade">
                                      <p:cBhvr>
                                        <p:cTn id="41" dur="500"/>
                                        <p:tgtEl>
                                          <p:spTgt spid="5">
                                            <p:txEl>
                                              <p:pRg st="4" end="4"/>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5">
                                            <p:txEl>
                                              <p:pRg st="5" end="5"/>
                                            </p:txEl>
                                          </p:spTgt>
                                        </p:tgtEl>
                                        <p:attrNameLst>
                                          <p:attrName>style.visibility</p:attrName>
                                        </p:attrNameLst>
                                      </p:cBhvr>
                                      <p:to>
                                        <p:strVal val="visible"/>
                                      </p:to>
                                    </p:set>
                                    <p:animEffect transition="in" filter="fade">
                                      <p:cBhvr>
                                        <p:cTn id="45" dur="500"/>
                                        <p:tgtEl>
                                          <p:spTgt spid="5">
                                            <p:txEl>
                                              <p:pRg st="5" end="5"/>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3.3.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Conclusion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usually signal that your teaching session is about to end?</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69"/>
            <a:ext cx="5659967" cy="4239905"/>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1100" i="1" dirty="0"/>
          </a:p>
          <a:p>
            <a:pPr marL="0" indent="0" algn="ctr">
              <a:buNone/>
            </a:pPr>
            <a:r>
              <a:rPr lang="en-US" sz="2400" i="1" dirty="0"/>
              <a:t>Let me briefly summarize/recap what we have covered today. We've considered/examined the three points, that is (X, Y, and Z). Next week we will.. ../The question that I'd like you to think about is... .</a:t>
            </a:r>
            <a:endParaRPr lang="en-US" sz="2400" b="1" dirty="0"/>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4359245" y="1721909"/>
            <a:ext cx="3998402" cy="461665"/>
          </a:xfrm>
          <a:prstGeom prst="rect">
            <a:avLst/>
          </a:prstGeom>
          <a:noFill/>
        </p:spPr>
        <p:txBody>
          <a:bodyPr wrap="none" rtlCol="0">
            <a:spAutoFit/>
          </a:bodyPr>
          <a:lstStyle/>
          <a:p>
            <a:r>
              <a:rPr lang="en-US" sz="2400" b="1" dirty="0">
                <a:solidFill>
                  <a:schemeClr val="accent6">
                    <a:lumMod val="50000"/>
                  </a:schemeClr>
                </a:solidFill>
              </a:rPr>
              <a:t>a. To provide a note of finality</a:t>
            </a:r>
          </a:p>
        </p:txBody>
      </p:sp>
    </p:spTree>
    <p:extLst>
      <p:ext uri="{BB962C8B-B14F-4D97-AF65-F5344CB8AC3E}">
        <p14:creationId xmlns:p14="http://schemas.microsoft.com/office/powerpoint/2010/main" val="1191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500"/>
                                        <p:tgtEl>
                                          <p:spTgt spid="5">
                                            <p:txEl>
                                              <p:pRg st="3" end="3"/>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animEffect transition="in" filter="fade">
                                      <p:cBhvr>
                                        <p:cTn id="41" dur="500"/>
                                        <p:tgtEl>
                                          <p:spTgt spid="5">
                                            <p:txEl>
                                              <p:pRg st="4" end="4"/>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5">
                                            <p:txEl>
                                              <p:pRg st="5" end="5"/>
                                            </p:txEl>
                                          </p:spTgt>
                                        </p:tgtEl>
                                        <p:attrNameLst>
                                          <p:attrName>style.visibility</p:attrName>
                                        </p:attrNameLst>
                                      </p:cBhvr>
                                      <p:to>
                                        <p:strVal val="visible"/>
                                      </p:to>
                                    </p:set>
                                    <p:animEffect transition="in" filter="fade">
                                      <p:cBhvr>
                                        <p:cTn id="45" dur="500"/>
                                        <p:tgtEl>
                                          <p:spTgt spid="5">
                                            <p:txEl>
                                              <p:pRg st="5" end="5"/>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3.3.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Conclusion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invite questions from your students?</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69"/>
            <a:ext cx="5659967" cy="4239905"/>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1100" i="1" dirty="0"/>
          </a:p>
          <a:p>
            <a:pPr marL="0" indent="0" algn="ctr">
              <a:buNone/>
            </a:pPr>
            <a:r>
              <a:rPr lang="en-US" sz="2400" i="1" dirty="0"/>
              <a:t>Before I get to others' questions, let me try to answer the question X raised earlier.</a:t>
            </a:r>
          </a:p>
          <a:p>
            <a:pPr marL="0" indent="0" algn="ctr">
              <a:buNone/>
            </a:pPr>
            <a:r>
              <a:rPr lang="en-US" sz="2400" i="1" dirty="0"/>
              <a:t>Now, are there any questions?</a:t>
            </a:r>
          </a:p>
          <a:p>
            <a:pPr marL="0" indent="0" algn="ctr">
              <a:buNone/>
            </a:pPr>
            <a:r>
              <a:rPr lang="en-US" sz="2400" i="1" dirty="0"/>
              <a:t>Does anyone have any questions?</a:t>
            </a:r>
          </a:p>
          <a:p>
            <a:pPr marL="0" indent="0" algn="ctr">
              <a:buNone/>
            </a:pPr>
            <a:r>
              <a:rPr lang="en-US" sz="2400" i="1" dirty="0"/>
              <a:t>Are there any final questions?</a:t>
            </a:r>
          </a:p>
          <a:p>
            <a:pPr marL="0" indent="0" algn="ctr">
              <a:buNone/>
            </a:pPr>
            <a:endParaRPr lang="en-US" sz="2400" b="1" dirty="0"/>
          </a:p>
          <a:p>
            <a:pPr marL="0" indent="0" algn="ctr">
              <a:buNone/>
            </a:pPr>
            <a:r>
              <a:rPr lang="en-US" sz="2400" b="1" dirty="0"/>
              <a:t>Add your own expressions:</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4359245" y="1721909"/>
            <a:ext cx="2887585" cy="461665"/>
          </a:xfrm>
          <a:prstGeom prst="rect">
            <a:avLst/>
          </a:prstGeom>
          <a:noFill/>
        </p:spPr>
        <p:txBody>
          <a:bodyPr wrap="none" rtlCol="0">
            <a:spAutoFit/>
          </a:bodyPr>
          <a:lstStyle/>
          <a:p>
            <a:r>
              <a:rPr lang="en-US" sz="2400" b="1" dirty="0">
                <a:solidFill>
                  <a:schemeClr val="accent6">
                    <a:lumMod val="50000"/>
                  </a:schemeClr>
                </a:solidFill>
              </a:rPr>
              <a:t>b. To invite questions</a:t>
            </a:r>
          </a:p>
        </p:txBody>
      </p:sp>
    </p:spTree>
    <p:extLst>
      <p:ext uri="{BB962C8B-B14F-4D97-AF65-F5344CB8AC3E}">
        <p14:creationId xmlns:p14="http://schemas.microsoft.com/office/powerpoint/2010/main" val="101920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animEffect transition="in" filter="fade">
                                      <p:cBhvr>
                                        <p:cTn id="37" dur="500"/>
                                        <p:tgtEl>
                                          <p:spTgt spid="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3" end="3"/>
                                            </p:txEl>
                                          </p:spTgt>
                                        </p:tgtEl>
                                        <p:attrNameLst>
                                          <p:attrName>style.visibility</p:attrName>
                                        </p:attrNameLst>
                                      </p:cBhvr>
                                      <p:to>
                                        <p:strVal val="visible"/>
                                      </p:to>
                                    </p:set>
                                    <p:animEffect transition="in" filter="fade">
                                      <p:cBhvr>
                                        <p:cTn id="42" dur="500"/>
                                        <p:tgtEl>
                                          <p:spTgt spid="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Effect transition="in" filter="fade">
                                      <p:cBhvr>
                                        <p:cTn id="47" dur="500"/>
                                        <p:tgtEl>
                                          <p:spTgt spid="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6" end="6"/>
                                            </p:txEl>
                                          </p:spTgt>
                                        </p:tgtEl>
                                        <p:attrNameLst>
                                          <p:attrName>style.visibility</p:attrName>
                                        </p:attrNameLst>
                                      </p:cBhvr>
                                      <p:to>
                                        <p:strVal val="visible"/>
                                      </p:to>
                                    </p:set>
                                    <p:animEffect transition="in" filter="fade">
                                      <p:cBhvr>
                                        <p:cTn id="52" dur="500"/>
                                        <p:tgtEl>
                                          <p:spTgt spid="5">
                                            <p:txEl>
                                              <p:pRg st="6" end="6"/>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500"/>
                                        <p:tgtEl>
                                          <p:spTgt spid="5">
                                            <p:txEl>
                                              <p:pRg st="7" end="7"/>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5">
                                            <p:txEl>
                                              <p:pRg st="8" end="8"/>
                                            </p:txEl>
                                          </p:spTgt>
                                        </p:tgtEl>
                                        <p:attrNameLst>
                                          <p:attrName>style.visibility</p:attrName>
                                        </p:attrNameLst>
                                      </p:cBhvr>
                                      <p:to>
                                        <p:strVal val="visible"/>
                                      </p:to>
                                    </p:set>
                                    <p:animEffect transition="in" filter="fade">
                                      <p:cBhvr>
                                        <p:cTn id="60" dur="500"/>
                                        <p:tgtEl>
                                          <p:spTgt spid="5">
                                            <p:txEl>
                                              <p:pRg st="8" end="8"/>
                                            </p:txEl>
                                          </p:spTgt>
                                        </p:tgtEl>
                                      </p:cBhvr>
                                    </p:animEffect>
                                  </p:childTnLst>
                                </p:cTn>
                              </p:par>
                            </p:childTnLst>
                          </p:cTn>
                        </p:par>
                        <p:par>
                          <p:cTn id="61" fill="hold">
                            <p:stCondLst>
                              <p:cond delay="1500"/>
                            </p:stCondLst>
                            <p:childTnLst>
                              <p:par>
                                <p:cTn id="62" presetID="10" presetClass="entr" presetSubtype="0" fill="hold" nodeType="afterEffect">
                                  <p:stCondLst>
                                    <p:cond delay="0"/>
                                  </p:stCondLst>
                                  <p:childTnLst>
                                    <p:set>
                                      <p:cBhvr>
                                        <p:cTn id="63" dur="1" fill="hold">
                                          <p:stCondLst>
                                            <p:cond delay="0"/>
                                          </p:stCondLst>
                                        </p:cTn>
                                        <p:tgtEl>
                                          <p:spTgt spid="5">
                                            <p:txEl>
                                              <p:pRg st="9" end="9"/>
                                            </p:txEl>
                                          </p:spTgt>
                                        </p:tgtEl>
                                        <p:attrNameLst>
                                          <p:attrName>style.visibility</p:attrName>
                                        </p:attrNameLst>
                                      </p:cBhvr>
                                      <p:to>
                                        <p:strVal val="visible"/>
                                      </p:to>
                                    </p:set>
                                    <p:animEffect transition="in" filter="fade">
                                      <p:cBhvr>
                                        <p:cTn id="64"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3.3.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Conclusion of Your Lecture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838200" y="2252970"/>
            <a:ext cx="4944534" cy="4063164"/>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How do you handle questions from your students after your teaching session?</a:t>
            </a:r>
          </a:p>
          <a:p>
            <a:pPr marL="0" indent="0" algn="ctr">
              <a:buNone/>
            </a:pPr>
            <a:endParaRPr lang="en-US" sz="2400" dirty="0"/>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algn="ctr"/>
            <a:r>
              <a:rPr lang="en-US" sz="2400" dirty="0"/>
              <a:t>_______________________________</a:t>
            </a:r>
          </a:p>
          <a:p>
            <a:pPr marL="0" indent="0" algn="ctr">
              <a:buNone/>
            </a:pPr>
            <a:endParaRPr lang="en-US" sz="2400" dirty="0"/>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69"/>
            <a:ext cx="5659967" cy="4239905"/>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2400" i="1" dirty="0"/>
          </a:p>
          <a:p>
            <a:pPr marL="0" indent="0" algn="ctr">
              <a:buNone/>
            </a:pPr>
            <a:r>
              <a:rPr lang="en-US" sz="2400" i="1" dirty="0"/>
              <a:t>I can't talk right now because I have to rush to a meeting, but I'd be glad to see you [day/date] after [time] or during my office hours.</a:t>
            </a:r>
          </a:p>
          <a:p>
            <a:pPr marL="0" indent="0" algn="ctr">
              <a:buNone/>
            </a:pPr>
            <a:endParaRPr lang="en-US" sz="2400" i="1" dirty="0"/>
          </a:p>
          <a:p>
            <a:pPr marL="0" indent="0" algn="ctr">
              <a:buNone/>
            </a:pPr>
            <a:r>
              <a:rPr lang="en-US" sz="2400" i="1" dirty="0"/>
              <a:t>I'd be happy to discuss the assignment with you, but I have another appointment in 10 minutes. Why don't we schedule an appointment to do that?</a:t>
            </a:r>
            <a:endParaRPr lang="en-US" sz="4800" i="1" dirty="0"/>
          </a:p>
        </p:txBody>
      </p:sp>
      <p:sp>
        <p:nvSpPr>
          <p:cNvPr id="2" name="TextBox 1">
            <a:extLst>
              <a:ext uri="{FF2B5EF4-FFF2-40B4-BE49-F238E27FC236}">
                <a16:creationId xmlns:a16="http://schemas.microsoft.com/office/drawing/2014/main" id="{F30974B0-29B7-4F16-8396-DD1FAFA938D8}"/>
              </a:ext>
            </a:extLst>
          </p:cNvPr>
          <p:cNvSpPr txBox="1"/>
          <p:nvPr/>
        </p:nvSpPr>
        <p:spPr>
          <a:xfrm>
            <a:off x="2969624" y="1704484"/>
            <a:ext cx="5626220" cy="461665"/>
          </a:xfrm>
          <a:prstGeom prst="rect">
            <a:avLst/>
          </a:prstGeom>
          <a:noFill/>
        </p:spPr>
        <p:txBody>
          <a:bodyPr wrap="none" rtlCol="0">
            <a:spAutoFit/>
          </a:bodyPr>
          <a:lstStyle/>
          <a:p>
            <a:r>
              <a:rPr lang="en-US" sz="2400" b="1" dirty="0">
                <a:solidFill>
                  <a:schemeClr val="accent6">
                    <a:lumMod val="50000"/>
                  </a:schemeClr>
                </a:solidFill>
              </a:rPr>
              <a:t>c. To deal with questions after your lecture</a:t>
            </a:r>
          </a:p>
        </p:txBody>
      </p:sp>
    </p:spTree>
    <p:extLst>
      <p:ext uri="{BB962C8B-B14F-4D97-AF65-F5344CB8AC3E}">
        <p14:creationId xmlns:p14="http://schemas.microsoft.com/office/powerpoint/2010/main" val="422171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animEffect transition="in" filter="fade">
                                      <p:cBhvr>
                                        <p:cTn id="11" dur="500"/>
                                        <p:tgtEl>
                                          <p:spTgt spid="14">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xEl>
                                              <p:pRg st="3" end="3"/>
                                            </p:txEl>
                                          </p:spTgt>
                                        </p:tgtEl>
                                        <p:attrNameLst>
                                          <p:attrName>style.visibility</p:attrName>
                                        </p:attrNameLst>
                                      </p:cBhvr>
                                      <p:to>
                                        <p:strVal val="visible"/>
                                      </p:to>
                                    </p:set>
                                    <p:animEffect transition="in" filter="fade">
                                      <p:cBhvr>
                                        <p:cTn id="15" dur="500"/>
                                        <p:tgtEl>
                                          <p:spTgt spid="14">
                                            <p:txEl>
                                              <p:pRg st="3" end="3"/>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500"/>
                                        <p:tgtEl>
                                          <p:spTgt spid="14">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xEl>
                                              <p:pRg st="5" end="5"/>
                                            </p:txEl>
                                          </p:spTgt>
                                        </p:tgtEl>
                                        <p:attrNameLst>
                                          <p:attrName>style.visibility</p:attrName>
                                        </p:attrNameLst>
                                      </p:cBhvr>
                                      <p:to>
                                        <p:strVal val="visible"/>
                                      </p:to>
                                    </p:set>
                                    <p:animEffect transition="in" filter="fade">
                                      <p:cBhvr>
                                        <p:cTn id="23" dur="500"/>
                                        <p:tgtEl>
                                          <p:spTgt spid="14">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4">
                                            <p:txEl>
                                              <p:pRg st="6" end="6"/>
                                            </p:txEl>
                                          </p:spTgt>
                                        </p:tgtEl>
                                        <p:attrNameLst>
                                          <p:attrName>style.visibility</p:attrName>
                                        </p:attrNameLst>
                                      </p:cBhvr>
                                      <p:to>
                                        <p:strVal val="visible"/>
                                      </p:to>
                                    </p:set>
                                    <p:animEffect transition="in" filter="fade">
                                      <p:cBhvr>
                                        <p:cTn id="27" dur="500"/>
                                        <p:tgtEl>
                                          <p:spTgt spid="1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3.3. </a:t>
            </a:r>
            <a:r>
              <a:rPr lang="en-US" sz="2800" b="1" dirty="0">
                <a:solidFill>
                  <a:srgbClr val="C00000"/>
                </a:solidFill>
                <a:latin typeface="Cambria" panose="02040503050406030204" pitchFamily="18" charset="0"/>
                <a:ea typeface="Cambria" panose="02040503050406030204" pitchFamily="18" charset="0"/>
              </a:rPr>
              <a:t>Functional Language for Delivering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a Teaching Demonstration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002060"/>
                </a:solidFill>
                <a:latin typeface="Cambria" panose="02040503050406030204" pitchFamily="18" charset="0"/>
                <a:ea typeface="Cambria" panose="02040503050406030204" pitchFamily="18" charset="0"/>
              </a:rPr>
              <a:t>- The Conclusion of Your Lecture</a:t>
            </a:r>
          </a:p>
        </p:txBody>
      </p:sp>
      <p:sp>
        <p:nvSpPr>
          <p:cNvPr id="5" name="Content Placeholder 7">
            <a:extLst>
              <a:ext uri="{FF2B5EF4-FFF2-40B4-BE49-F238E27FC236}">
                <a16:creationId xmlns:a16="http://schemas.microsoft.com/office/drawing/2014/main" id="{821075E8-8816-45B0-B318-2BADD974862F}"/>
              </a:ext>
            </a:extLst>
          </p:cNvPr>
          <p:cNvSpPr txBox="1">
            <a:spLocks/>
          </p:cNvSpPr>
          <p:nvPr/>
        </p:nvSpPr>
        <p:spPr>
          <a:xfrm>
            <a:off x="6007100" y="2252969"/>
            <a:ext cx="5659967" cy="4239905"/>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1100" i="1" dirty="0"/>
          </a:p>
          <a:p>
            <a:pPr marL="0" indent="0" algn="ctr">
              <a:buNone/>
            </a:pPr>
            <a:r>
              <a:rPr lang="en-US" sz="2400" b="1" dirty="0"/>
              <a:t>Add your own expressions:</a:t>
            </a:r>
          </a:p>
          <a:p>
            <a:pPr marL="0" indent="0" algn="ctr">
              <a:buNone/>
            </a:pPr>
            <a:endParaRPr lang="en-US" sz="2400" b="1" dirty="0"/>
          </a:p>
          <a:p>
            <a:pPr algn="ctr"/>
            <a:r>
              <a:rPr lang="en-US" sz="2400" dirty="0"/>
              <a:t>_________________________________</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a:p>
            <a:pPr algn="ctr"/>
            <a:r>
              <a:rPr lang="en-US" sz="2400" dirty="0"/>
              <a:t>_________________________________</a:t>
            </a:r>
          </a:p>
        </p:txBody>
      </p:sp>
      <p:sp>
        <p:nvSpPr>
          <p:cNvPr id="2" name="TextBox 1">
            <a:extLst>
              <a:ext uri="{FF2B5EF4-FFF2-40B4-BE49-F238E27FC236}">
                <a16:creationId xmlns:a16="http://schemas.microsoft.com/office/drawing/2014/main" id="{F30974B0-29B7-4F16-8396-DD1FAFA938D8}"/>
              </a:ext>
            </a:extLst>
          </p:cNvPr>
          <p:cNvSpPr txBox="1"/>
          <p:nvPr/>
        </p:nvSpPr>
        <p:spPr>
          <a:xfrm>
            <a:off x="2969624" y="1704484"/>
            <a:ext cx="6530762" cy="461665"/>
          </a:xfrm>
          <a:prstGeom prst="rect">
            <a:avLst/>
          </a:prstGeom>
          <a:noFill/>
        </p:spPr>
        <p:txBody>
          <a:bodyPr wrap="none" rtlCol="0">
            <a:spAutoFit/>
          </a:bodyPr>
          <a:lstStyle/>
          <a:p>
            <a:r>
              <a:rPr lang="en-US" sz="2400" b="1" dirty="0">
                <a:solidFill>
                  <a:schemeClr val="accent6">
                    <a:lumMod val="50000"/>
                  </a:schemeClr>
                </a:solidFill>
              </a:rPr>
              <a:t>c. To deal with questions after your lecture (cont.)</a:t>
            </a:r>
          </a:p>
        </p:txBody>
      </p:sp>
      <p:sp>
        <p:nvSpPr>
          <p:cNvPr id="8" name="Content Placeholder 7">
            <a:extLst>
              <a:ext uri="{FF2B5EF4-FFF2-40B4-BE49-F238E27FC236}">
                <a16:creationId xmlns:a16="http://schemas.microsoft.com/office/drawing/2014/main" id="{CD1D7E51-DA7D-4B42-A659-7569C30A7C57}"/>
              </a:ext>
            </a:extLst>
          </p:cNvPr>
          <p:cNvSpPr txBox="1">
            <a:spLocks/>
          </p:cNvSpPr>
          <p:nvPr/>
        </p:nvSpPr>
        <p:spPr>
          <a:xfrm>
            <a:off x="838200" y="2252969"/>
            <a:ext cx="4961407" cy="4239905"/>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i="1" dirty="0"/>
              <a:t>I have a scheduled event to attend right after this lecture, but I would be very happy to discuss your question after [time] today. Would the time be suitable for you?</a:t>
            </a:r>
          </a:p>
          <a:p>
            <a:pPr marL="0" indent="0" algn="ctr">
              <a:buNone/>
            </a:pPr>
            <a:endParaRPr lang="en-US" sz="2400" i="1" dirty="0"/>
          </a:p>
          <a:p>
            <a:pPr marL="0" indent="0" algn="ctr">
              <a:buNone/>
            </a:pPr>
            <a:r>
              <a:rPr lang="en-US" sz="2400" i="1" dirty="0"/>
              <a:t>I have another talk to deliver across the campus. Would you like to walk with me? Then we can talk about your questions, if that arrangement works for you.</a:t>
            </a:r>
            <a:endParaRPr lang="en-US" sz="4800" i="1" dirty="0"/>
          </a:p>
        </p:txBody>
      </p:sp>
    </p:spTree>
    <p:extLst>
      <p:ext uri="{BB962C8B-B14F-4D97-AF65-F5344CB8AC3E}">
        <p14:creationId xmlns:p14="http://schemas.microsoft.com/office/powerpoint/2010/main" val="94082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500"/>
                                        <p:tgtEl>
                                          <p:spTgt spid="5">
                                            <p:txEl>
                                              <p:pRg st="3" end="3"/>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500"/>
                                        <p:tgtEl>
                                          <p:spTgt spid="5">
                                            <p:txEl>
                                              <p:pRg st="4" end="4"/>
                                            </p:txEl>
                                          </p:spTgt>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500"/>
                                        <p:tgtEl>
                                          <p:spTgt spid="5">
                                            <p:txEl>
                                              <p:pRg st="5" end="5"/>
                                            </p:txEl>
                                          </p:spTgt>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5">
                                            <p:txEl>
                                              <p:pRg st="6" end="6"/>
                                            </p:txEl>
                                          </p:spTgt>
                                        </p:tgtEl>
                                        <p:attrNameLst>
                                          <p:attrName>style.visibility</p:attrName>
                                        </p:attrNameLst>
                                      </p:cBhvr>
                                      <p:to>
                                        <p:strVal val="visible"/>
                                      </p:to>
                                    </p:set>
                                    <p:animEffect transition="in" filter="fade">
                                      <p:cBhvr>
                                        <p:cTn id="33" dur="500"/>
                                        <p:tgtEl>
                                          <p:spTgt spid="5">
                                            <p:txEl>
                                              <p:pRg st="6" end="6"/>
                                            </p:txEl>
                                          </p:spTgt>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Effect transition="in" filter="fade">
                                      <p:cBhvr>
                                        <p:cTn id="37"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200" b="1" dirty="0">
                <a:latin typeface="Cambria" panose="02040503050406030204" pitchFamily="18" charset="0"/>
                <a:ea typeface="Cambria" panose="02040503050406030204" pitchFamily="18" charset="0"/>
              </a:rPr>
              <a:t>4. Challenges and Strategies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for Teaching Demonstration </a:t>
            </a:r>
            <a:br>
              <a:rPr lang="en-US" sz="3200" b="1" dirty="0">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Tips for Overcoming Speech Anxiety</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092991"/>
            <a:ext cx="10329332" cy="3639830"/>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Ah, yes, we all know that it's easier said than done! </a:t>
            </a:r>
          </a:p>
          <a:p>
            <a:pPr algn="ctr"/>
            <a:endParaRPr lang="en-US" sz="2400" dirty="0"/>
          </a:p>
          <a:p>
            <a:pPr algn="ctr"/>
            <a:r>
              <a:rPr lang="en-US" sz="2400" dirty="0"/>
              <a:t>Here are the top practical tips gathered from colleagues and students that you can apply to overcome potentially debilitating anxiety.</a:t>
            </a:r>
          </a:p>
          <a:p>
            <a:pPr algn="ctr"/>
            <a:endParaRPr lang="en-US" sz="2400" dirty="0"/>
          </a:p>
          <a:p>
            <a:pPr algn="ctr"/>
            <a:r>
              <a:rPr lang="en-US" sz="2400" dirty="0"/>
              <a:t>Never expect any strategy to work smoothly and magically the first time you apply it. </a:t>
            </a:r>
          </a:p>
          <a:p>
            <a:pPr algn="ctr"/>
            <a:endParaRPr lang="en-US" sz="2400" dirty="0"/>
          </a:p>
          <a:p>
            <a:pPr algn="ctr"/>
            <a:r>
              <a:rPr lang="en-US" sz="2400" dirty="0"/>
              <a:t>Experiment with different strategies at least a few times to find the routine that works the most effectively for you in overcoming speech anxiety.</a:t>
            </a:r>
          </a:p>
        </p:txBody>
      </p:sp>
    </p:spTree>
    <p:extLst>
      <p:ext uri="{BB962C8B-B14F-4D97-AF65-F5344CB8AC3E}">
        <p14:creationId xmlns:p14="http://schemas.microsoft.com/office/powerpoint/2010/main" val="286098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200" b="1" dirty="0">
                <a:latin typeface="Cambria" panose="02040503050406030204" pitchFamily="18" charset="0"/>
                <a:ea typeface="Cambria" panose="02040503050406030204" pitchFamily="18" charset="0"/>
              </a:rPr>
              <a:t>4. Challenges and Strategies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for Teaching Demonstration </a:t>
            </a:r>
            <a:br>
              <a:rPr lang="en-US" sz="3200" b="1" dirty="0">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Tips for Overcoming Speech Anxiety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499391"/>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Nothing is going to beat prior planning, preparation, and practice. </a:t>
            </a:r>
          </a:p>
          <a:p>
            <a:pPr algn="ctr"/>
            <a:endParaRPr lang="en-US" sz="2200" dirty="0"/>
          </a:p>
          <a:p>
            <a:pPr algn="ctr"/>
            <a:r>
              <a:rPr lang="en-US" sz="2200" dirty="0"/>
              <a:t>Rehearse, rehearse, rehearse.</a:t>
            </a:r>
          </a:p>
          <a:p>
            <a:pPr algn="ctr"/>
            <a:endParaRPr lang="en-US" sz="2200" dirty="0"/>
          </a:p>
          <a:p>
            <a:pPr algn="ctr"/>
            <a:r>
              <a:rPr lang="en-US" sz="2200" dirty="0"/>
              <a:t>The more familiar you are with your talk, the more confidence and less panic you will feel.</a:t>
            </a:r>
          </a:p>
        </p:txBody>
      </p:sp>
      <p:sp>
        <p:nvSpPr>
          <p:cNvPr id="4" name="Content Placeholder 7">
            <a:extLst>
              <a:ext uri="{FF2B5EF4-FFF2-40B4-BE49-F238E27FC236}">
                <a16:creationId xmlns:a16="http://schemas.microsoft.com/office/drawing/2014/main" id="{47B88D5A-F80D-48FC-A493-430238C9794F}"/>
              </a:ext>
            </a:extLst>
          </p:cNvPr>
          <p:cNvSpPr txBox="1">
            <a:spLocks/>
          </p:cNvSpPr>
          <p:nvPr/>
        </p:nvSpPr>
        <p:spPr>
          <a:xfrm>
            <a:off x="6400800" y="2504413"/>
            <a:ext cx="5080000" cy="3639830"/>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Save yourself from having your mind go blank; prepare supporting material (visual aids, note cards, or scripts) to keep yourself from going blank or losing your composure. </a:t>
            </a:r>
          </a:p>
          <a:p>
            <a:pPr algn="ctr"/>
            <a:endParaRPr lang="en-US" sz="2400" dirty="0"/>
          </a:p>
          <a:p>
            <a:pPr algn="ctr"/>
            <a:r>
              <a:rPr lang="en-US" sz="2400" dirty="0"/>
              <a:t>Always have a plan B for everything (e.g., saving multiple back-up copies of your slides), and, if any unforeseen disaster strikes, remain calm and proceed with Plan B, or seek help.</a:t>
            </a:r>
          </a:p>
        </p:txBody>
      </p:sp>
      <p:sp>
        <p:nvSpPr>
          <p:cNvPr id="2" name="TextBox 1">
            <a:extLst>
              <a:ext uri="{FF2B5EF4-FFF2-40B4-BE49-F238E27FC236}">
                <a16:creationId xmlns:a16="http://schemas.microsoft.com/office/drawing/2014/main" id="{98FEC4CE-DA42-42B3-BE61-0669842F5A71}"/>
              </a:ext>
            </a:extLst>
          </p:cNvPr>
          <p:cNvSpPr txBox="1"/>
          <p:nvPr/>
        </p:nvSpPr>
        <p:spPr>
          <a:xfrm>
            <a:off x="2307773" y="1956764"/>
            <a:ext cx="2496453" cy="400110"/>
          </a:xfrm>
          <a:prstGeom prst="rect">
            <a:avLst/>
          </a:prstGeom>
          <a:noFill/>
        </p:spPr>
        <p:txBody>
          <a:bodyPr wrap="none" rtlCol="0">
            <a:spAutoFit/>
          </a:bodyPr>
          <a:lstStyle/>
          <a:p>
            <a:r>
              <a:rPr lang="en-US" sz="2000" b="1" dirty="0">
                <a:solidFill>
                  <a:schemeClr val="accent6">
                    <a:lumMod val="50000"/>
                  </a:schemeClr>
                </a:solidFill>
              </a:rPr>
              <a:t>1. Do your homework</a:t>
            </a:r>
          </a:p>
        </p:txBody>
      </p:sp>
      <p:sp>
        <p:nvSpPr>
          <p:cNvPr id="8" name="TextBox 7">
            <a:extLst>
              <a:ext uri="{FF2B5EF4-FFF2-40B4-BE49-F238E27FC236}">
                <a16:creationId xmlns:a16="http://schemas.microsoft.com/office/drawing/2014/main" id="{B8539002-378F-4985-82E1-BFC2C0F0DE82}"/>
              </a:ext>
            </a:extLst>
          </p:cNvPr>
          <p:cNvSpPr txBox="1"/>
          <p:nvPr/>
        </p:nvSpPr>
        <p:spPr>
          <a:xfrm>
            <a:off x="6497406" y="1941375"/>
            <a:ext cx="4886787" cy="400110"/>
          </a:xfrm>
          <a:prstGeom prst="rect">
            <a:avLst/>
          </a:prstGeom>
          <a:noFill/>
        </p:spPr>
        <p:txBody>
          <a:bodyPr wrap="none" rtlCol="0">
            <a:spAutoFit/>
          </a:bodyPr>
          <a:lstStyle/>
          <a:p>
            <a:r>
              <a:rPr lang="en-US" sz="2000" b="1" dirty="0">
                <a:solidFill>
                  <a:schemeClr val="accent6">
                    <a:lumMod val="50000"/>
                  </a:schemeClr>
                </a:solidFill>
              </a:rPr>
              <a:t>2. Save yourself from unnecessary panicking</a:t>
            </a:r>
          </a:p>
        </p:txBody>
      </p:sp>
    </p:spTree>
    <p:extLst>
      <p:ext uri="{BB962C8B-B14F-4D97-AF65-F5344CB8AC3E}">
        <p14:creationId xmlns:p14="http://schemas.microsoft.com/office/powerpoint/2010/main" val="194480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200" b="1" dirty="0">
                <a:latin typeface="Cambria" panose="02040503050406030204" pitchFamily="18" charset="0"/>
                <a:ea typeface="Cambria" panose="02040503050406030204" pitchFamily="18" charset="0"/>
              </a:rPr>
              <a:t>4. Challenges and Strategies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for Teaching Demonstration </a:t>
            </a:r>
            <a:br>
              <a:rPr lang="en-US" sz="3200" b="1" dirty="0">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Tips for Overcoming Speech Anxiety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499391"/>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Know the introduction like the back of your hand, so that you can start the presentation on a strong note feeling confident. </a:t>
            </a:r>
          </a:p>
          <a:p>
            <a:pPr algn="ctr"/>
            <a:endParaRPr lang="en-US" sz="2200" dirty="0"/>
          </a:p>
          <a:p>
            <a:pPr algn="ctr"/>
            <a:r>
              <a:rPr lang="en-US" sz="2200" dirty="0"/>
              <a:t>When the opening is over, the butterflies will dissipate. </a:t>
            </a:r>
          </a:p>
          <a:p>
            <a:pPr algn="ctr"/>
            <a:endParaRPr lang="en-US" sz="2200" dirty="0"/>
          </a:p>
          <a:p>
            <a:pPr algn="ctr"/>
            <a:r>
              <a:rPr lang="en-US" sz="2200" dirty="0"/>
              <a:t>Things usually get better as you go along</a:t>
            </a:r>
          </a:p>
        </p:txBody>
      </p:sp>
      <p:sp>
        <p:nvSpPr>
          <p:cNvPr id="4" name="Content Placeholder 7">
            <a:extLst>
              <a:ext uri="{FF2B5EF4-FFF2-40B4-BE49-F238E27FC236}">
                <a16:creationId xmlns:a16="http://schemas.microsoft.com/office/drawing/2014/main" id="{47B88D5A-F80D-48FC-A493-430238C9794F}"/>
              </a:ext>
            </a:extLst>
          </p:cNvPr>
          <p:cNvSpPr txBox="1">
            <a:spLocks/>
          </p:cNvSpPr>
          <p:nvPr/>
        </p:nvSpPr>
        <p:spPr>
          <a:xfrm>
            <a:off x="6400800" y="2504413"/>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See yourself as polished and professional. </a:t>
            </a:r>
          </a:p>
          <a:p>
            <a:pPr algn="ctr"/>
            <a:r>
              <a:rPr lang="en-US" sz="2400" dirty="0"/>
              <a:t>Remember that your audience wants you to succeed; no one is interested in spending time listening to a bad talk. </a:t>
            </a:r>
          </a:p>
          <a:p>
            <a:pPr algn="ctr"/>
            <a:r>
              <a:rPr lang="en-US" sz="2400" dirty="0"/>
              <a:t>Avoid black-and-white thinking that there are only two outcomes, i.e., complete success or complete failure.</a:t>
            </a:r>
          </a:p>
        </p:txBody>
      </p:sp>
      <p:sp>
        <p:nvSpPr>
          <p:cNvPr id="2" name="TextBox 1">
            <a:extLst>
              <a:ext uri="{FF2B5EF4-FFF2-40B4-BE49-F238E27FC236}">
                <a16:creationId xmlns:a16="http://schemas.microsoft.com/office/drawing/2014/main" id="{98FEC4CE-DA42-42B3-BE61-0669842F5A71}"/>
              </a:ext>
            </a:extLst>
          </p:cNvPr>
          <p:cNvSpPr txBox="1"/>
          <p:nvPr/>
        </p:nvSpPr>
        <p:spPr>
          <a:xfrm>
            <a:off x="1920036" y="1956764"/>
            <a:ext cx="3774559" cy="400110"/>
          </a:xfrm>
          <a:prstGeom prst="rect">
            <a:avLst/>
          </a:prstGeom>
          <a:noFill/>
        </p:spPr>
        <p:txBody>
          <a:bodyPr wrap="none" rtlCol="0">
            <a:spAutoFit/>
          </a:bodyPr>
          <a:lstStyle/>
          <a:p>
            <a:r>
              <a:rPr lang="en-US" sz="2000" b="1" dirty="0">
                <a:solidFill>
                  <a:schemeClr val="accent6">
                    <a:lumMod val="50000"/>
                  </a:schemeClr>
                </a:solidFill>
              </a:rPr>
              <a:t>3. Memorize the first 120 seconds</a:t>
            </a:r>
          </a:p>
        </p:txBody>
      </p:sp>
      <p:sp>
        <p:nvSpPr>
          <p:cNvPr id="8" name="TextBox 7">
            <a:extLst>
              <a:ext uri="{FF2B5EF4-FFF2-40B4-BE49-F238E27FC236}">
                <a16:creationId xmlns:a16="http://schemas.microsoft.com/office/drawing/2014/main" id="{B8539002-378F-4985-82E1-BFC2C0F0DE82}"/>
              </a:ext>
            </a:extLst>
          </p:cNvPr>
          <p:cNvSpPr txBox="1"/>
          <p:nvPr/>
        </p:nvSpPr>
        <p:spPr>
          <a:xfrm>
            <a:off x="6497406" y="1941375"/>
            <a:ext cx="4926092" cy="400110"/>
          </a:xfrm>
          <a:prstGeom prst="rect">
            <a:avLst/>
          </a:prstGeom>
          <a:noFill/>
        </p:spPr>
        <p:txBody>
          <a:bodyPr wrap="none" rtlCol="0">
            <a:spAutoFit/>
          </a:bodyPr>
          <a:lstStyle/>
          <a:p>
            <a:r>
              <a:rPr lang="en-US" sz="2000" b="1" dirty="0">
                <a:solidFill>
                  <a:schemeClr val="accent6">
                    <a:lumMod val="50000"/>
                  </a:schemeClr>
                </a:solidFill>
              </a:rPr>
              <a:t>4. Think positively and visualize your success</a:t>
            </a:r>
          </a:p>
        </p:txBody>
      </p:sp>
    </p:spTree>
    <p:extLst>
      <p:ext uri="{BB962C8B-B14F-4D97-AF65-F5344CB8AC3E}">
        <p14:creationId xmlns:p14="http://schemas.microsoft.com/office/powerpoint/2010/main" val="1043615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fade">
                                      <p:cBhvr>
                                        <p:cTn id="37" dur="500"/>
                                        <p:tgtEl>
                                          <p:spTgt spid="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200" b="1" dirty="0">
                <a:latin typeface="Cambria" panose="02040503050406030204" pitchFamily="18" charset="0"/>
                <a:ea typeface="Cambria" panose="02040503050406030204" pitchFamily="18" charset="0"/>
              </a:rPr>
              <a:t>4. Challenges and Strategies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for Teaching Demonstration </a:t>
            </a:r>
            <a:br>
              <a:rPr lang="en-US" sz="3200" b="1" dirty="0">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Tips for Overcoming Speech Anxiety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499391"/>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200" dirty="0"/>
          </a:p>
          <a:p>
            <a:pPr algn="ctr"/>
            <a:endParaRPr lang="en-US" sz="2200" dirty="0"/>
          </a:p>
          <a:p>
            <a:pPr algn="ctr"/>
            <a:endParaRPr lang="en-US" sz="2200" dirty="0"/>
          </a:p>
          <a:p>
            <a:pPr algn="ctr"/>
            <a:r>
              <a:rPr lang="en-US" sz="2200" dirty="0"/>
              <a:t>if possible (it's not always possible if the conference location is overseas, for example), and arrive early.</a:t>
            </a:r>
          </a:p>
        </p:txBody>
      </p:sp>
      <p:sp>
        <p:nvSpPr>
          <p:cNvPr id="4" name="Content Placeholder 7">
            <a:extLst>
              <a:ext uri="{FF2B5EF4-FFF2-40B4-BE49-F238E27FC236}">
                <a16:creationId xmlns:a16="http://schemas.microsoft.com/office/drawing/2014/main" id="{47B88D5A-F80D-48FC-A493-430238C9794F}"/>
              </a:ext>
            </a:extLst>
          </p:cNvPr>
          <p:cNvSpPr txBox="1">
            <a:spLocks/>
          </p:cNvSpPr>
          <p:nvPr/>
        </p:nvSpPr>
        <p:spPr>
          <a:xfrm>
            <a:off x="6400800" y="2504413"/>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endParaRPr lang="en-US" sz="2400" dirty="0"/>
          </a:p>
          <a:p>
            <a:pPr algn="ctr"/>
            <a:r>
              <a:rPr lang="en-US" sz="2400" dirty="0"/>
              <a:t>so that you don't find yourself adjusting what you are wearing every two minutes.</a:t>
            </a:r>
          </a:p>
        </p:txBody>
      </p:sp>
      <p:sp>
        <p:nvSpPr>
          <p:cNvPr id="2" name="TextBox 1">
            <a:extLst>
              <a:ext uri="{FF2B5EF4-FFF2-40B4-BE49-F238E27FC236}">
                <a16:creationId xmlns:a16="http://schemas.microsoft.com/office/drawing/2014/main" id="{98FEC4CE-DA42-42B3-BE61-0669842F5A71}"/>
              </a:ext>
            </a:extLst>
          </p:cNvPr>
          <p:cNvSpPr txBox="1"/>
          <p:nvPr/>
        </p:nvSpPr>
        <p:spPr>
          <a:xfrm>
            <a:off x="2143113" y="1956764"/>
            <a:ext cx="2825774" cy="400110"/>
          </a:xfrm>
          <a:prstGeom prst="rect">
            <a:avLst/>
          </a:prstGeom>
          <a:noFill/>
        </p:spPr>
        <p:txBody>
          <a:bodyPr wrap="none" rtlCol="0">
            <a:spAutoFit/>
          </a:bodyPr>
          <a:lstStyle/>
          <a:p>
            <a:r>
              <a:rPr lang="en-US" sz="2000" b="1" dirty="0">
                <a:solidFill>
                  <a:schemeClr val="accent6">
                    <a:lumMod val="50000"/>
                  </a:schemeClr>
                </a:solidFill>
              </a:rPr>
              <a:t>5. Check out the location</a:t>
            </a:r>
          </a:p>
        </p:txBody>
      </p:sp>
      <p:sp>
        <p:nvSpPr>
          <p:cNvPr id="8" name="TextBox 7">
            <a:extLst>
              <a:ext uri="{FF2B5EF4-FFF2-40B4-BE49-F238E27FC236}">
                <a16:creationId xmlns:a16="http://schemas.microsoft.com/office/drawing/2014/main" id="{B8539002-378F-4985-82E1-BFC2C0F0DE82}"/>
              </a:ext>
            </a:extLst>
          </p:cNvPr>
          <p:cNvSpPr txBox="1"/>
          <p:nvPr/>
        </p:nvSpPr>
        <p:spPr>
          <a:xfrm>
            <a:off x="6717190" y="1956764"/>
            <a:ext cx="4382610" cy="400110"/>
          </a:xfrm>
          <a:prstGeom prst="rect">
            <a:avLst/>
          </a:prstGeom>
          <a:noFill/>
        </p:spPr>
        <p:txBody>
          <a:bodyPr wrap="none" rtlCol="0">
            <a:spAutoFit/>
          </a:bodyPr>
          <a:lstStyle/>
          <a:p>
            <a:r>
              <a:rPr lang="en-US" sz="2000" b="1" dirty="0">
                <a:solidFill>
                  <a:schemeClr val="accent6">
                    <a:lumMod val="50000"/>
                  </a:schemeClr>
                </a:solidFill>
              </a:rPr>
              <a:t>6. Dress professionally and comfortably</a:t>
            </a:r>
          </a:p>
        </p:txBody>
      </p:sp>
    </p:spTree>
    <p:extLst>
      <p:ext uri="{BB962C8B-B14F-4D97-AF65-F5344CB8AC3E}">
        <p14:creationId xmlns:p14="http://schemas.microsoft.com/office/powerpoint/2010/main" val="1308755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200" b="1" dirty="0">
                <a:latin typeface="Cambria" panose="02040503050406030204" pitchFamily="18" charset="0"/>
                <a:ea typeface="Cambria" panose="02040503050406030204" pitchFamily="18" charset="0"/>
              </a:rPr>
              <a:t>4. Challenges and Strategies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for Teaching Demonstration </a:t>
            </a:r>
            <a:br>
              <a:rPr lang="en-US" sz="3200" b="1" dirty="0">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Tips for Overcoming Speech Anxiety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499391"/>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Before your talk, drink some water for dry mouth. </a:t>
            </a:r>
          </a:p>
          <a:p>
            <a:pPr algn="ctr"/>
            <a:endParaRPr lang="en-US" sz="2200" dirty="0"/>
          </a:p>
          <a:p>
            <a:pPr algn="ctr"/>
            <a:r>
              <a:rPr lang="en-US" sz="2200" dirty="0"/>
              <a:t>If there is no water anywhere, try gently chewing your tongue to create saliva. </a:t>
            </a:r>
          </a:p>
          <a:p>
            <a:pPr algn="ctr"/>
            <a:endParaRPr lang="en-US" sz="2200" dirty="0"/>
          </a:p>
          <a:p>
            <a:pPr algn="ctr"/>
            <a:r>
              <a:rPr lang="en-US" sz="2200" dirty="0"/>
              <a:t>Finally, exercise your mouth muscles, much like the warm-up you would do before a sports game or exercise.</a:t>
            </a:r>
          </a:p>
        </p:txBody>
      </p:sp>
      <p:sp>
        <p:nvSpPr>
          <p:cNvPr id="4" name="Content Placeholder 7">
            <a:extLst>
              <a:ext uri="{FF2B5EF4-FFF2-40B4-BE49-F238E27FC236}">
                <a16:creationId xmlns:a16="http://schemas.microsoft.com/office/drawing/2014/main" id="{47B88D5A-F80D-48FC-A493-430238C9794F}"/>
              </a:ext>
            </a:extLst>
          </p:cNvPr>
          <p:cNvSpPr txBox="1">
            <a:spLocks/>
          </p:cNvSpPr>
          <p:nvPr/>
        </p:nvSpPr>
        <p:spPr>
          <a:xfrm>
            <a:off x="6400800" y="2504413"/>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r>
              <a:rPr lang="en-US" sz="2400" dirty="0"/>
              <a:t>Recognize that a modest amount of nervousness, the so-called "facilitative anxiety," can help you to convey your message with energy and enthusiasm.</a:t>
            </a:r>
          </a:p>
        </p:txBody>
      </p:sp>
      <p:sp>
        <p:nvSpPr>
          <p:cNvPr id="2" name="TextBox 1">
            <a:extLst>
              <a:ext uri="{FF2B5EF4-FFF2-40B4-BE49-F238E27FC236}">
                <a16:creationId xmlns:a16="http://schemas.microsoft.com/office/drawing/2014/main" id="{98FEC4CE-DA42-42B3-BE61-0669842F5A71}"/>
              </a:ext>
            </a:extLst>
          </p:cNvPr>
          <p:cNvSpPr txBox="1"/>
          <p:nvPr/>
        </p:nvSpPr>
        <p:spPr>
          <a:xfrm>
            <a:off x="2143113" y="1956764"/>
            <a:ext cx="2867388" cy="400110"/>
          </a:xfrm>
          <a:prstGeom prst="rect">
            <a:avLst/>
          </a:prstGeom>
          <a:noFill/>
        </p:spPr>
        <p:txBody>
          <a:bodyPr wrap="none" rtlCol="0">
            <a:spAutoFit/>
          </a:bodyPr>
          <a:lstStyle/>
          <a:p>
            <a:r>
              <a:rPr lang="en-US" sz="2000" b="1" dirty="0">
                <a:solidFill>
                  <a:schemeClr val="accent6">
                    <a:lumMod val="50000"/>
                  </a:schemeClr>
                </a:solidFill>
              </a:rPr>
              <a:t>7. Get your “gears” ready</a:t>
            </a:r>
          </a:p>
        </p:txBody>
      </p:sp>
      <p:sp>
        <p:nvSpPr>
          <p:cNvPr id="8" name="TextBox 7">
            <a:extLst>
              <a:ext uri="{FF2B5EF4-FFF2-40B4-BE49-F238E27FC236}">
                <a16:creationId xmlns:a16="http://schemas.microsoft.com/office/drawing/2014/main" id="{B8539002-378F-4985-82E1-BFC2C0F0DE82}"/>
              </a:ext>
            </a:extLst>
          </p:cNvPr>
          <p:cNvSpPr txBox="1"/>
          <p:nvPr/>
        </p:nvSpPr>
        <p:spPr>
          <a:xfrm>
            <a:off x="6924607" y="1956764"/>
            <a:ext cx="4032386" cy="400110"/>
          </a:xfrm>
          <a:prstGeom prst="rect">
            <a:avLst/>
          </a:prstGeom>
          <a:noFill/>
        </p:spPr>
        <p:txBody>
          <a:bodyPr wrap="none" rtlCol="0">
            <a:spAutoFit/>
          </a:bodyPr>
          <a:lstStyle/>
          <a:p>
            <a:r>
              <a:rPr lang="en-US" sz="2000" b="1" dirty="0">
                <a:solidFill>
                  <a:schemeClr val="accent6">
                    <a:lumMod val="50000"/>
                  </a:schemeClr>
                </a:solidFill>
              </a:rPr>
              <a:t>8. Make the butterflies work for you</a:t>
            </a:r>
          </a:p>
        </p:txBody>
      </p:sp>
    </p:spTree>
    <p:extLst>
      <p:ext uri="{BB962C8B-B14F-4D97-AF65-F5344CB8AC3E}">
        <p14:creationId xmlns:p14="http://schemas.microsoft.com/office/powerpoint/2010/main" val="74195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200" b="1" dirty="0">
                <a:latin typeface="Cambria" panose="02040503050406030204" pitchFamily="18" charset="0"/>
                <a:ea typeface="Cambria" panose="02040503050406030204" pitchFamily="18" charset="0"/>
              </a:rPr>
              <a:t>4. Challenges and Strategies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for Teaching Demonstration </a:t>
            </a:r>
            <a:br>
              <a:rPr lang="en-US" sz="3200" b="1" dirty="0">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Tips for Overcoming Speech Anxiety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499391"/>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Try slowing down your heart rate by breathing in through the nose (expanding the diaphragm, with relaxed shoulders), holding your breath for five seconds (tightening your stomach muscle, fists and toes), and then exhaling through your mouth (releasing all tension). </a:t>
            </a:r>
          </a:p>
          <a:p>
            <a:pPr algn="ctr"/>
            <a:endParaRPr lang="en-US" sz="2200" dirty="0"/>
          </a:p>
          <a:p>
            <a:pPr algn="ctr"/>
            <a:r>
              <a:rPr lang="en-US" sz="2200" dirty="0"/>
              <a:t>Repeat this at least a few times.</a:t>
            </a:r>
          </a:p>
        </p:txBody>
      </p:sp>
      <p:sp>
        <p:nvSpPr>
          <p:cNvPr id="4" name="Content Placeholder 7">
            <a:extLst>
              <a:ext uri="{FF2B5EF4-FFF2-40B4-BE49-F238E27FC236}">
                <a16:creationId xmlns:a16="http://schemas.microsoft.com/office/drawing/2014/main" id="{47B88D5A-F80D-48FC-A493-430238C9794F}"/>
              </a:ext>
            </a:extLst>
          </p:cNvPr>
          <p:cNvSpPr txBox="1">
            <a:spLocks/>
          </p:cNvSpPr>
          <p:nvPr/>
        </p:nvSpPr>
        <p:spPr>
          <a:xfrm>
            <a:off x="6400800" y="2504413"/>
            <a:ext cx="5080000" cy="3639830"/>
          </a:xfrm>
          <a:prstGeom prst="rect">
            <a:avLst/>
          </a:prstGeom>
          <a:ln>
            <a:solidFill>
              <a:srgbClr val="0070C0"/>
            </a:solidFill>
          </a:ln>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Experience builds confidence.</a:t>
            </a:r>
          </a:p>
          <a:p>
            <a:pPr algn="ctr"/>
            <a:endParaRPr lang="en-US" sz="2400" dirty="0"/>
          </a:p>
          <a:p>
            <a:pPr algn="ctr"/>
            <a:r>
              <a:rPr lang="en-US" sz="2400" dirty="0"/>
              <a:t>Listen to others present and pursue opportunities to speak or present. </a:t>
            </a:r>
          </a:p>
          <a:p>
            <a:pPr algn="ctr"/>
            <a:endParaRPr lang="en-US" sz="2400" dirty="0"/>
          </a:p>
          <a:p>
            <a:pPr algn="ctr"/>
            <a:r>
              <a:rPr lang="en-US" sz="2400" dirty="0"/>
              <a:t>Practice where you can, when you can, and try to respond to what people say to you. </a:t>
            </a:r>
          </a:p>
          <a:p>
            <a:pPr algn="ctr"/>
            <a:endParaRPr lang="en-US" sz="2400" dirty="0"/>
          </a:p>
          <a:p>
            <a:pPr algn="ctr"/>
            <a:r>
              <a:rPr lang="en-US" sz="2400" dirty="0"/>
              <a:t>Any practice is good - whether you speak to someone who is a native English speaker or not.</a:t>
            </a:r>
          </a:p>
        </p:txBody>
      </p:sp>
      <p:sp>
        <p:nvSpPr>
          <p:cNvPr id="2" name="TextBox 1">
            <a:extLst>
              <a:ext uri="{FF2B5EF4-FFF2-40B4-BE49-F238E27FC236}">
                <a16:creationId xmlns:a16="http://schemas.microsoft.com/office/drawing/2014/main" id="{98FEC4CE-DA42-42B3-BE61-0669842F5A71}"/>
              </a:ext>
            </a:extLst>
          </p:cNvPr>
          <p:cNvSpPr txBox="1"/>
          <p:nvPr/>
        </p:nvSpPr>
        <p:spPr>
          <a:xfrm>
            <a:off x="2143113" y="1956764"/>
            <a:ext cx="3019801" cy="400110"/>
          </a:xfrm>
          <a:prstGeom prst="rect">
            <a:avLst/>
          </a:prstGeom>
          <a:noFill/>
        </p:spPr>
        <p:txBody>
          <a:bodyPr wrap="none" rtlCol="0">
            <a:spAutoFit/>
          </a:bodyPr>
          <a:lstStyle/>
          <a:p>
            <a:r>
              <a:rPr lang="en-US" sz="2000" b="1" dirty="0">
                <a:solidFill>
                  <a:schemeClr val="accent6">
                    <a:lumMod val="50000"/>
                  </a:schemeClr>
                </a:solidFill>
              </a:rPr>
              <a:t>9. Take a few deep breaths</a:t>
            </a:r>
          </a:p>
        </p:txBody>
      </p:sp>
      <p:sp>
        <p:nvSpPr>
          <p:cNvPr id="8" name="TextBox 7">
            <a:extLst>
              <a:ext uri="{FF2B5EF4-FFF2-40B4-BE49-F238E27FC236}">
                <a16:creationId xmlns:a16="http://schemas.microsoft.com/office/drawing/2014/main" id="{B8539002-378F-4985-82E1-BFC2C0F0DE82}"/>
              </a:ext>
            </a:extLst>
          </p:cNvPr>
          <p:cNvSpPr txBox="1"/>
          <p:nvPr/>
        </p:nvSpPr>
        <p:spPr>
          <a:xfrm>
            <a:off x="6924607" y="1956764"/>
            <a:ext cx="2416815" cy="400110"/>
          </a:xfrm>
          <a:prstGeom prst="rect">
            <a:avLst/>
          </a:prstGeom>
          <a:noFill/>
        </p:spPr>
        <p:txBody>
          <a:bodyPr wrap="none" rtlCol="0">
            <a:spAutoFit/>
          </a:bodyPr>
          <a:lstStyle/>
          <a:p>
            <a:r>
              <a:rPr lang="en-US" sz="2000" b="1" dirty="0">
                <a:solidFill>
                  <a:schemeClr val="accent6">
                    <a:lumMod val="50000"/>
                  </a:schemeClr>
                </a:solidFill>
              </a:rPr>
              <a:t>10. Gain experience. </a:t>
            </a:r>
          </a:p>
        </p:txBody>
      </p:sp>
    </p:spTree>
    <p:extLst>
      <p:ext uri="{BB962C8B-B14F-4D97-AF65-F5344CB8AC3E}">
        <p14:creationId xmlns:p14="http://schemas.microsoft.com/office/powerpoint/2010/main" val="1356917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Effect transition="in" filter="fade">
                                      <p:cBhvr>
                                        <p:cTn id="37" dur="500"/>
                                        <p:tgtEl>
                                          <p:spTgt spid="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200" b="1" dirty="0">
                <a:latin typeface="Cambria" panose="02040503050406030204" pitchFamily="18" charset="0"/>
                <a:ea typeface="Cambria" panose="02040503050406030204" pitchFamily="18" charset="0"/>
              </a:rPr>
              <a:t>4. Challenges and Strategies </a:t>
            </a:r>
            <a:br>
              <a:rPr lang="en-US" sz="3200" b="1" dirty="0">
                <a:latin typeface="Cambria" panose="02040503050406030204" pitchFamily="18" charset="0"/>
                <a:ea typeface="Cambria" panose="02040503050406030204" pitchFamily="18" charset="0"/>
              </a:rPr>
            </a:br>
            <a:r>
              <a:rPr lang="en-US" sz="3200" b="1" dirty="0">
                <a:latin typeface="Cambria" panose="02040503050406030204" pitchFamily="18" charset="0"/>
                <a:ea typeface="Cambria" panose="02040503050406030204" pitchFamily="18" charset="0"/>
              </a:rPr>
              <a:t>for Teaching Demonstration </a:t>
            </a:r>
            <a:br>
              <a:rPr lang="en-US" sz="3200" b="1" dirty="0">
                <a:latin typeface="Cambria" panose="02040503050406030204" pitchFamily="18" charset="0"/>
                <a:ea typeface="Cambria" panose="02040503050406030204" pitchFamily="18" charset="0"/>
              </a:rPr>
            </a:br>
            <a:r>
              <a:rPr lang="en-US" sz="3200" b="1" dirty="0">
                <a:solidFill>
                  <a:srgbClr val="C00000"/>
                </a:solidFill>
                <a:latin typeface="Cambria" panose="02040503050406030204" pitchFamily="18" charset="0"/>
                <a:ea typeface="Cambria" panose="02040503050406030204" pitchFamily="18" charset="0"/>
              </a:rPr>
              <a:t>– Tips for Overcoming Speech Anxiety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499391"/>
            <a:ext cx="50800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200" dirty="0"/>
              <a:t>Do you have any other personal tips to share? </a:t>
            </a:r>
          </a:p>
          <a:p>
            <a:pPr algn="ctr"/>
            <a:endParaRPr lang="en-US" sz="2200" dirty="0"/>
          </a:p>
          <a:p>
            <a:pPr algn="ctr"/>
            <a:r>
              <a:rPr lang="en-US" sz="2200" dirty="0"/>
              <a:t>Have you asked others about their tips? </a:t>
            </a:r>
          </a:p>
          <a:p>
            <a:pPr algn="ctr"/>
            <a:endParaRPr lang="en-US" sz="2200" dirty="0"/>
          </a:p>
          <a:p>
            <a:pPr algn="ctr"/>
            <a:r>
              <a:rPr lang="en-US" sz="2200" dirty="0"/>
              <a:t>You might also consider asking other presenters whom you admire about their tips for overcoming speech anxiety.</a:t>
            </a:r>
          </a:p>
        </p:txBody>
      </p:sp>
      <p:sp>
        <p:nvSpPr>
          <p:cNvPr id="4" name="Content Placeholder 7">
            <a:extLst>
              <a:ext uri="{FF2B5EF4-FFF2-40B4-BE49-F238E27FC236}">
                <a16:creationId xmlns:a16="http://schemas.microsoft.com/office/drawing/2014/main" id="{47B88D5A-F80D-48FC-A493-430238C9794F}"/>
              </a:ext>
            </a:extLst>
          </p:cNvPr>
          <p:cNvSpPr txBox="1">
            <a:spLocks/>
          </p:cNvSpPr>
          <p:nvPr/>
        </p:nvSpPr>
        <p:spPr>
          <a:xfrm>
            <a:off x="6400800" y="2504413"/>
            <a:ext cx="5080000" cy="3639830"/>
          </a:xfrm>
          <a:prstGeom prst="rect">
            <a:avLst/>
          </a:prstGeom>
          <a:ln>
            <a:solidFill>
              <a:srgbClr val="0070C0"/>
            </a:solidFill>
          </a:ln>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2400" dirty="0"/>
          </a:p>
          <a:p>
            <a:pPr algn="ctr"/>
            <a:r>
              <a:rPr lang="en-US" sz="2400" dirty="0"/>
              <a:t>__________________________________</a:t>
            </a:r>
          </a:p>
          <a:p>
            <a:pPr algn="ctr"/>
            <a:r>
              <a:rPr lang="en-US" sz="2400" dirty="0"/>
              <a:t>__________________________________</a:t>
            </a:r>
          </a:p>
          <a:p>
            <a:pPr algn="ctr"/>
            <a:r>
              <a:rPr lang="en-US" sz="2400" dirty="0"/>
              <a:t>__________________________________</a:t>
            </a:r>
          </a:p>
          <a:p>
            <a:pPr algn="ctr"/>
            <a:r>
              <a:rPr lang="en-US" sz="2400" dirty="0"/>
              <a:t>__________________________________</a:t>
            </a:r>
          </a:p>
          <a:p>
            <a:pPr algn="ctr"/>
            <a:r>
              <a:rPr lang="en-US" sz="2400" dirty="0"/>
              <a:t>__________________________________</a:t>
            </a:r>
          </a:p>
        </p:txBody>
      </p:sp>
      <p:sp>
        <p:nvSpPr>
          <p:cNvPr id="8" name="TextBox 7">
            <a:extLst>
              <a:ext uri="{FF2B5EF4-FFF2-40B4-BE49-F238E27FC236}">
                <a16:creationId xmlns:a16="http://schemas.microsoft.com/office/drawing/2014/main" id="{B8539002-378F-4985-82E1-BFC2C0F0DE82}"/>
              </a:ext>
            </a:extLst>
          </p:cNvPr>
          <p:cNvSpPr txBox="1"/>
          <p:nvPr/>
        </p:nvSpPr>
        <p:spPr>
          <a:xfrm>
            <a:off x="7568180" y="1956764"/>
            <a:ext cx="2745239" cy="400110"/>
          </a:xfrm>
          <a:prstGeom prst="rect">
            <a:avLst/>
          </a:prstGeom>
          <a:noFill/>
        </p:spPr>
        <p:txBody>
          <a:bodyPr wrap="none" rtlCol="0">
            <a:spAutoFit/>
          </a:bodyPr>
          <a:lstStyle/>
          <a:p>
            <a:r>
              <a:rPr lang="en-US" sz="2000" b="1" dirty="0">
                <a:solidFill>
                  <a:schemeClr val="accent6">
                    <a:lumMod val="50000"/>
                  </a:schemeClr>
                </a:solidFill>
              </a:rPr>
              <a:t>Add your own tips here:</a:t>
            </a:r>
          </a:p>
        </p:txBody>
      </p:sp>
    </p:spTree>
    <p:extLst>
      <p:ext uri="{BB962C8B-B14F-4D97-AF65-F5344CB8AC3E}">
        <p14:creationId xmlns:p14="http://schemas.microsoft.com/office/powerpoint/2010/main" val="303931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500"/>
                                        <p:tgtEl>
                                          <p:spTgt spid="4">
                                            <p:txEl>
                                              <p:pRg st="2" end="2"/>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4">
                                            <p:txEl>
                                              <p:pRg st="3" end="3"/>
                                            </p:txEl>
                                          </p:spTgt>
                                        </p:tgtEl>
                                        <p:attrNameLst>
                                          <p:attrName>style.visibility</p:attrName>
                                        </p:attrNameLst>
                                      </p:cBhvr>
                                      <p:to>
                                        <p:strVal val="visible"/>
                                      </p:to>
                                    </p:set>
                                    <p:animEffect transition="in" filter="fade">
                                      <p:cBhvr>
                                        <p:cTn id="30" dur="500"/>
                                        <p:tgtEl>
                                          <p:spTgt spid="4">
                                            <p:txEl>
                                              <p:pRg st="3" end="3"/>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500"/>
                                        <p:tgtEl>
                                          <p:spTgt spid="4">
                                            <p:txEl>
                                              <p:pRg st="4" end="4"/>
                                            </p:txEl>
                                          </p:spTgt>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500"/>
                                        <p:tgtEl>
                                          <p:spTgt spid="4">
                                            <p:txEl>
                                              <p:pRg st="5" end="5"/>
                                            </p:txEl>
                                          </p:spTgt>
                                        </p:tgtEl>
                                      </p:cBhvr>
                                    </p:animEffect>
                                  </p:childTnLst>
                                </p:cTn>
                              </p:par>
                            </p:childTnLst>
                          </p:cTn>
                        </p:par>
                        <p:par>
                          <p:cTn id="39" fill="hold">
                            <p:stCondLst>
                              <p:cond delay="2500"/>
                            </p:stCondLst>
                            <p:childTnLst>
                              <p:par>
                                <p:cTn id="40" presetID="10" presetClass="entr" presetSubtype="0" fill="hold" nodeType="after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838200" y="167628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11:</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87 – 92, 97 – 98</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5124</TotalTime>
  <Words>3328</Words>
  <Application>Microsoft Office PowerPoint</Application>
  <PresentationFormat>Widescreen</PresentationFormat>
  <Paragraphs>433</Paragraphs>
  <Slides>33</Slides>
  <Notes>33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Cambria</vt:lpstr>
      <vt:lpstr>Office Theme</vt:lpstr>
      <vt:lpstr>ENGLISH FOR  ACADEMIC COMMUNICATION</vt:lpstr>
      <vt:lpstr>INTRODUCTION</vt:lpstr>
      <vt:lpstr>ICE BREAKING </vt:lpstr>
      <vt:lpstr>1. Unit Introduction</vt:lpstr>
      <vt:lpstr>1. Unit Introduction (cont.)</vt:lpstr>
      <vt:lpstr>2. Facing Challenges and  Exploring Hidden Assumptions</vt:lpstr>
      <vt:lpstr>2. Facing Challenges and  Exploring Hidden Assumptions (cont.)</vt:lpstr>
      <vt:lpstr>2. Facing Challenges and  Exploring Hidden Assumptions (cont.)</vt:lpstr>
      <vt:lpstr>2. Facing Challenges and  Exploring Hidden Assumptions (cont.)</vt:lpstr>
      <vt:lpstr>3. Mastering the Mechanics of  Language – Functional Language for Delivering a Teaching Demonstration</vt:lpstr>
      <vt:lpstr>3.1. Functional Language for Delivering  a Teaching Demonstration  - The Introduction of Your Lecture</vt:lpstr>
      <vt:lpstr>3.1. Functional Language for Delivering  a Teaching Demonstration  - The Introduction of Your Lecture</vt:lpstr>
      <vt:lpstr>3.1. Functional Language for Delivering  a Teaching Demonstration  - The Introduction of Your Lecture</vt:lpstr>
      <vt:lpstr>3.1. Functional Language for Delivering  a Teaching Demonstration  - The Introduction of Your Lecture</vt:lpstr>
      <vt:lpstr>3.2. Functional Language for Delivering  a Teaching Demonstration  - The Body of Your Lecture</vt:lpstr>
      <vt:lpstr>3.2. Functional Language for Delivering  a Teaching Demonstration  - The Body of Your Lecture</vt:lpstr>
      <vt:lpstr>3.2. Functional Language for Delivering  a Teaching Demonstration  - The Body of Your Lecture</vt:lpstr>
      <vt:lpstr>3.2. Functional Language for Delivering  a Teaching Demonstration  - The Body of Your Lecture</vt:lpstr>
      <vt:lpstr>3.2. Functional Language for Delivering  a Teaching Demonstration  - The Body of Your Lecture</vt:lpstr>
      <vt:lpstr>3.2. Functional Language for Delivering  a Teaching Demonstration  - The Body of Your Lecture</vt:lpstr>
      <vt:lpstr>3.2. Functional Language for Delivering  a Teaching Demonstration  - The Body of Your Lecture</vt:lpstr>
      <vt:lpstr>3.3. Functional Language for Delivering  a Teaching Demonstration  - The Conclusion of Your Lecture</vt:lpstr>
      <vt:lpstr>3.3. Functional Language for Delivering  a Teaching Demonstration  - The Conclusion of Your Lecture</vt:lpstr>
      <vt:lpstr>3.3. Functional Language for Delivering  a Teaching Demonstration  - The Conclusion of Your Lecture</vt:lpstr>
      <vt:lpstr>3.3. Functional Language for Delivering  a Teaching Demonstration  - The Conclusion of Your Lecture</vt:lpstr>
      <vt:lpstr>4. Challenges and Strategies  for Teaching Demonstration  – Tips for Overcoming Speech Anxiety</vt:lpstr>
      <vt:lpstr>4. Challenges and Strategies  for Teaching Demonstration  – Tips for Overcoming Speech Anxiety (cont.)</vt:lpstr>
      <vt:lpstr>4. Challenges and Strategies  for Teaching Demonstration  – Tips for Overcoming Speech Anxiety (cont.)</vt:lpstr>
      <vt:lpstr>4. Challenges and Strategies  for Teaching Demonstration  – Tips for Overcoming Speech Anxiety (cont.)</vt:lpstr>
      <vt:lpstr>4. Challenges and Strategies  for Teaching Demonstration  – Tips for Overcoming Speech Anxiety (cont.)</vt:lpstr>
      <vt:lpstr>4. Challenges and Strategies  for Teaching Demonstration  – Tips for Overcoming Speech Anxiety (cont.)</vt:lpstr>
      <vt:lpstr>4. Challenges and Strategies  for Teaching Demonstration  – Tips for Overcoming Speech Anxiety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300</cp:revision>
  <cp:lastPrinted>2022-03-24T01:50:20Z</cp:lastPrinted>
  <dcterms:created xsi:type="dcterms:W3CDTF">2021-04-01T06:29:54Z</dcterms:created>
  <dcterms:modified xsi:type="dcterms:W3CDTF">2022-04-07T03:32:28Z</dcterms:modified>
</cp:coreProperties>
</file>