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510" r:id="rId3"/>
    <p:sldId id="443" r:id="rId4"/>
    <p:sldId id="423" r:id="rId5"/>
    <p:sldId id="395" r:id="rId6"/>
    <p:sldId id="511" r:id="rId7"/>
    <p:sldId id="512" r:id="rId8"/>
    <p:sldId id="519" r:id="rId9"/>
    <p:sldId id="398" r:id="rId10"/>
    <p:sldId id="541" r:id="rId11"/>
    <p:sldId id="542" r:id="rId12"/>
    <p:sldId id="543" r:id="rId13"/>
    <p:sldId id="544" r:id="rId14"/>
    <p:sldId id="545" r:id="rId15"/>
    <p:sldId id="546" r:id="rId16"/>
    <p:sldId id="509" r:id="rId17"/>
    <p:sldId id="547" r:id="rId18"/>
    <p:sldId id="548" r:id="rId19"/>
    <p:sldId id="549" r:id="rId20"/>
    <p:sldId id="550" r:id="rId21"/>
    <p:sldId id="551" r:id="rId22"/>
    <p:sldId id="552" r:id="rId23"/>
    <p:sldId id="553" r:id="rId24"/>
    <p:sldId id="554" r:id="rId25"/>
    <p:sldId id="555" r:id="rId26"/>
    <p:sldId id="556" r:id="rId27"/>
    <p:sldId id="557" r:id="rId28"/>
    <p:sldId id="558" r:id="rId29"/>
    <p:sldId id="559" r:id="rId30"/>
    <p:sldId id="560" r:id="rId31"/>
    <p:sldId id="319" r:id="rId32"/>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4241" autoAdjust="0"/>
  </p:normalViewPr>
  <p:slideViewPr>
    <p:cSldViewPr snapToGrid="0">
      <p:cViewPr varScale="1">
        <p:scale>
          <a:sx n="50" d="100"/>
          <a:sy n="50" d="100"/>
        </p:scale>
        <p:origin x="1212" y="3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07/04/2022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1832564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32287512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1100127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22038313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397622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11853974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1977906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1915014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3500332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3742814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133789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28623657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42490334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1146338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24377977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6708220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2647883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1066267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5653019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780414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7952751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42759498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3237760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2834115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42276704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6725372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07/04/2022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12 – Chapter 12</a:t>
            </a:r>
          </a:p>
          <a:p>
            <a:r>
              <a:rPr lang="en-US" sz="3600" b="1" dirty="0"/>
              <a:t>Academic Talk (2): </a:t>
            </a:r>
          </a:p>
          <a:p>
            <a:r>
              <a:rPr lang="en-US" sz="3600" b="1" dirty="0"/>
              <a:t>Research Talks, Academic Interview</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a:xfrm>
            <a:off x="6358276" y="1690688"/>
            <a:ext cx="5183188" cy="823912"/>
          </a:xfrm>
        </p:spPr>
        <p:txBody>
          <a:bodyPr/>
          <a:lstStyle/>
          <a:p>
            <a:pPr algn="ctr"/>
            <a:r>
              <a:rPr lang="en-US" dirty="0"/>
              <a:t>WEEK 12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4115858"/>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700" dirty="0"/>
              <a:t>Unit Introduction</a:t>
            </a:r>
          </a:p>
          <a:p>
            <a:pPr marL="363538" indent="-339725">
              <a:buFont typeface="+mj-lt"/>
              <a:buAutoNum type="arabicPeriod"/>
            </a:pPr>
            <a:r>
              <a:rPr lang="en-US" sz="1700" dirty="0"/>
              <a:t>Facing Challenges and Exploring Hidden Assumptions</a:t>
            </a:r>
          </a:p>
          <a:p>
            <a:pPr marL="366713" indent="-342900">
              <a:buFont typeface="+mj-lt"/>
              <a:buAutoNum type="arabicPeriod" startAt="3"/>
            </a:pPr>
            <a:r>
              <a:rPr lang="en-US" sz="1700" dirty="0"/>
              <a:t>Communication Strategies and Language for Fielding Challenging Questions</a:t>
            </a:r>
            <a:br>
              <a:rPr lang="en-US" sz="1700" dirty="0"/>
            </a:br>
            <a:r>
              <a:rPr lang="en-US" sz="1700" dirty="0"/>
              <a:t>3.1. A “don’t know” question</a:t>
            </a:r>
            <a:br>
              <a:rPr lang="en-US" sz="1700" dirty="0"/>
            </a:br>
            <a:r>
              <a:rPr lang="en-US" sz="1700" dirty="0"/>
              <a:t>3.2. A hostile question</a:t>
            </a:r>
            <a:br>
              <a:rPr lang="en-US" sz="1700" dirty="0"/>
            </a:br>
            <a:r>
              <a:rPr lang="en-US" sz="1700" dirty="0"/>
              <a:t>3.3. A personal/confidential question</a:t>
            </a:r>
            <a:br>
              <a:rPr lang="en-US" sz="1700" dirty="0"/>
            </a:br>
            <a:r>
              <a:rPr lang="en-US" sz="1700" dirty="0"/>
              <a:t>3.4. An “on a scale of one-to-ten” question</a:t>
            </a:r>
            <a:br>
              <a:rPr lang="en-US" sz="1700" dirty="0"/>
            </a:br>
            <a:r>
              <a:rPr lang="en-US" sz="1700" dirty="0"/>
              <a:t>3.5. No questions!</a:t>
            </a:r>
          </a:p>
          <a:p>
            <a:pPr marL="363538" indent="-339725">
              <a:buFont typeface="+mj-lt"/>
              <a:buAutoNum type="arabicPeriod" startAt="3"/>
            </a:pPr>
            <a:r>
              <a:rPr lang="en-US" sz="1700" dirty="0"/>
              <a:t>Application Activities</a:t>
            </a:r>
            <a:br>
              <a:rPr lang="en-US" sz="1700" dirty="0"/>
            </a:br>
            <a:r>
              <a:rPr lang="en-US" sz="1700" dirty="0"/>
              <a:t>4.1. Research Talks</a:t>
            </a:r>
            <a:br>
              <a:rPr lang="en-US" sz="1700" dirty="0"/>
            </a:br>
            <a:r>
              <a:rPr lang="en-US" sz="1700" dirty="0"/>
              <a:t>4.2. Mock Academic Interview</a:t>
            </a:r>
            <a:br>
              <a:rPr lang="en-US" sz="1700" dirty="0"/>
            </a:br>
            <a:r>
              <a:rPr lang="en-US" sz="1700" dirty="0"/>
              <a:t>4.3. Learn from Those who Have Walked The Path</a:t>
            </a:r>
          </a:p>
          <a:p>
            <a:pPr marL="363538" indent="-339725">
              <a:buFont typeface="+mj-lt"/>
              <a:buAutoNum type="arabicPeriod" startAt="3"/>
            </a:pPr>
            <a:r>
              <a:rPr lang="en-US" sz="1700" dirty="0"/>
              <a:t>Strategies for Success - Preparing to Answer Questions in Your Academic Job Interviews</a:t>
            </a:r>
          </a:p>
        </p:txBody>
      </p:sp>
    </p:spTree>
    <p:extLst>
      <p:ext uri="{BB962C8B-B14F-4D97-AF65-F5344CB8AC3E}">
        <p14:creationId xmlns:p14="http://schemas.microsoft.com/office/powerpoint/2010/main" val="584773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85000" lnSpcReduction="10000"/>
          </a:bodyPr>
          <a:lstStyle/>
          <a:p>
            <a:r>
              <a:rPr lang="en-US" dirty="0"/>
              <a:t>The final unit (lecture 11 and 12) introduces you to speaking situations at conferences, job talks, and interviews. </a:t>
            </a:r>
          </a:p>
          <a:p>
            <a:r>
              <a:rPr lang="en-US" dirty="0"/>
              <a:t>This unit builds on the abilities to express opinions and respond to questions in interpersonal, group, and teaching settings that you have developed in previous units. </a:t>
            </a:r>
          </a:p>
          <a:p>
            <a:r>
              <a:rPr lang="en-US" dirty="0"/>
              <a:t>These abilities are highly applicable to presenting at conferences, delivering research talks, giving teaching demonstrations, and speaking during job interviews. </a:t>
            </a:r>
          </a:p>
          <a:p>
            <a:r>
              <a:rPr lang="en-US" dirty="0"/>
              <a:t>The recurring key components in this final unit, which include Facing Challenges and Exploring Hidden Assumptions, Application Activities, and Strategies for Success, are designed with the main focus on developing your confidence and competence in communicating with mixed, diverse, or unknown audience members in fielding challenging/unanticipated questions. </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560598"/>
            <a:ext cx="10515599" cy="4797671"/>
          </a:xfrm>
        </p:spPr>
        <p:txBody>
          <a:bodyPr>
            <a:noAutofit/>
          </a:bodyPr>
          <a:lstStyle/>
          <a:p>
            <a:r>
              <a:rPr lang="en-US" sz="2000" dirty="0"/>
              <a:t>The Application Activities provide opportunities for you to put all that you have learned in previous units into practice, with the aim of refining your ability to communicate your research according to the needs of your audience. </a:t>
            </a:r>
          </a:p>
          <a:p>
            <a:endParaRPr lang="en-US" sz="2000" dirty="0"/>
          </a:p>
          <a:p>
            <a:r>
              <a:rPr lang="en-US" sz="2000" dirty="0"/>
              <a:t>The Strategies for Success section includes questions and tips for academic interviews and pointers about controlling speech anxiety.</a:t>
            </a:r>
          </a:p>
          <a:p>
            <a:endParaRPr lang="en-US" sz="2000" dirty="0"/>
          </a:p>
          <a:p>
            <a:r>
              <a:rPr lang="en-US" sz="2000" dirty="0"/>
              <a:t>The time is now to start preparing and practicing the delivery of the types of talks mentioned in this unit. </a:t>
            </a:r>
          </a:p>
          <a:p>
            <a:endParaRPr lang="en-US" sz="2000" dirty="0"/>
          </a:p>
          <a:p>
            <a:r>
              <a:rPr lang="en-US" sz="2000" dirty="0"/>
              <a:t>Don’t wait until your research is completed to present at conferences or until you have a firm call for an interview or a campus visit to start preparing what and how you intend to communicate in various scenarios and at various lengths - one-on-one meetings, group interviews, teaching demonstrations, and research talks. </a:t>
            </a:r>
          </a:p>
        </p:txBody>
      </p:sp>
    </p:spTree>
    <p:extLst>
      <p:ext uri="{BB962C8B-B14F-4D97-AF65-F5344CB8AC3E}">
        <p14:creationId xmlns:p14="http://schemas.microsoft.com/office/powerpoint/2010/main" val="323070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772574"/>
            <a:ext cx="10693670" cy="4802189"/>
          </a:xfrm>
        </p:spPr>
        <p:txBody>
          <a:bodyPr>
            <a:normAutofit/>
          </a:bodyPr>
          <a:lstStyle/>
          <a:p>
            <a:pPr marL="0" indent="0">
              <a:buNone/>
            </a:pPr>
            <a:r>
              <a:rPr lang="en-US" sz="2200" b="1" u="sng" dirty="0"/>
              <a:t>Diagnostic questions</a:t>
            </a:r>
            <a:r>
              <a:rPr lang="en-US" sz="2200" dirty="0"/>
              <a:t>: Explore these questions on your own if you use this material  for self-study. In a classroom, share your thoughts about these questions with a speaking partner and be prepared to share your discussion with the class.</a:t>
            </a:r>
          </a:p>
          <a:p>
            <a:pPr marL="0" indent="0">
              <a:buNone/>
            </a:pPr>
            <a:endParaRPr lang="en-US" sz="2200" dirty="0"/>
          </a:p>
          <a:p>
            <a:pPr marL="457200" indent="-457200">
              <a:buFont typeface="+mj-lt"/>
              <a:buAutoNum type="arabicPeriod"/>
            </a:pPr>
            <a:r>
              <a:rPr lang="en-US" sz="2200" dirty="0"/>
              <a:t>Share with your speaking partner(s) how you feel about your ability to answer questions during question-and-answer sessions at conferences or job talks. What challenges have you encountered or would you anticipate encountering? What cross-cultural factors might come into play in this context? Together, brainstorm strategies that you can use when fielding questions.</a:t>
            </a:r>
          </a:p>
          <a:p>
            <a:pPr marL="439738" indent="0">
              <a:buNone/>
            </a:pPr>
            <a:r>
              <a:rPr lang="en-US" sz="2200" b="1" dirty="0"/>
              <a:t>Challenges:</a:t>
            </a:r>
            <a:br>
              <a:rPr lang="en-US" sz="2200" b="1" dirty="0"/>
            </a:br>
            <a:endParaRPr lang="en-US" sz="2200" b="1" dirty="0"/>
          </a:p>
          <a:p>
            <a:pPr marL="439738" indent="0">
              <a:buNone/>
            </a:pPr>
            <a:r>
              <a:rPr lang="en-US" sz="2200" b="1" dirty="0"/>
              <a:t>Strategies:</a:t>
            </a:r>
          </a:p>
          <a:p>
            <a:pPr marL="457200" indent="-457200">
              <a:buFont typeface="+mj-lt"/>
              <a:buAutoNum type="arabicPeriod"/>
            </a:pPr>
            <a:endParaRPr lang="en-US" sz="2200" dirty="0"/>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500"/>
                                        <p:tgtEl>
                                          <p:spTgt spid="8">
                                            <p:txEl>
                                              <p:pRg st="3" end="3"/>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57200" indent="-457200">
              <a:buFont typeface="+mj-lt"/>
              <a:buAutoNum type="arabicPeriod" startAt="2"/>
            </a:pPr>
            <a:r>
              <a:rPr lang="en-US" sz="2200" dirty="0"/>
              <a:t>Fielding Challenging Questions: Building on the previous lectures, where you explored how you would handle seven types of questions that you might encounter during the question-and-answer sessions that occur in departmental presentations, explore with your speaking partner(s) some strategies that you can use to handle the following five challenging situations in the question-and-answer sessions that occur in conferences and job talks. Be sure to consider both the strategies (i.e., how would you deal with the situation?) and language (i.e., what would you say exactly?) that you can employ when handling each of the following situations. . Work in pairs and write down what you would say for each situation.</a:t>
            </a:r>
          </a:p>
          <a:p>
            <a:pPr marL="439738" indent="0">
              <a:buNone/>
            </a:pPr>
            <a:endParaRPr lang="en-US" sz="2000" b="1" dirty="0"/>
          </a:p>
          <a:p>
            <a:pPr marL="439738" indent="0">
              <a:buNone/>
            </a:pPr>
            <a:r>
              <a:rPr lang="en-US" sz="2000" b="1" dirty="0"/>
              <a:t>Situation 8: A "don't know" question</a:t>
            </a:r>
          </a:p>
          <a:p>
            <a:pPr marL="439738" indent="0">
              <a:buNone/>
            </a:pPr>
            <a:r>
              <a:rPr lang="en-US" sz="2000" dirty="0"/>
              <a:t>What would you do?</a:t>
            </a:r>
          </a:p>
          <a:p>
            <a:pPr marL="439738" indent="0">
              <a:buNone/>
            </a:pPr>
            <a:r>
              <a:rPr lang="en-US" sz="2000" dirty="0"/>
              <a:t>What would you say?</a:t>
            </a:r>
          </a:p>
        </p:txBody>
      </p:sp>
    </p:spTree>
    <p:extLst>
      <p:ext uri="{BB962C8B-B14F-4D97-AF65-F5344CB8AC3E}">
        <p14:creationId xmlns:p14="http://schemas.microsoft.com/office/powerpoint/2010/main" val="668253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fade">
                                      <p:cBhvr>
                                        <p:cTn id="16" dur="500"/>
                                        <p:tgtEl>
                                          <p:spTgt spid="8">
                                            <p:txEl>
                                              <p:pRg st="3" end="3"/>
                                            </p:txEl>
                                          </p:spTgt>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39738" indent="0">
              <a:buNone/>
            </a:pPr>
            <a:r>
              <a:rPr lang="en-US" sz="2400" b="1" dirty="0"/>
              <a:t>Situation 9: A hostile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a:p>
            <a:pPr marL="439738" indent="0">
              <a:buNone/>
            </a:pPr>
            <a:r>
              <a:rPr lang="en-US" sz="2400" b="1" dirty="0"/>
              <a:t>Situation 10: A personal/confidential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dirty="0"/>
          </a:p>
        </p:txBody>
      </p:sp>
    </p:spTree>
    <p:extLst>
      <p:ext uri="{BB962C8B-B14F-4D97-AF65-F5344CB8AC3E}">
        <p14:creationId xmlns:p14="http://schemas.microsoft.com/office/powerpoint/2010/main" val="71090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8">
                                            <p:txEl>
                                              <p:pRg st="5" end="5"/>
                                            </p:txEl>
                                          </p:spTgt>
                                        </p:tgtEl>
                                        <p:attrNameLst>
                                          <p:attrName>style.visibility</p:attrName>
                                        </p:attrNameLst>
                                      </p:cBhvr>
                                      <p:to>
                                        <p:strVal val="visible"/>
                                      </p:to>
                                    </p:set>
                                    <p:animEffect transition="in" filter="fade">
                                      <p:cBhvr>
                                        <p:cTn id="24" dur="500"/>
                                        <p:tgtEl>
                                          <p:spTgt spid="8">
                                            <p:txEl>
                                              <p:pRg st="5" end="5"/>
                                            </p:txEl>
                                          </p:spTgt>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8">
                                            <p:txEl>
                                              <p:pRg st="6" end="6"/>
                                            </p:txEl>
                                          </p:spTgt>
                                        </p:tgtEl>
                                        <p:attrNameLst>
                                          <p:attrName>style.visibility</p:attrName>
                                        </p:attrNameLst>
                                      </p:cBhvr>
                                      <p:to>
                                        <p:strVal val="visible"/>
                                      </p:to>
                                    </p:set>
                                    <p:animEffect transition="in" filter="fade">
                                      <p:cBhvr>
                                        <p:cTn id="28"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3600" b="1" dirty="0">
                <a:latin typeface="Cambria" panose="02040503050406030204" pitchFamily="18" charset="0"/>
                <a:ea typeface="Cambria" panose="02040503050406030204" pitchFamily="18" charset="0"/>
              </a:rPr>
              <a:t>2. Facing Challenges and </a:t>
            </a:r>
            <a:br>
              <a:rPr lang="en-US" sz="3600" b="1" dirty="0">
                <a:latin typeface="Cambria" panose="02040503050406030204" pitchFamily="18" charset="0"/>
                <a:ea typeface="Cambria" panose="02040503050406030204" pitchFamily="18" charset="0"/>
              </a:rPr>
            </a:br>
            <a:r>
              <a:rPr lang="en-US" sz="3600" b="1" dirty="0">
                <a:latin typeface="Cambria" panose="02040503050406030204" pitchFamily="18" charset="0"/>
                <a:ea typeface="Cambria" panose="02040503050406030204" pitchFamily="18" charset="0"/>
              </a:rPr>
              <a:t>Exploring Hidden Assumptions (cont.)</a:t>
            </a:r>
            <a:endParaRPr lang="en-US" sz="36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50496"/>
            <a:ext cx="10388599" cy="4642379"/>
          </a:xfrm>
        </p:spPr>
        <p:txBody>
          <a:bodyPr>
            <a:normAutofit/>
          </a:bodyPr>
          <a:lstStyle/>
          <a:p>
            <a:pPr marL="439738" indent="0">
              <a:buNone/>
            </a:pPr>
            <a:r>
              <a:rPr lang="en-US" sz="2400" b="1" dirty="0"/>
              <a:t>Situation 11: An “on a scale of one-to-ten”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Situation 12: No question!</a:t>
            </a:r>
          </a:p>
          <a:p>
            <a:pPr marL="439738" indent="0">
              <a:buNone/>
            </a:pPr>
            <a:r>
              <a:rPr lang="en-US" sz="2400" dirty="0"/>
              <a:t>What would you do?</a:t>
            </a:r>
          </a:p>
          <a:p>
            <a:pPr marL="439738" indent="0">
              <a:buNone/>
            </a:pPr>
            <a:r>
              <a:rPr lang="en-US" sz="2400" dirty="0"/>
              <a:t>What would you say?</a:t>
            </a:r>
          </a:p>
          <a:p>
            <a:pPr marL="439738" indent="0">
              <a:buNone/>
            </a:pPr>
            <a:endParaRPr lang="en-US" sz="2400" b="1" dirty="0"/>
          </a:p>
          <a:p>
            <a:pPr marL="439738" indent="0">
              <a:buNone/>
            </a:pPr>
            <a:r>
              <a:rPr lang="en-US" sz="2400" b="1" dirty="0"/>
              <a:t>Other: </a:t>
            </a:r>
            <a:r>
              <a:rPr lang="en-US" sz="2400" dirty="0"/>
              <a:t>What are some other challenges identified in question 2? Together, brainstorm what you would do and say to help you overcome them. </a:t>
            </a:r>
            <a:endParaRPr lang="en-US" sz="2400" b="1" dirty="0"/>
          </a:p>
        </p:txBody>
      </p:sp>
    </p:spTree>
    <p:extLst>
      <p:ext uri="{BB962C8B-B14F-4D97-AF65-F5344CB8AC3E}">
        <p14:creationId xmlns:p14="http://schemas.microsoft.com/office/powerpoint/2010/main" val="2536511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animEffect transition="in" filter="fade">
                                      <p:cBhvr>
                                        <p:cTn id="11" dur="500"/>
                                        <p:tgtEl>
                                          <p:spTgt spid="8">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fade">
                                      <p:cBhvr>
                                        <p:cTn id="19" dur="500"/>
                                        <p:tgtEl>
                                          <p:spTgt spid="8">
                                            <p:txEl>
                                              <p:pRg st="4" end="4"/>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animEffect transition="in" filter="fade">
                                      <p:cBhvr>
                                        <p:cTn id="23" dur="500"/>
                                        <p:tgtEl>
                                          <p:spTgt spid="8">
                                            <p:txEl>
                                              <p:pRg st="5" end="5"/>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8" end="8"/>
                                            </p:txEl>
                                          </p:spTgt>
                                        </p:tgtEl>
                                        <p:attrNameLst>
                                          <p:attrName>style.visibility</p:attrName>
                                        </p:attrNameLst>
                                      </p:cBhvr>
                                      <p:to>
                                        <p:strVal val="visible"/>
                                      </p:to>
                                    </p:set>
                                    <p:animEffect transition="in" filter="fade">
                                      <p:cBhvr>
                                        <p:cTn id="32"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3.1. Communication Strategies and </a:t>
            </a:r>
            <a:br>
              <a:rPr lang="en-US" sz="2800" b="1" dirty="0">
                <a:latin typeface="Cambria" panose="02040503050406030204" pitchFamily="18" charset="0"/>
                <a:ea typeface="Cambria" panose="02040503050406030204" pitchFamily="18" charset="0"/>
              </a:rPr>
            </a:br>
            <a:r>
              <a:rPr lang="en-US" sz="2800" b="1" dirty="0">
                <a:latin typeface="Cambria" panose="02040503050406030204" pitchFamily="18" charset="0"/>
                <a:ea typeface="Cambria" panose="02040503050406030204" pitchFamily="18" charset="0"/>
              </a:rPr>
              <a:t>Language for Fielding Challenging Questions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A “don’t know” question</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38337"/>
            <a:ext cx="5257800" cy="4351338"/>
          </a:xfrm>
          <a:ln>
            <a:solidFill>
              <a:srgbClr val="C00000"/>
            </a:solidFill>
          </a:ln>
        </p:spPr>
        <p:txBody>
          <a:bodyPr>
            <a:normAutofit fontScale="85000" lnSpcReduction="20000"/>
          </a:bodyPr>
          <a:lstStyle/>
          <a:p>
            <a:r>
              <a:rPr lang="en-US" dirty="0"/>
              <a:t>Facing questions that you don't have answers for can be challenging to anyone, whether you are speaking English as an additional language, or whether you are a graduate student or an instructor. </a:t>
            </a:r>
          </a:p>
          <a:p>
            <a:endParaRPr lang="en-US" dirty="0"/>
          </a:p>
          <a:p>
            <a:r>
              <a:rPr lang="en-US" dirty="0"/>
              <a:t>For speakers from large power-distance cultures, admitting that one does not know the answer can be even more difficult, because such an act counters one's belief about how teachers or presenters, who are "supposed to" be the subject-matter experts, should behave. </a:t>
            </a:r>
          </a:p>
        </p:txBody>
      </p:sp>
      <p:sp>
        <p:nvSpPr>
          <p:cNvPr id="4" name="Content Placeholder 2">
            <a:extLst>
              <a:ext uri="{FF2B5EF4-FFF2-40B4-BE49-F238E27FC236}">
                <a16:creationId xmlns:a16="http://schemas.microsoft.com/office/drawing/2014/main" id="{DA7F9749-1738-47FB-A3E0-77C4DFDB0045}"/>
              </a:ext>
            </a:extLst>
          </p:cNvPr>
          <p:cNvSpPr txBox="1">
            <a:spLocks/>
          </p:cNvSpPr>
          <p:nvPr/>
        </p:nvSpPr>
        <p:spPr>
          <a:xfrm>
            <a:off x="6324599" y="1938337"/>
            <a:ext cx="5257800" cy="4554538"/>
          </a:xfrm>
          <a:prstGeom prst="rect">
            <a:avLst/>
          </a:prstGeom>
          <a:ln>
            <a:solidFill>
              <a:srgbClr val="C0000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inability to deal with questions that you should have been able to answer and that were raised during departmental meetings, thesis defenses, conference talks, and so on is a problem that you should strive to avoid through preparation. </a:t>
            </a:r>
          </a:p>
          <a:p>
            <a:endParaRPr lang="en-US" dirty="0"/>
          </a:p>
          <a:p>
            <a:r>
              <a:rPr lang="en-US" dirty="0"/>
              <a:t>When questions arise that you simply cannot answer or that require more research to address adequately, learn to say so! </a:t>
            </a:r>
          </a:p>
          <a:p>
            <a:endParaRPr lang="en-US" dirty="0"/>
          </a:p>
          <a:p>
            <a:r>
              <a:rPr lang="en-US" dirty="0"/>
              <a:t>Try the following phrases, which will enable you to deal with such "don't know" questions in a professional manner.</a:t>
            </a:r>
          </a:p>
        </p:txBody>
      </p:sp>
    </p:spTree>
    <p:extLst>
      <p:ext uri="{BB962C8B-B14F-4D97-AF65-F5344CB8AC3E}">
        <p14:creationId xmlns:p14="http://schemas.microsoft.com/office/powerpoint/2010/main" val="424378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3.1. Communication Strategies and </a:t>
            </a:r>
            <a:br>
              <a:rPr lang="en-US" sz="2800" b="1" dirty="0">
                <a:latin typeface="Cambria" panose="02040503050406030204" pitchFamily="18" charset="0"/>
                <a:ea typeface="Cambria" panose="02040503050406030204" pitchFamily="18" charset="0"/>
              </a:rPr>
            </a:br>
            <a:r>
              <a:rPr lang="en-US" sz="2800" b="1" dirty="0">
                <a:latin typeface="Cambria" panose="02040503050406030204" pitchFamily="18" charset="0"/>
                <a:ea typeface="Cambria" panose="02040503050406030204" pitchFamily="18" charset="0"/>
              </a:rPr>
              <a:t>Language for Fielding Challenging Questions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A “don’t know” question (cont.)</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38337"/>
            <a:ext cx="5257800" cy="4351338"/>
          </a:xfrm>
          <a:ln>
            <a:solidFill>
              <a:srgbClr val="C00000"/>
            </a:solidFill>
          </a:ln>
        </p:spPr>
        <p:txBody>
          <a:bodyPr>
            <a:normAutofit fontScale="85000" lnSpcReduction="20000"/>
          </a:bodyPr>
          <a:lstStyle/>
          <a:p>
            <a:pPr marL="0" indent="0" algn="ctr">
              <a:buNone/>
            </a:pPr>
            <a:r>
              <a:rPr lang="en-US" i="1" dirty="0"/>
              <a:t>"I don't know the answer to your question, but I will find out and get back to you.“</a:t>
            </a:r>
          </a:p>
          <a:p>
            <a:endParaRPr lang="en-US" dirty="0"/>
          </a:p>
          <a:p>
            <a:r>
              <a:rPr lang="en-US" dirty="0"/>
              <a:t>Use what I call the "AAA strategy"- Acknowledge, Admit, and Assume responsibility. For example: </a:t>
            </a:r>
          </a:p>
          <a:p>
            <a:endParaRPr lang="en-US" dirty="0"/>
          </a:p>
          <a:p>
            <a:pPr marL="0" indent="0" algn="ctr">
              <a:buNone/>
            </a:pPr>
            <a:r>
              <a:rPr lang="en-US" i="1" dirty="0"/>
              <a:t>"That's a great question! (</a:t>
            </a:r>
            <a:r>
              <a:rPr lang="en-US" b="1" i="1" dirty="0"/>
              <a:t>Acknowledge</a:t>
            </a:r>
            <a:r>
              <a:rPr lang="en-US" i="1" dirty="0"/>
              <a:t>) I don't have an answer for you off the top of my head. (</a:t>
            </a:r>
            <a:r>
              <a:rPr lang="en-US" b="1" i="1" dirty="0"/>
              <a:t>Admit</a:t>
            </a:r>
            <a:r>
              <a:rPr lang="en-US" i="1" dirty="0"/>
              <a:t>) Let me find out and get back to you. (</a:t>
            </a:r>
            <a:r>
              <a:rPr lang="en-US" b="1" i="1" dirty="0"/>
              <a:t>Assume responsibility</a:t>
            </a:r>
            <a:r>
              <a:rPr lang="en-US" i="1" dirty="0"/>
              <a:t>)</a:t>
            </a:r>
          </a:p>
        </p:txBody>
      </p:sp>
      <p:sp>
        <p:nvSpPr>
          <p:cNvPr id="4" name="Content Placeholder 2">
            <a:extLst>
              <a:ext uri="{FF2B5EF4-FFF2-40B4-BE49-F238E27FC236}">
                <a16:creationId xmlns:a16="http://schemas.microsoft.com/office/drawing/2014/main" id="{DA7F9749-1738-47FB-A3E0-77C4DFDB0045}"/>
              </a:ext>
            </a:extLst>
          </p:cNvPr>
          <p:cNvSpPr txBox="1">
            <a:spLocks/>
          </p:cNvSpPr>
          <p:nvPr/>
        </p:nvSpPr>
        <p:spPr>
          <a:xfrm>
            <a:off x="6324599" y="1938337"/>
            <a:ext cx="5257800" cy="4554538"/>
          </a:xfrm>
          <a:prstGeom prst="rect">
            <a:avLst/>
          </a:prstGeom>
          <a:ln>
            <a:solidFill>
              <a:srgbClr val="C00000"/>
            </a:solidFill>
          </a:ln>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In some situations, "redirecting" is a great strategy. For example, if you are teaching or are speaking to a group of people whose individual areas of expertise you are familiar with, or if there is someone in the audience whose expertise is known to you, you may try: </a:t>
            </a:r>
          </a:p>
          <a:p>
            <a:endParaRPr lang="en-US" dirty="0"/>
          </a:p>
          <a:p>
            <a:pPr marL="0" indent="0" algn="ctr">
              <a:buNone/>
            </a:pPr>
            <a:r>
              <a:rPr lang="en-US" i="1" dirty="0"/>
              <a:t>"You know, I'm not really familiar with..., but, let me turn it over to the group: Does anyone have an answer to this question?" </a:t>
            </a:r>
          </a:p>
          <a:p>
            <a:pPr marL="0" indent="0" algn="ctr">
              <a:buNone/>
            </a:pPr>
            <a:endParaRPr lang="en-US" i="1" dirty="0"/>
          </a:p>
          <a:p>
            <a:pPr marL="0" indent="0" algn="ctr">
              <a:buNone/>
            </a:pPr>
            <a:r>
              <a:rPr lang="en-US" i="1" dirty="0"/>
              <a:t>"You know, this is not my area of expertise, and I know that Dr. Weaver has done some work in that area. Dr. Weaver, would you like to comment on Dr. Huberman's question?"</a:t>
            </a:r>
          </a:p>
        </p:txBody>
      </p:sp>
    </p:spTree>
    <p:extLst>
      <p:ext uri="{BB962C8B-B14F-4D97-AF65-F5344CB8AC3E}">
        <p14:creationId xmlns:p14="http://schemas.microsoft.com/office/powerpoint/2010/main" val="1422070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Communication Strategies and </a:t>
            </a:r>
            <a:br>
              <a:rPr lang="en-US" sz="2800" b="1" dirty="0">
                <a:latin typeface="Cambria" panose="02040503050406030204" pitchFamily="18" charset="0"/>
                <a:ea typeface="Cambria" panose="02040503050406030204" pitchFamily="18" charset="0"/>
              </a:rPr>
            </a:br>
            <a:r>
              <a:rPr lang="en-US" sz="2800" b="1" dirty="0">
                <a:latin typeface="Cambria" panose="02040503050406030204" pitchFamily="18" charset="0"/>
                <a:ea typeface="Cambria" panose="02040503050406030204" pitchFamily="18" charset="0"/>
              </a:rPr>
              <a:t>Language for Fielding Challenging Questions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A “hostile” question</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38337"/>
            <a:ext cx="5257800" cy="4351338"/>
          </a:xfrm>
          <a:ln>
            <a:solidFill>
              <a:srgbClr val="C00000"/>
            </a:solidFill>
          </a:ln>
        </p:spPr>
        <p:txBody>
          <a:bodyPr>
            <a:normAutofit/>
          </a:bodyPr>
          <a:lstStyle/>
          <a:p>
            <a:r>
              <a:rPr lang="en-US" sz="2400" dirty="0"/>
              <a:t>You may have come across or witnessed (or will probably encounter) this kind of situation at a conference. </a:t>
            </a:r>
          </a:p>
          <a:p>
            <a:endParaRPr lang="en-US" sz="2400" dirty="0"/>
          </a:p>
          <a:p>
            <a:r>
              <a:rPr lang="en-US" sz="2400" dirty="0"/>
              <a:t>Don't get discouraged if it happens to you. </a:t>
            </a:r>
          </a:p>
          <a:p>
            <a:endParaRPr lang="en-US" sz="2400" dirty="0"/>
          </a:p>
          <a:p>
            <a:r>
              <a:rPr lang="en-US" sz="2400" dirty="0"/>
              <a:t>Learn the following strategies to address such a situation professionally and move on.</a:t>
            </a:r>
          </a:p>
        </p:txBody>
      </p:sp>
      <p:sp>
        <p:nvSpPr>
          <p:cNvPr id="4" name="Content Placeholder 2">
            <a:extLst>
              <a:ext uri="{FF2B5EF4-FFF2-40B4-BE49-F238E27FC236}">
                <a16:creationId xmlns:a16="http://schemas.microsoft.com/office/drawing/2014/main" id="{DA7F9749-1738-47FB-A3E0-77C4DFDB0045}"/>
              </a:ext>
            </a:extLst>
          </p:cNvPr>
          <p:cNvSpPr txBox="1">
            <a:spLocks/>
          </p:cNvSpPr>
          <p:nvPr/>
        </p:nvSpPr>
        <p:spPr>
          <a:xfrm>
            <a:off x="6324599" y="1938337"/>
            <a:ext cx="5257800" cy="435133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solidFill>
                  <a:srgbClr val="002060"/>
                </a:solidFill>
              </a:rPr>
              <a:t>Remain calm and address the question directly and factually.</a:t>
            </a:r>
          </a:p>
          <a:p>
            <a:endParaRPr lang="en-US" dirty="0"/>
          </a:p>
          <a:p>
            <a:r>
              <a:rPr lang="en-US" sz="2400" dirty="0"/>
              <a:t> Some have found that including the questioner's name in public situations has the effect of toning the person down, because all of a sudden his her name is known to all and the questioner has a reputation at stake.</a:t>
            </a:r>
          </a:p>
        </p:txBody>
      </p:sp>
    </p:spTree>
    <p:extLst>
      <p:ext uri="{BB962C8B-B14F-4D97-AF65-F5344CB8AC3E}">
        <p14:creationId xmlns:p14="http://schemas.microsoft.com/office/powerpoint/2010/main" val="3202421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3.2. Communication Strategies and </a:t>
            </a:r>
            <a:br>
              <a:rPr lang="en-US" sz="2800" b="1" dirty="0">
                <a:latin typeface="Cambria" panose="02040503050406030204" pitchFamily="18" charset="0"/>
                <a:ea typeface="Cambria" panose="02040503050406030204" pitchFamily="18" charset="0"/>
              </a:rPr>
            </a:br>
            <a:r>
              <a:rPr lang="en-US" sz="2800" b="1" dirty="0">
                <a:latin typeface="Cambria" panose="02040503050406030204" pitchFamily="18" charset="0"/>
                <a:ea typeface="Cambria" panose="02040503050406030204" pitchFamily="18" charset="0"/>
              </a:rPr>
              <a:t>Language for Fielding Challenging Questions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A “hostile” question (cont.)</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38337"/>
            <a:ext cx="5257800" cy="4351338"/>
          </a:xfrm>
          <a:ln>
            <a:solidFill>
              <a:srgbClr val="C00000"/>
            </a:solidFill>
          </a:ln>
        </p:spPr>
        <p:txBody>
          <a:bodyPr>
            <a:normAutofit/>
          </a:bodyPr>
          <a:lstStyle/>
          <a:p>
            <a:r>
              <a:rPr lang="en-US" sz="2600" b="1" dirty="0">
                <a:solidFill>
                  <a:srgbClr val="002060"/>
                </a:solidFill>
              </a:rPr>
              <a:t>Handling a question when you know the answer: </a:t>
            </a:r>
          </a:p>
          <a:p>
            <a:pPr marL="0" indent="0">
              <a:buNone/>
            </a:pPr>
            <a:endParaRPr lang="en-US" dirty="0"/>
          </a:p>
          <a:p>
            <a:pPr marL="0" indent="0" algn="ctr">
              <a:buNone/>
            </a:pPr>
            <a:r>
              <a:rPr lang="en-US" sz="2400" i="1" dirty="0"/>
              <a:t>"Thanks for raising that question (and I appreciate your viewpoint.) I believe that [answer]. If you'd like to discuss this further, I will be glad to meet with you after the session and discuss it in more detail."</a:t>
            </a:r>
          </a:p>
        </p:txBody>
      </p:sp>
      <p:sp>
        <p:nvSpPr>
          <p:cNvPr id="4" name="Content Placeholder 2">
            <a:extLst>
              <a:ext uri="{FF2B5EF4-FFF2-40B4-BE49-F238E27FC236}">
                <a16:creationId xmlns:a16="http://schemas.microsoft.com/office/drawing/2014/main" id="{DA7F9749-1738-47FB-A3E0-77C4DFDB0045}"/>
              </a:ext>
            </a:extLst>
          </p:cNvPr>
          <p:cNvSpPr txBox="1">
            <a:spLocks/>
          </p:cNvSpPr>
          <p:nvPr/>
        </p:nvSpPr>
        <p:spPr>
          <a:xfrm>
            <a:off x="6324599" y="1938337"/>
            <a:ext cx="5257800" cy="435133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b="1" dirty="0">
                <a:solidFill>
                  <a:srgbClr val="002060"/>
                </a:solidFill>
              </a:rPr>
              <a:t>Handling a question when you don't know the answer</a:t>
            </a:r>
          </a:p>
          <a:p>
            <a:endParaRPr lang="en-US" dirty="0"/>
          </a:p>
          <a:p>
            <a:pPr marL="0" indent="0" algn="ctr">
              <a:buNone/>
            </a:pPr>
            <a:r>
              <a:rPr lang="en-US" sz="2400" i="1" dirty="0"/>
              <a:t>"You've raised interesting points. I'd like to take the time to.. ..“</a:t>
            </a:r>
          </a:p>
          <a:p>
            <a:pPr marL="0" indent="0">
              <a:buNone/>
            </a:pPr>
            <a:endParaRPr lang="en-US" dirty="0"/>
          </a:p>
          <a:p>
            <a:r>
              <a:rPr lang="en-US" sz="2400" dirty="0"/>
              <a:t>Postpone answering or redirect the question by following the strategies described in the "don't know" question situation.</a:t>
            </a:r>
          </a:p>
        </p:txBody>
      </p:sp>
    </p:spTree>
    <p:extLst>
      <p:ext uri="{BB962C8B-B14F-4D97-AF65-F5344CB8AC3E}">
        <p14:creationId xmlns:p14="http://schemas.microsoft.com/office/powerpoint/2010/main" val="247752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3.3. Communication Strategies and </a:t>
            </a:r>
            <a:br>
              <a:rPr lang="en-US" sz="2800" b="1" dirty="0">
                <a:latin typeface="Cambria" panose="02040503050406030204" pitchFamily="18" charset="0"/>
                <a:ea typeface="Cambria" panose="02040503050406030204" pitchFamily="18" charset="0"/>
              </a:rPr>
            </a:br>
            <a:r>
              <a:rPr lang="en-US" sz="2800" b="1" dirty="0">
                <a:latin typeface="Cambria" panose="02040503050406030204" pitchFamily="18" charset="0"/>
                <a:ea typeface="Cambria" panose="02040503050406030204" pitchFamily="18" charset="0"/>
              </a:rPr>
              <a:t>Language for Fielding Challenging Questions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A personal/confidential question</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38337"/>
            <a:ext cx="5257800" cy="4351338"/>
          </a:xfrm>
          <a:ln>
            <a:solidFill>
              <a:srgbClr val="C00000"/>
            </a:solidFill>
          </a:ln>
        </p:spPr>
        <p:txBody>
          <a:bodyPr>
            <a:normAutofit/>
          </a:bodyPr>
          <a:lstStyle/>
          <a:p>
            <a:r>
              <a:rPr lang="en-US" sz="2400" dirty="0"/>
              <a:t>This may be a test of your discretion and professionalism. </a:t>
            </a:r>
          </a:p>
          <a:p>
            <a:endParaRPr lang="en-US" sz="2400" dirty="0"/>
          </a:p>
          <a:p>
            <a:r>
              <a:rPr lang="en-US" sz="2400" dirty="0"/>
              <a:t>It is best to reply that you would prefer not to divulge any confidential information. </a:t>
            </a:r>
          </a:p>
          <a:p>
            <a:endParaRPr lang="en-US" sz="2400" dirty="0"/>
          </a:p>
          <a:p>
            <a:r>
              <a:rPr lang="en-US" sz="2400" dirty="0"/>
              <a:t>Here are ways to handle questions that may be personal or confidential in nature and may not be relevant to your presentation.</a:t>
            </a:r>
          </a:p>
        </p:txBody>
      </p:sp>
      <p:sp>
        <p:nvSpPr>
          <p:cNvPr id="4" name="Content Placeholder 2">
            <a:extLst>
              <a:ext uri="{FF2B5EF4-FFF2-40B4-BE49-F238E27FC236}">
                <a16:creationId xmlns:a16="http://schemas.microsoft.com/office/drawing/2014/main" id="{DA7F9749-1738-47FB-A3E0-77C4DFDB0045}"/>
              </a:ext>
            </a:extLst>
          </p:cNvPr>
          <p:cNvSpPr txBox="1">
            <a:spLocks/>
          </p:cNvSpPr>
          <p:nvPr/>
        </p:nvSpPr>
        <p:spPr>
          <a:xfrm>
            <a:off x="6324599" y="1938337"/>
            <a:ext cx="5257800" cy="435133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endParaRPr lang="en-US" sz="1400" i="1" dirty="0"/>
          </a:p>
          <a:p>
            <a:pPr marL="0" indent="0" algn="ctr">
              <a:buNone/>
            </a:pPr>
            <a:r>
              <a:rPr lang="en-US" sz="2400" i="1" dirty="0"/>
              <a:t>"That's a personal matter. Let's focus on issues related to the project.. ..“</a:t>
            </a:r>
          </a:p>
          <a:p>
            <a:pPr marL="0" indent="0" algn="ctr">
              <a:buNone/>
            </a:pPr>
            <a:endParaRPr lang="en-US" sz="2400" i="1" dirty="0"/>
          </a:p>
          <a:p>
            <a:pPr marL="0" indent="0" algn="ctr">
              <a:buNone/>
            </a:pPr>
            <a:r>
              <a:rPr lang="en-US" sz="2400" i="1" dirty="0"/>
              <a:t>"I am not at liberty to disclose that information due to ethics concerns.“</a:t>
            </a:r>
          </a:p>
          <a:p>
            <a:pPr marL="0" indent="0" algn="ctr">
              <a:buNone/>
            </a:pPr>
            <a:endParaRPr lang="en-US" sz="2400" i="1" dirty="0"/>
          </a:p>
          <a:p>
            <a:pPr marL="0" indent="0" algn="ctr">
              <a:buNone/>
            </a:pPr>
            <a:r>
              <a:rPr lang="en-US" sz="2400" i="1" dirty="0"/>
              <a:t>"I am not in a position to share that information because we are obligated to safeguard participants' anonymity."</a:t>
            </a:r>
            <a:endParaRPr lang="en-US" sz="2400" dirty="0"/>
          </a:p>
        </p:txBody>
      </p:sp>
    </p:spTree>
    <p:extLst>
      <p:ext uri="{BB962C8B-B14F-4D97-AF65-F5344CB8AC3E}">
        <p14:creationId xmlns:p14="http://schemas.microsoft.com/office/powerpoint/2010/main" val="1976311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1" end="1"/>
                                            </p:txEl>
                                          </p:spTgt>
                                        </p:tgtEl>
                                        <p:attrNameLst>
                                          <p:attrName>style.visibility</p:attrName>
                                        </p:attrNameLst>
                                      </p:cBhvr>
                                      <p:to>
                                        <p:strVal val="visible"/>
                                      </p:to>
                                    </p:set>
                                    <p:animEffect transition="in" filter="fade">
                                      <p:cBhvr>
                                        <p:cTn id="22" dur="500"/>
                                        <p:tgtEl>
                                          <p:spTgt spid="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500"/>
                                        <p:tgtEl>
                                          <p:spTgt spid="4">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3.4. Communication Strategies and </a:t>
            </a:r>
            <a:br>
              <a:rPr lang="en-US" sz="2800" b="1" dirty="0">
                <a:latin typeface="Cambria" panose="02040503050406030204" pitchFamily="18" charset="0"/>
                <a:ea typeface="Cambria" panose="02040503050406030204" pitchFamily="18" charset="0"/>
              </a:rPr>
            </a:br>
            <a:r>
              <a:rPr lang="en-US" sz="2800" b="1" dirty="0">
                <a:latin typeface="Cambria" panose="02040503050406030204" pitchFamily="18" charset="0"/>
                <a:ea typeface="Cambria" panose="02040503050406030204" pitchFamily="18" charset="0"/>
              </a:rPr>
              <a:t>Language for Fielding Challenging Questions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An “on a scale of one-to-ten” question</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38337"/>
            <a:ext cx="5257800" cy="4351338"/>
          </a:xfrm>
          <a:ln>
            <a:solidFill>
              <a:srgbClr val="C00000"/>
            </a:solidFill>
          </a:ln>
        </p:spPr>
        <p:txBody>
          <a:bodyPr>
            <a:normAutofit/>
          </a:bodyPr>
          <a:lstStyle/>
          <a:p>
            <a:r>
              <a:rPr lang="en-US" sz="2400" dirty="0"/>
              <a:t>For example: </a:t>
            </a:r>
            <a:r>
              <a:rPr lang="en-US" sz="2400" i="1" dirty="0"/>
              <a:t>"On a scale of one to ten, how would you rate your.. .?“</a:t>
            </a:r>
            <a:r>
              <a:rPr lang="en-US" sz="2400" dirty="0"/>
              <a:t> or </a:t>
            </a:r>
            <a:r>
              <a:rPr lang="en-US" sz="2400" i="1" dirty="0"/>
              <a:t>"If you have to grade your X, what grade would it be?"</a:t>
            </a:r>
            <a:r>
              <a:rPr lang="en-US" sz="2400" dirty="0"/>
              <a:t> </a:t>
            </a:r>
          </a:p>
          <a:p>
            <a:r>
              <a:rPr lang="en-US" sz="2400" dirty="0"/>
              <a:t>Your "six" on a ten-point scale could mean something very different from another person's "six." </a:t>
            </a:r>
          </a:p>
          <a:p>
            <a:r>
              <a:rPr lang="en-US" sz="2400" dirty="0"/>
              <a:t>Such numbers are highly subjective and relative. Instead of providing the questioner a number or a grade, provide concrete examples when answering this type of question.</a:t>
            </a:r>
          </a:p>
        </p:txBody>
      </p:sp>
      <p:sp>
        <p:nvSpPr>
          <p:cNvPr id="4" name="Content Placeholder 2">
            <a:extLst>
              <a:ext uri="{FF2B5EF4-FFF2-40B4-BE49-F238E27FC236}">
                <a16:creationId xmlns:a16="http://schemas.microsoft.com/office/drawing/2014/main" id="{DA7F9749-1738-47FB-A3E0-77C4DFDB0045}"/>
              </a:ext>
            </a:extLst>
          </p:cNvPr>
          <p:cNvSpPr txBox="1">
            <a:spLocks/>
          </p:cNvSpPr>
          <p:nvPr/>
        </p:nvSpPr>
        <p:spPr>
          <a:xfrm>
            <a:off x="6324599" y="1938337"/>
            <a:ext cx="5257800" cy="4351338"/>
          </a:xfrm>
          <a:prstGeom prst="rect">
            <a:avLst/>
          </a:prstGeom>
          <a:ln>
            <a:solidFill>
              <a:srgbClr val="C0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002060"/>
                </a:solidFill>
              </a:rPr>
              <a:t>On a matter that you feel quite confident about</a:t>
            </a:r>
            <a:r>
              <a:rPr lang="en-US" sz="2400" dirty="0"/>
              <a:t>: </a:t>
            </a:r>
          </a:p>
          <a:p>
            <a:pPr marL="0" indent="0" algn="ctr">
              <a:buNone/>
            </a:pPr>
            <a:r>
              <a:rPr lang="en-US" sz="2400" i="1" dirty="0"/>
              <a:t>"Just giving you a number on X would be an oversimplification. I’d have to say instead that I have done... to enhance the trustworthiness of my research.“</a:t>
            </a:r>
          </a:p>
          <a:p>
            <a:endParaRPr lang="en-US" sz="2400" dirty="0"/>
          </a:p>
          <a:p>
            <a:r>
              <a:rPr lang="en-US" sz="2400" b="1" dirty="0">
                <a:solidFill>
                  <a:srgbClr val="002060"/>
                </a:solidFill>
              </a:rPr>
              <a:t>On a matter that you feel less satisfactory about</a:t>
            </a:r>
            <a:r>
              <a:rPr lang="en-US" sz="2400" dirty="0"/>
              <a:t>: </a:t>
            </a:r>
          </a:p>
          <a:p>
            <a:pPr marL="0" indent="0" algn="ctr">
              <a:buNone/>
            </a:pPr>
            <a:r>
              <a:rPr lang="en-US" sz="2400" i="1" dirty="0"/>
              <a:t>"I agree that there is always room for improvement. However, I won't oversimplify the matter by just giving you a number. Instead, let me tell you what I have done/the steps I have taken to enhance.. First..”</a:t>
            </a:r>
          </a:p>
        </p:txBody>
      </p:sp>
    </p:spTree>
    <p:extLst>
      <p:ext uri="{BB962C8B-B14F-4D97-AF65-F5344CB8AC3E}">
        <p14:creationId xmlns:p14="http://schemas.microsoft.com/office/powerpoint/2010/main" val="3835654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fade">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3" end="3"/>
                                            </p:txEl>
                                          </p:spTgt>
                                        </p:tgtEl>
                                        <p:attrNameLst>
                                          <p:attrName>style.visibility</p:attrName>
                                        </p:attrNameLst>
                                      </p:cBhvr>
                                      <p:to>
                                        <p:strVal val="visible"/>
                                      </p:to>
                                    </p:set>
                                    <p:animEffect transition="in" filter="fade">
                                      <p:cBhvr>
                                        <p:cTn id="32" dur="500"/>
                                        <p:tgtEl>
                                          <p:spTgt spid="4">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Effect transition="in" filter="fade">
                                      <p:cBhvr>
                                        <p:cTn id="3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2800" b="1" dirty="0">
                <a:latin typeface="Cambria" panose="02040503050406030204" pitchFamily="18" charset="0"/>
                <a:ea typeface="Cambria" panose="02040503050406030204" pitchFamily="18" charset="0"/>
              </a:rPr>
              <a:t>3.5. Communication Strategies and </a:t>
            </a:r>
            <a:br>
              <a:rPr lang="en-US" sz="2800" b="1" dirty="0">
                <a:latin typeface="Cambria" panose="02040503050406030204" pitchFamily="18" charset="0"/>
                <a:ea typeface="Cambria" panose="02040503050406030204" pitchFamily="18" charset="0"/>
              </a:rPr>
            </a:br>
            <a:r>
              <a:rPr lang="en-US" sz="2800" b="1" dirty="0">
                <a:latin typeface="Cambria" panose="02040503050406030204" pitchFamily="18" charset="0"/>
                <a:ea typeface="Cambria" panose="02040503050406030204" pitchFamily="18" charset="0"/>
              </a:rPr>
              <a:t>Language for Fielding Challenging Questions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No questions!</a:t>
            </a:r>
          </a:p>
        </p:txBody>
      </p:sp>
      <p:sp>
        <p:nvSpPr>
          <p:cNvPr id="3" name="Content Placeholder 2">
            <a:extLst>
              <a:ext uri="{FF2B5EF4-FFF2-40B4-BE49-F238E27FC236}">
                <a16:creationId xmlns:a16="http://schemas.microsoft.com/office/drawing/2014/main" id="{5C701515-0A04-49E2-88B5-57ECB9089FAC}"/>
              </a:ext>
            </a:extLst>
          </p:cNvPr>
          <p:cNvSpPr>
            <a:spLocks noGrp="1"/>
          </p:cNvSpPr>
          <p:nvPr>
            <p:ph idx="1"/>
          </p:nvPr>
        </p:nvSpPr>
        <p:spPr>
          <a:xfrm>
            <a:off x="838200" y="1938337"/>
            <a:ext cx="5257800" cy="4351338"/>
          </a:xfrm>
          <a:ln>
            <a:solidFill>
              <a:srgbClr val="C00000"/>
            </a:solidFill>
          </a:ln>
        </p:spPr>
        <p:txBody>
          <a:bodyPr>
            <a:normAutofit lnSpcReduction="10000"/>
          </a:bodyPr>
          <a:lstStyle/>
          <a:p>
            <a:r>
              <a:rPr lang="en-US" sz="2400" dirty="0"/>
              <a:t>We all remember those awkward moments when you could hear a pin drop after the presenter invites questions and comments from the audience. </a:t>
            </a:r>
          </a:p>
          <a:p>
            <a:endParaRPr lang="en-US" sz="2400" dirty="0"/>
          </a:p>
          <a:p>
            <a:r>
              <a:rPr lang="en-US" sz="2400" dirty="0"/>
              <a:t>This silence could mean that you have done such a thorough job that there are simply no questions left, that your audience is completely lost and has tuned out, or that cultural factors may be at play in your audience's response or lack thereof!</a:t>
            </a:r>
          </a:p>
        </p:txBody>
      </p:sp>
      <p:sp>
        <p:nvSpPr>
          <p:cNvPr id="4" name="Content Placeholder 2">
            <a:extLst>
              <a:ext uri="{FF2B5EF4-FFF2-40B4-BE49-F238E27FC236}">
                <a16:creationId xmlns:a16="http://schemas.microsoft.com/office/drawing/2014/main" id="{DA7F9749-1738-47FB-A3E0-77C4DFDB0045}"/>
              </a:ext>
            </a:extLst>
          </p:cNvPr>
          <p:cNvSpPr txBox="1">
            <a:spLocks/>
          </p:cNvSpPr>
          <p:nvPr/>
        </p:nvSpPr>
        <p:spPr>
          <a:xfrm>
            <a:off x="6324599" y="1938337"/>
            <a:ext cx="5257800" cy="4351338"/>
          </a:xfrm>
          <a:prstGeom prst="rect">
            <a:avLst/>
          </a:prstGeom>
          <a:ln>
            <a:solidFill>
              <a:srgbClr val="C0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Carefully consider who your audience members are and their needs. </a:t>
            </a:r>
          </a:p>
          <a:p>
            <a:endParaRPr lang="en-US" sz="2400" dirty="0"/>
          </a:p>
          <a:p>
            <a:r>
              <a:rPr lang="en-US" sz="2400" dirty="0"/>
              <a:t>In addition to making sure that you have done your homework thoroughly in getting ready for the talk, always prepare a few questions in advance. </a:t>
            </a:r>
          </a:p>
          <a:p>
            <a:endParaRPr lang="en-US" sz="2400" dirty="0"/>
          </a:p>
          <a:p>
            <a:r>
              <a:rPr lang="en-US" sz="2400" dirty="0"/>
              <a:t>Sometimes your audience members just need some time to warm up during the question-and-answer session.</a:t>
            </a:r>
          </a:p>
        </p:txBody>
      </p:sp>
    </p:spTree>
    <p:extLst>
      <p:ext uri="{BB962C8B-B14F-4D97-AF65-F5344CB8AC3E}">
        <p14:creationId xmlns:p14="http://schemas.microsoft.com/office/powerpoint/2010/main" val="1061911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a:bodyPr>
          <a:lstStyle/>
          <a:p>
            <a:r>
              <a:rPr lang="en-US" sz="3600" b="1" dirty="0">
                <a:latin typeface="Cambria" panose="02040503050406030204" pitchFamily="18" charset="0"/>
                <a:ea typeface="Cambria" panose="02040503050406030204" pitchFamily="18" charset="0"/>
              </a:rPr>
              <a:t>4.1. Application Activities</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 Research Talks</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5999" y="1930400"/>
            <a:ext cx="10295467" cy="4465203"/>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When you are conversing formally or informally with professional or personal contacts at conferences or in the interview process, you will have various critical opportunities, some very brief and some lengthier, to describe your research to various kinds of audiences - fellow researchers in your field, researchers not directly in your field or outside of your field, potential future colleagues, students, and so on. </a:t>
            </a:r>
          </a:p>
          <a:p>
            <a:endParaRPr lang="en-US" sz="2200" dirty="0"/>
          </a:p>
          <a:p>
            <a:r>
              <a:rPr lang="en-US" sz="2200" dirty="0"/>
              <a:t>It is crucial to be able to zoom in and out in your communication of complex ideas in a way that makes them accessible and interesting to the intended audience. </a:t>
            </a:r>
          </a:p>
          <a:p>
            <a:endParaRPr lang="en-US" sz="2200" dirty="0"/>
          </a:p>
          <a:p>
            <a:r>
              <a:rPr lang="en-US" sz="2200" dirty="0"/>
              <a:t>This activity focuses on enhancing the clarity of language and context that is essential in conversing with people who have a wide range of areas of expertise.</a:t>
            </a:r>
          </a:p>
        </p:txBody>
      </p:sp>
    </p:spTree>
    <p:extLst>
      <p:ext uri="{BB962C8B-B14F-4D97-AF65-F5344CB8AC3E}">
        <p14:creationId xmlns:p14="http://schemas.microsoft.com/office/powerpoint/2010/main" val="286098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a:bodyPr>
          <a:lstStyle/>
          <a:p>
            <a:r>
              <a:rPr lang="en-US" sz="3600" b="1" dirty="0">
                <a:latin typeface="Cambria" panose="02040503050406030204" pitchFamily="18" charset="0"/>
                <a:ea typeface="Cambria" panose="02040503050406030204" pitchFamily="18" charset="0"/>
              </a:rPr>
              <a:t>4.1. Application Activities</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 Research Talks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1787960"/>
            <a:ext cx="10295467" cy="863600"/>
          </a:xfrm>
          <a:prstGeom prst="rect">
            <a:avLst/>
          </a:prstGeom>
          <a:ln>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t>Instructions:</a:t>
            </a:r>
          </a:p>
          <a:p>
            <a:pPr marL="0" indent="0">
              <a:buNone/>
            </a:pPr>
            <a:r>
              <a:rPr lang="en-US" sz="2200" dirty="0"/>
              <a:t>Present talks describing aspects of your research in four different ways. </a:t>
            </a:r>
          </a:p>
        </p:txBody>
      </p:sp>
      <p:sp>
        <p:nvSpPr>
          <p:cNvPr id="4" name="Content Placeholder 7">
            <a:extLst>
              <a:ext uri="{FF2B5EF4-FFF2-40B4-BE49-F238E27FC236}">
                <a16:creationId xmlns:a16="http://schemas.microsoft.com/office/drawing/2014/main" id="{B1806555-DD0F-443D-BB8A-8E64940F34A0}"/>
              </a:ext>
            </a:extLst>
          </p:cNvPr>
          <p:cNvSpPr txBox="1">
            <a:spLocks/>
          </p:cNvSpPr>
          <p:nvPr/>
        </p:nvSpPr>
        <p:spPr>
          <a:xfrm>
            <a:off x="1016001" y="2854759"/>
            <a:ext cx="5080000" cy="332590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US" sz="2200" dirty="0"/>
              <a:t>Prepare to give a 10-minute talk aimed at a non-specialized audience. This is applicable to research talks or job talks that ask you to make your research accessible and interesting to faculty and students alike. Carefully consider the need to provide more context for the information and to not assume any background knowledge.</a:t>
            </a:r>
          </a:p>
        </p:txBody>
      </p:sp>
      <p:sp>
        <p:nvSpPr>
          <p:cNvPr id="5" name="Content Placeholder 7">
            <a:extLst>
              <a:ext uri="{FF2B5EF4-FFF2-40B4-BE49-F238E27FC236}">
                <a16:creationId xmlns:a16="http://schemas.microsoft.com/office/drawing/2014/main" id="{D3AF4E79-BF3E-4FBD-B083-40853865EBA8}"/>
              </a:ext>
            </a:extLst>
          </p:cNvPr>
          <p:cNvSpPr txBox="1">
            <a:spLocks/>
          </p:cNvSpPr>
          <p:nvPr/>
        </p:nvSpPr>
        <p:spPr>
          <a:xfrm>
            <a:off x="6231467" y="2837826"/>
            <a:ext cx="5080000" cy="332590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2"/>
            </a:pPr>
            <a:r>
              <a:rPr lang="en-US" sz="2200" dirty="0"/>
              <a:t>Prepare to give a 5-minute talk aimed at an audience with mixed levels of background knowledge. This is the scenario typically encountered when you speak at conferences and in all situations where time is a constraint. Consider what definitions need to be provided, what background information must be clarified, and what details should be eliminated.</a:t>
            </a:r>
          </a:p>
        </p:txBody>
      </p:sp>
    </p:spTree>
    <p:extLst>
      <p:ext uri="{BB962C8B-B14F-4D97-AF65-F5344CB8AC3E}">
        <p14:creationId xmlns:p14="http://schemas.microsoft.com/office/powerpoint/2010/main" val="2113353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Effect transition="in" filter="fade">
                                      <p:cBhvr>
                                        <p:cTn id="17" dur="500"/>
                                        <p:tgtEl>
                                          <p:spTgt spid="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a:bodyPr>
          <a:lstStyle/>
          <a:p>
            <a:r>
              <a:rPr lang="en-US" sz="3600" b="1" dirty="0">
                <a:latin typeface="Cambria" panose="02040503050406030204" pitchFamily="18" charset="0"/>
                <a:ea typeface="Cambria" panose="02040503050406030204" pitchFamily="18" charset="0"/>
              </a:rPr>
              <a:t>4.1. Application Activities</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 Research Talks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1787960"/>
            <a:ext cx="10295467" cy="863600"/>
          </a:xfrm>
          <a:prstGeom prst="rect">
            <a:avLst/>
          </a:prstGeom>
          <a:ln>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t>Instructions:</a:t>
            </a:r>
          </a:p>
          <a:p>
            <a:pPr marL="0" indent="0">
              <a:buNone/>
            </a:pPr>
            <a:r>
              <a:rPr lang="en-US" sz="2200" dirty="0"/>
              <a:t>Present talks describing aspects of your research in four different ways. </a:t>
            </a:r>
          </a:p>
        </p:txBody>
      </p:sp>
      <p:sp>
        <p:nvSpPr>
          <p:cNvPr id="4" name="Content Placeholder 7">
            <a:extLst>
              <a:ext uri="{FF2B5EF4-FFF2-40B4-BE49-F238E27FC236}">
                <a16:creationId xmlns:a16="http://schemas.microsoft.com/office/drawing/2014/main" id="{B1806555-DD0F-443D-BB8A-8E64940F34A0}"/>
              </a:ext>
            </a:extLst>
          </p:cNvPr>
          <p:cNvSpPr txBox="1">
            <a:spLocks/>
          </p:cNvSpPr>
          <p:nvPr/>
        </p:nvSpPr>
        <p:spPr>
          <a:xfrm>
            <a:off x="1016001" y="2854759"/>
            <a:ext cx="5080000" cy="332590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3"/>
            </a:pPr>
            <a:r>
              <a:rPr lang="en-US" sz="2200" dirty="0"/>
              <a:t>Prepare to give a 3-minute talk aimed at a specialized audience. Be very precise and succinct in your description, without neglecting any essential definition or the background information needed for your listeners to understand the nature and significance of your research</a:t>
            </a:r>
          </a:p>
        </p:txBody>
      </p:sp>
      <p:sp>
        <p:nvSpPr>
          <p:cNvPr id="5" name="Content Placeholder 7">
            <a:extLst>
              <a:ext uri="{FF2B5EF4-FFF2-40B4-BE49-F238E27FC236}">
                <a16:creationId xmlns:a16="http://schemas.microsoft.com/office/drawing/2014/main" id="{D3AF4E79-BF3E-4FBD-B083-40853865EBA8}"/>
              </a:ext>
            </a:extLst>
          </p:cNvPr>
          <p:cNvSpPr txBox="1">
            <a:spLocks/>
          </p:cNvSpPr>
          <p:nvPr/>
        </p:nvSpPr>
        <p:spPr>
          <a:xfrm>
            <a:off x="6231467" y="2837826"/>
            <a:ext cx="5080000" cy="332590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4"/>
            </a:pPr>
            <a:r>
              <a:rPr lang="en-US" sz="2200" dirty="0"/>
              <a:t>Prepare to give a 1-minute talk aimed at generalists. This is highly applicable to various formal and informal speaking settings. Focus on modifying your language and contextual information to make your talk accessible and concise, and to provide an account of the practical significance of your work. Ask yourself: What do you want your listeners to think about when they leave?</a:t>
            </a:r>
          </a:p>
        </p:txBody>
      </p:sp>
    </p:spTree>
    <p:extLst>
      <p:ext uri="{BB962C8B-B14F-4D97-AF65-F5344CB8AC3E}">
        <p14:creationId xmlns:p14="http://schemas.microsoft.com/office/powerpoint/2010/main" val="752192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a:bodyPr>
          <a:lstStyle/>
          <a:p>
            <a:r>
              <a:rPr lang="en-US" sz="3600" b="1" dirty="0">
                <a:latin typeface="Cambria" panose="02040503050406030204" pitchFamily="18" charset="0"/>
                <a:ea typeface="Cambria" panose="02040503050406030204" pitchFamily="18" charset="0"/>
              </a:rPr>
              <a:t>4.1. Application Activities</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 Research Talks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955801" y="1787960"/>
            <a:ext cx="3200400" cy="345640"/>
          </a:xfrm>
          <a:prstGeom prst="rect">
            <a:avLst/>
          </a:prstGeom>
          <a:ln>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t>For Classroom Instruction</a:t>
            </a:r>
            <a:endParaRPr lang="en-US" sz="2200" dirty="0"/>
          </a:p>
        </p:txBody>
      </p:sp>
      <p:sp>
        <p:nvSpPr>
          <p:cNvPr id="4" name="Content Placeholder 7">
            <a:extLst>
              <a:ext uri="{FF2B5EF4-FFF2-40B4-BE49-F238E27FC236}">
                <a16:creationId xmlns:a16="http://schemas.microsoft.com/office/drawing/2014/main" id="{B1806555-DD0F-443D-BB8A-8E64940F34A0}"/>
              </a:ext>
            </a:extLst>
          </p:cNvPr>
          <p:cNvSpPr txBox="1">
            <a:spLocks/>
          </p:cNvSpPr>
          <p:nvPr/>
        </p:nvSpPr>
        <p:spPr>
          <a:xfrm>
            <a:off x="1016001" y="2370667"/>
            <a:ext cx="5080000" cy="3809999"/>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Instead of having students deliver all four talks at once, you may focus on one type per session/week. </a:t>
            </a:r>
          </a:p>
          <a:p>
            <a:r>
              <a:rPr lang="en-US" sz="2000" dirty="0"/>
              <a:t>Ask students to take notes of each presenter's talk and, while doing so, to keep in mind such aspects as structure, content, clarity of context, clarity of language, nonverbal language, and vocal qualities (e.g., pace, volume, pitch, inflection, and pausing). </a:t>
            </a:r>
          </a:p>
          <a:p>
            <a:r>
              <a:rPr lang="en-US" sz="2000" dirty="0"/>
              <a:t>Set aside some time at the end of each session to allow participants to share their feedback and thoughts.</a:t>
            </a:r>
          </a:p>
        </p:txBody>
      </p:sp>
      <p:sp>
        <p:nvSpPr>
          <p:cNvPr id="5" name="Content Placeholder 7">
            <a:extLst>
              <a:ext uri="{FF2B5EF4-FFF2-40B4-BE49-F238E27FC236}">
                <a16:creationId xmlns:a16="http://schemas.microsoft.com/office/drawing/2014/main" id="{D3AF4E79-BF3E-4FBD-B083-40853865EBA8}"/>
              </a:ext>
            </a:extLst>
          </p:cNvPr>
          <p:cNvSpPr txBox="1">
            <a:spLocks/>
          </p:cNvSpPr>
          <p:nvPr/>
        </p:nvSpPr>
        <p:spPr>
          <a:xfrm>
            <a:off x="6231467" y="2370668"/>
            <a:ext cx="5080000" cy="3793066"/>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Find people who are representative of three kinds of audiences and who are willing to offer feedback to you.</a:t>
            </a:r>
          </a:p>
          <a:p>
            <a:r>
              <a:rPr lang="en-US" sz="2200" dirty="0"/>
              <a:t>If you cannot do that, try video-taping yourself practicing delivering three talks and critically evaluate areas for further improvement. </a:t>
            </a:r>
          </a:p>
          <a:p>
            <a:r>
              <a:rPr lang="en-US" sz="2200" dirty="0"/>
              <a:t>Seek out feedback from others. Mos universities have professional development or career centers that offer support for skill development.</a:t>
            </a:r>
          </a:p>
        </p:txBody>
      </p:sp>
      <p:sp>
        <p:nvSpPr>
          <p:cNvPr id="8" name="Content Placeholder 7">
            <a:extLst>
              <a:ext uri="{FF2B5EF4-FFF2-40B4-BE49-F238E27FC236}">
                <a16:creationId xmlns:a16="http://schemas.microsoft.com/office/drawing/2014/main" id="{28C748B2-93C2-4090-AE5F-87FD069E3D90}"/>
              </a:ext>
            </a:extLst>
          </p:cNvPr>
          <p:cNvSpPr txBox="1">
            <a:spLocks/>
          </p:cNvSpPr>
          <p:nvPr/>
        </p:nvSpPr>
        <p:spPr>
          <a:xfrm>
            <a:off x="7171267" y="1787960"/>
            <a:ext cx="3200400" cy="345640"/>
          </a:xfrm>
          <a:prstGeom prst="rect">
            <a:avLst/>
          </a:prstGeom>
          <a:ln>
            <a:solidFill>
              <a:srgbClr val="C0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200" b="1" dirty="0"/>
              <a:t>For Self-Study</a:t>
            </a:r>
            <a:endParaRPr lang="en-US" sz="2200" dirty="0"/>
          </a:p>
        </p:txBody>
      </p:sp>
    </p:spTree>
    <p:extLst>
      <p:ext uri="{BB962C8B-B14F-4D97-AF65-F5344CB8AC3E}">
        <p14:creationId xmlns:p14="http://schemas.microsoft.com/office/powerpoint/2010/main" val="59918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500"/>
                                        <p:tgtEl>
                                          <p:spTgt spid="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fade">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fade">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fade">
                                      <p:cBhvr>
                                        <p:cTn id="42"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325563"/>
          </a:xfrm>
        </p:spPr>
        <p:txBody>
          <a:bodyPr>
            <a:normAutofit/>
          </a:bodyPr>
          <a:lstStyle/>
          <a:p>
            <a:r>
              <a:rPr lang="en-US" sz="3600" b="1" dirty="0">
                <a:latin typeface="Cambria" panose="02040503050406030204" pitchFamily="18" charset="0"/>
                <a:ea typeface="Cambria" panose="02040503050406030204" pitchFamily="18" charset="0"/>
              </a:rPr>
              <a:t>4.2. Application Activities</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 Mock Academic Interviews</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1659472"/>
            <a:ext cx="5080000" cy="465666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t>Instructions:</a:t>
            </a:r>
          </a:p>
          <a:p>
            <a:pPr marL="457200" indent="-457200">
              <a:buFont typeface="+mj-lt"/>
              <a:buAutoNum type="arabicPeriod"/>
            </a:pPr>
            <a:r>
              <a:rPr lang="en-US" sz="2000" dirty="0"/>
              <a:t>Work in pairs to prepare and present a mock job interview.</a:t>
            </a:r>
          </a:p>
          <a:p>
            <a:pPr marL="457200" indent="-457200">
              <a:buFont typeface="+mj-lt"/>
              <a:buAutoNum type="arabicPeriod"/>
            </a:pPr>
            <a:r>
              <a:rPr lang="en-US" sz="2000" dirty="0"/>
              <a:t>Each student will take a turn being the interviewer and interviewee. Each interviewee will inform the interviewer about his/her target institution.</a:t>
            </a:r>
          </a:p>
          <a:p>
            <a:pPr marL="457200" indent="-457200">
              <a:buFont typeface="+mj-lt"/>
              <a:buAutoNum type="arabicPeriod"/>
            </a:pPr>
            <a:r>
              <a:rPr lang="en-US" sz="2000" dirty="0"/>
              <a:t>Use the questions in Section 5 to prepare both the questions and answers. The interviewer will select the appropriate questions to pose to the interviewee on the basis of his/her research about the target institution; the interviewee will anticipate the questions that the interviewer will raise.</a:t>
            </a:r>
          </a:p>
        </p:txBody>
      </p:sp>
      <p:sp>
        <p:nvSpPr>
          <p:cNvPr id="4" name="Content Placeholder 7">
            <a:extLst>
              <a:ext uri="{FF2B5EF4-FFF2-40B4-BE49-F238E27FC236}">
                <a16:creationId xmlns:a16="http://schemas.microsoft.com/office/drawing/2014/main" id="{AA97E033-9920-4349-9719-11774AF62ABA}"/>
              </a:ext>
            </a:extLst>
          </p:cNvPr>
          <p:cNvSpPr txBox="1">
            <a:spLocks/>
          </p:cNvSpPr>
          <p:nvPr/>
        </p:nvSpPr>
        <p:spPr>
          <a:xfrm>
            <a:off x="6316133" y="1659472"/>
            <a:ext cx="5080000" cy="465666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4"/>
            </a:pPr>
            <a:r>
              <a:rPr lang="en-US" sz="2000" dirty="0"/>
              <a:t>The interviewee should write out and practice his/her response for each anticipated question.</a:t>
            </a:r>
          </a:p>
          <a:p>
            <a:pPr marL="457200" indent="-457200">
              <a:buFont typeface="+mj-lt"/>
              <a:buAutoNum type="arabicPeriod" startAt="4"/>
            </a:pPr>
            <a:r>
              <a:rPr lang="en-US" sz="2000" dirty="0"/>
              <a:t>When both are ready to present the mock interview orally, tape/video-record each interview session. The interviewer should take notes to (a) emulate what interviewers often do and (b) facilitate post-mock interview sharing and reflection.</a:t>
            </a:r>
          </a:p>
          <a:p>
            <a:pPr marL="457200" indent="-457200">
              <a:buFont typeface="+mj-lt"/>
              <a:buAutoNum type="arabicPeriod" startAt="4"/>
            </a:pPr>
            <a:r>
              <a:rPr lang="en-US" sz="2000" dirty="0"/>
              <a:t>Play back each of the two clips and reflect on each other's responses to various chosen questions in order to spot areas for improvement.</a:t>
            </a:r>
          </a:p>
        </p:txBody>
      </p:sp>
    </p:spTree>
    <p:extLst>
      <p:ext uri="{BB962C8B-B14F-4D97-AF65-F5344CB8AC3E}">
        <p14:creationId xmlns:p14="http://schemas.microsoft.com/office/powerpoint/2010/main" val="3744033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fade">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462397"/>
            <a:ext cx="10083800" cy="1325563"/>
          </a:xfrm>
        </p:spPr>
        <p:txBody>
          <a:bodyPr>
            <a:normAutofit fontScale="90000"/>
          </a:bodyPr>
          <a:lstStyle/>
          <a:p>
            <a:r>
              <a:rPr lang="en-US" sz="3600" b="1" dirty="0">
                <a:latin typeface="Cambria" panose="02040503050406030204" pitchFamily="18" charset="0"/>
                <a:ea typeface="Cambria" panose="02040503050406030204" pitchFamily="18" charset="0"/>
              </a:rPr>
              <a:t>4.3. Application Activities</a:t>
            </a:r>
            <a:br>
              <a:rPr lang="en-US" sz="3600" b="1" dirty="0">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 Learn from Those who Have</a:t>
            </a:r>
            <a:br>
              <a:rPr lang="en-US" sz="3600" b="1" dirty="0">
                <a:solidFill>
                  <a:srgbClr val="C00000"/>
                </a:solidFill>
                <a:latin typeface="Cambria" panose="02040503050406030204" pitchFamily="18" charset="0"/>
                <a:ea typeface="Cambria" panose="02040503050406030204" pitchFamily="18" charset="0"/>
              </a:rPr>
            </a:br>
            <a:r>
              <a:rPr lang="en-US" sz="3600" b="1" dirty="0">
                <a:solidFill>
                  <a:srgbClr val="C00000"/>
                </a:solidFill>
                <a:latin typeface="Cambria" panose="02040503050406030204" pitchFamily="18" charset="0"/>
                <a:ea typeface="Cambria" panose="02040503050406030204" pitchFamily="18" charset="0"/>
              </a:rPr>
              <a:t>Walked the Path</a:t>
            </a:r>
            <a:endParaRPr lang="en-US" sz="4000" b="1" dirty="0">
              <a:solidFill>
                <a:srgbClr val="C00000"/>
              </a:solidFill>
              <a:latin typeface="Cambria" panose="02040503050406030204" pitchFamily="18" charset="0"/>
              <a:ea typeface="Cambria" panose="02040503050406030204" pitchFamily="18" charset="0"/>
            </a:endParaRP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1930400"/>
            <a:ext cx="4842936" cy="4465203"/>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a:pPr>
            <a:r>
              <a:rPr lang="en-US" sz="1800" dirty="0"/>
              <a:t>If you haven't had any experience presenting at conferences, informally interview three people that you know have had such an experience and ask them to share with you some "do's and don'ts" in their preparation and delivery of a conference talk. What have you learned?</a:t>
            </a:r>
            <a:br>
              <a:rPr lang="en-US" sz="1800" dirty="0"/>
            </a:br>
            <a:r>
              <a:rPr lang="en-US" sz="1800"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4" name="Content Placeholder 7">
            <a:extLst>
              <a:ext uri="{FF2B5EF4-FFF2-40B4-BE49-F238E27FC236}">
                <a16:creationId xmlns:a16="http://schemas.microsoft.com/office/drawing/2014/main" id="{66F57B84-D323-43F0-A811-45D0E9A795A5}"/>
              </a:ext>
            </a:extLst>
          </p:cNvPr>
          <p:cNvSpPr txBox="1">
            <a:spLocks/>
          </p:cNvSpPr>
          <p:nvPr/>
        </p:nvSpPr>
        <p:spPr>
          <a:xfrm>
            <a:off x="6333066" y="1930400"/>
            <a:ext cx="5080001" cy="4465203"/>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mj-lt"/>
              <a:buAutoNum type="arabicPeriod" startAt="2"/>
            </a:pPr>
            <a:r>
              <a:rPr lang="en-US" sz="1800" dirty="0"/>
              <a:t>If you are near the stage of an academic job search, informally interview three people whom you know have had experience giving job talks and ask them to share with you their experiences in delivering a research talk, giving a teaching demo, going through an interview with the search committee, meeting with faculty and students in the department, attending lunch/dinner functions, and so on. What have you learned from your conversations with them?</a:t>
            </a:r>
            <a:br>
              <a:rPr lang="en-US" sz="1800" dirty="0"/>
            </a:br>
            <a:r>
              <a:rPr lang="en-US" sz="1800" dirty="0"/>
              <a:t>____________________________________________________________________________________________________________________________________________________________________________________________________________________________________</a:t>
            </a:r>
          </a:p>
        </p:txBody>
      </p:sp>
    </p:spTree>
    <p:extLst>
      <p:ext uri="{BB962C8B-B14F-4D97-AF65-F5344CB8AC3E}">
        <p14:creationId xmlns:p14="http://schemas.microsoft.com/office/powerpoint/2010/main" val="9867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0" y="2128411"/>
            <a:ext cx="9838267" cy="3217328"/>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Here are some common possible question types and tips that have been accumulated from both sides of the table: as a candidate searching for an academic position and as a member of a search committee selecting a potential colleague. </a:t>
            </a:r>
          </a:p>
          <a:p>
            <a:endParaRPr lang="en-US" sz="2400" dirty="0"/>
          </a:p>
          <a:p>
            <a:r>
              <a:rPr lang="en-US" sz="2400" dirty="0"/>
              <a:t>Take time to go over them and prepare how you would respond to interview questions relevant to the position you are seeking</a:t>
            </a:r>
          </a:p>
        </p:txBody>
      </p:sp>
    </p:spTree>
    <p:extLst>
      <p:ext uri="{BB962C8B-B14F-4D97-AF65-F5344CB8AC3E}">
        <p14:creationId xmlns:p14="http://schemas.microsoft.com/office/powerpoint/2010/main" val="3271442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1" y="1874410"/>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THESIS</a:t>
            </a:r>
            <a:endParaRPr lang="en-US" sz="2000" b="1" dirty="0">
              <a:solidFill>
                <a:srgbClr val="C00000"/>
              </a:solidFill>
            </a:endParaRPr>
          </a:p>
          <a:p>
            <a:pPr algn="ctr">
              <a:buFont typeface="Wingdings" panose="05000000000000000000" pitchFamily="2" charset="2"/>
              <a:buChar char="§"/>
            </a:pPr>
            <a:r>
              <a:rPr lang="en-US" sz="2000" i="1" dirty="0">
                <a:solidFill>
                  <a:srgbClr val="002060"/>
                </a:solidFill>
              </a:rPr>
              <a:t>Tell us about your thesis. How did you become interested in the topic?</a:t>
            </a:r>
          </a:p>
          <a:p>
            <a:pPr marL="0" indent="0">
              <a:buNone/>
            </a:pPr>
            <a:r>
              <a:rPr lang="en-US" sz="2000" dirty="0"/>
              <a:t>A few pointers:</a:t>
            </a:r>
          </a:p>
          <a:p>
            <a:r>
              <a:rPr lang="en-US" sz="2000" dirty="0"/>
              <a:t>Prepare your oral summary ahead of time. Have a short version (1 to 2 minutes) and a longer version (5 minutes or so) (in case more detail is requested). </a:t>
            </a:r>
          </a:p>
          <a:p>
            <a:r>
              <a:rPr lang="en-US" sz="1900" dirty="0"/>
              <a:t>Also, have ready brief oral elaborations on, for example, methodology; major findings; theoretical background; empirical, theoretical, methodological, and practical implications; and the importance of your findings. Be precise, concise, interesting, and free of jargon.</a:t>
            </a:r>
            <a:endParaRPr lang="en-US" sz="2000" dirty="0"/>
          </a:p>
          <a:p>
            <a:endParaRPr lang="en-US" sz="2000" dirty="0"/>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6316134" y="1874410"/>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t>Don't assume they've all read your writing samples. Display enthusiasm and confidence about your dissertation.</a:t>
            </a:r>
          </a:p>
          <a:p>
            <a:r>
              <a:rPr lang="en-US" sz="2000" dirty="0"/>
              <a:t>Remember that you know more than anyone else in the room about the topic.</a:t>
            </a:r>
          </a:p>
          <a:p>
            <a:r>
              <a:rPr lang="en-US" sz="2000" dirty="0"/>
              <a:t>Focus on the significance, contributions, and originality of your dissertation.</a:t>
            </a:r>
          </a:p>
          <a:p>
            <a:r>
              <a:rPr lang="en-US" sz="2000" dirty="0"/>
              <a:t>Be prepared to talk about how your dissertation relates to the work of others in the field, to your future work, and to the wider academic world or professional community in general.</a:t>
            </a:r>
          </a:p>
        </p:txBody>
      </p:sp>
    </p:spTree>
    <p:extLst>
      <p:ext uri="{BB962C8B-B14F-4D97-AF65-F5344CB8AC3E}">
        <p14:creationId xmlns:p14="http://schemas.microsoft.com/office/powerpoint/2010/main" val="2656176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fade">
                                      <p:cBhvr>
                                        <p:cTn id="37" dur="500"/>
                                        <p:tgtEl>
                                          <p:spTgt spid="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500"/>
                                        <p:tgtEl>
                                          <p:spTgt spid="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fade">
                                      <p:cBhvr>
                                        <p:cTn id="4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1016001" y="1874410"/>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PUBLICATIONS</a:t>
            </a:r>
            <a:endParaRPr lang="en-US" sz="2000" b="1" dirty="0">
              <a:solidFill>
                <a:srgbClr val="C00000"/>
              </a:solidFill>
            </a:endParaRPr>
          </a:p>
          <a:p>
            <a:endParaRPr lang="en-US" sz="2000" dirty="0"/>
          </a:p>
          <a:p>
            <a:r>
              <a:rPr lang="en-US" sz="2000" dirty="0"/>
              <a:t>How do you plan to revise your thesis for publication?</a:t>
            </a:r>
          </a:p>
          <a:p>
            <a:r>
              <a:rPr lang="en-US" sz="2000" dirty="0"/>
              <a:t>What are some of your publications?</a:t>
            </a:r>
          </a:p>
          <a:p>
            <a:r>
              <a:rPr lang="en-US" sz="2000" dirty="0"/>
              <a:t>Tell us about the papers that you are currently preparing for submission.</a:t>
            </a:r>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6316134" y="1874410"/>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RESEARCH</a:t>
            </a:r>
            <a:endParaRPr lang="en-US" sz="2000" b="1" dirty="0">
              <a:solidFill>
                <a:srgbClr val="C00000"/>
              </a:solidFill>
            </a:endParaRPr>
          </a:p>
          <a:p>
            <a:endParaRPr lang="en-US" sz="2000" b="1" dirty="0">
              <a:solidFill>
                <a:srgbClr val="C00000"/>
              </a:solidFill>
            </a:endParaRPr>
          </a:p>
          <a:p>
            <a:r>
              <a:rPr lang="en-US" sz="2000" dirty="0"/>
              <a:t>Can you describe your research and what you are currently working on? What do you consider to be your most important research contributions?</a:t>
            </a:r>
          </a:p>
          <a:p>
            <a:r>
              <a:rPr lang="en-US" sz="2000" dirty="0"/>
              <a:t>What is your research plan for this year/For the next two years/in the next five years? What are your plans for future research?(This is an assessment of the extent of your career planning and of your prospects for tenure. Be concrete in stating your short- and long-term goals.)</a:t>
            </a:r>
          </a:p>
        </p:txBody>
      </p:sp>
    </p:spTree>
    <p:extLst>
      <p:ext uri="{BB962C8B-B14F-4D97-AF65-F5344CB8AC3E}">
        <p14:creationId xmlns:p14="http://schemas.microsoft.com/office/powerpoint/2010/main" val="1265288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fade">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489701"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RESEARCH (cont.)</a:t>
            </a:r>
            <a:endParaRPr lang="en-US" sz="2000" b="1" dirty="0">
              <a:solidFill>
                <a:srgbClr val="C00000"/>
              </a:solidFill>
            </a:endParaRPr>
          </a:p>
          <a:p>
            <a:endParaRPr lang="en-US" sz="2000" dirty="0"/>
          </a:p>
          <a:p>
            <a:r>
              <a:rPr lang="en-US" sz="2000" dirty="0"/>
              <a:t>What are your ideas for supporting your research financially? Do you have any plans to apply for SSHRC/NSERC/NSF grants? If so, describe the project for which you are hoping to receive funding.</a:t>
            </a:r>
          </a:p>
          <a:p>
            <a:r>
              <a:rPr lang="en-US" sz="2000" dirty="0"/>
              <a:t>What collaborations have you had in your research in the past? What is your style or manner of collaborating with others?</a:t>
            </a:r>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1092200"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RESEARCH (cont.)</a:t>
            </a:r>
            <a:endParaRPr lang="en-US" sz="2000" b="1" dirty="0">
              <a:solidFill>
                <a:srgbClr val="C00000"/>
              </a:solidFill>
            </a:endParaRPr>
          </a:p>
          <a:p>
            <a:endParaRPr lang="en-US" sz="2000" b="1" dirty="0">
              <a:solidFill>
                <a:srgbClr val="C00000"/>
              </a:solidFill>
            </a:endParaRPr>
          </a:p>
          <a:p>
            <a:r>
              <a:rPr lang="en-US" sz="2000" dirty="0"/>
              <a:t>How do you see your research fitting into a department such as ours, where we have a number of areas of specialization? (Be sure that you do your homework and know the areas of specialization in the department to which you apply.)</a:t>
            </a:r>
          </a:p>
          <a:p>
            <a:r>
              <a:rPr lang="en-US" sz="2000" dirty="0"/>
              <a:t>What have your greatest challenges been in your research, and how have you responded to those challenges? (For questions that invite you to reveal challenges and weaknesses, turn the questions into positive responses.)</a:t>
            </a:r>
          </a:p>
        </p:txBody>
      </p:sp>
    </p:spTree>
    <p:extLst>
      <p:ext uri="{BB962C8B-B14F-4D97-AF65-F5344CB8AC3E}">
        <p14:creationId xmlns:p14="http://schemas.microsoft.com/office/powerpoint/2010/main" val="52555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5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fade">
                                      <p:cBhvr>
                                        <p:cTn id="3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489701"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TEACHING (cont.)</a:t>
            </a:r>
            <a:endParaRPr lang="en-US" sz="2000" b="1" dirty="0">
              <a:solidFill>
                <a:srgbClr val="C00000"/>
              </a:solidFill>
            </a:endParaRPr>
          </a:p>
          <a:p>
            <a:endParaRPr lang="en-US" sz="2000" dirty="0"/>
          </a:p>
          <a:p>
            <a:r>
              <a:rPr lang="en-US" sz="2000" dirty="0"/>
              <a:t>What would be your approach to teaching a graduate course in X in terms of  methodology and content? (Make sure your answer fits the needs of the university/department interviewing you.)</a:t>
            </a:r>
          </a:p>
          <a:p>
            <a:r>
              <a:rPr lang="en-US" sz="2000" dirty="0"/>
              <a:t>How do you see the relation between your teaching and your research interests?</a:t>
            </a:r>
          </a:p>
          <a:p>
            <a:r>
              <a:rPr lang="en-US" sz="2000" dirty="0"/>
              <a:t>What courses would you like to establish in our department at the undergraduate and graduate levels? How would you go about developing that area for students?</a:t>
            </a:r>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1092200"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TEACHING</a:t>
            </a:r>
            <a:endParaRPr lang="en-US" sz="2000" b="1" dirty="0">
              <a:solidFill>
                <a:srgbClr val="C00000"/>
              </a:solidFill>
            </a:endParaRPr>
          </a:p>
          <a:p>
            <a:endParaRPr lang="en-US" sz="800" b="1" dirty="0">
              <a:solidFill>
                <a:srgbClr val="C00000"/>
              </a:solidFill>
            </a:endParaRPr>
          </a:p>
          <a:p>
            <a:r>
              <a:rPr lang="en-US" sz="2000" dirty="0"/>
              <a:t>Could you please describe your teaching experience?</a:t>
            </a:r>
          </a:p>
          <a:p>
            <a:r>
              <a:rPr lang="en-US" sz="2000" dirty="0"/>
              <a:t>What is your teaching philosophy in general?</a:t>
            </a:r>
          </a:p>
          <a:p>
            <a:r>
              <a:rPr lang="en-US" sz="2000" dirty="0"/>
              <a:t>Describe a course you would like to teach. Describe your approach to instruction and methods of evaluation. Which courses in our calendar would you be able to teach?</a:t>
            </a:r>
          </a:p>
          <a:p>
            <a:r>
              <a:rPr lang="en-US" sz="2000" dirty="0"/>
              <a:t>How would you teach X course (e.g., psychology 101, research methodology course, etc.)? (Make sure your answer fits the needs of the university/department interviewing you.)</a:t>
            </a:r>
          </a:p>
        </p:txBody>
      </p:sp>
    </p:spTree>
    <p:extLst>
      <p:ext uri="{BB962C8B-B14F-4D97-AF65-F5344CB8AC3E}">
        <p14:creationId xmlns:p14="http://schemas.microsoft.com/office/powerpoint/2010/main" val="3826489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0" end="0"/>
                                            </p:txEl>
                                          </p:spTgt>
                                        </p:tgtEl>
                                        <p:attrNameLst>
                                          <p:attrName>style.visibility</p:attrName>
                                        </p:attrNameLst>
                                      </p:cBhvr>
                                      <p:to>
                                        <p:strVal val="visible"/>
                                      </p:to>
                                    </p:set>
                                    <p:animEffect transition="in" filter="fade">
                                      <p:cBhvr>
                                        <p:cTn id="32" dur="500"/>
                                        <p:tgtEl>
                                          <p:spTgt spid="6">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2" end="2"/>
                                            </p:txEl>
                                          </p:spTgt>
                                        </p:tgtEl>
                                        <p:attrNameLst>
                                          <p:attrName>style.visibility</p:attrName>
                                        </p:attrNameLst>
                                      </p:cBhvr>
                                      <p:to>
                                        <p:strVal val="visible"/>
                                      </p:to>
                                    </p:set>
                                    <p:animEffect transition="in" filter="fade">
                                      <p:cBhvr>
                                        <p:cTn id="37" dur="500"/>
                                        <p:tgtEl>
                                          <p:spTgt spid="6">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3" end="3"/>
                                            </p:txEl>
                                          </p:spTgt>
                                        </p:tgtEl>
                                        <p:attrNameLst>
                                          <p:attrName>style.visibility</p:attrName>
                                        </p:attrNameLst>
                                      </p:cBhvr>
                                      <p:to>
                                        <p:strVal val="visible"/>
                                      </p:to>
                                    </p:set>
                                    <p:animEffect transition="in" filter="fade">
                                      <p:cBhvr>
                                        <p:cTn id="42" dur="500"/>
                                        <p:tgtEl>
                                          <p:spTgt spid="6">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4" end="4"/>
                                            </p:txEl>
                                          </p:spTgt>
                                        </p:tgtEl>
                                        <p:attrNameLst>
                                          <p:attrName>style.visibility</p:attrName>
                                        </p:attrNameLst>
                                      </p:cBhvr>
                                      <p:to>
                                        <p:strVal val="visible"/>
                                      </p:to>
                                    </p:set>
                                    <p:animEffect transition="in" filter="fade">
                                      <p:cBhvr>
                                        <p:cTn id="47"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489701"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SERVICE</a:t>
            </a:r>
            <a:endParaRPr lang="en-US" sz="2000" b="1" dirty="0">
              <a:solidFill>
                <a:srgbClr val="C00000"/>
              </a:solidFill>
            </a:endParaRPr>
          </a:p>
          <a:p>
            <a:endParaRPr lang="en-US" sz="2000" dirty="0"/>
          </a:p>
          <a:p>
            <a:r>
              <a:rPr lang="en-US" sz="2000" dirty="0"/>
              <a:t>Have you done any committee work? Which of our committees would be of most interest to you?</a:t>
            </a:r>
          </a:p>
          <a:p>
            <a:r>
              <a:rPr lang="en-US" sz="2000" dirty="0"/>
              <a:t>What do you think the role of a thesis or dissertation supervisor should be?</a:t>
            </a:r>
          </a:p>
          <a:p>
            <a:r>
              <a:rPr lang="en-US" sz="2000" dirty="0"/>
              <a:t>What kinds of experiences have you had supervising or advising graduate and/or undergraduate students on research projects?</a:t>
            </a:r>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1092200"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TEACHING (cont.)</a:t>
            </a:r>
            <a:endParaRPr lang="en-US" sz="2000" b="1" dirty="0">
              <a:solidFill>
                <a:srgbClr val="C00000"/>
              </a:solidFill>
            </a:endParaRPr>
          </a:p>
          <a:p>
            <a:endParaRPr lang="en-US" sz="800" b="1" dirty="0">
              <a:solidFill>
                <a:srgbClr val="C00000"/>
              </a:solidFill>
            </a:endParaRPr>
          </a:p>
          <a:p>
            <a:r>
              <a:rPr lang="en-US" sz="2000" dirty="0"/>
              <a:t>Our students are asking us to offer a course on X. What would be your approach to responding to that call?</a:t>
            </a:r>
          </a:p>
          <a:p>
            <a:r>
              <a:rPr lang="en-US" sz="2000" dirty="0"/>
              <a:t>How would your students describe you?</a:t>
            </a:r>
          </a:p>
          <a:p>
            <a:r>
              <a:rPr lang="en-US" sz="2000" dirty="0"/>
              <a:t>In your teaching experience, what have your greatest challenges been and how have you responded to those challenges?</a:t>
            </a:r>
          </a:p>
        </p:txBody>
      </p:sp>
    </p:spTree>
    <p:extLst>
      <p:ext uri="{BB962C8B-B14F-4D97-AF65-F5344CB8AC3E}">
        <p14:creationId xmlns:p14="http://schemas.microsoft.com/office/powerpoint/2010/main" val="1017316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Effect transition="in" filter="fade">
                                      <p:cBhvr>
                                        <p:cTn id="37" dur="500"/>
                                        <p:tgtEl>
                                          <p:spTgt spid="6">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4" end="4"/>
                                            </p:txEl>
                                          </p:spTgt>
                                        </p:tgtEl>
                                        <p:attrNameLst>
                                          <p:attrName>style.visibility</p:attrName>
                                        </p:attrNameLst>
                                      </p:cBhvr>
                                      <p:to>
                                        <p:strVal val="visible"/>
                                      </p:to>
                                    </p:set>
                                    <p:animEffect transition="in" filter="fade">
                                      <p:cBhvr>
                                        <p:cTn id="4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489701"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POSSIBLE QUESTIONS</a:t>
            </a:r>
            <a:endParaRPr lang="en-US" sz="2000" b="1" dirty="0">
              <a:solidFill>
                <a:srgbClr val="C00000"/>
              </a:solidFill>
            </a:endParaRPr>
          </a:p>
          <a:p>
            <a:endParaRPr lang="en-US" sz="2000" dirty="0"/>
          </a:p>
          <a:p>
            <a:r>
              <a:rPr lang="en-US" sz="2000" dirty="0"/>
              <a:t>What attracts you to our institution?</a:t>
            </a:r>
          </a:p>
          <a:p>
            <a:r>
              <a:rPr lang="en-US" sz="2000" dirty="0"/>
              <a:t>Why would you like to work at our university/department?</a:t>
            </a:r>
          </a:p>
          <a:p>
            <a:r>
              <a:rPr lang="en-US" sz="2000" dirty="0"/>
              <a:t>What assets will you bring to our program?</a:t>
            </a:r>
          </a:p>
          <a:p>
            <a:r>
              <a:rPr lang="en-US" sz="2000" dirty="0"/>
              <a:t>What qualifies you for this position?</a:t>
            </a:r>
          </a:p>
          <a:p>
            <a:r>
              <a:rPr lang="en-US" sz="2000" dirty="0"/>
              <a:t>What are your major accomplishments?~What two or three accomplishments are you most proud of?</a:t>
            </a:r>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1092200"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SERVICE (cont.)</a:t>
            </a:r>
            <a:endParaRPr lang="en-US" sz="2000" b="1" dirty="0">
              <a:solidFill>
                <a:srgbClr val="C00000"/>
              </a:solidFill>
            </a:endParaRPr>
          </a:p>
          <a:p>
            <a:endParaRPr lang="en-US" sz="800" b="1" dirty="0">
              <a:solidFill>
                <a:srgbClr val="C00000"/>
              </a:solidFill>
            </a:endParaRPr>
          </a:p>
          <a:p>
            <a:r>
              <a:rPr lang="en-US" sz="2000" dirty="0"/>
              <a:t>What kind of administrative or organizational roles have you taken on in the past? What do you think your strengths are in this area?</a:t>
            </a:r>
          </a:p>
          <a:p>
            <a:r>
              <a:rPr lang="en-US" sz="2000" dirty="0"/>
              <a:t>What kinds of professional development or service activities have you been involved in?</a:t>
            </a:r>
          </a:p>
        </p:txBody>
      </p:sp>
    </p:spTree>
    <p:extLst>
      <p:ext uri="{BB962C8B-B14F-4D97-AF65-F5344CB8AC3E}">
        <p14:creationId xmlns:p14="http://schemas.microsoft.com/office/powerpoint/2010/main" val="416482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fade">
                                      <p:cBhvr>
                                        <p:cTn id="22" dur="5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500"/>
                                        <p:tgtEl>
                                          <p:spTgt spid="6">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3" end="3"/>
                                            </p:txEl>
                                          </p:spTgt>
                                        </p:tgtEl>
                                        <p:attrNameLst>
                                          <p:attrName>style.visibility</p:attrName>
                                        </p:attrNameLst>
                                      </p:cBhvr>
                                      <p:to>
                                        <p:strVal val="visible"/>
                                      </p:to>
                                    </p:set>
                                    <p:animEffect transition="in" filter="fade">
                                      <p:cBhvr>
                                        <p:cTn id="32" dur="500"/>
                                        <p:tgtEl>
                                          <p:spTgt spid="6">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Effect transition="in" filter="fade">
                                      <p:cBhvr>
                                        <p:cTn id="37" dur="500"/>
                                        <p:tgtEl>
                                          <p:spTgt spid="6">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Effect transition="in" filter="fade">
                                      <p:cBhvr>
                                        <p:cTn id="42" dur="500"/>
                                        <p:tgtEl>
                                          <p:spTgt spid="6">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
                                            <p:txEl>
                                              <p:pRg st="6" end="6"/>
                                            </p:txEl>
                                          </p:spTgt>
                                        </p:tgtEl>
                                        <p:attrNameLst>
                                          <p:attrName>style.visibility</p:attrName>
                                        </p:attrNameLst>
                                      </p:cBhvr>
                                      <p:to>
                                        <p:strVal val="visible"/>
                                      </p:to>
                                    </p:set>
                                    <p:animEffect transition="in" filter="fade">
                                      <p:cBhvr>
                                        <p:cTn id="47"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6" name="Content Placeholder 7">
            <a:extLst>
              <a:ext uri="{FF2B5EF4-FFF2-40B4-BE49-F238E27FC236}">
                <a16:creationId xmlns:a16="http://schemas.microsoft.com/office/drawing/2014/main" id="{61A3916C-C3B3-449C-B3D3-EEF89C2E1ECD}"/>
              </a:ext>
            </a:extLst>
          </p:cNvPr>
          <p:cNvSpPr txBox="1">
            <a:spLocks/>
          </p:cNvSpPr>
          <p:nvPr/>
        </p:nvSpPr>
        <p:spPr>
          <a:xfrm>
            <a:off x="6489701"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YOUR QUESTIONS</a:t>
            </a:r>
            <a:endParaRPr lang="en-US" sz="2000" b="1" dirty="0">
              <a:solidFill>
                <a:srgbClr val="C00000"/>
              </a:solidFill>
            </a:endParaRPr>
          </a:p>
          <a:p>
            <a:endParaRPr lang="en-US" sz="2000" dirty="0"/>
          </a:p>
          <a:p>
            <a:r>
              <a:rPr lang="en-US" sz="2000" dirty="0"/>
              <a:t>Always have a few questions ready from your background research of the institution, department, faculty, students, courses, ties with other departments, research foci, and so on. </a:t>
            </a:r>
          </a:p>
          <a:p>
            <a:r>
              <a:rPr lang="en-US" sz="2000" dirty="0"/>
              <a:t>If your questions were answered during the interview, let the search committee know and be specific so that the committee knows that you have done your homework.</a:t>
            </a:r>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1092200" y="17949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OTHER POSSIBLE QUESTIONS (cont.)</a:t>
            </a:r>
            <a:endParaRPr lang="en-US" sz="2000" b="1" dirty="0">
              <a:solidFill>
                <a:srgbClr val="C00000"/>
              </a:solidFill>
            </a:endParaRPr>
          </a:p>
          <a:p>
            <a:endParaRPr lang="en-US" sz="800" b="1" dirty="0">
              <a:solidFill>
                <a:srgbClr val="C00000"/>
              </a:solidFill>
            </a:endParaRPr>
          </a:p>
          <a:p>
            <a:r>
              <a:rPr lang="en-US" sz="2000" dirty="0"/>
              <a:t>What traits and/or qualifications do you have that make you well suited to this position?</a:t>
            </a:r>
          </a:p>
          <a:p>
            <a:r>
              <a:rPr lang="en-US" sz="2000" dirty="0"/>
              <a:t>What would you like to tell us that's not on your CV?</a:t>
            </a:r>
          </a:p>
          <a:p>
            <a:r>
              <a:rPr lang="en-US" sz="2000" dirty="0"/>
              <a:t>Are there any questions you would like to ask me/us?</a:t>
            </a:r>
          </a:p>
        </p:txBody>
      </p:sp>
    </p:spTree>
    <p:extLst>
      <p:ext uri="{BB962C8B-B14F-4D97-AF65-F5344CB8AC3E}">
        <p14:creationId xmlns:p14="http://schemas.microsoft.com/office/powerpoint/2010/main" val="768938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fade">
                                      <p:cBhvr>
                                        <p:cTn id="32" dur="500"/>
                                        <p:tgtEl>
                                          <p:spTgt spid="6">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
                                            <p:txEl>
                                              <p:pRg st="3" end="3"/>
                                            </p:txEl>
                                          </p:spTgt>
                                        </p:tgtEl>
                                        <p:attrNameLst>
                                          <p:attrName>style.visibility</p:attrName>
                                        </p:attrNameLst>
                                      </p:cBhvr>
                                      <p:to>
                                        <p:strVal val="visible"/>
                                      </p:to>
                                    </p:set>
                                    <p:animEffect transition="in" filter="fade">
                                      <p:cBhvr>
                                        <p:cTn id="37"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1016000" y="259197"/>
            <a:ext cx="10083800" cy="1535736"/>
          </a:xfrm>
        </p:spPr>
        <p:txBody>
          <a:bodyPr>
            <a:noAutofit/>
          </a:bodyPr>
          <a:lstStyle/>
          <a:p>
            <a:r>
              <a:rPr lang="en-US" sz="2800" b="1" dirty="0">
                <a:latin typeface="Cambria" panose="02040503050406030204" pitchFamily="18" charset="0"/>
                <a:ea typeface="Cambria" panose="02040503050406030204" pitchFamily="18" charset="0"/>
              </a:rPr>
              <a:t>5. Strategies for Success</a:t>
            </a:r>
            <a:br>
              <a:rPr lang="en-US" sz="2800" b="1" dirty="0">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 Preparing to Answer Questions in </a:t>
            </a:r>
            <a:br>
              <a:rPr lang="en-US" sz="2800" b="1" dirty="0">
                <a:solidFill>
                  <a:srgbClr val="C00000"/>
                </a:solidFill>
                <a:latin typeface="Cambria" panose="02040503050406030204" pitchFamily="18" charset="0"/>
                <a:ea typeface="Cambria" panose="02040503050406030204" pitchFamily="18" charset="0"/>
              </a:rPr>
            </a:br>
            <a:r>
              <a:rPr lang="en-US" sz="2800" b="1" dirty="0">
                <a:solidFill>
                  <a:srgbClr val="C00000"/>
                </a:solidFill>
                <a:latin typeface="Cambria" panose="02040503050406030204" pitchFamily="18" charset="0"/>
                <a:ea typeface="Cambria" panose="02040503050406030204" pitchFamily="18" charset="0"/>
              </a:rPr>
              <a:t>Your Academic Job Interview (cont.)</a:t>
            </a:r>
          </a:p>
        </p:txBody>
      </p:sp>
      <p:sp>
        <p:nvSpPr>
          <p:cNvPr id="4" name="Content Placeholder 7">
            <a:extLst>
              <a:ext uri="{FF2B5EF4-FFF2-40B4-BE49-F238E27FC236}">
                <a16:creationId xmlns:a16="http://schemas.microsoft.com/office/drawing/2014/main" id="{394D9CC1-6783-401A-B95B-2C6CBBC4AEBC}"/>
              </a:ext>
            </a:extLst>
          </p:cNvPr>
          <p:cNvSpPr txBox="1">
            <a:spLocks/>
          </p:cNvSpPr>
          <p:nvPr/>
        </p:nvSpPr>
        <p:spPr>
          <a:xfrm>
            <a:off x="3556000" y="1845733"/>
            <a:ext cx="5080000" cy="4458657"/>
          </a:xfrm>
          <a:prstGeom prst="rect">
            <a:avLst/>
          </a:prstGeom>
          <a:ln>
            <a:solidFill>
              <a:srgbClr val="0070C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rgbClr val="C00000"/>
                </a:solidFill>
              </a:rPr>
              <a:t>YOUR QUESTIONS (cont.)</a:t>
            </a:r>
            <a:endParaRPr lang="en-US" sz="2000" b="1" dirty="0">
              <a:solidFill>
                <a:srgbClr val="C00000"/>
              </a:solidFill>
            </a:endParaRPr>
          </a:p>
          <a:p>
            <a:endParaRPr lang="en-US" sz="1800" b="1" dirty="0">
              <a:solidFill>
                <a:srgbClr val="C00000"/>
              </a:solidFill>
            </a:endParaRPr>
          </a:p>
          <a:p>
            <a:r>
              <a:rPr lang="en-US" sz="2000" dirty="0"/>
              <a:t>Where do you see this department/university in five years?</a:t>
            </a:r>
          </a:p>
          <a:p>
            <a:r>
              <a:rPr lang="en-US" sz="2000" dirty="0"/>
              <a:t>What's the teaching load like?</a:t>
            </a:r>
          </a:p>
          <a:p>
            <a:r>
              <a:rPr lang="en-US" sz="2000" dirty="0"/>
              <a:t>What's the tenure process like?</a:t>
            </a:r>
          </a:p>
          <a:p>
            <a:r>
              <a:rPr lang="en-US" sz="2000" dirty="0"/>
              <a:t>What is the institutional support for scholarly work (e.g., study leave, financial support for conference travel, professional development fund, teaching release)?</a:t>
            </a:r>
          </a:p>
        </p:txBody>
      </p:sp>
    </p:spTree>
    <p:extLst>
      <p:ext uri="{BB962C8B-B14F-4D97-AF65-F5344CB8AC3E}">
        <p14:creationId xmlns:p14="http://schemas.microsoft.com/office/powerpoint/2010/main" val="256521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838200" y="167628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12:</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87 – 89, 92 – 97</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5596</TotalTime>
  <Words>4214</Words>
  <Application>Microsoft Office PowerPoint</Application>
  <PresentationFormat>Widescreen</PresentationFormat>
  <Paragraphs>283</Paragraphs>
  <Slides>31</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Cambria</vt:lpstr>
      <vt:lpstr>Wingdings</vt:lpstr>
      <vt:lpstr>Office Theme</vt:lpstr>
      <vt:lpstr>ENGLISH FOR  ACADEMIC COMMUNICATION</vt:lpstr>
      <vt:lpstr>INTRODUCTION</vt:lpstr>
      <vt:lpstr>1. Unit Introduction</vt:lpstr>
      <vt:lpstr>1. Unit Introduction (cont.)</vt:lpstr>
      <vt:lpstr>2. Facing Challenges and  Exploring Hidden Assumptions</vt:lpstr>
      <vt:lpstr>2. Facing Challenges and  Exploring Hidden Assumptions (cont.)</vt:lpstr>
      <vt:lpstr>2. Facing Challenges and  Exploring Hidden Assumptions (cont.)</vt:lpstr>
      <vt:lpstr>2. Facing Challenges and  Exploring Hidden Assumptions (cont.)</vt:lpstr>
      <vt:lpstr>3.1. Communication Strategies and  Language for Fielding Challenging Questions - A “don’t know” question</vt:lpstr>
      <vt:lpstr>3.1. Communication Strategies and  Language for Fielding Challenging Questions - A “don’t know” question (cont.)</vt:lpstr>
      <vt:lpstr>3.2. Communication Strategies and  Language for Fielding Challenging Questions - A “hostile” question</vt:lpstr>
      <vt:lpstr>3.2. Communication Strategies and  Language for Fielding Challenging Questions - A “hostile” question (cont.)</vt:lpstr>
      <vt:lpstr>3.3. Communication Strategies and  Language for Fielding Challenging Questions - A personal/confidential question</vt:lpstr>
      <vt:lpstr>3.4. Communication Strategies and  Language for Fielding Challenging Questions - An “on a scale of one-to-ten” question</vt:lpstr>
      <vt:lpstr>3.5. Communication Strategies and  Language for Fielding Challenging Questions - No questions!</vt:lpstr>
      <vt:lpstr>4.1. Application Activities – Research Talks</vt:lpstr>
      <vt:lpstr>4.1. Application Activities – Research Talks (cont.)</vt:lpstr>
      <vt:lpstr>4.1. Application Activities – Research Talks (cont.)</vt:lpstr>
      <vt:lpstr>4.1. Application Activities – Research Talks (cont.)</vt:lpstr>
      <vt:lpstr>4.2. Application Activities – Mock Academic Interviews</vt:lpstr>
      <vt:lpstr>4.3. Application Activities – Learn from Those who Have Walked the Path</vt:lpstr>
      <vt:lpstr>5. Strategies for Success – Preparing to Answer Questions in  Your Academic Job Interview</vt:lpstr>
      <vt:lpstr>5. Strategies for Success – Preparing to Answer Questions in  Your Academic Job Interview (cont.)</vt:lpstr>
      <vt:lpstr>5. Strategies for Success – Preparing to Answer Questions in  Your Academic Job Interview (cont.)</vt:lpstr>
      <vt:lpstr>5. Strategies for Success – Preparing to Answer Questions in  Your Academic Job Interview (cont.)</vt:lpstr>
      <vt:lpstr>5. Strategies for Success – Preparing to Answer Questions in  Your Academic Job Interview (cont.)</vt:lpstr>
      <vt:lpstr>5. Strategies for Success – Preparing to Answer Questions in  Your Academic Job Interview (cont.)</vt:lpstr>
      <vt:lpstr>5. Strategies for Success – Preparing to Answer Questions in  Your Academic Job Interview (cont.)</vt:lpstr>
      <vt:lpstr>5. Strategies for Success – Preparing to Answer Questions in  Your Academic Job Interview (cont.)</vt:lpstr>
      <vt:lpstr>5. Strategies for Success – Preparing to Answer Questions in  Your Academic Job Interview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330</cp:revision>
  <cp:lastPrinted>2022-03-24T01:50:20Z</cp:lastPrinted>
  <dcterms:created xsi:type="dcterms:W3CDTF">2021-04-01T06:29:54Z</dcterms:created>
  <dcterms:modified xsi:type="dcterms:W3CDTF">2022-04-07T07:02:08Z</dcterms:modified>
</cp:coreProperties>
</file>