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</p:sldIdLst>
  <p:sldSz cy="6858000" cx="12192000"/>
  <p:notesSz cx="6858000" cy="9144000"/>
  <p:embeddedFontLst>
    <p:embeddedFont>
      <p:font typeface="Sorts Mill Goudy"/>
      <p:regular r:id="rId35"/>
      <p:italic r:id="rId3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jQj3Jcu8zWHWxslmqUSWIhEFhv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font" Target="fonts/SortsMillGoudy-regular.fntdata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customschemas.google.com/relationships/presentationmetadata" Target="metadata"/><Relationship Id="rId14" Type="http://schemas.openxmlformats.org/officeDocument/2006/relationships/slide" Target="slides/slide10.xml"/><Relationship Id="rId36" Type="http://schemas.openxmlformats.org/officeDocument/2006/relationships/font" Target="fonts/SortsMillGoudy-italic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0.png"/><Relationship Id="rId4" Type="http://schemas.openxmlformats.org/officeDocument/2006/relationships/image" Target="../media/image2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Mathematics for Science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2935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 sz="2800">
                <a:latin typeface="Sorts Mill Goudy"/>
                <a:ea typeface="Sorts Mill Goudy"/>
                <a:cs typeface="Sorts Mill Goudy"/>
                <a:sym typeface="Sorts Mill Goudy"/>
              </a:rPr>
              <a:t>Lecture 7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 sz="2800">
                <a:latin typeface="Sorts Mill Goudy"/>
                <a:ea typeface="Sorts Mill Goudy"/>
                <a:cs typeface="Sorts Mill Goudy"/>
                <a:sym typeface="Sorts Mill Goudy"/>
              </a:rPr>
              <a:t>Decomposing Rational Functions: CASE III and IV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 sz="2800">
                <a:latin typeface="Sorts Mill Goudy"/>
                <a:ea typeface="Sorts Mill Goudy"/>
                <a:cs typeface="Sorts Mill Goudy"/>
                <a:sym typeface="Sorts Mill Goudy"/>
              </a:rPr>
              <a:t>Lecturer: Kahenya, N.P</a:t>
            </a:r>
            <a:endParaRPr b="1" sz="28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 sz="28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Introduction to Lecture 7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Sorts Mill Goudy"/>
                <a:ea typeface="Sorts Mill Goudy"/>
                <a:cs typeface="Sorts Mill Goudy"/>
                <a:sym typeface="Sorts Mill Goudy"/>
              </a:rPr>
              <a:t>This lecture is a continuation to Lecture 6. It will introduce the two other cases i.e., CASE III and CASE IV. These are cases where the denominator is a product of quadratic factors.</a:t>
            </a:r>
            <a:endParaRPr sz="32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t/>
            </a:r>
            <a:endParaRPr sz="44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 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Intended learning outcomes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Sorts Mill Goudy"/>
                <a:ea typeface="Sorts Mill Goudy"/>
                <a:cs typeface="Sorts Mill Goudy"/>
                <a:sym typeface="Sorts Mill Goudy"/>
              </a:rPr>
              <a:t>At the end of this lecture, you will be able to;</a:t>
            </a:r>
            <a:endParaRPr sz="36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AutoNum type="romanLcParenBoth"/>
            </a:pPr>
            <a:r>
              <a:rPr lang="en-US" sz="3600">
                <a:latin typeface="Sorts Mill Goudy"/>
                <a:ea typeface="Sorts Mill Goudy"/>
                <a:cs typeface="Sorts Mill Goudy"/>
                <a:sym typeface="Sorts Mill Goudy"/>
              </a:rPr>
              <a:t>Differentiate between CASE III and CASE IV.</a:t>
            </a:r>
            <a:endParaRPr sz="36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AutoNum type="romanLcParenBoth"/>
            </a:pPr>
            <a:r>
              <a:rPr lang="en-US" sz="3600">
                <a:latin typeface="Sorts Mill Goudy"/>
                <a:ea typeface="Sorts Mill Goudy"/>
                <a:cs typeface="Sorts Mill Goudy"/>
                <a:sym typeface="Sorts Mill Goudy"/>
              </a:rPr>
              <a:t>Decompose rational functions CASES III and IV.</a:t>
            </a:r>
            <a:endParaRPr sz="3600"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Further Readings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This lecture notes should be complemented with relevant topics in (Kahenya, 2017; Murray &amp; Robert, 2009; Stewart, 2012).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Murray &amp; Robert (2009) have more additional details on rational functions especially on the asymptotes and graphing of rational functions while Stewart (2012) has application of decomposition of rational functions in integration.</a:t>
            </a:r>
            <a:endParaRPr>
              <a:latin typeface="Sorts Mill Goudy"/>
              <a:ea typeface="Sorts Mill Goudy"/>
              <a:cs typeface="Sorts Mill Goudy"/>
              <a:sym typeface="Sorts Mill Goudy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Rules of decomposing a proper fraction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In lecture 6 we dealt with Rules 1 and 2. In this lecture we shall deal with Rules 3 and 4. i.e.,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Rule 3: If the denominator can be factorized into quadratic factors that occurs once, then we have what we call CASE III.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Rule 4: If the denominator can factorize into quadratic factors with some being repeated then we call this CASE IV.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Cases III and IV is where the factors of the denominator are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quadratic factors and, in some cases, we also have some linear factors.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15" name="Google Shape;115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-984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121" name="Google Shape;121;p7"/>
          <p:cNvSpPr txBox="1"/>
          <p:nvPr>
            <p:ph idx="1" type="body"/>
          </p:nvPr>
        </p:nvSpPr>
        <p:spPr>
          <a:xfrm>
            <a:off x="838200" y="1825625"/>
            <a:ext cx="10515600" cy="4546146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27" name="Google Shape;127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133" name="Google Shape;133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838200" y="1901825"/>
            <a:ext cx="10515600" cy="4667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145" name="Google Shape;145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151" name="Google Shape;151;p12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descr="A picture containing text&#10;&#10;Description automatically generated" id="152" name="Google Shape;152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57436" y="3831771"/>
            <a:ext cx="4667250" cy="23451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158" name="Google Shape;158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</a:t>
            </a:r>
            <a:endParaRPr/>
          </a:p>
        </p:txBody>
      </p:sp>
      <p:sp>
        <p:nvSpPr>
          <p:cNvPr id="164" name="Google Shape;164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75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170" name="Google Shape;170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176" name="Google Shape;176;p16"/>
          <p:cNvSpPr txBox="1"/>
          <p:nvPr>
            <p:ph idx="1" type="body"/>
          </p:nvPr>
        </p:nvSpPr>
        <p:spPr>
          <a:xfrm>
            <a:off x="838200" y="1364343"/>
            <a:ext cx="10515600" cy="481262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4562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06" r="0" t="-12902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Font typeface="Calibri"/>
              <a:buNone/>
            </a:pPr>
            <a:r>
              <a:rPr lang="en-US"/>
              <a:t> </a:t>
            </a:r>
            <a:endParaRPr/>
          </a:p>
        </p:txBody>
      </p:sp>
      <p:sp>
        <p:nvSpPr>
          <p:cNvPr id="182" name="Google Shape;182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88" name="Google Shape;188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194" name="Google Shape;194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200" name="Google Shape;200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206" name="Google Shape;206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212" name="Google Shape;212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218" name="Google Shape;218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224" name="Google Shape;224;p24"/>
          <p:cNvSpPr txBox="1"/>
          <p:nvPr>
            <p:ph idx="1" type="body"/>
          </p:nvPr>
        </p:nvSpPr>
        <p:spPr>
          <a:xfrm>
            <a:off x="838200" y="1480457"/>
            <a:ext cx="10515600" cy="4696506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75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pic>
        <p:nvPicPr>
          <p:cNvPr id="225" name="Google Shape;225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84852" y="2612571"/>
            <a:ext cx="3736748" cy="23658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231" name="Google Shape;231;p2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75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237" name="Google Shape;237;p26"/>
          <p:cNvSpPr txBox="1"/>
          <p:nvPr>
            <p:ph idx="1" type="body"/>
          </p:nvPr>
        </p:nvSpPr>
        <p:spPr>
          <a:xfrm>
            <a:off x="838200" y="1690688"/>
            <a:ext cx="10515600" cy="480218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79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243" name="Google Shape;243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249" name="Google Shape;249;p28"/>
          <p:cNvSpPr txBox="1"/>
          <p:nvPr>
            <p:ph idx="1" type="body"/>
          </p:nvPr>
        </p:nvSpPr>
        <p:spPr>
          <a:xfrm>
            <a:off x="838200" y="1393371"/>
            <a:ext cx="10515600" cy="5099504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References</a:t>
            </a:r>
            <a:endParaRPr/>
          </a:p>
        </p:txBody>
      </p:sp>
      <p:sp>
        <p:nvSpPr>
          <p:cNvPr id="255" name="Google Shape;255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Kahenya, P. (2017). </a:t>
            </a:r>
            <a:r>
              <a:rPr i="1" lang="en-US">
                <a:latin typeface="Times New Roman"/>
                <a:ea typeface="Times New Roman"/>
                <a:cs typeface="Times New Roman"/>
                <a:sym typeface="Times New Roman"/>
              </a:rPr>
              <a:t>Foundation Maths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. LAP Lambert Academic Publishers.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Murray, S., &amp; Robert, M. (2009). </a:t>
            </a:r>
            <a:r>
              <a:rPr i="1" lang="en-US">
                <a:latin typeface="Times New Roman"/>
                <a:ea typeface="Times New Roman"/>
                <a:cs typeface="Times New Roman"/>
                <a:sym typeface="Times New Roman"/>
              </a:rPr>
              <a:t>College Algebra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. McGraw-Hill.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Stewart, J. (2012). </a:t>
            </a:r>
            <a:r>
              <a:rPr i="1" lang="en-US">
                <a:latin typeface="Times New Roman"/>
                <a:ea typeface="Times New Roman"/>
                <a:cs typeface="Times New Roman"/>
                <a:sym typeface="Times New Roman"/>
              </a:rPr>
              <a:t>Calculus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 (7th ed.). BROOKS/COLE Cengage Learning</a:t>
            </a:r>
            <a:endParaRPr sz="40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End of Lecture 7</a:t>
            </a:r>
            <a:endParaRPr/>
          </a:p>
        </p:txBody>
      </p:sp>
      <p:sp>
        <p:nvSpPr>
          <p:cNvPr id="261" name="Google Shape;261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</a:pPr>
            <a:r>
              <a:rPr b="1" lang="en-US" sz="9600">
                <a:latin typeface="Sorts Mill Goudy"/>
                <a:ea typeface="Sorts Mill Goudy"/>
                <a:cs typeface="Sorts Mill Goudy"/>
                <a:sym typeface="Sorts Mill Goudy"/>
              </a:rPr>
              <a:t>Thank you!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2022-05-18T17:34:40Z</dcterms:created>
  <dc:creator>Paul Kahenya</dc:creator>
</cp:coreProperties>
</file>