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</p:sldIdLst>
  <p:sldSz cy="6858000" cx="12192000"/>
  <p:notesSz cx="6858000" cy="9144000"/>
  <p:embeddedFontLst>
    <p:embeddedFont>
      <p:font typeface="Sorts Mill Goudy"/>
      <p:regular r:id="rId38"/>
      <p: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0" roundtripDataSignature="AMtx7mh5aGKTBMXaaX+BV5aD3c0/rfhp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font" Target="fonts/SortsMillGoudy-italic.fntdata"/><Relationship Id="rId16" Type="http://schemas.openxmlformats.org/officeDocument/2006/relationships/slide" Target="slides/slide12.xml"/><Relationship Id="rId38" Type="http://schemas.openxmlformats.org/officeDocument/2006/relationships/font" Target="fonts/SortsMillGoudy-regular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png"/><Relationship Id="rId4" Type="http://schemas.openxmlformats.org/officeDocument/2006/relationships/image" Target="../media/image29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1.png"/><Relationship Id="rId4" Type="http://schemas.openxmlformats.org/officeDocument/2006/relationships/image" Target="../media/image2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2.png"/><Relationship Id="rId4" Type="http://schemas.openxmlformats.org/officeDocument/2006/relationships/image" Target="../media/image34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8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Mathematics for Science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2935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Sorts Mill Goudy"/>
                <a:ea typeface="Sorts Mill Goudy"/>
                <a:cs typeface="Sorts Mill Goudy"/>
                <a:sym typeface="Sorts Mill Goudy"/>
              </a:rPr>
              <a:t>Lecture 8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Sorts Mill Goudy"/>
                <a:ea typeface="Sorts Mill Goudy"/>
                <a:cs typeface="Sorts Mill Goudy"/>
                <a:sym typeface="Sorts Mill Goudy"/>
              </a:rPr>
              <a:t>Trigonometric equations and solving triangles</a:t>
            </a:r>
            <a:endParaRPr sz="32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>
                <a:latin typeface="Sorts Mill Goudy"/>
                <a:ea typeface="Sorts Mill Goudy"/>
                <a:cs typeface="Sorts Mill Goudy"/>
                <a:sym typeface="Sorts Mill Goudy"/>
              </a:rPr>
              <a:t>Lecturer: Kahenya, N.P</a:t>
            </a:r>
            <a:endParaRPr b="1" sz="32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Introduction to Lecture 8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Sorts Mill Goudy"/>
                <a:ea typeface="Sorts Mill Goudy"/>
                <a:cs typeface="Sorts Mill Goudy"/>
                <a:sym typeface="Sorts Mill Goudy"/>
              </a:rPr>
              <a:t>This lecture will introduce trigonometric equations and solving triangles.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Sorts Mill Goudy"/>
                <a:ea typeface="Sorts Mill Goudy"/>
                <a:cs typeface="Sorts Mill Goudy"/>
                <a:sym typeface="Sorts Mill Goudy"/>
              </a:rPr>
              <a:t>These concepts are relevant to geometry, calculus, and solving real-life problems.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r>
              <a:t/>
            </a:r>
            <a:endParaRPr sz="48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Intended learning outcomes</a:t>
            </a: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At the end of this lecture, you will be able to;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-342900" lvl="1" marL="8001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arenBoth"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Solve trigonometric equations.</a:t>
            </a:r>
            <a:endParaRPr/>
          </a:p>
          <a:p>
            <a:pPr indent="0" lvl="1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-342900" lvl="1" marL="8001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arenBoth"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Solve triangles.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Further readings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The lecture notes can be complemented with relevant topics from;</a:t>
            </a:r>
            <a:endParaRPr/>
          </a:p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arenR"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Stewart (2012)</a:t>
            </a:r>
            <a:endParaRPr/>
          </a:p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arenR"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Swokowski &amp; Cole (2009) and </a:t>
            </a:r>
            <a:endParaRPr/>
          </a:p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arenR"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(Lumen, n.d.).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t/>
            </a:r>
            <a:endParaRPr sz="44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648929" y="629266"/>
            <a:ext cx="3505495" cy="162232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00"/>
              <a:buFont typeface="Sorts Mill Goudy"/>
              <a:buNone/>
            </a:pPr>
            <a:r>
              <a:rPr b="1" lang="en-US" sz="3100">
                <a:latin typeface="Sorts Mill Goudy"/>
                <a:ea typeface="Sorts Mill Goudy"/>
                <a:cs typeface="Sorts Mill Goudy"/>
                <a:sym typeface="Sorts Mill Goudy"/>
              </a:rPr>
              <a:t>Basic trigonometric ratios</a:t>
            </a:r>
            <a:br>
              <a:rPr lang="en-US" sz="31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100"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648931" y="1919514"/>
            <a:ext cx="3505500" cy="43806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3124" r="0" t="-2085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sp>
        <p:nvSpPr>
          <p:cNvPr id="110" name="Google Shape;110;p5"/>
          <p:cNvSpPr/>
          <p:nvPr/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5"/>
          <p:cNvSpPr/>
          <p:nvPr/>
        </p:nvSpPr>
        <p:spPr>
          <a:xfrm>
            <a:off x="5123688" y="557784"/>
            <a:ext cx="6584098" cy="5739187"/>
          </a:xfrm>
          <a:prstGeom prst="roundRect">
            <a:avLst>
              <a:gd fmla="val 0" name="adj"/>
            </a:avLst>
          </a:prstGeom>
          <a:solidFill>
            <a:srgbClr val="FFFFFF"/>
          </a:solidFill>
          <a:ln cap="flat" cmpd="sng" w="9525">
            <a:solidFill>
              <a:srgbClr val="C8CACA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" dir="5400000" dist="19050">
              <a:srgbClr val="000000">
                <a:alpha val="6274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04907" y="807593"/>
            <a:ext cx="4021241" cy="52395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Reciprocal ratios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18" name="Google Shape;118;p6"/>
          <p:cNvSpPr txBox="1"/>
          <p:nvPr>
            <p:ph idx="1" type="body"/>
          </p:nvPr>
        </p:nvSpPr>
        <p:spPr>
          <a:xfrm>
            <a:off x="838200" y="1419224"/>
            <a:ext cx="10515600" cy="479288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7"/>
          <p:cNvSpPr txBox="1"/>
          <p:nvPr>
            <p:ph type="title"/>
          </p:nvPr>
        </p:nvSpPr>
        <p:spPr>
          <a:xfrm>
            <a:off x="5596501" y="489509"/>
            <a:ext cx="5754896" cy="765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orts Mill Goudy"/>
              <a:buNone/>
            </a:pPr>
            <a:r>
              <a:rPr b="1" lang="en-US" sz="40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 sz="4000"/>
          </a:p>
        </p:txBody>
      </p:sp>
      <p:pic>
        <p:nvPicPr>
          <p:cNvPr descr="Shape, rectangle&#10;&#10;Description automatically generated" id="125" name="Google Shape;12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5958" y="716400"/>
            <a:ext cx="3876165" cy="3523786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7"/>
          <p:cNvSpPr txBox="1"/>
          <p:nvPr>
            <p:ph idx="1" type="body"/>
          </p:nvPr>
        </p:nvSpPr>
        <p:spPr>
          <a:xfrm>
            <a:off x="4262123" y="1132114"/>
            <a:ext cx="7089275" cy="4471244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-773" r="-1031" t="-190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sp>
        <p:nvSpPr>
          <p:cNvPr id="127" name="Google Shape;127;p7"/>
          <p:cNvSpPr/>
          <p:nvPr/>
        </p:nvSpPr>
        <p:spPr>
          <a:xfrm flipH="1" rot="10800000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  <a:gs pos="100000">
                <a:srgbClr val="000000"/>
              </a:gs>
            </a:gsLst>
            <a:lin ang="2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7"/>
          <p:cNvSpPr/>
          <p:nvPr/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49803"/>
                </a:srgbClr>
              </a:gs>
              <a:gs pos="100000">
                <a:srgbClr val="2F5496"/>
              </a:gs>
            </a:gsLst>
            <a:lin ang="13800001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Remark 1</a:t>
            </a:r>
            <a:endParaRPr/>
          </a:p>
        </p:txBody>
      </p:sp>
      <p:sp>
        <p:nvSpPr>
          <p:cNvPr id="134" name="Google Shape;134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06" r="-1679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9"/>
          <p:cNvSpPr txBox="1"/>
          <p:nvPr>
            <p:ph type="title"/>
          </p:nvPr>
        </p:nvSpPr>
        <p:spPr>
          <a:xfrm>
            <a:off x="572493" y="238539"/>
            <a:ext cx="11018520" cy="143441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17871" l="-2268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Font typeface="Calibri"/>
              <a:buNone/>
            </a:pPr>
            <a:r>
              <a:rPr lang="en-US"/>
              <a:t> </a:t>
            </a:r>
            <a:endParaRPr/>
          </a:p>
        </p:txBody>
      </p:sp>
      <p:sp>
        <p:nvSpPr>
          <p:cNvPr id="141" name="Google Shape;141;p9"/>
          <p:cNvSpPr/>
          <p:nvPr/>
        </p:nvSpPr>
        <p:spPr>
          <a:xfrm>
            <a:off x="572493" y="1681544"/>
            <a:ext cx="10972800" cy="18288"/>
          </a:xfrm>
          <a:custGeom>
            <a:rect b="b" l="l" r="r" t="t"/>
            <a:pathLst>
              <a:path extrusionOk="0" fill="none" h="18288" w="1097280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extrusionOk="0" h="18288" w="1097280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4901"/>
            </a:schemeClr>
          </a:solidFill>
          <a:ln cap="rnd" cmpd="sng" w="44450">
            <a:solidFill>
              <a:schemeClr val="accent2">
                <a:alpha val="74901"/>
              </a:scheme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9"/>
          <p:cNvSpPr txBox="1"/>
          <p:nvPr>
            <p:ph idx="1" type="body"/>
          </p:nvPr>
        </p:nvSpPr>
        <p:spPr>
          <a:xfrm>
            <a:off x="572493" y="2071316"/>
            <a:ext cx="6713552" cy="411917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-145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descr="Shape&#10;&#10;Description automatically generated with low confidence" id="143" name="Google Shape;143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58195" y="2380683"/>
            <a:ext cx="4429125" cy="3500438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0"/>
          <p:cNvSpPr txBox="1"/>
          <p:nvPr>
            <p:ph type="title"/>
          </p:nvPr>
        </p:nvSpPr>
        <p:spPr>
          <a:xfrm>
            <a:off x="643467" y="321734"/>
            <a:ext cx="10905066" cy="1135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Special angles…contd…</a:t>
            </a:r>
            <a:endParaRPr/>
          </a:p>
        </p:txBody>
      </p:sp>
      <p:sp>
        <p:nvSpPr>
          <p:cNvPr id="150" name="Google Shape;150;p10"/>
          <p:cNvSpPr txBox="1"/>
          <p:nvPr>
            <p:ph idx="1" type="body"/>
          </p:nvPr>
        </p:nvSpPr>
        <p:spPr>
          <a:xfrm>
            <a:off x="643468" y="1277257"/>
            <a:ext cx="5452531" cy="4899706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29" r="0" t="-1243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151" name="Google Shape;151;p10"/>
          <p:cNvGrpSpPr/>
          <p:nvPr/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52" name="Google Shape;152;p10"/>
            <p:cNvSpPr/>
            <p:nvPr/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fmla="val 50000" name="adj"/>
              </a:avLst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A picture containing diagram&#10;&#10;Description automatically generated" id="154" name="Google Shape;154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29828" y="2134924"/>
            <a:ext cx="5118703" cy="36580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5" name="Google Shape;155;p10"/>
          <p:cNvGrpSpPr/>
          <p:nvPr/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56" name="Google Shape;156;p10"/>
            <p:cNvSpPr/>
            <p:nvPr/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 rot="-5400000">
              <a:off x="10289068" y="1343027"/>
              <a:ext cx="2532832" cy="1273032"/>
            </a:xfrm>
            <a:prstGeom prst="triangle">
              <a:avLst>
                <a:gd fmla="val 50000" name="adj"/>
              </a:avLst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Positive and negative angles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63" name="Google Shape;163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164" name="Google Shape;164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65386" y="3109913"/>
            <a:ext cx="4038600" cy="306705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70" name="Google Shape;170;p12"/>
          <p:cNvSpPr txBox="1"/>
          <p:nvPr>
            <p:ph idx="1" type="body"/>
          </p:nvPr>
        </p:nvSpPr>
        <p:spPr>
          <a:xfrm>
            <a:off x="838200" y="1585686"/>
            <a:ext cx="10515600" cy="4667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-1306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76" name="Google Shape;176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9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82" name="Google Shape;182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188" name="Google Shape;188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</a:t>
            </a:r>
            <a:endParaRPr/>
          </a:p>
        </p:txBody>
      </p:sp>
      <p:sp>
        <p:nvSpPr>
          <p:cNvPr id="194" name="Google Shape;194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75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5</a:t>
            </a:r>
            <a:endParaRPr/>
          </a:p>
        </p:txBody>
      </p:sp>
      <p:sp>
        <p:nvSpPr>
          <p:cNvPr id="200" name="Google Shape;200;p17"/>
          <p:cNvSpPr txBox="1"/>
          <p:nvPr>
            <p:ph idx="1" type="body"/>
          </p:nvPr>
        </p:nvSpPr>
        <p:spPr>
          <a:xfrm>
            <a:off x="838200" y="1538514"/>
            <a:ext cx="10515600" cy="474617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593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Solving triangles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206" name="Google Shape;206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The process of finding the unknown sides and angles of a triangle is called solving the triangle.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To solve a triangle, one may apply one or a combination of the following;  the sine rule, cosine rule, or the Pythagoras theorem and the trigonometric ratios in case it is a right-angled triangle.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t/>
            </a:r>
            <a:endParaRPr sz="44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9"/>
          <p:cNvSpPr txBox="1"/>
          <p:nvPr>
            <p:ph type="title"/>
          </p:nvPr>
        </p:nvSpPr>
        <p:spPr>
          <a:xfrm>
            <a:off x="643467" y="321734"/>
            <a:ext cx="10905066" cy="1135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 sz="3600"/>
          </a:p>
        </p:txBody>
      </p:sp>
      <p:sp>
        <p:nvSpPr>
          <p:cNvPr id="213" name="Google Shape;213;p19"/>
          <p:cNvSpPr txBox="1"/>
          <p:nvPr>
            <p:ph idx="1" type="body"/>
          </p:nvPr>
        </p:nvSpPr>
        <p:spPr>
          <a:xfrm>
            <a:off x="643469" y="1457471"/>
            <a:ext cx="4008384" cy="471949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2434" r="-3194" t="-903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214" name="Google Shape;214;p19"/>
          <p:cNvGrpSpPr/>
          <p:nvPr/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215" name="Google Shape;215;p19"/>
            <p:cNvSpPr/>
            <p:nvPr/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fmla="val 50000" name="adj"/>
              </a:avLst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19"/>
            <p:cNvSpPr/>
            <p:nvPr/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17" name="Google Shape;217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95320" y="1788321"/>
            <a:ext cx="6253212" cy="43512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8" name="Google Shape;218;p19"/>
          <p:cNvGrpSpPr/>
          <p:nvPr/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19" name="Google Shape;219;p19"/>
            <p:cNvSpPr/>
            <p:nvPr/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19"/>
            <p:cNvSpPr/>
            <p:nvPr/>
          </p:nvSpPr>
          <p:spPr>
            <a:xfrm rot="-5400000">
              <a:off x="10289068" y="1343027"/>
              <a:ext cx="2532832" cy="1273032"/>
            </a:xfrm>
            <a:prstGeom prst="triangle">
              <a:avLst>
                <a:gd fmla="val 50000" name="adj"/>
              </a:avLst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226" name="Google Shape;226;p20"/>
          <p:cNvSpPr txBox="1"/>
          <p:nvPr>
            <p:ph idx="1" type="body"/>
          </p:nvPr>
        </p:nvSpPr>
        <p:spPr>
          <a:xfrm>
            <a:off x="838200" y="1690688"/>
            <a:ext cx="10515600" cy="448627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-54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1"/>
          <p:cNvSpPr txBox="1"/>
          <p:nvPr>
            <p:ph type="title"/>
          </p:nvPr>
        </p:nvSpPr>
        <p:spPr>
          <a:xfrm>
            <a:off x="648929" y="629267"/>
            <a:ext cx="3505495" cy="6770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Sorts Mill Goudy"/>
              <a:buNone/>
            </a:pPr>
            <a:r>
              <a:rPr b="1" lang="en-US" sz="3700">
                <a:latin typeface="Sorts Mill Goudy"/>
                <a:ea typeface="Sorts Mill Goudy"/>
                <a:cs typeface="Sorts Mill Goudy"/>
                <a:sym typeface="Sorts Mill Goudy"/>
              </a:rPr>
              <a:t> </a:t>
            </a:r>
            <a:br>
              <a:rPr lang="en-US" sz="37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en-US" sz="3700">
                <a:latin typeface="Sorts Mill Goudy"/>
                <a:ea typeface="Sorts Mill Goudy"/>
                <a:cs typeface="Sorts Mill Goudy"/>
                <a:sym typeface="Sorts Mill Goudy"/>
              </a:rPr>
              <a:t>Sine Rule</a:t>
            </a:r>
            <a:br>
              <a:rPr lang="en-US" sz="37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700"/>
          </a:p>
        </p:txBody>
      </p:sp>
      <p:sp>
        <p:nvSpPr>
          <p:cNvPr id="232" name="Google Shape;232;p21"/>
          <p:cNvSpPr txBox="1"/>
          <p:nvPr>
            <p:ph idx="1" type="body"/>
          </p:nvPr>
        </p:nvSpPr>
        <p:spPr>
          <a:xfrm>
            <a:off x="223235" y="1306287"/>
            <a:ext cx="4356881" cy="542834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820" r="0" t="-1234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sp>
        <p:nvSpPr>
          <p:cNvPr id="233" name="Google Shape;233;p21"/>
          <p:cNvSpPr/>
          <p:nvPr/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21"/>
          <p:cNvSpPr/>
          <p:nvPr/>
        </p:nvSpPr>
        <p:spPr>
          <a:xfrm>
            <a:off x="5123688" y="557784"/>
            <a:ext cx="6584098" cy="5739187"/>
          </a:xfrm>
          <a:prstGeom prst="roundRect">
            <a:avLst>
              <a:gd fmla="val 0" name="adj"/>
            </a:avLst>
          </a:prstGeom>
          <a:solidFill>
            <a:srgbClr val="FFFFFF"/>
          </a:solidFill>
          <a:ln cap="flat" cmpd="sng" w="9525">
            <a:solidFill>
              <a:srgbClr val="C8CACA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" dir="5400000" dist="19050">
              <a:srgbClr val="000000">
                <a:alpha val="6274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5" name="Google Shape;235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6000" y="1508715"/>
            <a:ext cx="5329193" cy="3837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Sine Rule…contd…</a:t>
            </a:r>
            <a:endParaRPr/>
          </a:p>
        </p:txBody>
      </p:sp>
      <p:sp>
        <p:nvSpPr>
          <p:cNvPr id="241" name="Google Shape;241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-126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247" name="Google Shape;247;p23"/>
          <p:cNvSpPr txBox="1"/>
          <p:nvPr>
            <p:ph idx="1" type="body"/>
          </p:nvPr>
        </p:nvSpPr>
        <p:spPr>
          <a:xfrm>
            <a:off x="838200" y="1349829"/>
            <a:ext cx="10515600" cy="5143046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-473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24"/>
          <p:cNvSpPr txBox="1"/>
          <p:nvPr>
            <p:ph type="title"/>
          </p:nvPr>
        </p:nvSpPr>
        <p:spPr>
          <a:xfrm>
            <a:off x="643467" y="321734"/>
            <a:ext cx="10905066" cy="1135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Cosine rule</a:t>
            </a:r>
            <a:b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/>
          </a:p>
        </p:txBody>
      </p:sp>
      <p:sp>
        <p:nvSpPr>
          <p:cNvPr id="254" name="Google Shape;254;p24"/>
          <p:cNvSpPr txBox="1"/>
          <p:nvPr>
            <p:ph idx="1" type="body"/>
          </p:nvPr>
        </p:nvSpPr>
        <p:spPr>
          <a:xfrm>
            <a:off x="643469" y="827314"/>
            <a:ext cx="5075160" cy="534964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922" r="0" t="-797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255" name="Google Shape;255;p24"/>
          <p:cNvGrpSpPr/>
          <p:nvPr/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256" name="Google Shape;256;p24"/>
            <p:cNvSpPr/>
            <p:nvPr/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fmla="val 50000" name="adj"/>
              </a:avLst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7" name="Google Shape;257;p24"/>
            <p:cNvSpPr/>
            <p:nvPr/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58" name="Google Shape;258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6000" y="2125152"/>
            <a:ext cx="5452532" cy="36775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9" name="Google Shape;259;p24"/>
          <p:cNvGrpSpPr/>
          <p:nvPr/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60" name="Google Shape;260;p24"/>
            <p:cNvSpPr/>
            <p:nvPr/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1" name="Google Shape;261;p24"/>
            <p:cNvSpPr/>
            <p:nvPr/>
          </p:nvSpPr>
          <p:spPr>
            <a:xfrm rot="-5400000">
              <a:off x="10289068" y="1343027"/>
              <a:ext cx="2532832" cy="1273032"/>
            </a:xfrm>
            <a:prstGeom prst="triangle">
              <a:avLst>
                <a:gd fmla="val 50000" name="adj"/>
              </a:avLst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5"/>
          <p:cNvSpPr txBox="1"/>
          <p:nvPr>
            <p:ph type="title"/>
          </p:nvPr>
        </p:nvSpPr>
        <p:spPr>
          <a:xfrm>
            <a:off x="643467" y="321734"/>
            <a:ext cx="10905066" cy="1135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Cosine rule…contd…</a:t>
            </a:r>
            <a:endParaRPr/>
          </a:p>
        </p:txBody>
      </p:sp>
      <p:sp>
        <p:nvSpPr>
          <p:cNvPr id="268" name="Google Shape;268;p25"/>
          <p:cNvSpPr txBox="1"/>
          <p:nvPr>
            <p:ph idx="1" type="body"/>
          </p:nvPr>
        </p:nvSpPr>
        <p:spPr>
          <a:xfrm>
            <a:off x="643468" y="1248229"/>
            <a:ext cx="6062131" cy="537084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633" r="0" t="-793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269" name="Google Shape;269;p25"/>
          <p:cNvGrpSpPr/>
          <p:nvPr/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270" name="Google Shape;270;p25"/>
            <p:cNvSpPr/>
            <p:nvPr/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fmla="val 50000" name="adj"/>
              </a:avLst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25"/>
            <p:cNvSpPr/>
            <p:nvPr/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72" name="Google Shape;272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05600" y="2125152"/>
            <a:ext cx="4842932" cy="36775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3" name="Google Shape;273;p25"/>
          <p:cNvGrpSpPr/>
          <p:nvPr/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74" name="Google Shape;274;p25"/>
            <p:cNvSpPr/>
            <p:nvPr/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25"/>
            <p:cNvSpPr/>
            <p:nvPr/>
          </p:nvSpPr>
          <p:spPr>
            <a:xfrm rot="-5400000">
              <a:off x="10289068" y="1343027"/>
              <a:ext cx="2532832" cy="1273032"/>
            </a:xfrm>
            <a:prstGeom prst="triangle">
              <a:avLst>
                <a:gd fmla="val 50000" name="adj"/>
              </a:avLst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6"/>
          <p:cNvSpPr txBox="1"/>
          <p:nvPr>
            <p:ph type="title"/>
          </p:nvPr>
        </p:nvSpPr>
        <p:spPr>
          <a:xfrm>
            <a:off x="643467" y="321734"/>
            <a:ext cx="10905066" cy="1135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Cosine rule…contd…</a:t>
            </a:r>
            <a:endParaRPr/>
          </a:p>
        </p:txBody>
      </p:sp>
      <p:sp>
        <p:nvSpPr>
          <p:cNvPr id="282" name="Google Shape;282;p26"/>
          <p:cNvSpPr txBox="1"/>
          <p:nvPr>
            <p:ph idx="1" type="body"/>
          </p:nvPr>
        </p:nvSpPr>
        <p:spPr>
          <a:xfrm>
            <a:off x="643468" y="1782980"/>
            <a:ext cx="5452531" cy="475328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2348" r="-2460" t="-115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283" name="Google Shape;283;p26"/>
          <p:cNvGrpSpPr/>
          <p:nvPr/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284" name="Google Shape;284;p26"/>
            <p:cNvSpPr/>
            <p:nvPr/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fmla="val 50000" name="adj"/>
              </a:avLst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26"/>
            <p:cNvSpPr/>
            <p:nvPr/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86" name="Google Shape;286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42742" y="2125152"/>
            <a:ext cx="5205789" cy="36775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7" name="Google Shape;287;p26"/>
          <p:cNvGrpSpPr/>
          <p:nvPr/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88" name="Google Shape;288;p26"/>
            <p:cNvSpPr/>
            <p:nvPr/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26"/>
            <p:cNvSpPr/>
            <p:nvPr/>
          </p:nvSpPr>
          <p:spPr>
            <a:xfrm rot="-5400000">
              <a:off x="10289068" y="1343027"/>
              <a:ext cx="2532832" cy="1273032"/>
            </a:xfrm>
            <a:prstGeom prst="triangle">
              <a:avLst>
                <a:gd fmla="val 50000" name="adj"/>
              </a:avLst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295" name="Google Shape;295;p27"/>
          <p:cNvSpPr txBox="1"/>
          <p:nvPr>
            <p:ph idx="1" type="body"/>
          </p:nvPr>
        </p:nvSpPr>
        <p:spPr>
          <a:xfrm>
            <a:off x="838200" y="1393371"/>
            <a:ext cx="10515600" cy="478359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-892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301" name="Google Shape;301;p28"/>
          <p:cNvSpPr txBox="1"/>
          <p:nvPr>
            <p:ph idx="1" type="body"/>
          </p:nvPr>
        </p:nvSpPr>
        <p:spPr>
          <a:xfrm>
            <a:off x="838200" y="1422400"/>
            <a:ext cx="10515600" cy="507047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06" r="-579" t="-1441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307" name="Google Shape;307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96" r="0" t="-196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0"/>
          <p:cNvSpPr txBox="1"/>
          <p:nvPr>
            <p:ph type="title"/>
          </p:nvPr>
        </p:nvSpPr>
        <p:spPr>
          <a:xfrm>
            <a:off x="4965430" y="629268"/>
            <a:ext cx="6586491" cy="89473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8</a:t>
            </a:r>
            <a:endParaRPr/>
          </a:p>
        </p:txBody>
      </p:sp>
      <p:sp>
        <p:nvSpPr>
          <p:cNvPr id="313" name="Google Shape;313;p30"/>
          <p:cNvSpPr txBox="1"/>
          <p:nvPr>
            <p:ph idx="1" type="body"/>
          </p:nvPr>
        </p:nvSpPr>
        <p:spPr>
          <a:xfrm>
            <a:off x="4965431" y="2438400"/>
            <a:ext cx="6586489" cy="378541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018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314" name="Google Shape;314;p30"/>
          <p:cNvPicPr preferRelativeResize="0"/>
          <p:nvPr/>
        </p:nvPicPr>
        <p:blipFill rotWithShape="1">
          <a:blip r:embed="rId4">
            <a:alphaModFix/>
          </a:blip>
          <a:srcRect b="1" l="4961" r="5046" t="0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1"/>
          <p:cNvSpPr txBox="1"/>
          <p:nvPr>
            <p:ph type="title"/>
          </p:nvPr>
        </p:nvSpPr>
        <p:spPr>
          <a:xfrm>
            <a:off x="4965430" y="629268"/>
            <a:ext cx="6586491" cy="12861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8</a:t>
            </a:r>
            <a:endParaRPr/>
          </a:p>
        </p:txBody>
      </p:sp>
      <p:sp>
        <p:nvSpPr>
          <p:cNvPr id="320" name="Google Shape;320;p31"/>
          <p:cNvSpPr txBox="1"/>
          <p:nvPr>
            <p:ph idx="1" type="body"/>
          </p:nvPr>
        </p:nvSpPr>
        <p:spPr>
          <a:xfrm>
            <a:off x="4739686" y="2438400"/>
            <a:ext cx="7037977" cy="4122055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77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321" name="Google Shape;321;p31"/>
          <p:cNvPicPr preferRelativeResize="0"/>
          <p:nvPr/>
        </p:nvPicPr>
        <p:blipFill rotWithShape="1">
          <a:blip r:embed="rId4">
            <a:alphaModFix/>
          </a:blip>
          <a:srcRect b="1" l="4961" r="5046" t="0"/>
          <a:stretch/>
        </p:blipFill>
        <p:spPr>
          <a:xfrm>
            <a:off x="20" y="10"/>
            <a:ext cx="4513923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References</a:t>
            </a:r>
            <a:endParaRPr/>
          </a:p>
        </p:txBody>
      </p:sp>
      <p:sp>
        <p:nvSpPr>
          <p:cNvPr id="327" name="Google Shape;327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Lumen. (n.d.). </a:t>
            </a:r>
            <a:r>
              <a:rPr i="1" lang="en-US" sz="2400">
                <a:latin typeface="Sorts Mill Goudy"/>
                <a:ea typeface="Sorts Mill Goudy"/>
                <a:cs typeface="Sorts Mill Goudy"/>
                <a:sym typeface="Sorts Mill Goudy"/>
              </a:rPr>
              <a:t>Solving Trigonometric Equations</a:t>
            </a: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. https://courses.lumenlearning.com/precalctwo/chapter/solving-trigonometric-equations/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Stewart, J. (2012). </a:t>
            </a:r>
            <a:r>
              <a:rPr i="1" lang="en-US" sz="2400">
                <a:latin typeface="Sorts Mill Goudy"/>
                <a:ea typeface="Sorts Mill Goudy"/>
                <a:cs typeface="Sorts Mill Goudy"/>
                <a:sym typeface="Sorts Mill Goudy"/>
              </a:rPr>
              <a:t>Calculus</a:t>
            </a: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 (7th ed.). BROOKS/COLE Cengage Learning.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Swokowski, E., &amp; Cole, J. A. (2009). </a:t>
            </a:r>
            <a:r>
              <a:rPr i="1" lang="en-US" sz="2400">
                <a:latin typeface="Sorts Mill Goudy"/>
                <a:ea typeface="Sorts Mill Goudy"/>
                <a:cs typeface="Sorts Mill Goudy"/>
                <a:sym typeface="Sorts Mill Goudy"/>
              </a:rPr>
              <a:t>Algebra and Trigonometry with Analytical Geometry</a:t>
            </a: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. BROOKS/COLE Cengage Learning.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End of Lecture 8	</a:t>
            </a:r>
            <a:endParaRPr/>
          </a:p>
        </p:txBody>
      </p:sp>
      <p:sp>
        <p:nvSpPr>
          <p:cNvPr id="333" name="Google Shape;333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None/>
            </a:pPr>
            <a:r>
              <a:rPr b="1" lang="en-US" sz="8800">
                <a:latin typeface="Sorts Mill Goudy"/>
                <a:ea typeface="Sorts Mill Goudy"/>
                <a:cs typeface="Sorts Mill Goudy"/>
                <a:sym typeface="Sorts Mill Goudy"/>
              </a:rPr>
              <a:t>Thank you!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2022-05-19T07:56:05Z</dcterms:created>
  <dc:creator>Paul Kahenya</dc:creator>
</cp:coreProperties>
</file>