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</p:sldIdLst>
  <p:sldSz cy="6858000" cx="12192000"/>
  <p:notesSz cx="6858000" cy="9144000"/>
  <p:embeddedFontLst>
    <p:embeddedFont>
      <p:font typeface="Sorts Mill Goudy"/>
      <p:regular r:id="rId36"/>
      <p:italic r:id="rId3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8" roundtripDataSignature="AMtx7mgmfLCkT4mHfXsOTcF3hWCuN04Fv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font" Target="fonts/SortsMillGoudy-italic.fntdata"/><Relationship Id="rId14" Type="http://schemas.openxmlformats.org/officeDocument/2006/relationships/slide" Target="slides/slide10.xml"/><Relationship Id="rId36" Type="http://schemas.openxmlformats.org/officeDocument/2006/relationships/font" Target="fonts/SortsMillGoudy-regular.fnt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38" Type="http://customschemas.google.com/relationships/presentationmetadata" Target="metadata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0" name="Google Shape;10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1" name="Google Shape;251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9" name="Google Shape;269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1" name="Google Shape;281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3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3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3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3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9.png"/><Relationship Id="rId4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.png"/><Relationship Id="rId4" Type="http://schemas.openxmlformats.org/officeDocument/2006/relationships/image" Target="../media/image1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5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1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2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6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8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4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7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6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1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2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3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5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Sorts Mill Goudy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Mathematics for Science</a:t>
            </a:r>
            <a:endParaRPr/>
          </a:p>
        </p:txBody>
      </p:sp>
      <p:sp>
        <p:nvSpPr>
          <p:cNvPr id="85" name="Google Shape;85;p1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b="1" lang="en-US" sz="1800">
                <a:latin typeface="Sorts Mill Goudy"/>
                <a:ea typeface="Sorts Mill Goudy"/>
                <a:cs typeface="Sorts Mill Goudy"/>
                <a:sym typeface="Sorts Mill Goudy"/>
              </a:rPr>
              <a:t>Lecture 9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b="1" lang="en-US" sz="1800">
                <a:latin typeface="Sorts Mill Goudy"/>
                <a:ea typeface="Sorts Mill Goudy"/>
                <a:cs typeface="Sorts Mill Goudy"/>
                <a:sym typeface="Sorts Mill Goudy"/>
              </a:rPr>
              <a:t>Trigonometrical Identities and Formulae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b="1" lang="en-US" sz="1800">
                <a:latin typeface="Sorts Mill Goudy"/>
                <a:ea typeface="Sorts Mill Goudy"/>
                <a:cs typeface="Sorts Mill Goudy"/>
                <a:sym typeface="Sorts Mill Goudy"/>
              </a:rPr>
              <a:t>Lecturer: Kahenya, N.P</a:t>
            </a:r>
            <a:endParaRPr sz="1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Introduction to Lecture 9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91" name="Google Shape;91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This lecture is a continuation of lecture 8. 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It will introduce trigonometrical identities and formulae. These concepts are relevant to calculus.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t/>
            </a:r>
            <a:endParaRPr sz="4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Intended learning outcomes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97" name="Google Shape;97;p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At the end of this lecture, you will be able to;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lphaLcParenBoth"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Identify trigonometrical identities and formulae.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lphaLcParenBoth"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Simplify and apply trigonometrical identities and formulae in solving equations.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AutoNum type="alphaLcParenBoth"/>
            </a:pPr>
            <a:r>
              <a:rPr lang="en-US" sz="2400">
                <a:latin typeface="Sorts Mill Goudy"/>
                <a:ea typeface="Sorts Mill Goudy"/>
                <a:cs typeface="Sorts Mill Goudy"/>
                <a:sym typeface="Sorts Mill Goudy"/>
              </a:rPr>
              <a:t>Prove trigonometric identities.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t/>
            </a:r>
            <a:endParaRPr sz="36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Further readings</a:t>
            </a:r>
            <a:endParaRPr/>
          </a:p>
        </p:txBody>
      </p:sp>
      <p:sp>
        <p:nvSpPr>
          <p:cNvPr id="103" name="Google Shape;103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17780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rPr lang="en-US">
                <a:latin typeface="Sorts Mill Goudy"/>
                <a:ea typeface="Sorts Mill Goudy"/>
                <a:cs typeface="Sorts Mill Goudy"/>
                <a:sym typeface="Sorts Mill Goudy"/>
              </a:rPr>
              <a:t>The lecture notes can be complemented with relevant topics from Stewart (2012), Swokowski &amp; Cole (2009).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5"/>
          <p:cNvSpPr txBox="1"/>
          <p:nvPr>
            <p:ph type="title"/>
          </p:nvPr>
        </p:nvSpPr>
        <p:spPr>
          <a:xfrm>
            <a:off x="648929" y="629267"/>
            <a:ext cx="3505495" cy="99633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Sorts Mill Goudy"/>
              <a:buNone/>
            </a:pPr>
            <a:r>
              <a:rPr b="1" lang="en-US" sz="1800">
                <a:latin typeface="Sorts Mill Goudy"/>
                <a:ea typeface="Sorts Mill Goudy"/>
                <a:cs typeface="Sorts Mill Goudy"/>
                <a:sym typeface="Sorts Mill Goudy"/>
              </a:rPr>
              <a:t>Basic trigonometric identities</a:t>
            </a:r>
            <a:br>
              <a:rPr lang="en-US" sz="18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109" name="Google Shape;109;p5"/>
          <p:cNvSpPr txBox="1"/>
          <p:nvPr>
            <p:ph idx="1" type="body"/>
          </p:nvPr>
        </p:nvSpPr>
        <p:spPr>
          <a:xfrm>
            <a:off x="0" y="1001486"/>
            <a:ext cx="4841095" cy="5222334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58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sp>
        <p:nvSpPr>
          <p:cNvPr id="110" name="Google Shape;110;p5"/>
          <p:cNvSpPr/>
          <p:nvPr/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5"/>
          <p:cNvSpPr/>
          <p:nvPr/>
        </p:nvSpPr>
        <p:spPr>
          <a:xfrm>
            <a:off x="5123688" y="557784"/>
            <a:ext cx="6584098" cy="5739187"/>
          </a:xfrm>
          <a:prstGeom prst="roundRect">
            <a:avLst>
              <a:gd fmla="val 0" name="adj"/>
            </a:avLst>
          </a:prstGeom>
          <a:solidFill>
            <a:srgbClr val="FFFFFF"/>
          </a:solidFill>
          <a:ln cap="flat" cmpd="sng" w="9525">
            <a:solidFill>
              <a:srgbClr val="C8CACA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rotWithShape="0" algn="t" dir="5400000" dist="19050">
              <a:srgbClr val="000000">
                <a:alpha val="62745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2" name="Google Shape;112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96000" y="1204329"/>
            <a:ext cx="5329193" cy="44460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Basic trigonometric identities…contd…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118" name="Google Shape;118;p6"/>
          <p:cNvSpPr txBox="1"/>
          <p:nvPr>
            <p:ph idx="1" type="body"/>
          </p:nvPr>
        </p:nvSpPr>
        <p:spPr>
          <a:xfrm>
            <a:off x="838200" y="1567543"/>
            <a:ext cx="10515600" cy="460942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124" name="Google Shape;124;p7"/>
          <p:cNvSpPr txBox="1"/>
          <p:nvPr>
            <p:ph idx="1" type="body"/>
          </p:nvPr>
        </p:nvSpPr>
        <p:spPr>
          <a:xfrm>
            <a:off x="838200" y="1901825"/>
            <a:ext cx="10515600" cy="43512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1…contd…</a:t>
            </a:r>
            <a:endParaRPr/>
          </a:p>
        </p:txBody>
      </p:sp>
      <p:sp>
        <p:nvSpPr>
          <p:cNvPr id="130" name="Google Shape;130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136" name="Google Shape;136;p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Example 3</a:t>
            </a:r>
            <a:endParaRPr/>
          </a:p>
        </p:txBody>
      </p:sp>
      <p:sp>
        <p:nvSpPr>
          <p:cNvPr id="142" name="Google Shape;142;p10"/>
          <p:cNvSpPr txBox="1"/>
          <p:nvPr>
            <p:ph idx="1" type="body"/>
          </p:nvPr>
        </p:nvSpPr>
        <p:spPr>
          <a:xfrm>
            <a:off x="838200" y="1248229"/>
            <a:ext cx="10515600" cy="4928734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-494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4</a:t>
            </a:r>
            <a:endParaRPr/>
          </a:p>
        </p:txBody>
      </p:sp>
      <p:sp>
        <p:nvSpPr>
          <p:cNvPr id="148" name="Google Shape;148;p1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5</a:t>
            </a:r>
            <a:endParaRPr/>
          </a:p>
        </p:txBody>
      </p:sp>
      <p:sp>
        <p:nvSpPr>
          <p:cNvPr id="154" name="Google Shape;154;p12"/>
          <p:cNvSpPr txBox="1"/>
          <p:nvPr>
            <p:ph idx="1" type="body"/>
          </p:nvPr>
        </p:nvSpPr>
        <p:spPr>
          <a:xfrm>
            <a:off x="435429" y="1233714"/>
            <a:ext cx="11277599" cy="4943249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72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6</a:t>
            </a:r>
            <a:endParaRPr/>
          </a:p>
        </p:txBody>
      </p:sp>
      <p:sp>
        <p:nvSpPr>
          <p:cNvPr id="160" name="Google Shape;160;p1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14"/>
          <p:cNvSpPr txBox="1"/>
          <p:nvPr>
            <p:ph type="title"/>
          </p:nvPr>
        </p:nvSpPr>
        <p:spPr>
          <a:xfrm>
            <a:off x="643467" y="321734"/>
            <a:ext cx="10905066" cy="1135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orts Mill Goudy"/>
              <a:buNone/>
            </a:pPr>
            <a:r>
              <a:rPr b="1" lang="en-US" sz="3600">
                <a:latin typeface="Sorts Mill Goudy"/>
                <a:ea typeface="Sorts Mill Goudy"/>
                <a:cs typeface="Sorts Mill Goudy"/>
                <a:sym typeface="Sorts Mill Goudy"/>
              </a:rPr>
              <a:t>Compound angle formulae</a:t>
            </a:r>
            <a:b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3600"/>
          </a:p>
        </p:txBody>
      </p:sp>
      <p:sp>
        <p:nvSpPr>
          <p:cNvPr id="167" name="Google Shape;167;p14"/>
          <p:cNvSpPr txBox="1"/>
          <p:nvPr>
            <p:ph idx="1" type="body"/>
          </p:nvPr>
        </p:nvSpPr>
        <p:spPr>
          <a:xfrm>
            <a:off x="643469" y="1088571"/>
            <a:ext cx="4509102" cy="5088392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486" r="0" t="-1798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grpSp>
        <p:nvGrpSpPr>
          <p:cNvPr id="168" name="Google Shape;168;p14"/>
          <p:cNvGrpSpPr/>
          <p:nvPr/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169" name="Google Shape;169;p14"/>
            <p:cNvSpPr/>
            <p:nvPr/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fmla="val 50000" name="adj"/>
              </a:avLst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0" name="Google Shape;170;p14"/>
            <p:cNvSpPr/>
            <p:nvPr/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71" name="Google Shape;171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95320" y="1939450"/>
            <a:ext cx="6253212" cy="40489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72" name="Google Shape;172;p14"/>
          <p:cNvGrpSpPr/>
          <p:nvPr/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173" name="Google Shape;173;p14"/>
            <p:cNvSpPr/>
            <p:nvPr/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4" name="Google Shape;174;p14"/>
            <p:cNvSpPr/>
            <p:nvPr/>
          </p:nvSpPr>
          <p:spPr>
            <a:xfrm rot="-5400000">
              <a:off x="10289068" y="1343027"/>
              <a:ext cx="2532832" cy="1273032"/>
            </a:xfrm>
            <a:prstGeom prst="triangle">
              <a:avLst>
                <a:gd fmla="val 50000" name="adj"/>
              </a:avLst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5"/>
          <p:cNvSpPr txBox="1"/>
          <p:nvPr>
            <p:ph type="title"/>
          </p:nvPr>
        </p:nvSpPr>
        <p:spPr>
          <a:xfrm>
            <a:off x="643467" y="321734"/>
            <a:ext cx="10905066" cy="113573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Sorts Mill Goudy"/>
              <a:buNone/>
            </a:pPr>
            <a:r>
              <a:rPr b="1" lang="en-US" sz="3600">
                <a:latin typeface="Sorts Mill Goudy"/>
                <a:ea typeface="Sorts Mill Goudy"/>
                <a:cs typeface="Sorts Mill Goudy"/>
                <a:sym typeface="Sorts Mill Goudy"/>
              </a:rPr>
              <a:t>Compound angle formulae…contd…</a:t>
            </a:r>
            <a:br>
              <a:rPr lang="en-US" sz="36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3600"/>
          </a:p>
        </p:txBody>
      </p:sp>
      <p:sp>
        <p:nvSpPr>
          <p:cNvPr id="181" name="Google Shape;181;p15"/>
          <p:cNvSpPr txBox="1"/>
          <p:nvPr>
            <p:ph idx="1" type="body"/>
          </p:nvPr>
        </p:nvSpPr>
        <p:spPr>
          <a:xfrm>
            <a:off x="643469" y="972865"/>
            <a:ext cx="4376518" cy="534198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53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  <p:grpSp>
        <p:nvGrpSpPr>
          <p:cNvPr id="182" name="Google Shape;182;p15"/>
          <p:cNvGrpSpPr/>
          <p:nvPr/>
        </p:nvGrpSpPr>
        <p:grpSpPr>
          <a:xfrm>
            <a:off x="0" y="4601497"/>
            <a:ext cx="1014060" cy="2017580"/>
            <a:chOff x="0" y="4601497"/>
            <a:chExt cx="1014060" cy="2017580"/>
          </a:xfrm>
        </p:grpSpPr>
        <p:sp>
          <p:nvSpPr>
            <p:cNvPr id="183" name="Google Shape;183;p15"/>
            <p:cNvSpPr/>
            <p:nvPr/>
          </p:nvSpPr>
          <p:spPr>
            <a:xfrm rot="5400000">
              <a:off x="-501760" y="5103257"/>
              <a:ext cx="2017580" cy="1014060"/>
            </a:xfrm>
            <a:prstGeom prst="triangle">
              <a:avLst>
                <a:gd fmla="val 50000" name="adj"/>
              </a:avLst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4" name="Google Shape;184;p15"/>
            <p:cNvSpPr/>
            <p:nvPr/>
          </p:nvSpPr>
          <p:spPr>
            <a:xfrm rot="2700000">
              <a:off x="427916" y="5728708"/>
              <a:ext cx="485578" cy="485578"/>
            </a:xfrm>
            <a:prstGeom prst="rect">
              <a:avLst/>
            </a:prstGeom>
            <a:solidFill>
              <a:schemeClr val="accen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185" name="Google Shape;185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95320" y="1939450"/>
            <a:ext cx="6253212" cy="404895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6" name="Google Shape;186;p15"/>
          <p:cNvGrpSpPr/>
          <p:nvPr/>
        </p:nvGrpSpPr>
        <p:grpSpPr>
          <a:xfrm>
            <a:off x="11219290" y="1"/>
            <a:ext cx="972709" cy="1935307"/>
            <a:chOff x="10918968" y="713127"/>
            <a:chExt cx="1273032" cy="2532832"/>
          </a:xfrm>
        </p:grpSpPr>
        <p:sp>
          <p:nvSpPr>
            <p:cNvPr id="187" name="Google Shape;187;p15"/>
            <p:cNvSpPr/>
            <p:nvPr/>
          </p:nvSpPr>
          <p:spPr>
            <a:xfrm rot="2700000">
              <a:off x="11052629" y="2120024"/>
              <a:ext cx="645368" cy="645368"/>
            </a:xfrm>
            <a:prstGeom prst="rect">
              <a:avLst/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8" name="Google Shape;188;p15"/>
            <p:cNvSpPr/>
            <p:nvPr/>
          </p:nvSpPr>
          <p:spPr>
            <a:xfrm rot="-5400000">
              <a:off x="10289068" y="1343027"/>
              <a:ext cx="2532832" cy="1273032"/>
            </a:xfrm>
            <a:prstGeom prst="triangle">
              <a:avLst>
                <a:gd fmla="val 50000" name="adj"/>
              </a:avLst>
            </a:prstGeom>
            <a:solidFill>
              <a:schemeClr val="accent4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Compound angle formulae…contd…</a:t>
            </a:r>
            <a:endParaRPr/>
          </a:p>
        </p:txBody>
      </p:sp>
      <p:sp>
        <p:nvSpPr>
          <p:cNvPr id="194" name="Google Shape;194;p16"/>
          <p:cNvSpPr txBox="1"/>
          <p:nvPr>
            <p:ph idx="1" type="body"/>
          </p:nvPr>
        </p:nvSpPr>
        <p:spPr>
          <a:xfrm>
            <a:off x="838200" y="1335314"/>
            <a:ext cx="10515600" cy="4841649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Compound angle formulae…contd…</a:t>
            </a:r>
            <a:endParaRPr/>
          </a:p>
        </p:txBody>
      </p:sp>
      <p:sp>
        <p:nvSpPr>
          <p:cNvPr id="200" name="Google Shape;200;p1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63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Double-angle formulae</a:t>
            </a:r>
            <a:r>
              <a:rPr lang="en-US" sz="4400">
                <a:latin typeface="Sorts Mill Goudy"/>
                <a:ea typeface="Sorts Mill Goudy"/>
                <a:cs typeface="Sorts Mill Goudy"/>
                <a:sym typeface="Sorts Mill Goudy"/>
              </a:rPr>
              <a:t> </a:t>
            </a:r>
            <a:br>
              <a:rPr lang="en-US" sz="44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/>
          </a:p>
        </p:txBody>
      </p:sp>
      <p:sp>
        <p:nvSpPr>
          <p:cNvPr id="206" name="Google Shape;206;p18"/>
          <p:cNvSpPr txBox="1"/>
          <p:nvPr>
            <p:ph idx="1" type="body"/>
          </p:nvPr>
        </p:nvSpPr>
        <p:spPr>
          <a:xfrm>
            <a:off x="838200" y="1349829"/>
            <a:ext cx="10515600" cy="4827134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Double-angle formulae…contd…</a:t>
            </a:r>
            <a:endParaRPr/>
          </a:p>
        </p:txBody>
      </p:sp>
      <p:sp>
        <p:nvSpPr>
          <p:cNvPr id="212" name="Google Shape;212;p1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Double-angle formulae…contd…</a:t>
            </a:r>
            <a:endParaRPr/>
          </a:p>
        </p:txBody>
      </p:sp>
      <p:sp>
        <p:nvSpPr>
          <p:cNvPr id="218" name="Google Shape;218;p2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2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1</a:t>
            </a:r>
            <a:endParaRPr/>
          </a:p>
        </p:txBody>
      </p:sp>
      <p:sp>
        <p:nvSpPr>
          <p:cNvPr id="224" name="Google Shape;224;p21"/>
          <p:cNvSpPr txBox="1"/>
          <p:nvPr>
            <p:ph idx="1" type="body"/>
          </p:nvPr>
        </p:nvSpPr>
        <p:spPr>
          <a:xfrm>
            <a:off x="838200" y="1509486"/>
            <a:ext cx="10515600" cy="4667477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2</a:t>
            </a:r>
            <a:endParaRPr/>
          </a:p>
        </p:txBody>
      </p:sp>
      <p:sp>
        <p:nvSpPr>
          <p:cNvPr id="230" name="Google Shape;230;p22"/>
          <p:cNvSpPr txBox="1"/>
          <p:nvPr>
            <p:ph idx="1" type="body"/>
          </p:nvPr>
        </p:nvSpPr>
        <p:spPr>
          <a:xfrm>
            <a:off x="838200" y="1436914"/>
            <a:ext cx="10515600" cy="4740049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521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3</a:t>
            </a:r>
            <a:endParaRPr/>
          </a:p>
        </p:txBody>
      </p:sp>
      <p:sp>
        <p:nvSpPr>
          <p:cNvPr id="236" name="Google Shape;236;p2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4</a:t>
            </a:r>
            <a:endParaRPr/>
          </a:p>
        </p:txBody>
      </p:sp>
      <p:sp>
        <p:nvSpPr>
          <p:cNvPr id="242" name="Google Shape;242;p2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5</a:t>
            </a:r>
            <a:endParaRPr/>
          </a:p>
        </p:txBody>
      </p:sp>
      <p:sp>
        <p:nvSpPr>
          <p:cNvPr id="248" name="Google Shape;248;p25"/>
          <p:cNvSpPr txBox="1"/>
          <p:nvPr>
            <p:ph idx="1" type="body"/>
          </p:nvPr>
        </p:nvSpPr>
        <p:spPr>
          <a:xfrm>
            <a:off x="838200" y="1262743"/>
            <a:ext cx="10515600" cy="491422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5…contd…</a:t>
            </a:r>
            <a:endParaRPr/>
          </a:p>
        </p:txBody>
      </p:sp>
      <p:sp>
        <p:nvSpPr>
          <p:cNvPr id="254" name="Google Shape;254;p2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216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6</a:t>
            </a:r>
            <a:endParaRPr/>
          </a:p>
        </p:txBody>
      </p:sp>
      <p:sp>
        <p:nvSpPr>
          <p:cNvPr id="260" name="Google Shape;260;p27"/>
          <p:cNvSpPr txBox="1"/>
          <p:nvPr>
            <p:ph idx="1" type="body"/>
          </p:nvPr>
        </p:nvSpPr>
        <p:spPr>
          <a:xfrm>
            <a:off x="838200" y="1901825"/>
            <a:ext cx="10515600" cy="4351200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2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7</a:t>
            </a:r>
            <a:endParaRPr/>
          </a:p>
        </p:txBody>
      </p:sp>
      <p:sp>
        <p:nvSpPr>
          <p:cNvPr id="266" name="Google Shape;266;p2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1506" r="0" t="-2939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 sz="4400">
                <a:latin typeface="Sorts Mill Goudy"/>
                <a:ea typeface="Sorts Mill Goudy"/>
                <a:cs typeface="Sorts Mill Goudy"/>
                <a:sym typeface="Sorts Mill Goudy"/>
              </a:rPr>
              <a:t>Example 8</a:t>
            </a:r>
            <a:endParaRPr/>
          </a:p>
        </p:txBody>
      </p:sp>
      <p:sp>
        <p:nvSpPr>
          <p:cNvPr id="272" name="Google Shape;272;p2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b="0" l="-927" r="0" t="0"/>
            </a:stretch>
          </a:blipFill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 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References</a:t>
            </a:r>
            <a:endParaRPr/>
          </a:p>
        </p:txBody>
      </p:sp>
      <p:sp>
        <p:nvSpPr>
          <p:cNvPr id="278" name="Google Shape;278;p3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>
                <a:latin typeface="Times New Roman"/>
                <a:ea typeface="Times New Roman"/>
                <a:cs typeface="Times New Roman"/>
                <a:sym typeface="Times New Roman"/>
              </a:rPr>
              <a:t>Stewart, J. (2012). </a:t>
            </a:r>
            <a:r>
              <a:rPr i="1" lang="en-US" sz="3200">
                <a:latin typeface="Times New Roman"/>
                <a:ea typeface="Times New Roman"/>
                <a:cs typeface="Times New Roman"/>
                <a:sym typeface="Times New Roman"/>
              </a:rPr>
              <a:t>Calculus</a:t>
            </a:r>
            <a:r>
              <a:rPr lang="en-US" sz="3200">
                <a:latin typeface="Times New Roman"/>
                <a:ea typeface="Times New Roman"/>
                <a:cs typeface="Times New Roman"/>
                <a:sym typeface="Times New Roman"/>
              </a:rPr>
              <a:t> (7th ed.). BROOKS/COLE Cengage Learning.</a:t>
            </a:r>
            <a:endParaRPr/>
          </a:p>
          <a:p>
            <a:pPr indent="0" lvl="0" marL="0" marR="0" rtl="0" algn="l">
              <a:lnSpc>
                <a:spcPct val="120000"/>
              </a:lnSpc>
              <a:spcBef>
                <a:spcPts val="70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-US" sz="3200">
                <a:latin typeface="Times New Roman"/>
                <a:ea typeface="Times New Roman"/>
                <a:cs typeface="Times New Roman"/>
                <a:sym typeface="Times New Roman"/>
              </a:rPr>
              <a:t>Swokowski, E., &amp; Cole, J. A. (2009). </a:t>
            </a:r>
            <a:r>
              <a:rPr i="1" lang="en-US" sz="3200">
                <a:latin typeface="Times New Roman"/>
                <a:ea typeface="Times New Roman"/>
                <a:cs typeface="Times New Roman"/>
                <a:sym typeface="Times New Roman"/>
              </a:rPr>
              <a:t>Algebra and Trigonometry with Analytical Geometry</a:t>
            </a:r>
            <a:r>
              <a:rPr lang="en-US" sz="3200">
                <a:latin typeface="Times New Roman"/>
                <a:ea typeface="Times New Roman"/>
                <a:cs typeface="Times New Roman"/>
                <a:sym typeface="Times New Roman"/>
              </a:rPr>
              <a:t>. BROOKS/COLE Cengage Learning.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700"/>
              </a:spcBef>
              <a:spcAft>
                <a:spcPts val="0"/>
              </a:spcAft>
              <a:buClr>
                <a:schemeClr val="dk1"/>
              </a:buClr>
              <a:buSzPts val="4400"/>
              <a:buNone/>
            </a:pPr>
            <a:r>
              <a:t/>
            </a:r>
            <a:endParaRPr sz="440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Sorts Mill Goudy"/>
              <a:buNone/>
            </a:pPr>
            <a:r>
              <a:rPr b="1" lang="en-US">
                <a:latin typeface="Sorts Mill Goudy"/>
                <a:ea typeface="Sorts Mill Goudy"/>
                <a:cs typeface="Sorts Mill Goudy"/>
                <a:sym typeface="Sorts Mill Goudy"/>
              </a:rPr>
              <a:t>End of Lecture 9</a:t>
            </a:r>
            <a:endParaRPr/>
          </a:p>
        </p:txBody>
      </p:sp>
      <p:sp>
        <p:nvSpPr>
          <p:cNvPr id="284" name="Google Shape;284;p3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None/>
            </a:pPr>
            <a:r>
              <a:rPr b="1" lang="en-US" sz="4000">
                <a:latin typeface="Sorts Mill Goudy"/>
                <a:ea typeface="Sorts Mill Goudy"/>
                <a:cs typeface="Sorts Mill Goudy"/>
                <a:sym typeface="Sorts Mill Goudy"/>
              </a:rPr>
              <a:t>Thank You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2022-05-20T07:11:30Z</dcterms:created>
  <dc:creator>Paul Kahenya</dc:creator>
</cp:coreProperties>
</file>