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</p:sldIdLst>
  <p:sldSz cy="6858000" cx="12192000"/>
  <p:notesSz cx="6858000" cy="9144000"/>
  <p:embeddedFontLst>
    <p:embeddedFont>
      <p:font typeface="Sorts Mill Goudy"/>
      <p:regular r:id="rId38"/>
      <p:italic r:id="rId3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40" roundtripDataSignature="AMtx7mhbEgNaR4uQ1tph6wFQTrIH9dJ4b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87E89E1F-B86C-45D3-B11E-0746015EA926}">
  <a:tblStyle styleId="{87E89E1F-B86C-45D3-B11E-0746015EA926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fill>
          <a:solidFill>
            <a:srgbClr val="CDD4EA"/>
          </a:solidFill>
        </a:fill>
      </a:tcStyle>
    </a:band1H>
    <a:band2H>
      <a:tcTxStyle/>
    </a:band2H>
    <a:band1V>
      <a:tcTxStyle/>
      <a:tcStyle>
        <a:fill>
          <a:solidFill>
            <a:srgbClr val="CDD4EA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40" Type="http://customschemas.google.com/relationships/presentationmetadata" Target="metadata"/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font" Target="fonts/SortsMillGoudy-italic.fntdata"/><Relationship Id="rId16" Type="http://schemas.openxmlformats.org/officeDocument/2006/relationships/slide" Target="slides/slide11.xml"/><Relationship Id="rId38" Type="http://schemas.openxmlformats.org/officeDocument/2006/relationships/font" Target="fonts/SortsMillGoudy-regular.fntdata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" name="Google Shape;188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" name="Google Shape;199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" name="Google Shape;205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" name="Google Shape;223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9" name="Google Shape;229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5" name="Google Shape;235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1" name="Google Shape;241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7" name="Google Shape;247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3" name="Google Shape;253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9" name="Google Shape;259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5" name="Google Shape;265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1" name="Google Shape;271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7" name="Google Shape;277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3" name="Google Shape;283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9" name="Google Shape;289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6" name="Google Shape;296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2" name="Google Shape;302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4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4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3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6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6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3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3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3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7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37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3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3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8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8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38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38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38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3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3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3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3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4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1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41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4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4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2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2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3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4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4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4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4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4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4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4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3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3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3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3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.png"/><Relationship Id="rId4" Type="http://schemas.openxmlformats.org/officeDocument/2006/relationships/image" Target="../media/image18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6.png"/><Relationship Id="rId4" Type="http://schemas.openxmlformats.org/officeDocument/2006/relationships/image" Target="../media/image8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7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1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6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3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4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9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5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0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4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3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6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1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2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7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Sorts Mill Goudy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Mathematics for Science</a:t>
            </a:r>
            <a:endParaRPr/>
          </a:p>
        </p:txBody>
      </p:sp>
      <p:sp>
        <p:nvSpPr>
          <p:cNvPr id="85" name="Google Shape;85;p1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Lecture 11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Permutation Functions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Lecturer: Kahenya, N.P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Introduction to Lecture 11</a:t>
            </a:r>
            <a:br>
              <a:rPr lang="en-US" sz="44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  <p:sp>
        <p:nvSpPr>
          <p:cNvPr id="91" name="Google Shape;91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This lecture is a continuation of Lecture 10. 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The lecture will introduce the concept of permutations as functions. 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These concepts are relevant to understanding concepts in discrete mathematics and modern algebra (abstract algebra especially group and ring theory).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t/>
            </a:r>
            <a:endParaRPr sz="36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Intended learning outcomes</a:t>
            </a:r>
            <a:br>
              <a:rPr lang="en-US" sz="44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  <p:sp>
        <p:nvSpPr>
          <p:cNvPr id="97" name="Google Shape;97;p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US" sz="3200">
                <a:latin typeface="Sorts Mill Goudy"/>
                <a:ea typeface="Sorts Mill Goudy"/>
                <a:cs typeface="Sorts Mill Goudy"/>
                <a:sym typeface="Sorts Mill Goudy"/>
              </a:rPr>
              <a:t>At the end of this lecture, you will be able to;</a:t>
            </a:r>
            <a:endParaRPr sz="3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lphaLcParenBoth"/>
            </a:pPr>
            <a:r>
              <a:rPr lang="en-US" sz="3200">
                <a:latin typeface="Sorts Mill Goudy"/>
                <a:ea typeface="Sorts Mill Goudy"/>
                <a:cs typeface="Sorts Mill Goudy"/>
                <a:sym typeface="Sorts Mill Goudy"/>
              </a:rPr>
              <a:t>Define a permutation function.</a:t>
            </a:r>
            <a:endParaRPr sz="3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lphaLcParenBoth"/>
            </a:pPr>
            <a:r>
              <a:rPr lang="en-US" sz="3200">
                <a:latin typeface="Sorts Mill Goudy"/>
                <a:ea typeface="Sorts Mill Goudy"/>
                <a:cs typeface="Sorts Mill Goudy"/>
                <a:sym typeface="Sorts Mill Goudy"/>
              </a:rPr>
              <a:t>Carry out operations involving permutations functions.</a:t>
            </a:r>
            <a:endParaRPr sz="3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400"/>
              <a:buNone/>
            </a:pPr>
            <a:r>
              <a:t/>
            </a:r>
            <a:endParaRPr sz="44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Definition </a:t>
            </a:r>
            <a:endParaRPr/>
          </a:p>
        </p:txBody>
      </p:sp>
      <p:sp>
        <p:nvSpPr>
          <p:cNvPr id="103" name="Google Shape;103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US" sz="2000">
                <a:latin typeface="Sorts Mill Goudy"/>
                <a:ea typeface="Sorts Mill Goudy"/>
                <a:cs typeface="Sorts Mill Goudy"/>
                <a:sym typeface="Sorts Mill Goudy"/>
              </a:rPr>
              <a:t>A bijection or a one-to-one and onto mapping,  from a set X to itself is called a permutation of  X.</a:t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Definition </a:t>
            </a:r>
            <a:endParaRPr/>
          </a:p>
        </p:txBody>
      </p:sp>
      <p:sp>
        <p:nvSpPr>
          <p:cNvPr id="109" name="Google Shape;109;p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-3359" l="-637" r="-1041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1</a:t>
            </a:r>
            <a:endParaRPr/>
          </a:p>
        </p:txBody>
      </p:sp>
      <p:sp>
        <p:nvSpPr>
          <p:cNvPr id="115" name="Google Shape;115;p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92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Inverse Permutation</a:t>
            </a:r>
            <a:endParaRPr/>
          </a:p>
        </p:txBody>
      </p:sp>
      <p:sp>
        <p:nvSpPr>
          <p:cNvPr id="121" name="Google Shape;121;p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637" r="-463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2</a:t>
            </a:r>
            <a:endParaRPr/>
          </a:p>
        </p:txBody>
      </p:sp>
      <p:sp>
        <p:nvSpPr>
          <p:cNvPr id="127" name="Google Shape;127;p8"/>
          <p:cNvSpPr txBox="1"/>
          <p:nvPr>
            <p:ph idx="1" type="body"/>
          </p:nvPr>
        </p:nvSpPr>
        <p:spPr>
          <a:xfrm>
            <a:off x="838200" y="1901825"/>
            <a:ext cx="10515600" cy="43512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637" r="-578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9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9"/>
          <p:cNvSpPr/>
          <p:nvPr/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9"/>
          <p:cNvSpPr txBox="1"/>
          <p:nvPr>
            <p:ph type="title"/>
          </p:nvPr>
        </p:nvSpPr>
        <p:spPr>
          <a:xfrm>
            <a:off x="804672" y="457200"/>
            <a:ext cx="10579398" cy="129941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Sorts Mill Goudy"/>
              <a:buNone/>
            </a:pPr>
            <a:r>
              <a:rPr b="1" lang="en-US" sz="3600">
                <a:latin typeface="Sorts Mill Goudy"/>
                <a:ea typeface="Sorts Mill Goudy"/>
                <a:cs typeface="Sorts Mill Goudy"/>
                <a:sym typeface="Sorts Mill Goudy"/>
              </a:rPr>
              <a:t>Example 3: </a:t>
            </a:r>
            <a:r>
              <a:rPr lang="en-US" sz="1800">
                <a:latin typeface="Sorts Mill Goudy"/>
                <a:ea typeface="Sorts Mill Goudy"/>
                <a:cs typeface="Sorts Mill Goudy"/>
                <a:sym typeface="Sorts Mill Goudy"/>
              </a:rPr>
              <a:t>Consider the rectangle with vertices 1,2,3,and 4 as shown below; </a:t>
            </a:r>
            <a:r>
              <a:rPr lang="en-US" sz="3600">
                <a:solidFill>
                  <a:schemeClr val="dk2"/>
                </a:solidFill>
                <a:latin typeface="Sorts Mill Goudy"/>
                <a:ea typeface="Sorts Mill Goudy"/>
                <a:cs typeface="Sorts Mill Goudy"/>
                <a:sym typeface="Sorts Mill Goudy"/>
              </a:rPr>
              <a:t> </a:t>
            </a:r>
            <a:endParaRPr/>
          </a:p>
        </p:txBody>
      </p:sp>
      <p:sp>
        <p:nvSpPr>
          <p:cNvPr id="135" name="Google Shape;135;p9"/>
          <p:cNvSpPr txBox="1"/>
          <p:nvPr>
            <p:ph idx="1" type="body"/>
          </p:nvPr>
        </p:nvSpPr>
        <p:spPr>
          <a:xfrm>
            <a:off x="5624477" y="1465943"/>
            <a:ext cx="5759594" cy="51816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952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  <p:grpSp>
        <p:nvGrpSpPr>
          <p:cNvPr id="136" name="Google Shape;136;p9"/>
          <p:cNvGrpSpPr/>
          <p:nvPr/>
        </p:nvGrpSpPr>
        <p:grpSpPr>
          <a:xfrm rot="-5400000">
            <a:off x="-381784" y="4178643"/>
            <a:ext cx="3061444" cy="2297267"/>
            <a:chOff x="-305" y="-1"/>
            <a:chExt cx="3832880" cy="2876136"/>
          </a:xfrm>
        </p:grpSpPr>
        <p:sp>
          <p:nvSpPr>
            <p:cNvPr id="137" name="Google Shape;137;p9"/>
            <p:cNvSpPr/>
            <p:nvPr/>
          </p:nvSpPr>
          <p:spPr>
            <a:xfrm>
              <a:off x="305" y="1"/>
              <a:ext cx="3815424" cy="2653659"/>
            </a:xfrm>
            <a:custGeom>
              <a:rect b="b" l="l" r="r" t="t"/>
              <a:pathLst>
                <a:path extrusionOk="0" h="2653659" w="3815424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9803"/>
                  </a:srgbClr>
                </a:gs>
                <a:gs pos="2000">
                  <a:srgbClr val="FFFFFF">
                    <a:alpha val="9803"/>
                  </a:srgbClr>
                </a:gs>
                <a:gs pos="16000">
                  <a:srgbClr val="70AD47">
                    <a:alpha val="9803"/>
                  </a:srgbClr>
                </a:gs>
                <a:gs pos="85000">
                  <a:srgbClr val="4472C4">
                    <a:alpha val="9803"/>
                  </a:srgbClr>
                </a:gs>
                <a:gs pos="100000">
                  <a:srgbClr val="FFFFFF">
                    <a:alpha val="9803"/>
                  </a:srgbClr>
                </a:gs>
              </a:gsLst>
              <a:lin ang="120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8" name="Google Shape;138;p9"/>
            <p:cNvSpPr/>
            <p:nvPr/>
          </p:nvSpPr>
          <p:spPr>
            <a:xfrm>
              <a:off x="305" y="-1"/>
              <a:ext cx="3815424" cy="2653660"/>
            </a:xfrm>
            <a:custGeom>
              <a:rect b="b" l="l" r="r" t="t"/>
              <a:pathLst>
                <a:path extrusionOk="0" h="2653660" w="3815424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9803"/>
                  </a:srgbClr>
                </a:gs>
                <a:gs pos="2000">
                  <a:srgbClr val="FFFFFF">
                    <a:alpha val="9803"/>
                  </a:srgbClr>
                </a:gs>
                <a:gs pos="16000">
                  <a:srgbClr val="70AD47">
                    <a:alpha val="9803"/>
                  </a:srgbClr>
                </a:gs>
                <a:gs pos="85000">
                  <a:srgbClr val="4472C4">
                    <a:alpha val="9803"/>
                  </a:srgbClr>
                </a:gs>
                <a:gs pos="100000">
                  <a:srgbClr val="FFFFFF">
                    <a:alpha val="9803"/>
                  </a:srgbClr>
                </a:gs>
              </a:gsLst>
              <a:lin ang="120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9" name="Google Shape;139;p9"/>
            <p:cNvSpPr/>
            <p:nvPr/>
          </p:nvSpPr>
          <p:spPr>
            <a:xfrm>
              <a:off x="-305" y="1"/>
              <a:ext cx="3815986" cy="2675935"/>
            </a:xfrm>
            <a:custGeom>
              <a:rect b="b" l="l" r="r" t="t"/>
              <a:pathLst>
                <a:path extrusionOk="0" h="2675935" w="3815986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9803"/>
                  </a:srgbClr>
                </a:gs>
                <a:gs pos="2000">
                  <a:srgbClr val="FFFFFF">
                    <a:alpha val="9803"/>
                  </a:srgbClr>
                </a:gs>
                <a:gs pos="16000">
                  <a:srgbClr val="70AD47">
                    <a:alpha val="9803"/>
                  </a:srgbClr>
                </a:gs>
                <a:gs pos="85000">
                  <a:srgbClr val="4472C4">
                    <a:alpha val="9803"/>
                  </a:srgbClr>
                </a:gs>
                <a:gs pos="100000">
                  <a:srgbClr val="FFFFFF">
                    <a:alpha val="9803"/>
                  </a:srgbClr>
                </a:gs>
              </a:gsLst>
              <a:lin ang="120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9"/>
            <p:cNvSpPr/>
            <p:nvPr/>
          </p:nvSpPr>
          <p:spPr>
            <a:xfrm>
              <a:off x="305" y="-1"/>
              <a:ext cx="3832270" cy="2876136"/>
            </a:xfrm>
            <a:custGeom>
              <a:rect b="b" l="l" r="r" t="t"/>
              <a:pathLst>
                <a:path extrusionOk="0" h="2876136" w="3832270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9803"/>
                  </a:srgbClr>
                </a:gs>
                <a:gs pos="2000">
                  <a:srgbClr val="FFFFFF">
                    <a:alpha val="9803"/>
                  </a:srgbClr>
                </a:gs>
                <a:gs pos="16000">
                  <a:srgbClr val="70AD47">
                    <a:alpha val="9803"/>
                  </a:srgbClr>
                </a:gs>
                <a:gs pos="85000">
                  <a:srgbClr val="4472C4">
                    <a:alpha val="9803"/>
                  </a:srgbClr>
                </a:gs>
                <a:gs pos="100000">
                  <a:srgbClr val="FFFFFF">
                    <a:alpha val="9803"/>
                  </a:srgbClr>
                </a:gs>
              </a:gsLst>
              <a:lin ang="120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41" name="Google Shape;141;p9"/>
          <p:cNvGrpSpPr/>
          <p:nvPr/>
        </p:nvGrpSpPr>
        <p:grpSpPr>
          <a:xfrm flipH="1">
            <a:off x="8906190" y="0"/>
            <a:ext cx="3282247" cy="2837712"/>
            <a:chOff x="-305" y="-4155"/>
            <a:chExt cx="2514948" cy="2174333"/>
          </a:xfrm>
        </p:grpSpPr>
        <p:sp>
          <p:nvSpPr>
            <p:cNvPr id="142" name="Google Shape;142;p9"/>
            <p:cNvSpPr/>
            <p:nvPr/>
          </p:nvSpPr>
          <p:spPr>
            <a:xfrm>
              <a:off x="-305" y="0"/>
              <a:ext cx="2514948" cy="2170178"/>
            </a:xfrm>
            <a:custGeom>
              <a:rect b="b" l="l" r="r" t="t"/>
              <a:pathLst>
                <a:path extrusionOk="0" h="2170178" w="251494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9803"/>
                  </a:srgbClr>
                </a:gs>
                <a:gs pos="2000">
                  <a:srgbClr val="FFFFFF">
                    <a:alpha val="9803"/>
                  </a:srgbClr>
                </a:gs>
                <a:gs pos="16000">
                  <a:srgbClr val="70AD47">
                    <a:alpha val="9803"/>
                  </a:srgbClr>
                </a:gs>
                <a:gs pos="85000">
                  <a:srgbClr val="4472C4">
                    <a:alpha val="9803"/>
                  </a:srgbClr>
                </a:gs>
                <a:gs pos="100000">
                  <a:srgbClr val="FFFFFF">
                    <a:alpha val="9803"/>
                  </a:srgbClr>
                </a:gs>
              </a:gsLst>
              <a:lin ang="120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3" name="Google Shape;143;p9"/>
            <p:cNvSpPr/>
            <p:nvPr/>
          </p:nvSpPr>
          <p:spPr>
            <a:xfrm>
              <a:off x="-305" y="-4155"/>
              <a:ext cx="2493062" cy="1947896"/>
            </a:xfrm>
            <a:custGeom>
              <a:rect b="b" l="l" r="r" t="t"/>
              <a:pathLst>
                <a:path extrusionOk="0" h="1947896" w="2493062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9803"/>
                  </a:srgbClr>
                </a:gs>
                <a:gs pos="2000">
                  <a:srgbClr val="FFFFFF">
                    <a:alpha val="9803"/>
                  </a:srgbClr>
                </a:gs>
                <a:gs pos="16000">
                  <a:srgbClr val="70AD47">
                    <a:alpha val="9803"/>
                  </a:srgbClr>
                </a:gs>
                <a:gs pos="85000">
                  <a:srgbClr val="4472C4">
                    <a:alpha val="9803"/>
                  </a:srgbClr>
                </a:gs>
                <a:gs pos="100000">
                  <a:srgbClr val="FFFFFF">
                    <a:alpha val="9803"/>
                  </a:srgbClr>
                </a:gs>
              </a:gsLst>
              <a:lin ang="120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4" name="Google Shape;144;p9"/>
            <p:cNvSpPr/>
            <p:nvPr/>
          </p:nvSpPr>
          <p:spPr>
            <a:xfrm>
              <a:off x="-305" y="0"/>
              <a:ext cx="2501089" cy="1972702"/>
            </a:xfrm>
            <a:custGeom>
              <a:rect b="b" l="l" r="r" t="t"/>
              <a:pathLst>
                <a:path extrusionOk="0" h="1972702" w="2501089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9803"/>
                  </a:srgbClr>
                </a:gs>
                <a:gs pos="2000">
                  <a:srgbClr val="FFFFFF">
                    <a:alpha val="9803"/>
                  </a:srgbClr>
                </a:gs>
                <a:gs pos="16000">
                  <a:srgbClr val="70AD47">
                    <a:alpha val="9803"/>
                  </a:srgbClr>
                </a:gs>
                <a:gs pos="85000">
                  <a:srgbClr val="4472C4">
                    <a:alpha val="9803"/>
                  </a:srgbClr>
                </a:gs>
                <a:gs pos="100000">
                  <a:srgbClr val="FFFFFF">
                    <a:alpha val="9803"/>
                  </a:srgbClr>
                </a:gs>
              </a:gsLst>
              <a:lin ang="120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5" name="Google Shape;145;p9"/>
            <p:cNvSpPr/>
            <p:nvPr/>
          </p:nvSpPr>
          <p:spPr>
            <a:xfrm>
              <a:off x="305" y="1"/>
              <a:ext cx="2491105" cy="1943661"/>
            </a:xfrm>
            <a:custGeom>
              <a:rect b="b" l="l" r="r" t="t"/>
              <a:pathLst>
                <a:path extrusionOk="0" h="1943661" w="2491105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9803"/>
                  </a:srgbClr>
                </a:gs>
                <a:gs pos="2000">
                  <a:srgbClr val="FFFFFF">
                    <a:alpha val="9803"/>
                  </a:srgbClr>
                </a:gs>
                <a:gs pos="16000">
                  <a:srgbClr val="70AD47">
                    <a:alpha val="9803"/>
                  </a:srgbClr>
                </a:gs>
                <a:gs pos="85000">
                  <a:srgbClr val="4472C4">
                    <a:alpha val="9803"/>
                  </a:srgbClr>
                </a:gs>
                <a:gs pos="100000">
                  <a:srgbClr val="FFFFFF">
                    <a:alpha val="9803"/>
                  </a:srgbClr>
                </a:gs>
              </a:gsLst>
              <a:lin ang="120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46" name="Google Shape;146;p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8000" y="1996225"/>
            <a:ext cx="4964426" cy="325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Example 3…contd…</a:t>
            </a:r>
            <a:endParaRPr/>
          </a:p>
        </p:txBody>
      </p:sp>
      <p:sp>
        <p:nvSpPr>
          <p:cNvPr id="152" name="Google Shape;152;p1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92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11"/>
          <p:cNvSpPr/>
          <p:nvPr/>
        </p:nvSpPr>
        <p:spPr>
          <a:xfrm>
            <a:off x="409575" y="633619"/>
            <a:ext cx="4279383" cy="5495925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rgbClr val="E1E1E1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D8D8D8">
                <a:alpha val="4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11"/>
          <p:cNvSpPr txBox="1"/>
          <p:nvPr>
            <p:ph type="title"/>
          </p:nvPr>
        </p:nvSpPr>
        <p:spPr>
          <a:xfrm>
            <a:off x="841247" y="978619"/>
            <a:ext cx="3410712" cy="11064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orts Mill Goudy"/>
              <a:buNone/>
            </a:pPr>
            <a:r>
              <a:rPr b="1" lang="en-US" sz="2800">
                <a:latin typeface="Sorts Mill Goudy"/>
                <a:ea typeface="Sorts Mill Goudy"/>
                <a:cs typeface="Sorts Mill Goudy"/>
                <a:sym typeface="Sorts Mill Goudy"/>
              </a:rPr>
              <a:t>Example 4</a:t>
            </a:r>
            <a:endParaRPr/>
          </a:p>
        </p:txBody>
      </p:sp>
      <p:sp>
        <p:nvSpPr>
          <p:cNvPr id="160" name="Google Shape;160;p11"/>
          <p:cNvSpPr/>
          <p:nvPr/>
        </p:nvSpPr>
        <p:spPr>
          <a:xfrm>
            <a:off x="345567" y="1170432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11"/>
          <p:cNvSpPr/>
          <p:nvPr/>
        </p:nvSpPr>
        <p:spPr>
          <a:xfrm>
            <a:off x="877459" y="2121408"/>
            <a:ext cx="3328416" cy="9144"/>
          </a:xfrm>
          <a:prstGeom prst="rect">
            <a:avLst/>
          </a:prstGeom>
          <a:solidFill>
            <a:srgbClr val="D5D5D5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11"/>
          <p:cNvSpPr txBox="1"/>
          <p:nvPr>
            <p:ph idx="1" type="body"/>
          </p:nvPr>
        </p:nvSpPr>
        <p:spPr>
          <a:xfrm>
            <a:off x="601949" y="1886578"/>
            <a:ext cx="4064582" cy="4349861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046" r="-1497" t="-1399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  <p:pic>
        <p:nvPicPr>
          <p:cNvPr id="163" name="Google Shape;163;p11"/>
          <p:cNvPicPr preferRelativeResize="0"/>
          <p:nvPr/>
        </p:nvPicPr>
        <p:blipFill rotWithShape="1">
          <a:blip r:embed="rId4">
            <a:alphaModFix/>
          </a:blip>
          <a:srcRect b="0" l="0" r="351" t="0"/>
          <a:stretch/>
        </p:blipFill>
        <p:spPr>
          <a:xfrm>
            <a:off x="5892800" y="634382"/>
            <a:ext cx="5888863" cy="54951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12"/>
          <p:cNvSpPr/>
          <p:nvPr/>
        </p:nvSpPr>
        <p:spPr>
          <a:xfrm>
            <a:off x="409575" y="633619"/>
            <a:ext cx="4279383" cy="5495925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rgbClr val="E1E1E1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D8D8D8">
                <a:alpha val="4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12"/>
          <p:cNvSpPr txBox="1"/>
          <p:nvPr>
            <p:ph type="title"/>
          </p:nvPr>
        </p:nvSpPr>
        <p:spPr>
          <a:xfrm>
            <a:off x="841247" y="978619"/>
            <a:ext cx="3410712" cy="11064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orts Mill Goudy"/>
              <a:buNone/>
            </a:pPr>
            <a:r>
              <a:rPr b="1" lang="en-US" sz="2800">
                <a:latin typeface="Sorts Mill Goudy"/>
                <a:ea typeface="Sorts Mill Goudy"/>
                <a:cs typeface="Sorts Mill Goudy"/>
                <a:sym typeface="Sorts Mill Goudy"/>
              </a:rPr>
              <a:t>Example 4…Contd…</a:t>
            </a:r>
            <a:endParaRPr/>
          </a:p>
        </p:txBody>
      </p:sp>
      <p:sp>
        <p:nvSpPr>
          <p:cNvPr id="171" name="Google Shape;171;p12"/>
          <p:cNvSpPr/>
          <p:nvPr/>
        </p:nvSpPr>
        <p:spPr>
          <a:xfrm>
            <a:off x="345567" y="1170432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12"/>
          <p:cNvSpPr/>
          <p:nvPr/>
        </p:nvSpPr>
        <p:spPr>
          <a:xfrm>
            <a:off x="877459" y="2121408"/>
            <a:ext cx="3328416" cy="9144"/>
          </a:xfrm>
          <a:prstGeom prst="rect">
            <a:avLst/>
          </a:prstGeom>
          <a:solidFill>
            <a:srgbClr val="D5D5D5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12"/>
          <p:cNvSpPr txBox="1"/>
          <p:nvPr>
            <p:ph idx="1" type="body"/>
          </p:nvPr>
        </p:nvSpPr>
        <p:spPr>
          <a:xfrm>
            <a:off x="345566" y="2359152"/>
            <a:ext cx="4279383" cy="3865229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566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  <p:pic>
        <p:nvPicPr>
          <p:cNvPr id="174" name="Google Shape;174;p12"/>
          <p:cNvPicPr preferRelativeResize="0"/>
          <p:nvPr/>
        </p:nvPicPr>
        <p:blipFill rotWithShape="1">
          <a:blip r:embed="rId4">
            <a:alphaModFix/>
          </a:blip>
          <a:srcRect b="0" l="0" r="351" t="0"/>
          <a:stretch/>
        </p:blipFill>
        <p:spPr>
          <a:xfrm>
            <a:off x="5124450" y="634382"/>
            <a:ext cx="6657213" cy="54951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13"/>
          <p:cNvSpPr/>
          <p:nvPr/>
        </p:nvSpPr>
        <p:spPr>
          <a:xfrm>
            <a:off x="409575" y="633619"/>
            <a:ext cx="4279383" cy="5495925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rgbClr val="E1E1E1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D8D8D8">
                <a:alpha val="4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13"/>
          <p:cNvSpPr txBox="1"/>
          <p:nvPr>
            <p:ph type="title"/>
          </p:nvPr>
        </p:nvSpPr>
        <p:spPr>
          <a:xfrm>
            <a:off x="841247" y="978619"/>
            <a:ext cx="3410712" cy="11064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orts Mill Goudy"/>
              <a:buNone/>
            </a:pPr>
            <a:r>
              <a:rPr b="1" lang="en-US" sz="2800">
                <a:latin typeface="Sorts Mill Goudy"/>
                <a:ea typeface="Sorts Mill Goudy"/>
                <a:cs typeface="Sorts Mill Goudy"/>
                <a:sym typeface="Sorts Mill Goudy"/>
              </a:rPr>
              <a:t>Example 4…contd…</a:t>
            </a:r>
            <a:endParaRPr/>
          </a:p>
        </p:txBody>
      </p:sp>
      <p:sp>
        <p:nvSpPr>
          <p:cNvPr id="182" name="Google Shape;182;p13"/>
          <p:cNvSpPr/>
          <p:nvPr/>
        </p:nvSpPr>
        <p:spPr>
          <a:xfrm>
            <a:off x="345567" y="1170432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13"/>
          <p:cNvSpPr/>
          <p:nvPr/>
        </p:nvSpPr>
        <p:spPr>
          <a:xfrm>
            <a:off x="877459" y="2121408"/>
            <a:ext cx="3328416" cy="9144"/>
          </a:xfrm>
          <a:prstGeom prst="rect">
            <a:avLst/>
          </a:prstGeom>
          <a:solidFill>
            <a:srgbClr val="D5D5D5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13"/>
          <p:cNvSpPr txBox="1"/>
          <p:nvPr>
            <p:ph idx="1" type="body"/>
          </p:nvPr>
        </p:nvSpPr>
        <p:spPr>
          <a:xfrm>
            <a:off x="841247" y="1874520"/>
            <a:ext cx="3410712" cy="4349861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2682" r="-447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  <p:pic>
        <p:nvPicPr>
          <p:cNvPr id="185" name="Google Shape;185;p13"/>
          <p:cNvPicPr preferRelativeResize="0"/>
          <p:nvPr/>
        </p:nvPicPr>
        <p:blipFill rotWithShape="1">
          <a:blip r:embed="rId4">
            <a:alphaModFix/>
          </a:blip>
          <a:srcRect b="0" l="0" r="351" t="0"/>
          <a:stretch/>
        </p:blipFill>
        <p:spPr>
          <a:xfrm>
            <a:off x="5124450" y="634382"/>
            <a:ext cx="6657213" cy="54951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14"/>
          <p:cNvSpPr/>
          <p:nvPr/>
        </p:nvSpPr>
        <p:spPr>
          <a:xfrm>
            <a:off x="409575" y="633619"/>
            <a:ext cx="4279383" cy="5495925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rgbClr val="DEDEDE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D8D8D8">
                <a:alpha val="4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14"/>
          <p:cNvSpPr txBox="1"/>
          <p:nvPr>
            <p:ph type="title"/>
          </p:nvPr>
        </p:nvSpPr>
        <p:spPr>
          <a:xfrm>
            <a:off x="841247" y="978619"/>
            <a:ext cx="3410712" cy="11064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orts Mill Goudy"/>
              <a:buNone/>
            </a:pPr>
            <a:r>
              <a:rPr b="1" lang="en-US" sz="2800">
                <a:latin typeface="Sorts Mill Goudy"/>
                <a:ea typeface="Sorts Mill Goudy"/>
                <a:cs typeface="Sorts Mill Goudy"/>
                <a:sym typeface="Sorts Mill Goudy"/>
              </a:rPr>
              <a:t>Example 4…contd…</a:t>
            </a:r>
            <a:endParaRPr/>
          </a:p>
        </p:txBody>
      </p:sp>
      <p:sp>
        <p:nvSpPr>
          <p:cNvPr id="193" name="Google Shape;193;p14"/>
          <p:cNvSpPr/>
          <p:nvPr/>
        </p:nvSpPr>
        <p:spPr>
          <a:xfrm>
            <a:off x="345567" y="1171300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p14"/>
          <p:cNvSpPr/>
          <p:nvPr/>
        </p:nvSpPr>
        <p:spPr>
          <a:xfrm>
            <a:off x="877459" y="2093976"/>
            <a:ext cx="3328416" cy="9144"/>
          </a:xfrm>
          <a:prstGeom prst="rect">
            <a:avLst/>
          </a:prstGeom>
          <a:solidFill>
            <a:srgbClr val="D5D5D5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14"/>
          <p:cNvSpPr txBox="1"/>
          <p:nvPr>
            <p:ph idx="1" type="body"/>
          </p:nvPr>
        </p:nvSpPr>
        <p:spPr>
          <a:xfrm>
            <a:off x="841248" y="2252870"/>
            <a:ext cx="3412219" cy="3560251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785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  <p:pic>
        <p:nvPicPr>
          <p:cNvPr id="196" name="Google Shape;196;p14"/>
          <p:cNvPicPr preferRelativeResize="0"/>
          <p:nvPr/>
        </p:nvPicPr>
        <p:blipFill rotWithShape="1">
          <a:blip r:embed="rId4">
            <a:alphaModFix/>
          </a:blip>
          <a:srcRect b="0" l="0" r="351" t="0"/>
          <a:stretch/>
        </p:blipFill>
        <p:spPr>
          <a:xfrm>
            <a:off x="5120640" y="631297"/>
            <a:ext cx="6656832" cy="54948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5</a:t>
            </a:r>
            <a:endParaRPr/>
          </a:p>
        </p:txBody>
      </p:sp>
      <p:sp>
        <p:nvSpPr>
          <p:cNvPr id="202" name="Google Shape;202;p1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637" r="-115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Cyclic permutation</a:t>
            </a:r>
            <a:endParaRPr b="1"/>
          </a:p>
        </p:txBody>
      </p:sp>
      <p:sp>
        <p:nvSpPr>
          <p:cNvPr id="208" name="Google Shape;208;p16"/>
          <p:cNvSpPr txBox="1"/>
          <p:nvPr>
            <p:ph idx="1" type="body"/>
          </p:nvPr>
        </p:nvSpPr>
        <p:spPr>
          <a:xfrm>
            <a:off x="838200" y="1465944"/>
            <a:ext cx="10515600" cy="471102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521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1</a:t>
            </a:r>
            <a:endParaRPr/>
          </a:p>
        </p:txBody>
      </p:sp>
      <p:sp>
        <p:nvSpPr>
          <p:cNvPr id="214" name="Google Shape;214;p1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521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2</a:t>
            </a:r>
            <a:endParaRPr/>
          </a:p>
        </p:txBody>
      </p:sp>
      <p:sp>
        <p:nvSpPr>
          <p:cNvPr id="220" name="Google Shape;220;p1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521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Disjoint cycles</a:t>
            </a:r>
            <a:endParaRPr b="1"/>
          </a:p>
        </p:txBody>
      </p:sp>
      <p:sp>
        <p:nvSpPr>
          <p:cNvPr id="226" name="Google Shape;226;p1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216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2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Theorem 1</a:t>
            </a:r>
            <a:endParaRPr/>
          </a:p>
        </p:txBody>
      </p:sp>
      <p:sp>
        <p:nvSpPr>
          <p:cNvPr id="232" name="Google Shape;232;p2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796" r="-462" t="-336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2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</a:t>
            </a:r>
            <a:r>
              <a:rPr lang="en-US" sz="4400">
                <a:latin typeface="Sorts Mill Goudy"/>
                <a:ea typeface="Sorts Mill Goudy"/>
                <a:cs typeface="Sorts Mill Goudy"/>
                <a:sym typeface="Sorts Mill Goudy"/>
              </a:rPr>
              <a:t> 1</a:t>
            </a:r>
            <a:endParaRPr/>
          </a:p>
        </p:txBody>
      </p:sp>
      <p:sp>
        <p:nvSpPr>
          <p:cNvPr id="238" name="Google Shape;238;p2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63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2</a:t>
            </a:r>
            <a:endParaRPr/>
          </a:p>
        </p:txBody>
      </p:sp>
      <p:sp>
        <p:nvSpPr>
          <p:cNvPr id="244" name="Google Shape;244;p2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521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2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Transposition</a:t>
            </a:r>
            <a:br>
              <a:rPr b="1" lang="en-US" sz="44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 b="1"/>
          </a:p>
        </p:txBody>
      </p:sp>
      <p:sp>
        <p:nvSpPr>
          <p:cNvPr id="250" name="Google Shape;250;p2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63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2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1</a:t>
            </a:r>
            <a:endParaRPr/>
          </a:p>
        </p:txBody>
      </p:sp>
      <p:sp>
        <p:nvSpPr>
          <p:cNvPr id="256" name="Google Shape;256;p2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506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2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Even Permutation</a:t>
            </a:r>
            <a:endParaRPr sz="4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2" name="Google Shape;262;p2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216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2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Odd Permutation</a:t>
            </a:r>
            <a:endParaRPr b="1"/>
          </a:p>
        </p:txBody>
      </p:sp>
      <p:sp>
        <p:nvSpPr>
          <p:cNvPr id="268" name="Google Shape;268;p2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-US" sz="3600">
                <a:latin typeface="Sorts Mill Goudy"/>
                <a:ea typeface="Sorts Mill Goudy"/>
                <a:cs typeface="Sorts Mill Goudy"/>
                <a:sym typeface="Sorts Mill Goudy"/>
              </a:rPr>
              <a:t>A permutation of a finite set is called odd if it can be written as a product of an odd number of permutations. </a:t>
            </a:r>
            <a:endParaRPr sz="3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</a:pPr>
            <a:r>
              <a:t/>
            </a:r>
            <a:endParaRPr sz="48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2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1</a:t>
            </a:r>
            <a:endParaRPr/>
          </a:p>
        </p:txBody>
      </p:sp>
      <p:sp>
        <p:nvSpPr>
          <p:cNvPr id="274" name="Google Shape;274;p2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042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2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Permutation group</a:t>
            </a:r>
            <a:endParaRPr/>
          </a:p>
        </p:txBody>
      </p:sp>
      <p:sp>
        <p:nvSpPr>
          <p:cNvPr id="280" name="Google Shape;280;p2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US" sz="3200">
                <a:latin typeface="Sorts Mill Goudy"/>
                <a:ea typeface="Sorts Mill Goudy"/>
                <a:cs typeface="Sorts Mill Goudy"/>
                <a:sym typeface="Sorts Mill Goudy"/>
              </a:rPr>
              <a:t>A permutation group of a set A is a set of permutations of A that forms a group under function composition.</a:t>
            </a:r>
            <a:endParaRPr sz="3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400"/>
              <a:buNone/>
            </a:pPr>
            <a:r>
              <a:t/>
            </a:r>
            <a:endParaRPr sz="44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2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Symmetric Groups</a:t>
            </a:r>
            <a:endParaRPr/>
          </a:p>
        </p:txBody>
      </p:sp>
      <p:sp>
        <p:nvSpPr>
          <p:cNvPr id="286" name="Google Shape;286;p2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925" r="-1273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3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Alternating group</a:t>
            </a:r>
            <a:endParaRPr/>
          </a:p>
        </p:txBody>
      </p:sp>
      <p:sp>
        <p:nvSpPr>
          <p:cNvPr id="292" name="Google Shape;292;p30"/>
          <p:cNvSpPr txBox="1"/>
          <p:nvPr>
            <p:ph idx="1" type="body"/>
          </p:nvPr>
        </p:nvSpPr>
        <p:spPr>
          <a:xfrm>
            <a:off x="838200" y="1825625"/>
            <a:ext cx="10515600" cy="466725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521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  <p:graphicFrame>
        <p:nvGraphicFramePr>
          <p:cNvPr id="293" name="Google Shape;293;p30"/>
          <p:cNvGraphicFramePr/>
          <p:nvPr/>
        </p:nvGraphicFramePr>
        <p:xfrm>
          <a:off x="838199" y="3962401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{87E89E1F-B86C-45D3-B11E-0746015EA926}</a:tableStyleId>
              </a:tblPr>
              <a:tblGrid>
                <a:gridCol w="2628900"/>
                <a:gridCol w="2628900"/>
                <a:gridCol w="2628900"/>
                <a:gridCol w="2628900"/>
              </a:tblGrid>
              <a:tr h="8031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cap="none" strike="noStrike">
                          <a:latin typeface="Sorts Mill Goudy"/>
                          <a:ea typeface="Sorts Mill Goudy"/>
                          <a:cs typeface="Sorts Mill Goudy"/>
                          <a:sym typeface="Sorts Mill Goudy"/>
                        </a:rPr>
                        <a:t>I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>
                          <a:latin typeface="Sorts Mill Goudy"/>
                          <a:ea typeface="Sorts Mill Goudy"/>
                          <a:cs typeface="Sorts Mill Goudy"/>
                          <a:sym typeface="Sorts Mill Goudy"/>
                        </a:rPr>
                        <a:t>(12)(34)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>
                          <a:latin typeface="Sorts Mill Goudy"/>
                          <a:ea typeface="Sorts Mill Goudy"/>
                          <a:cs typeface="Sorts Mill Goudy"/>
                          <a:sym typeface="Sorts Mill Goudy"/>
                        </a:rPr>
                        <a:t>(13)(24)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>
                          <a:latin typeface="Sorts Mill Goudy"/>
                          <a:ea typeface="Sorts Mill Goudy"/>
                          <a:cs typeface="Sorts Mill Goudy"/>
                          <a:sym typeface="Sorts Mill Goudy"/>
                        </a:rPr>
                        <a:t>(14)(23)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8031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>
                          <a:latin typeface="Sorts Mill Goudy"/>
                          <a:ea typeface="Sorts Mill Goudy"/>
                          <a:cs typeface="Sorts Mill Goudy"/>
                          <a:sym typeface="Sorts Mill Goudy"/>
                        </a:rPr>
                        <a:t>(123)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>
                          <a:latin typeface="Sorts Mill Goudy"/>
                          <a:ea typeface="Sorts Mill Goudy"/>
                          <a:cs typeface="Sorts Mill Goudy"/>
                          <a:sym typeface="Sorts Mill Goudy"/>
                        </a:rPr>
                        <a:t>(132)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>
                          <a:latin typeface="Sorts Mill Goudy"/>
                          <a:ea typeface="Sorts Mill Goudy"/>
                          <a:cs typeface="Sorts Mill Goudy"/>
                          <a:sym typeface="Sorts Mill Goudy"/>
                        </a:rPr>
                        <a:t>(124)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>
                          <a:latin typeface="Sorts Mill Goudy"/>
                          <a:ea typeface="Sorts Mill Goudy"/>
                          <a:cs typeface="Sorts Mill Goudy"/>
                          <a:sym typeface="Sorts Mill Goudy"/>
                        </a:rPr>
                        <a:t>(142)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8031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>
                          <a:latin typeface="Sorts Mill Goudy"/>
                          <a:ea typeface="Sorts Mill Goudy"/>
                          <a:cs typeface="Sorts Mill Goudy"/>
                          <a:sym typeface="Sorts Mill Goudy"/>
                        </a:rPr>
                        <a:t>(134)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>
                          <a:latin typeface="Sorts Mill Goudy"/>
                          <a:ea typeface="Sorts Mill Goudy"/>
                          <a:cs typeface="Sorts Mill Goudy"/>
                          <a:sym typeface="Sorts Mill Goudy"/>
                        </a:rPr>
                        <a:t>(143)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>
                          <a:latin typeface="Sorts Mill Goudy"/>
                          <a:ea typeface="Sorts Mill Goudy"/>
                          <a:cs typeface="Sorts Mill Goudy"/>
                          <a:sym typeface="Sorts Mill Goudy"/>
                        </a:rPr>
                        <a:t>(234)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>
                          <a:latin typeface="Sorts Mill Goudy"/>
                          <a:ea typeface="Sorts Mill Goudy"/>
                          <a:cs typeface="Sorts Mill Goudy"/>
                          <a:sym typeface="Sorts Mill Goudy"/>
                        </a:rPr>
                        <a:t>(243)</a:t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3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References</a:t>
            </a:r>
            <a:endParaRPr/>
          </a:p>
        </p:txBody>
      </p:sp>
      <p:sp>
        <p:nvSpPr>
          <p:cNvPr id="299" name="Google Shape;299;p3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4572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AutoNum type="alphaLcParenR"/>
            </a:pP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Judson, T. W., &amp; Beezer, R. A. (2018). </a:t>
            </a:r>
            <a:r>
              <a:rPr i="1" lang="en-US" sz="2400">
                <a:latin typeface="Sorts Mill Goudy"/>
                <a:ea typeface="Sorts Mill Goudy"/>
                <a:cs typeface="Sorts Mill Goudy"/>
                <a:sym typeface="Sorts Mill Goudy"/>
              </a:rPr>
              <a:t>Abstract Algebra: Theory and Application</a:t>
            </a: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. http://abstract.pugetsound.edu/</a:t>
            </a:r>
            <a:endParaRPr/>
          </a:p>
          <a:p>
            <a:pPr indent="-457200" lvl="0" marL="457200" marR="0" rtl="0" algn="l">
              <a:lnSpc>
                <a:spcPct val="15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AutoNum type="alphaLcParenR"/>
            </a:pP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Pinter, C. C. (2010). </a:t>
            </a:r>
            <a:r>
              <a:rPr i="1" lang="en-US" sz="2400">
                <a:latin typeface="Sorts Mill Goudy"/>
                <a:ea typeface="Sorts Mill Goudy"/>
                <a:cs typeface="Sorts Mill Goudy"/>
                <a:sym typeface="Sorts Mill Goudy"/>
              </a:rPr>
              <a:t>A book of Abstract Algebra</a:t>
            </a: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 (2nd ed.). Dover Publications, Inc. http://www2.math.umd.edu/~jcohen/402/Pinter Algebra.pdf</a:t>
            </a:r>
            <a:endParaRPr/>
          </a:p>
          <a:p>
            <a:pPr indent="-457200" lvl="0" marL="457200" marR="0" rtl="0" algn="l">
              <a:lnSpc>
                <a:spcPct val="15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AutoNum type="alphaLcParenR"/>
            </a:pP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William, G. J., &amp; Nicholson, K. W. (2004). </a:t>
            </a:r>
            <a:r>
              <a:rPr i="1" lang="en-US" sz="2400">
                <a:latin typeface="Sorts Mill Goudy"/>
                <a:ea typeface="Sorts Mill Goudy"/>
                <a:cs typeface="Sorts Mill Goudy"/>
                <a:sym typeface="Sorts Mill Goudy"/>
              </a:rPr>
              <a:t>Modern Algebra with applications</a:t>
            </a: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 (2nd ed.). John Wiley &amp; Sons, Inc.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3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End of Lecture 11</a:t>
            </a:r>
            <a:endParaRPr/>
          </a:p>
        </p:txBody>
      </p:sp>
      <p:sp>
        <p:nvSpPr>
          <p:cNvPr id="305" name="Google Shape;305;p3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600"/>
              <a:buNone/>
            </a:pPr>
            <a:r>
              <a:rPr b="1" lang="en-US" sz="6600">
                <a:latin typeface="Sorts Mill Goudy"/>
                <a:ea typeface="Sorts Mill Goudy"/>
                <a:cs typeface="Sorts Mill Goudy"/>
                <a:sym typeface="Sorts Mill Goudy"/>
              </a:rPr>
              <a:t>Thank you!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2022-05-21T01:21:01Z</dcterms:created>
  <dc:creator>Paul Kahenya</dc:creator>
</cp:coreProperties>
</file>