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</p:sldIdLst>
  <p:sldSz cy="6858000" cx="12192000"/>
  <p:notesSz cx="6858000" cy="9144000"/>
  <p:embeddedFontLst>
    <p:embeddedFont>
      <p:font typeface="Sorts Mill Goudy"/>
      <p:regular r:id="rId35"/>
      <p:italic r:id="rId36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37" roundtripDataSignature="AMtx7miO0WqslIhJzcuNogUhoNQz7x52A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slide" Target="slides/slide25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11" Type="http://schemas.openxmlformats.org/officeDocument/2006/relationships/slide" Target="slides/slide7.xml"/><Relationship Id="rId33" Type="http://schemas.openxmlformats.org/officeDocument/2006/relationships/slide" Target="slides/slide29.xml"/><Relationship Id="rId10" Type="http://schemas.openxmlformats.org/officeDocument/2006/relationships/slide" Target="slides/slide6.xml"/><Relationship Id="rId32" Type="http://schemas.openxmlformats.org/officeDocument/2006/relationships/slide" Target="slides/slide28.xml"/><Relationship Id="rId13" Type="http://schemas.openxmlformats.org/officeDocument/2006/relationships/slide" Target="slides/slide9.xml"/><Relationship Id="rId35" Type="http://schemas.openxmlformats.org/officeDocument/2006/relationships/font" Target="fonts/SortsMillGoudy-regular.fntdata"/><Relationship Id="rId12" Type="http://schemas.openxmlformats.org/officeDocument/2006/relationships/slide" Target="slides/slide8.xml"/><Relationship Id="rId34" Type="http://schemas.openxmlformats.org/officeDocument/2006/relationships/slide" Target="slides/slide30.xml"/><Relationship Id="rId15" Type="http://schemas.openxmlformats.org/officeDocument/2006/relationships/slide" Target="slides/slide11.xml"/><Relationship Id="rId37" Type="http://customschemas.google.com/relationships/presentationmetadata" Target="metadata"/><Relationship Id="rId14" Type="http://schemas.openxmlformats.org/officeDocument/2006/relationships/slide" Target="slides/slide10.xml"/><Relationship Id="rId36" Type="http://schemas.openxmlformats.org/officeDocument/2006/relationships/font" Target="fonts/SortsMillGoudy-italic.fntdata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8" name="Google Shape;88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4" name="Google Shape;94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0" name="Google Shape;100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6" name="Google Shape;106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2" name="Google Shape;112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8" name="Google Shape;118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4" name="Google Shape;124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0" name="Google Shape;130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6" name="Google Shape;136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2" name="Google Shape;142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8" name="Google Shape;148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4" name="Google Shape;154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0" name="Google Shape;160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6" name="Google Shape;166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2" name="Google Shape;172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8" name="Google Shape;178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4" name="Google Shape;184;p1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0" name="Google Shape;190;p1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6" name="Google Shape;196;p2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2" name="Google Shape;202;p2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8" name="Google Shape;208;p2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4" name="Google Shape;214;p2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0" name="Google Shape;220;p2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6" name="Google Shape;226;p2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2" name="Google Shape;232;p2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8" name="Google Shape;238;p2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4" name="Google Shape;244;p2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0" name="Google Shape;250;p2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4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6" name="Google Shape;256;p3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2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32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4" name="Google Shape;14;p3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3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3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3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3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3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3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34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34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3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3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3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3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35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2" name="Google Shape;32;p35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3" name="Google Shape;33;p3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3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3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36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36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9" name="Google Shape;39;p36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36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" name="Google Shape;41;p36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3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3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3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3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3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3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3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3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3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3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39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39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39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3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3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3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40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40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40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4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4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4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4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41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4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4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4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42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42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4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4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4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3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3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3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3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4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6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3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8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2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5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1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9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20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4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3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6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9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7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7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18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15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10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2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22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21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Sorts Mill Goudy"/>
              <a:buNone/>
            </a:pPr>
            <a:r>
              <a:rPr lang="en-US">
                <a:latin typeface="Sorts Mill Goudy"/>
                <a:ea typeface="Sorts Mill Goudy"/>
                <a:cs typeface="Sorts Mill Goudy"/>
                <a:sym typeface="Sorts Mill Goudy"/>
              </a:rPr>
              <a:t>Mathematics for Science</a:t>
            </a:r>
            <a:endParaRPr>
              <a:latin typeface="Sorts Mill Goudy"/>
              <a:ea typeface="Sorts Mill Goudy"/>
              <a:cs typeface="Sorts Mill Goudy"/>
              <a:sym typeface="Sorts Mill Goudy"/>
            </a:endParaRPr>
          </a:p>
        </p:txBody>
      </p:sp>
      <p:sp>
        <p:nvSpPr>
          <p:cNvPr id="85" name="Google Shape;85;p1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>
                <a:latin typeface="Sorts Mill Goudy"/>
                <a:ea typeface="Sorts Mill Goudy"/>
                <a:cs typeface="Sorts Mill Goudy"/>
                <a:sym typeface="Sorts Mill Goudy"/>
              </a:rPr>
              <a:t>Lecture 12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>
                <a:latin typeface="Sorts Mill Goudy"/>
                <a:ea typeface="Sorts Mill Goudy"/>
                <a:cs typeface="Sorts Mill Goudy"/>
                <a:sym typeface="Sorts Mill Goudy"/>
              </a:rPr>
              <a:t>Introduction to Combinations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>
                <a:latin typeface="Sorts Mill Goudy"/>
                <a:ea typeface="Sorts Mill Goudy"/>
                <a:cs typeface="Sorts Mill Goudy"/>
                <a:sym typeface="Sorts Mill Goudy"/>
              </a:rPr>
              <a:t>Lecturer: Kahenya, N.P</a:t>
            </a:r>
            <a:endParaRPr>
              <a:latin typeface="Sorts Mill Goudy"/>
              <a:ea typeface="Sorts Mill Goudy"/>
              <a:cs typeface="Sorts Mill Goudy"/>
              <a:sym typeface="Sorts Mill Goudy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Introduction to Lecture 12</a:t>
            </a:r>
            <a:br>
              <a:rPr lang="en-US" sz="4400">
                <a:latin typeface="Times New Roman"/>
                <a:ea typeface="Times New Roman"/>
                <a:cs typeface="Times New Roman"/>
                <a:sym typeface="Times New Roman"/>
              </a:rPr>
            </a:br>
            <a:endParaRPr/>
          </a:p>
        </p:txBody>
      </p:sp>
      <p:sp>
        <p:nvSpPr>
          <p:cNvPr id="91" name="Google Shape;91;p2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pPr>
            <a:r>
              <a:rPr lang="en-US" sz="1800">
                <a:latin typeface="Sorts Mill Goudy"/>
                <a:ea typeface="Sorts Mill Goudy"/>
                <a:cs typeface="Sorts Mill Goudy"/>
                <a:sym typeface="Sorts Mill Goudy"/>
              </a:rPr>
              <a:t>The lecture will introduce the concept of combinations. 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pPr>
            <a:r>
              <a:rPr lang="en-US" sz="1800">
                <a:latin typeface="Sorts Mill Goudy"/>
                <a:ea typeface="Sorts Mill Goudy"/>
                <a:cs typeface="Sorts Mill Goudy"/>
                <a:sym typeface="Sorts Mill Goudy"/>
              </a:rPr>
              <a:t>It is a continuation of lecture 10 on permutations. 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pPr>
            <a:r>
              <a:rPr lang="en-US" sz="1800">
                <a:latin typeface="Sorts Mill Goudy"/>
                <a:ea typeface="Sorts Mill Goudy"/>
                <a:cs typeface="Sorts Mill Goudy"/>
                <a:sym typeface="Sorts Mill Goudy"/>
              </a:rPr>
              <a:t>These concepts are relevant to understanding concepts in discrete mathematics which is fundamental in computer science and/or technology related courses.</a:t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Intended learning outcomes</a:t>
            </a:r>
            <a:br>
              <a:rPr lang="en-US" sz="4400">
                <a:latin typeface="Times New Roman"/>
                <a:ea typeface="Times New Roman"/>
                <a:cs typeface="Times New Roman"/>
                <a:sym typeface="Times New Roman"/>
              </a:rPr>
            </a:br>
            <a:endParaRPr/>
          </a:p>
        </p:txBody>
      </p:sp>
      <p:sp>
        <p:nvSpPr>
          <p:cNvPr id="97" name="Google Shape;97;p3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pPr>
            <a:r>
              <a:rPr lang="en-US" sz="1800">
                <a:latin typeface="Sorts Mill Goudy"/>
                <a:ea typeface="Sorts Mill Goudy"/>
                <a:cs typeface="Sorts Mill Goudy"/>
                <a:sym typeface="Sorts Mill Goudy"/>
              </a:rPr>
              <a:t>At the end of this lecture, you will be able to;</a:t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lphaLcParenBoth"/>
            </a:pPr>
            <a:r>
              <a:rPr lang="en-US" sz="1800">
                <a:latin typeface="Sorts Mill Goudy"/>
                <a:ea typeface="Sorts Mill Goudy"/>
                <a:cs typeface="Sorts Mill Goudy"/>
                <a:sym typeface="Sorts Mill Goudy"/>
              </a:rPr>
              <a:t>Define a combination.</a:t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lphaLcParenBoth"/>
            </a:pPr>
            <a:r>
              <a:rPr lang="en-US" sz="1800">
                <a:latin typeface="Sorts Mill Goudy"/>
                <a:ea typeface="Sorts Mill Goudy"/>
                <a:cs typeface="Sorts Mill Goudy"/>
                <a:sym typeface="Sorts Mill Goudy"/>
              </a:rPr>
              <a:t>Differentiate between permutations and combinations.</a:t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lphaLcParenBoth"/>
            </a:pPr>
            <a:r>
              <a:rPr lang="en-US" sz="1800">
                <a:latin typeface="Sorts Mill Goudy"/>
                <a:ea typeface="Sorts Mill Goudy"/>
                <a:cs typeface="Sorts Mill Goudy"/>
                <a:sym typeface="Sorts Mill Goudy"/>
              </a:rPr>
              <a:t>Apply the concept of combinations.</a:t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Further readings</a:t>
            </a:r>
            <a:endParaRPr/>
          </a:p>
        </p:txBody>
      </p:sp>
      <p:sp>
        <p:nvSpPr>
          <p:cNvPr id="103" name="Google Shape;103;p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sz="2400">
                <a:latin typeface="Sorts Mill Goudy"/>
                <a:ea typeface="Sorts Mill Goudy"/>
                <a:cs typeface="Sorts Mill Goudy"/>
                <a:sym typeface="Sorts Mill Goudy"/>
              </a:rPr>
              <a:t>The lecture notes can be complemented with relevant topics from (Kahenya, 2017; Mott et al., 2004; Murray &amp; Robert, 2009).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t/>
            </a:r>
            <a:endParaRPr sz="36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>
                <a:latin typeface="Sorts Mill Goudy"/>
                <a:ea typeface="Sorts Mill Goudy"/>
                <a:cs typeface="Sorts Mill Goudy"/>
                <a:sym typeface="Sorts Mill Goudy"/>
              </a:rPr>
              <a:t>Definition </a:t>
            </a:r>
            <a:endParaRPr b="1">
              <a:latin typeface="Sorts Mill Goudy"/>
              <a:ea typeface="Sorts Mill Goudy"/>
              <a:cs typeface="Sorts Mill Goudy"/>
              <a:sym typeface="Sorts Mill Goudy"/>
            </a:endParaRPr>
          </a:p>
        </p:txBody>
      </p:sp>
      <p:sp>
        <p:nvSpPr>
          <p:cNvPr id="109" name="Google Shape;109;p5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pPr>
            <a:r>
              <a:rPr lang="en-US" sz="1800">
                <a:latin typeface="Sorts Mill Goudy"/>
                <a:ea typeface="Sorts Mill Goudy"/>
                <a:cs typeface="Sorts Mill Goudy"/>
                <a:sym typeface="Sorts Mill Goudy"/>
              </a:rPr>
              <a:t>A combination is a selection of all or part of objects without regard to order.</a:t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pPr>
            <a:r>
              <a:rPr b="1" lang="en-US" sz="1800">
                <a:latin typeface="Sorts Mill Goudy"/>
                <a:ea typeface="Sorts Mill Goudy"/>
                <a:cs typeface="Sorts Mill Goudy"/>
                <a:sym typeface="Sorts Mill Goudy"/>
              </a:rPr>
              <a:t>Remark 1:</a:t>
            </a:r>
            <a:r>
              <a:rPr lang="en-US" sz="1800">
                <a:latin typeface="Sorts Mill Goudy"/>
                <a:ea typeface="Sorts Mill Goudy"/>
                <a:cs typeface="Sorts Mill Goudy"/>
                <a:sym typeface="Sorts Mill Goudy"/>
              </a:rPr>
              <a:t> In lecture 10 we noted that a permutation is an ordered arrangement of objects. 	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pPr>
            <a:r>
              <a:rPr lang="en-US" sz="1800">
                <a:latin typeface="Sorts Mill Goudy"/>
                <a:ea typeface="Sorts Mill Goudy"/>
                <a:cs typeface="Sorts Mill Goudy"/>
                <a:sym typeface="Sorts Mill Goudy"/>
              </a:rPr>
              <a:t>On the other hand, a combination is a selection of objects with no regard to order.</a:t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1</a:t>
            </a:r>
            <a:endParaRPr/>
          </a:p>
        </p:txBody>
      </p:sp>
      <p:sp>
        <p:nvSpPr>
          <p:cNvPr id="115" name="Google Shape;115;p6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sz="2400">
                <a:latin typeface="Sorts Mill Goudy"/>
                <a:ea typeface="Sorts Mill Goudy"/>
                <a:cs typeface="Sorts Mill Goudy"/>
                <a:sym typeface="Sorts Mill Goudy"/>
              </a:rPr>
              <a:t>A combinations of three numbers 1,2, and 3 taking 2 at a time are 12, 13, and 23.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sz="2400">
                <a:latin typeface="Sorts Mill Goudy"/>
                <a:ea typeface="Sorts Mill Goudy"/>
                <a:cs typeface="Sorts Mill Goudy"/>
                <a:sym typeface="Sorts Mill Goudy"/>
              </a:rPr>
              <a:t>The option 21 and 12 is one combination but two permutations of 1 and 2.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t/>
            </a:r>
            <a:endParaRPr sz="36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>
                <a:latin typeface="Sorts Mill Goudy"/>
                <a:ea typeface="Sorts Mill Goudy"/>
                <a:cs typeface="Sorts Mill Goudy"/>
                <a:sym typeface="Sorts Mill Goudy"/>
              </a:rPr>
              <a:t>Example 2…contd…</a:t>
            </a:r>
            <a:endParaRPr/>
          </a:p>
        </p:txBody>
      </p:sp>
      <p:sp>
        <p:nvSpPr>
          <p:cNvPr id="121" name="Google Shape;121;p7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1042" r="-578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>
                <a:latin typeface="Sorts Mill Goudy"/>
                <a:ea typeface="Sorts Mill Goudy"/>
                <a:cs typeface="Sorts Mill Goudy"/>
                <a:sym typeface="Sorts Mill Goudy"/>
              </a:rPr>
              <a:t>Example 2…contd…</a:t>
            </a:r>
            <a:endParaRPr/>
          </a:p>
        </p:txBody>
      </p:sp>
      <p:sp>
        <p:nvSpPr>
          <p:cNvPr id="127" name="Google Shape;127;p8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Definition</a:t>
            </a:r>
            <a:endParaRPr/>
          </a:p>
        </p:txBody>
      </p:sp>
      <p:sp>
        <p:nvSpPr>
          <p:cNvPr id="133" name="Google Shape;133;p9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521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1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1</a:t>
            </a:r>
            <a:endParaRPr/>
          </a:p>
        </p:txBody>
      </p:sp>
      <p:sp>
        <p:nvSpPr>
          <p:cNvPr id="139" name="Google Shape;139;p10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521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2</a:t>
            </a:r>
            <a:endParaRPr/>
          </a:p>
        </p:txBody>
      </p:sp>
      <p:sp>
        <p:nvSpPr>
          <p:cNvPr id="145" name="Google Shape;145;p11"/>
          <p:cNvSpPr txBox="1"/>
          <p:nvPr>
            <p:ph idx="1" type="body"/>
          </p:nvPr>
        </p:nvSpPr>
        <p:spPr>
          <a:xfrm>
            <a:off x="838200" y="1901825"/>
            <a:ext cx="10515600" cy="4351200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1042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1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3</a:t>
            </a:r>
            <a:endParaRPr/>
          </a:p>
        </p:txBody>
      </p:sp>
      <p:sp>
        <p:nvSpPr>
          <p:cNvPr id="151" name="Google Shape;151;p12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1796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1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>
                <a:latin typeface="Sorts Mill Goudy"/>
                <a:ea typeface="Sorts Mill Goudy"/>
                <a:cs typeface="Sorts Mill Goudy"/>
                <a:sym typeface="Sorts Mill Goudy"/>
              </a:rPr>
              <a:t>Definition</a:t>
            </a:r>
            <a:endParaRPr b="1">
              <a:latin typeface="Sorts Mill Goudy"/>
              <a:ea typeface="Sorts Mill Goudy"/>
              <a:cs typeface="Sorts Mill Goudy"/>
              <a:sym typeface="Sorts Mill Goudy"/>
            </a:endParaRPr>
          </a:p>
        </p:txBody>
      </p:sp>
      <p:sp>
        <p:nvSpPr>
          <p:cNvPr id="157" name="Google Shape;157;p13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1796" r="0" t="-336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1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1 </a:t>
            </a:r>
            <a:endParaRPr/>
          </a:p>
        </p:txBody>
      </p:sp>
      <p:sp>
        <p:nvSpPr>
          <p:cNvPr id="163" name="Google Shape;163;p1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1216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1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2</a:t>
            </a:r>
            <a:endParaRPr/>
          </a:p>
        </p:txBody>
      </p:sp>
      <p:sp>
        <p:nvSpPr>
          <p:cNvPr id="169" name="Google Shape;169;p15"/>
          <p:cNvSpPr txBox="1"/>
          <p:nvPr>
            <p:ph idx="1" type="body"/>
          </p:nvPr>
        </p:nvSpPr>
        <p:spPr>
          <a:xfrm>
            <a:off x="838200" y="138366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347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1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3</a:t>
            </a:r>
            <a:endParaRPr/>
          </a:p>
        </p:txBody>
      </p:sp>
      <p:sp>
        <p:nvSpPr>
          <p:cNvPr id="175" name="Google Shape;175;p16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1042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1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3…contd…</a:t>
            </a:r>
            <a:endParaRPr/>
          </a:p>
        </p:txBody>
      </p:sp>
      <p:sp>
        <p:nvSpPr>
          <p:cNvPr id="181" name="Google Shape;181;p17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521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Definition </a:t>
            </a:r>
            <a:endParaRPr/>
          </a:p>
        </p:txBody>
      </p:sp>
      <p:sp>
        <p:nvSpPr>
          <p:cNvPr id="187" name="Google Shape;187;p18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1796" r="-1563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1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1</a:t>
            </a:r>
            <a:endParaRPr/>
          </a:p>
        </p:txBody>
      </p:sp>
      <p:sp>
        <p:nvSpPr>
          <p:cNvPr id="193" name="Google Shape;193;p19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521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2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Alternative approach</a:t>
            </a:r>
            <a:endParaRPr/>
          </a:p>
        </p:txBody>
      </p:sp>
      <p:sp>
        <p:nvSpPr>
          <p:cNvPr id="199" name="Google Shape;199;p20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927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2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2</a:t>
            </a:r>
            <a:endParaRPr/>
          </a:p>
        </p:txBody>
      </p:sp>
      <p:sp>
        <p:nvSpPr>
          <p:cNvPr id="205" name="Google Shape;205;p2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579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2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Remark</a:t>
            </a:r>
            <a:endParaRPr/>
          </a:p>
        </p:txBody>
      </p:sp>
      <p:sp>
        <p:nvSpPr>
          <p:cNvPr id="211" name="Google Shape;211;p22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1216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2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3</a:t>
            </a:r>
            <a:endParaRPr/>
          </a:p>
        </p:txBody>
      </p:sp>
      <p:sp>
        <p:nvSpPr>
          <p:cNvPr id="217" name="Google Shape;217;p23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521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2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3</a:t>
            </a:r>
            <a:r>
              <a:rPr b="1" lang="en-US">
                <a:latin typeface="Sorts Mill Goudy"/>
                <a:ea typeface="Sorts Mill Goudy"/>
                <a:cs typeface="Sorts Mill Goudy"/>
                <a:sym typeface="Sorts Mill Goudy"/>
              </a:rPr>
              <a:t>…contd…</a:t>
            </a:r>
            <a:endParaRPr/>
          </a:p>
        </p:txBody>
      </p:sp>
      <p:sp>
        <p:nvSpPr>
          <p:cNvPr id="223" name="Google Shape;223;p2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521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2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4</a:t>
            </a:r>
            <a:endParaRPr/>
          </a:p>
        </p:txBody>
      </p:sp>
      <p:sp>
        <p:nvSpPr>
          <p:cNvPr id="229" name="Google Shape;229;p25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637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2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>
                <a:latin typeface="Sorts Mill Goudy"/>
                <a:ea typeface="Sorts Mill Goudy"/>
                <a:cs typeface="Sorts Mill Goudy"/>
                <a:sym typeface="Sorts Mill Goudy"/>
              </a:rPr>
              <a:t>Example 4…contd…</a:t>
            </a:r>
            <a:endParaRPr/>
          </a:p>
        </p:txBody>
      </p:sp>
      <p:sp>
        <p:nvSpPr>
          <p:cNvPr id="235" name="Google Shape;235;p26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1216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2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>
                <a:latin typeface="Sorts Mill Goudy"/>
                <a:ea typeface="Sorts Mill Goudy"/>
                <a:cs typeface="Sorts Mill Goudy"/>
                <a:sym typeface="Sorts Mill Goudy"/>
              </a:rPr>
              <a:t>Example 5</a:t>
            </a:r>
            <a:endParaRPr/>
          </a:p>
        </p:txBody>
      </p:sp>
      <p:sp>
        <p:nvSpPr>
          <p:cNvPr id="241" name="Google Shape;241;p27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637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5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2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>
                <a:latin typeface="Sorts Mill Goudy"/>
                <a:ea typeface="Sorts Mill Goudy"/>
                <a:cs typeface="Sorts Mill Goudy"/>
                <a:sym typeface="Sorts Mill Goudy"/>
              </a:rPr>
              <a:t>Example 5…contd…</a:t>
            </a:r>
            <a:endParaRPr/>
          </a:p>
        </p:txBody>
      </p:sp>
      <p:sp>
        <p:nvSpPr>
          <p:cNvPr id="247" name="Google Shape;247;p28"/>
          <p:cNvSpPr txBox="1"/>
          <p:nvPr>
            <p:ph idx="1" type="body"/>
          </p:nvPr>
        </p:nvSpPr>
        <p:spPr>
          <a:xfrm>
            <a:off x="838200" y="2130425"/>
            <a:ext cx="10515600" cy="4351200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2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>
                <a:latin typeface="Sorts Mill Goudy"/>
                <a:ea typeface="Sorts Mill Goudy"/>
                <a:cs typeface="Sorts Mill Goudy"/>
                <a:sym typeface="Sorts Mill Goudy"/>
              </a:rPr>
              <a:t>References</a:t>
            </a:r>
            <a:endParaRPr b="1">
              <a:latin typeface="Sorts Mill Goudy"/>
              <a:ea typeface="Sorts Mill Goudy"/>
              <a:cs typeface="Sorts Mill Goudy"/>
              <a:sym typeface="Sorts Mill Goudy"/>
            </a:endParaRPr>
          </a:p>
        </p:txBody>
      </p:sp>
      <p:sp>
        <p:nvSpPr>
          <p:cNvPr id="253" name="Google Shape;253;p29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sz="2400">
                <a:latin typeface="Times New Roman"/>
                <a:ea typeface="Times New Roman"/>
                <a:cs typeface="Times New Roman"/>
                <a:sym typeface="Times New Roman"/>
              </a:rPr>
              <a:t>Kahenya, P. (2017). </a:t>
            </a:r>
            <a:r>
              <a:rPr i="1" lang="en-US" sz="2400">
                <a:latin typeface="Times New Roman"/>
                <a:ea typeface="Times New Roman"/>
                <a:cs typeface="Times New Roman"/>
                <a:sym typeface="Times New Roman"/>
              </a:rPr>
              <a:t>Foundation Maths</a:t>
            </a:r>
            <a:r>
              <a:rPr lang="en-US" sz="2400">
                <a:latin typeface="Times New Roman"/>
                <a:ea typeface="Times New Roman"/>
                <a:cs typeface="Times New Roman"/>
                <a:sym typeface="Times New Roman"/>
              </a:rPr>
              <a:t>. LAP Lambert Academic Publishers.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20000"/>
              </a:lnSpc>
              <a:spcBef>
                <a:spcPts val="17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sz="2400">
                <a:latin typeface="Times New Roman"/>
                <a:ea typeface="Times New Roman"/>
                <a:cs typeface="Times New Roman"/>
                <a:sym typeface="Times New Roman"/>
              </a:rPr>
              <a:t>Mott, J. L., Kandel, A., &amp; Baker, T. P. (2004). </a:t>
            </a:r>
            <a:r>
              <a:rPr i="1" lang="en-US" sz="2400">
                <a:latin typeface="Times New Roman"/>
                <a:ea typeface="Times New Roman"/>
                <a:cs typeface="Times New Roman"/>
                <a:sym typeface="Times New Roman"/>
              </a:rPr>
              <a:t>Discrete Mathematics for Computer Scientists &amp; Mathematicians</a:t>
            </a:r>
            <a:r>
              <a:rPr lang="en-US" sz="2400">
                <a:latin typeface="Times New Roman"/>
                <a:ea typeface="Times New Roman"/>
                <a:cs typeface="Times New Roman"/>
                <a:sym typeface="Times New Roman"/>
              </a:rPr>
              <a:t> (second). Prentice Hall of India.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20000"/>
              </a:lnSpc>
              <a:spcBef>
                <a:spcPts val="17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sz="2400">
                <a:latin typeface="Times New Roman"/>
                <a:ea typeface="Times New Roman"/>
                <a:cs typeface="Times New Roman"/>
                <a:sym typeface="Times New Roman"/>
              </a:rPr>
              <a:t>Murray, S., &amp; Robert, M. (2009). </a:t>
            </a:r>
            <a:r>
              <a:rPr i="1" lang="en-US" sz="2400">
                <a:latin typeface="Times New Roman"/>
                <a:ea typeface="Times New Roman"/>
                <a:cs typeface="Times New Roman"/>
                <a:sym typeface="Times New Roman"/>
              </a:rPr>
              <a:t>College Algebra</a:t>
            </a:r>
            <a:r>
              <a:rPr lang="en-US" sz="2400">
                <a:latin typeface="Times New Roman"/>
                <a:ea typeface="Times New Roman"/>
                <a:cs typeface="Times New Roman"/>
                <a:sym typeface="Times New Roman"/>
              </a:rPr>
              <a:t>. McGraw-Hill.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70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t/>
            </a:r>
            <a:endParaRPr sz="360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7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3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Sorts Mill Goudy"/>
              <a:buNone/>
            </a:pPr>
            <a:r>
              <a:rPr b="1" lang="en-US" sz="4800">
                <a:latin typeface="Sorts Mill Goudy"/>
                <a:ea typeface="Sorts Mill Goudy"/>
                <a:cs typeface="Sorts Mill Goudy"/>
                <a:sym typeface="Sorts Mill Goudy"/>
              </a:rPr>
              <a:t>End of Lecture 12	</a:t>
            </a:r>
            <a:endParaRPr b="1" sz="4800">
              <a:latin typeface="Sorts Mill Goudy"/>
              <a:ea typeface="Sorts Mill Goudy"/>
              <a:cs typeface="Sorts Mill Goudy"/>
              <a:sym typeface="Sorts Mill Goudy"/>
            </a:endParaRPr>
          </a:p>
        </p:txBody>
      </p:sp>
      <p:sp>
        <p:nvSpPr>
          <p:cNvPr id="259" name="Google Shape;259;p30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None/>
            </a:pPr>
            <a:r>
              <a:rPr b="1" lang="en-US" sz="5400">
                <a:latin typeface="Sorts Mill Goudy"/>
                <a:ea typeface="Sorts Mill Goudy"/>
                <a:cs typeface="Sorts Mill Goudy"/>
                <a:sym typeface="Sorts Mill Goudy"/>
              </a:rPr>
              <a:t>Thank You!</a:t>
            </a:r>
            <a:endParaRPr b="1" sz="5400">
              <a:latin typeface="Sorts Mill Goudy"/>
              <a:ea typeface="Sorts Mill Goudy"/>
              <a:cs typeface="Sorts Mill Goudy"/>
              <a:sym typeface="Sorts Mill Goudy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2022-05-22T10:53:30Z</dcterms:created>
  <dc:creator>Paul N. Kahenya</dc:creator>
</cp:coreProperties>
</file>