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</p:sldIdLst>
  <p:sldSz cy="6858000" cx="12192000"/>
  <p:notesSz cx="6858000" cy="9144000"/>
  <p:embeddedFontLst>
    <p:embeddedFont>
      <p:font typeface="Sorts Mill Goudy"/>
      <p:regular r:id="rId38"/>
      <p: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40" roundtripDataSignature="AMtx7mhFvh25dHvzT7P5u/Gosnw+IK/L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customschemas.google.com/relationships/presentationmetadata" Target="metadata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slide" Target="slides/slide33.xml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39" Type="http://schemas.openxmlformats.org/officeDocument/2006/relationships/font" Target="fonts/SortsMillGoudy-italic.fntdata"/><Relationship Id="rId16" Type="http://schemas.openxmlformats.org/officeDocument/2006/relationships/slide" Target="slides/slide12.xml"/><Relationship Id="rId38" Type="http://schemas.openxmlformats.org/officeDocument/2006/relationships/font" Target="fonts/SortsMillGoudy-regular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8" name="Google Shape;11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4" name="Google Shape;12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4" name="Google Shape;154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6" name="Google Shape;226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4" name="Google Shape;274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5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5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7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7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8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8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9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9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9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9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5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8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6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5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orts Mill Goudy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Mathematics for Science	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sz="2800">
                <a:latin typeface="Sorts Mill Goudy"/>
                <a:ea typeface="Sorts Mill Goudy"/>
                <a:cs typeface="Sorts Mill Goudy"/>
                <a:sym typeface="Sorts Mill Goudy"/>
              </a:rPr>
              <a:t>Lecture 13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sz="2800">
                <a:latin typeface="Sorts Mill Goudy"/>
                <a:ea typeface="Sorts Mill Goudy"/>
                <a:cs typeface="Sorts Mill Goudy"/>
                <a:sym typeface="Sorts Mill Goudy"/>
              </a:rPr>
              <a:t>Introduction to mathematical induction</a:t>
            </a:r>
            <a:endParaRPr/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 sz="2800">
                <a:latin typeface="Sorts Mill Goudy"/>
                <a:ea typeface="Sorts Mill Goudy"/>
                <a:cs typeface="Sorts Mill Goudy"/>
                <a:sym typeface="Sorts Mill Goudy"/>
              </a:rPr>
              <a:t>Lecturer: Kahenya, N.P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Introduction to Lecture 13</a:t>
            </a:r>
            <a:endParaRPr b="1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en-US" sz="1800">
                <a:latin typeface="Sorts Mill Goudy"/>
                <a:ea typeface="Sorts Mill Goudy"/>
                <a:cs typeface="Sorts Mill Goudy"/>
                <a:sym typeface="Sorts Mill Goudy"/>
              </a:rPr>
              <a:t> 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The lecture will introduce one of the methods of indirect proof i.e. proof by mathematical induction.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The principle of mathematical induction is used to establish the truth of propositions or statements that are defined over the set of positive integers or natural numbers.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Intended learning outcomes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At the end of this lecture, you will be able to;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lphaLcParenBoth"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Define the principle of mathematical induction.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lphaLcParenBoth"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Apply the principle of mathematical induction to prove theorems.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sz="4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 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Further readings 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Sorts Mill Goudy"/>
                <a:ea typeface="Sorts Mill Goudy"/>
                <a:cs typeface="Sorts Mill Goudy"/>
                <a:sym typeface="Sorts Mill Goudy"/>
              </a:rPr>
              <a:t>The lecture notes can be complemented with relevant topics from (Kahenya, 2017; Mott et al., 2004; Murray &amp; Robert, 2009; Stewart, 2012)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t/>
            </a:r>
            <a:endParaRPr sz="3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Definition 1</a:t>
            </a:r>
            <a:endParaRPr/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Definition 2</a:t>
            </a:r>
            <a:endParaRPr/>
          </a:p>
        </p:txBody>
      </p:sp>
      <p:sp>
        <p:nvSpPr>
          <p:cNvPr id="115" name="Google Shape;115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A theorem is a proposition that has been proved to be true.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e.g. the Pythagoras theorem, the Fermat’s little theorem etc.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 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sz="4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Definition 3</a:t>
            </a:r>
            <a:endParaRPr/>
          </a:p>
        </p:txBody>
      </p:sp>
      <p:sp>
        <p:nvSpPr>
          <p:cNvPr id="121" name="Google Shape;121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Reasoning can be viewed as drawing of inferences or conclusions from known or assumed facts.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Deductive reasoning is the type of logic (science of correct reasoning that is fundamental to critical thinking and problem solving) that involves the application of a general statement to a specific case i.e., from general to specific.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On the other hand, inductive reason is drawing conclusions from a specific case i.e. from specific to general.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27" name="Google Shape;127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An example of deductive reasoning (from GENERAL to SPECIFIC) is the use of a formula to solve a particular problem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e.g., we use the general quadratic formula to solve specific problems involving quadratic equations.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133" name="Google Shape;133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An example of an inductive reasoning  (from SPECIFIC to GENERAL) is where we use a SAMPLE to make conclusions or generalization of the entire POPULATION. 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sz="40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Definition 4</a:t>
            </a:r>
            <a:endParaRPr/>
          </a:p>
        </p:txBody>
      </p:sp>
      <p:sp>
        <p:nvSpPr>
          <p:cNvPr id="139" name="Google Shape;139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An argument is a structure that consists of PREMISES or ASSUMPTIONS and a CONCLUSION.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Example1: </a:t>
            </a:r>
            <a:r>
              <a:rPr i="1" lang="en-US">
                <a:latin typeface="Sorts Mill Goudy"/>
                <a:ea typeface="Sorts Mill Goudy"/>
                <a:cs typeface="Sorts Mill Goudy"/>
                <a:sym typeface="Sorts Mill Goudy"/>
              </a:rPr>
              <a:t>If it rains Otieno will go to the market. It rained. Therefore, Otieno did not go to the market.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This is an argument with two assumptions: If it rains Otieno will go </a:t>
            </a:r>
            <a:r>
              <a:rPr i="1" lang="en-US">
                <a:latin typeface="Sorts Mill Goudy"/>
                <a:ea typeface="Sorts Mill Goudy"/>
                <a:cs typeface="Sorts Mill Goudy"/>
                <a:sym typeface="Sorts Mill Goudy"/>
              </a:rPr>
              <a:t>to the market</a:t>
            </a: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, and </a:t>
            </a:r>
            <a:r>
              <a:rPr i="1" lang="en-US">
                <a:latin typeface="Sorts Mill Goudy"/>
                <a:ea typeface="Sorts Mill Goudy"/>
                <a:cs typeface="Sorts Mill Goudy"/>
                <a:sym typeface="Sorts Mill Goudy"/>
              </a:rPr>
              <a:t>It rained</a:t>
            </a: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. The conclusion is: Otieno did not go to the market.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t/>
            </a:r>
            <a:endParaRPr sz="4400"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Definitions</a:t>
            </a:r>
            <a:endParaRPr/>
          </a:p>
        </p:txBody>
      </p:sp>
      <p:sp>
        <p:nvSpPr>
          <p:cNvPr id="145" name="Google Shape;145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Sorts Mill Goudy"/>
                <a:ea typeface="Sorts Mill Goudy"/>
                <a:cs typeface="Sorts Mill Goudy"/>
                <a:sym typeface="Sorts Mill Goudy"/>
              </a:rPr>
              <a:t>A proof is an argument that is used to establish the truth of a theorem.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Sorts Mill Goudy"/>
                <a:ea typeface="Sorts Mill Goudy"/>
                <a:cs typeface="Sorts Mill Goudy"/>
                <a:sym typeface="Sorts Mill Goudy"/>
              </a:rPr>
              <a:t>There exists different methods of mathematical proofs for establish the truth value of theorems. Generally, there exists direct and indirect methods of proof that can be used under varying circumstances.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Sorts Mill Goudy"/>
                <a:ea typeface="Sorts Mill Goudy"/>
                <a:cs typeface="Sorts Mill Goudy"/>
                <a:sym typeface="Sorts Mill Goudy"/>
              </a:rPr>
              <a:t>In methods of direct proof, one starts with the hypothesis of an implication and then shows that the conclusion is true. 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>
                <a:latin typeface="Sorts Mill Goudy"/>
                <a:ea typeface="Sorts Mill Goudy"/>
                <a:cs typeface="Sorts Mill Goudy"/>
                <a:sym typeface="Sorts Mill Goudy"/>
              </a:rPr>
              <a:t>Some important methods of indirect proofs include proof by contradiction, proof by contrapositive, and proof by mathematical induction.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An inductive set</a:t>
            </a:r>
            <a:endParaRPr b="1"/>
          </a:p>
        </p:txBody>
      </p:sp>
      <p:sp>
        <p:nvSpPr>
          <p:cNvPr id="151" name="Google Shape;151;p1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390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Principle of mathematical induction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57" name="Google Shape;157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Steps to follow when proving by mathematical induction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63" name="Google Shape;163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838" l="-75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69" name="Google Shape;169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1…contd…</a:t>
            </a:r>
            <a:endParaRPr/>
          </a:p>
        </p:txBody>
      </p:sp>
      <p:sp>
        <p:nvSpPr>
          <p:cNvPr id="175" name="Google Shape;175;p1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1…contd…</a:t>
            </a:r>
            <a:endParaRPr/>
          </a:p>
        </p:txBody>
      </p:sp>
      <p:sp>
        <p:nvSpPr>
          <p:cNvPr id="181" name="Google Shape;181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1…contd…</a:t>
            </a:r>
            <a:endParaRPr/>
          </a:p>
        </p:txBody>
      </p:sp>
      <p:sp>
        <p:nvSpPr>
          <p:cNvPr id="187" name="Google Shape;187;p18"/>
          <p:cNvSpPr txBox="1"/>
          <p:nvPr>
            <p:ph idx="1" type="body"/>
          </p:nvPr>
        </p:nvSpPr>
        <p:spPr>
          <a:xfrm>
            <a:off x="838200" y="1901825"/>
            <a:ext cx="10515600" cy="43512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-2519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193" name="Google Shape;193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199" name="Google Shape;199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2…contd…</a:t>
            </a:r>
            <a:endParaRPr/>
          </a:p>
        </p:txBody>
      </p:sp>
      <p:sp>
        <p:nvSpPr>
          <p:cNvPr id="205" name="Google Shape;205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endParaRPr/>
          </a:p>
        </p:txBody>
      </p:sp>
      <p:sp>
        <p:nvSpPr>
          <p:cNvPr id="211" name="Google Shape;211;p2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3…contd…</a:t>
            </a:r>
            <a:endParaRPr/>
          </a:p>
        </p:txBody>
      </p:sp>
      <p:sp>
        <p:nvSpPr>
          <p:cNvPr id="217" name="Google Shape;217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04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3…contd…</a:t>
            </a:r>
            <a:endParaRPr/>
          </a:p>
        </p:txBody>
      </p:sp>
      <p:sp>
        <p:nvSpPr>
          <p:cNvPr id="223" name="Google Shape;223;p2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50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</a:t>
            </a:r>
            <a:endParaRPr/>
          </a:p>
        </p:txBody>
      </p:sp>
      <p:sp>
        <p:nvSpPr>
          <p:cNvPr id="229" name="Google Shape;229;p2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4…contd…</a:t>
            </a:r>
            <a:endParaRPr/>
          </a:p>
        </p:txBody>
      </p:sp>
      <p:sp>
        <p:nvSpPr>
          <p:cNvPr id="235" name="Google Shape;235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-196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4…contd…</a:t>
            </a:r>
            <a:endParaRPr/>
          </a:p>
        </p:txBody>
      </p:sp>
      <p:sp>
        <p:nvSpPr>
          <p:cNvPr id="241" name="Google Shape;241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50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References</a:t>
            </a:r>
            <a:endParaRPr/>
          </a:p>
        </p:txBody>
      </p:sp>
      <p:sp>
        <p:nvSpPr>
          <p:cNvPr id="247" name="Google Shape;247;p2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Kahenya, P. (2017). </a:t>
            </a:r>
            <a:r>
              <a:rPr i="1" lang="en-US">
                <a:latin typeface="Times New Roman"/>
                <a:ea typeface="Times New Roman"/>
                <a:cs typeface="Times New Roman"/>
                <a:sym typeface="Times New Roman"/>
              </a:rPr>
              <a:t>Foundation Maths</a:t>
            </a: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. LAP Lambert Academic Publishers.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Mott, J. L., Kandel, A., &amp; Baker, T. P. (2004). </a:t>
            </a:r>
            <a:r>
              <a:rPr i="1" lang="en-US">
                <a:latin typeface="Times New Roman"/>
                <a:ea typeface="Times New Roman"/>
                <a:cs typeface="Times New Roman"/>
                <a:sym typeface="Times New Roman"/>
              </a:rPr>
              <a:t>Discrete Mathematics for Computer Scientists &amp; Mathematicians</a:t>
            </a: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 (second). Prentice Hall of India.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Murray, S., &amp; Robert, M. (2009). </a:t>
            </a:r>
            <a:r>
              <a:rPr i="1" lang="en-US">
                <a:latin typeface="Times New Roman"/>
                <a:ea typeface="Times New Roman"/>
                <a:cs typeface="Times New Roman"/>
                <a:sym typeface="Times New Roman"/>
              </a:rPr>
              <a:t>College Algebra</a:t>
            </a: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. McGraw-Hill.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Stewart, J. (2012). </a:t>
            </a:r>
            <a:r>
              <a:rPr i="1" lang="en-US">
                <a:latin typeface="Times New Roman"/>
                <a:ea typeface="Times New Roman"/>
                <a:cs typeface="Times New Roman"/>
                <a:sym typeface="Times New Roman"/>
              </a:rPr>
              <a:t>Calculus</a:t>
            </a:r>
            <a:r>
              <a:rPr lang="en-US">
                <a:latin typeface="Times New Roman"/>
                <a:ea typeface="Times New Roman"/>
                <a:cs typeface="Times New Roman"/>
                <a:sym typeface="Times New Roman"/>
              </a:rPr>
              <a:t> (7th ed.). BROOKS/COLE Cengage Learning.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sz="40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End of Lecture 13</a:t>
            </a:r>
            <a:endParaRPr/>
          </a:p>
        </p:txBody>
      </p:sp>
      <p:sp>
        <p:nvSpPr>
          <p:cNvPr id="253" name="Google Shape;253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-US" sz="3600">
                <a:latin typeface="Sorts Mill Goudy"/>
                <a:ea typeface="Sorts Mill Goudy"/>
                <a:cs typeface="Sorts Mill Goudy"/>
                <a:sym typeface="Sorts Mill Goudy"/>
              </a:rPr>
              <a:t>We look at the past lectures 1 - 12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Lecture 1 - 4</a:t>
            </a:r>
            <a:endParaRPr/>
          </a:p>
        </p:txBody>
      </p:sp>
      <p:sp>
        <p:nvSpPr>
          <p:cNvPr id="259" name="Google Shape;259;p3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1: Arithmetic of complex numbers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2: Polar equations and graphs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3: Conic sections: Circles and parabolas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4: Ellipses and hyperbolas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Lecture 5 - 8</a:t>
            </a:r>
            <a:endParaRPr/>
          </a:p>
        </p:txBody>
      </p:sp>
      <p:sp>
        <p:nvSpPr>
          <p:cNvPr id="265" name="Google Shape;265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5: Polynomials: Remainder and factor theorem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6: Decomposing rational functions: CASE I and II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7: Decomposing rational functions: CASE III and IV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8: Trigonometric equations and solving triangles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Sorts Mill Goudy"/>
              <a:ea typeface="Sorts Mill Goudy"/>
              <a:cs typeface="Sorts Mill Goudy"/>
              <a:sym typeface="Sorts Mill Goudy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Lecture 9 - 12</a:t>
            </a:r>
            <a:endParaRPr/>
          </a:p>
        </p:txBody>
      </p:sp>
      <p:sp>
        <p:nvSpPr>
          <p:cNvPr id="271" name="Google Shape;271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9: Trigonometrical identities and formula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10: Introduction to permutations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11: Permutation functions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Lecture 12: Introduction to combinations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End of Mathematics for Science Lectures	</a:t>
            </a:r>
            <a:endParaRPr/>
          </a:p>
        </p:txBody>
      </p:sp>
      <p:sp>
        <p:nvSpPr>
          <p:cNvPr id="277" name="Google Shape;277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300"/>
              <a:buNone/>
            </a:pPr>
            <a:r>
              <a:rPr lang="en-US" sz="15300">
                <a:latin typeface="Sorts Mill Goudy"/>
                <a:ea typeface="Sorts Mill Goudy"/>
                <a:cs typeface="Sorts Mill Goudy"/>
                <a:sym typeface="Sorts Mill Goudy"/>
              </a:rPr>
              <a:t>Thank You!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2022-05-23T15:56:50Z</dcterms:created>
  <dc:creator>Paul Kahenya</dc:creator>
</cp:coreProperties>
</file>