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90" r:id="rId5"/>
    <p:sldId id="291" r:id="rId6"/>
    <p:sldId id="320" r:id="rId7"/>
    <p:sldId id="319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04" r:id="rId23"/>
    <p:sldId id="303" r:id="rId24"/>
    <p:sldId id="302" r:id="rId25"/>
    <p:sldId id="301" r:id="rId26"/>
    <p:sldId id="300" r:id="rId27"/>
    <p:sldId id="299" r:id="rId28"/>
    <p:sldId id="298" r:id="rId29"/>
    <p:sldId id="297" r:id="rId30"/>
    <p:sldId id="296" r:id="rId31"/>
    <p:sldId id="295" r:id="rId32"/>
    <p:sldId id="294" r:id="rId33"/>
    <p:sldId id="292" r:id="rId34"/>
    <p:sldId id="32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6" autoAdjust="0"/>
    <p:restoredTop sz="94660"/>
  </p:normalViewPr>
  <p:slideViewPr>
    <p:cSldViewPr snapToGrid="0">
      <p:cViewPr varScale="1">
        <p:scale>
          <a:sx n="55" d="100"/>
          <a:sy n="55" d="100"/>
        </p:scale>
        <p:origin x="485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82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485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7163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>
            <a:lvl1pPr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>
            <a:lvl1pP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John Kamau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032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495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4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715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398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72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904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66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43AC519-F2FD-4DCC-8CD8-006751FA5746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092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39E3A4-294B-4E89-A82E-80235A16A9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MARKETING OF FINANCIAL SERVICES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565D22D-6FB5-49EE-AE91-DE654C2970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dirty="0">
                <a:solidFill>
                  <a:schemeClr val="tx1"/>
                </a:solidFill>
              </a:rPr>
              <a:t>LECTURE 7: </a:t>
            </a:r>
            <a:r>
              <a:rPr lang="en-US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PRICING OF FINANCIAL SERVICES </a:t>
            </a:r>
            <a:endParaRPr lang="en-US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DR. John Kamau</a:t>
            </a:r>
          </a:p>
        </p:txBody>
      </p:sp>
    </p:spTree>
    <p:extLst>
      <p:ext uri="{BB962C8B-B14F-4D97-AF65-F5344CB8AC3E}">
        <p14:creationId xmlns:p14="http://schemas.microsoft.com/office/powerpoint/2010/main" val="157572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Welcome 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This is the 7th lecture in marketing of financial services series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It is my joy to take you through this and hope you will understand how financial products are priced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lecture is expected to add to your building blocks in knowledge as you pursue your college education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148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Pricing is perhaps one of the most challenging concepts in marketing of services.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There is no clear way of determining price and it also appears in different forms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It is one of the components of marketing mix and has a lot of significant to a marketer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We will delve in this subject in this lesson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449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Intended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At the end of this lecture, you will be able to: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Describe the pricing concept in marketing of services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Discuss factors that influence pricing strategy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Evaluate pricing methods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Determine appropriate pricing strategies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344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price in financial 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800" dirty="0"/>
              <a:t>Pricing of financial products may take different forms: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Interest rate on loan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Notice required to withdraw money from an account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penalty incurred on early withdrawal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Fee charged for advice given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Commission paid to an intermediary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Premium paid on car insurance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Charges on transactions.</a:t>
            </a:r>
          </a:p>
          <a:p>
            <a:pPr marL="0" indent="0">
              <a:buNone/>
            </a:pPr>
            <a:r>
              <a:rPr lang="en-US" sz="2800" dirty="0"/>
              <a:t>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981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Importance of price to the seller and buyer</a:t>
            </a:r>
            <a:br>
              <a:rPr lang="en-US" sz="3200" dirty="0"/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/>
              <a:t>•Price represents the cost involved in producing the product or the service. </a:t>
            </a:r>
          </a:p>
          <a:p>
            <a:pPr marL="0" indent="0">
              <a:buNone/>
            </a:pPr>
            <a:r>
              <a:rPr lang="en-US" sz="2800" dirty="0"/>
              <a:t>•Price signifies the revenue that can be generated from the sale of the product or service</a:t>
            </a:r>
          </a:p>
          <a:p>
            <a:pPr marL="0" indent="0">
              <a:buNone/>
            </a:pPr>
            <a:r>
              <a:rPr lang="en-US" sz="2800" dirty="0"/>
              <a:t>•Price indicates the profit and long-term survival of the organization.</a:t>
            </a:r>
          </a:p>
          <a:p>
            <a:pPr marL="0" indent="0">
              <a:buNone/>
            </a:pPr>
            <a:r>
              <a:rPr lang="en-US" sz="2800" dirty="0"/>
              <a:t>•Price represents the ability to respond quickly to the market conditions.</a:t>
            </a:r>
          </a:p>
          <a:p>
            <a:pPr marL="0" indent="0">
              <a:buNone/>
            </a:pPr>
            <a:r>
              <a:rPr lang="en-US" sz="2800" dirty="0"/>
              <a:t>•Price is the only element of the marketing mix that can be changed easily.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831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Importance of price to the buyer</a:t>
            </a:r>
            <a:br>
              <a:rPr lang="en-US" sz="3200" dirty="0"/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•Price represents the cost to the customer.</a:t>
            </a:r>
          </a:p>
          <a:p>
            <a:pPr marL="0" indent="0">
              <a:buNone/>
            </a:pPr>
            <a:r>
              <a:rPr lang="en-US" sz="2800" dirty="0"/>
              <a:t>•Price signifies the value of the product or service.</a:t>
            </a:r>
          </a:p>
          <a:p>
            <a:pPr marL="0" indent="0">
              <a:buNone/>
            </a:pPr>
            <a:r>
              <a:rPr lang="en-US" sz="2800" dirty="0"/>
              <a:t>•Price indicates the quality of the product and of the provider.</a:t>
            </a:r>
          </a:p>
          <a:p>
            <a:pPr marL="0" indent="0">
              <a:buNone/>
            </a:pPr>
            <a:r>
              <a:rPr lang="en-US" sz="2800" dirty="0"/>
              <a:t>•Price is affected by the buying power/demand; ability to buy influences the price.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453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Price competition</a:t>
            </a:r>
            <a:br>
              <a:rPr lang="en-US" sz="3200" dirty="0"/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It is an emphasis on price as a competitive tool.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•used when a firm is a low-cost producer.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•used when the firm offers standard or commodity type products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•The firm attempt to match or beat competitors’ prices.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•It can encourage customers to become price sensitive leading to switching behavior.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933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Non price competition</a:t>
            </a:r>
            <a:br>
              <a:rPr lang="en-US" sz="3200" dirty="0"/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It is an emphasis not on price but on some other distinctive features of the product or service.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Used</a:t>
            </a:r>
            <a:r>
              <a:rPr lang="en-US" sz="2800" dirty="0"/>
              <a:t> if the firm can distinguish its products/brands from competition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Used if the customer is less price sensitive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firm charges a price which represents the value customers places on the product.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It enables the firm to build customer’s loyalty.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600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financial institutions differentiate themselves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•Packaging  of products and services</a:t>
            </a:r>
          </a:p>
          <a:p>
            <a:pPr marL="0" indent="0">
              <a:buNone/>
            </a:pPr>
            <a:r>
              <a:rPr lang="en-US" sz="2800" dirty="0"/>
              <a:t>•Branding of the entire business </a:t>
            </a:r>
          </a:p>
          <a:p>
            <a:pPr marL="0" indent="0">
              <a:buNone/>
            </a:pPr>
            <a:r>
              <a:rPr lang="en-US" sz="2800" dirty="0"/>
              <a:t>•</a:t>
            </a:r>
            <a:r>
              <a:rPr lang="en-US" dirty="0"/>
              <a:t>unique </a:t>
            </a:r>
            <a:r>
              <a:rPr lang="en-US" sz="2800" dirty="0"/>
              <a:t>Technology</a:t>
            </a:r>
          </a:p>
          <a:p>
            <a:pPr marL="0" indent="0">
              <a:buNone/>
            </a:pPr>
            <a:r>
              <a:rPr lang="en-US" sz="2800" dirty="0"/>
              <a:t>•Nature of products/financial services</a:t>
            </a:r>
          </a:p>
          <a:p>
            <a:pPr marL="0" indent="0">
              <a:buNone/>
            </a:pPr>
            <a:r>
              <a:rPr lang="en-US" sz="2800" dirty="0"/>
              <a:t>•quality of Employees</a:t>
            </a:r>
          </a:p>
          <a:p>
            <a:pPr marL="0" indent="0">
              <a:buNone/>
            </a:pPr>
            <a:r>
              <a:rPr lang="en-US" sz="2800" dirty="0"/>
              <a:t>•Location, Age, Origin and Physical facilities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00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Influence Pricing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US" b="1" dirty="0"/>
              <a:t>C</a:t>
            </a:r>
            <a:r>
              <a:rPr lang="en-US" sz="2800" b="1" dirty="0"/>
              <a:t>ustomers demand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customers perception of the financial firm,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Customers </a:t>
            </a:r>
            <a:r>
              <a:rPr lang="en-US" sz="2800" dirty="0"/>
              <a:t>purchasing power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Customers need </a:t>
            </a:r>
            <a:endParaRPr lang="en-US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When the demand is high, the price goes up but when it is low the price also comes down.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294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Government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</a:t>
            </a:r>
            <a:r>
              <a:rPr lang="en-US" sz="2800" dirty="0"/>
              <a:t>he government regulations in the country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central bank determines the interest rates by setting the ceiling that the banks may charge.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This greatly affects the lending rates of all financial institutions in the country.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Insurance regulatory authority sets ceiling on premiums charged</a:t>
            </a: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752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dirty="0"/>
              <a:t>3. C</a:t>
            </a:r>
            <a:r>
              <a:rPr lang="en-US" sz="3200" dirty="0"/>
              <a:t>ompany marketing objectives and goals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smtClean="0"/>
              <a:t>The </a:t>
            </a:r>
            <a:r>
              <a:rPr lang="en-US" sz="2800" dirty="0"/>
              <a:t>most common marketing objectives will revolve around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Survival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Maximizing market share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Profit maximization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Market skimming 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Market penetration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88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dirty="0"/>
              <a:t>4. Intermediaries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Working with intermediaries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Bank agents or insurance agents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Raises</a:t>
            </a:r>
            <a:r>
              <a:rPr lang="en-US" sz="2800" dirty="0"/>
              <a:t> the cost of distribution of services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marketer will do a tradeoff between the cost of intermediaries and the convenience that comes to the customer due to use of intermediaries.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373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Cost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Costs incurred in developing and delivering the said services.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Examples of costs : salaries ,the infrastructure and promotional cost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 financial institution can reduce cost by automation of services, restructuring, outsourcing some services, working with cheaper suppliers and many other ways.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735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Competition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One of the important considerations in setting prices for financial services.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Set the price within the range that competitors have set.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For most financial institutions in Kenya, the interest rate charged on credit facilities ranges from 12% to 17% at any given time.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Any firm that would charge beyond this may not attract customers in most cases.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61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Shareholders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Shareholders want to earn dividends and higher prices for their stocks out of their investments.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The financial services provider will try to maximize the firms’ earnings through pricing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These factors must all be considered in determining appropriate prices for financial services.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129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7.5 Steps in Price Setting for a financial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300" dirty="0"/>
              <a:t>1. Selecting the pricing objective: e.g., penetration, marketing scheming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/>
              <a:t>2. Determine demand: this is done by examining trends in the environment.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/>
              <a:t>3. Estimating costs:  it is quite difficult for a marketer to estimate the cost of financial service.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/>
              <a:t>Examples of costs: interest paid on deposits, cost of risk capital supplied by shareholders, salary’s cost, security, maintenance cost, marketing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702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Steps in Price Setting for a financial service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4. Analyzing competitors’ prices and strategies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competitor will react to any price change hence the need to determine his actions in advance and develop appropriate response strategy.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5. Selecting a pricing method: this may include cost-based pricing, value-based pricing or competition-based pricing.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6. Setting the final price: the final price will reflect market positioning of the financial product.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421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Pricing financial products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sz="2800" b="1" dirty="0"/>
              <a:t>Cost-based Pricing</a:t>
            </a:r>
            <a:r>
              <a:rPr lang="en-US" sz="2800" dirty="0"/>
              <a:t>: 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Consider all costs incurred in production of the service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Set the minimum price that can be charged for a service.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Difficult process.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Most firms adopt </a:t>
            </a:r>
            <a:r>
              <a:rPr lang="en-US" sz="2800" b="1" i="1" dirty="0"/>
              <a:t>activity-based costing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This allows the firm to estimate real profitability from different consumers of its services.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038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Merits of cost-based pricing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E</a:t>
            </a:r>
            <a:r>
              <a:rPr lang="en-US" sz="2800" dirty="0"/>
              <a:t>nsures that a company always generates profit.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Simple to understand and easy to apply.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Covers all the production and overhead costs.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Ensures generation of consistent profit margin even when the cost rises.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Useful in finding the cost of any customized product.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Customers understand the product price easily.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317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Demerits of cost-based pricing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sz="2800" dirty="0"/>
              <a:t>May result in price being different from the market rate.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sz="2800" dirty="0"/>
              <a:t>Does not encourage business to control the cost.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sz="2800" dirty="0"/>
              <a:t>Ignore the importance of customers.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sz="2800" dirty="0"/>
              <a:t>Does not consider the opportunity cost of the investment.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sz="2800" dirty="0"/>
              <a:t>Ignores the demand and competition.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10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2. Value based pricing: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</a:t>
            </a:r>
            <a:r>
              <a:rPr lang="en-US" sz="2800" dirty="0"/>
              <a:t>his is based on consumer perception of the value they are getting.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Consumers always want the benefits to be more than the cost incurred.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Perceived value : customer’s image of the product performance, company’s reputation, customer service, ease of delivery, warranties offered </a:t>
            </a:r>
            <a:r>
              <a:rPr lang="en-US" sz="2800" dirty="0" err="1"/>
              <a:t>etc</a:t>
            </a:r>
            <a:endParaRPr lang="en-US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Value is mainly added on extra supplementary and complementary services offered.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005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value-based pricing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i="0" dirty="0">
                <a:solidFill>
                  <a:srgbClr val="3A3A3A"/>
                </a:solidFill>
                <a:effectLst/>
              </a:rPr>
              <a:t>Low competition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Increased value of the brand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Increased profits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Customer loyalty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Supply and demand balance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953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value-based pricing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rgbClr val="202124"/>
                </a:solidFill>
                <a:effectLst/>
              </a:rPr>
              <a:t>Difficult to justify the added value for services  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rgbClr val="202124"/>
                </a:solidFill>
                <a:effectLst/>
              </a:rPr>
              <a:t>Perceived value is not always stable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rgbClr val="202124"/>
                </a:solidFill>
                <a:effectLst/>
              </a:rPr>
              <a:t>Difficult to expand the business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rgbClr val="202124"/>
                </a:solidFill>
                <a:effectLst/>
              </a:rPr>
              <a:t>Requires ample research, time, and resources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rgbClr val="202124"/>
                </a:solidFill>
                <a:effectLst/>
              </a:rPr>
              <a:t>Not an exact science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rgbClr val="202124"/>
                </a:solidFill>
                <a:effectLst/>
              </a:rPr>
              <a:t>Makes scalability difficult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rgbClr val="202124"/>
                </a:solidFill>
                <a:effectLst/>
              </a:rPr>
              <a:t>Production costs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rgbClr val="202124"/>
                </a:solidFill>
                <a:effectLst/>
              </a:rPr>
              <a:t>Niche market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344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Competition based-pricing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Sets price in comparison with competitor.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price is either higher to, equal to or below the competition.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With many competing services and wide availability of substitutes, price competition usually intensifies.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Non-price factors, such as time of delivery, service site location and service features reduce the need for intense competition based on price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Customers are more sensitive to aspect of switching financial service providers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844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competition-based pricing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/>
              <a:t>Allows the business to control the competition by preventing losing market share and customers to the competitors.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Significant in online shopping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Allows the firm to change its pricing frequently in line with trends in the market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chemeClr val="tx1"/>
                </a:solidFill>
                <a:effectLst/>
              </a:rPr>
              <a:t>Simplicity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chemeClr val="tx1"/>
                </a:solidFill>
                <a:effectLst/>
              </a:rPr>
              <a:t>Low risk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chemeClr val="tx1"/>
                </a:solidFill>
                <a:effectLst/>
              </a:rPr>
              <a:t>Accuracy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628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competition-based pricing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</a:rPr>
              <a:t>May not covering production and overhead costs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</a:rPr>
              <a:t>May not apply for premium products.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</a:rPr>
              <a:t>Price set may not be accurate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</a:rPr>
              <a:t>The resources may not be available for small firms 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chemeClr val="tx1"/>
                </a:solidFill>
                <a:effectLst/>
              </a:rPr>
              <a:t>Missed opportunities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chemeClr val="tx1"/>
                </a:solidFill>
                <a:effectLst/>
              </a:rPr>
              <a:t>Following the herd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b="0" i="0" dirty="0">
                <a:solidFill>
                  <a:schemeClr val="tx1"/>
                </a:solidFill>
                <a:effectLst/>
              </a:rPr>
              <a:t>Not thinking long term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297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Pricing strategies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AutoNum type="arabicPeriod"/>
            </a:pPr>
            <a:r>
              <a:rPr lang="en-US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Satisfaction Pricing strategy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Focuses on reducing customers perceived risk and uncertainty associated with service business.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Under this method the firm may offer service guarantees, benefit-driven pricing or flat-rate pricing.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A) </a:t>
            </a:r>
            <a:r>
              <a:rPr lang="en-US" sz="2800" dirty="0"/>
              <a:t>service guarantee strategy:  the firm makes promises to customers that certain services or product will be delivered according to agreed terms and conditions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483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Pricing strategies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dirty="0"/>
              <a:t>B) </a:t>
            </a:r>
            <a:r>
              <a:rPr lang="en-US" sz="2800" b="1" dirty="0"/>
              <a:t>benefit driven pricing: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Identify specific benefits from purchase of certain products and associate the price with them.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Communicated the benefit to a customer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Reduces uncertainty and justifies the price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224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Pricing strategies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/>
              <a:t>c) Flat-rate pricing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Occurs when a firm charges a fixed price for a particular service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strategy reduces uncertainty to the customer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Enables the firm to manage its costs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288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/>
              <a:t>Relationship pricing strategy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Applied when a financial institution uses price to build and maintain long term relationship with a customer.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A) Long term contract involves a situation where a customer is charged lower price over a long period of time.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B) Price bundling is where the firm combines several services together to enable a customer to make one purchase.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93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3. Efficiency pricing.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Aims at delivering the most cost-effective service to customers.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firm reduces cost by engaging customers who are cost-sensitive, applies technology and eliminates activities that are perceived by customers not to add any value to the transactions.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Efficient pricing ensures maximum utilization of resources at the lowest cost possible.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349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 algn="ctr">
              <a:buNone/>
            </a:pPr>
            <a:r>
              <a:rPr lang="en-US" sz="3600" dirty="0"/>
              <a:t>End </a:t>
            </a:r>
          </a:p>
          <a:p>
            <a:pPr marL="0" indent="0" algn="ctr">
              <a:buNone/>
            </a:pPr>
            <a:r>
              <a:rPr lang="en-US" sz="3600" dirty="0"/>
              <a:t>Thank you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068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1685</TotalTime>
  <Words>1727</Words>
  <Application>Microsoft Office PowerPoint</Application>
  <PresentationFormat>Widescreen</PresentationFormat>
  <Paragraphs>228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Arial</vt:lpstr>
      <vt:lpstr>Arial</vt:lpstr>
      <vt:lpstr>Calibri</vt:lpstr>
      <vt:lpstr>Calibri Light</vt:lpstr>
      <vt:lpstr>Cambria</vt:lpstr>
      <vt:lpstr>Times New Roman</vt:lpstr>
      <vt:lpstr>Wingdings</vt:lpstr>
      <vt:lpstr>Retrospect</vt:lpstr>
      <vt:lpstr>MARKETING OF FINANCIAL SERVICES  </vt:lpstr>
      <vt:lpstr>Welcome !</vt:lpstr>
      <vt:lpstr>Introduction </vt:lpstr>
      <vt:lpstr>Intended Learning outcomes</vt:lpstr>
      <vt:lpstr>Concept of price in financial services</vt:lpstr>
      <vt:lpstr>   Importance of price to the seller and buyer </vt:lpstr>
      <vt:lpstr>Importance of price to the buyer </vt:lpstr>
      <vt:lpstr>Price competition </vt:lpstr>
      <vt:lpstr> Non price competition </vt:lpstr>
      <vt:lpstr>How financial institutions differentiate themselves</vt:lpstr>
      <vt:lpstr>Factors that Influence Pricing Strategy</vt:lpstr>
      <vt:lpstr>2. Government regulation</vt:lpstr>
      <vt:lpstr>3. Company marketing objectives and goals</vt:lpstr>
      <vt:lpstr>4. Intermediaries </vt:lpstr>
      <vt:lpstr>5. Cost </vt:lpstr>
      <vt:lpstr>6. Competition </vt:lpstr>
      <vt:lpstr>7. Shareholders </vt:lpstr>
      <vt:lpstr>7.5 Steps in Price Setting for a financial service</vt:lpstr>
      <vt:lpstr>Steps in Price Setting for a financial service cont.</vt:lpstr>
      <vt:lpstr>Methods of Pricing financial products </vt:lpstr>
      <vt:lpstr>Merits of cost-based pricing</vt:lpstr>
      <vt:lpstr>Demerits of cost-based pricing </vt:lpstr>
      <vt:lpstr>2. Value based pricing:</vt:lpstr>
      <vt:lpstr>Advantages of value-based pricing </vt:lpstr>
      <vt:lpstr>Disadvantages of value-based pricing </vt:lpstr>
      <vt:lpstr>3. Competition based-pricing </vt:lpstr>
      <vt:lpstr>Advantages of competition-based pricing</vt:lpstr>
      <vt:lpstr>Disadvantages of competition-based pricing</vt:lpstr>
      <vt:lpstr>Pricing strategies </vt:lpstr>
      <vt:lpstr>Pricing strategies </vt:lpstr>
      <vt:lpstr>Pricing strategies cont.</vt:lpstr>
      <vt:lpstr>2. Relationship pricing strategy </vt:lpstr>
      <vt:lpstr>3. Efficiency pricing.</vt:lpstr>
      <vt:lpstr>End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Nasteh</cp:lastModifiedBy>
  <cp:revision>14</cp:revision>
  <dcterms:created xsi:type="dcterms:W3CDTF">2022-04-07T10:15:13Z</dcterms:created>
  <dcterms:modified xsi:type="dcterms:W3CDTF">2022-06-02T18:59:18Z</dcterms:modified>
</cp:coreProperties>
</file>