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352" r:id="rId4"/>
    <p:sldId id="351" r:id="rId5"/>
    <p:sldId id="350" r:id="rId6"/>
    <p:sldId id="349" r:id="rId7"/>
    <p:sldId id="348" r:id="rId8"/>
    <p:sldId id="347" r:id="rId9"/>
    <p:sldId id="346" r:id="rId10"/>
    <p:sldId id="345" r:id="rId11"/>
    <p:sldId id="344" r:id="rId12"/>
    <p:sldId id="363" r:id="rId13"/>
    <p:sldId id="342" r:id="rId14"/>
    <p:sldId id="261" r:id="rId15"/>
    <p:sldId id="341" r:id="rId16"/>
    <p:sldId id="340" r:id="rId17"/>
    <p:sldId id="339" r:id="rId18"/>
    <p:sldId id="338" r:id="rId19"/>
    <p:sldId id="337" r:id="rId20"/>
    <p:sldId id="336" r:id="rId21"/>
    <p:sldId id="335" r:id="rId22"/>
    <p:sldId id="334" r:id="rId23"/>
    <p:sldId id="333" r:id="rId24"/>
    <p:sldId id="332" r:id="rId25"/>
    <p:sldId id="331" r:id="rId26"/>
    <p:sldId id="330" r:id="rId27"/>
    <p:sldId id="329" r:id="rId28"/>
    <p:sldId id="328" r:id="rId29"/>
    <p:sldId id="327" r:id="rId30"/>
    <p:sldId id="326" r:id="rId31"/>
    <p:sldId id="325" r:id="rId32"/>
    <p:sldId id="324" r:id="rId33"/>
    <p:sldId id="323" r:id="rId34"/>
    <p:sldId id="322" r:id="rId35"/>
    <p:sldId id="353" r:id="rId36"/>
    <p:sldId id="354" r:id="rId37"/>
    <p:sldId id="355" r:id="rId38"/>
    <p:sldId id="356" r:id="rId39"/>
    <p:sldId id="357" r:id="rId40"/>
    <p:sldId id="358" r:id="rId41"/>
    <p:sldId id="360" r:id="rId42"/>
    <p:sldId id="361" r:id="rId43"/>
    <p:sldId id="362" r:id="rId44"/>
    <p:sldId id="36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6" autoAdjust="0"/>
    <p:restoredTop sz="94660"/>
  </p:normalViewPr>
  <p:slideViewPr>
    <p:cSldViewPr snapToGrid="0">
      <p:cViewPr varScale="1">
        <p:scale>
          <a:sx n="55" d="100"/>
          <a:sy n="55" d="100"/>
        </p:scale>
        <p:origin x="514" y="4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8824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2767485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3AC519-F2FD-4DCC-8CD8-006751FA5746}"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7163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normAutofit/>
          </a:bodyPr>
          <a:lstStyle>
            <a:lvl1pPr>
              <a:defRPr sz="3200" b="1">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sz="half" idx="1"/>
          </p:nvPr>
        </p:nvSpPr>
        <p:spPr>
          <a:xfrm>
            <a:off x="1097279" y="1845734"/>
            <a:ext cx="4937760" cy="4023360"/>
          </a:xfrm>
        </p:spPr>
        <p:txBody>
          <a:bodyPr/>
          <a:lstStyle>
            <a:lvl1pPr>
              <a:defRPr sz="2800">
                <a:latin typeface="Times New Roman" panose="02020603050405020304" pitchFamily="18" charset="0"/>
                <a:cs typeface="Times New Roman" panose="02020603050405020304" pitchFamily="18" charset="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43AC519-F2FD-4DCC-8CD8-006751FA5746}" type="datetimeFigureOut">
              <a:rPr lang="en-US" smtClean="0"/>
              <a:t>5/31/2022</a:t>
            </a:fld>
            <a:endParaRPr lang="en-US"/>
          </a:p>
        </p:txBody>
      </p:sp>
      <p:sp>
        <p:nvSpPr>
          <p:cNvPr id="6" name="Footer Placeholder 5"/>
          <p:cNvSpPr>
            <a:spLocks noGrp="1"/>
          </p:cNvSpPr>
          <p:nvPr>
            <p:ph type="ftr" sz="quarter" idx="11"/>
          </p:nvPr>
        </p:nvSpPr>
        <p:spPr/>
        <p:txBody>
          <a:bodyPr/>
          <a:lstStyle/>
          <a:p>
            <a:r>
              <a:rPr lang="en-US" dirty="0"/>
              <a:t>Dr. John Kamau</a:t>
            </a:r>
          </a:p>
        </p:txBody>
      </p:sp>
      <p:sp>
        <p:nvSpPr>
          <p:cNvPr id="7" name="Slide Number Placeholder 6"/>
          <p:cNvSpPr>
            <a:spLocks noGrp="1"/>
          </p:cNvSpPr>
          <p:nvPr>
            <p:ph type="sldNum" sz="quarter" idx="12"/>
          </p:nvPr>
        </p:nvSpPr>
        <p:spPr/>
        <p:txBody>
          <a:bodyPr/>
          <a:lstStyle/>
          <a:p>
            <a:fld id="{525BD102-7ABA-4713-BAB2-BFBB86D9F54C}" type="slidenum">
              <a:rPr lang="en-US" smtClean="0"/>
              <a:t>‹#›</a:t>
            </a:fld>
            <a:endParaRPr lang="en-US" dirty="0"/>
          </a:p>
        </p:txBody>
      </p:sp>
    </p:spTree>
    <p:extLst>
      <p:ext uri="{BB962C8B-B14F-4D97-AF65-F5344CB8AC3E}">
        <p14:creationId xmlns:p14="http://schemas.microsoft.com/office/powerpoint/2010/main" val="2888032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43AC519-F2FD-4DCC-8CD8-006751FA5746}" type="datetimeFigureOut">
              <a:rPr lang="en-US" smtClean="0"/>
              <a:t>5/31/2022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4124495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43AC519-F2FD-4DCC-8CD8-006751FA5746}" type="datetimeFigureOut">
              <a:rPr lang="en-US" smtClean="0"/>
              <a:t>5/31/2022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2112484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43AC519-F2FD-4DCC-8CD8-006751FA5746}" type="datetimeFigureOut">
              <a:rPr lang="en-US" smtClean="0"/>
              <a:t>5/31/2022</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138715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43AC519-F2FD-4DCC-8CD8-006751FA5746}" type="datetimeFigureOut">
              <a:rPr lang="en-US" smtClean="0"/>
              <a:t>5/31/2022</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25BD102-7ABA-4713-BAB2-BFBB86D9F54C}" type="slidenum">
              <a:rPr lang="en-US" smtClean="0"/>
              <a:t>‹#›</a:t>
            </a:fld>
            <a:endParaRPr lang="en-US"/>
          </a:p>
        </p:txBody>
      </p:sp>
    </p:spTree>
    <p:extLst>
      <p:ext uri="{BB962C8B-B14F-4D97-AF65-F5344CB8AC3E}">
        <p14:creationId xmlns:p14="http://schemas.microsoft.com/office/powerpoint/2010/main" val="4245398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3AC519-F2FD-4DCC-8CD8-006751FA5746}" type="datetimeFigureOut">
              <a:rPr lang="en-US" smtClean="0"/>
              <a:t>5/31/2022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591672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1218904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5/31/2022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391066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43AC519-F2FD-4DCC-8CD8-006751FA5746}" type="datetimeFigureOut">
              <a:rPr lang="en-US" smtClean="0"/>
              <a:t>5/31/2022</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25BD102-7ABA-4713-BAB2-BFBB86D9F54C}"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20920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39E3A4-294B-4E89-A82E-80235A16A90B}"/>
              </a:ext>
            </a:extLst>
          </p:cNvPr>
          <p:cNvSpPr>
            <a:spLocks noGrp="1"/>
          </p:cNvSpPr>
          <p:nvPr>
            <p:ph type="ctrTitle"/>
          </p:nvPr>
        </p:nvSpPr>
        <p:spPr/>
        <p:txBody>
          <a:bodyPr>
            <a:normAutofit/>
          </a:bodyPr>
          <a:lstStyle/>
          <a:p>
            <a:r>
              <a:rPr lang="en-US" dirty="0"/>
              <a:t>MARKETING OF FINANCIAL SERVICES </a:t>
            </a:r>
            <a:br>
              <a:rPr lang="en-US" dirty="0"/>
            </a:br>
            <a:endParaRPr lang="en-US" dirty="0"/>
          </a:p>
        </p:txBody>
      </p:sp>
      <p:sp>
        <p:nvSpPr>
          <p:cNvPr id="3" name="Subtitle 2">
            <a:extLst>
              <a:ext uri="{FF2B5EF4-FFF2-40B4-BE49-F238E27FC236}">
                <a16:creationId xmlns:a16="http://schemas.microsoft.com/office/drawing/2014/main" xmlns="" id="{2565D22D-6FB5-49EE-AE91-DE654C29705D}"/>
              </a:ext>
            </a:extLst>
          </p:cNvPr>
          <p:cNvSpPr>
            <a:spLocks noGrp="1"/>
          </p:cNvSpPr>
          <p:nvPr>
            <p:ph type="subTitle" idx="1"/>
          </p:nvPr>
        </p:nvSpPr>
        <p:spPr/>
        <p:txBody>
          <a:bodyPr>
            <a:normAutofit fontScale="85000" lnSpcReduction="10000"/>
          </a:bodyPr>
          <a:lstStyle/>
          <a:p>
            <a:pPr marL="0" marR="0" algn="ctr">
              <a:lnSpc>
                <a:spcPct val="115000"/>
              </a:lnSpc>
              <a:spcBef>
                <a:spcPts val="0"/>
              </a:spcBef>
              <a:spcAft>
                <a:spcPts val="1000"/>
              </a:spcAft>
            </a:pPr>
            <a:r>
              <a:rPr lang="en-US" dirty="0">
                <a:solidFill>
                  <a:schemeClr val="tx1"/>
                </a:solidFill>
              </a:rPr>
              <a:t>LECTURE 8: </a:t>
            </a:r>
            <a:r>
              <a:rPr lang="en-US" dirty="0">
                <a:solidFill>
                  <a:schemeClr val="tx1"/>
                </a:solidFill>
                <a:effectLst/>
                <a:latin typeface="Cambria" panose="02040503050406030204" pitchFamily="18" charset="0"/>
                <a:ea typeface="Times New Roman" panose="02020603050405020304" pitchFamily="18" charset="0"/>
                <a:cs typeface="Times New Roman" panose="02020603050405020304" pitchFamily="18" charset="0"/>
              </a:rPr>
              <a:t>Communication and Promotion of financial services</a:t>
            </a:r>
            <a:endParaRPr lang="en-US"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en-US" dirty="0">
                <a:solidFill>
                  <a:schemeClr val="tx1"/>
                </a:solidFill>
              </a:rPr>
              <a:t>DR. John Kamau</a:t>
            </a:r>
          </a:p>
        </p:txBody>
      </p:sp>
    </p:spTree>
    <p:extLst>
      <p:ext uri="{BB962C8B-B14F-4D97-AF65-F5344CB8AC3E}">
        <p14:creationId xmlns:p14="http://schemas.microsoft.com/office/powerpoint/2010/main" val="15757246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dirty="0"/>
              <a:t>Introduction </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Welcome to week 8 lecture!</a:t>
            </a:r>
          </a:p>
          <a:p>
            <a:pPr>
              <a:buFont typeface="Wingdings" panose="05000000000000000000" pitchFamily="2" charset="2"/>
              <a:buChar char="§"/>
            </a:pPr>
            <a:r>
              <a:rPr lang="en-US" sz="2800" dirty="0"/>
              <a:t>Promotion is the most outstanding element of marketing mix. </a:t>
            </a:r>
          </a:p>
          <a:p>
            <a:pPr>
              <a:buFont typeface="Wingdings" panose="05000000000000000000" pitchFamily="2" charset="2"/>
              <a:buChar char="§"/>
            </a:pPr>
            <a:r>
              <a:rPr lang="en-US" sz="2800" dirty="0"/>
              <a:t>Many people think of marketing as promotion and are aware of commonly used promotion tools. </a:t>
            </a:r>
          </a:p>
          <a:p>
            <a:pPr>
              <a:buFont typeface="Wingdings" panose="05000000000000000000" pitchFamily="2" charset="2"/>
              <a:buChar char="§"/>
            </a:pPr>
            <a:r>
              <a:rPr lang="en-US" sz="2800" dirty="0"/>
              <a:t>In this lecture we will focus on the ways in which financial services marketers promote their financial products and services. </a:t>
            </a:r>
          </a:p>
          <a:p>
            <a:pPr>
              <a:buFont typeface="Wingdings" panose="05000000000000000000" pitchFamily="2" charset="2"/>
              <a:buChar char="§"/>
            </a:pPr>
            <a:r>
              <a:rPr lang="en-US" sz="2800" dirty="0"/>
              <a:t>We will examine adverting, sales promotion, personal selling, and public relations as some of the tools used among others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19814877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Intended learning outcomes</a:t>
            </a: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Autofit/>
          </a:bodyPr>
          <a:lstStyle/>
          <a:p>
            <a:pPr marL="0" indent="0">
              <a:buNone/>
            </a:pPr>
            <a:r>
              <a:rPr lang="en-US" sz="2800" dirty="0"/>
              <a:t>At the end of this lecturer, you will be able to:</a:t>
            </a:r>
          </a:p>
          <a:p>
            <a:pPr>
              <a:buFont typeface="Wingdings" panose="05000000000000000000" pitchFamily="2" charset="2"/>
              <a:buChar char="§"/>
            </a:pPr>
            <a:r>
              <a:rPr lang="en-US" dirty="0"/>
              <a:t> </a:t>
            </a:r>
            <a:r>
              <a:rPr lang="en-US" sz="2800" dirty="0"/>
              <a:t>Describe marketing communication process </a:t>
            </a:r>
          </a:p>
          <a:p>
            <a:pPr>
              <a:buFont typeface="Wingdings" panose="05000000000000000000" pitchFamily="2" charset="2"/>
              <a:buChar char="§"/>
            </a:pPr>
            <a:r>
              <a:rPr lang="en-US" dirty="0"/>
              <a:t> </a:t>
            </a:r>
            <a:r>
              <a:rPr lang="en-US" sz="2800" dirty="0"/>
              <a:t>Discuss factors that influence promotion of financial services </a:t>
            </a:r>
          </a:p>
          <a:p>
            <a:pPr>
              <a:buFont typeface="Wingdings" panose="05000000000000000000" pitchFamily="2" charset="2"/>
              <a:buChar char="§"/>
            </a:pPr>
            <a:r>
              <a:rPr lang="en-US" dirty="0"/>
              <a:t> </a:t>
            </a:r>
            <a:r>
              <a:rPr lang="en-US" sz="2800" dirty="0"/>
              <a:t>Examine key tools used in promotion of financial services </a:t>
            </a:r>
          </a:p>
          <a:p>
            <a:pPr>
              <a:buFont typeface="Wingdings" panose="05000000000000000000" pitchFamily="2" charset="2"/>
              <a:buChar char="§"/>
            </a:pPr>
            <a:r>
              <a:rPr lang="en-US" dirty="0"/>
              <a:t> </a:t>
            </a:r>
            <a:r>
              <a:rPr lang="en-US" sz="2800" dirty="0"/>
              <a:t>Discuss use of fear in promotion of financial services</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5226304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Meaning of communication</a:t>
            </a: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The word communication and promotion will be used interchangeably in this lecture. </a:t>
            </a:r>
          </a:p>
          <a:p>
            <a:pPr>
              <a:buFont typeface="Wingdings" panose="05000000000000000000" pitchFamily="2" charset="2"/>
              <a:buChar char="§"/>
            </a:pPr>
            <a:r>
              <a:rPr lang="en-US" sz="2800" dirty="0"/>
              <a:t>Belch (2001) defines communication as a process of passing information and understanding from one person to another orally, in written form and through gestures and facial expression. </a:t>
            </a:r>
          </a:p>
          <a:p>
            <a:pPr>
              <a:buFont typeface="Wingdings" panose="05000000000000000000" pitchFamily="2" charset="2"/>
              <a:buChar char="§"/>
            </a:pPr>
            <a:r>
              <a:rPr lang="en-US" sz="2800" dirty="0"/>
              <a:t>Promotion is communicating information between a seller and a potential buyer to influence attitudes and behavior.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11925206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24">
            <a:extLst>
              <a:ext uri="{FF2B5EF4-FFF2-40B4-BE49-F238E27FC236}">
                <a16:creationId xmlns:a16="http://schemas.microsoft.com/office/drawing/2014/main" xmlns="" id="{4E4490D0-3672-446A-AC12-B4830333BDD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Rectangle 26">
            <a:extLst>
              <a:ext uri="{FF2B5EF4-FFF2-40B4-BE49-F238E27FC236}">
                <a16:creationId xmlns:a16="http://schemas.microsoft.com/office/drawing/2014/main" xmlns="" id="{39CB82C2-DF65-4EC1-8280-F201D50F57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41" name="Straight Connector 28">
            <a:extLst>
              <a:ext uri="{FF2B5EF4-FFF2-40B4-BE49-F238E27FC236}">
                <a16:creationId xmlns:a16="http://schemas.microsoft.com/office/drawing/2014/main" xmlns="" id="{7E1D4427-852B-4B37-8E76-0E9F1810BA2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42" name="Rectangle 30">
            <a:extLst>
              <a:ext uri="{FF2B5EF4-FFF2-40B4-BE49-F238E27FC236}">
                <a16:creationId xmlns:a16="http://schemas.microsoft.com/office/drawing/2014/main" xmlns="" id="{5A1B47C8-47A0-4A88-8830-6DEA3B5DE39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xmlns="" id="{8656FDE1-8730-6A14-DBF9-34C2EAE7F789}"/>
              </a:ext>
            </a:extLst>
          </p:cNvPr>
          <p:cNvPicPr>
            <a:picLocks noGrp="1" noChangeAspect="1"/>
          </p:cNvPicPr>
          <p:nvPr>
            <p:ph sz="half" idx="1"/>
          </p:nvPr>
        </p:nvPicPr>
        <p:blipFill>
          <a:blip r:embed="rId2"/>
          <a:stretch>
            <a:fillRect/>
          </a:stretch>
        </p:blipFill>
        <p:spPr>
          <a:xfrm>
            <a:off x="633999" y="1671656"/>
            <a:ext cx="6275667" cy="3824478"/>
          </a:xfrm>
          <a:prstGeom prst="rect">
            <a:avLst/>
          </a:prstGeom>
        </p:spPr>
      </p:pic>
      <p:sp>
        <p:nvSpPr>
          <p:cNvPr id="43" name="Rectangle 32">
            <a:extLst>
              <a:ext uri="{FF2B5EF4-FFF2-40B4-BE49-F238E27FC236}">
                <a16:creationId xmlns:a16="http://schemas.microsoft.com/office/drawing/2014/main" xmlns="" id="{984BBFDD-E720-4805-A9C8-129FBBF6DD7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7613486" y="0"/>
            <a:ext cx="458473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8096885" y="640080"/>
            <a:ext cx="3659246" cy="2926080"/>
          </a:xfrm>
        </p:spPr>
        <p:txBody>
          <a:bodyPr vert="horz" lIns="91440" tIns="45720" rIns="91440" bIns="45720" rtlCol="0" anchor="b">
            <a:normAutofit/>
          </a:bodyPr>
          <a:lstStyle/>
          <a:p>
            <a:r>
              <a:rPr lang="en-US" sz="4400" b="1">
                <a:solidFill>
                  <a:srgbClr val="FFFFFF"/>
                </a:solidFill>
                <a:latin typeface="+mj-lt"/>
                <a:cs typeface="+mj-cs"/>
              </a:rPr>
              <a:t>Simple communication model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096885" y="3578084"/>
            <a:ext cx="3659246" cy="2639835"/>
          </a:xfrm>
        </p:spPr>
        <p:txBody>
          <a:bodyPr vert="horz" lIns="91440" tIns="45720" rIns="91440" bIns="45720" rtlCol="0">
            <a:normAutofit/>
          </a:bodyPr>
          <a:lstStyle/>
          <a:p>
            <a:pPr marL="0" indent="0">
              <a:buNone/>
            </a:pPr>
            <a:r>
              <a:rPr lang="en-US" sz="1500" cap="all" spc="200">
                <a:solidFill>
                  <a:srgbClr val="FFFFFF"/>
                </a:solidFill>
                <a:latin typeface="+mj-lt"/>
              </a:rPr>
              <a:t>.</a:t>
            </a:r>
          </a:p>
        </p:txBody>
      </p:sp>
      <p:sp>
        <p:nvSpPr>
          <p:cNvPr id="44" name="Rectangle 34">
            <a:extLst>
              <a:ext uri="{FF2B5EF4-FFF2-40B4-BE49-F238E27FC236}">
                <a16:creationId xmlns:a16="http://schemas.microsoft.com/office/drawing/2014/main" xmlns="" id="{5AC4BE46-4A77-42FE-9D15-065CDB2F847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56906"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Box 2">
            <a:extLst>
              <a:ext uri="{FF2B5EF4-FFF2-40B4-BE49-F238E27FC236}">
                <a16:creationId xmlns:a16="http://schemas.microsoft.com/office/drawing/2014/main" xmlns="" id="{BA743FEC-F02A-3F5E-5069-0A8B63F19AA7}"/>
              </a:ext>
            </a:extLst>
          </p:cNvPr>
          <p:cNvSpPr txBox="1"/>
          <p:nvPr/>
        </p:nvSpPr>
        <p:spPr>
          <a:xfrm>
            <a:off x="627779" y="5496134"/>
            <a:ext cx="4209692" cy="369332"/>
          </a:xfrm>
          <a:prstGeom prst="rect">
            <a:avLst/>
          </a:prstGeom>
          <a:noFill/>
        </p:spPr>
        <p:txBody>
          <a:bodyPr wrap="square" rtlCol="0">
            <a:spAutoFit/>
          </a:bodyPr>
          <a:lstStyle/>
          <a:p>
            <a:r>
              <a:rPr lang="en-US" dirty="0"/>
              <a:t>Source: Belch et.al (2001)</a:t>
            </a:r>
          </a:p>
        </p:txBody>
      </p:sp>
    </p:spTree>
    <p:extLst>
      <p:ext uri="{BB962C8B-B14F-4D97-AF65-F5344CB8AC3E}">
        <p14:creationId xmlns:p14="http://schemas.microsoft.com/office/powerpoint/2010/main" val="23055560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Simple communication model</a:t>
            </a: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b="1" dirty="0"/>
              <a:t>1. Sender </a:t>
            </a:r>
            <a:r>
              <a:rPr lang="en-US" b="1" dirty="0"/>
              <a:t>: </a:t>
            </a:r>
            <a:r>
              <a:rPr lang="en-US" sz="2800" dirty="0"/>
              <a:t>the financial institution sending </a:t>
            </a:r>
            <a:r>
              <a:rPr lang="en-US" dirty="0"/>
              <a:t>a</a:t>
            </a:r>
            <a:r>
              <a:rPr lang="en-US" sz="2800" dirty="0" smtClean="0"/>
              <a:t> </a:t>
            </a:r>
            <a:r>
              <a:rPr lang="en-US" dirty="0"/>
              <a:t>message  through </a:t>
            </a:r>
            <a:r>
              <a:rPr lang="en-US" sz="2800" dirty="0"/>
              <a:t>marketing communication tools such as advertising, sales promotion or even through publicity.</a:t>
            </a:r>
          </a:p>
          <a:p>
            <a:pPr>
              <a:buFont typeface="Wingdings" panose="05000000000000000000" pitchFamily="2" charset="2"/>
              <a:buChar char="§"/>
            </a:pPr>
            <a:r>
              <a:rPr lang="en-US" sz="2800" dirty="0"/>
              <a:t> Required qualities: </a:t>
            </a:r>
          </a:p>
          <a:p>
            <a:pPr marL="514350" indent="-514350">
              <a:buAutoNum type="alphaLcParenR"/>
            </a:pPr>
            <a:r>
              <a:rPr lang="en-US" sz="2800" dirty="0"/>
              <a:t>trustworthy source </a:t>
            </a:r>
          </a:p>
          <a:p>
            <a:pPr marL="514350" indent="-514350">
              <a:buAutoNum type="alphaLcParenR"/>
            </a:pPr>
            <a:r>
              <a:rPr lang="en-US" sz="2800" dirty="0" smtClean="0"/>
              <a:t>attractive </a:t>
            </a:r>
            <a:r>
              <a:rPr lang="en-US" sz="2800" dirty="0"/>
              <a:t>and persuasive message </a:t>
            </a:r>
          </a:p>
          <a:p>
            <a:pPr marL="514350" indent="-514350">
              <a:buAutoNum type="alphaLcParenR"/>
            </a:pPr>
            <a:r>
              <a:rPr lang="en-US" sz="2800" dirty="0" smtClean="0"/>
              <a:t>offer </a:t>
            </a:r>
            <a:r>
              <a:rPr lang="en-US" sz="2800" dirty="0"/>
              <a:t>a real reward.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33327602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Simple communication model cont. </a:t>
            </a: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b="1" dirty="0"/>
              <a:t>2. Encoding: </a:t>
            </a:r>
            <a:r>
              <a:rPr lang="en-US" sz="2800" dirty="0"/>
              <a:t>combination of symbols, pictures, and words</a:t>
            </a:r>
          </a:p>
          <a:p>
            <a:pPr>
              <a:buFont typeface="Wingdings" panose="05000000000000000000" pitchFamily="2" charset="2"/>
              <a:buChar char="§"/>
            </a:pPr>
            <a:r>
              <a:rPr lang="en-US" dirty="0"/>
              <a:t>Done with receiver in mind</a:t>
            </a:r>
          </a:p>
          <a:p>
            <a:pPr>
              <a:buFont typeface="Wingdings" panose="05000000000000000000" pitchFamily="2" charset="2"/>
              <a:buChar char="§"/>
            </a:pPr>
            <a:r>
              <a:rPr lang="en-US" sz="2800" dirty="0"/>
              <a:t>Use appropriate symbols </a:t>
            </a:r>
          </a:p>
          <a:p>
            <a:pPr>
              <a:buFont typeface="Wingdings" panose="05000000000000000000" pitchFamily="2" charset="2"/>
              <a:buChar char="§"/>
            </a:pPr>
            <a:r>
              <a:rPr lang="en-US" b="1" dirty="0"/>
              <a:t>3. Message: </a:t>
            </a:r>
            <a:r>
              <a:rPr lang="en-US" sz="2800" dirty="0"/>
              <a:t>transferred through communication channel to the potential clients.</a:t>
            </a:r>
          </a:p>
          <a:p>
            <a:pPr>
              <a:buFont typeface="Wingdings" panose="05000000000000000000" pitchFamily="2" charset="2"/>
              <a:buChar char="§"/>
            </a:pPr>
            <a:r>
              <a:rPr lang="en-US" sz="2800" dirty="0"/>
              <a:t>It may take the form of advertisement especially in financial services marketing.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5742794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b="1" dirty="0"/>
              <a:t>4. Medium: </a:t>
            </a:r>
            <a:r>
              <a:rPr lang="en-US" sz="2800" dirty="0"/>
              <a:t>channel of transferring message to potential audience </a:t>
            </a:r>
          </a:p>
          <a:p>
            <a:pPr>
              <a:buFont typeface="Wingdings" panose="05000000000000000000" pitchFamily="2" charset="2"/>
              <a:buChar char="§"/>
            </a:pPr>
            <a:r>
              <a:rPr lang="en-US" dirty="0"/>
              <a:t>It must be trustworthy channel </a:t>
            </a:r>
          </a:p>
          <a:p>
            <a:pPr>
              <a:buFont typeface="Wingdings" panose="05000000000000000000" pitchFamily="2" charset="2"/>
              <a:buChar char="§"/>
            </a:pPr>
            <a:r>
              <a:rPr lang="en-US" sz="2800" dirty="0"/>
              <a:t>This could be a TV, radio, newspaper s, trade journals, face to face, billboard. </a:t>
            </a:r>
          </a:p>
          <a:p>
            <a:pPr>
              <a:buFont typeface="Wingdings" panose="05000000000000000000" pitchFamily="2" charset="2"/>
              <a:buChar char="§"/>
            </a:pPr>
            <a:r>
              <a:rPr lang="en-US" sz="2800" dirty="0"/>
              <a:t>The choice of appropriate medium is paramount for effective marketing communication.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lstStyle/>
          <a:p>
            <a:r>
              <a:rPr lang="en-US" dirty="0"/>
              <a:t>.</a:t>
            </a:r>
          </a:p>
        </p:txBody>
      </p:sp>
      <p:sp>
        <p:nvSpPr>
          <p:cNvPr id="6" name="Title 5">
            <a:extLst>
              <a:ext uri="{FF2B5EF4-FFF2-40B4-BE49-F238E27FC236}">
                <a16:creationId xmlns:a16="http://schemas.microsoft.com/office/drawing/2014/main" xmlns="" id="{9A8A0298-4CEB-D3DB-ACC0-257477D8ED12}"/>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Simple communication model cont.</a:t>
            </a:r>
            <a:endParaRPr lang="en-US" dirty="0"/>
          </a:p>
        </p:txBody>
      </p:sp>
    </p:spTree>
    <p:extLst>
      <p:ext uri="{BB962C8B-B14F-4D97-AF65-F5344CB8AC3E}">
        <p14:creationId xmlns:p14="http://schemas.microsoft.com/office/powerpoint/2010/main" val="19316317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b="1" dirty="0"/>
              <a:t>5 Decoding</a:t>
            </a:r>
            <a:r>
              <a:rPr lang="en-US" sz="2800" dirty="0"/>
              <a:t>: involves interpreting of symbols, words and picture to give a meaning</a:t>
            </a:r>
          </a:p>
          <a:p>
            <a:pPr>
              <a:buFont typeface="Wingdings" panose="05000000000000000000" pitchFamily="2" charset="2"/>
              <a:buChar char="§"/>
            </a:pPr>
            <a:r>
              <a:rPr lang="en-US" dirty="0"/>
              <a:t>The receiver must be familiar with the symbols used</a:t>
            </a:r>
          </a:p>
          <a:p>
            <a:pPr>
              <a:buFont typeface="Wingdings" panose="05000000000000000000" pitchFamily="2" charset="2"/>
              <a:buChar char="§"/>
            </a:pPr>
            <a:r>
              <a:rPr lang="en-US" sz="2800" dirty="0"/>
              <a:t> </a:t>
            </a:r>
            <a:r>
              <a:rPr lang="en-US" dirty="0"/>
              <a:t>I</a:t>
            </a:r>
            <a:r>
              <a:rPr lang="en-US" sz="2800" dirty="0"/>
              <a:t>ts upon effective decoding that </a:t>
            </a:r>
            <a:r>
              <a:rPr lang="en-US" dirty="0"/>
              <a:t>action can be taken</a:t>
            </a:r>
            <a:r>
              <a:rPr lang="en-US" sz="2800" dirty="0"/>
              <a:t> </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lstStyle/>
          <a:p>
            <a:r>
              <a:rPr lang="en-US" dirty="0"/>
              <a:t>.</a:t>
            </a:r>
          </a:p>
        </p:txBody>
      </p:sp>
      <p:sp>
        <p:nvSpPr>
          <p:cNvPr id="6" name="Title 5">
            <a:extLst>
              <a:ext uri="{FF2B5EF4-FFF2-40B4-BE49-F238E27FC236}">
                <a16:creationId xmlns:a16="http://schemas.microsoft.com/office/drawing/2014/main" xmlns="" id="{BFE9AC63-3D44-8E13-A7DF-F0DFD0782B98}"/>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Simple communication model cont.</a:t>
            </a:r>
            <a:endParaRPr lang="en-US" dirty="0"/>
          </a:p>
        </p:txBody>
      </p:sp>
    </p:spTree>
    <p:extLst>
      <p:ext uri="{BB962C8B-B14F-4D97-AF65-F5344CB8AC3E}">
        <p14:creationId xmlns:p14="http://schemas.microsoft.com/office/powerpoint/2010/main" val="26625601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Simple communication model cont.</a:t>
            </a: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b="1" dirty="0"/>
              <a:t>6. R</a:t>
            </a:r>
            <a:r>
              <a:rPr lang="en-US" sz="2800" b="1" dirty="0"/>
              <a:t>eceiver: </a:t>
            </a:r>
            <a:r>
              <a:rPr lang="en-US" sz="2800" dirty="0"/>
              <a:t>customers and potential customers</a:t>
            </a:r>
          </a:p>
          <a:p>
            <a:pPr>
              <a:buFont typeface="Wingdings" panose="05000000000000000000" pitchFamily="2" charset="2"/>
              <a:buChar char="§"/>
            </a:pPr>
            <a:r>
              <a:rPr lang="en-US" sz="2800" b="1" dirty="0"/>
              <a:t>7. Response: </a:t>
            </a:r>
            <a:r>
              <a:rPr lang="en-US" sz="2800" dirty="0"/>
              <a:t>initial reaction to the message </a:t>
            </a:r>
          </a:p>
          <a:p>
            <a:pPr>
              <a:buFont typeface="Wingdings" panose="05000000000000000000" pitchFamily="2" charset="2"/>
              <a:buChar char="§"/>
            </a:pPr>
            <a:r>
              <a:rPr lang="en-US" sz="2800" dirty="0"/>
              <a:t>This response could be liking or disliking either the message or the brand being promoted. </a:t>
            </a:r>
          </a:p>
          <a:p>
            <a:pPr>
              <a:buFont typeface="Wingdings" panose="05000000000000000000" pitchFamily="2" charset="2"/>
              <a:buChar char="§"/>
            </a:pPr>
            <a:r>
              <a:rPr lang="en-US" sz="2800" b="1" dirty="0"/>
              <a:t>8. Feedback: </a:t>
            </a:r>
            <a:r>
              <a:rPr lang="en-US" sz="2800" dirty="0"/>
              <a:t>message sent back  to the financial </a:t>
            </a:r>
            <a:r>
              <a:rPr lang="en-US" sz="2800" dirty="0" smtClean="0"/>
              <a:t>institution.</a:t>
            </a:r>
            <a:endParaRPr lang="en-US" sz="2800" dirty="0"/>
          </a:p>
          <a:p>
            <a:pPr>
              <a:buFont typeface="Wingdings" panose="05000000000000000000" pitchFamily="2" charset="2"/>
              <a:buChar char="§"/>
            </a:pPr>
            <a:r>
              <a:rPr lang="en-US" sz="2800" dirty="0"/>
              <a:t>The </a:t>
            </a:r>
            <a:r>
              <a:rPr lang="en-US" dirty="0"/>
              <a:t>feedback may be </a:t>
            </a:r>
            <a:r>
              <a:rPr lang="en-US" sz="2800" dirty="0"/>
              <a:t>appreciation or criticism to the financial institution offering. </a:t>
            </a:r>
          </a:p>
          <a:p>
            <a:pPr>
              <a:buFont typeface="Wingdings" panose="05000000000000000000" pitchFamily="2" charset="2"/>
              <a:buChar char="§"/>
            </a:pPr>
            <a:r>
              <a:rPr lang="en-US" sz="2800" dirty="0"/>
              <a:t>The marketer must consider all feedback whether positive or negative.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36888110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Simple communication model cont.</a:t>
            </a: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b="1" dirty="0"/>
              <a:t>9. Noise </a:t>
            </a:r>
            <a:r>
              <a:rPr lang="en-US" sz="2800" dirty="0"/>
              <a:t>The process of communication is often affected by noise. </a:t>
            </a:r>
          </a:p>
          <a:p>
            <a:pPr>
              <a:buFont typeface="Wingdings" panose="05000000000000000000" pitchFamily="2" charset="2"/>
              <a:buChar char="§"/>
            </a:pPr>
            <a:r>
              <a:rPr lang="en-US" sz="2800" dirty="0"/>
              <a:t>This is distortion in the communication process, which results in the receiver getting a different message than the one the sender sends. The marketer must work to reduce the noise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7958251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C484B0-A79B-DAC2-D5EE-E982726A1800}"/>
              </a:ext>
            </a:extLst>
          </p:cNvPr>
          <p:cNvSpPr>
            <a:spLocks noGrp="1"/>
          </p:cNvSpPr>
          <p:nvPr>
            <p:ph type="title"/>
          </p:nvPr>
        </p:nvSpPr>
        <p:spPr/>
        <p:txBody>
          <a:bodyPr/>
          <a:lstStyle/>
          <a:p>
            <a:r>
              <a:rPr lang="en-US" dirty="0"/>
              <a:t>Functions of marketing communication </a:t>
            </a:r>
          </a:p>
        </p:txBody>
      </p:sp>
      <p:sp>
        <p:nvSpPr>
          <p:cNvPr id="3" name="Content Placeholder 2">
            <a:extLst>
              <a:ext uri="{FF2B5EF4-FFF2-40B4-BE49-F238E27FC236}">
                <a16:creationId xmlns:a16="http://schemas.microsoft.com/office/drawing/2014/main" xmlns="" id="{4AF3A040-0D26-84FC-C2E4-37E1A97FBBBB}"/>
              </a:ext>
            </a:extLst>
          </p:cNvPr>
          <p:cNvSpPr>
            <a:spLocks noGrp="1"/>
          </p:cNvSpPr>
          <p:nvPr>
            <p:ph idx="1"/>
          </p:nvPr>
        </p:nvSpPr>
        <p:spPr/>
        <p:txBody>
          <a:bodyPr/>
          <a:lstStyle/>
          <a:p>
            <a:r>
              <a:rPr lang="en-US" sz="3600" dirty="0"/>
              <a:t>1. Inform </a:t>
            </a:r>
          </a:p>
          <a:p>
            <a:r>
              <a:rPr lang="en-US" sz="3600" dirty="0"/>
              <a:t>2. Persuade </a:t>
            </a:r>
          </a:p>
          <a:p>
            <a:r>
              <a:rPr lang="en-US" sz="3600" dirty="0"/>
              <a:t>3. Remind </a:t>
            </a:r>
          </a:p>
          <a:p>
            <a:r>
              <a:rPr lang="en-US" sz="3600" dirty="0"/>
              <a:t>4. Build Relationship</a:t>
            </a:r>
          </a:p>
          <a:p>
            <a:endParaRPr lang="en-US" dirty="0"/>
          </a:p>
        </p:txBody>
      </p:sp>
    </p:spTree>
    <p:extLst>
      <p:ext uri="{BB962C8B-B14F-4D97-AF65-F5344CB8AC3E}">
        <p14:creationId xmlns:p14="http://schemas.microsoft.com/office/powerpoint/2010/main" val="16410961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sz="2800" dirty="0"/>
              <a:t>To staff of financial institution: create awareness of the new products or services </a:t>
            </a:r>
          </a:p>
          <a:p>
            <a:pPr>
              <a:buFont typeface="Wingdings" panose="05000000000000000000" pitchFamily="2" charset="2"/>
              <a:buChar char="§"/>
            </a:pPr>
            <a:r>
              <a:rPr lang="en-US" sz="2800" dirty="0"/>
              <a:t>Training on new financial services features, characteristics, and benefits. </a:t>
            </a:r>
          </a:p>
          <a:p>
            <a:pPr>
              <a:buFont typeface="Wingdings" panose="05000000000000000000" pitchFamily="2" charset="2"/>
              <a:buChar char="§"/>
            </a:pPr>
            <a:r>
              <a:rPr lang="en-US" sz="2800" dirty="0"/>
              <a:t>Education on how customers can subscribe to them and terms and conditions of usage. </a:t>
            </a:r>
          </a:p>
          <a:p>
            <a:pPr>
              <a:buFont typeface="Wingdings" panose="05000000000000000000" pitchFamily="2" charset="2"/>
              <a:buChar char="§"/>
            </a:pPr>
            <a:r>
              <a:rPr lang="en-US" sz="2800" dirty="0"/>
              <a:t>This process is often referred to as internal marketing and must be done with an aim of ensuring that employees buy into the new products.</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
        <p:nvSpPr>
          <p:cNvPr id="6" name="Title 5">
            <a:extLst>
              <a:ext uri="{FF2B5EF4-FFF2-40B4-BE49-F238E27FC236}">
                <a16:creationId xmlns:a16="http://schemas.microsoft.com/office/drawing/2014/main" xmlns="" id="{D3842869-0855-F2BE-A31D-E39AF79D8F4F}"/>
              </a:ext>
            </a:extLst>
          </p:cNvPr>
          <p:cNvSpPr>
            <a:spLocks noGrp="1"/>
          </p:cNvSpPr>
          <p:nvPr>
            <p:ph type="title"/>
          </p:nvPr>
        </p:nvSpPr>
        <p:spPr/>
        <p:txBody>
          <a:bodyPr/>
          <a:lstStyle/>
          <a:p>
            <a:r>
              <a:rPr lang="en-US" dirty="0"/>
              <a:t>Functions of marketing communication cont.</a:t>
            </a:r>
          </a:p>
        </p:txBody>
      </p:sp>
    </p:spTree>
    <p:extLst>
      <p:ext uri="{BB962C8B-B14F-4D97-AF65-F5344CB8AC3E}">
        <p14:creationId xmlns:p14="http://schemas.microsoft.com/office/powerpoint/2010/main" val="7454386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dirty="0"/>
              <a:t>Functions of marketing communication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To the entire organization: </a:t>
            </a:r>
          </a:p>
          <a:p>
            <a:pPr>
              <a:buFont typeface="Wingdings" panose="05000000000000000000" pitchFamily="2" charset="2"/>
              <a:buChar char="§"/>
            </a:pPr>
            <a:r>
              <a:rPr lang="en-US" dirty="0"/>
              <a:t>B</a:t>
            </a:r>
            <a:r>
              <a:rPr lang="en-US" sz="2800" dirty="0"/>
              <a:t>uild stability of financial institution through brand building. </a:t>
            </a:r>
          </a:p>
          <a:p>
            <a:pPr>
              <a:buFont typeface="Wingdings" panose="05000000000000000000" pitchFamily="2" charset="2"/>
              <a:buChar char="§"/>
            </a:pPr>
            <a:r>
              <a:rPr lang="en-US" dirty="0"/>
              <a:t>C</a:t>
            </a:r>
            <a:r>
              <a:rPr lang="en-US" sz="2800" dirty="0"/>
              <a:t>ommunicates to the public and all its stakeholders through corporate communication, public relations, and publicity. </a:t>
            </a:r>
          </a:p>
          <a:p>
            <a:pPr>
              <a:buFont typeface="Wingdings" panose="05000000000000000000" pitchFamily="2" charset="2"/>
              <a:buChar char="§"/>
            </a:pPr>
            <a:r>
              <a:rPr lang="en-US" sz="2800" dirty="0"/>
              <a:t>Financial institutions are known to use publicity to promote new products and inform the public on new development.</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27444977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dirty="0"/>
              <a:t>Factors influencing promotion of financial services</a:t>
            </a: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Promotion of financial services is influenced by a variety of factors. </a:t>
            </a:r>
          </a:p>
          <a:p>
            <a:pPr>
              <a:buFont typeface="Wingdings" panose="05000000000000000000" pitchFamily="2" charset="2"/>
              <a:buChar char="§"/>
            </a:pPr>
            <a:r>
              <a:rPr lang="en-US" sz="2800" dirty="0"/>
              <a:t>These may include Characteristics of services, perceived risk, Credibility of information sources, minority of consumers in the market, similarities of products and regulations</a:t>
            </a:r>
          </a:p>
          <a:p>
            <a:pPr>
              <a:buFont typeface="Wingdings" panose="05000000000000000000" pitchFamily="2" charset="2"/>
              <a:buChar char="§"/>
            </a:pPr>
            <a:r>
              <a:rPr lang="en-US" dirty="0"/>
              <a:t>Each of these factors is discussed </a:t>
            </a:r>
            <a:endParaRPr lang="en-US" sz="2800" dirty="0"/>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6794653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dirty="0"/>
              <a:t>Factors influencing promotion of financial services</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b="1" dirty="0"/>
              <a:t>a) characteristics of services: </a:t>
            </a:r>
            <a:r>
              <a:rPr lang="en-US" dirty="0"/>
              <a:t>intangibility, perishability and variability present a great challenge to marketing of financial services. </a:t>
            </a:r>
          </a:p>
          <a:p>
            <a:pPr>
              <a:buFont typeface="Wingdings" panose="05000000000000000000" pitchFamily="2" charset="2"/>
              <a:buChar char="§"/>
            </a:pPr>
            <a:r>
              <a:rPr lang="en-US" dirty="0"/>
              <a:t>Showing physical components of service and service </a:t>
            </a:r>
            <a:r>
              <a:rPr lang="en-US" dirty="0" smtClean="0"/>
              <a:t>environment </a:t>
            </a:r>
            <a:endParaRPr lang="en-US" dirty="0"/>
          </a:p>
          <a:p>
            <a:pPr>
              <a:buFont typeface="Wingdings" panose="05000000000000000000" pitchFamily="2" charset="2"/>
              <a:buChar char="§"/>
            </a:pPr>
            <a:r>
              <a:rPr lang="en-US" dirty="0"/>
              <a:t>Presenting service delivery </a:t>
            </a:r>
            <a:r>
              <a:rPr lang="en-US" dirty="0" smtClean="0"/>
              <a:t>process </a:t>
            </a:r>
            <a:endParaRPr lang="en-US" dirty="0"/>
          </a:p>
          <a:p>
            <a:pPr>
              <a:buFont typeface="Wingdings" panose="05000000000000000000" pitchFamily="2" charset="2"/>
              <a:buChar char="§"/>
            </a:pPr>
            <a:r>
              <a:rPr lang="en-US" dirty="0"/>
              <a:t>Displaying benefits gained from the </a:t>
            </a:r>
            <a:r>
              <a:rPr lang="en-US" dirty="0" smtClean="0"/>
              <a:t>service </a:t>
            </a:r>
            <a:endParaRPr lang="en-US" dirty="0"/>
          </a:p>
          <a:p>
            <a:pPr>
              <a:buFont typeface="Wingdings" panose="05000000000000000000" pitchFamily="2" charset="2"/>
              <a:buChar char="§"/>
            </a:pPr>
            <a:r>
              <a:rPr lang="en-US" dirty="0"/>
              <a:t>Presenting customer </a:t>
            </a:r>
            <a:r>
              <a:rPr lang="en-US" dirty="0" smtClean="0"/>
              <a:t>testimonials </a:t>
            </a:r>
            <a:endParaRPr lang="en-US" dirty="0"/>
          </a:p>
          <a:p>
            <a:pPr>
              <a:buFont typeface="Wingdings" panose="05000000000000000000" pitchFamily="2" charset="2"/>
              <a:buChar char="§"/>
            </a:pPr>
            <a:r>
              <a:rPr lang="en-US" dirty="0"/>
              <a:t>Statistics regarding service performance</a:t>
            </a:r>
          </a:p>
          <a:p>
            <a:pPr>
              <a:buFont typeface="Wingdings" panose="05000000000000000000" pitchFamily="2" charset="2"/>
              <a:buChar char="§"/>
            </a:pPr>
            <a:r>
              <a:rPr lang="en-US" dirty="0"/>
              <a:t>Presenting company’s achievements among others.</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344312337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dirty="0"/>
              <a:t>Factors influencing promotion of financial services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dirty="0"/>
              <a:t>b</a:t>
            </a:r>
            <a:r>
              <a:rPr lang="en-US" sz="2800" dirty="0"/>
              <a:t>)</a:t>
            </a:r>
            <a:r>
              <a:rPr lang="en-US" sz="2800" b="1" dirty="0"/>
              <a:t>Perceived risks: </a:t>
            </a:r>
            <a:r>
              <a:rPr lang="en-US" sz="2800" dirty="0"/>
              <a:t>financial risk, time risk performance risk, social risk, and psychological risk. </a:t>
            </a:r>
          </a:p>
          <a:p>
            <a:pPr>
              <a:buFont typeface="Wingdings" panose="05000000000000000000" pitchFamily="2" charset="2"/>
              <a:buChar char="§"/>
            </a:pPr>
            <a:r>
              <a:rPr lang="en-US" sz="2800" dirty="0"/>
              <a:t>Reduce these risks by offering guarantees,</a:t>
            </a:r>
          </a:p>
          <a:p>
            <a:pPr>
              <a:buFont typeface="Wingdings" panose="05000000000000000000" pitchFamily="2" charset="2"/>
              <a:buChar char="§"/>
            </a:pPr>
            <a:r>
              <a:rPr lang="en-US" sz="2800" dirty="0"/>
              <a:t> Making the service more tangible, </a:t>
            </a:r>
          </a:p>
          <a:p>
            <a:pPr>
              <a:buFont typeface="Wingdings" panose="05000000000000000000" pitchFamily="2" charset="2"/>
              <a:buChar char="§"/>
            </a:pPr>
            <a:r>
              <a:rPr lang="en-US" sz="2800" dirty="0"/>
              <a:t>Offering a free or reduced-cost trial period for a service, </a:t>
            </a:r>
          </a:p>
          <a:p>
            <a:pPr>
              <a:buFont typeface="Wingdings" panose="05000000000000000000" pitchFamily="2" charset="2"/>
              <a:buChar char="§"/>
            </a:pPr>
            <a:r>
              <a:rPr lang="en-US" sz="2800" dirty="0"/>
              <a:t>Employee training </a:t>
            </a:r>
          </a:p>
          <a:p>
            <a:pPr>
              <a:buFont typeface="Wingdings" panose="05000000000000000000" pitchFamily="2" charset="2"/>
              <a:buChar char="§"/>
            </a:pPr>
            <a:r>
              <a:rPr lang="en-US" sz="2800" dirty="0"/>
              <a:t>Employee compensation.</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16936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dirty="0"/>
              <a:t>Factors influencing promotion of financial services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b="1" dirty="0"/>
              <a:t>c) Credibility </a:t>
            </a:r>
            <a:r>
              <a:rPr lang="en-US" sz="2800" dirty="0"/>
              <a:t>of source information. </a:t>
            </a:r>
          </a:p>
          <a:p>
            <a:pPr>
              <a:buFont typeface="Wingdings" panose="05000000000000000000" pitchFamily="2" charset="2"/>
              <a:buChar char="§"/>
            </a:pPr>
            <a:r>
              <a:rPr lang="en-US" sz="2800" dirty="0" smtClean="0"/>
              <a:t>Sensitivity </a:t>
            </a:r>
            <a:r>
              <a:rPr lang="en-US" sz="2800" dirty="0"/>
              <a:t>of financial services delivery.</a:t>
            </a:r>
          </a:p>
          <a:p>
            <a:pPr>
              <a:buFont typeface="Wingdings" panose="05000000000000000000" pitchFamily="2" charset="2"/>
              <a:buChar char="§"/>
            </a:pPr>
            <a:r>
              <a:rPr lang="en-US" sz="2800" dirty="0"/>
              <a:t>Need for trust  </a:t>
            </a:r>
          </a:p>
          <a:p>
            <a:pPr>
              <a:buFont typeface="Wingdings" panose="05000000000000000000" pitchFamily="2" charset="2"/>
              <a:buChar char="§"/>
            </a:pPr>
            <a:r>
              <a:rPr lang="en-US" sz="2800" dirty="0"/>
              <a:t>Use chief executive </a:t>
            </a:r>
            <a:r>
              <a:rPr lang="en-US" sz="2800" dirty="0" smtClean="0"/>
              <a:t>officers </a:t>
            </a:r>
            <a:endParaRPr lang="en-US" sz="2800" dirty="0"/>
          </a:p>
          <a:p>
            <a:pPr>
              <a:buFont typeface="Wingdings" panose="05000000000000000000" pitchFamily="2" charset="2"/>
              <a:buChar char="§"/>
            </a:pPr>
            <a:r>
              <a:rPr lang="en-US" sz="2800" dirty="0"/>
              <a:t>Trusted opinion leaders in society </a:t>
            </a:r>
          </a:p>
          <a:p>
            <a:pPr>
              <a:buFont typeface="Wingdings" panose="05000000000000000000" pitchFamily="2" charset="2"/>
              <a:buChar char="§"/>
            </a:pPr>
            <a:r>
              <a:rPr lang="en-US" sz="2800" dirty="0"/>
              <a:t>Demonstrate inclusivity </a:t>
            </a:r>
          </a:p>
          <a:p>
            <a:pPr>
              <a:buFont typeface="Wingdings" panose="05000000000000000000" pitchFamily="2" charset="2"/>
              <a:buChar char="§"/>
            </a:pPr>
            <a:r>
              <a:rPr lang="en-US" sz="2800" dirty="0"/>
              <a:t>d) </a:t>
            </a:r>
            <a:r>
              <a:rPr lang="en-US" sz="2800" b="1" dirty="0"/>
              <a:t>Similarities of the product</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33962377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dirty="0"/>
              <a:t>Factors influencing promotion of financial services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e) The </a:t>
            </a:r>
            <a:r>
              <a:rPr lang="en-US" sz="2800" b="1" dirty="0"/>
              <a:t>regulations</a:t>
            </a:r>
            <a:r>
              <a:rPr lang="en-US" sz="2800" dirty="0"/>
              <a:t> of the industry and of the country. </a:t>
            </a:r>
          </a:p>
          <a:p>
            <a:pPr>
              <a:buFont typeface="Wingdings" panose="05000000000000000000" pitchFamily="2" charset="2"/>
              <a:buChar char="§"/>
            </a:pPr>
            <a:r>
              <a:rPr lang="en-US" sz="2800" dirty="0"/>
              <a:t>Not allowed in some countries </a:t>
            </a:r>
          </a:p>
          <a:p>
            <a:pPr>
              <a:buFont typeface="Wingdings" panose="05000000000000000000" pitchFamily="2" charset="2"/>
              <a:buChar char="§"/>
            </a:pPr>
            <a:r>
              <a:rPr lang="en-US" sz="2800" dirty="0"/>
              <a:t>Comparative advertising  </a:t>
            </a:r>
          </a:p>
          <a:p>
            <a:pPr>
              <a:buFont typeface="Wingdings" panose="05000000000000000000" pitchFamily="2" charset="2"/>
              <a:buChar char="§"/>
            </a:pPr>
            <a:r>
              <a:rPr lang="en-US" sz="2800" dirty="0"/>
              <a:t>Use of children in promotion is not allowed. </a:t>
            </a:r>
          </a:p>
          <a:p>
            <a:pPr>
              <a:buFont typeface="Wingdings" panose="05000000000000000000" pitchFamily="2" charset="2"/>
              <a:buChar char="§"/>
            </a:pPr>
            <a:r>
              <a:rPr lang="en-US" sz="2800" dirty="0"/>
              <a:t>The marketer must be aware of these issues revolving around advertising in developing his communication message.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35944095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dirty="0"/>
              <a:t>Factors influencing promotion of financial services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Other factors that influence marketing communication decision include the </a:t>
            </a:r>
          </a:p>
          <a:p>
            <a:pPr>
              <a:buFont typeface="Wingdings" panose="05000000000000000000" pitchFamily="2" charset="2"/>
              <a:buChar char="§"/>
            </a:pPr>
            <a:r>
              <a:rPr lang="en-US" sz="2800" dirty="0"/>
              <a:t>Type of the product </a:t>
            </a:r>
            <a:r>
              <a:rPr lang="en-US" sz="2800" dirty="0" smtClean="0"/>
              <a:t>market </a:t>
            </a:r>
            <a:endParaRPr lang="en-US" sz="2800" dirty="0"/>
          </a:p>
          <a:p>
            <a:pPr>
              <a:buFont typeface="Wingdings" panose="05000000000000000000" pitchFamily="2" charset="2"/>
              <a:buChar char="§"/>
            </a:pPr>
            <a:r>
              <a:rPr lang="en-US" sz="2800" dirty="0"/>
              <a:t>Stage of consumer readiness and </a:t>
            </a:r>
            <a:r>
              <a:rPr lang="en-US" sz="2800" dirty="0" smtClean="0"/>
              <a:t>characteristics </a:t>
            </a:r>
            <a:endParaRPr lang="en-US" sz="2800" dirty="0"/>
          </a:p>
          <a:p>
            <a:pPr>
              <a:buFont typeface="Wingdings" panose="05000000000000000000" pitchFamily="2" charset="2"/>
              <a:buChar char="§"/>
            </a:pPr>
            <a:r>
              <a:rPr lang="en-US" sz="2800" dirty="0"/>
              <a:t>Product life cycle </a:t>
            </a:r>
          </a:p>
          <a:p>
            <a:pPr>
              <a:buFont typeface="Wingdings" panose="05000000000000000000" pitchFamily="2" charset="2"/>
              <a:buChar char="§"/>
            </a:pPr>
            <a:r>
              <a:rPr lang="en-US" sz="2800" dirty="0"/>
              <a:t>Company position in the target market.</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1940347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dirty="0"/>
              <a:t>Development of a financial services marketing communication strategy </a:t>
            </a:r>
            <a:br>
              <a:rPr lang="en-US" sz="3200" dirty="0"/>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Developing of a promotional strategy follows known steps. </a:t>
            </a:r>
          </a:p>
          <a:p>
            <a:pPr>
              <a:buFont typeface="Wingdings" panose="05000000000000000000" pitchFamily="2" charset="2"/>
              <a:buChar char="§"/>
            </a:pPr>
            <a:r>
              <a:rPr lang="en-US" sz="2800" dirty="0"/>
              <a:t>These include defining the target audience, determining the objectives, designing the communications, selecting channels, establishing the budget, deciding on the communications mix, measuring the results, and managing integrated marketing communications (Kotler 2006). </a:t>
            </a:r>
          </a:p>
          <a:p>
            <a:pPr>
              <a:buFont typeface="Wingdings" panose="05000000000000000000" pitchFamily="2" charset="2"/>
              <a:buChar char="§"/>
            </a:pPr>
            <a:r>
              <a:rPr lang="en-US" sz="2800" dirty="0"/>
              <a:t>Each of the steps is discussed below</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24240980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a:t>Development of a financial services marketing communication strategy</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sz="2800" b="1" dirty="0"/>
              <a:t>1.	Defining the target audience. </a:t>
            </a:r>
          </a:p>
          <a:p>
            <a:pPr>
              <a:buFont typeface="Wingdings" panose="05000000000000000000" pitchFamily="2" charset="2"/>
              <a:buChar char="§"/>
            </a:pPr>
            <a:r>
              <a:rPr lang="en-US" sz="2800" dirty="0"/>
              <a:t>A clear definition of target audience is required</a:t>
            </a:r>
          </a:p>
          <a:p>
            <a:pPr>
              <a:buFont typeface="Wingdings" panose="05000000000000000000" pitchFamily="2" charset="2"/>
              <a:buChar char="§"/>
            </a:pPr>
            <a:r>
              <a:rPr lang="en-US" dirty="0"/>
              <a:t> P</a:t>
            </a:r>
            <a:r>
              <a:rPr lang="en-US" sz="2800" dirty="0"/>
              <a:t>otential audience may include potential buyers, current users, employees, influential groups, and the public. </a:t>
            </a:r>
          </a:p>
          <a:p>
            <a:pPr>
              <a:buFont typeface="Wingdings" panose="05000000000000000000" pitchFamily="2" charset="2"/>
              <a:buChar char="§"/>
            </a:pPr>
            <a:r>
              <a:rPr lang="en-US" sz="2800" dirty="0"/>
              <a:t>The choice of tool to be used will mainly depend on the target audience. </a:t>
            </a:r>
          </a:p>
          <a:p>
            <a:pPr>
              <a:buFont typeface="Wingdings" panose="05000000000000000000" pitchFamily="2" charset="2"/>
              <a:buChar char="§"/>
            </a:pPr>
            <a:r>
              <a:rPr lang="en-US" sz="2800" dirty="0"/>
              <a:t>For instance, to communicate to the public, public relations or publicity will be more appropriate.</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Tree>
    <p:extLst>
      <p:ext uri="{BB962C8B-B14F-4D97-AF65-F5344CB8AC3E}">
        <p14:creationId xmlns:p14="http://schemas.microsoft.com/office/powerpoint/2010/main" val="26877208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fontScale="85000" lnSpcReduction="20000"/>
          </a:bodyPr>
          <a:lstStyle/>
          <a:p>
            <a:pPr>
              <a:buFont typeface="Wingdings" panose="05000000000000000000" pitchFamily="2" charset="2"/>
              <a:buChar char="§"/>
            </a:pPr>
            <a:r>
              <a:rPr lang="en-US" sz="2800" b="1" dirty="0"/>
              <a:t>2.	Determine communication objective </a:t>
            </a:r>
          </a:p>
          <a:p>
            <a:pPr>
              <a:buFont typeface="Wingdings" panose="05000000000000000000" pitchFamily="2" charset="2"/>
              <a:buChar char="§"/>
            </a:pPr>
            <a:r>
              <a:rPr lang="en-US" sz="2800" dirty="0"/>
              <a:t>What the company want to achieve. </a:t>
            </a:r>
            <a:endParaRPr lang="en-US" sz="2800" dirty="0" smtClean="0"/>
          </a:p>
          <a:p>
            <a:pPr>
              <a:buFont typeface="Wingdings" panose="05000000000000000000" pitchFamily="2" charset="2"/>
              <a:buChar char="§"/>
            </a:pPr>
            <a:r>
              <a:rPr lang="en-US" sz="2800" dirty="0" smtClean="0"/>
              <a:t>Common objectives:</a:t>
            </a:r>
            <a:endParaRPr lang="en-US" sz="2800" dirty="0"/>
          </a:p>
          <a:p>
            <a:pPr marL="514350" indent="-514350">
              <a:buFont typeface="+mj-lt"/>
              <a:buAutoNum type="arabicPeriod"/>
            </a:pPr>
            <a:r>
              <a:rPr lang="en-US" sz="2800" dirty="0"/>
              <a:t>Creating awareness of the new product offering and the brand. </a:t>
            </a:r>
          </a:p>
          <a:p>
            <a:pPr marL="514350" indent="-514350">
              <a:buFont typeface="+mj-lt"/>
              <a:buAutoNum type="arabicPeriod"/>
            </a:pPr>
            <a:r>
              <a:rPr lang="en-US" sz="2800" dirty="0"/>
              <a:t>To remind customers of the product benefits, </a:t>
            </a:r>
          </a:p>
          <a:p>
            <a:pPr marL="514350" indent="-514350">
              <a:buFont typeface="+mj-lt"/>
              <a:buAutoNum type="arabicPeriod"/>
            </a:pPr>
            <a:r>
              <a:rPr lang="en-US" sz="2800" dirty="0"/>
              <a:t>Build customers brand preference and enhance company image. </a:t>
            </a:r>
          </a:p>
          <a:p>
            <a:pPr marL="514350" indent="-514350">
              <a:buFont typeface="+mj-lt"/>
              <a:buAutoNum type="arabicPeriod"/>
            </a:pPr>
            <a:r>
              <a:rPr lang="en-US" sz="2800" dirty="0"/>
              <a:t>Encouraging repeat purchase </a:t>
            </a:r>
          </a:p>
          <a:p>
            <a:pPr marL="514350" indent="-514350">
              <a:buFont typeface="+mj-lt"/>
              <a:buAutoNum type="arabicPeriod"/>
            </a:pPr>
            <a:r>
              <a:rPr lang="en-US" sz="2800" dirty="0"/>
              <a:t>Reinforce previous promotion activities.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fontScale="85000" lnSpcReduction="20000"/>
          </a:bodyPr>
          <a:lstStyle/>
          <a:p>
            <a:r>
              <a:rPr lang="en-US" dirty="0"/>
              <a:t>.</a:t>
            </a:r>
          </a:p>
        </p:txBody>
      </p:sp>
      <p:sp>
        <p:nvSpPr>
          <p:cNvPr id="8" name="Title 7">
            <a:extLst>
              <a:ext uri="{FF2B5EF4-FFF2-40B4-BE49-F238E27FC236}">
                <a16:creationId xmlns:a16="http://schemas.microsoft.com/office/drawing/2014/main" xmlns="" id="{7449A010-3046-2DEC-4487-2813F7264CFB}"/>
              </a:ext>
            </a:extLst>
          </p:cNvPr>
          <p:cNvSpPr>
            <a:spLocks noGrp="1"/>
          </p:cNvSpPr>
          <p:nvPr>
            <p:ph type="title"/>
          </p:nvPr>
        </p:nvSpPr>
        <p:spPr/>
        <p:txBody>
          <a:bodyPr/>
          <a:lstStyle/>
          <a:p>
            <a:r>
              <a:rPr lang="en-US" sz="3200" dirty="0"/>
              <a:t>Development of a financial services marketing communication strategy cont.</a:t>
            </a:r>
            <a:endParaRPr lang="en-US" dirty="0"/>
          </a:p>
        </p:txBody>
      </p:sp>
    </p:spTree>
    <p:extLst>
      <p:ext uri="{BB962C8B-B14F-4D97-AF65-F5344CB8AC3E}">
        <p14:creationId xmlns:p14="http://schemas.microsoft.com/office/powerpoint/2010/main" val="42602117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sz="2800" dirty="0" smtClean="0"/>
              <a:t>3.</a:t>
            </a:r>
            <a:r>
              <a:rPr lang="en-US" dirty="0"/>
              <a:t> </a:t>
            </a:r>
            <a:r>
              <a:rPr lang="en-US" sz="2800" b="1" dirty="0" smtClean="0"/>
              <a:t>Designing </a:t>
            </a:r>
            <a:r>
              <a:rPr lang="en-US" sz="2800" b="1" dirty="0"/>
              <a:t>the communications</a:t>
            </a:r>
          </a:p>
          <a:p>
            <a:pPr>
              <a:buFont typeface="Wingdings" panose="05000000000000000000" pitchFamily="2" charset="2"/>
              <a:buChar char="§"/>
            </a:pPr>
            <a:r>
              <a:rPr lang="en-US" sz="2800" dirty="0"/>
              <a:t>The kind of appeal to use in communicating to his target audience. </a:t>
            </a:r>
          </a:p>
          <a:p>
            <a:pPr>
              <a:buFont typeface="Wingdings" panose="05000000000000000000" pitchFamily="2" charset="2"/>
              <a:buChar char="§"/>
            </a:pPr>
            <a:r>
              <a:rPr lang="en-US" sz="2800" dirty="0"/>
              <a:t>The appeal could be rational, emotional, or moral. </a:t>
            </a:r>
          </a:p>
          <a:p>
            <a:pPr>
              <a:buFont typeface="Wingdings" panose="05000000000000000000" pitchFamily="2" charset="2"/>
              <a:buChar char="§"/>
            </a:pPr>
            <a:r>
              <a:rPr lang="en-US" sz="2800" dirty="0"/>
              <a:t>Rational appeals are where the marketer stresses facts about the brands or services being promoted. </a:t>
            </a:r>
          </a:p>
          <a:p>
            <a:pPr>
              <a:buFont typeface="Wingdings" panose="05000000000000000000" pitchFamily="2" charset="2"/>
              <a:buChar char="§"/>
            </a:pPr>
            <a:r>
              <a:rPr lang="en-US" sz="2800" dirty="0"/>
              <a:t>These may include problem-solution ads, service process demonstration ads, comparison ads, and testimonials among others.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
        <p:nvSpPr>
          <p:cNvPr id="6" name="Title 5">
            <a:extLst>
              <a:ext uri="{FF2B5EF4-FFF2-40B4-BE49-F238E27FC236}">
                <a16:creationId xmlns:a16="http://schemas.microsoft.com/office/drawing/2014/main" xmlns="" id="{AD68D1F3-20C1-563A-2F57-4BE90B7DBB41}"/>
              </a:ext>
            </a:extLst>
          </p:cNvPr>
          <p:cNvSpPr>
            <a:spLocks noGrp="1"/>
          </p:cNvSpPr>
          <p:nvPr>
            <p:ph type="title"/>
          </p:nvPr>
        </p:nvSpPr>
        <p:spPr/>
        <p:txBody>
          <a:bodyPr/>
          <a:lstStyle/>
          <a:p>
            <a:r>
              <a:rPr lang="en-US" sz="3200" dirty="0"/>
              <a:t>Development of a financial services marketing communication strategy cont.</a:t>
            </a:r>
            <a:endParaRPr lang="en-US" dirty="0"/>
          </a:p>
        </p:txBody>
      </p:sp>
    </p:spTree>
    <p:extLst>
      <p:ext uri="{BB962C8B-B14F-4D97-AF65-F5344CB8AC3E}">
        <p14:creationId xmlns:p14="http://schemas.microsoft.com/office/powerpoint/2010/main" val="363932392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sz="2800" dirty="0"/>
              <a:t>The marketer can also use emotional appeals where he may use humor, fear and even chock advertising. </a:t>
            </a:r>
          </a:p>
          <a:p>
            <a:pPr>
              <a:buFont typeface="Wingdings" panose="05000000000000000000" pitchFamily="2" charset="2"/>
              <a:buChar char="§"/>
            </a:pPr>
            <a:r>
              <a:rPr lang="en-US" sz="2800" dirty="0"/>
              <a:t>Moral appeals present messages inform of values that the society may uphold dearly.</a:t>
            </a:r>
          </a:p>
          <a:p>
            <a:pPr>
              <a:buFont typeface="Wingdings" panose="05000000000000000000" pitchFamily="2" charset="2"/>
              <a:buChar char="§"/>
            </a:pPr>
            <a:r>
              <a:rPr lang="en-US" dirty="0"/>
              <a:t>The choice of appeal to use depends on the target audience and nature of service being advertised</a:t>
            </a:r>
          </a:p>
          <a:p>
            <a:pPr>
              <a:buFont typeface="Wingdings" panose="05000000000000000000" pitchFamily="2" charset="2"/>
              <a:buChar char="§"/>
            </a:pPr>
            <a:r>
              <a:rPr lang="en-US" sz="2800" dirty="0"/>
              <a:t>Financial services marketers mainly use emotional appeals</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
        <p:nvSpPr>
          <p:cNvPr id="6" name="Title 5">
            <a:extLst>
              <a:ext uri="{FF2B5EF4-FFF2-40B4-BE49-F238E27FC236}">
                <a16:creationId xmlns:a16="http://schemas.microsoft.com/office/drawing/2014/main" xmlns="" id="{D0477D32-577D-81CF-1CD8-E2E47C7E0936}"/>
              </a:ext>
            </a:extLst>
          </p:cNvPr>
          <p:cNvSpPr>
            <a:spLocks noGrp="1"/>
          </p:cNvSpPr>
          <p:nvPr>
            <p:ph type="title"/>
          </p:nvPr>
        </p:nvSpPr>
        <p:spPr/>
        <p:txBody>
          <a:bodyPr/>
          <a:lstStyle/>
          <a:p>
            <a:r>
              <a:rPr lang="en-US" sz="3200" dirty="0"/>
              <a:t>Development of a financial services marketing communication strategy cont.</a:t>
            </a:r>
            <a:endParaRPr lang="en-US" dirty="0"/>
          </a:p>
        </p:txBody>
      </p:sp>
    </p:spTree>
    <p:extLst>
      <p:ext uri="{BB962C8B-B14F-4D97-AF65-F5344CB8AC3E}">
        <p14:creationId xmlns:p14="http://schemas.microsoft.com/office/powerpoint/2010/main" val="33728346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dirty="0"/>
              <a:t>Development of a financial services marketing communication strategy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fontScale="85000" lnSpcReduction="20000"/>
          </a:bodyPr>
          <a:lstStyle/>
          <a:p>
            <a:pPr>
              <a:buFont typeface="Wingdings" panose="05000000000000000000" pitchFamily="2" charset="2"/>
              <a:buChar char="§"/>
            </a:pPr>
            <a:r>
              <a:rPr lang="en-US" sz="2800" b="1" dirty="0" smtClean="0"/>
              <a:t>4. Selecting </a:t>
            </a:r>
            <a:r>
              <a:rPr lang="en-US" sz="2800" b="1" dirty="0"/>
              <a:t>the channels. </a:t>
            </a:r>
          </a:p>
          <a:p>
            <a:pPr>
              <a:buFont typeface="Wingdings" panose="05000000000000000000" pitchFamily="2" charset="2"/>
              <a:buChar char="§"/>
            </a:pPr>
            <a:r>
              <a:rPr lang="en-US" sz="2800" dirty="0"/>
              <a:t>The channel could be personal where there is person-to-person and person-to-audience contact with immediate feedback. </a:t>
            </a:r>
          </a:p>
          <a:p>
            <a:pPr>
              <a:buFont typeface="Wingdings" panose="05000000000000000000" pitchFamily="2" charset="2"/>
              <a:buChar char="§"/>
            </a:pPr>
            <a:r>
              <a:rPr lang="en-US" sz="2800" dirty="0"/>
              <a:t>They could use tools like personal selling or communication through telephone, social media, and emails. </a:t>
            </a:r>
          </a:p>
          <a:p>
            <a:pPr>
              <a:buFont typeface="Wingdings" panose="05000000000000000000" pitchFamily="2" charset="2"/>
              <a:buChar char="§"/>
            </a:pPr>
            <a:r>
              <a:rPr lang="en-US" sz="2800" dirty="0"/>
              <a:t>Non-personal communications channels would involve non personal means such as broadcast media (television, radio), print media (newspapers, magazines), display media (billboards, posters, signs), electronic media (web page, CD-ROM, videotape), sales promotion, events, and publicity.</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fontScale="85000" lnSpcReduction="20000"/>
          </a:bodyPr>
          <a:lstStyle/>
          <a:p>
            <a:r>
              <a:rPr lang="en-US" dirty="0"/>
              <a:t>.</a:t>
            </a:r>
          </a:p>
        </p:txBody>
      </p:sp>
    </p:spTree>
    <p:extLst>
      <p:ext uri="{BB962C8B-B14F-4D97-AF65-F5344CB8AC3E}">
        <p14:creationId xmlns:p14="http://schemas.microsoft.com/office/powerpoint/2010/main" val="8467946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dirty="0"/>
              <a:t>Development of a financial services marketing communication strategy</a:t>
            </a:r>
            <a:r>
              <a:rPr lang="en-US" dirty="0"/>
              <a:t>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5.	</a:t>
            </a:r>
            <a:r>
              <a:rPr lang="en-US" sz="2800" b="1" dirty="0"/>
              <a:t>Establishing communication budget</a:t>
            </a:r>
            <a:r>
              <a:rPr lang="en-US" sz="2800" dirty="0"/>
              <a:t>. </a:t>
            </a:r>
          </a:p>
          <a:p>
            <a:pPr>
              <a:buFont typeface="Wingdings" panose="05000000000000000000" pitchFamily="2" charset="2"/>
              <a:buChar char="§"/>
            </a:pPr>
            <a:r>
              <a:rPr lang="en-US" sz="2800" dirty="0"/>
              <a:t>a)	Affordable method. </a:t>
            </a:r>
          </a:p>
          <a:p>
            <a:pPr>
              <a:buFont typeface="Wingdings" panose="05000000000000000000" pitchFamily="2" charset="2"/>
              <a:buChar char="§"/>
            </a:pPr>
            <a:r>
              <a:rPr lang="en-US" sz="2800" dirty="0"/>
              <a:t>b)	 Percentage-of-sales method. </a:t>
            </a:r>
          </a:p>
          <a:p>
            <a:pPr>
              <a:buFont typeface="Wingdings" panose="05000000000000000000" pitchFamily="2" charset="2"/>
              <a:buChar char="§"/>
            </a:pPr>
            <a:r>
              <a:rPr lang="en-US" sz="2800" dirty="0"/>
              <a:t>c)	Competitive-parity method. </a:t>
            </a:r>
          </a:p>
          <a:p>
            <a:pPr>
              <a:buFont typeface="Wingdings" panose="05000000000000000000" pitchFamily="2" charset="2"/>
              <a:buChar char="§"/>
            </a:pPr>
            <a:r>
              <a:rPr lang="en-US" sz="2800" dirty="0"/>
              <a:t>d)	Objective-and-task method.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348233738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dirty="0"/>
              <a:t>Development of a financial services marketing communication strategy</a:t>
            </a:r>
            <a:r>
              <a:rPr lang="en-US" dirty="0"/>
              <a:t>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b="1" dirty="0" smtClean="0"/>
              <a:t>6. Determine </a:t>
            </a:r>
            <a:r>
              <a:rPr lang="en-US" sz="2800" b="1" dirty="0"/>
              <a:t>the communication mix. </a:t>
            </a:r>
          </a:p>
          <a:p>
            <a:pPr>
              <a:buFont typeface="Wingdings" panose="05000000000000000000" pitchFamily="2" charset="2"/>
              <a:buChar char="§"/>
            </a:pPr>
            <a:r>
              <a:rPr lang="en-US" sz="2800" dirty="0"/>
              <a:t>This involves combination of marketing communication tools in such a way that the firm reaps maximum benefit. </a:t>
            </a:r>
          </a:p>
          <a:p>
            <a:pPr>
              <a:buFont typeface="Wingdings" panose="05000000000000000000" pitchFamily="2" charset="2"/>
              <a:buChar char="§"/>
            </a:pPr>
            <a:r>
              <a:rPr lang="en-US" sz="2800" dirty="0"/>
              <a:t>The firm can combine both personal and non-personal communication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6559428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Various promotional mix tools </a:t>
            </a: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marL="0" indent="0">
              <a:buNone/>
            </a:pPr>
            <a:r>
              <a:rPr lang="en-US" sz="2800" b="1" dirty="0"/>
              <a:t>1. Personal selling </a:t>
            </a:r>
            <a:endParaRPr lang="en-US" dirty="0"/>
          </a:p>
          <a:p>
            <a:pPr>
              <a:buFont typeface="Wingdings" panose="05000000000000000000" pitchFamily="2" charset="2"/>
              <a:buChar char="§"/>
            </a:pPr>
            <a:r>
              <a:rPr lang="en-US" dirty="0"/>
              <a:t>T</a:t>
            </a:r>
            <a:r>
              <a:rPr lang="en-US" sz="2800" dirty="0"/>
              <a:t>his is use of salespeople to communicate the financial institution message to both current and potential customers. </a:t>
            </a:r>
          </a:p>
          <a:p>
            <a:pPr>
              <a:buFont typeface="Wingdings" panose="05000000000000000000" pitchFamily="2" charset="2"/>
              <a:buChar char="§"/>
            </a:pPr>
            <a:r>
              <a:rPr lang="en-US" sz="2800" dirty="0"/>
              <a:t>The customers may be met within or without the service facility. </a:t>
            </a:r>
          </a:p>
          <a:p>
            <a:pPr>
              <a:buFont typeface="Wingdings" panose="05000000000000000000" pitchFamily="2" charset="2"/>
              <a:buChar char="§"/>
            </a:pPr>
            <a:r>
              <a:rPr lang="en-US" sz="2800" dirty="0"/>
              <a:t>Personal selling is significant to a financial services marketer as it allows for personal interactions between sales staff and customers, customers get a relatively high degree of personal attention, the message is highly customized.</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195633918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sales force gets feedback quickly from their customers and is also useful in building and maintaining the relationship with customers.</a:t>
            </a:r>
          </a:p>
          <a:p>
            <a:pPr>
              <a:buFont typeface="Wingdings" panose="05000000000000000000" pitchFamily="2" charset="2"/>
              <a:buChar char="§"/>
            </a:pPr>
            <a:r>
              <a:rPr lang="en-US" sz="2800" dirty="0"/>
              <a:t>The greatest undoing of salesforce is high cost involved in getting right salespeople and maintaining them.</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lstStyle/>
          <a:p>
            <a:r>
              <a:rPr lang="en-US" dirty="0"/>
              <a:t>.</a:t>
            </a:r>
          </a:p>
        </p:txBody>
      </p:sp>
      <p:sp>
        <p:nvSpPr>
          <p:cNvPr id="6" name="Title 5">
            <a:extLst>
              <a:ext uri="{FF2B5EF4-FFF2-40B4-BE49-F238E27FC236}">
                <a16:creationId xmlns:a16="http://schemas.microsoft.com/office/drawing/2014/main" xmlns="" id="{353A5584-E129-D55C-F5E5-5A5396201796}"/>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Various promotional mix tools  cont.</a:t>
            </a:r>
            <a:endParaRPr lang="en-US" dirty="0"/>
          </a:p>
        </p:txBody>
      </p:sp>
    </p:spTree>
    <p:extLst>
      <p:ext uri="{BB962C8B-B14F-4D97-AF65-F5344CB8AC3E}">
        <p14:creationId xmlns:p14="http://schemas.microsoft.com/office/powerpoint/2010/main" val="414526506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 Various promotional mix tools cont.</a:t>
            </a: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b="1" dirty="0"/>
              <a:t>2. </a:t>
            </a:r>
            <a:r>
              <a:rPr lang="en-US" sz="2800" b="1" dirty="0"/>
              <a:t>Advertising </a:t>
            </a:r>
          </a:p>
          <a:p>
            <a:pPr>
              <a:buFont typeface="Wingdings" panose="05000000000000000000" pitchFamily="2" charset="2"/>
              <a:buChar char="§"/>
            </a:pPr>
            <a:r>
              <a:rPr lang="en-US" sz="2800" dirty="0"/>
              <a:t>this is paid for non-personal communication aimed at the mass market. </a:t>
            </a:r>
          </a:p>
          <a:p>
            <a:pPr>
              <a:buFont typeface="Wingdings" panose="05000000000000000000" pitchFamily="2" charset="2"/>
              <a:buChar char="§"/>
            </a:pPr>
            <a:r>
              <a:rPr lang="en-US" sz="2800" dirty="0"/>
              <a:t>Financial service provider use advertising a lot as it enables the firm to reach mass within the shortest time possible. </a:t>
            </a:r>
          </a:p>
          <a:p>
            <a:pPr>
              <a:buFont typeface="Wingdings" panose="05000000000000000000" pitchFamily="2" charset="2"/>
              <a:buChar char="§"/>
            </a:pPr>
            <a:r>
              <a:rPr lang="en-US" sz="2800" dirty="0"/>
              <a:t> marketer may use broadcasting, outdoor, print and even virtual advertising through websites and social media to deliver the message</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192212680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 Advertising is especially useful in building a brand and reaching the mass. </a:t>
            </a:r>
          </a:p>
          <a:p>
            <a:pPr>
              <a:buFont typeface="Wingdings" panose="05000000000000000000" pitchFamily="2" charset="2"/>
              <a:buChar char="§"/>
            </a:pPr>
            <a:r>
              <a:rPr lang="en-US" sz="2800" dirty="0"/>
              <a:t>It is however costly and present a challenge in selection of appropriate medium to use.</a:t>
            </a:r>
          </a:p>
          <a:p>
            <a:pPr>
              <a:buFont typeface="Wingdings" panose="05000000000000000000" pitchFamily="2" charset="2"/>
              <a:buChar char="§"/>
            </a:pPr>
            <a:r>
              <a:rPr lang="en-US" sz="2800" dirty="0"/>
              <a:t> Grove Pickett and Laband (1995) notes that ads for services contain more information on price, warranties, documentation of performance, and availability than ads for goods.</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lstStyle/>
          <a:p>
            <a:r>
              <a:rPr lang="en-US" dirty="0"/>
              <a:t>.</a:t>
            </a:r>
          </a:p>
        </p:txBody>
      </p:sp>
      <p:sp>
        <p:nvSpPr>
          <p:cNvPr id="6" name="Title 5">
            <a:extLst>
              <a:ext uri="{FF2B5EF4-FFF2-40B4-BE49-F238E27FC236}">
                <a16:creationId xmlns:a16="http://schemas.microsoft.com/office/drawing/2014/main" xmlns="" id="{08C22A93-9589-3BDC-3D5F-0B114349A6CC}"/>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Various promotional mix tools cont.</a:t>
            </a:r>
            <a:endParaRPr lang="en-US" dirty="0"/>
          </a:p>
        </p:txBody>
      </p:sp>
    </p:spTree>
    <p:extLst>
      <p:ext uri="{BB962C8B-B14F-4D97-AF65-F5344CB8AC3E}">
        <p14:creationId xmlns:p14="http://schemas.microsoft.com/office/powerpoint/2010/main" val="125881186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Various promotional mix tools cont.</a:t>
            </a: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dirty="0"/>
              <a:t>3.</a:t>
            </a:r>
            <a:r>
              <a:rPr lang="en-US" sz="2800" b="1" dirty="0"/>
              <a:t>Direct Marketing</a:t>
            </a:r>
          </a:p>
          <a:p>
            <a:pPr>
              <a:buFont typeface="Wingdings" panose="05000000000000000000" pitchFamily="2" charset="2"/>
              <a:buChar char="§"/>
            </a:pPr>
            <a:r>
              <a:rPr lang="en-US" sz="2800" dirty="0"/>
              <a:t>This is use of tool such as direct mail, catalogs, telemarketing, e-mail, and mobile telecommunications. </a:t>
            </a:r>
          </a:p>
          <a:p>
            <a:pPr>
              <a:buFont typeface="Wingdings" panose="05000000000000000000" pitchFamily="2" charset="2"/>
              <a:buChar char="§"/>
            </a:pPr>
            <a:r>
              <a:rPr lang="en-US" sz="2800" dirty="0"/>
              <a:t>The strengths of this methods are ability to send targeted message to specific customers, uses modern technology, relatively cheap and marketer can measure the effectiveness of their marketing campaign. </a:t>
            </a:r>
          </a:p>
          <a:p>
            <a:pPr>
              <a:buFont typeface="Wingdings" panose="05000000000000000000" pitchFamily="2" charset="2"/>
              <a:buChar char="§"/>
            </a:pPr>
            <a:r>
              <a:rPr lang="en-US" sz="2800" dirty="0"/>
              <a:t>It is also known to improve customer satisfaction though the marketing must maintain an up-to-date data base for all his clients.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289021959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753C01A4-DCC1-AD48-7A95-C96FA134AA68}"/>
              </a:ext>
            </a:extLst>
          </p:cNvPr>
          <p:cNvSpPr>
            <a:spLocks noGrp="1"/>
          </p:cNvSpPr>
          <p:nvPr>
            <p:ph sz="half" idx="1"/>
          </p:nvPr>
        </p:nvSpPr>
        <p:spPr>
          <a:xfrm>
            <a:off x="1097279" y="1845734"/>
            <a:ext cx="6602234" cy="4023360"/>
          </a:xfrm>
        </p:spPr>
        <p:txBody>
          <a:bodyPr>
            <a:normAutofit/>
          </a:bodyPr>
          <a:lstStyle/>
          <a:p>
            <a:r>
              <a:rPr lang="en-US" b="1" dirty="0"/>
              <a:t>4. Sales Promotion</a:t>
            </a:r>
          </a:p>
          <a:p>
            <a:r>
              <a:rPr lang="en-US" dirty="0"/>
              <a:t>This is use of free samples, coupons, discounts, gifts, and competitions with prices. </a:t>
            </a:r>
          </a:p>
          <a:p>
            <a:r>
              <a:rPr lang="en-US" dirty="0"/>
              <a:t>It is not very popular in marketing of financial services but still in use. </a:t>
            </a:r>
          </a:p>
          <a:p>
            <a:r>
              <a:rPr lang="en-US" dirty="0"/>
              <a:t>Sales promotion is designed to increase sales within a short period usually two weeks. </a:t>
            </a:r>
          </a:p>
        </p:txBody>
      </p:sp>
      <p:sp>
        <p:nvSpPr>
          <p:cNvPr id="4" name="Content Placeholder 3">
            <a:extLst>
              <a:ext uri="{FF2B5EF4-FFF2-40B4-BE49-F238E27FC236}">
                <a16:creationId xmlns:a16="http://schemas.microsoft.com/office/drawing/2014/main" xmlns="" id="{AD3E1CF9-B14D-FB85-1910-EFC485C33C0B}"/>
              </a:ext>
            </a:extLst>
          </p:cNvPr>
          <p:cNvSpPr>
            <a:spLocks noGrp="1"/>
          </p:cNvSpPr>
          <p:nvPr>
            <p:ph sz="half" idx="2"/>
          </p:nvPr>
        </p:nvSpPr>
        <p:spPr>
          <a:xfrm>
            <a:off x="7924800" y="3657599"/>
            <a:ext cx="3230880" cy="2211495"/>
          </a:xfrm>
        </p:spPr>
        <p:txBody>
          <a:bodyPr>
            <a:normAutofit/>
          </a:bodyPr>
          <a:lstStyle/>
          <a:p>
            <a:r>
              <a:rPr lang="en-US" dirty="0"/>
              <a:t>.</a:t>
            </a:r>
          </a:p>
        </p:txBody>
      </p:sp>
      <p:sp>
        <p:nvSpPr>
          <p:cNvPr id="6" name="Title 5">
            <a:extLst>
              <a:ext uri="{FF2B5EF4-FFF2-40B4-BE49-F238E27FC236}">
                <a16:creationId xmlns:a16="http://schemas.microsoft.com/office/drawing/2014/main" xmlns="" id="{359E4500-F1B8-5BC8-F5FB-D4663006590B}"/>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Various promotional mix tools cont.</a:t>
            </a:r>
            <a:endParaRPr lang="en-US" dirty="0"/>
          </a:p>
        </p:txBody>
      </p:sp>
    </p:spTree>
    <p:extLst>
      <p:ext uri="{BB962C8B-B14F-4D97-AF65-F5344CB8AC3E}">
        <p14:creationId xmlns:p14="http://schemas.microsoft.com/office/powerpoint/2010/main" val="418535641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A20676D-B041-E9A7-B334-0EDBAC0DA125}"/>
              </a:ext>
            </a:extLst>
          </p:cNvPr>
          <p:cNvSpPr>
            <a:spLocks noGrp="1"/>
          </p:cNvSpPr>
          <p:nvPr>
            <p:ph sz="half" idx="1"/>
          </p:nvPr>
        </p:nvSpPr>
        <p:spPr>
          <a:xfrm>
            <a:off x="1097278" y="1845734"/>
            <a:ext cx="6403451" cy="4023360"/>
          </a:xfrm>
        </p:spPr>
        <p:txBody>
          <a:bodyPr/>
          <a:lstStyle/>
          <a:p>
            <a:r>
              <a:rPr lang="en-US" dirty="0"/>
              <a:t>Sales promotion is regarded due to the fact it adds value to the market offering, encourage customers to make buying decisions, and increase sales during periods when demand is likely to be low. </a:t>
            </a:r>
          </a:p>
          <a:p>
            <a:r>
              <a:rPr lang="en-US" dirty="0"/>
              <a:t>It is however cumbersome to administer.</a:t>
            </a:r>
          </a:p>
          <a:p>
            <a:endParaRPr lang="en-US" dirty="0"/>
          </a:p>
        </p:txBody>
      </p:sp>
      <p:sp>
        <p:nvSpPr>
          <p:cNvPr id="4" name="Content Placeholder 3">
            <a:extLst>
              <a:ext uri="{FF2B5EF4-FFF2-40B4-BE49-F238E27FC236}">
                <a16:creationId xmlns:a16="http://schemas.microsoft.com/office/drawing/2014/main" xmlns="" id="{D2FC4718-BAAC-DA23-EEBC-863BE40D28D3}"/>
              </a:ext>
            </a:extLst>
          </p:cNvPr>
          <p:cNvSpPr>
            <a:spLocks noGrp="1"/>
          </p:cNvSpPr>
          <p:nvPr>
            <p:ph sz="half" idx="2"/>
          </p:nvPr>
        </p:nvSpPr>
        <p:spPr>
          <a:xfrm>
            <a:off x="8189842" y="3286539"/>
            <a:ext cx="2965837" cy="2582556"/>
          </a:xfrm>
        </p:spPr>
        <p:txBody>
          <a:bodyPr/>
          <a:lstStyle/>
          <a:p>
            <a:r>
              <a:rPr lang="en-US" dirty="0" smtClean="0"/>
              <a:t>.</a:t>
            </a:r>
            <a:endParaRPr lang="en-US" dirty="0"/>
          </a:p>
        </p:txBody>
      </p:sp>
      <p:sp>
        <p:nvSpPr>
          <p:cNvPr id="6" name="Title 5">
            <a:extLst>
              <a:ext uri="{FF2B5EF4-FFF2-40B4-BE49-F238E27FC236}">
                <a16:creationId xmlns:a16="http://schemas.microsoft.com/office/drawing/2014/main" xmlns="" id="{8944EAC4-EA32-70BD-86F6-6A381F6DA6A1}"/>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Various promotional mix tools cont.</a:t>
            </a:r>
            <a:endParaRPr lang="en-US" dirty="0"/>
          </a:p>
        </p:txBody>
      </p:sp>
    </p:spTree>
    <p:extLst>
      <p:ext uri="{BB962C8B-B14F-4D97-AF65-F5344CB8AC3E}">
        <p14:creationId xmlns:p14="http://schemas.microsoft.com/office/powerpoint/2010/main" val="91382296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9BA9D3F6-E38A-F0D1-76C1-3D2FE7350971}"/>
              </a:ext>
            </a:extLst>
          </p:cNvPr>
          <p:cNvSpPr>
            <a:spLocks noGrp="1"/>
          </p:cNvSpPr>
          <p:nvPr>
            <p:ph sz="half" idx="1"/>
          </p:nvPr>
        </p:nvSpPr>
        <p:spPr>
          <a:xfrm>
            <a:off x="1097278" y="1845734"/>
            <a:ext cx="6854025" cy="4023360"/>
          </a:xfrm>
        </p:spPr>
        <p:txBody>
          <a:bodyPr>
            <a:normAutofit lnSpcReduction="10000"/>
          </a:bodyPr>
          <a:lstStyle/>
          <a:p>
            <a:r>
              <a:rPr lang="en-US" b="1" dirty="0"/>
              <a:t>5. Public Relations </a:t>
            </a:r>
          </a:p>
          <a:p>
            <a:r>
              <a:rPr lang="en-US" dirty="0"/>
              <a:t>this is popularly known as PR and is a technique aimed at communicating to all financial institution stakeholders about the company and its products. </a:t>
            </a:r>
          </a:p>
          <a:p>
            <a:r>
              <a:rPr lang="en-US" dirty="0"/>
              <a:t>PR is carried out through activities such as press releases, press conferences, obtaining testimonials form public figures, community involvement, fundraising, and sponsorship of sporting events among others. </a:t>
            </a:r>
          </a:p>
        </p:txBody>
      </p:sp>
      <p:sp>
        <p:nvSpPr>
          <p:cNvPr id="4" name="Content Placeholder 3">
            <a:extLst>
              <a:ext uri="{FF2B5EF4-FFF2-40B4-BE49-F238E27FC236}">
                <a16:creationId xmlns:a16="http://schemas.microsoft.com/office/drawing/2014/main" xmlns="" id="{6609B59C-C637-C9E6-E91C-FF191FB0C4CE}"/>
              </a:ext>
            </a:extLst>
          </p:cNvPr>
          <p:cNvSpPr>
            <a:spLocks noGrp="1"/>
          </p:cNvSpPr>
          <p:nvPr>
            <p:ph sz="half" idx="2"/>
          </p:nvPr>
        </p:nvSpPr>
        <p:spPr>
          <a:xfrm>
            <a:off x="8110330" y="3233529"/>
            <a:ext cx="3045350" cy="2635565"/>
          </a:xfrm>
        </p:spPr>
        <p:txBody>
          <a:bodyPr>
            <a:normAutofit lnSpcReduction="10000"/>
          </a:bodyPr>
          <a:lstStyle/>
          <a:p>
            <a:r>
              <a:rPr lang="en-US" dirty="0"/>
              <a:t>.</a:t>
            </a:r>
          </a:p>
        </p:txBody>
      </p:sp>
      <p:sp>
        <p:nvSpPr>
          <p:cNvPr id="6" name="Title 5">
            <a:extLst>
              <a:ext uri="{FF2B5EF4-FFF2-40B4-BE49-F238E27FC236}">
                <a16:creationId xmlns:a16="http://schemas.microsoft.com/office/drawing/2014/main" xmlns="" id="{82F153B6-5E43-D159-7710-FA576B158157}"/>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Various promotional mix tools cont.</a:t>
            </a:r>
            <a:endParaRPr lang="en-US" dirty="0"/>
          </a:p>
        </p:txBody>
      </p:sp>
    </p:spTree>
    <p:extLst>
      <p:ext uri="{BB962C8B-B14F-4D97-AF65-F5344CB8AC3E}">
        <p14:creationId xmlns:p14="http://schemas.microsoft.com/office/powerpoint/2010/main" val="382140541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BC383B3-FD61-0B63-2158-C58D10BE9821}"/>
              </a:ext>
            </a:extLst>
          </p:cNvPr>
          <p:cNvSpPr>
            <a:spLocks noGrp="1"/>
          </p:cNvSpPr>
          <p:nvPr>
            <p:ph sz="half" idx="1"/>
          </p:nvPr>
        </p:nvSpPr>
        <p:spPr>
          <a:xfrm>
            <a:off x="1097278" y="1845734"/>
            <a:ext cx="6363695" cy="4023360"/>
          </a:xfrm>
        </p:spPr>
        <p:txBody>
          <a:bodyPr>
            <a:normAutofit/>
          </a:bodyPr>
          <a:lstStyle/>
          <a:p>
            <a:r>
              <a:rPr lang="en-US" dirty="0"/>
              <a:t>The PR team present information about a company, organizes special events, influence key decision makers to promote favorable legislation and regulation, educate and train important target markets, advise management about public issues, and sponsor activities to publicize specific products all of which build company image, reputation and credibility. </a:t>
            </a:r>
          </a:p>
        </p:txBody>
      </p:sp>
      <p:sp>
        <p:nvSpPr>
          <p:cNvPr id="4" name="Content Placeholder 3">
            <a:extLst>
              <a:ext uri="{FF2B5EF4-FFF2-40B4-BE49-F238E27FC236}">
                <a16:creationId xmlns:a16="http://schemas.microsoft.com/office/drawing/2014/main" xmlns="" id="{DDF86574-86CD-5665-7159-0FA5DC9E4CE6}"/>
              </a:ext>
            </a:extLst>
          </p:cNvPr>
          <p:cNvSpPr>
            <a:spLocks noGrp="1"/>
          </p:cNvSpPr>
          <p:nvPr>
            <p:ph sz="half" idx="2"/>
          </p:nvPr>
        </p:nvSpPr>
        <p:spPr>
          <a:xfrm>
            <a:off x="7779026" y="3299791"/>
            <a:ext cx="3376654" cy="2569304"/>
          </a:xfrm>
        </p:spPr>
        <p:txBody>
          <a:bodyPr>
            <a:normAutofit/>
          </a:bodyPr>
          <a:lstStyle/>
          <a:p>
            <a:r>
              <a:rPr lang="en-US" dirty="0" smtClean="0"/>
              <a:t>.</a:t>
            </a:r>
            <a:endParaRPr lang="en-US" dirty="0"/>
          </a:p>
        </p:txBody>
      </p:sp>
      <p:sp>
        <p:nvSpPr>
          <p:cNvPr id="6" name="Title 5">
            <a:extLst>
              <a:ext uri="{FF2B5EF4-FFF2-40B4-BE49-F238E27FC236}">
                <a16:creationId xmlns:a16="http://schemas.microsoft.com/office/drawing/2014/main" xmlns="" id="{53697817-6CED-4195-F261-8AFC4170C4BE}"/>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Various promotional mix tools cont.</a:t>
            </a:r>
            <a:endParaRPr lang="en-US" dirty="0"/>
          </a:p>
        </p:txBody>
      </p:sp>
    </p:spTree>
    <p:extLst>
      <p:ext uri="{BB962C8B-B14F-4D97-AF65-F5344CB8AC3E}">
        <p14:creationId xmlns:p14="http://schemas.microsoft.com/office/powerpoint/2010/main" val="292350473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CFD0737A-2F1A-82C4-9456-3EFA2DDE082E}"/>
              </a:ext>
            </a:extLst>
          </p:cNvPr>
          <p:cNvSpPr>
            <a:spLocks noGrp="1"/>
          </p:cNvSpPr>
          <p:nvPr>
            <p:ph sz="half" idx="1"/>
          </p:nvPr>
        </p:nvSpPr>
        <p:spPr>
          <a:xfrm>
            <a:off x="1097278" y="1845734"/>
            <a:ext cx="7119069" cy="4023360"/>
          </a:xfrm>
        </p:spPr>
        <p:txBody>
          <a:bodyPr>
            <a:normAutofit fontScale="85000" lnSpcReduction="20000"/>
          </a:bodyPr>
          <a:lstStyle/>
          <a:p>
            <a:r>
              <a:rPr lang="en-US" b="1" dirty="0"/>
              <a:t>6. Digital platforms</a:t>
            </a:r>
          </a:p>
          <a:p>
            <a:r>
              <a:rPr lang="en-US" dirty="0"/>
              <a:t>this is use of e-marketing strategies to communicate to customers and other stakeholders. </a:t>
            </a:r>
          </a:p>
          <a:p>
            <a:r>
              <a:rPr lang="en-US" dirty="0"/>
              <a:t>This may involve company’s own websites and online advertising such as email and chat rooms banner advertising, pop-ups and click through, and search engines. </a:t>
            </a:r>
          </a:p>
          <a:p>
            <a:r>
              <a:rPr lang="en-US" dirty="0"/>
              <a:t>Online advertising is known for providing information about a company and its products, building company’s image, building, and maintaining relationships with customers placing orders and make payments as well as gathering information about customers. </a:t>
            </a:r>
          </a:p>
        </p:txBody>
      </p:sp>
      <p:sp>
        <p:nvSpPr>
          <p:cNvPr id="4" name="Content Placeholder 3">
            <a:extLst>
              <a:ext uri="{FF2B5EF4-FFF2-40B4-BE49-F238E27FC236}">
                <a16:creationId xmlns:a16="http://schemas.microsoft.com/office/drawing/2014/main" xmlns="" id="{4F454602-0C5B-31D3-AC19-C5ED3D02995B}"/>
              </a:ext>
            </a:extLst>
          </p:cNvPr>
          <p:cNvSpPr>
            <a:spLocks noGrp="1"/>
          </p:cNvSpPr>
          <p:nvPr>
            <p:ph sz="half" idx="2"/>
          </p:nvPr>
        </p:nvSpPr>
        <p:spPr>
          <a:xfrm>
            <a:off x="8468138" y="3631095"/>
            <a:ext cx="2687541" cy="2237999"/>
          </a:xfrm>
        </p:spPr>
        <p:txBody>
          <a:bodyPr>
            <a:normAutofit fontScale="85000" lnSpcReduction="20000"/>
          </a:bodyPr>
          <a:lstStyle/>
          <a:p>
            <a:r>
              <a:rPr lang="en-US" dirty="0" smtClean="0"/>
              <a:t>.</a:t>
            </a:r>
            <a:endParaRPr lang="en-US" dirty="0"/>
          </a:p>
        </p:txBody>
      </p:sp>
      <p:sp>
        <p:nvSpPr>
          <p:cNvPr id="6" name="Title 5">
            <a:extLst>
              <a:ext uri="{FF2B5EF4-FFF2-40B4-BE49-F238E27FC236}">
                <a16:creationId xmlns:a16="http://schemas.microsoft.com/office/drawing/2014/main" xmlns="" id="{F0DC5216-31B5-455F-F39A-A928D9B3EBA8}"/>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Various promotional mix tools cont.</a:t>
            </a:r>
            <a:endParaRPr lang="en-US" dirty="0"/>
          </a:p>
        </p:txBody>
      </p:sp>
    </p:spTree>
    <p:extLst>
      <p:ext uri="{BB962C8B-B14F-4D97-AF65-F5344CB8AC3E}">
        <p14:creationId xmlns:p14="http://schemas.microsoft.com/office/powerpoint/2010/main" val="387364430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011BB83-606B-254B-4C0E-498C84C6D442}"/>
              </a:ext>
            </a:extLst>
          </p:cNvPr>
          <p:cNvSpPr>
            <a:spLocks noGrp="1"/>
          </p:cNvSpPr>
          <p:nvPr>
            <p:ph type="title"/>
          </p:nvPr>
        </p:nvSpPr>
        <p:spPr/>
        <p:txBody>
          <a:bodyPr/>
          <a:lstStyle/>
          <a:p>
            <a:r>
              <a:rPr lang="en-US" dirty="0"/>
              <a:t>.</a:t>
            </a:r>
          </a:p>
        </p:txBody>
      </p:sp>
      <p:sp>
        <p:nvSpPr>
          <p:cNvPr id="3" name="Content Placeholder 2">
            <a:extLst>
              <a:ext uri="{FF2B5EF4-FFF2-40B4-BE49-F238E27FC236}">
                <a16:creationId xmlns:a16="http://schemas.microsoft.com/office/drawing/2014/main" xmlns="" id="{83028CAE-2D2B-DD67-D8FA-A2FDA3C9DA9B}"/>
              </a:ext>
            </a:extLst>
          </p:cNvPr>
          <p:cNvSpPr>
            <a:spLocks noGrp="1"/>
          </p:cNvSpPr>
          <p:nvPr>
            <p:ph sz="half" idx="1"/>
          </p:nvPr>
        </p:nvSpPr>
        <p:spPr>
          <a:xfrm>
            <a:off x="1097278" y="1845734"/>
            <a:ext cx="6973295" cy="4023360"/>
          </a:xfrm>
        </p:spPr>
        <p:txBody>
          <a:bodyPr>
            <a:normAutofit fontScale="92500" lnSpcReduction="10000"/>
          </a:bodyPr>
          <a:lstStyle/>
          <a:p>
            <a:r>
              <a:rPr lang="en-US" b="1" dirty="0"/>
              <a:t>7. Social media</a:t>
            </a:r>
          </a:p>
          <a:p>
            <a:r>
              <a:rPr lang="en-US" dirty="0"/>
              <a:t>the use of social media has gained a lot of interest in the recent past. </a:t>
            </a:r>
          </a:p>
          <a:p>
            <a:r>
              <a:rPr lang="en-US" dirty="0"/>
              <a:t>This is use of social media platforms such as twitter, Facebook, Instagram, Telegram, WhatsApp among others to communicate about the financial institutions. </a:t>
            </a:r>
          </a:p>
          <a:p>
            <a:r>
              <a:rPr lang="en-US" dirty="0"/>
              <a:t>The use of mobile text messages has also become important especially in developing countries where internet connectivity may not be as high. </a:t>
            </a:r>
          </a:p>
        </p:txBody>
      </p:sp>
      <p:sp>
        <p:nvSpPr>
          <p:cNvPr id="4" name="Content Placeholder 3">
            <a:extLst>
              <a:ext uri="{FF2B5EF4-FFF2-40B4-BE49-F238E27FC236}">
                <a16:creationId xmlns:a16="http://schemas.microsoft.com/office/drawing/2014/main" xmlns="" id="{0158CB7F-A03D-9E43-68E8-AEAB673E1CE8}"/>
              </a:ext>
            </a:extLst>
          </p:cNvPr>
          <p:cNvSpPr>
            <a:spLocks noGrp="1"/>
          </p:cNvSpPr>
          <p:nvPr>
            <p:ph sz="half" idx="2"/>
          </p:nvPr>
        </p:nvSpPr>
        <p:spPr>
          <a:xfrm>
            <a:off x="8428382" y="3564835"/>
            <a:ext cx="2727297" cy="2304259"/>
          </a:xfrm>
        </p:spPr>
        <p:txBody>
          <a:bodyPr>
            <a:normAutofit fontScale="92500" lnSpcReduction="10000"/>
          </a:bodyPr>
          <a:lstStyle/>
          <a:p>
            <a:r>
              <a:rPr lang="en-US" dirty="0"/>
              <a:t>.</a:t>
            </a:r>
          </a:p>
        </p:txBody>
      </p:sp>
    </p:spTree>
    <p:extLst>
      <p:ext uri="{BB962C8B-B14F-4D97-AF65-F5344CB8AC3E}">
        <p14:creationId xmlns:p14="http://schemas.microsoft.com/office/powerpoint/2010/main" val="25238673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3FC2858-9135-B8EC-CC4F-FF5F4043F843}"/>
              </a:ext>
            </a:extLst>
          </p:cNvPr>
          <p:cNvSpPr>
            <a:spLocks noGrp="1"/>
          </p:cNvSpPr>
          <p:nvPr>
            <p:ph sz="half" idx="1"/>
          </p:nvPr>
        </p:nvSpPr>
        <p:spPr>
          <a:xfrm>
            <a:off x="1097279" y="1845734"/>
            <a:ext cx="7225086" cy="4023360"/>
          </a:xfrm>
        </p:spPr>
        <p:txBody>
          <a:bodyPr>
            <a:normAutofit fontScale="92500" lnSpcReduction="20000"/>
          </a:bodyPr>
          <a:lstStyle/>
          <a:p>
            <a:r>
              <a:rPr lang="en-US" b="1" dirty="0"/>
              <a:t>8. Word of mouth</a:t>
            </a:r>
          </a:p>
          <a:p>
            <a:r>
              <a:rPr lang="en-US" dirty="0"/>
              <a:t>this is the most effective way of communicating to customers about financial services and products. </a:t>
            </a:r>
          </a:p>
          <a:p>
            <a:r>
              <a:rPr lang="en-US" dirty="0"/>
              <a:t>It occurs when satisfied customers choose to pass the information to other potential customers. </a:t>
            </a:r>
          </a:p>
          <a:p>
            <a:r>
              <a:rPr lang="en-US" dirty="0"/>
              <a:t>Financial institutions can stimulate word of mouth by presenting testimonials and references from satisfied customers, offer incentives to existing customers for persuading new customers to buy a service, and create exciting promotions to make people talk to each other about the services provided by a company as well as through viral marketing.</a:t>
            </a:r>
          </a:p>
        </p:txBody>
      </p:sp>
      <p:sp>
        <p:nvSpPr>
          <p:cNvPr id="4" name="Content Placeholder 3">
            <a:extLst>
              <a:ext uri="{FF2B5EF4-FFF2-40B4-BE49-F238E27FC236}">
                <a16:creationId xmlns:a16="http://schemas.microsoft.com/office/drawing/2014/main" xmlns="" id="{DAB40286-D0B5-2CC5-D0F5-B594B8633B45}"/>
              </a:ext>
            </a:extLst>
          </p:cNvPr>
          <p:cNvSpPr>
            <a:spLocks noGrp="1"/>
          </p:cNvSpPr>
          <p:nvPr>
            <p:ph sz="half" idx="2"/>
          </p:nvPr>
        </p:nvSpPr>
        <p:spPr>
          <a:xfrm>
            <a:off x="8613912" y="3591339"/>
            <a:ext cx="2541767" cy="2277756"/>
          </a:xfrm>
        </p:spPr>
        <p:txBody>
          <a:bodyPr>
            <a:normAutofit fontScale="92500" lnSpcReduction="20000"/>
          </a:bodyPr>
          <a:lstStyle/>
          <a:p>
            <a:r>
              <a:rPr lang="en-US" dirty="0" smtClean="0"/>
              <a:t>.</a:t>
            </a:r>
            <a:endParaRPr lang="en-US" dirty="0"/>
          </a:p>
        </p:txBody>
      </p:sp>
      <p:sp>
        <p:nvSpPr>
          <p:cNvPr id="6" name="Title 5">
            <a:extLst>
              <a:ext uri="{FF2B5EF4-FFF2-40B4-BE49-F238E27FC236}">
                <a16:creationId xmlns:a16="http://schemas.microsoft.com/office/drawing/2014/main" xmlns="" id="{91BD6503-C144-1BA6-7AD6-F3077657D9E4}"/>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Various promotional mix tools cont.</a:t>
            </a:r>
            <a:endParaRPr lang="en-US" dirty="0"/>
          </a:p>
        </p:txBody>
      </p:sp>
    </p:spTree>
    <p:extLst>
      <p:ext uri="{BB962C8B-B14F-4D97-AF65-F5344CB8AC3E}">
        <p14:creationId xmlns:p14="http://schemas.microsoft.com/office/powerpoint/2010/main" val="20026960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158C90E2-95AD-8757-F651-C147DCE5A048}"/>
              </a:ext>
            </a:extLst>
          </p:cNvPr>
          <p:cNvSpPr>
            <a:spLocks noGrp="1"/>
          </p:cNvSpPr>
          <p:nvPr>
            <p:ph sz="half" idx="1"/>
          </p:nvPr>
        </p:nvSpPr>
        <p:spPr>
          <a:xfrm>
            <a:off x="1097279" y="1845734"/>
            <a:ext cx="7026304" cy="4023360"/>
          </a:xfrm>
        </p:spPr>
        <p:txBody>
          <a:bodyPr>
            <a:normAutofit fontScale="92500" lnSpcReduction="20000"/>
          </a:bodyPr>
          <a:lstStyle/>
          <a:p>
            <a:r>
              <a:rPr lang="en-US" b="1" dirty="0"/>
              <a:t>9.Corporate design</a:t>
            </a:r>
          </a:p>
          <a:p>
            <a:r>
              <a:rPr lang="en-US" dirty="0"/>
              <a:t>This is use of company’s features as logo, uniforms, corporate colors, stationary, equipment, and building interior to pass a message to customers.</a:t>
            </a:r>
          </a:p>
          <a:p>
            <a:r>
              <a:rPr lang="en-US" dirty="0"/>
              <a:t> Corporate design helps in provides a firm with visibility, expresses its values, and contributes to the brand image. </a:t>
            </a:r>
          </a:p>
          <a:p>
            <a:r>
              <a:rPr lang="en-US" dirty="0"/>
              <a:t>Corporate design, corporate communication corporate behavior makes up corporate identity which is a key to promote a company and distinguish it from its competitors.</a:t>
            </a:r>
          </a:p>
        </p:txBody>
      </p:sp>
      <p:sp>
        <p:nvSpPr>
          <p:cNvPr id="4" name="Content Placeholder 3">
            <a:extLst>
              <a:ext uri="{FF2B5EF4-FFF2-40B4-BE49-F238E27FC236}">
                <a16:creationId xmlns:a16="http://schemas.microsoft.com/office/drawing/2014/main" xmlns="" id="{F6572DF1-A9AF-3E63-5095-25A0827E6AFD}"/>
              </a:ext>
            </a:extLst>
          </p:cNvPr>
          <p:cNvSpPr>
            <a:spLocks noGrp="1"/>
          </p:cNvSpPr>
          <p:nvPr>
            <p:ph sz="half" idx="2"/>
          </p:nvPr>
        </p:nvSpPr>
        <p:spPr>
          <a:xfrm>
            <a:off x="8494642" y="3578087"/>
            <a:ext cx="2661037" cy="2291008"/>
          </a:xfrm>
        </p:spPr>
        <p:txBody>
          <a:bodyPr>
            <a:normAutofit fontScale="92500" lnSpcReduction="20000"/>
          </a:bodyPr>
          <a:lstStyle/>
          <a:p>
            <a:r>
              <a:rPr lang="en-US" dirty="0" smtClean="0"/>
              <a:t>.</a:t>
            </a:r>
            <a:endParaRPr lang="en-US" dirty="0"/>
          </a:p>
        </p:txBody>
      </p:sp>
      <p:sp>
        <p:nvSpPr>
          <p:cNvPr id="6" name="Title 5">
            <a:extLst>
              <a:ext uri="{FF2B5EF4-FFF2-40B4-BE49-F238E27FC236}">
                <a16:creationId xmlns:a16="http://schemas.microsoft.com/office/drawing/2014/main" xmlns="" id="{C0007E15-802A-895F-8803-02E202FCDC31}"/>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Various promotional mix tools cont.</a:t>
            </a:r>
            <a:endParaRPr lang="en-US" dirty="0"/>
          </a:p>
        </p:txBody>
      </p:sp>
    </p:spTree>
    <p:extLst>
      <p:ext uri="{BB962C8B-B14F-4D97-AF65-F5344CB8AC3E}">
        <p14:creationId xmlns:p14="http://schemas.microsoft.com/office/powerpoint/2010/main" val="41840088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C1B780EC-E01D-16D8-1224-D45D483429E2}"/>
              </a:ext>
            </a:extLst>
          </p:cNvPr>
          <p:cNvSpPr>
            <a:spLocks noGrp="1"/>
          </p:cNvSpPr>
          <p:nvPr>
            <p:ph sz="half" idx="1"/>
          </p:nvPr>
        </p:nvSpPr>
        <p:spPr>
          <a:xfrm>
            <a:off x="1097278" y="1845734"/>
            <a:ext cx="7596147" cy="4023360"/>
          </a:xfrm>
        </p:spPr>
        <p:txBody>
          <a:bodyPr>
            <a:normAutofit fontScale="85000" lnSpcReduction="20000"/>
          </a:bodyPr>
          <a:lstStyle/>
          <a:p>
            <a:r>
              <a:rPr lang="en-US" dirty="0"/>
              <a:t>The way a financial institution will combine these tools will determine the degree of success in marketing communication. </a:t>
            </a:r>
          </a:p>
          <a:p>
            <a:r>
              <a:rPr lang="en-US" dirty="0"/>
              <a:t>The financial institution must strive to achieve integrated marketing communication </a:t>
            </a:r>
          </a:p>
          <a:p>
            <a:r>
              <a:rPr lang="en-US" dirty="0"/>
              <a:t> IMC is a communication process that entails the planning, creation, integration, and implementation of diverse forms of marketing communications (ads, sales promotions, publicity releases, event etc.) delivered over time to a brands targeted customers and prospects. </a:t>
            </a:r>
          </a:p>
          <a:p>
            <a:r>
              <a:rPr lang="en-US" dirty="0"/>
              <a:t>Integrated marketing communication aim is to ultimately influence or directly affect the behavior of the target audience. </a:t>
            </a:r>
          </a:p>
        </p:txBody>
      </p:sp>
      <p:sp>
        <p:nvSpPr>
          <p:cNvPr id="4" name="Content Placeholder 3">
            <a:extLst>
              <a:ext uri="{FF2B5EF4-FFF2-40B4-BE49-F238E27FC236}">
                <a16:creationId xmlns:a16="http://schemas.microsoft.com/office/drawing/2014/main" xmlns="" id="{A54CA110-F6B2-9093-E438-989869EB2E55}"/>
              </a:ext>
            </a:extLst>
          </p:cNvPr>
          <p:cNvSpPr>
            <a:spLocks noGrp="1"/>
          </p:cNvSpPr>
          <p:nvPr>
            <p:ph sz="half" idx="2"/>
          </p:nvPr>
        </p:nvSpPr>
        <p:spPr>
          <a:xfrm>
            <a:off x="8693426" y="3657599"/>
            <a:ext cx="2462254" cy="2211495"/>
          </a:xfrm>
        </p:spPr>
        <p:txBody>
          <a:bodyPr>
            <a:normAutofit fontScale="85000" lnSpcReduction="20000"/>
          </a:bodyPr>
          <a:lstStyle/>
          <a:p>
            <a:r>
              <a:rPr lang="en-US" dirty="0"/>
              <a:t>.</a:t>
            </a:r>
          </a:p>
        </p:txBody>
      </p:sp>
      <p:sp>
        <p:nvSpPr>
          <p:cNvPr id="6" name="Title 5">
            <a:extLst>
              <a:ext uri="{FF2B5EF4-FFF2-40B4-BE49-F238E27FC236}">
                <a16:creationId xmlns:a16="http://schemas.microsoft.com/office/drawing/2014/main" xmlns="" id="{87521666-9639-813F-47C4-B29425B0849B}"/>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Various promotional mix tools cont.</a:t>
            </a:r>
            <a:endParaRPr lang="en-US" dirty="0"/>
          </a:p>
        </p:txBody>
      </p:sp>
    </p:spTree>
    <p:extLst>
      <p:ext uri="{BB962C8B-B14F-4D97-AF65-F5344CB8AC3E}">
        <p14:creationId xmlns:p14="http://schemas.microsoft.com/office/powerpoint/2010/main" val="19632996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841B0A-66EA-0C26-E0EA-F4BC607175CC}"/>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xmlns="" id="{C329A24C-30B7-767E-C016-4940F304BC7C}"/>
              </a:ext>
            </a:extLst>
          </p:cNvPr>
          <p:cNvSpPr>
            <a:spLocks noGrp="1"/>
          </p:cNvSpPr>
          <p:nvPr>
            <p:ph idx="1"/>
          </p:nvPr>
        </p:nvSpPr>
        <p:spPr/>
        <p:txBody>
          <a:bodyPr/>
          <a:lstStyle/>
          <a:p>
            <a:pPr marL="201168" lvl="1" indent="0">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Belch G.E; Belch G.E &amp; Belch M.A (2001)</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Advertising and Promotion: An Integrated </a:t>
            </a:r>
            <a:r>
              <a:rPr lang="en-US" sz="2000" i="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Marketing Communications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Perspective,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5</a:t>
            </a:r>
            <a:r>
              <a:rPr lang="en-US" sz="20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edition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Irwin/McGraw-Hill. </a:t>
            </a:r>
            <a:endPar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201168" lvl="1" indent="0">
              <a:buNone/>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Grove </a:t>
            </a:r>
            <a:r>
              <a:rPr lang="en-US" sz="2000" dirty="0">
                <a:latin typeface="Times New Roman" panose="02020603050405020304" pitchFamily="18" charset="0"/>
                <a:ea typeface="Calibri" panose="020F0502020204030204" pitchFamily="34" charset="0"/>
                <a:cs typeface="Times New Roman" panose="02020603050405020304" pitchFamily="18" charset="0"/>
              </a:rPr>
              <a:t>S.J Pickett G.M, &amp; </a:t>
            </a:r>
            <a:r>
              <a:rPr lang="en-US" sz="2000" dirty="0" err="1">
                <a:latin typeface="Times New Roman" panose="02020603050405020304" pitchFamily="18" charset="0"/>
                <a:ea typeface="Calibri" panose="020F0502020204030204" pitchFamily="34" charset="0"/>
                <a:cs typeface="Times New Roman" panose="02020603050405020304" pitchFamily="18" charset="0"/>
              </a:rPr>
              <a:t>Laband</a:t>
            </a:r>
            <a:r>
              <a:rPr lang="en-US" sz="2000" dirty="0">
                <a:latin typeface="Times New Roman" panose="02020603050405020304" pitchFamily="18" charset="0"/>
                <a:ea typeface="Calibri" panose="020F0502020204030204" pitchFamily="34" charset="0"/>
                <a:cs typeface="Times New Roman" panose="02020603050405020304" pitchFamily="18" charset="0"/>
              </a:rPr>
              <a:t> D. N (1995), </a:t>
            </a:r>
            <a:r>
              <a:rPr lang="en-US" sz="2000" i="1" dirty="0">
                <a:latin typeface="Times New Roman" panose="02020603050405020304" pitchFamily="18" charset="0"/>
                <a:ea typeface="Calibri" panose="020F0502020204030204" pitchFamily="34" charset="0"/>
                <a:cs typeface="Times New Roman" panose="02020603050405020304" pitchFamily="18" charset="0"/>
              </a:rPr>
              <a:t>An Empirical Examination of Factual </a:t>
            </a:r>
            <a:r>
              <a:rPr lang="en-US" sz="2000" i="1" dirty="0" smtClean="0">
                <a:latin typeface="Times New Roman" panose="02020603050405020304" pitchFamily="18" charset="0"/>
                <a:ea typeface="Calibri" panose="020F0502020204030204" pitchFamily="34" charset="0"/>
                <a:cs typeface="Times New Roman" panose="02020603050405020304" pitchFamily="18" charset="0"/>
              </a:rPr>
              <a:t>	Information </a:t>
            </a:r>
            <a:r>
              <a:rPr lang="en-US" sz="2000" i="1" dirty="0">
                <a:latin typeface="Times New Roman" panose="02020603050405020304" pitchFamily="18" charset="0"/>
                <a:ea typeface="Calibri" panose="020F0502020204030204" pitchFamily="34" charset="0"/>
                <a:cs typeface="Times New Roman" panose="02020603050405020304" pitchFamily="18" charset="0"/>
              </a:rPr>
              <a:t>Content </a:t>
            </a:r>
            <a:r>
              <a:rPr lang="en-US" sz="2000" i="1" dirty="0" smtClean="0">
                <a:latin typeface="Times New Roman" panose="02020603050405020304" pitchFamily="18" charset="0"/>
                <a:ea typeface="Calibri" panose="020F0502020204030204" pitchFamily="34" charset="0"/>
                <a:cs typeface="Times New Roman" panose="02020603050405020304" pitchFamily="18" charset="0"/>
              </a:rPr>
              <a:t>among </a:t>
            </a:r>
            <a:r>
              <a:rPr lang="en-US" sz="2000" i="1" dirty="0">
                <a:latin typeface="Times New Roman" panose="02020603050405020304" pitchFamily="18" charset="0"/>
                <a:ea typeface="Calibri" panose="020F0502020204030204" pitchFamily="34" charset="0"/>
                <a:cs typeface="Times New Roman" panose="02020603050405020304" pitchFamily="18" charset="0"/>
              </a:rPr>
              <a:t>Service Advertisements</a:t>
            </a:r>
            <a:r>
              <a:rPr lang="en-US" sz="2000" dirty="0">
                <a:latin typeface="Times New Roman" panose="02020603050405020304" pitchFamily="18" charset="0"/>
                <a:ea typeface="Calibri" panose="020F0502020204030204" pitchFamily="34" charset="0"/>
                <a:cs typeface="Times New Roman" panose="02020603050405020304" pitchFamily="18" charset="0"/>
              </a:rPr>
              <a:t>, The Service Industries Journal, </a:t>
            </a:r>
          </a:p>
          <a:p>
            <a:r>
              <a:rPr lang="en-US" dirty="0">
                <a:latin typeface="Times New Roman" panose="02020603050405020304" pitchFamily="18" charset="0"/>
                <a:ea typeface="Calibri" panose="020F0502020204030204" pitchFamily="34" charset="0"/>
                <a:cs typeface="Times New Roman" panose="02020603050405020304" pitchFamily="18" charset="0"/>
              </a:rPr>
              <a:t>Kotler P. and Keller K.(2006) </a:t>
            </a:r>
            <a:r>
              <a:rPr lang="en-US" i="1" dirty="0">
                <a:latin typeface="Times New Roman" panose="02020603050405020304" pitchFamily="18" charset="0"/>
                <a:ea typeface="Calibri" panose="020F0502020204030204" pitchFamily="34" charset="0"/>
                <a:cs typeface="Times New Roman" panose="02020603050405020304" pitchFamily="18" charset="0"/>
              </a:rPr>
              <a:t>, Marketing Management,1</a:t>
            </a:r>
            <a:r>
              <a:rPr lang="en-US" dirty="0">
                <a:latin typeface="Times New Roman" panose="02020603050405020304" pitchFamily="18" charset="0"/>
                <a:ea typeface="Calibri" panose="020F0502020204030204" pitchFamily="34" charset="0"/>
                <a:cs typeface="Times New Roman" panose="02020603050405020304" pitchFamily="18" charset="0"/>
              </a:rPr>
              <a:t>2th edition Prentice Hall, Upper Saddle </a:t>
            </a:r>
            <a:r>
              <a:rPr lang="en-US" dirty="0" smtClean="0">
                <a:latin typeface="Times New Roman" panose="02020603050405020304" pitchFamily="18" charset="0"/>
                <a:ea typeface="Calibri" panose="020F0502020204030204" pitchFamily="34" charset="0"/>
                <a:cs typeface="Times New Roman" panose="02020603050405020304" pitchFamily="18" charset="0"/>
              </a:rPr>
              <a:t>	River</a:t>
            </a:r>
            <a:r>
              <a:rPr lang="en-US" dirty="0">
                <a:latin typeface="Times New Roman" panose="02020603050405020304" pitchFamily="18" charset="0"/>
                <a:ea typeface="Calibri" panose="020F0502020204030204" pitchFamily="34" charset="0"/>
                <a:cs typeface="Times New Roman" panose="02020603050405020304" pitchFamily="18" charset="0"/>
              </a:rPr>
              <a:t>, New </a:t>
            </a:r>
            <a:r>
              <a:rPr lang="en-US" dirty="0" smtClean="0">
                <a:latin typeface="Times New Roman" panose="02020603050405020304" pitchFamily="18" charset="0"/>
                <a:ea typeface="Calibri" panose="020F0502020204030204" pitchFamily="34" charset="0"/>
                <a:cs typeface="Times New Roman" panose="02020603050405020304" pitchFamily="18" charset="0"/>
              </a:rPr>
              <a:t>Jersey</a:t>
            </a:r>
            <a:r>
              <a:rPr lang="en-US" dirty="0">
                <a:latin typeface="Times New Roman" panose="02020603050405020304" pitchFamily="18" charset="0"/>
                <a:ea typeface="Calibri" panose="020F0502020204030204" pitchFamily="34" charset="0"/>
                <a:cs typeface="Times New Roman" panose="02020603050405020304" pitchFamily="18" charset="0"/>
              </a:rPr>
              <a:t>.</a:t>
            </a: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0488005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End </a:t>
            </a:r>
          </a:p>
        </p:txBody>
      </p:sp>
      <p:sp>
        <p:nvSpPr>
          <p:cNvPr id="3" name="Content Placeholder 2">
            <a:extLst>
              <a:ext uri="{FF2B5EF4-FFF2-40B4-BE49-F238E27FC236}">
                <a16:creationId xmlns:a16="http://schemas.microsoft.com/office/drawing/2014/main" xmlns="" id="{411935AB-9E4B-43F0-9F41-6B5EFC369F3C}"/>
              </a:ext>
            </a:extLst>
          </p:cNvPr>
          <p:cNvSpPr>
            <a:spLocks noGrp="1"/>
          </p:cNvSpPr>
          <p:nvPr>
            <p:ph sz="half" idx="1"/>
          </p:nvPr>
        </p:nvSpPr>
        <p:spPr>
          <a:xfrm>
            <a:off x="1097278" y="1845734"/>
            <a:ext cx="6946791" cy="4023360"/>
          </a:xfrm>
        </p:spPr>
        <p:txBody>
          <a:bodyPr>
            <a:noAutofit/>
          </a:bodyPr>
          <a:lstStyle/>
          <a:p>
            <a:pPr marL="0" indent="0">
              <a:buNone/>
            </a:pPr>
            <a:endParaRPr lang="en-US" sz="2800" dirty="0"/>
          </a:p>
          <a:p>
            <a:pPr marL="0" indent="0" algn="ctr">
              <a:buNone/>
            </a:pPr>
            <a:r>
              <a:rPr lang="en-US" sz="3600" dirty="0"/>
              <a:t>End </a:t>
            </a:r>
          </a:p>
          <a:p>
            <a:pPr marL="0" indent="0" algn="ctr">
              <a:buNone/>
            </a:pPr>
            <a:r>
              <a:rPr lang="en-US" sz="3600" dirty="0"/>
              <a:t>Thank you </a:t>
            </a:r>
          </a:p>
        </p:txBody>
      </p:sp>
      <p:sp>
        <p:nvSpPr>
          <p:cNvPr id="4" name="Content Placeholder 3">
            <a:extLst>
              <a:ext uri="{FF2B5EF4-FFF2-40B4-BE49-F238E27FC236}">
                <a16:creationId xmlns:a16="http://schemas.microsoft.com/office/drawing/2014/main" xmlns=""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61981445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otalTime>2808</TotalTime>
  <Words>2429</Words>
  <Application>Microsoft Office PowerPoint</Application>
  <PresentationFormat>Widescreen</PresentationFormat>
  <Paragraphs>261</Paragraphs>
  <Slides>44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Calibri</vt:lpstr>
      <vt:lpstr>Calibri Light</vt:lpstr>
      <vt:lpstr>Cambria</vt:lpstr>
      <vt:lpstr>Times New Roman</vt:lpstr>
      <vt:lpstr>Wingdings</vt:lpstr>
      <vt:lpstr>Retrospect</vt:lpstr>
      <vt:lpstr>MARKETING OF FINANCIAL SERVICES  </vt:lpstr>
      <vt:lpstr>Introduction </vt:lpstr>
      <vt:lpstr>Intended learning outcomes</vt:lpstr>
      <vt:lpstr>Meaning of communication</vt:lpstr>
      <vt:lpstr>Simple communication model </vt:lpstr>
      <vt:lpstr>Simple communication model</vt:lpstr>
      <vt:lpstr>Simple communication model cont. </vt:lpstr>
      <vt:lpstr>Simple communication model cont.</vt:lpstr>
      <vt:lpstr>Simple communication model cont.</vt:lpstr>
      <vt:lpstr>Simple communication model cont.</vt:lpstr>
      <vt:lpstr>Simple communication model cont.</vt:lpstr>
      <vt:lpstr>Functions of marketing communication </vt:lpstr>
      <vt:lpstr>Functions of marketing communication cont.</vt:lpstr>
      <vt:lpstr>Functions of marketing communication cont.</vt:lpstr>
      <vt:lpstr>Factors influencing promotion of financial services</vt:lpstr>
      <vt:lpstr>Factors influencing promotion of financial services</vt:lpstr>
      <vt:lpstr>Factors influencing promotion of financial services cont.</vt:lpstr>
      <vt:lpstr>Factors influencing promotion of financial services cont.</vt:lpstr>
      <vt:lpstr>Factors influencing promotion of financial services cont.</vt:lpstr>
      <vt:lpstr>Factors influencing promotion of financial services cont.</vt:lpstr>
      <vt:lpstr>Development of a financial services marketing communication strategy  </vt:lpstr>
      <vt:lpstr>Development of a financial services marketing communication strategy</vt:lpstr>
      <vt:lpstr>Development of a financial services marketing communication strategy cont.</vt:lpstr>
      <vt:lpstr>Development of a financial services marketing communication strategy cont.</vt:lpstr>
      <vt:lpstr>Development of a financial services marketing communication strategy cont.</vt:lpstr>
      <vt:lpstr>Development of a financial services marketing communication strategy cont.</vt:lpstr>
      <vt:lpstr>Development of a financial services marketing communication strategy cont.</vt:lpstr>
      <vt:lpstr>Development of a financial services marketing communication strategy cont.</vt:lpstr>
      <vt:lpstr>Various promotional mix tools </vt:lpstr>
      <vt:lpstr>Various promotional mix tools  cont.</vt:lpstr>
      <vt:lpstr> Various promotional mix tools cont.</vt:lpstr>
      <vt:lpstr>Various promotional mix tools cont.</vt:lpstr>
      <vt:lpstr>Various promotional mix tools cont.</vt:lpstr>
      <vt:lpstr>Various promotional mix tools cont.</vt:lpstr>
      <vt:lpstr>Various promotional mix tools cont.</vt:lpstr>
      <vt:lpstr>Various promotional mix tools cont.</vt:lpstr>
      <vt:lpstr>Various promotional mix tools cont.</vt:lpstr>
      <vt:lpstr>Various promotional mix tools cont.</vt:lpstr>
      <vt:lpstr>.</vt:lpstr>
      <vt:lpstr>Various promotional mix tools cont.</vt:lpstr>
      <vt:lpstr>Various promotional mix tools cont.</vt:lpstr>
      <vt:lpstr>Various promotional mix tools cont.</vt:lpstr>
      <vt:lpstr>References </vt:lpstr>
      <vt:lpstr>End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OF FINANCIAL SERVICES</dc:title>
  <dc:creator>Dr. John N. Kamau</dc:creator>
  <cp:lastModifiedBy>Nasteh</cp:lastModifiedBy>
  <cp:revision>31</cp:revision>
  <dcterms:created xsi:type="dcterms:W3CDTF">2022-04-07T10:15:13Z</dcterms:created>
  <dcterms:modified xsi:type="dcterms:W3CDTF">2022-05-31T18:52:55Z</dcterms:modified>
</cp:coreProperties>
</file>