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352" r:id="rId4"/>
    <p:sldId id="353" r:id="rId5"/>
    <p:sldId id="384" r:id="rId6"/>
    <p:sldId id="383" r:id="rId7"/>
    <p:sldId id="382" r:id="rId8"/>
    <p:sldId id="381" r:id="rId9"/>
    <p:sldId id="380" r:id="rId10"/>
    <p:sldId id="379" r:id="rId11"/>
    <p:sldId id="378" r:id="rId12"/>
    <p:sldId id="377" r:id="rId13"/>
    <p:sldId id="376" r:id="rId14"/>
    <p:sldId id="375" r:id="rId15"/>
    <p:sldId id="374" r:id="rId16"/>
    <p:sldId id="373" r:id="rId17"/>
    <p:sldId id="372" r:id="rId18"/>
    <p:sldId id="371" r:id="rId19"/>
    <p:sldId id="370" r:id="rId20"/>
    <p:sldId id="369" r:id="rId21"/>
    <p:sldId id="368" r:id="rId22"/>
    <p:sldId id="367" r:id="rId23"/>
    <p:sldId id="366" r:id="rId24"/>
    <p:sldId id="365" r:id="rId25"/>
    <p:sldId id="364" r:id="rId26"/>
    <p:sldId id="363" r:id="rId27"/>
    <p:sldId id="362" r:id="rId28"/>
    <p:sldId id="361" r:id="rId29"/>
    <p:sldId id="360" r:id="rId30"/>
    <p:sldId id="359" r:id="rId31"/>
    <p:sldId id="358" r:id="rId32"/>
    <p:sldId id="357" r:id="rId33"/>
    <p:sldId id="385" r:id="rId34"/>
    <p:sldId id="356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7020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580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6282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>
            <a:lvl1pPr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>
            <a:lvl1pPr>
              <a:defRPr sz="28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John Kamau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5509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543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181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481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C43AC519-F2FD-4DCC-8CD8-006751FA5746}" type="datetimeFigureOut">
              <a:rPr lang="en-US" smtClean="0"/>
              <a:t>06/01/2022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048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01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099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08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C43AC519-F2FD-4DCC-8CD8-006751FA5746}" type="datetimeFigureOut">
              <a:rPr lang="en-US" smtClean="0"/>
              <a:t>06/01/2022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4327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39E3A4-294B-4E89-A82E-80235A16A9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MARKETING OF FINANCIAL SERVICES 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65D22D-6FB5-49EE-AE91-DE654C29705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dirty="0">
                <a:solidFill>
                  <a:schemeClr val="tx1"/>
                </a:solidFill>
              </a:rPr>
              <a:t>LECTURE 9: </a:t>
            </a:r>
            <a:r>
              <a:rPr lang="en-US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roles of people, physical evidence and processes in marketing of financial services</a:t>
            </a:r>
            <a:endParaRPr lang="en-US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dirty="0">
                <a:solidFill>
                  <a:schemeClr val="tx1"/>
                </a:solidFill>
              </a:rPr>
              <a:t>DR. John Kamau</a:t>
            </a:r>
          </a:p>
        </p:txBody>
      </p:sp>
    </p:spTree>
    <p:extLst>
      <p:ext uri="{BB962C8B-B14F-4D97-AF65-F5344CB8AC3E}">
        <p14:creationId xmlns:p14="http://schemas.microsoft.com/office/powerpoint/2010/main" val="1575724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dirty="0"/>
              <a:t>Introduction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Welcome to week 9 lecture!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We have now covered 75 % of our lectures in this course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This is the last element of marketing mix that we will consider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We will combine the remaining three Ps of marketing (People, Processes and physical evidence)</a:t>
            </a: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81487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Intended 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/>
              <a:t>At the end of this lecturer, you will be able to: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 Describe the role of people in service delivery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Examine contribution of physical evidence to financial  service delivery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Evaluate the role of processes in service delivery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22630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Context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Service delivery requires consideration of the human resource and the environment in which it is being delivered.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human resource is often seen as the service because of the intangible characteristic of the service.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environment provides evidence that service is available while steps followed represent various processes.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026378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dirty="0"/>
              <a:t>People and Service Delivery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This is human resource of a financial institution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Plays a critical role in delivery of financial services.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Constitutes both </a:t>
            </a:r>
            <a:r>
              <a:rPr lang="en-US" sz="2800" dirty="0"/>
              <a:t>front-line and backstage staff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Human resource act as a differentiation point between one service provider and the other.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</a:t>
            </a:r>
            <a:r>
              <a:rPr lang="en-US" sz="2800" dirty="0"/>
              <a:t>nteraction of employees with customers determines the level of customer satisfaction. 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188388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and Service Delivery </a:t>
            </a:r>
            <a:r>
              <a:rPr lang="en-US" dirty="0"/>
              <a:t> cont.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Satisfied employees are likely to deliver high quality service to customers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Human resource is expected to be </a:t>
            </a:r>
            <a:r>
              <a:rPr lang="en-US" sz="2800" dirty="0"/>
              <a:t>efficient and delight customers. </a:t>
            </a: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Perform marketing activities such as cross-selling, up-selling, and promotion of company’s activities. </a:t>
            </a: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They represent the company, creating service quality, improving productivity, and make sales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421251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dirty="0"/>
              <a:t>Relationship between HR and marketing department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H</a:t>
            </a:r>
            <a:r>
              <a:rPr lang="en-US" sz="2800" dirty="0"/>
              <a:t>uman resource aspect closely related to the marketing department.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 First line employees are viewed as the service itself.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First  line staff include cashiers, tellers, personal bankers, customer service personnel, receptionist, security personnel among others.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139450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Relationship between HR and marketing department</a:t>
            </a:r>
            <a:r>
              <a:rPr lang="en-US" dirty="0"/>
              <a:t> cont.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marketing department usually collects information from customers which should be used as the basis for job analysis, description, and specification.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core human resource activities which should be linked to marketing activities include recruitment, training, and motivation for excellent service delivery in financial institutions,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45393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Recruitment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Appropriate Recruitment leads to  high quality service delivery in a financial institution.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In recruitment examine potential employees in terms of right attitude, personality, and cultural orientation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Appropriate employees in financial institutions should possess qualities such as  :warmth, energy, charm, detail orientation, and neatness.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They must also be people of high integrity, honest and possess excellent communication skills.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091409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Training and empowering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Train the new staff on organizational strategy, interpersonal and technical skills, and product knowledge (Lovelock, &amp; Wirtz 2011).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 Organizational strategy training focuses on financial institution history, culture, philosophy, mission, vison, and objectives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Strategy training results in </a:t>
            </a:r>
            <a:r>
              <a:rPr lang="en-US" sz="2800" dirty="0"/>
              <a:t>mutual respect, team spirit and integrity, as well as service excellence.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Interpersonal skills training focuses on appropriate body language, attentive listening, and making eye contact, facilitates communication with customers and improves customer service. 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399123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Training and empowering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</a:t>
            </a:r>
            <a:r>
              <a:rPr lang="en-US" sz="2800" dirty="0"/>
              <a:t>raining on technical skills is aimed at knowledge of specific field, rules and regulations, procedures, and the ability to use equipment and operate machines necessary for excellent financial service delivery.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Product knowledge focuses on making new employees aware of financial institution products and their features answering customers’ questions and providing solutions to customers’ needs and wants.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846112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Training and empowering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Empowering involves encouraging and rewarding those who show initiative and solve customer problems.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E</a:t>
            </a:r>
            <a:r>
              <a:rPr lang="en-US" sz="2800" dirty="0"/>
              <a:t>mpowered employees respond quicker to customer needs, feel better about their jobs, are more involved in work, perform their tasks with more enthusiasm, are more creative.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Empowering comes with higher training costs and dangers of inconsistency in service delivery as employees go through training.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836676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Motivation is crucial for retaining of employees.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There are many theories that explain employee motivation such as Maslow hierarchy of needs theory, goal setting theory, need expectancy theory, McGregor theory X and Y and many other.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Motivation is known to be one of the factors that contribute to employee performance.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736529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Financial services provider employees are motivated through better salaries, increased fringe benefits, improved working conditions, offering job security, better organizational policies enhanced relationship with supervisors.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 </a:t>
            </a:r>
            <a:r>
              <a:rPr lang="en-US" dirty="0"/>
              <a:t>J</a:t>
            </a:r>
            <a:r>
              <a:rPr lang="en-US" sz="2800" dirty="0"/>
              <a:t>ob content and recognition, job position and responsibility, career development, and goal accomplishment are also sources of employee motivation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797278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monitoring and control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Done to ensure employees meet and exceed customer expectation.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Ensures high quality service is being delivered to customers.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Control mechanisms may include:</a:t>
            </a:r>
          </a:p>
          <a:p>
            <a:pPr marL="514350" indent="-514350">
              <a:buFont typeface="+mj-lt"/>
              <a:buAutoNum type="alphaLcParenR"/>
            </a:pPr>
            <a:r>
              <a:rPr lang="en-US" sz="2800" dirty="0"/>
              <a:t> Self-control or informal control from the peer group</a:t>
            </a:r>
          </a:p>
          <a:p>
            <a:pPr marL="514350" indent="-514350">
              <a:buFont typeface="+mj-lt"/>
              <a:buAutoNum type="alphaLcParenR"/>
            </a:pPr>
            <a:r>
              <a:rPr lang="en-US" sz="2800" dirty="0"/>
              <a:t> Direct personal supervision of personnel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89996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Monitoring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Technical control built into the service production process to monitor individuals’ performance,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Bureaucratic control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Mystery shoppers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Feedback from customers satisfaction surveys and evaluations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144577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dirty="0"/>
              <a:t>Physical Evidence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This constitutes the service environment in which service is delivered.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environment helps to overcome the problem of service intangibility and must be designed with customer in mind.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</a:t>
            </a:r>
            <a:r>
              <a:rPr lang="en-US" sz="2800" dirty="0"/>
              <a:t>hree service environment : facility external, internal, and other tangibles.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facility external environment includes the surrounding environment, parking facilities, the firm’s entrance, and signage facility accessibility, safety, visibility among others.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664407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Physical Evidence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firm’s internal environment constitutes interior design, signage, and equipment as well as other ambient conditions like music, scents, temperature, and colors that complement service delivery process.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These go along way in assuring the financial customer of the availability and quality of service being delivered.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777744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Physical Evidence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Other elements such as stationery used, business cards, billing statements staff uniforms and promotional material affects customer perception of quality of service and the marketer cannot ignore them.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physical evidence serves several purposes to the financial services marketer: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It differentiates the firm from its competitors 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800" dirty="0"/>
          </a:p>
          <a:p>
            <a:pPr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201650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Physical Evidence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dirty="0"/>
              <a:t>It communicates the financial institution image through what can be seen or heard. </a:t>
            </a:r>
          </a:p>
          <a:p>
            <a:pPr marL="514350" indent="-514350">
              <a:buFont typeface="+mj-lt"/>
              <a:buAutoNum type="arabicPeriod" startAt="2"/>
            </a:pPr>
            <a:r>
              <a:rPr lang="en-US" sz="2800" dirty="0"/>
              <a:t>The environment facilitates the service delivery to customers. </a:t>
            </a:r>
          </a:p>
          <a:p>
            <a:pPr marL="514350" indent="-514350">
              <a:buFont typeface="+mj-lt"/>
              <a:buAutoNum type="arabicPeriod" startAt="2"/>
            </a:pPr>
            <a:r>
              <a:rPr lang="en-US" sz="2800" dirty="0"/>
              <a:t>The service environment acts as a place of socialization for customers and employees.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It must be designed to meet this need.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753938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Physical Evidence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financial service environment also constitutes ambient conditions, space and functionality, and signs, symbols, and artifacts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ambient conditions include size and shape perceptions, colors, temperature, air quality, scent, music, noise, smell, lightning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financial services provider wants to use appropriate colors lightings and even sounds to enhance customer experience.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542822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Physical Evidence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Space and functionality affects customers perception of quality of service. 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Spatial layout such as to the floor plan including location of toilets, cloakroom and waiting room, size and space of furnishing, equipment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Others include </a:t>
            </a:r>
            <a:r>
              <a:rPr lang="en-US" sz="2800" dirty="0"/>
              <a:t>devices necessary for service delivery, handicapped facilities, and the ways in which they are arranged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These items must make the environment more friendly and functional for the marketer.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312472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Physical Evidence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Signs, symbols, and artifacts are critical in communicating direction and places where services are offered in a service environment.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 They are used to indicate the name of the service facility, communicate the service script, and to teach the rules in the service settings.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 They are also used to ensure order, delivery of important information about directions, service facilities, codes of conduct and imposed rules and regulations among others (Johan 2015).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312603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dirty="0"/>
              <a:t>Services Process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From m the service company’s perspective a service is a process which should be designed and managed to create a desired customer’s experience (Johan 2015).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 From lovelock and </a:t>
            </a:r>
            <a:r>
              <a:rPr lang="en-US" dirty="0"/>
              <a:t>W</a:t>
            </a:r>
            <a:r>
              <a:rPr lang="en-US" sz="2800" dirty="0"/>
              <a:t>irtz (2011) services processes should be viewed from blueprinting.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A blueprint specifies how a service process should be constructed and includes detailed description of all activities visible and invisible to customers showing the linkages between them.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791522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dirty="0"/>
              <a:t>Services Process cont.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A blueprint enables managers to identify potential fail points in the service process and modify the procedures to enhance the customers’ experience and increase productivity.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When developing a blueprint, first it’s necessary to identify key activities involved in a service process, distinguishing those which are experienced by customers and those which are other actions and support processes essential for service delivery. 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128857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dirty="0"/>
              <a:t>Services Process cont.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From blueprint theory of service design, the following activities would be undertaken (Lovelock and Wirtz, 2011)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1. Definition of standards for each front-stage activity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2. Physical and other evidence for front-stage activities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3. Principal customer actions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4. Line of interaction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043344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dirty="0"/>
              <a:t>Services Process cont.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5. Front-stage actions by customer-contact personnel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6. Line of visibility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7. Backstage actions by customer contact personnel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8. Support processes involving other service personnel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9. Support processes involving information technology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521768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dirty="0"/>
              <a:t>Services Process cont.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Badly designed processes, often result in slow, frustrating, and poor-quality service delivery and are likely to annoy customers.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Similarly, poor processes make it difficult for frontline staff to do their jobs well, result in low productivity, and increase the risk of service failures.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28838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dirty="0"/>
              <a:t>Service process redesign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This is a common practice in financial institutions where the service provider must reinvent his services now and then.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 Caused by changes in technology, customer needs, added service features, and new offerings.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Environmental changes and institutional rusting which occurs internally often reflects a natural deterioration of internal processes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</a:t>
            </a:r>
            <a:r>
              <a:rPr lang="en-US" sz="2800" dirty="0"/>
              <a:t>reeping bureaucracy, or the evolution of spurious, unofficial standards necessities a firm to redesign its processes. 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79445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process redesign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Examining blueprint of existing services may suggest opportunities for product improvement through reconfiguring delivery systems, adding or deleting specific elements, or repositioning the service to appeal to other segments.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The financial services marketers must keep on examining their current blueprint and make necessary changes to remain relevant in the marketplace.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844537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process redesign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Lovelock and Wirtz (2011)  notes that services redesign efforts typically focus on achieving the following key performance measures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a) Reduced number of service failures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b) Reduced cycle time from customer initiation of a service process to its completion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c) Enhanced productivity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d) Increased customer satisfaction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202356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process redesign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Berry and </a:t>
            </a:r>
            <a:r>
              <a:rPr lang="en-US" sz="2800" dirty="0" err="1"/>
              <a:t>Lampo</a:t>
            </a:r>
            <a:r>
              <a:rPr lang="en-US" sz="2800" dirty="0"/>
              <a:t> (2000) note that Service process redesign encompasses reconstitution, rearrangement, or substitution of service processes and may involve activities such as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a) Eliminating non-value-adding steps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b) Shifting to self-service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c) Delivering direct service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d) Bundling services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e) Redesigning the physical aspects of service processes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347089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Berry L. L, &amp; </a:t>
            </a:r>
            <a:r>
              <a:rPr lang="en-US" sz="2800" dirty="0" err="1"/>
              <a:t>Lampo</a:t>
            </a:r>
            <a:r>
              <a:rPr lang="en-US" sz="2800" dirty="0"/>
              <a:t> S.K (2000), Teaching an Old Service New Tricks: the Promise of Service Redesign, Journal of Service Research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2800" dirty="0"/>
              <a:t>Johan M (2015) Services Marketing. Szkoła Główna Handlowa  Warszawie (SGH) al. Niepodległości Warszawa, Polska</a:t>
            </a:r>
            <a:endParaRPr lang="en-US" sz="28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Lovelock C. Wirtz J. (2011) Services Marketing People, Technology, Strategy. Pearson Education, Inc., publishing as Prentice Hall, One Lake Street, Upper Saddle River, New Jersey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9829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endParaRPr lang="en-US" sz="2800" dirty="0"/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  <a:p>
            <a:pPr algn="ctr">
              <a:buFont typeface="Wingdings" panose="05000000000000000000" pitchFamily="2" charset="2"/>
              <a:buChar char="§"/>
            </a:pPr>
            <a:r>
              <a:rPr lang="en-US" sz="2800" b="1" dirty="0"/>
              <a:t>Thank you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15295768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1985</Words>
  <Application>Microsoft Office PowerPoint</Application>
  <PresentationFormat>Widescreen</PresentationFormat>
  <Paragraphs>185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Calibri</vt:lpstr>
      <vt:lpstr>Calibri Light</vt:lpstr>
      <vt:lpstr>Cambria</vt:lpstr>
      <vt:lpstr>Times New Roman</vt:lpstr>
      <vt:lpstr>Wingdings</vt:lpstr>
      <vt:lpstr>Retrospect</vt:lpstr>
      <vt:lpstr>MARKETING OF FINANCIAL SERVICES  </vt:lpstr>
      <vt:lpstr>Introduction </vt:lpstr>
      <vt:lpstr>Intended learning outcomes</vt:lpstr>
      <vt:lpstr>Context </vt:lpstr>
      <vt:lpstr>People and Service Delivery </vt:lpstr>
      <vt:lpstr>People and Service Delivery  cont.</vt:lpstr>
      <vt:lpstr>Relationship between HR and marketing department</vt:lpstr>
      <vt:lpstr>Relationship between HR and marketing department cont.</vt:lpstr>
      <vt:lpstr>Recruitment </vt:lpstr>
      <vt:lpstr>Training and empowering </vt:lpstr>
      <vt:lpstr>Training and empowering </vt:lpstr>
      <vt:lpstr>Training and empowering </vt:lpstr>
      <vt:lpstr>Motivation </vt:lpstr>
      <vt:lpstr>Motivation cont.</vt:lpstr>
      <vt:lpstr>Employees monitoring and control</vt:lpstr>
      <vt:lpstr>Monitoring cont.</vt:lpstr>
      <vt:lpstr>Physical Evidence</vt:lpstr>
      <vt:lpstr>Physical Evidence cont.</vt:lpstr>
      <vt:lpstr>Physical Evidence cont.</vt:lpstr>
      <vt:lpstr>Physical Evidence cont.</vt:lpstr>
      <vt:lpstr>Physical Evidence cont.</vt:lpstr>
      <vt:lpstr>Physical Evidence cont.</vt:lpstr>
      <vt:lpstr>Physical Evidence cont.</vt:lpstr>
      <vt:lpstr>Services Process</vt:lpstr>
      <vt:lpstr>Services Process cont.</vt:lpstr>
      <vt:lpstr>Services Process cont.</vt:lpstr>
      <vt:lpstr>Services Process cont.</vt:lpstr>
      <vt:lpstr>Services Process cont.</vt:lpstr>
      <vt:lpstr>Service process redesign </vt:lpstr>
      <vt:lpstr>Service process redesign </vt:lpstr>
      <vt:lpstr>Service process redesign </vt:lpstr>
      <vt:lpstr>Service process redesign </vt:lpstr>
      <vt:lpstr>References </vt:lpstr>
      <vt:lpstr>End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OF FINANCIAL SERVICES</dc:title>
  <dc:creator>john kamau</dc:creator>
  <cp:lastModifiedBy>john kamau</cp:lastModifiedBy>
  <cp:revision>7</cp:revision>
  <dcterms:created xsi:type="dcterms:W3CDTF">2022-05-23T09:17:22Z</dcterms:created>
  <dcterms:modified xsi:type="dcterms:W3CDTF">2022-06-01T19:26:00Z</dcterms:modified>
</cp:coreProperties>
</file>