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352" r:id="rId4"/>
    <p:sldId id="353" r:id="rId5"/>
    <p:sldId id="387" r:id="rId6"/>
    <p:sldId id="386" r:id="rId7"/>
    <p:sldId id="385" r:id="rId8"/>
    <p:sldId id="390" r:id="rId9"/>
    <p:sldId id="384" r:id="rId10"/>
    <p:sldId id="383" r:id="rId11"/>
    <p:sldId id="382" r:id="rId12"/>
    <p:sldId id="388" r:id="rId13"/>
    <p:sldId id="381" r:id="rId14"/>
    <p:sldId id="389" r:id="rId15"/>
    <p:sldId id="380" r:id="rId16"/>
    <p:sldId id="379" r:id="rId17"/>
    <p:sldId id="378" r:id="rId18"/>
    <p:sldId id="377" r:id="rId19"/>
    <p:sldId id="376" r:id="rId20"/>
    <p:sldId id="375" r:id="rId21"/>
    <p:sldId id="374" r:id="rId22"/>
    <p:sldId id="391" r:id="rId23"/>
    <p:sldId id="372" r:id="rId24"/>
    <p:sldId id="371" r:id="rId25"/>
    <p:sldId id="370" r:id="rId26"/>
    <p:sldId id="369" r:id="rId27"/>
    <p:sldId id="368" r:id="rId28"/>
    <p:sldId id="367" r:id="rId29"/>
    <p:sldId id="366" r:id="rId30"/>
    <p:sldId id="365" r:id="rId31"/>
    <p:sldId id="364" r:id="rId32"/>
    <p:sldId id="363" r:id="rId33"/>
    <p:sldId id="362" r:id="rId34"/>
    <p:sldId id="361" r:id="rId35"/>
    <p:sldId id="360" r:id="rId36"/>
    <p:sldId id="359" r:id="rId37"/>
    <p:sldId id="392" r:id="rId38"/>
    <p:sldId id="393" r:id="rId39"/>
    <p:sldId id="35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7020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744580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3AC519-F2FD-4DCC-8CD8-006751FA5746}" type="datetimeFigureOut">
              <a:rPr lang="en-US" smtClean="0"/>
              <a:t>06/02/2022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28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normAutofit/>
          </a:bodyPr>
          <a:lstStyle>
            <a:lvl1pPr>
              <a:defRPr sz="32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lvl1pPr>
              <a:defRPr sz="2800">
                <a:latin typeface="Times New Roman" panose="02020603050405020304" pitchFamily="18" charset="0"/>
                <a:cs typeface="Times New Roman" panose="02020603050405020304" pitchFamily="18"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3AC519-F2FD-4DCC-8CD8-006751FA5746}" type="datetimeFigureOut">
              <a:rPr lang="en-US" smtClean="0"/>
              <a:t>06/02/2022</a:t>
            </a:fld>
            <a:endParaRPr lang="en-US"/>
          </a:p>
        </p:txBody>
      </p:sp>
      <p:sp>
        <p:nvSpPr>
          <p:cNvPr id="6" name="Footer Placeholder 5"/>
          <p:cNvSpPr>
            <a:spLocks noGrp="1"/>
          </p:cNvSpPr>
          <p:nvPr>
            <p:ph type="ftr" sz="quarter" idx="11"/>
          </p:nvPr>
        </p:nvSpPr>
        <p:spPr/>
        <p:txBody>
          <a:bodyPr/>
          <a:lstStyle/>
          <a:p>
            <a:r>
              <a:rPr lang="en-US" dirty="0"/>
              <a:t>Dr. John Kamau</a:t>
            </a:r>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dirty="0"/>
          </a:p>
        </p:txBody>
      </p:sp>
    </p:spTree>
    <p:extLst>
      <p:ext uri="{BB962C8B-B14F-4D97-AF65-F5344CB8AC3E}">
        <p14:creationId xmlns:p14="http://schemas.microsoft.com/office/powerpoint/2010/main" val="4085509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3AC519-F2FD-4DCC-8CD8-006751FA5746}" type="datetimeFigureOut">
              <a:rPr lang="en-US" smtClean="0"/>
              <a:t>06/02/2022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23543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3AC519-F2FD-4DCC-8CD8-006751FA5746}" type="datetimeFigureOut">
              <a:rPr lang="en-US" smtClean="0"/>
              <a:t>06/02/2022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407181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43AC519-F2FD-4DCC-8CD8-006751FA5746}" type="datetimeFigureOut">
              <a:rPr lang="en-US" smtClean="0"/>
              <a:t>06/02/2022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37348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43AC519-F2FD-4DCC-8CD8-006751FA5746}" type="datetimeFigureOut">
              <a:rPr lang="en-US" smtClean="0"/>
              <a:t>06/02/2022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25BD102-7ABA-4713-BAB2-BFBB86D9F54C}" type="slidenum">
              <a:rPr lang="en-US" smtClean="0"/>
              <a:t>‹#›</a:t>
            </a:fld>
            <a:endParaRPr lang="en-US"/>
          </a:p>
        </p:txBody>
      </p:sp>
    </p:spTree>
    <p:extLst>
      <p:ext uri="{BB962C8B-B14F-4D97-AF65-F5344CB8AC3E}">
        <p14:creationId xmlns:p14="http://schemas.microsoft.com/office/powerpoint/2010/main" val="281004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3AC519-F2FD-4DCC-8CD8-006751FA5746}" type="datetimeFigureOut">
              <a:rPr lang="en-US" smtClean="0"/>
              <a:t>06/02/2022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171019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3309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420408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43AC519-F2FD-4DCC-8CD8-006751FA5746}" type="datetimeFigureOut">
              <a:rPr lang="en-US" smtClean="0"/>
              <a:t>06/02/2022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25BD102-7ABA-4713-BAB2-BFBB86D9F54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4327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9E3A4-294B-4E89-A82E-80235A16A90B}"/>
              </a:ext>
            </a:extLst>
          </p:cNvPr>
          <p:cNvSpPr>
            <a:spLocks noGrp="1"/>
          </p:cNvSpPr>
          <p:nvPr>
            <p:ph type="ctrTitle"/>
          </p:nvPr>
        </p:nvSpPr>
        <p:spPr/>
        <p:txBody>
          <a:bodyPr>
            <a:normAutofit/>
          </a:bodyPr>
          <a:lstStyle/>
          <a:p>
            <a:r>
              <a:rPr lang="en-US" dirty="0"/>
              <a:t>MARKETING OF FINANCIAL SERVICES </a:t>
            </a:r>
            <a:br>
              <a:rPr lang="en-US" dirty="0"/>
            </a:br>
            <a:endParaRPr lang="en-US" dirty="0"/>
          </a:p>
        </p:txBody>
      </p:sp>
      <p:sp>
        <p:nvSpPr>
          <p:cNvPr id="3" name="Subtitle 2">
            <a:extLst>
              <a:ext uri="{FF2B5EF4-FFF2-40B4-BE49-F238E27FC236}">
                <a16:creationId xmlns:a16="http://schemas.microsoft.com/office/drawing/2014/main" id="{2565D22D-6FB5-49EE-AE91-DE654C29705D}"/>
              </a:ext>
            </a:extLst>
          </p:cNvPr>
          <p:cNvSpPr>
            <a:spLocks noGrp="1"/>
          </p:cNvSpPr>
          <p:nvPr>
            <p:ph type="subTitle" idx="1"/>
          </p:nvPr>
        </p:nvSpPr>
        <p:spPr/>
        <p:txBody>
          <a:bodyPr>
            <a:normAutofit fontScale="77500" lnSpcReduction="20000"/>
          </a:bodyPr>
          <a:lstStyle/>
          <a:p>
            <a:pPr marL="0" marR="0" algn="ctr">
              <a:lnSpc>
                <a:spcPct val="115000"/>
              </a:lnSpc>
              <a:spcBef>
                <a:spcPts val="0"/>
              </a:spcBef>
              <a:spcAft>
                <a:spcPts val="1000"/>
              </a:spcAft>
            </a:pPr>
            <a:r>
              <a:rPr lang="en-US" dirty="0">
                <a:solidFill>
                  <a:schemeClr val="tx1"/>
                </a:solidFill>
              </a:rPr>
              <a:t>LECTURE 10: </a:t>
            </a:r>
            <a:r>
              <a:rPr lang="en-US" dirty="0">
                <a:effectLst/>
                <a:latin typeface="Cambria" panose="02040503050406030204" pitchFamily="18" charset="0"/>
                <a:ea typeface="Times New Roman" panose="02020603050405020304" pitchFamily="18" charset="0"/>
                <a:cs typeface="Times New Roman" panose="02020603050405020304" pitchFamily="18" charset="0"/>
              </a:rPr>
              <a:t>Service Quality and Productivity in Financial Services Marketing</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dirty="0">
                <a:solidFill>
                  <a:schemeClr val="tx1"/>
                </a:solidFill>
              </a:rPr>
              <a:t>DR. John Kamau</a:t>
            </a:r>
          </a:p>
        </p:txBody>
      </p:sp>
    </p:spTree>
    <p:extLst>
      <p:ext uri="{BB962C8B-B14F-4D97-AF65-F5344CB8AC3E}">
        <p14:creationId xmlns:p14="http://schemas.microsoft.com/office/powerpoint/2010/main" val="1575724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dirty="0"/>
              <a:t>Introduction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Welcome to week 10 lecture!</a:t>
            </a:r>
          </a:p>
          <a:p>
            <a:pPr>
              <a:buFont typeface="Wingdings" panose="05000000000000000000" pitchFamily="2" charset="2"/>
              <a:buChar char="§"/>
            </a:pPr>
            <a:r>
              <a:rPr lang="en-US" sz="2800" dirty="0"/>
              <a:t>We have now covered over 80 % of our lectures in this course</a:t>
            </a:r>
          </a:p>
          <a:p>
            <a:pPr>
              <a:buFont typeface="Wingdings" panose="05000000000000000000" pitchFamily="2" charset="2"/>
              <a:buChar char="§"/>
            </a:pPr>
            <a:r>
              <a:rPr lang="en-US" sz="2800" dirty="0"/>
              <a:t>It gives me great joy that we have walked together so far and look forward to completing the course in the next three weeks</a:t>
            </a:r>
          </a:p>
          <a:p>
            <a:pPr>
              <a:buFont typeface="Wingdings" panose="05000000000000000000" pitchFamily="2" charset="2"/>
              <a:buChar char="§"/>
            </a:pPr>
            <a:r>
              <a:rPr lang="en-US" sz="2800" dirty="0"/>
              <a:t>Having looked at the marketing mix elements , we now turn to a very important aspect of financial service marketing “ the service quality”</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1981487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Intended learning outcomes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0" indent="0">
              <a:buNone/>
            </a:pPr>
            <a:r>
              <a:rPr lang="en-US" sz="2800" dirty="0"/>
              <a:t>At the end of this lecturer, you will be able to:</a:t>
            </a:r>
          </a:p>
          <a:p>
            <a:pPr>
              <a:buFont typeface="Wingdings" panose="05000000000000000000" pitchFamily="2" charset="2"/>
              <a:buChar char="§"/>
            </a:pPr>
            <a:r>
              <a:rPr lang="en-US" sz="2800" dirty="0"/>
              <a:t>a)	Define quality in service offerings</a:t>
            </a:r>
          </a:p>
          <a:p>
            <a:pPr>
              <a:buFont typeface="Wingdings" panose="05000000000000000000" pitchFamily="2" charset="2"/>
              <a:buChar char="§"/>
            </a:pPr>
            <a:r>
              <a:rPr lang="en-US" sz="2800" dirty="0"/>
              <a:t>b)	Describe service quality dimensions </a:t>
            </a:r>
          </a:p>
          <a:p>
            <a:pPr>
              <a:buFont typeface="Wingdings" panose="05000000000000000000" pitchFamily="2" charset="2"/>
              <a:buChar char="§"/>
            </a:pPr>
            <a:r>
              <a:rPr lang="en-US" sz="2800" dirty="0"/>
              <a:t>c)	Discuss service quality delivery gaps</a:t>
            </a:r>
          </a:p>
          <a:p>
            <a:pPr>
              <a:buFont typeface="Wingdings" panose="05000000000000000000" pitchFamily="2" charset="2"/>
              <a:buChar char="§"/>
            </a:pPr>
            <a:r>
              <a:rPr lang="en-US" sz="2800" dirty="0"/>
              <a:t>d)	Examine ways of service recovery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522630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satisfaction and service quality</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 Customers expect quality service in any financial institution.</a:t>
            </a:r>
          </a:p>
          <a:p>
            <a:pPr>
              <a:buFont typeface="Wingdings" panose="05000000000000000000" pitchFamily="2" charset="2"/>
              <a:buChar char="§"/>
            </a:pPr>
            <a:r>
              <a:rPr lang="en-US" sz="2800" dirty="0"/>
              <a:t>Quality is a major determinant of customer satisfaction.</a:t>
            </a:r>
          </a:p>
          <a:p>
            <a:pPr>
              <a:buFont typeface="Wingdings" panose="05000000000000000000" pitchFamily="2" charset="2"/>
              <a:buChar char="§"/>
            </a:pPr>
            <a:r>
              <a:rPr lang="en-US" sz="2800" dirty="0"/>
              <a:t>Satisfaction is the degree to which service delivered meets customer expectation. </a:t>
            </a:r>
          </a:p>
          <a:p>
            <a:pPr>
              <a:buFont typeface="Wingdings" panose="05000000000000000000" pitchFamily="2" charset="2"/>
              <a:buChar char="§"/>
            </a:pPr>
            <a:r>
              <a:rPr lang="en-US" sz="2800" dirty="0"/>
              <a:t>Customer satisfaction is determined by factors such as service features, customer emotions, attributions for service success or failure, perceptions of equity or fairness,  other consumers, family members and co-workers.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902637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Benefits of customers satisfaction</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514350" indent="-514350">
              <a:buFont typeface="+mj-lt"/>
              <a:buAutoNum type="arabicPeriod"/>
            </a:pPr>
            <a:r>
              <a:rPr lang="en-US" dirty="0"/>
              <a:t>H</a:t>
            </a:r>
            <a:r>
              <a:rPr lang="en-US" sz="2800" dirty="0"/>
              <a:t>igher customer satisfaction </a:t>
            </a:r>
          </a:p>
          <a:p>
            <a:pPr marL="514350" indent="-514350">
              <a:buFont typeface="+mj-lt"/>
              <a:buAutoNum type="arabicPeriod"/>
            </a:pPr>
            <a:r>
              <a:rPr lang="en-US" sz="2800" dirty="0"/>
              <a:t>Positive word of mouth </a:t>
            </a:r>
          </a:p>
          <a:p>
            <a:pPr marL="514350" indent="-514350">
              <a:buFont typeface="+mj-lt"/>
              <a:buAutoNum type="arabicPeriod"/>
            </a:pPr>
            <a:r>
              <a:rPr lang="en-US" sz="2800" dirty="0"/>
              <a:t>Good publicity</a:t>
            </a:r>
          </a:p>
          <a:p>
            <a:pPr marL="514350" indent="-514350">
              <a:buFont typeface="+mj-lt"/>
              <a:buAutoNum type="arabicPeriod"/>
            </a:pPr>
            <a:r>
              <a:rPr lang="en-US" sz="2800" dirty="0"/>
              <a:t>Repeated purchases</a:t>
            </a:r>
          </a:p>
          <a:p>
            <a:pPr marL="514350" indent="-514350">
              <a:buFont typeface="+mj-lt"/>
              <a:buAutoNum type="arabicPeriod"/>
            </a:pPr>
            <a:r>
              <a:rPr lang="en-US" sz="2800" dirty="0"/>
              <a:t>Increases in market share.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357883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Demands for customers satisfaction</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Need to understanding customers’ needs</a:t>
            </a:r>
          </a:p>
          <a:p>
            <a:pPr>
              <a:buFont typeface="Wingdings" panose="05000000000000000000" pitchFamily="2" charset="2"/>
              <a:buChar char="§"/>
            </a:pPr>
            <a:r>
              <a:rPr lang="en-US" sz="2800" dirty="0"/>
              <a:t> Specifying quality standards </a:t>
            </a:r>
          </a:p>
          <a:p>
            <a:pPr>
              <a:buFont typeface="Wingdings" panose="05000000000000000000" pitchFamily="2" charset="2"/>
              <a:buChar char="§"/>
            </a:pPr>
            <a:r>
              <a:rPr lang="en-US" sz="2800" dirty="0"/>
              <a:t>Designing service delivery systems and procedures </a:t>
            </a:r>
          </a:p>
          <a:p>
            <a:pPr>
              <a:buFont typeface="Wingdings" panose="05000000000000000000" pitchFamily="2" charset="2"/>
              <a:buChar char="§"/>
            </a:pPr>
            <a:r>
              <a:rPr lang="en-US" sz="2800" dirty="0"/>
              <a:t>Implementing suitable human resources policies   </a:t>
            </a:r>
          </a:p>
          <a:p>
            <a:pPr>
              <a:buFont typeface="Wingdings" panose="05000000000000000000" pitchFamily="2" charset="2"/>
              <a:buChar char="§"/>
            </a:pPr>
            <a:r>
              <a:rPr lang="en-US" sz="2800" dirty="0"/>
              <a:t>Developing a service quality information system to assess the firm’s overall performance.</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652038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 Definition of service quality </a:t>
            </a:r>
            <a:br>
              <a:rPr lang="en-US" sz="3200" dirty="0"/>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Various definitions of quality have been put in place.</a:t>
            </a:r>
          </a:p>
          <a:p>
            <a:pPr>
              <a:buFont typeface="Wingdings" panose="05000000000000000000" pitchFamily="2" charset="2"/>
              <a:buChar char="§"/>
            </a:pPr>
            <a:r>
              <a:rPr lang="en-US" sz="2800" dirty="0"/>
              <a:t> Crosby, (1984) defines quality as ‘conforming to requirements’ implying that organizations must establish requirements and specifications</a:t>
            </a:r>
          </a:p>
          <a:p>
            <a:pPr>
              <a:buFont typeface="Wingdings" panose="05000000000000000000" pitchFamily="2" charset="2"/>
              <a:buChar char="§"/>
            </a:pPr>
            <a:r>
              <a:rPr lang="en-US" sz="2800" dirty="0"/>
              <a:t> Juran (1982) views it as ‘fitness for use’. Which basically looks at ways of satisfying customers’ needs.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5555363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 Definition of service quality </a:t>
            </a:r>
            <a:br>
              <a:rPr lang="en-US" sz="3200" dirty="0"/>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Garvin (1988) in attempting to define quality developed various perspectives on quality such as:  </a:t>
            </a:r>
          </a:p>
          <a:p>
            <a:pPr>
              <a:buFont typeface="Wingdings" panose="05000000000000000000" pitchFamily="2" charset="2"/>
              <a:buChar char="§"/>
            </a:pPr>
            <a:r>
              <a:rPr lang="en-US" sz="2800" dirty="0"/>
              <a:t>The transcendent view (innate mark of excellence)</a:t>
            </a:r>
          </a:p>
          <a:p>
            <a:pPr>
              <a:buFont typeface="Wingdings" panose="05000000000000000000" pitchFamily="2" charset="2"/>
              <a:buChar char="§"/>
            </a:pPr>
            <a:r>
              <a:rPr lang="en-US" sz="2800" dirty="0"/>
              <a:t>The product-based approach (quality as a precise and measurable variable)</a:t>
            </a:r>
          </a:p>
          <a:p>
            <a:pPr>
              <a:buFont typeface="Wingdings" panose="05000000000000000000" pitchFamily="2" charset="2"/>
              <a:buChar char="§"/>
            </a:pPr>
            <a:r>
              <a:rPr lang="en-US" sz="2800" dirty="0"/>
              <a:t>User-based definition (quality lies in the eyes of the beholder). </a:t>
            </a:r>
          </a:p>
          <a:p>
            <a:pPr>
              <a:buFont typeface="Wingdings" panose="05000000000000000000" pitchFamily="2" charset="2"/>
              <a:buChar char="§"/>
            </a:pPr>
            <a:r>
              <a:rPr lang="en-US" sz="2800" dirty="0"/>
              <a:t>Value based approach (affordable excellence).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4207112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From the various definition we can define quality financial services as perceived affordable excellent services that meets or exceeds customer expectation. </a:t>
            </a:r>
          </a:p>
          <a:p>
            <a:pPr>
              <a:buFont typeface="Wingdings" panose="05000000000000000000" pitchFamily="2" charset="2"/>
              <a:buChar char="§"/>
            </a:pPr>
            <a:r>
              <a:rPr lang="en-US" sz="2800" dirty="0"/>
              <a:t>This implies that financial customer has certain expectation depending on how much they are willing to spend and that if the service provider meets or exceed the expectation then they will perceive that the quality of service is high.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750582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 Dimension of services quality</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Various scholars such as Zeithaml and Bitner (2000), </a:t>
            </a:r>
            <a:r>
              <a:rPr lang="en-US" sz="2800" dirty="0" err="1"/>
              <a:t>Gronroos</a:t>
            </a:r>
            <a:r>
              <a:rPr lang="en-US" sz="2800" dirty="0"/>
              <a:t> (1984) and Johnson, Silvestro, Fitzgerald and Voss, (1990) have identified various dimensions of a service. </a:t>
            </a:r>
          </a:p>
          <a:p>
            <a:pPr>
              <a:buFont typeface="Wingdings" panose="05000000000000000000" pitchFamily="2" charset="2"/>
              <a:buChar char="§"/>
            </a:pPr>
            <a:r>
              <a:rPr lang="en-US" sz="2800" dirty="0"/>
              <a:t>For purpose of this class we will discuss quality dimensions highlighted by Parasuraman, Zeithaml and Berry (1985; 1988), who developed 10 </a:t>
            </a:r>
            <a:r>
              <a:rPr lang="en-US" sz="2800" dirty="0" err="1"/>
              <a:t>dimesions</a:t>
            </a:r>
            <a:r>
              <a:rPr lang="en-US" sz="2800" dirty="0"/>
              <a:t> of service quality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538301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Dimensions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 </a:t>
            </a:r>
            <a:r>
              <a:rPr lang="en-US" sz="2800" b="1" dirty="0"/>
              <a:t>a) Reliability: </a:t>
            </a:r>
            <a:r>
              <a:rPr lang="en-US" sz="2800" dirty="0"/>
              <a:t>This is the ability of financial institutions to perform the promised service dependably and accurately. </a:t>
            </a:r>
          </a:p>
          <a:p>
            <a:pPr>
              <a:buFont typeface="Wingdings" panose="05000000000000000000" pitchFamily="2" charset="2"/>
              <a:buChar char="§"/>
            </a:pPr>
            <a:r>
              <a:rPr lang="en-US" sz="2800" dirty="0"/>
              <a:t>It is particularly important that these firms deliver core attributes of services to meet customer expectation and beyond. </a:t>
            </a:r>
          </a:p>
          <a:p>
            <a:pPr>
              <a:buFont typeface="Wingdings" panose="05000000000000000000" pitchFamily="2" charset="2"/>
              <a:buChar char="§"/>
            </a:pPr>
            <a:r>
              <a:rPr lang="en-US" sz="2800" b="1" dirty="0"/>
              <a:t>b) Responsiveness: </a:t>
            </a:r>
            <a:r>
              <a:rPr lang="en-US" sz="2800" dirty="0"/>
              <a:t>The willingness to help customers and to provide prompt service.</a:t>
            </a:r>
          </a:p>
          <a:p>
            <a:pPr>
              <a:buFont typeface="Wingdings" panose="05000000000000000000" pitchFamily="2" charset="2"/>
              <a:buChar char="§"/>
            </a:pPr>
            <a:r>
              <a:rPr lang="en-US" dirty="0"/>
              <a:t>Employees</a:t>
            </a:r>
            <a:r>
              <a:rPr lang="en-US" sz="2800" dirty="0"/>
              <a:t>  must show attentiveness, flexibility, and improve speed of service delivery depending on customer’s request.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1382272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Dimensions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c)Tangibles: </a:t>
            </a:r>
            <a:r>
              <a:rPr lang="en-US" sz="2800" dirty="0"/>
              <a:t>This has to do with appearance of physical facilities, equipment, personnel, and communication materials in the service center.</a:t>
            </a:r>
          </a:p>
          <a:p>
            <a:pPr>
              <a:buFont typeface="Wingdings" panose="05000000000000000000" pitchFamily="2" charset="2"/>
              <a:buChar char="§"/>
            </a:pPr>
            <a:r>
              <a:rPr lang="en-US" dirty="0"/>
              <a:t>T</a:t>
            </a:r>
            <a:r>
              <a:rPr lang="en-US" sz="2800" dirty="0"/>
              <a:t>he size and shape of the building, location, equipment being used, the dressing of staff delivering the service all of which will communicate to them about service quality. </a:t>
            </a:r>
          </a:p>
          <a:p>
            <a:pPr>
              <a:buFont typeface="Wingdings" panose="05000000000000000000" pitchFamily="2" charset="2"/>
              <a:buChar char="§"/>
            </a:pPr>
            <a:r>
              <a:rPr lang="en-US" sz="2800" dirty="0"/>
              <a:t>Maintain  state of the art facilities to create right impression about service quality.</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754820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Dimensions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 </a:t>
            </a:r>
            <a:r>
              <a:rPr lang="en-US" sz="2800" b="1" dirty="0"/>
              <a:t>d) Communication: </a:t>
            </a:r>
            <a:r>
              <a:rPr lang="en-US" sz="2800" dirty="0"/>
              <a:t>Keeping customers informed in a language they can understand. </a:t>
            </a:r>
          </a:p>
          <a:p>
            <a:pPr>
              <a:buFont typeface="Wingdings" panose="05000000000000000000" pitchFamily="2" charset="2"/>
              <a:buChar char="§"/>
            </a:pPr>
            <a:r>
              <a:rPr lang="en-US" sz="2800" b="1" dirty="0"/>
              <a:t>e) Credibility: </a:t>
            </a:r>
            <a:r>
              <a:rPr lang="en-US" sz="2800" dirty="0"/>
              <a:t>The ability to convey honest, trust and confidence. </a:t>
            </a:r>
          </a:p>
          <a:p>
            <a:pPr>
              <a:buFont typeface="Wingdings" panose="05000000000000000000" pitchFamily="2" charset="2"/>
              <a:buChar char="§"/>
            </a:pPr>
            <a:r>
              <a:rPr lang="en-US" sz="2800" dirty="0"/>
              <a:t>The suppliers of such services must live to this customers expectation by the way they conduct business, the language they use, level of consistency and they way they interact with the customers.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968953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Dimensions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f) </a:t>
            </a:r>
            <a:r>
              <a:rPr lang="en-US" sz="2800" b="1" dirty="0"/>
              <a:t>Security: </a:t>
            </a:r>
            <a:r>
              <a:rPr lang="en-US" sz="2800" dirty="0"/>
              <a:t>The physical, financial and confidentiality. </a:t>
            </a:r>
          </a:p>
          <a:p>
            <a:pPr>
              <a:buFont typeface="Wingdings" panose="05000000000000000000" pitchFamily="2" charset="2"/>
              <a:buChar char="§"/>
            </a:pPr>
            <a:r>
              <a:rPr lang="en-US" sz="2800" dirty="0"/>
              <a:t>The financial service provider must demonstrate to the customer that they are safe inside service facilities and that their accounts are also safe. </a:t>
            </a:r>
          </a:p>
          <a:p>
            <a:pPr>
              <a:buFont typeface="Wingdings" panose="05000000000000000000" pitchFamily="2" charset="2"/>
              <a:buChar char="§"/>
            </a:pPr>
            <a:r>
              <a:rPr lang="en-US" sz="2800" dirty="0"/>
              <a:t>This is a big concern in days of cyber crimes and hacking of accounts due to technological developments.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844350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Dimensions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 g)</a:t>
            </a:r>
            <a:r>
              <a:rPr lang="en-US" sz="2800" b="1" dirty="0"/>
              <a:t>Competence: </a:t>
            </a:r>
            <a:r>
              <a:rPr lang="en-US" sz="2800" dirty="0"/>
              <a:t>The service employees must demonstrate to customers that they have the required skills and knowledge to serve their customers. </a:t>
            </a:r>
          </a:p>
          <a:p>
            <a:pPr>
              <a:buFont typeface="Wingdings" panose="05000000000000000000" pitchFamily="2" charset="2"/>
              <a:buChar char="§"/>
            </a:pPr>
            <a:r>
              <a:rPr lang="en-US" sz="2800" dirty="0"/>
              <a:t>This is done by ensuring that they consistently give correct information, respond appropriately to customer queries, and in case of a technical problem, they can easily solve it or refer it to the right person.</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367108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Dimensions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a:t>
            </a:r>
            <a:r>
              <a:rPr lang="en-US" sz="2800" b="1" dirty="0"/>
              <a:t>h) Courtesy: </a:t>
            </a:r>
            <a:r>
              <a:rPr lang="en-US" sz="2800" dirty="0"/>
              <a:t>This is expression of politeness, respect, and friendliness to customers by the employees. </a:t>
            </a:r>
          </a:p>
          <a:p>
            <a:pPr>
              <a:buFont typeface="Wingdings" panose="05000000000000000000" pitchFamily="2" charset="2"/>
              <a:buChar char="§"/>
            </a:pPr>
            <a:r>
              <a:rPr lang="en-US" sz="2800" dirty="0"/>
              <a:t>The financial customers have expectation that they would be welcomed warmly in financial institution and treated with respect by financial services provider. </a:t>
            </a:r>
          </a:p>
          <a:p>
            <a:pPr>
              <a:buFont typeface="Wingdings" panose="05000000000000000000" pitchFamily="2" charset="2"/>
              <a:buChar char="§"/>
            </a:pPr>
            <a:r>
              <a:rPr lang="en-US" sz="2800" dirty="0"/>
              <a:t>The financial service provider must demonstrate that they care and are concerned about their customers well-being.</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4202539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Dimensions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 </a:t>
            </a:r>
            <a:r>
              <a:rPr lang="en-US" sz="2800" dirty="0" err="1"/>
              <a:t>i</a:t>
            </a:r>
            <a:r>
              <a:rPr lang="en-US" sz="2800" dirty="0"/>
              <a:t>) </a:t>
            </a:r>
            <a:r>
              <a:rPr lang="en-US" sz="2800" b="1" dirty="0"/>
              <a:t>Empathy: </a:t>
            </a:r>
            <a:r>
              <a:rPr lang="en-US" sz="2800" dirty="0"/>
              <a:t>The provision of caring, individualized attention to customers. </a:t>
            </a:r>
          </a:p>
          <a:p>
            <a:pPr>
              <a:buFont typeface="Wingdings" panose="05000000000000000000" pitchFamily="2" charset="2"/>
              <a:buChar char="§"/>
            </a:pPr>
            <a:r>
              <a:rPr lang="en-US" sz="2800" dirty="0"/>
              <a:t>In this context the service provider must not give programmed solution to all customers but must show they understand each customer and treat them differently. </a:t>
            </a:r>
          </a:p>
          <a:p>
            <a:pPr>
              <a:buFont typeface="Wingdings" panose="05000000000000000000" pitchFamily="2" charset="2"/>
              <a:buChar char="§"/>
            </a:pPr>
            <a:r>
              <a:rPr lang="en-US" sz="2800" dirty="0"/>
              <a:t>j) </a:t>
            </a:r>
            <a:r>
              <a:rPr lang="en-US" sz="2800" b="1" dirty="0"/>
              <a:t>Access: </a:t>
            </a:r>
            <a:r>
              <a:rPr lang="en-US" sz="2800" dirty="0"/>
              <a:t>The ease of approach and contact. </a:t>
            </a:r>
          </a:p>
          <a:p>
            <a:pPr>
              <a:buFont typeface="Wingdings" panose="05000000000000000000" pitchFamily="2" charset="2"/>
              <a:buChar char="§"/>
            </a:pPr>
            <a:r>
              <a:rPr lang="en-US" sz="2800" dirty="0"/>
              <a:t>The service employee must be approachable and easy to talk to as they deal with customers.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678912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Summary of service dimensions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 1. Reliability – delivering on promises</a:t>
            </a:r>
          </a:p>
          <a:p>
            <a:pPr>
              <a:buFont typeface="Wingdings" panose="05000000000000000000" pitchFamily="2" charset="2"/>
              <a:buChar char="§"/>
            </a:pPr>
            <a:r>
              <a:rPr lang="en-US" sz="2800" dirty="0"/>
              <a:t>2. Responsiveness i.e., being willing to help</a:t>
            </a:r>
          </a:p>
          <a:p>
            <a:pPr>
              <a:buFont typeface="Wingdings" panose="05000000000000000000" pitchFamily="2" charset="2"/>
              <a:buChar char="§"/>
            </a:pPr>
            <a:r>
              <a:rPr lang="en-US" sz="2800" dirty="0"/>
              <a:t>3.Assurance –Inspiring trust and confidence</a:t>
            </a:r>
          </a:p>
          <a:p>
            <a:pPr>
              <a:buFont typeface="Wingdings" panose="05000000000000000000" pitchFamily="2" charset="2"/>
              <a:buChar char="§"/>
            </a:pPr>
            <a:r>
              <a:rPr lang="en-US" sz="2800" dirty="0"/>
              <a:t>4. Empathy- Treating customers as individuals</a:t>
            </a:r>
          </a:p>
          <a:p>
            <a:pPr>
              <a:buFont typeface="Wingdings" panose="05000000000000000000" pitchFamily="2" charset="2"/>
              <a:buChar char="§"/>
            </a:pPr>
            <a:r>
              <a:rPr lang="en-US" sz="2800" dirty="0"/>
              <a:t> 5. Tangibles –physical representation.</a:t>
            </a:r>
          </a:p>
          <a:p>
            <a:pPr>
              <a:buFont typeface="Wingdings" panose="05000000000000000000" pitchFamily="2" charset="2"/>
              <a:buChar char="§"/>
            </a:pPr>
            <a:r>
              <a:rPr lang="en-US" dirty="0"/>
              <a:t>E</a:t>
            </a:r>
            <a:r>
              <a:rPr lang="en-US" sz="2800" dirty="0"/>
              <a:t>mployees are familiar with these dimensions </a:t>
            </a:r>
          </a:p>
          <a:p>
            <a:pPr>
              <a:buFont typeface="Wingdings" panose="05000000000000000000" pitchFamily="2" charset="2"/>
              <a:buChar char="§"/>
            </a:pPr>
            <a:r>
              <a:rPr lang="en-US" dirty="0"/>
              <a:t>L</a:t>
            </a:r>
            <a:r>
              <a:rPr lang="en-US" sz="2800" dirty="0"/>
              <a:t>ive a lifestyle that has these values</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989011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Underlying values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a:t>
            </a:r>
            <a:r>
              <a:rPr lang="en-US" dirty="0"/>
              <a:t>L</a:t>
            </a:r>
            <a:r>
              <a:rPr lang="en-US" sz="2800" dirty="0"/>
              <a:t>ove and appreciate customers </a:t>
            </a:r>
          </a:p>
          <a:p>
            <a:pPr>
              <a:buFont typeface="Wingdings" panose="05000000000000000000" pitchFamily="2" charset="2"/>
              <a:buChar char="§"/>
            </a:pPr>
            <a:r>
              <a:rPr lang="en-US" dirty="0"/>
              <a:t>Consistency in lifestyle</a:t>
            </a:r>
          </a:p>
          <a:p>
            <a:pPr>
              <a:buFont typeface="Wingdings" panose="05000000000000000000" pitchFamily="2" charset="2"/>
              <a:buChar char="§"/>
            </a:pPr>
            <a:r>
              <a:rPr lang="en-US" sz="2800" dirty="0"/>
              <a:t>Keep the firms core values </a:t>
            </a:r>
          </a:p>
          <a:p>
            <a:pPr>
              <a:buFont typeface="Wingdings" panose="05000000000000000000" pitchFamily="2" charset="2"/>
              <a:buChar char="§"/>
            </a:pPr>
            <a:r>
              <a:rPr lang="en-US" dirty="0"/>
              <a:t>Long term perspective </a:t>
            </a:r>
          </a:p>
          <a:p>
            <a:pPr>
              <a:buFont typeface="Wingdings" panose="05000000000000000000" pitchFamily="2" charset="2"/>
              <a:buChar char="§"/>
            </a:pPr>
            <a:r>
              <a:rPr lang="en-US" sz="2800" dirty="0"/>
              <a:t>Understand the environment </a:t>
            </a:r>
          </a:p>
          <a:p>
            <a:pPr>
              <a:buFont typeface="Wingdings" panose="05000000000000000000" pitchFamily="2" charset="2"/>
              <a:buChar char="§"/>
            </a:pPr>
            <a:r>
              <a:rPr lang="en-US" dirty="0"/>
              <a:t>Decisiveness on the side of employee</a:t>
            </a:r>
          </a:p>
          <a:p>
            <a:pPr>
              <a:buFont typeface="Wingdings" panose="05000000000000000000" pitchFamily="2" charset="2"/>
              <a:buChar char="§"/>
            </a:pPr>
            <a:r>
              <a:rPr lang="en-US" sz="2800" dirty="0"/>
              <a:t>Team spirit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731129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How to acquire pre-requisite values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a:t>
            </a:r>
            <a:r>
              <a:rPr lang="en-US" dirty="0"/>
              <a:t>B</a:t>
            </a:r>
            <a:r>
              <a:rPr lang="en-US" sz="2800" dirty="0"/>
              <a:t>ecome aware of them by through various forums</a:t>
            </a:r>
          </a:p>
          <a:p>
            <a:pPr>
              <a:buFont typeface="Wingdings" panose="05000000000000000000" pitchFamily="2" charset="2"/>
              <a:buChar char="§"/>
            </a:pPr>
            <a:r>
              <a:rPr lang="en-US" dirty="0"/>
              <a:t>Have a strong desire to live and practice them</a:t>
            </a:r>
          </a:p>
          <a:p>
            <a:pPr>
              <a:buFont typeface="Wingdings" panose="05000000000000000000" pitchFamily="2" charset="2"/>
              <a:buChar char="§"/>
            </a:pPr>
            <a:r>
              <a:rPr lang="en-US" sz="2800" dirty="0"/>
              <a:t>Research more on these values and how to live them</a:t>
            </a:r>
          </a:p>
          <a:p>
            <a:pPr>
              <a:buFont typeface="Wingdings" panose="05000000000000000000" pitchFamily="2" charset="2"/>
              <a:buChar char="§"/>
            </a:pPr>
            <a:r>
              <a:rPr lang="en-US" dirty="0"/>
              <a:t>Have conversations on these values with friends’, colleagues and family</a:t>
            </a:r>
          </a:p>
          <a:p>
            <a:pPr>
              <a:buFont typeface="Wingdings" panose="05000000000000000000" pitchFamily="2" charset="2"/>
              <a:buChar char="§"/>
            </a:pPr>
            <a:r>
              <a:rPr lang="en-US" sz="2800" dirty="0"/>
              <a:t>Meditate on these dimensions more and more</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0644997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Delivery and Design Gaps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dirty="0"/>
              <a:t> The service delivery and design gaps arise from the believe that a financial service provider or any other service business desires to offer consistency service to its customers all the time. </a:t>
            </a:r>
          </a:p>
          <a:p>
            <a:pPr>
              <a:buFont typeface="Wingdings" panose="05000000000000000000" pitchFamily="2" charset="2"/>
              <a:buChar char="§"/>
            </a:pPr>
            <a:r>
              <a:rPr lang="en-US" sz="2800" dirty="0"/>
              <a:t>However due to human error, there are many gaps that arise between service delivered and customer expectation. </a:t>
            </a:r>
          </a:p>
          <a:p>
            <a:pPr>
              <a:buFont typeface="Wingdings" panose="05000000000000000000" pitchFamily="2" charset="2"/>
              <a:buChar char="§"/>
            </a:pPr>
            <a:r>
              <a:rPr lang="en-US" sz="2800" dirty="0"/>
              <a:t>The theory of service gaps was developed by Zeithaml, berry, and Parasuraman (1985) and enhanced by lovelock (1994). </a:t>
            </a:r>
          </a:p>
          <a:p>
            <a:pPr>
              <a:buFont typeface="Wingdings" panose="05000000000000000000" pitchFamily="2" charset="2"/>
              <a:buChar char="§"/>
            </a:pPr>
            <a:r>
              <a:rPr lang="en-US" sz="2800" dirty="0"/>
              <a:t>The gap model identifies seven service gaps that a financial service provider encounters and how to close them</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1949482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 models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pic>
        <p:nvPicPr>
          <p:cNvPr id="5" name="Picture 4" descr="Slide © 2007 by Christopher Lovelock and Jochen Wirtz Services Marketing  6/E Chapter Chapter 14: Improving Service Quality and Productivity. - ppt  download">
            <a:extLst>
              <a:ext uri="{FF2B5EF4-FFF2-40B4-BE49-F238E27FC236}">
                <a16:creationId xmlns:a16="http://schemas.microsoft.com/office/drawing/2014/main" id="{EF31BAEF-55A4-E313-3EAA-C325DEFEAD8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05878" y="1845734"/>
            <a:ext cx="5486400" cy="4023360"/>
          </a:xfrm>
          <a:prstGeom prst="rect">
            <a:avLst/>
          </a:prstGeom>
          <a:noFill/>
          <a:ln>
            <a:noFill/>
          </a:ln>
        </p:spPr>
      </p:pic>
      <p:sp>
        <p:nvSpPr>
          <p:cNvPr id="6" name="TextBox 5">
            <a:extLst>
              <a:ext uri="{FF2B5EF4-FFF2-40B4-BE49-F238E27FC236}">
                <a16:creationId xmlns:a16="http://schemas.microsoft.com/office/drawing/2014/main" id="{288031EC-B3DF-7ADB-29A7-2AEC3846F4CF}"/>
              </a:ext>
            </a:extLst>
          </p:cNvPr>
          <p:cNvSpPr txBox="1"/>
          <p:nvPr/>
        </p:nvSpPr>
        <p:spPr>
          <a:xfrm>
            <a:off x="927653" y="5764696"/>
            <a:ext cx="7116416" cy="923330"/>
          </a:xfrm>
          <a:prstGeom prst="rect">
            <a:avLst/>
          </a:prstGeom>
          <a:noFill/>
        </p:spPr>
        <p:txBody>
          <a:bodyPr wrap="square" rtlCol="0">
            <a:spAutoFit/>
          </a:bodyPr>
          <a:lstStyle/>
          <a:p>
            <a:r>
              <a:rPr lang="en-US" dirty="0">
                <a:solidFill>
                  <a:srgbClr val="111111"/>
                </a:solidFill>
                <a:latin typeface="Times New Roman" panose="02020603050405020304" pitchFamily="18" charset="0"/>
                <a:cs typeface="Times New Roman" panose="02020603050405020304" pitchFamily="18" charset="0"/>
              </a:rPr>
              <a:t>A</a:t>
            </a:r>
            <a:r>
              <a:rPr lang="en-US" b="0" i="0" dirty="0">
                <a:solidFill>
                  <a:srgbClr val="111111"/>
                </a:solidFill>
                <a:effectLst/>
                <a:latin typeface="Times New Roman" panose="02020603050405020304" pitchFamily="18" charset="0"/>
                <a:cs typeface="Times New Roman" panose="02020603050405020304" pitchFamily="18" charset="0"/>
              </a:rPr>
              <a:t>dapted from:  Lovelock C.&amp; Wirtz J (2004) Services Marketing, 5th Edition. International Journal of Service Industry Management</a:t>
            </a:r>
          </a:p>
          <a:p>
            <a:endParaRPr lang="en-US" dirty="0"/>
          </a:p>
        </p:txBody>
      </p:sp>
    </p:spTree>
    <p:extLst>
      <p:ext uri="{BB962C8B-B14F-4D97-AF65-F5344CB8AC3E}">
        <p14:creationId xmlns:p14="http://schemas.microsoft.com/office/powerpoint/2010/main" val="40313067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 1. </a:t>
            </a:r>
            <a:r>
              <a:rPr lang="en-US" sz="2800" b="1" dirty="0"/>
              <a:t>The knowledge gap </a:t>
            </a:r>
            <a:r>
              <a:rPr lang="en-US" sz="2800" dirty="0"/>
              <a:t>is the difference between </a:t>
            </a:r>
            <a:r>
              <a:rPr lang="en-US" sz="2800" dirty="0">
                <a:solidFill>
                  <a:srgbClr val="FF0000"/>
                </a:solidFill>
              </a:rPr>
              <a:t>what service providers believe customers expect</a:t>
            </a:r>
            <a:r>
              <a:rPr lang="en-US" sz="2800" dirty="0"/>
              <a:t> and </a:t>
            </a:r>
            <a:r>
              <a:rPr lang="en-US" sz="2800" dirty="0">
                <a:solidFill>
                  <a:srgbClr val="00B0F0"/>
                </a:solidFill>
              </a:rPr>
              <a:t>customers’ actual needs and expectations</a:t>
            </a:r>
            <a:r>
              <a:rPr lang="en-US" sz="2800" dirty="0"/>
              <a:t>. </a:t>
            </a:r>
          </a:p>
          <a:p>
            <a:pPr>
              <a:buFont typeface="Wingdings" panose="05000000000000000000" pitchFamily="2" charset="2"/>
              <a:buChar char="§"/>
            </a:pPr>
            <a:r>
              <a:rPr lang="en-US" sz="2800" b="1" i="1" dirty="0"/>
              <a:t>Source: </a:t>
            </a:r>
            <a:r>
              <a:rPr lang="en-US" sz="2800" dirty="0"/>
              <a:t>poor customer relationship management inward-outward thinking rather than vice versa, due to failure to listen to customers complaints and poor communication between management and frontline staff. </a:t>
            </a:r>
          </a:p>
          <a:p>
            <a:pPr>
              <a:buFont typeface="Wingdings" panose="05000000000000000000" pitchFamily="2" charset="2"/>
              <a:buChar char="§"/>
            </a:pPr>
            <a:r>
              <a:rPr lang="en-US" sz="2800" b="1" i="1" dirty="0"/>
              <a:t>Gap closed </a:t>
            </a:r>
            <a:r>
              <a:rPr lang="en-US" sz="2800" dirty="0"/>
              <a:t>by appropriate philosophy, market research and enhanced communication between management and staff</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3165590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 2) </a:t>
            </a:r>
            <a:r>
              <a:rPr lang="en-US" sz="2800" b="1" dirty="0"/>
              <a:t>The standards gap </a:t>
            </a:r>
            <a:r>
              <a:rPr lang="en-US" sz="2800" dirty="0"/>
              <a:t>is the </a:t>
            </a:r>
            <a:r>
              <a:rPr lang="en-US" sz="2800" dirty="0">
                <a:solidFill>
                  <a:srgbClr val="FF0000"/>
                </a:solidFill>
              </a:rPr>
              <a:t>difference between management’s perceptions of customer expectations </a:t>
            </a:r>
            <a:r>
              <a:rPr lang="en-US" sz="2800" dirty="0"/>
              <a:t>and </a:t>
            </a:r>
            <a:r>
              <a:rPr lang="en-US" sz="2800" dirty="0">
                <a:solidFill>
                  <a:srgbClr val="00B0F0"/>
                </a:solidFill>
              </a:rPr>
              <a:t>the quality standards established for service delivery</a:t>
            </a:r>
            <a:r>
              <a:rPr lang="en-US" sz="2800" dirty="0"/>
              <a:t>. </a:t>
            </a:r>
          </a:p>
          <a:p>
            <a:pPr>
              <a:buFont typeface="Wingdings" panose="05000000000000000000" pitchFamily="2" charset="2"/>
              <a:buChar char="§"/>
            </a:pPr>
            <a:r>
              <a:rPr lang="en-US" sz="2800" dirty="0"/>
              <a:t>Source: misunderstanding of customer needs and wants.</a:t>
            </a:r>
          </a:p>
          <a:p>
            <a:pPr>
              <a:buFont typeface="Wingdings" panose="05000000000000000000" pitchFamily="2" charset="2"/>
              <a:buChar char="§"/>
            </a:pPr>
            <a:r>
              <a:rPr lang="en-US" sz="2800" dirty="0"/>
              <a:t>Closed by: proper communication within the financial institution,  top management commitment to quality as defined by customers,  training all the players and also Standardizing repetitive tasks</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3194178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 3) </a:t>
            </a:r>
            <a:r>
              <a:rPr lang="en-US" sz="2800" b="1" dirty="0"/>
              <a:t>The delivery gap </a:t>
            </a:r>
            <a:r>
              <a:rPr lang="en-US" sz="2800" dirty="0"/>
              <a:t>is the </a:t>
            </a:r>
            <a:r>
              <a:rPr lang="en-US" sz="2800" dirty="0">
                <a:solidFill>
                  <a:srgbClr val="FF0000"/>
                </a:solidFill>
              </a:rPr>
              <a:t>difference between specified delivery standards</a:t>
            </a:r>
            <a:r>
              <a:rPr lang="en-US" sz="2800" dirty="0"/>
              <a:t> and </a:t>
            </a:r>
            <a:r>
              <a:rPr lang="en-US" sz="2800" dirty="0">
                <a:solidFill>
                  <a:srgbClr val="00B0F0"/>
                </a:solidFill>
              </a:rPr>
              <a:t>the service provider’s actual performance on these standards.</a:t>
            </a:r>
            <a:r>
              <a:rPr lang="en-US" sz="2800" dirty="0"/>
              <a:t> </a:t>
            </a:r>
            <a:endParaRPr lang="en-US" dirty="0"/>
          </a:p>
          <a:p>
            <a:pPr>
              <a:buFont typeface="Wingdings" panose="05000000000000000000" pitchFamily="2" charset="2"/>
              <a:buChar char="§"/>
            </a:pPr>
            <a:r>
              <a:rPr lang="en-US" sz="2800" dirty="0"/>
              <a:t>Source  deficiencies in human resources policies, failure to match supply to demand, employee lack of knowledge of the product and lack of cohesive teamwork to deliver the product or service. </a:t>
            </a:r>
            <a:endParaRPr lang="en-US" dirty="0"/>
          </a:p>
          <a:p>
            <a:pPr>
              <a:buFont typeface="Wingdings" panose="05000000000000000000" pitchFamily="2" charset="2"/>
              <a:buChar char="§"/>
            </a:pPr>
            <a:r>
              <a:rPr lang="en-US" dirty="0"/>
              <a:t>C</a:t>
            </a:r>
            <a:r>
              <a:rPr lang="en-US" sz="2800" dirty="0"/>
              <a:t>losed through proper training and empowering of employees as well as schemes to retain highly knowledgeable employees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535916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 4)The communications gap is </a:t>
            </a:r>
            <a:r>
              <a:rPr lang="en-US" sz="2800" dirty="0">
                <a:solidFill>
                  <a:srgbClr val="FF0000"/>
                </a:solidFill>
              </a:rPr>
              <a:t>the difference between what the company’s advertising and sales personnel think are the product’s features, performance, and service quality leve</a:t>
            </a:r>
            <a:r>
              <a:rPr lang="en-US" sz="2800" dirty="0"/>
              <a:t>l and </a:t>
            </a:r>
            <a:r>
              <a:rPr lang="en-US" sz="2800" dirty="0">
                <a:solidFill>
                  <a:srgbClr val="00B0F0"/>
                </a:solidFill>
              </a:rPr>
              <a:t>what the company can deliver</a:t>
            </a:r>
            <a:r>
              <a:rPr lang="en-US" sz="2800" dirty="0"/>
              <a:t>. </a:t>
            </a:r>
          </a:p>
          <a:p>
            <a:pPr>
              <a:buFont typeface="Wingdings" panose="05000000000000000000" pitchFamily="2" charset="2"/>
              <a:buChar char="§"/>
            </a:pPr>
            <a:r>
              <a:rPr lang="en-US" sz="2800" dirty="0"/>
              <a:t>Source: due to poor communication within</a:t>
            </a:r>
          </a:p>
          <a:p>
            <a:pPr>
              <a:buFont typeface="Wingdings" panose="05000000000000000000" pitchFamily="2" charset="2"/>
              <a:buChar char="§"/>
            </a:pPr>
            <a:r>
              <a:rPr lang="en-US" sz="2800" dirty="0"/>
              <a:t>closed by enhancing communication employee's participation in developing promotion strategy and management of customers expectations .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0878652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 5) </a:t>
            </a:r>
            <a:r>
              <a:rPr lang="en-US" sz="2800" b="1" dirty="0"/>
              <a:t>The perceptions gap </a:t>
            </a:r>
            <a:r>
              <a:rPr lang="en-US" sz="2800" dirty="0"/>
              <a:t>is </a:t>
            </a:r>
            <a:r>
              <a:rPr lang="en-US" sz="2800" dirty="0">
                <a:solidFill>
                  <a:srgbClr val="FF0000"/>
                </a:solidFill>
              </a:rPr>
              <a:t>the difference between what is, in fact, delivered and </a:t>
            </a:r>
            <a:r>
              <a:rPr lang="en-US" sz="2800" dirty="0">
                <a:solidFill>
                  <a:srgbClr val="00B0F0"/>
                </a:solidFill>
              </a:rPr>
              <a:t>what customers perceive they have received (because they are unable to accurately evaluate service quality</a:t>
            </a:r>
            <a:r>
              <a:rPr lang="en-US" sz="2800" dirty="0"/>
              <a:t>). </a:t>
            </a:r>
          </a:p>
          <a:p>
            <a:pPr>
              <a:buFont typeface="Wingdings" panose="05000000000000000000" pitchFamily="2" charset="2"/>
              <a:buChar char="§"/>
            </a:pPr>
            <a:r>
              <a:rPr lang="en-US" sz="2800" dirty="0"/>
              <a:t>Source: the influences exerted from the customer side (personal needs, recommendations, and past experience) and the shortfalls (gaps) on the part of the service provider in service delivery process.</a:t>
            </a:r>
          </a:p>
          <a:p>
            <a:pPr>
              <a:buFont typeface="Wingdings" panose="05000000000000000000" pitchFamily="2" charset="2"/>
              <a:buChar char="§"/>
            </a:pPr>
            <a:r>
              <a:rPr lang="en-US" dirty="0"/>
              <a:t>C</a:t>
            </a:r>
            <a:r>
              <a:rPr lang="en-US" sz="2800" dirty="0"/>
              <a:t>losed by manage customers expectation and ensure our staff follow the laid down procedure in service delivery</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21255132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 6)	The </a:t>
            </a:r>
            <a:r>
              <a:rPr lang="en-US" sz="2800" b="1" dirty="0"/>
              <a:t>interpretation gap </a:t>
            </a:r>
            <a:r>
              <a:rPr lang="en-US" sz="2800" dirty="0"/>
              <a:t>is </a:t>
            </a:r>
            <a:r>
              <a:rPr lang="en-US" sz="2800" dirty="0">
                <a:solidFill>
                  <a:srgbClr val="FF0000"/>
                </a:solidFill>
              </a:rPr>
              <a:t>the difference between what a service provider’s communication efforts (in advance of service delivery) promise </a:t>
            </a:r>
            <a:r>
              <a:rPr lang="en-US" sz="2800" dirty="0"/>
              <a:t>and </a:t>
            </a:r>
            <a:r>
              <a:rPr lang="en-US" sz="2800" dirty="0">
                <a:solidFill>
                  <a:srgbClr val="00B0F0"/>
                </a:solidFill>
              </a:rPr>
              <a:t>what a customer thinks were promised by these communications. </a:t>
            </a:r>
          </a:p>
          <a:p>
            <a:pPr>
              <a:buFont typeface="Wingdings" panose="05000000000000000000" pitchFamily="2" charset="2"/>
              <a:buChar char="§"/>
            </a:pPr>
            <a:r>
              <a:rPr lang="en-US" sz="2800" dirty="0"/>
              <a:t>This implies that the customer may have misunderstood the promises made and therefore raised expectations beyond what was promised.</a:t>
            </a:r>
          </a:p>
          <a:p>
            <a:pPr>
              <a:buFont typeface="Wingdings" panose="05000000000000000000" pitchFamily="2" charset="2"/>
              <a:buChar char="§"/>
            </a:pPr>
            <a:r>
              <a:rPr lang="en-US" dirty="0"/>
              <a:t>C</a:t>
            </a:r>
            <a:r>
              <a:rPr lang="en-US" sz="2800" dirty="0"/>
              <a:t>losed through scrutiny of promotion and pretesting any advertising to ensure the customers interpret it accurately.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098735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Service gaps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7)	The </a:t>
            </a:r>
            <a:r>
              <a:rPr lang="en-US" sz="2800" b="1" dirty="0"/>
              <a:t>service gap </a:t>
            </a:r>
            <a:r>
              <a:rPr lang="en-US" sz="2800" dirty="0"/>
              <a:t>is </a:t>
            </a:r>
            <a:r>
              <a:rPr lang="en-US" sz="2800" dirty="0">
                <a:solidFill>
                  <a:srgbClr val="FF0000"/>
                </a:solidFill>
              </a:rPr>
              <a:t>the difference between what customers expect to receive </a:t>
            </a:r>
            <a:r>
              <a:rPr lang="en-US" sz="2800" dirty="0"/>
              <a:t>and </a:t>
            </a:r>
            <a:r>
              <a:rPr lang="en-US" sz="2800" dirty="0">
                <a:solidFill>
                  <a:srgbClr val="00B0F0"/>
                </a:solidFill>
              </a:rPr>
              <a:t>their perceptions of the service that is delivered</a:t>
            </a:r>
            <a:r>
              <a:rPr lang="en-US" sz="2800" dirty="0"/>
              <a:t>.</a:t>
            </a:r>
          </a:p>
          <a:p>
            <a:pPr>
              <a:buFont typeface="Wingdings" panose="05000000000000000000" pitchFamily="2" charset="2"/>
              <a:buChar char="§"/>
            </a:pPr>
            <a:r>
              <a:rPr lang="en-US" sz="2800" dirty="0"/>
              <a:t> It arises from other gaps or simply because the customer misinterprets service quality. </a:t>
            </a:r>
          </a:p>
          <a:p>
            <a:pPr>
              <a:buFont typeface="Wingdings" panose="05000000000000000000" pitchFamily="2" charset="2"/>
              <a:buChar char="§"/>
            </a:pPr>
            <a:r>
              <a:rPr lang="en-US" sz="2800" dirty="0"/>
              <a:t>This gap is closed by ensuring all other six gaps are closed to avoid losses that would come from misunderstanding of service quality.</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2556391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Recovery </a:t>
            </a:r>
            <a:br>
              <a:rPr lang="en-US" sz="3200" dirty="0"/>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Service failure is a common problem among financial services providers. </a:t>
            </a:r>
          </a:p>
          <a:p>
            <a:pPr>
              <a:buFont typeface="Wingdings" panose="05000000000000000000" pitchFamily="2" charset="2"/>
              <a:buChar char="§"/>
            </a:pPr>
            <a:r>
              <a:rPr lang="en-US" sz="2800" dirty="0"/>
              <a:t>Consumers feel problem failure when :</a:t>
            </a:r>
          </a:p>
          <a:p>
            <a:pPr marL="514350" indent="-514350">
              <a:buFont typeface="+mj-lt"/>
              <a:buAutoNum type="alphaLcParenR"/>
            </a:pPr>
            <a:r>
              <a:rPr lang="en-US" dirty="0"/>
              <a:t>S</a:t>
            </a:r>
            <a:r>
              <a:rPr lang="en-US" sz="2800" dirty="0"/>
              <a:t>ervices are unavailable as promised </a:t>
            </a:r>
          </a:p>
          <a:p>
            <a:pPr marL="514350" indent="-514350">
              <a:buFont typeface="+mj-lt"/>
              <a:buAutoNum type="alphaLcParenR"/>
            </a:pPr>
            <a:r>
              <a:rPr lang="en-US" sz="2800" dirty="0"/>
              <a:t>Delivered too late or slowly </a:t>
            </a:r>
          </a:p>
          <a:p>
            <a:pPr marL="514350" indent="-514350">
              <a:buFont typeface="+mj-lt"/>
              <a:buAutoNum type="alphaLcParenR"/>
            </a:pPr>
            <a:r>
              <a:rPr lang="en-US" dirty="0"/>
              <a:t>T</a:t>
            </a:r>
            <a:r>
              <a:rPr lang="en-US" sz="2800" dirty="0"/>
              <a:t>he outcomes are incorrect or poorly executed</a:t>
            </a:r>
          </a:p>
          <a:p>
            <a:pPr marL="514350" indent="-514350">
              <a:buFont typeface="+mj-lt"/>
              <a:buAutoNum type="alphaLcParenR"/>
            </a:pPr>
            <a:r>
              <a:rPr lang="en-US" sz="2800" dirty="0"/>
              <a:t> </a:t>
            </a:r>
            <a:r>
              <a:rPr lang="en-US" dirty="0"/>
              <a:t>E</a:t>
            </a:r>
            <a:r>
              <a:rPr lang="en-US" sz="2800" dirty="0"/>
              <a:t>mployees are rude or uncaring</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23496364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Recovery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9" y="2177038"/>
            <a:ext cx="6946791" cy="4023360"/>
          </a:xfrm>
        </p:spPr>
        <p:txBody>
          <a:bodyPr>
            <a:normAutofit fontScale="92500" lnSpcReduction="10000"/>
          </a:bodyPr>
          <a:lstStyle/>
          <a:p>
            <a:pPr>
              <a:buFont typeface="Wingdings" panose="05000000000000000000" pitchFamily="2" charset="2"/>
              <a:buChar char="§"/>
            </a:pPr>
            <a:r>
              <a:rPr lang="en-US" sz="2800" dirty="0"/>
              <a:t> Service failure can lead:</a:t>
            </a:r>
          </a:p>
          <a:p>
            <a:pPr marL="514350" indent="-514350">
              <a:buFont typeface="+mj-lt"/>
              <a:buAutoNum type="alphaLcParenR"/>
            </a:pPr>
            <a:r>
              <a:rPr lang="en-US" sz="2800" dirty="0"/>
              <a:t>Customer defection</a:t>
            </a:r>
          </a:p>
          <a:p>
            <a:pPr marL="514350" indent="-514350">
              <a:buFont typeface="+mj-lt"/>
              <a:buAutoNum type="alphaLcParenR"/>
            </a:pPr>
            <a:r>
              <a:rPr lang="en-US" sz="2800" dirty="0"/>
              <a:t>Negative word of mouth advertising</a:t>
            </a:r>
          </a:p>
          <a:p>
            <a:pPr marL="514350" indent="-514350">
              <a:buFont typeface="+mj-lt"/>
              <a:buAutoNum type="alphaLcParenR"/>
            </a:pPr>
            <a:r>
              <a:rPr lang="en-US" sz="2800" dirty="0"/>
              <a:t>Customers may take legal address</a:t>
            </a:r>
          </a:p>
          <a:p>
            <a:pPr marL="514350" indent="-514350">
              <a:buFont typeface="+mj-lt"/>
              <a:buAutoNum type="alphaLcParenR"/>
            </a:pPr>
            <a:r>
              <a:rPr lang="en-US" sz="2800" dirty="0"/>
              <a:t>Complain through consumer rights organizations. </a:t>
            </a:r>
          </a:p>
          <a:p>
            <a:pPr>
              <a:buFont typeface="Wingdings" panose="05000000000000000000" pitchFamily="2" charset="2"/>
              <a:buChar char="§"/>
            </a:pPr>
            <a:r>
              <a:rPr lang="en-US" sz="2800" dirty="0"/>
              <a:t>The financial service marketer may not want to engage in these activities and therefore will try to avoid coming to this point.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3216902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Recovery </a:t>
            </a:r>
            <a:br>
              <a:rPr lang="en-US" sz="3200" dirty="0"/>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 Service recovery has strong impact on customer satisfaction loyalty, positive word of mouth all of which may translate into higher profitability for financial institutions. </a:t>
            </a:r>
          </a:p>
          <a:p>
            <a:pPr>
              <a:buFont typeface="Wingdings" panose="05000000000000000000" pitchFamily="2" charset="2"/>
              <a:buChar char="§"/>
            </a:pPr>
            <a:r>
              <a:rPr lang="en-US" sz="2800" dirty="0"/>
              <a:t>Well executed services boost employee morale and is an impetus for better performance in future. </a:t>
            </a:r>
          </a:p>
          <a:p>
            <a:pPr>
              <a:buFont typeface="Wingdings" panose="05000000000000000000" pitchFamily="2" charset="2"/>
              <a:buChar char="§"/>
            </a:pPr>
            <a:r>
              <a:rPr lang="en-US" sz="2800" dirty="0"/>
              <a:t>Financial service provider must strive to ensure that the service provided excites customers but incase of failure, they will do everything to recover the service. </a:t>
            </a:r>
          </a:p>
          <a:p>
            <a:pPr>
              <a:buFont typeface="Wingdings" panose="05000000000000000000" pitchFamily="2" charset="2"/>
              <a:buChar char="§"/>
            </a:pPr>
            <a:r>
              <a:rPr lang="en-US" sz="2800" dirty="0"/>
              <a:t>A firm requires well document procedure for service recovery.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4980037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Recovery strategies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 </a:t>
            </a:r>
            <a:r>
              <a:rPr lang="en-US" sz="2800" b="1" dirty="0"/>
              <a:t>1. Make the service fail-safe-do it right the first time! </a:t>
            </a:r>
            <a:r>
              <a:rPr lang="en-US" sz="2800" dirty="0"/>
              <a:t>this is the best approach in service recovery.</a:t>
            </a:r>
          </a:p>
          <a:p>
            <a:pPr>
              <a:buFont typeface="Wingdings" panose="05000000000000000000" pitchFamily="2" charset="2"/>
              <a:buChar char="§"/>
            </a:pPr>
            <a:r>
              <a:rPr lang="en-US" sz="2800" dirty="0"/>
              <a:t> The marketer ensure they do things right the first time and consequently there is no need for service recovery. </a:t>
            </a:r>
          </a:p>
          <a:p>
            <a:pPr>
              <a:buFont typeface="Wingdings" panose="05000000000000000000" pitchFamily="2" charset="2"/>
              <a:buChar char="§"/>
            </a:pPr>
            <a:r>
              <a:rPr lang="en-US" sz="2800" dirty="0"/>
              <a:t>2. </a:t>
            </a:r>
            <a:r>
              <a:rPr lang="en-US" sz="2800" b="1" dirty="0"/>
              <a:t>Encourage and track complaints: </a:t>
            </a:r>
            <a:r>
              <a:rPr lang="en-US" sz="2800" dirty="0"/>
              <a:t>the financial institution endeavors to track all complaints, address them and resolve the problem. </a:t>
            </a:r>
          </a:p>
          <a:p>
            <a:pPr>
              <a:buFont typeface="Wingdings" panose="05000000000000000000" pitchFamily="2" charset="2"/>
              <a:buChar char="§"/>
            </a:pPr>
            <a:r>
              <a:rPr lang="en-US" sz="2800" dirty="0"/>
              <a:t>Its also important to try and anticipate problems before they come so that we can address them.</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23424540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Recovery strategies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 3. </a:t>
            </a:r>
            <a:r>
              <a:rPr lang="en-US" sz="2800" b="1" dirty="0"/>
              <a:t>Act quickly</a:t>
            </a:r>
            <a:r>
              <a:rPr lang="en-US" sz="2800" dirty="0"/>
              <a:t>: the financial institution must act quickly to address any service failure to minimize customer frustrations. </a:t>
            </a:r>
          </a:p>
          <a:p>
            <a:pPr>
              <a:buFont typeface="Wingdings" panose="05000000000000000000" pitchFamily="2" charset="2"/>
              <a:buChar char="§"/>
            </a:pPr>
            <a:r>
              <a:rPr lang="en-US" sz="2800" dirty="0"/>
              <a:t>Delays are sometime more frustrating and can result in customers defections easily.</a:t>
            </a:r>
          </a:p>
          <a:p>
            <a:pPr>
              <a:buFont typeface="Wingdings" panose="05000000000000000000" pitchFamily="2" charset="2"/>
              <a:buChar char="§"/>
            </a:pPr>
            <a:r>
              <a:rPr lang="en-US" sz="2800" dirty="0"/>
              <a:t>4. </a:t>
            </a:r>
            <a:r>
              <a:rPr lang="en-US" sz="2800" b="1" dirty="0"/>
              <a:t>Empower Employees: </a:t>
            </a:r>
            <a:r>
              <a:rPr lang="en-US" sz="2800" dirty="0"/>
              <a:t>Employees must be trained and empowered to solve problems as they occur. </a:t>
            </a:r>
          </a:p>
          <a:p>
            <a:pPr>
              <a:buFont typeface="Wingdings" panose="05000000000000000000" pitchFamily="2" charset="2"/>
              <a:buChar char="§"/>
            </a:pPr>
            <a:r>
              <a:rPr lang="en-US" sz="2800" dirty="0"/>
              <a:t>Many employees are able to address most customers complaints and therefore the need to empower them and minimize bureaucracies in addressing these issues.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5668774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Recovery strategies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 </a:t>
            </a:r>
            <a:r>
              <a:rPr lang="en-US" sz="2800" b="1" dirty="0"/>
              <a:t>5. Provide adequate explanations: </a:t>
            </a:r>
            <a:r>
              <a:rPr lang="en-US" sz="2800" dirty="0"/>
              <a:t>the service provider must ensure there is adequate explanation as to why the failure occurred and how that will be addressed in future. </a:t>
            </a:r>
          </a:p>
          <a:p>
            <a:pPr>
              <a:buFont typeface="Wingdings" panose="05000000000000000000" pitchFamily="2" charset="2"/>
              <a:buChar char="§"/>
            </a:pPr>
            <a:r>
              <a:rPr lang="en-US" sz="2800" dirty="0"/>
              <a:t>6.</a:t>
            </a:r>
            <a:r>
              <a:rPr lang="en-US" sz="2800" b="1" dirty="0"/>
              <a:t>Treat customers fairly</a:t>
            </a:r>
            <a:r>
              <a:rPr lang="en-US" sz="2800" dirty="0"/>
              <a:t>. Let them feel that despite the problem they have been treated fairly and that every effort is being put in place to avoid service failure. </a:t>
            </a:r>
          </a:p>
          <a:p>
            <a:pPr>
              <a:buFont typeface="Wingdings" panose="05000000000000000000" pitchFamily="2" charset="2"/>
              <a:buChar char="§"/>
            </a:pPr>
            <a:r>
              <a:rPr lang="en-US" sz="2800" dirty="0"/>
              <a:t>Fair treatment is an essential component of an effective service recovery strategy.</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30727302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Service Recovery strategies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b="1" dirty="0"/>
              <a:t> 7. Cultivate Relationships with Customers: </a:t>
            </a:r>
            <a:r>
              <a:rPr lang="en-US" sz="2800" dirty="0"/>
              <a:t>this is a sure way of building confidence with the customer and ensuring that the firm is willing to address service failures. </a:t>
            </a:r>
          </a:p>
          <a:p>
            <a:pPr>
              <a:buFont typeface="Wingdings" panose="05000000000000000000" pitchFamily="2" charset="2"/>
              <a:buChar char="§"/>
            </a:pPr>
            <a:r>
              <a:rPr lang="en-US" sz="2800" dirty="0"/>
              <a:t>Calling the customers and assuring them that the problem is being addressed will go a long way in maintaining relationship with the customers.</a:t>
            </a:r>
          </a:p>
          <a:p>
            <a:pPr>
              <a:buFont typeface="Wingdings" panose="05000000000000000000" pitchFamily="2" charset="2"/>
              <a:buChar char="§"/>
            </a:pPr>
            <a:r>
              <a:rPr lang="en-US" sz="2800" dirty="0"/>
              <a:t>8.Other strategies including learning from recovery experience and from lost customer</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2185469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85D6E-47BB-4C96-DF23-0CB62F92D7DE}"/>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References </a:t>
            </a:r>
            <a:r>
              <a:rPr lang="en-US" dirty="0"/>
              <a:t> </a:t>
            </a:r>
          </a:p>
        </p:txBody>
      </p:sp>
      <p:sp>
        <p:nvSpPr>
          <p:cNvPr id="3" name="Content Placeholder 2">
            <a:extLst>
              <a:ext uri="{FF2B5EF4-FFF2-40B4-BE49-F238E27FC236}">
                <a16:creationId xmlns:a16="http://schemas.microsoft.com/office/drawing/2014/main" id="{B10C638F-5B9D-D6B0-10B2-A2C7D34314A4}"/>
              </a:ext>
            </a:extLst>
          </p:cNvPr>
          <p:cNvSpPr>
            <a:spLocks noGrp="1"/>
          </p:cNvSpPr>
          <p:nvPr>
            <p:ph idx="1"/>
          </p:nvPr>
        </p:nvSpPr>
        <p:spPr/>
        <p:txBody>
          <a:bodyPr>
            <a:normAutofit/>
          </a:bodyPr>
          <a:lstStyle/>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Crosby, P. (1984) Quality without Tears: The Art of Hassle-Free Management. McGraw-Hill, New York.</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Garvin, D.A. (1988) Managing Quality: The Strategic and Competitive Edge. The Free Press, New York.</a:t>
            </a:r>
          </a:p>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Grönroos</a:t>
            </a:r>
            <a:r>
              <a:rPr lang="en-US" sz="2400" dirty="0">
                <a:latin typeface="Times New Roman" panose="02020603050405020304" pitchFamily="18" charset="0"/>
                <a:cs typeface="Times New Roman" panose="02020603050405020304" pitchFamily="18" charset="0"/>
              </a:rPr>
              <a:t> (2000)  Service Management and Marketing, John </a:t>
            </a:r>
            <a:r>
              <a:rPr lang="en-US" sz="2400" dirty="0" err="1">
                <a:latin typeface="Times New Roman" panose="02020603050405020304" pitchFamily="18" charset="0"/>
                <a:cs typeface="Times New Roman" panose="02020603050405020304" pitchFamily="18" charset="0"/>
              </a:rPr>
              <a:t>Wiley&amp;Sons</a:t>
            </a:r>
            <a:r>
              <a:rPr lang="en-US" sz="2400" dirty="0">
                <a:latin typeface="Times New Roman" panose="02020603050405020304" pitchFamily="18" charset="0"/>
                <a:cs typeface="Times New Roman" panose="02020603050405020304" pitchFamily="18" charset="0"/>
              </a:rPr>
              <a:t>, Ltd.</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Johnson, Silvestro, Fitzgerald and Voss, (1992) Towards a Classification of Service Processes Journal of Service Industry Management; 3, 3;pp 62</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Juran J.M (1982) Quality Improvement. Juran Institute, New York. </a:t>
            </a:r>
          </a:p>
          <a:p>
            <a:endParaRPr lang="en-US" dirty="0"/>
          </a:p>
        </p:txBody>
      </p:sp>
    </p:spTree>
    <p:extLst>
      <p:ext uri="{BB962C8B-B14F-4D97-AF65-F5344CB8AC3E}">
        <p14:creationId xmlns:p14="http://schemas.microsoft.com/office/powerpoint/2010/main" val="33579856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85D6E-47BB-4C96-DF23-0CB62F92D7DE}"/>
              </a:ext>
            </a:extLst>
          </p:cNvPr>
          <p:cNvSpPr>
            <a:spLocks noGrp="1"/>
          </p:cNvSpPr>
          <p:nvPr>
            <p:ph type="title"/>
          </p:nvPr>
        </p:nvSpPr>
        <p:spPr/>
        <p:txBody>
          <a:bodyPr>
            <a:norm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B10C638F-5B9D-D6B0-10B2-A2C7D34314A4}"/>
              </a:ext>
            </a:extLst>
          </p:cNvPr>
          <p:cNvSpPr>
            <a:spLocks noGrp="1"/>
          </p:cNvSpPr>
          <p:nvPr>
            <p:ph idx="1"/>
          </p:nvPr>
        </p:nvSpPr>
        <p:spPr/>
        <p:txBody>
          <a:bodyPr>
            <a:normAutofit fontScale="92500" lnSpcReduction="10000"/>
          </a:bodyPr>
          <a:lstStyle/>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Lovelock C (1994). Product Plus: How Product + Service = Competitive Advantage, New York, McGraw-Hill, </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Lovelock C. Wirtz J. (2011) Services Marketing People, Technology, Strategy. Pearson Education, Inc., publishing as Prentice Hall, One Lake Street, Upper Saddle River, New Jersey</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Parasuraman A., Zeithaml V.A, Berry L.L, (1985) A Conceptual Model of Service Quality and Its Implications for Future Research, Journal of Marketing, </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Zeithaml V.A, Berry L.L, Parasuraman A. (1988), Communication and Control Processes in the Delivery of Services, Journal of marketing, </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Zeithaml V.A., Bitner M.J, (2000) Services Marketing. Integrating Customer Focus Across the Firm, Irwin McGraw-Hill.</a:t>
            </a:r>
          </a:p>
          <a:p>
            <a:endParaRPr lang="en-US" dirty="0"/>
          </a:p>
        </p:txBody>
      </p:sp>
    </p:spTree>
    <p:extLst>
      <p:ext uri="{BB962C8B-B14F-4D97-AF65-F5344CB8AC3E}">
        <p14:creationId xmlns:p14="http://schemas.microsoft.com/office/powerpoint/2010/main" val="15402230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End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endParaRPr lang="en-US" dirty="0"/>
          </a:p>
          <a:p>
            <a:pPr>
              <a:buFont typeface="Wingdings" panose="05000000000000000000" pitchFamily="2" charset="2"/>
              <a:buChar char="§"/>
            </a:pPr>
            <a:endParaRPr lang="en-US" sz="2800" dirty="0"/>
          </a:p>
          <a:p>
            <a:pPr>
              <a:buFont typeface="Wingdings" panose="05000000000000000000" pitchFamily="2" charset="2"/>
              <a:buChar char="§"/>
            </a:pPr>
            <a:endParaRPr lang="en-US" dirty="0"/>
          </a:p>
          <a:p>
            <a:pPr algn="ctr">
              <a:buFont typeface="Wingdings" panose="05000000000000000000" pitchFamily="2" charset="2"/>
              <a:buChar char="§"/>
            </a:pPr>
            <a:r>
              <a:rPr lang="en-US" sz="2800" b="1" dirty="0"/>
              <a:t>Thank you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415295768"/>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otalTime>299</TotalTime>
  <Words>2572</Words>
  <Application>Microsoft Office PowerPoint</Application>
  <PresentationFormat>Widescreen</PresentationFormat>
  <Paragraphs>224</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Calibri</vt:lpstr>
      <vt:lpstr>Calibri Light</vt:lpstr>
      <vt:lpstr>Cambria</vt:lpstr>
      <vt:lpstr>Times New Roman</vt:lpstr>
      <vt:lpstr>Wingdings</vt:lpstr>
      <vt:lpstr>Retrospect</vt:lpstr>
      <vt:lpstr>MARKETING OF FINANCIAL SERVICES  </vt:lpstr>
      <vt:lpstr>Introduction </vt:lpstr>
      <vt:lpstr>Intended learning outcomes</vt:lpstr>
      <vt:lpstr>Customer satisfaction and service quality</vt:lpstr>
      <vt:lpstr>Benefits of customers satisfaction</vt:lpstr>
      <vt:lpstr>Demands for customers satisfaction</vt:lpstr>
      <vt:lpstr> Definition of service quality  </vt:lpstr>
      <vt:lpstr> Definition of service quality  </vt:lpstr>
      <vt:lpstr>Definition cont.</vt:lpstr>
      <vt:lpstr> Dimension of services quality</vt:lpstr>
      <vt:lpstr>Dimensions cont.</vt:lpstr>
      <vt:lpstr>Dimensions cont.</vt:lpstr>
      <vt:lpstr>Dimensions cont.</vt:lpstr>
      <vt:lpstr>Dimensions cont.</vt:lpstr>
      <vt:lpstr>Dimensions cont.</vt:lpstr>
      <vt:lpstr>Dimensions cont.</vt:lpstr>
      <vt:lpstr>Dimensions cont.</vt:lpstr>
      <vt:lpstr>Summary of service dimensions </vt:lpstr>
      <vt:lpstr>Underlying values </vt:lpstr>
      <vt:lpstr>How to acquire pre-requisite values</vt:lpstr>
      <vt:lpstr>Service Delivery and Design Gaps</vt:lpstr>
      <vt:lpstr>Service gap models</vt:lpstr>
      <vt:lpstr>Service gaps </vt:lpstr>
      <vt:lpstr>Service gaps cont.</vt:lpstr>
      <vt:lpstr>Service gaps cont.</vt:lpstr>
      <vt:lpstr>Service gaps cont.</vt:lpstr>
      <vt:lpstr>Service gaps cont.</vt:lpstr>
      <vt:lpstr>Service gaps cont.</vt:lpstr>
      <vt:lpstr>Service gaps cont.</vt:lpstr>
      <vt:lpstr>Service Recovery  </vt:lpstr>
      <vt:lpstr>Service Recovery </vt:lpstr>
      <vt:lpstr>Service Recovery  </vt:lpstr>
      <vt:lpstr>Service Recovery strategies </vt:lpstr>
      <vt:lpstr>Service Recovery strategies  </vt:lpstr>
      <vt:lpstr>Service Recovery strategies</vt:lpstr>
      <vt:lpstr>Service Recovery strategies</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john kamau</dc:creator>
  <cp:lastModifiedBy>john kamau</cp:lastModifiedBy>
  <cp:revision>10</cp:revision>
  <dcterms:created xsi:type="dcterms:W3CDTF">2022-05-23T09:17:22Z</dcterms:created>
  <dcterms:modified xsi:type="dcterms:W3CDTF">2022-06-02T07:36:01Z</dcterms:modified>
</cp:coreProperties>
</file>