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352" r:id="rId4"/>
    <p:sldId id="353" r:id="rId5"/>
    <p:sldId id="385" r:id="rId6"/>
    <p:sldId id="384" r:id="rId7"/>
    <p:sldId id="383" r:id="rId8"/>
    <p:sldId id="382" r:id="rId9"/>
    <p:sldId id="381" r:id="rId10"/>
    <p:sldId id="380" r:id="rId11"/>
    <p:sldId id="379" r:id="rId12"/>
    <p:sldId id="386" r:id="rId13"/>
    <p:sldId id="377" r:id="rId14"/>
    <p:sldId id="376" r:id="rId15"/>
    <p:sldId id="375" r:id="rId16"/>
    <p:sldId id="374" r:id="rId17"/>
    <p:sldId id="373" r:id="rId18"/>
    <p:sldId id="372" r:id="rId19"/>
    <p:sldId id="371" r:id="rId20"/>
    <p:sldId id="370" r:id="rId21"/>
    <p:sldId id="369" r:id="rId22"/>
    <p:sldId id="368" r:id="rId23"/>
    <p:sldId id="367" r:id="rId24"/>
    <p:sldId id="366" r:id="rId25"/>
    <p:sldId id="365" r:id="rId26"/>
    <p:sldId id="364" r:id="rId27"/>
    <p:sldId id="363" r:id="rId28"/>
    <p:sldId id="362" r:id="rId29"/>
    <p:sldId id="361" r:id="rId30"/>
    <p:sldId id="360" r:id="rId31"/>
    <p:sldId id="359" r:id="rId32"/>
    <p:sldId id="358" r:id="rId33"/>
    <p:sldId id="387" r:id="rId34"/>
    <p:sldId id="35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55" d="100"/>
          <a:sy n="55" d="100"/>
        </p:scale>
        <p:origin x="547" y="48"/>
      </p:cViewPr>
      <p:guideLst/>
    </p:cSldViewPr>
  </p:slid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7020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74458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3AC519-F2FD-4DCC-8CD8-006751FA5746}"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28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normAutofit/>
          </a:bodyPr>
          <a:lstStyle>
            <a:lvl1pPr>
              <a:defRPr sz="3200" b="1">
                <a:latin typeface="Times New Roman" panose="02020603050405020304" pitchFamily="18" charset="0"/>
                <a:cs typeface="Times New Roman" panose="02020603050405020304" pitchFamily="18" charset="0"/>
              </a:defRPr>
            </a:lvl1p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lvl1pPr>
              <a:defRPr sz="2800">
                <a:latin typeface="Times New Roman" panose="02020603050405020304" pitchFamily="18" charset="0"/>
                <a:cs typeface="Times New Roman" panose="02020603050405020304" pitchFamily="18"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3AC519-F2FD-4DCC-8CD8-006751FA5746}" type="datetimeFigureOut">
              <a:rPr lang="en-US" smtClean="0"/>
              <a:t>6/1/2022</a:t>
            </a:fld>
            <a:endParaRPr lang="en-US"/>
          </a:p>
        </p:txBody>
      </p:sp>
      <p:sp>
        <p:nvSpPr>
          <p:cNvPr id="6" name="Footer Placeholder 5"/>
          <p:cNvSpPr>
            <a:spLocks noGrp="1"/>
          </p:cNvSpPr>
          <p:nvPr>
            <p:ph type="ftr" sz="quarter" idx="11"/>
          </p:nvPr>
        </p:nvSpPr>
        <p:spPr/>
        <p:txBody>
          <a:bodyPr/>
          <a:lstStyle/>
          <a:p>
            <a:r>
              <a:rPr lang="en-US" dirty="0"/>
              <a:t>Dr. John Kamau</a:t>
            </a:r>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dirty="0"/>
          </a:p>
        </p:txBody>
      </p:sp>
    </p:spTree>
    <p:extLst>
      <p:ext uri="{BB962C8B-B14F-4D97-AF65-F5344CB8AC3E}">
        <p14:creationId xmlns:p14="http://schemas.microsoft.com/office/powerpoint/2010/main" val="4085509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3AC519-F2FD-4DCC-8CD8-006751FA5746}" type="datetimeFigureOut">
              <a:rPr lang="en-US" smtClean="0"/>
              <a:t>6/1/2022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23543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3AC519-F2FD-4DCC-8CD8-006751FA5746}" type="datetimeFigureOut">
              <a:rPr lang="en-US" smtClean="0"/>
              <a:t>6/1/2022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1407181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43AC519-F2FD-4DCC-8CD8-006751FA5746}" type="datetimeFigureOut">
              <a:rPr lang="en-US" smtClean="0"/>
              <a:t>6/1/2022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37348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43AC519-F2FD-4DCC-8CD8-006751FA5746}" type="datetimeFigureOut">
              <a:rPr lang="en-US" smtClean="0"/>
              <a:t>6/1/2022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25BD102-7ABA-4713-BAB2-BFBB86D9F54C}" type="slidenum">
              <a:rPr lang="en-US" smtClean="0"/>
              <a:t>‹#›</a:t>
            </a:fld>
            <a:endParaRPr lang="en-US"/>
          </a:p>
        </p:txBody>
      </p:sp>
    </p:spTree>
    <p:extLst>
      <p:ext uri="{BB962C8B-B14F-4D97-AF65-F5344CB8AC3E}">
        <p14:creationId xmlns:p14="http://schemas.microsoft.com/office/powerpoint/2010/main" val="2810048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3AC519-F2FD-4DCC-8CD8-006751FA5746}" type="datetimeFigureOut">
              <a:rPr lang="en-US" smtClean="0"/>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3171019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63309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3AC519-F2FD-4DCC-8CD8-006751FA5746}" type="datetimeFigureOut">
              <a:rPr lang="en-US" smtClean="0"/>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5BD102-7ABA-4713-BAB2-BFBB86D9F54C}" type="slidenum">
              <a:rPr lang="en-US" smtClean="0"/>
              <a:t>‹#›</a:t>
            </a:fld>
            <a:endParaRPr lang="en-US"/>
          </a:p>
        </p:txBody>
      </p:sp>
    </p:spTree>
    <p:extLst>
      <p:ext uri="{BB962C8B-B14F-4D97-AF65-F5344CB8AC3E}">
        <p14:creationId xmlns:p14="http://schemas.microsoft.com/office/powerpoint/2010/main" val="420408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43AC519-F2FD-4DCC-8CD8-006751FA5746}" type="datetimeFigureOut">
              <a:rPr lang="en-US" smtClean="0"/>
              <a:t>6/1/2022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25BD102-7ABA-4713-BAB2-BFBB86D9F54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43271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39E3A4-294B-4E89-A82E-80235A16A90B}"/>
              </a:ext>
            </a:extLst>
          </p:cNvPr>
          <p:cNvSpPr>
            <a:spLocks noGrp="1"/>
          </p:cNvSpPr>
          <p:nvPr>
            <p:ph type="ctrTitle"/>
          </p:nvPr>
        </p:nvSpPr>
        <p:spPr/>
        <p:txBody>
          <a:bodyPr>
            <a:normAutofit/>
          </a:bodyPr>
          <a:lstStyle/>
          <a:p>
            <a:r>
              <a:rPr lang="en-US" dirty="0"/>
              <a:t>MARKETING OF FINANCIAL SERVICES </a:t>
            </a:r>
            <a:br>
              <a:rPr lang="en-US" dirty="0"/>
            </a:br>
            <a:endParaRPr lang="en-US" dirty="0"/>
          </a:p>
        </p:txBody>
      </p:sp>
      <p:sp>
        <p:nvSpPr>
          <p:cNvPr id="3" name="Subtitle 2">
            <a:extLst>
              <a:ext uri="{FF2B5EF4-FFF2-40B4-BE49-F238E27FC236}">
                <a16:creationId xmlns="" xmlns:a16="http://schemas.microsoft.com/office/drawing/2014/main" id="{2565D22D-6FB5-49EE-AE91-DE654C29705D}"/>
              </a:ext>
            </a:extLst>
          </p:cNvPr>
          <p:cNvSpPr>
            <a:spLocks noGrp="1"/>
          </p:cNvSpPr>
          <p:nvPr>
            <p:ph type="subTitle" idx="1"/>
          </p:nvPr>
        </p:nvSpPr>
        <p:spPr/>
        <p:txBody>
          <a:bodyPr>
            <a:normAutofit fontScale="77500" lnSpcReduction="20000"/>
          </a:bodyPr>
          <a:lstStyle/>
          <a:p>
            <a:pPr marL="0" marR="0" algn="ctr">
              <a:lnSpc>
                <a:spcPct val="115000"/>
              </a:lnSpc>
              <a:spcBef>
                <a:spcPts val="0"/>
              </a:spcBef>
              <a:spcAft>
                <a:spcPts val="1000"/>
              </a:spcAft>
            </a:pPr>
            <a:r>
              <a:rPr lang="en-US" dirty="0">
                <a:solidFill>
                  <a:schemeClr val="tx1"/>
                </a:solidFill>
              </a:rPr>
              <a:t>LECTURE 11: </a:t>
            </a:r>
            <a:r>
              <a:rPr lang="en-US" dirty="0">
                <a:effectLst/>
                <a:latin typeface="Cambria" panose="02040503050406030204" pitchFamily="18" charset="0"/>
                <a:ea typeface="Times New Roman" panose="02020603050405020304" pitchFamily="18" charset="0"/>
                <a:cs typeface="Times New Roman" panose="02020603050405020304" pitchFamily="18" charset="0"/>
              </a:rPr>
              <a:t>Customer Relationships, Retention, and Loyalty in Financial Services Marketing</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dirty="0">
                <a:solidFill>
                  <a:schemeClr val="tx1"/>
                </a:solidFill>
              </a:rPr>
              <a:t>DR. John Kamau</a:t>
            </a:r>
          </a:p>
        </p:txBody>
      </p:sp>
    </p:spTree>
    <p:extLst>
      <p:ext uri="{BB962C8B-B14F-4D97-AF65-F5344CB8AC3E}">
        <p14:creationId xmlns:p14="http://schemas.microsoft.com/office/powerpoint/2010/main" val="15757246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dirty="0"/>
              <a:t>Introduction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Welcome to week 11 lecture!</a:t>
            </a:r>
          </a:p>
          <a:p>
            <a:pPr>
              <a:buFont typeface="Wingdings" panose="05000000000000000000" pitchFamily="2" charset="2"/>
              <a:buChar char="§"/>
            </a:pPr>
            <a:r>
              <a:rPr lang="en-US" sz="2800" dirty="0"/>
              <a:t>We are now approaching the end of this course </a:t>
            </a:r>
          </a:p>
          <a:p>
            <a:pPr>
              <a:buFont typeface="Wingdings" panose="05000000000000000000" pitchFamily="2" charset="2"/>
              <a:buChar char="§"/>
            </a:pPr>
            <a:r>
              <a:rPr lang="en-US" dirty="0"/>
              <a:t>It is my hope that you have benefitted a lot from this training</a:t>
            </a:r>
          </a:p>
          <a:p>
            <a:pPr>
              <a:buFont typeface="Wingdings" panose="05000000000000000000" pitchFamily="2" charset="2"/>
              <a:buChar char="§"/>
            </a:pPr>
            <a:r>
              <a:rPr lang="en-US" sz="2800" dirty="0"/>
              <a:t>Last week we connected customer </a:t>
            </a:r>
            <a:r>
              <a:rPr lang="en-US" dirty="0"/>
              <a:t>satisfaction with service quality.</a:t>
            </a:r>
          </a:p>
          <a:p>
            <a:pPr>
              <a:buFont typeface="Wingdings" panose="05000000000000000000" pitchFamily="2" charset="2"/>
              <a:buChar char="§"/>
            </a:pPr>
            <a:r>
              <a:rPr lang="en-US" sz="2800" dirty="0"/>
              <a:t>Once customers perceive that we have offered quality service, the next thing is how to build relationships with them, retain them as they become loyal to our financial institution</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19814877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Intended learning outcomes</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marL="0" indent="0">
              <a:buNone/>
            </a:pPr>
            <a:r>
              <a:rPr lang="en-US" sz="2800" dirty="0"/>
              <a:t>At the end of this lecturer, you will be able to:</a:t>
            </a:r>
          </a:p>
          <a:p>
            <a:pPr>
              <a:buFont typeface="Wingdings" panose="05000000000000000000" pitchFamily="2" charset="2"/>
              <a:buChar char="§"/>
            </a:pPr>
            <a:r>
              <a:rPr lang="en-US" sz="2800" dirty="0"/>
              <a:t>a) Discuss relationship marketing in the context of financial service marketing</a:t>
            </a:r>
          </a:p>
          <a:p>
            <a:pPr>
              <a:buFont typeface="Wingdings" panose="05000000000000000000" pitchFamily="2" charset="2"/>
              <a:buChar char="§"/>
            </a:pPr>
            <a:r>
              <a:rPr lang="en-US" sz="2800" dirty="0"/>
              <a:t>b) Evaluate strategies of customer retention applied by financial institutions   </a:t>
            </a:r>
          </a:p>
          <a:p>
            <a:pPr>
              <a:buFont typeface="Wingdings" panose="05000000000000000000" pitchFamily="2" charset="2"/>
              <a:buChar char="§"/>
            </a:pPr>
            <a:r>
              <a:rPr lang="en-US" sz="2800" dirty="0"/>
              <a:t>c) Examine ways of maintaining customer loyalty</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226304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fontScale="90000"/>
          </a:bodyPr>
          <a:lstStyle/>
          <a:p>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Relationship marketing in financial services context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Building customer relationship is becoming more and more significant. </a:t>
            </a:r>
          </a:p>
          <a:p>
            <a:pPr>
              <a:buFont typeface="Wingdings" panose="05000000000000000000" pitchFamily="2" charset="2"/>
              <a:buChar char="§"/>
            </a:pPr>
            <a:r>
              <a:rPr lang="en-US" dirty="0"/>
              <a:t>B</a:t>
            </a:r>
            <a:r>
              <a:rPr lang="en-US" sz="2800" dirty="0"/>
              <a:t>uilding long term customer relationships offers a way of reducing defection rates, reducing costs and increasing revenues</a:t>
            </a:r>
          </a:p>
          <a:p>
            <a:pPr>
              <a:buFont typeface="Wingdings" panose="05000000000000000000" pitchFamily="2" charset="2"/>
              <a:buChar char="§"/>
            </a:pPr>
            <a:r>
              <a:rPr lang="en-US" sz="2800" dirty="0"/>
              <a:t>Has become a philosophy in financial institutions. </a:t>
            </a:r>
          </a:p>
          <a:p>
            <a:pPr>
              <a:buFont typeface="Wingdings" panose="05000000000000000000" pitchFamily="2" charset="2"/>
              <a:buChar char="§"/>
            </a:pPr>
            <a:r>
              <a:rPr lang="en-US" sz="2800" dirty="0"/>
              <a:t>But what is relationship marketing and how does it work?</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10770410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Definitions of relationship marketing</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Berry and Parasuraman (1991)- relationship marketing concerns attracting, developing, and retaining customer relationships.</a:t>
            </a:r>
          </a:p>
          <a:p>
            <a:pPr>
              <a:buFont typeface="Wingdings" panose="05000000000000000000" pitchFamily="2" charset="2"/>
              <a:buChar char="§"/>
            </a:pPr>
            <a:r>
              <a:rPr lang="en-US" sz="2800" dirty="0"/>
              <a:t> Morgan &amp; Shelby (1994,) </a:t>
            </a:r>
            <a:r>
              <a:rPr lang="en-US" dirty="0"/>
              <a:t>-</a:t>
            </a:r>
            <a:r>
              <a:rPr lang="en-US" sz="2800" dirty="0"/>
              <a:t>“Relationship marketing refers to all marketing activities directed toward establishing, developing, and maintaining successful relational exchanges. </a:t>
            </a:r>
          </a:p>
          <a:p>
            <a:pPr>
              <a:buFont typeface="Wingdings" panose="05000000000000000000" pitchFamily="2" charset="2"/>
              <a:buChar char="§"/>
            </a:pPr>
            <a:r>
              <a:rPr lang="en-US" sz="2800" dirty="0"/>
              <a:t>Bruce de (1988) viewed Relationship marketing as the process of attracting, maintaining, and enhancing relationships with key people.</a:t>
            </a:r>
          </a:p>
          <a:p>
            <a:pPr>
              <a:buFont typeface="Wingdings" panose="05000000000000000000" pitchFamily="2" charset="2"/>
              <a:buChar char="§"/>
            </a:pPr>
            <a:r>
              <a:rPr lang="en-US" sz="2800" dirty="0"/>
              <a:t>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4676392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Definitions of relationship marketing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smtClean="0"/>
              <a:t>From this definition we note that relationship marketing is concerned all activities directed towards establishing, developing, and maintaining successful exchanges with customers and other constituents. </a:t>
            </a:r>
          </a:p>
          <a:p>
            <a:pPr>
              <a:buFont typeface="Wingdings" panose="05000000000000000000" pitchFamily="2" charset="2"/>
              <a:buChar char="§"/>
            </a:pPr>
            <a:r>
              <a:rPr lang="en-US" dirty="0" smtClean="0"/>
              <a:t>L</a:t>
            </a:r>
            <a:r>
              <a:rPr lang="en-US" sz="2800" dirty="0" smtClean="0"/>
              <a:t>oyal customers are far more profitable </a:t>
            </a:r>
          </a:p>
          <a:p>
            <a:pPr>
              <a:buFont typeface="Wingdings" panose="05000000000000000000" pitchFamily="2" charset="2"/>
              <a:buChar char="§"/>
            </a:pPr>
            <a:r>
              <a:rPr lang="en-US" sz="2800" dirty="0" smtClean="0"/>
              <a:t>Maintaining strong relationships with customers secures important and durable advantages that are hard for competitors to understand. </a:t>
            </a: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lnSpcReduction="10000"/>
          </a:bodyPr>
          <a:lstStyle/>
          <a:p>
            <a:r>
              <a:rPr lang="en-US" dirty="0"/>
              <a:t>.</a:t>
            </a:r>
          </a:p>
        </p:txBody>
      </p:sp>
    </p:spTree>
    <p:extLst>
      <p:ext uri="{BB962C8B-B14F-4D97-AF65-F5344CB8AC3E}">
        <p14:creationId xmlns:p14="http://schemas.microsoft.com/office/powerpoint/2010/main" val="22830098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Definitions of relationship </a:t>
            </a:r>
            <a:r>
              <a:rPr lang="en-US" sz="3200" b="1">
                <a:latin typeface="Times New Roman" panose="02020603050405020304" pitchFamily="18" charset="0"/>
                <a:cs typeface="Times New Roman" panose="02020603050405020304" pitchFamily="18" charset="0"/>
              </a:rPr>
              <a:t>marketing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77500" lnSpcReduction="20000"/>
          </a:bodyPr>
          <a:lstStyle/>
          <a:p>
            <a:pPr>
              <a:buFont typeface="Wingdings" panose="05000000000000000000" pitchFamily="2" charset="2"/>
              <a:buChar char="§"/>
            </a:pPr>
            <a:r>
              <a:rPr lang="en-US" sz="2800" dirty="0" smtClean="0"/>
              <a:t>Tina (2000) relationship marketing - includes all  activities of attracting, maintaining and enhancing customer relationships with an organization  taking into account both offensive and defensive marketing strategies while at the same time incorporating a customer service element.</a:t>
            </a:r>
          </a:p>
          <a:p>
            <a:pPr>
              <a:buFont typeface="Wingdings" panose="05000000000000000000" pitchFamily="2" charset="2"/>
              <a:buChar char="§"/>
            </a:pPr>
            <a:r>
              <a:rPr lang="en-US" sz="2800" dirty="0" smtClean="0"/>
              <a:t>Relationship building is a deliberate activity undertaken by financial institution to attract, develop, maintain and enhance beneficial relationship with various clients. </a:t>
            </a:r>
          </a:p>
          <a:p>
            <a:pPr>
              <a:buFont typeface="Wingdings" panose="05000000000000000000" pitchFamily="2" charset="2"/>
              <a:buChar char="§"/>
            </a:pPr>
            <a:r>
              <a:rPr lang="en-US" sz="2800" dirty="0" smtClean="0"/>
              <a:t>The rationale for relationship building is the realization that increased competition in the financial sector is exerting pressure on financial institutions abilities to retain profitability</a:t>
            </a: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77500" lnSpcReduction="20000"/>
          </a:bodyPr>
          <a:lstStyle/>
          <a:p>
            <a:r>
              <a:rPr lang="en-US" dirty="0"/>
              <a:t>.</a:t>
            </a:r>
          </a:p>
        </p:txBody>
      </p:sp>
    </p:spTree>
    <p:extLst>
      <p:ext uri="{BB962C8B-B14F-4D97-AF65-F5344CB8AC3E}">
        <p14:creationId xmlns:p14="http://schemas.microsoft.com/office/powerpoint/2010/main" val="15538071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Advantages of Building Relationship with Customers</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dirty="0"/>
              <a:t>There are many benefits that accrue to a firm because of building relationship with a customer. </a:t>
            </a:r>
          </a:p>
          <a:p>
            <a:pPr>
              <a:buFont typeface="Wingdings" panose="05000000000000000000" pitchFamily="2" charset="2"/>
              <a:buChar char="§"/>
            </a:pPr>
            <a:r>
              <a:rPr lang="en-US" sz="2800" dirty="0"/>
              <a:t>First the financial institution is likely to sell more products and services to the customers that they have developed relationship with. </a:t>
            </a:r>
          </a:p>
          <a:p>
            <a:pPr>
              <a:buFont typeface="Wingdings" panose="05000000000000000000" pitchFamily="2" charset="2"/>
              <a:buChar char="§"/>
            </a:pPr>
            <a:r>
              <a:rPr lang="en-US" sz="2800" dirty="0"/>
              <a:t>Second, we find that the cost of serving a well-known </a:t>
            </a:r>
            <a:r>
              <a:rPr lang="en-US" sz="2800" dirty="0" smtClean="0"/>
              <a:t>customer is far much less in comparison with a new one</a:t>
            </a:r>
            <a:endParaRPr lang="en-US" sz="2800" dirty="0"/>
          </a:p>
          <a:p>
            <a:pPr>
              <a:buFont typeface="Wingdings" panose="05000000000000000000" pitchFamily="2" charset="2"/>
              <a:buChar char="§"/>
            </a:pPr>
            <a:r>
              <a:rPr lang="en-US" sz="2800" dirty="0"/>
              <a:t>Third, we note that when customers are satisfied with the firm, they are likely to spread a positive word </a:t>
            </a:r>
          </a:p>
          <a:p>
            <a:pPr>
              <a:buFont typeface="Wingdings" panose="05000000000000000000" pitchFamily="2" charset="2"/>
              <a:buChar char="§"/>
            </a:pPr>
            <a:r>
              <a:rPr lang="en-US" dirty="0"/>
              <a:t>E</a:t>
            </a:r>
            <a:r>
              <a:rPr lang="en-US" sz="2800" dirty="0"/>
              <a:t>mployee's retention rate is likely to be high as anyone would want to work in a place where customers are happy and loyal.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21072075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Advantages of Building Relationship with Customers cont.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To financial </a:t>
            </a:r>
            <a:r>
              <a:rPr lang="en-US" sz="2800" dirty="0" smtClean="0"/>
              <a:t>customers: </a:t>
            </a:r>
            <a:endParaRPr lang="en-US" sz="2800" dirty="0"/>
          </a:p>
          <a:p>
            <a:pPr>
              <a:buFont typeface="Wingdings" panose="05000000000000000000" pitchFamily="2" charset="2"/>
              <a:buChar char="§"/>
            </a:pPr>
            <a:r>
              <a:rPr lang="en-US" dirty="0"/>
              <a:t>T</a:t>
            </a:r>
            <a:r>
              <a:rPr lang="en-US" sz="2800" dirty="0"/>
              <a:t>hey develop a feeling of trust or confidence in the provider, along with a sense of reduced anxiety and comfort in knowing what to expect</a:t>
            </a:r>
          </a:p>
          <a:p>
            <a:pPr>
              <a:buFont typeface="Wingdings" panose="05000000000000000000" pitchFamily="2" charset="2"/>
              <a:buChar char="§"/>
            </a:pPr>
            <a:r>
              <a:rPr lang="en-US" dirty="0"/>
              <a:t>B</a:t>
            </a:r>
            <a:r>
              <a:rPr lang="en-US" sz="2800" dirty="0"/>
              <a:t>uild a social relationship with employees</a:t>
            </a:r>
          </a:p>
          <a:p>
            <a:pPr>
              <a:buFont typeface="Wingdings" panose="05000000000000000000" pitchFamily="2" charset="2"/>
              <a:buChar char="§"/>
            </a:pPr>
            <a:r>
              <a:rPr lang="en-US" sz="2800" dirty="0"/>
              <a:t>Often the customers get special treatment due to the relationship they have with the financial institution.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5241960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Advantages of Building Relationship with Customers cont.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Other benefits of building relationship include :</a:t>
            </a:r>
          </a:p>
          <a:p>
            <a:pPr>
              <a:buFont typeface="Wingdings" panose="05000000000000000000" pitchFamily="2" charset="2"/>
              <a:buChar char="§"/>
            </a:pPr>
            <a:r>
              <a:rPr lang="en-US" sz="2800" dirty="0"/>
              <a:t>The understanding that it takes time to make money from customers </a:t>
            </a:r>
          </a:p>
          <a:p>
            <a:pPr>
              <a:buFont typeface="Wingdings" panose="05000000000000000000" pitchFamily="2" charset="2"/>
              <a:buChar char="§"/>
            </a:pPr>
            <a:r>
              <a:rPr lang="en-US" sz="2800" dirty="0"/>
              <a:t>That sales, marketing, and setup costs amortized over a longer customer lifetime </a:t>
            </a:r>
          </a:p>
          <a:p>
            <a:pPr>
              <a:buFont typeface="Wingdings" panose="05000000000000000000" pitchFamily="2" charset="2"/>
              <a:buChar char="§"/>
            </a:pPr>
            <a:r>
              <a:rPr lang="en-US" sz="2800" dirty="0"/>
              <a:t>That repeat customers often cost less to service </a:t>
            </a:r>
          </a:p>
          <a:p>
            <a:pPr>
              <a:buFont typeface="Wingdings" panose="05000000000000000000" pitchFamily="2" charset="2"/>
              <a:buChar char="§"/>
            </a:pPr>
            <a:r>
              <a:rPr lang="en-US" sz="2800" dirty="0"/>
              <a:t> </a:t>
            </a:r>
            <a:r>
              <a:rPr lang="en-US" sz="2800" dirty="0" smtClean="0"/>
              <a:t>That </a:t>
            </a:r>
            <a:r>
              <a:rPr lang="en-US" sz="2800" dirty="0"/>
              <a:t>it allows cross selling opportunities, leading customer expenditure over time. </a:t>
            </a:r>
          </a:p>
          <a:p>
            <a:pPr>
              <a:buFont typeface="Wingdings" panose="05000000000000000000" pitchFamily="2" charset="2"/>
              <a:buChar char="§"/>
            </a:pPr>
            <a:r>
              <a:rPr lang="en-US" sz="2800" dirty="0"/>
              <a:t>That it allows for intergenerational relationships </a:t>
            </a:r>
          </a:p>
          <a:p>
            <a:pPr>
              <a:buFont typeface="Wingdings" panose="05000000000000000000" pitchFamily="2" charset="2"/>
              <a:buChar char="§"/>
            </a:pPr>
            <a:r>
              <a:rPr lang="en-US" sz="2800" dirty="0"/>
              <a:t>Willing to pay a price premium.</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76191170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Drawbacks of Relationship Marketing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77500" lnSpcReduction="20000"/>
          </a:bodyPr>
          <a:lstStyle/>
          <a:p>
            <a:pPr>
              <a:buFont typeface="Wingdings" panose="05000000000000000000" pitchFamily="2" charset="2"/>
              <a:buChar char="§"/>
            </a:pPr>
            <a:r>
              <a:rPr lang="en-US" sz="2800" dirty="0"/>
              <a:t>Though relationship marketing is hailed for its contribution to increasing business performance, there are also demerits to this business strategy.</a:t>
            </a:r>
          </a:p>
          <a:p>
            <a:pPr>
              <a:buFont typeface="Wingdings" panose="05000000000000000000" pitchFamily="2" charset="2"/>
              <a:buChar char="§"/>
            </a:pPr>
            <a:r>
              <a:rPr lang="en-US" sz="2800" dirty="0"/>
              <a:t> First there is danger of ignoring new customers and focus only on the old ones. </a:t>
            </a:r>
          </a:p>
          <a:p>
            <a:pPr>
              <a:buFont typeface="Wingdings" panose="05000000000000000000" pitchFamily="2" charset="2"/>
              <a:buChar char="§"/>
            </a:pPr>
            <a:r>
              <a:rPr lang="en-US" sz="2800" dirty="0"/>
              <a:t>The second drawback is the understanding that most customers today are not focused on long term gratifications</a:t>
            </a:r>
          </a:p>
          <a:p>
            <a:pPr>
              <a:buFont typeface="Wingdings" panose="05000000000000000000" pitchFamily="2" charset="2"/>
              <a:buChar char="§"/>
            </a:pPr>
            <a:r>
              <a:rPr lang="en-US" sz="2800" dirty="0"/>
              <a:t>Coupled with this is understanding that not all customers want to develop relationship</a:t>
            </a:r>
          </a:p>
          <a:p>
            <a:pPr>
              <a:buFont typeface="Wingdings" panose="05000000000000000000" pitchFamily="2" charset="2"/>
              <a:buChar char="§"/>
            </a:pPr>
            <a:r>
              <a:rPr lang="en-US" sz="2800" dirty="0" smtClean="0"/>
              <a:t>Relationship </a:t>
            </a:r>
            <a:r>
              <a:rPr lang="en-US" sz="2800" dirty="0"/>
              <a:t>takes time and resources to build, and this may not be easy especially with new and small financial institutions.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77500" lnSpcReduction="20000"/>
          </a:bodyPr>
          <a:lstStyle/>
          <a:p>
            <a:r>
              <a:rPr lang="en-US" dirty="0"/>
              <a:t>.</a:t>
            </a:r>
          </a:p>
        </p:txBody>
      </p:sp>
    </p:spTree>
    <p:extLst>
      <p:ext uri="{BB962C8B-B14F-4D97-AF65-F5344CB8AC3E}">
        <p14:creationId xmlns:p14="http://schemas.microsoft.com/office/powerpoint/2010/main" val="14586100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Drawbacks of Relationship Marketing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dirty="0"/>
              <a:t>It also emerges that sometimes customers and financial institution form very close relationship which may not work very well for the business. </a:t>
            </a:r>
          </a:p>
          <a:p>
            <a:pPr>
              <a:buFont typeface="Wingdings" panose="05000000000000000000" pitchFamily="2" charset="2"/>
              <a:buChar char="§"/>
            </a:pPr>
            <a:r>
              <a:rPr lang="en-US" sz="2800" dirty="0"/>
              <a:t>Sometimes there is need to change value proposition and the relationship marketing may not augur vey well as customers may not appreciate change in some instances. </a:t>
            </a:r>
          </a:p>
          <a:p>
            <a:pPr>
              <a:buFont typeface="Wingdings" panose="05000000000000000000" pitchFamily="2" charset="2"/>
              <a:buChar char="§"/>
            </a:pPr>
            <a:r>
              <a:rPr lang="en-US" sz="2800" dirty="0"/>
              <a:t>It becomes even harder to apply relationship marketing when there is need for cultural change. </a:t>
            </a:r>
          </a:p>
          <a:p>
            <a:pPr>
              <a:buFont typeface="Wingdings" panose="05000000000000000000" pitchFamily="2" charset="2"/>
              <a:buChar char="§"/>
            </a:pPr>
            <a:r>
              <a:rPr lang="en-US" sz="2800" dirty="0"/>
              <a:t>Finally we find that the customers who develop relationship may raise too much demands which the financial institutions may not be able to meet them and this may affect relationship there in.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2293837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
            </a:r>
            <a:br>
              <a:rPr lang="en-US" sz="3200" dirty="0"/>
            </a:br>
            <a:r>
              <a:rPr lang="en-US" sz="3200" dirty="0"/>
              <a:t>The Process of Relationship development</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dirty="0"/>
              <a:t>The process of relationship development has been defined as consisting of eight distinct stages (Stone and Woodcock,1997).</a:t>
            </a:r>
          </a:p>
          <a:p>
            <a:pPr>
              <a:buFont typeface="Wingdings" panose="05000000000000000000" pitchFamily="2" charset="2"/>
              <a:buChar char="§"/>
            </a:pPr>
            <a:r>
              <a:rPr lang="en-US" sz="2800" dirty="0"/>
              <a:t>(</a:t>
            </a:r>
            <a:r>
              <a:rPr lang="en-US" sz="2800" dirty="0" err="1" smtClean="0"/>
              <a:t>i</a:t>
            </a:r>
            <a:r>
              <a:rPr lang="en-US" sz="2800" dirty="0" smtClean="0"/>
              <a:t>) Recruitment</a:t>
            </a:r>
            <a:r>
              <a:rPr lang="en-US" sz="2800" dirty="0"/>
              <a:t>: in this stage the marketer and identifies the clients he would want to develop relationship with. </a:t>
            </a:r>
          </a:p>
          <a:p>
            <a:pPr>
              <a:buFont typeface="Wingdings" panose="05000000000000000000" pitchFamily="2" charset="2"/>
              <a:buChar char="§"/>
            </a:pPr>
            <a:r>
              <a:rPr lang="en-US" sz="2800" dirty="0"/>
              <a:t>(</a:t>
            </a:r>
            <a:r>
              <a:rPr lang="en-US" sz="2800" dirty="0" smtClean="0"/>
              <a:t>ii) Welcoming</a:t>
            </a:r>
            <a:r>
              <a:rPr lang="en-US" sz="2800" dirty="0"/>
              <a:t>: in this stage the marketer welcomes the potential client and makes his intent clear of wanting to develop a relation with the customer. </a:t>
            </a:r>
          </a:p>
          <a:p>
            <a:pPr>
              <a:buFont typeface="Wingdings" panose="05000000000000000000" pitchFamily="2" charset="2"/>
              <a:buChar char="§"/>
            </a:pPr>
            <a:r>
              <a:rPr lang="en-US" sz="2800" dirty="0"/>
              <a:t>At this point the client has also to decide whether he would want to be in a deeper relationship with the financial institution.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37894848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
            </a:r>
            <a:br>
              <a:rPr lang="en-US" sz="3200" b="1" dirty="0">
                <a:latin typeface="Times New Roman" panose="02020603050405020304" pitchFamily="18" charset="0"/>
                <a:cs typeface="Times New Roman" panose="02020603050405020304" pitchFamily="18" charset="0"/>
              </a:rPr>
            </a:br>
            <a:r>
              <a:rPr lang="en-US" sz="3200" b="1" dirty="0">
                <a:latin typeface="Times New Roman" panose="02020603050405020304" pitchFamily="18" charset="0"/>
                <a:cs typeface="Times New Roman" panose="02020603050405020304" pitchFamily="18" charset="0"/>
              </a:rPr>
              <a:t>The Process of Relationship development cont.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a:t>
            </a:r>
            <a:r>
              <a:rPr lang="en-US" sz="2800" dirty="0" smtClean="0"/>
              <a:t>iii) Getting </a:t>
            </a:r>
            <a:r>
              <a:rPr lang="en-US" sz="2800" dirty="0"/>
              <a:t>acquainted. It is in this stage that the marketer seeks to know the goals, aspirations, needs and wants of his client.</a:t>
            </a:r>
          </a:p>
          <a:p>
            <a:pPr>
              <a:buFont typeface="Wingdings" panose="05000000000000000000" pitchFamily="2" charset="2"/>
              <a:buChar char="§"/>
            </a:pPr>
            <a:r>
              <a:rPr lang="en-US" dirty="0"/>
              <a:t> </a:t>
            </a:r>
            <a:r>
              <a:rPr lang="en-US" sz="2800" dirty="0"/>
              <a:t>Both parties want to develop a mutually relationship where all players benefit a lot</a:t>
            </a:r>
          </a:p>
          <a:p>
            <a:pPr>
              <a:buFont typeface="Wingdings" panose="05000000000000000000" pitchFamily="2" charset="2"/>
              <a:buChar char="§"/>
            </a:pPr>
            <a:r>
              <a:rPr lang="en-US" sz="2800" dirty="0"/>
              <a:t>(</a:t>
            </a:r>
            <a:r>
              <a:rPr lang="en-US" sz="2800" dirty="0" smtClean="0"/>
              <a:t>iv) Account </a:t>
            </a:r>
            <a:r>
              <a:rPr lang="en-US" sz="2800" dirty="0"/>
              <a:t>Management. This is the stage of running the accounts where the clients does his side of the contract and likewise the marketer. </a:t>
            </a:r>
          </a:p>
          <a:p>
            <a:pPr>
              <a:buFont typeface="Wingdings" panose="05000000000000000000" pitchFamily="2" charset="2"/>
              <a:buChar char="§"/>
            </a:pPr>
            <a:r>
              <a:rPr lang="en-US" sz="2800" dirty="0"/>
              <a:t>The willingness of parties to remain in the relationship is what makes the contract hold or get dismissed</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2231548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The Process of Relationship development cont.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a:t>
            </a:r>
            <a:r>
              <a:rPr lang="en-US" sz="2800" dirty="0" smtClean="0"/>
              <a:t>v) Intensive </a:t>
            </a:r>
            <a:r>
              <a:rPr lang="en-US" sz="2800" dirty="0"/>
              <a:t>Care: this occurs when the parities have a very serious difference that has the potential to cripple or even terminate the relationship.</a:t>
            </a:r>
          </a:p>
          <a:p>
            <a:pPr>
              <a:buFont typeface="Wingdings" panose="05000000000000000000" pitchFamily="2" charset="2"/>
              <a:buChar char="§"/>
            </a:pPr>
            <a:r>
              <a:rPr lang="en-US" sz="2800" dirty="0"/>
              <a:t> The marketer must do everything to try and salvage the relationship unless the demands made by the client are not possible within the financial institution or contravenes the law. </a:t>
            </a:r>
          </a:p>
          <a:p>
            <a:pPr>
              <a:buFont typeface="Wingdings" panose="05000000000000000000" pitchFamily="2" charset="2"/>
              <a:buChar char="§"/>
            </a:pPr>
            <a:r>
              <a:rPr lang="en-US" sz="2800" dirty="0"/>
              <a:t>(</a:t>
            </a:r>
            <a:r>
              <a:rPr lang="en-US" sz="2800" dirty="0" smtClean="0"/>
              <a:t>vi) Potential </a:t>
            </a:r>
            <a:r>
              <a:rPr lang="en-US" sz="2800" dirty="0"/>
              <a:t>divorce. Occurs when the differences between the parties cannot be resolved. </a:t>
            </a:r>
          </a:p>
          <a:p>
            <a:pPr>
              <a:buFont typeface="Wingdings" panose="05000000000000000000" pitchFamily="2" charset="2"/>
              <a:buChar char="§"/>
            </a:pPr>
            <a:r>
              <a:rPr lang="en-US" sz="2800" dirty="0"/>
              <a:t>The parties negotiate terms of ending the relationship.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8372040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The Process of Relationship development cont.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a:t>
            </a:r>
            <a:r>
              <a:rPr lang="en-US" sz="2800" dirty="0" smtClean="0"/>
              <a:t>vii) Divorce</a:t>
            </a:r>
            <a:r>
              <a:rPr lang="en-US" sz="2800" dirty="0"/>
              <a:t>: this stage is arrived at when the parties have to part ways. </a:t>
            </a:r>
          </a:p>
          <a:p>
            <a:pPr>
              <a:buFont typeface="Wingdings" panose="05000000000000000000" pitchFamily="2" charset="2"/>
              <a:buChar char="§"/>
            </a:pPr>
            <a:r>
              <a:rPr lang="en-US" sz="2800" dirty="0"/>
              <a:t>Divorce is painful but sometimes is the only solution especially when one party is not willing to give up some of its demands. </a:t>
            </a:r>
          </a:p>
          <a:p>
            <a:pPr>
              <a:buFont typeface="Wingdings" panose="05000000000000000000" pitchFamily="2" charset="2"/>
              <a:buChar char="§"/>
            </a:pPr>
            <a:r>
              <a:rPr lang="en-US" sz="2800" dirty="0"/>
              <a:t>(viii)	Win back: this is the final stage where the marketer tries to win back the lost customer. </a:t>
            </a:r>
          </a:p>
          <a:p>
            <a:pPr>
              <a:buFont typeface="Wingdings" panose="05000000000000000000" pitchFamily="2" charset="2"/>
              <a:buChar char="§"/>
            </a:pPr>
            <a:r>
              <a:rPr lang="en-US" sz="2800" dirty="0"/>
              <a:t>As they say in politics, there are no permanent enemies in business, and all must work to ensure they meet their interest.</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34544477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The Process of Relationship development cont.</a:t>
            </a:r>
            <a:br>
              <a:rPr lang="en-US" sz="3200" b="1" dirty="0">
                <a:latin typeface="Times New Roman" panose="02020603050405020304" pitchFamily="18" charset="0"/>
                <a:cs typeface="Times New Roman" panose="02020603050405020304" pitchFamily="18" charset="0"/>
              </a:rPr>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lnSpcReduction="10000"/>
          </a:bodyPr>
          <a:lstStyle/>
          <a:p>
            <a:pPr>
              <a:buFont typeface="Wingdings" panose="05000000000000000000" pitchFamily="2" charset="2"/>
              <a:buChar char="§"/>
            </a:pPr>
            <a:r>
              <a:rPr lang="en-US" sz="2800" dirty="0"/>
              <a:t>In the recent past we have seen financial institution work closely with their customers even in promotion. </a:t>
            </a:r>
          </a:p>
          <a:p>
            <a:pPr>
              <a:buFont typeface="Wingdings" panose="05000000000000000000" pitchFamily="2" charset="2"/>
              <a:buChar char="§"/>
            </a:pPr>
            <a:r>
              <a:rPr lang="en-US" sz="2800" dirty="0"/>
              <a:t>We have seen customers give testimonials of how their relationship with financial institutions have made them grow and how they have benefited from the relationship. </a:t>
            </a:r>
          </a:p>
          <a:p>
            <a:pPr>
              <a:buFont typeface="Wingdings" panose="05000000000000000000" pitchFamily="2" charset="2"/>
              <a:buChar char="§"/>
            </a:pPr>
            <a:r>
              <a:rPr lang="en-US" sz="2800" dirty="0"/>
              <a:t>The marketer must always seek ways of renewing relationship as it is the basis for his success.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5152482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Customer Retention </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A well-built relationship often leads to customer retention. </a:t>
            </a:r>
          </a:p>
          <a:p>
            <a:pPr>
              <a:buFont typeface="Wingdings" panose="05000000000000000000" pitchFamily="2" charset="2"/>
              <a:buChar char="§"/>
            </a:pPr>
            <a:r>
              <a:rPr lang="en-US" sz="2800" dirty="0"/>
              <a:t>It is difficult to regain lost customers and therefore financial institution must do everything to minimize defections. </a:t>
            </a:r>
          </a:p>
          <a:p>
            <a:pPr>
              <a:buFont typeface="Wingdings" panose="05000000000000000000" pitchFamily="2" charset="2"/>
              <a:buChar char="§"/>
            </a:pPr>
            <a:r>
              <a:rPr lang="en-US" sz="2800" dirty="0"/>
              <a:t>Retention is the ability of financial institution to maintain its customers for a long period of time. </a:t>
            </a:r>
          </a:p>
          <a:p>
            <a:pPr>
              <a:buFont typeface="Wingdings" panose="05000000000000000000" pitchFamily="2" charset="2"/>
              <a:buChar char="§"/>
            </a:pPr>
            <a:r>
              <a:rPr lang="en-US" sz="2800" dirty="0"/>
              <a:t>It also implies increased business for the financial institution from the current customers.</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14690311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sz="2800" dirty="0"/>
              <a:t>There are many reasons why a financial client would want to remain in a financial institution or leave. </a:t>
            </a:r>
          </a:p>
          <a:p>
            <a:pPr>
              <a:buFont typeface="Wingdings" panose="05000000000000000000" pitchFamily="2" charset="2"/>
              <a:buChar char="§"/>
            </a:pPr>
            <a:r>
              <a:rPr lang="en-US" dirty="0"/>
              <a:t>R</a:t>
            </a:r>
            <a:r>
              <a:rPr lang="en-US" sz="2800" dirty="0"/>
              <a:t>ewards achieved</a:t>
            </a:r>
          </a:p>
          <a:p>
            <a:pPr>
              <a:buFont typeface="Wingdings" panose="05000000000000000000" pitchFamily="2" charset="2"/>
              <a:buChar char="§"/>
            </a:pPr>
            <a:r>
              <a:rPr lang="en-US" sz="2800" dirty="0"/>
              <a:t>Discounts given </a:t>
            </a:r>
          </a:p>
          <a:p>
            <a:pPr>
              <a:buFont typeface="Wingdings" panose="05000000000000000000" pitchFamily="2" charset="2"/>
              <a:buChar char="§"/>
            </a:pPr>
            <a:r>
              <a:rPr lang="en-US" sz="2800" dirty="0"/>
              <a:t>Purchase of additional products from the financial institution. </a:t>
            </a:r>
          </a:p>
          <a:p>
            <a:pPr>
              <a:buFont typeface="Wingdings" panose="05000000000000000000" pitchFamily="2" charset="2"/>
              <a:buChar char="§"/>
            </a:pPr>
            <a:r>
              <a:rPr lang="en-US" sz="2800" dirty="0"/>
              <a:t>Financial institution also works with other firms to offer a package of benefits to customers such as  free travel insurance, </a:t>
            </a:r>
          </a:p>
          <a:p>
            <a:pPr>
              <a:buFont typeface="Wingdings" panose="05000000000000000000" pitchFamily="2" charset="2"/>
              <a:buChar char="§"/>
            </a:pPr>
            <a:r>
              <a:rPr lang="en-US" sz="2800" dirty="0"/>
              <a:t>Financial customers may also opt to leave a financial institution due attractive alternative elsewhere.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41228749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Customers defection is very costly to a financial institution and must be addressed to reduce or even eliminate it. </a:t>
            </a:r>
          </a:p>
          <a:p>
            <a:pPr>
              <a:buFont typeface="Wingdings" panose="05000000000000000000" pitchFamily="2" charset="2"/>
              <a:buChar char="§"/>
            </a:pPr>
            <a:r>
              <a:rPr lang="en-US" sz="2800" dirty="0"/>
              <a:t>For us to be able to address it effectively we need to understand the defection process well.  </a:t>
            </a:r>
          </a:p>
          <a:p>
            <a:pPr>
              <a:buFont typeface="Wingdings" panose="05000000000000000000" pitchFamily="2" charset="2"/>
              <a:buChar char="§"/>
            </a:pPr>
            <a:r>
              <a:rPr lang="en-US" sz="2800" dirty="0"/>
              <a:t>Stewart (1998) identified the following stages of customers defection process. </a:t>
            </a:r>
          </a:p>
          <a:p>
            <a:pPr>
              <a:buFont typeface="Wingdings" panose="05000000000000000000" pitchFamily="2" charset="2"/>
              <a:buChar char="§"/>
            </a:pPr>
            <a:r>
              <a:rPr lang="en-US" sz="2800" dirty="0"/>
              <a:t>a) The problem- customers defection begins with a customer encountering a challenge in process delivery by financial institution.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13865862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b) Effort- upon experiencing the problem, the customers will seek means of resolving it within the shortest time possible. </a:t>
            </a:r>
          </a:p>
          <a:p>
            <a:pPr>
              <a:buFont typeface="Wingdings" panose="05000000000000000000" pitchFamily="2" charset="2"/>
              <a:buChar char="§"/>
            </a:pPr>
            <a:r>
              <a:rPr lang="en-US" sz="2800" dirty="0"/>
              <a:t>c) Emotion- upon realization that nothing much has been done to resolve the problem, the customer will become emotional not necessary because of the problem but the fact that nothing much is being done about it. </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5043832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a:t>d) Evaluation- emotional stage is followed by evaluation where the customers reconsider his relationship with the financial institution. </a:t>
            </a:r>
          </a:p>
          <a:p>
            <a:pPr>
              <a:buFont typeface="Wingdings" panose="05000000000000000000" pitchFamily="2" charset="2"/>
              <a:buChar char="§"/>
            </a:pPr>
            <a:r>
              <a:rPr lang="en-US" sz="2800" dirty="0"/>
              <a:t>e) Exit: the customers will result to exit if he finds the problem was not well resolved and the a better alternative exist. </a:t>
            </a:r>
          </a:p>
          <a:p>
            <a:pPr>
              <a:buFont typeface="Wingdings" panose="05000000000000000000" pitchFamily="2" charset="2"/>
              <a:buChar char="§"/>
            </a:pPr>
            <a:r>
              <a:rPr lang="en-US" sz="2800" dirty="0"/>
              <a:t>f) Post-exit evaluation- this is consideration on the new service provider. </a:t>
            </a:r>
          </a:p>
          <a:p>
            <a:pPr>
              <a:buFont typeface="Wingdings" panose="05000000000000000000" pitchFamily="2" charset="2"/>
              <a:buChar char="§"/>
            </a:pPr>
            <a:r>
              <a:rPr lang="en-US" sz="2800" dirty="0"/>
              <a:t>The customer will keep on evaluating this relationship to see if it meets his expectation.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10000"/>
          </a:bodyPr>
          <a:lstStyle/>
          <a:p>
            <a:r>
              <a:rPr lang="en-US" dirty="0"/>
              <a:t>.</a:t>
            </a:r>
          </a:p>
        </p:txBody>
      </p:sp>
    </p:spTree>
    <p:extLst>
      <p:ext uri="{BB962C8B-B14F-4D97-AF65-F5344CB8AC3E}">
        <p14:creationId xmlns:p14="http://schemas.microsoft.com/office/powerpoint/2010/main" val="402739766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With this understanding, it is evident that listening to customer at the point of complain is key to resolving the matter. </a:t>
            </a:r>
          </a:p>
          <a:p>
            <a:pPr>
              <a:buFont typeface="Wingdings" panose="05000000000000000000" pitchFamily="2" charset="2"/>
              <a:buChar char="§"/>
            </a:pPr>
            <a:r>
              <a:rPr lang="en-US" sz="2800" dirty="0"/>
              <a:t>The marketer must provide the best options to the customers and where necessary apologize for poor service delivery. </a:t>
            </a:r>
          </a:p>
          <a:p>
            <a:pPr>
              <a:buFont typeface="Wingdings" panose="05000000000000000000" pitchFamily="2" charset="2"/>
              <a:buChar char="§"/>
            </a:pPr>
            <a:r>
              <a:rPr lang="en-US" sz="2800" dirty="0"/>
              <a:t>The marketer must try to empathize and guarantee the customer that the problem will not occur again.</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2499272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strategy </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err="1"/>
              <a:t>DeSouza</a:t>
            </a:r>
            <a:r>
              <a:rPr lang="en-US" sz="2800" dirty="0"/>
              <a:t> (1992) outlines a simple four-stage plan to foil defectors and boost retention rates:</a:t>
            </a:r>
          </a:p>
          <a:p>
            <a:pPr>
              <a:buFont typeface="Wingdings" panose="05000000000000000000" pitchFamily="2" charset="2"/>
              <a:buChar char="§"/>
            </a:pPr>
            <a:r>
              <a:rPr lang="en-US" sz="2800" dirty="0"/>
              <a:t>1. Measure customer retention: Retention rate is measured as a proportion of those who have been doing business and how many remains within a certain period.</a:t>
            </a:r>
          </a:p>
          <a:p>
            <a:pPr>
              <a:buFont typeface="Wingdings" panose="05000000000000000000" pitchFamily="2" charset="2"/>
              <a:buChar char="§"/>
            </a:pPr>
            <a:r>
              <a:rPr lang="en-US" sz="2800" dirty="0"/>
              <a:t>2. Ascertain defection motive: the financial service provider must seek to understand why certain accounts have been closed. </a:t>
            </a:r>
          </a:p>
          <a:p>
            <a:pPr>
              <a:buFont typeface="Wingdings" panose="05000000000000000000" pitchFamily="2" charset="2"/>
              <a:buChar char="§"/>
            </a:pPr>
            <a:r>
              <a:rPr lang="en-US" sz="2800" dirty="0"/>
              <a:t>Understanding the motive helps the firm to retain others by addressing the reason behind movement.</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29863835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retention strategy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a:bodyPr>
          <a:lstStyle/>
          <a:p>
            <a:pPr>
              <a:buFont typeface="Wingdings" panose="05000000000000000000" pitchFamily="2" charset="2"/>
              <a:buChar char="§"/>
            </a:pPr>
            <a:r>
              <a:rPr lang="en-US" sz="2800" dirty="0"/>
              <a:t>3. Analyze complaint and marketing research data: this would help the firm to understand real cause of the problem of defection and how it can be resolved. </a:t>
            </a:r>
          </a:p>
          <a:p>
            <a:pPr>
              <a:buFont typeface="Wingdings" panose="05000000000000000000" pitchFamily="2" charset="2"/>
              <a:buChar char="§"/>
            </a:pPr>
            <a:r>
              <a:rPr lang="en-US" sz="2800" dirty="0"/>
              <a:t>4. Identify and erect switching barriers.</a:t>
            </a:r>
          </a:p>
          <a:p>
            <a:pPr>
              <a:buFont typeface="Wingdings" panose="05000000000000000000" pitchFamily="2" charset="2"/>
              <a:buChar char="§"/>
            </a:pPr>
            <a:r>
              <a:rPr lang="en-US" dirty="0"/>
              <a:t>P</a:t>
            </a:r>
            <a:r>
              <a:rPr lang="en-US" sz="2800" dirty="0"/>
              <a:t>ositive barriers can lead to better service, superior products, and technological innovation, thus eliminating several common reasons for defection</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a:bodyPr>
          <a:lstStyle/>
          <a:p>
            <a:r>
              <a:rPr lang="en-US" dirty="0"/>
              <a:t>.</a:t>
            </a:r>
          </a:p>
        </p:txBody>
      </p:sp>
    </p:spTree>
    <p:extLst>
      <p:ext uri="{BB962C8B-B14F-4D97-AF65-F5344CB8AC3E}">
        <p14:creationId xmlns:p14="http://schemas.microsoft.com/office/powerpoint/2010/main" val="2486055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Customer loyalty</a:t>
            </a:r>
            <a:br>
              <a:rPr lang="en-US" sz="3200" dirty="0"/>
            </a:b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a:bodyPr>
          <a:lstStyle/>
          <a:p>
            <a:pPr>
              <a:buFont typeface="Wingdings" panose="05000000000000000000" pitchFamily="2" charset="2"/>
              <a:buChar char="§"/>
            </a:pPr>
            <a:r>
              <a:rPr lang="en-US" sz="2800" dirty="0"/>
              <a:t>Loyalty will be enjoyed if customers are satisfied and are willing to remain with current financial services provider. </a:t>
            </a:r>
          </a:p>
          <a:p>
            <a:pPr>
              <a:buFont typeface="Wingdings" panose="05000000000000000000" pitchFamily="2" charset="2"/>
              <a:buChar char="§"/>
            </a:pPr>
            <a:r>
              <a:rPr lang="en-US" sz="2800" dirty="0"/>
              <a:t>Loyal customers are an asset to financial institution and must be kept at all costs. </a:t>
            </a:r>
          </a:p>
          <a:p>
            <a:pPr>
              <a:buFont typeface="Wingdings" panose="05000000000000000000" pitchFamily="2" charset="2"/>
              <a:buChar char="§"/>
            </a:pPr>
            <a:r>
              <a:rPr lang="en-US" sz="2800" dirty="0"/>
              <a:t>They add a lot of value to the financial institution and enough effort must be expedited to keep them.</a:t>
            </a:r>
          </a:p>
          <a:p>
            <a:pPr>
              <a:buFont typeface="Wingdings" panose="05000000000000000000" pitchFamily="2" charset="2"/>
              <a:buChar char="§"/>
            </a:pPr>
            <a:r>
              <a:rPr lang="en-US" sz="2800" dirty="0"/>
              <a:t> The level of customer satisfaction leads to certain level of loyalty.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a:bodyPr>
          <a:lstStyle/>
          <a:p>
            <a:r>
              <a:rPr lang="en-US" dirty="0"/>
              <a:t>.</a:t>
            </a:r>
          </a:p>
        </p:txBody>
      </p:sp>
    </p:spTree>
    <p:extLst>
      <p:ext uri="{BB962C8B-B14F-4D97-AF65-F5344CB8AC3E}">
        <p14:creationId xmlns:p14="http://schemas.microsoft.com/office/powerpoint/2010/main" val="8286988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Customer loyalty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Schiffman and </a:t>
            </a:r>
            <a:r>
              <a:rPr lang="en-US" sz="2800" dirty="0" err="1"/>
              <a:t>kanuk</a:t>
            </a:r>
            <a:r>
              <a:rPr lang="en-US" sz="2800" dirty="0"/>
              <a:t> (2004) identifies the following categories of customers because of loyalty</a:t>
            </a:r>
          </a:p>
          <a:p>
            <a:pPr>
              <a:buFont typeface="Wingdings" panose="05000000000000000000" pitchFamily="2" charset="2"/>
              <a:buChar char="§"/>
            </a:pPr>
            <a:r>
              <a:rPr lang="en-US" sz="2800" dirty="0"/>
              <a:t>• Loyalist- completely satisfied customers who keep on purchasing, </a:t>
            </a:r>
          </a:p>
          <a:p>
            <a:pPr>
              <a:buFont typeface="Wingdings" panose="05000000000000000000" pitchFamily="2" charset="2"/>
              <a:buChar char="§"/>
            </a:pPr>
            <a:r>
              <a:rPr lang="en-US" sz="2800" dirty="0"/>
              <a:t>•Apostles:  who provide very positive word of mouth about the company to others, </a:t>
            </a:r>
          </a:p>
          <a:p>
            <a:pPr>
              <a:buFont typeface="Wingdings" panose="05000000000000000000" pitchFamily="2" charset="2"/>
              <a:buChar char="§"/>
            </a:pPr>
            <a:r>
              <a:rPr lang="en-US" sz="2800" dirty="0"/>
              <a:t>•Defectors:  who feel neutral or merely satisfied and are likely to stop doing business with the company </a:t>
            </a:r>
          </a:p>
          <a:p>
            <a:pPr marL="0" indent="0">
              <a:buNone/>
            </a:pPr>
            <a:r>
              <a:rPr lang="en-US" sz="2800" dirty="0"/>
              <a:t>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8384187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dirty="0"/>
              <a:t>Customer loyalty cont.</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smtClean="0"/>
              <a:t>Terrorist</a:t>
            </a:r>
            <a:r>
              <a:rPr lang="en-US" sz="2800" dirty="0"/>
              <a:t>: who have had negative experiences with the company and spread negative word of the mouth, </a:t>
            </a:r>
          </a:p>
          <a:p>
            <a:pPr>
              <a:buFont typeface="Wingdings" panose="05000000000000000000" pitchFamily="2" charset="2"/>
              <a:buChar char="§"/>
            </a:pPr>
            <a:r>
              <a:rPr lang="en-US" sz="2800" dirty="0" smtClean="0"/>
              <a:t>Hostages</a:t>
            </a:r>
            <a:r>
              <a:rPr lang="en-US" sz="2800" dirty="0"/>
              <a:t>:  who are unhappy but stay with the company because of monopolistic environment:  </a:t>
            </a:r>
          </a:p>
          <a:p>
            <a:pPr>
              <a:buFont typeface="Wingdings" panose="05000000000000000000" pitchFamily="2" charset="2"/>
              <a:buChar char="§"/>
            </a:pPr>
            <a:r>
              <a:rPr lang="en-US" sz="2800" dirty="0" smtClean="0"/>
              <a:t>Mercenaries </a:t>
            </a:r>
            <a:r>
              <a:rPr lang="en-US" sz="2800" dirty="0"/>
              <a:t>who are very satisfied customers but have no real loyalty to the company and may defect because of lower prices elsewhere.</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16720436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loyalty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10000"/>
          </a:bodyPr>
          <a:lstStyle/>
          <a:p>
            <a:pPr>
              <a:buFont typeface="Wingdings" panose="05000000000000000000" pitchFamily="2" charset="2"/>
              <a:buChar char="§"/>
            </a:pPr>
            <a:r>
              <a:rPr lang="en-US" sz="2800" dirty="0"/>
              <a:t>Griffin (1995), attachment an individual has to a company, or its products/ services is shaped by two dimensions: degree of preference and degree of perceived product differentiation. </a:t>
            </a:r>
          </a:p>
          <a:p>
            <a:pPr>
              <a:buFont typeface="Wingdings" panose="05000000000000000000" pitchFamily="2" charset="2"/>
              <a:buChar char="§"/>
            </a:pPr>
            <a:r>
              <a:rPr lang="en-US" sz="2800" dirty="0"/>
              <a:t>Combining behavioral and attitudinal differences results in segments that exhibit varying degrees of loyalty, which include:</a:t>
            </a:r>
          </a:p>
          <a:p>
            <a:pPr>
              <a:buFont typeface="Wingdings" panose="05000000000000000000" pitchFamily="2" charset="2"/>
              <a:buChar char="§"/>
            </a:pPr>
            <a:r>
              <a:rPr lang="en-US" sz="2800" dirty="0" smtClean="0"/>
              <a:t>True </a:t>
            </a:r>
            <a:r>
              <a:rPr lang="en-US" sz="2800" dirty="0"/>
              <a:t>loyalty: this is indicated by high repeat patronage and a high relative attitude toward the company. </a:t>
            </a:r>
          </a:p>
          <a:p>
            <a:pPr>
              <a:buFont typeface="Wingdings" panose="05000000000000000000" pitchFamily="2" charset="2"/>
              <a:buChar char="§"/>
            </a:pPr>
            <a:r>
              <a:rPr lang="en-US" sz="2800" dirty="0"/>
              <a:t>Financial institution would desire this kind of loyalty and would develop loyalty schemes for the same.</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10000"/>
          </a:bodyPr>
          <a:lstStyle/>
          <a:p>
            <a:r>
              <a:rPr lang="en-US" dirty="0"/>
              <a:t>.</a:t>
            </a:r>
          </a:p>
        </p:txBody>
      </p:sp>
    </p:spTree>
    <p:extLst>
      <p:ext uri="{BB962C8B-B14F-4D97-AF65-F5344CB8AC3E}">
        <p14:creationId xmlns:p14="http://schemas.microsoft.com/office/powerpoint/2010/main" val="28646606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loyalty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10000"/>
          </a:bodyPr>
          <a:lstStyle/>
          <a:p>
            <a:pPr>
              <a:buFont typeface="Wingdings" panose="05000000000000000000" pitchFamily="2" charset="2"/>
              <a:buChar char="§"/>
            </a:pPr>
            <a:r>
              <a:rPr lang="en-US" sz="2800" dirty="0" smtClean="0"/>
              <a:t>No </a:t>
            </a:r>
            <a:r>
              <a:rPr lang="en-US" sz="2800" dirty="0"/>
              <a:t>loyalty: low repeat purchase combined with a low relative attitude towards the company signifies the absence of loyalty. </a:t>
            </a:r>
          </a:p>
          <a:p>
            <a:pPr>
              <a:buFont typeface="Wingdings" panose="05000000000000000000" pitchFamily="2" charset="2"/>
              <a:buChar char="§"/>
            </a:pPr>
            <a:r>
              <a:rPr lang="en-US" sz="2800" dirty="0"/>
              <a:t>The financial institution would want to avoid this situation </a:t>
            </a:r>
          </a:p>
          <a:p>
            <a:pPr>
              <a:buFont typeface="Wingdings" panose="05000000000000000000" pitchFamily="2" charset="2"/>
              <a:buChar char="§"/>
            </a:pPr>
            <a:r>
              <a:rPr lang="en-US" sz="2800" dirty="0" smtClean="0"/>
              <a:t>Latent </a:t>
            </a:r>
            <a:r>
              <a:rPr lang="en-US" sz="2800" dirty="0"/>
              <a:t>loyalty: low repeat patronage but a high relative attitude signifies latent loyalty.</a:t>
            </a:r>
          </a:p>
          <a:p>
            <a:pPr>
              <a:buFont typeface="Wingdings" panose="05000000000000000000" pitchFamily="2" charset="2"/>
              <a:buChar char="§"/>
            </a:pPr>
            <a:r>
              <a:rPr lang="en-US" sz="2800" dirty="0"/>
              <a:t> Thus, the customer is favorably disposed toward the financial institution and its product and services but is not a heavy user of them.</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21843402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Customer loyalty cont.</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92500" lnSpcReduction="20000"/>
          </a:bodyPr>
          <a:lstStyle/>
          <a:p>
            <a:pPr>
              <a:buFont typeface="Wingdings" panose="05000000000000000000" pitchFamily="2" charset="2"/>
              <a:buChar char="§"/>
            </a:pPr>
            <a:r>
              <a:rPr lang="en-US" sz="2800" dirty="0"/>
              <a:t>False loyalty: despite a relatively low attitude toward the financial institution the customer continues to patronize it. </a:t>
            </a:r>
          </a:p>
          <a:p>
            <a:pPr>
              <a:buFont typeface="Wingdings" panose="05000000000000000000" pitchFamily="2" charset="2"/>
              <a:buChar char="§"/>
            </a:pPr>
            <a:r>
              <a:rPr lang="en-US" sz="2800" dirty="0"/>
              <a:t>From a purely behavioral perceptive, these customers appear to be extremely loyal. </a:t>
            </a:r>
          </a:p>
          <a:p>
            <a:pPr>
              <a:buFont typeface="Wingdings" panose="05000000000000000000" pitchFamily="2" charset="2"/>
              <a:buChar char="§"/>
            </a:pPr>
            <a:r>
              <a:rPr lang="en-US" sz="2800" dirty="0"/>
              <a:t>Several factors can generate false loyalty or make customer to be deeply loyal when they are not. </a:t>
            </a:r>
          </a:p>
          <a:p>
            <a:pPr>
              <a:buFont typeface="Wingdings" panose="05000000000000000000" pitchFamily="2" charset="2"/>
              <a:buChar char="§"/>
            </a:pPr>
            <a:r>
              <a:rPr lang="en-US" sz="2800" dirty="0"/>
              <a:t>Government regulation </a:t>
            </a:r>
          </a:p>
          <a:p>
            <a:pPr>
              <a:buFont typeface="Wingdings" panose="05000000000000000000" pitchFamily="2" charset="2"/>
              <a:buChar char="§"/>
            </a:pPr>
            <a:r>
              <a:rPr lang="en-US" sz="2800" dirty="0"/>
              <a:t>A logistical </a:t>
            </a:r>
            <a:r>
              <a:rPr lang="en-US" sz="2800"/>
              <a:t>infrastructure </a:t>
            </a:r>
            <a:endParaRPr lang="en-US" sz="2800" smtClean="0"/>
          </a:p>
          <a:p>
            <a:pPr>
              <a:buFont typeface="Wingdings" panose="05000000000000000000" pitchFamily="2" charset="2"/>
              <a:buChar char="§"/>
            </a:pPr>
            <a:r>
              <a:rPr lang="en-US" sz="2800" smtClean="0"/>
              <a:t>Proprietary </a:t>
            </a:r>
            <a:r>
              <a:rPr lang="en-US" sz="2800" dirty="0"/>
              <a:t>technology that limits alternatives.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92500" lnSpcReduction="20000"/>
          </a:bodyPr>
          <a:lstStyle/>
          <a:p>
            <a:r>
              <a:rPr lang="en-US" dirty="0"/>
              <a:t>.</a:t>
            </a:r>
          </a:p>
        </p:txBody>
      </p:sp>
    </p:spTree>
    <p:extLst>
      <p:ext uri="{BB962C8B-B14F-4D97-AF65-F5344CB8AC3E}">
        <p14:creationId xmlns:p14="http://schemas.microsoft.com/office/powerpoint/2010/main" val="34167265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85000" lnSpcReduction="20000"/>
          </a:bodyPr>
          <a:lstStyle/>
          <a:p>
            <a:pPr>
              <a:buFont typeface="Wingdings" panose="05000000000000000000" pitchFamily="2" charset="2"/>
              <a:buChar char="§"/>
            </a:pPr>
            <a:r>
              <a:rPr lang="en-US" dirty="0"/>
              <a:t>Berry L. L. </a:t>
            </a:r>
            <a:r>
              <a:rPr lang="en-US" dirty="0" smtClean="0"/>
              <a:t>, </a:t>
            </a:r>
            <a:r>
              <a:rPr lang="en-US" dirty="0"/>
              <a:t>and </a:t>
            </a:r>
            <a:r>
              <a:rPr lang="en-US" dirty="0" err="1"/>
              <a:t>Parasuraman</a:t>
            </a:r>
            <a:r>
              <a:rPr lang="en-US" dirty="0"/>
              <a:t> A. (1991), Marketing Services. New York: The Free Press.</a:t>
            </a:r>
          </a:p>
          <a:p>
            <a:pPr>
              <a:buFont typeface="Wingdings" panose="05000000000000000000" pitchFamily="2" charset="2"/>
              <a:buChar char="§"/>
            </a:pPr>
            <a:r>
              <a:rPr lang="en-US" dirty="0"/>
              <a:t>Bruce De Young (1988) Journal of extension Oregon State University-Corvallis</a:t>
            </a:r>
          </a:p>
          <a:p>
            <a:pPr>
              <a:buFont typeface="Wingdings" panose="05000000000000000000" pitchFamily="2" charset="2"/>
              <a:buChar char="§"/>
            </a:pPr>
            <a:r>
              <a:rPr lang="en-US" dirty="0" err="1"/>
              <a:t>DeSouza</a:t>
            </a:r>
            <a:r>
              <a:rPr lang="en-US" dirty="0"/>
              <a:t>, G. (1992), "Designing a Customer Retention Plan", Journal of Business Strategy, Vol. 13 No. 2, pp. 24-28.</a:t>
            </a:r>
          </a:p>
          <a:p>
            <a:pPr>
              <a:buFont typeface="Wingdings" panose="05000000000000000000" pitchFamily="2" charset="2"/>
              <a:buChar char="§"/>
            </a:pPr>
            <a:r>
              <a:rPr lang="en-US" dirty="0"/>
              <a:t>Garvin, D.A. (1995) Managing Quality: The Strategic and Competitive Edge. The Free Press, New York.</a:t>
            </a:r>
          </a:p>
          <a:p>
            <a:pPr>
              <a:buFont typeface="Wingdings" panose="05000000000000000000" pitchFamily="2" charset="2"/>
              <a:buChar char="§"/>
            </a:pPr>
            <a:r>
              <a:rPr lang="en-US" dirty="0"/>
              <a:t>Griffin J (1995) “Customer loyalty, how to earn it and how to keep it,” </a:t>
            </a:r>
            <a:r>
              <a:rPr lang="en-US" dirty="0" err="1"/>
              <a:t>Jossey</a:t>
            </a:r>
            <a:r>
              <a:rPr lang="en-US" dirty="0"/>
              <a:t>-Bass Publishers, San Francisco.</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85000" lnSpcReduction="20000"/>
          </a:bodyPr>
          <a:lstStyle/>
          <a:p>
            <a:r>
              <a:rPr lang="en-US" dirty="0"/>
              <a:t>.</a:t>
            </a:r>
          </a:p>
        </p:txBody>
      </p:sp>
    </p:spTree>
    <p:extLst>
      <p:ext uri="{BB962C8B-B14F-4D97-AF65-F5344CB8AC3E}">
        <p14:creationId xmlns:p14="http://schemas.microsoft.com/office/powerpoint/2010/main" val="220403918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rmAutofit fontScale="77500" lnSpcReduction="20000"/>
          </a:bodyPr>
          <a:lstStyle/>
          <a:p>
            <a:pPr>
              <a:buFont typeface="Wingdings" panose="05000000000000000000" pitchFamily="2" charset="2"/>
              <a:buChar char="§"/>
            </a:pPr>
            <a:r>
              <a:rPr lang="en-US" dirty="0" smtClean="0"/>
              <a:t>Morgan R.M and Hunt S.D ((1994) The Journal of Marketing, Vol. 58, No. 3, pp. 20-38</a:t>
            </a:r>
          </a:p>
          <a:p>
            <a:pPr>
              <a:buFont typeface="Wingdings" panose="05000000000000000000" pitchFamily="2" charset="2"/>
              <a:buChar char="§"/>
            </a:pPr>
            <a:r>
              <a:rPr lang="en-US" dirty="0" err="1" smtClean="0"/>
              <a:t>Schiffman</a:t>
            </a:r>
            <a:r>
              <a:rPr lang="en-US" dirty="0" smtClean="0"/>
              <a:t>, LG. &amp; </a:t>
            </a:r>
            <a:r>
              <a:rPr lang="en-US" dirty="0" err="1" smtClean="0"/>
              <a:t>Kanuk</a:t>
            </a:r>
            <a:r>
              <a:rPr lang="en-US" dirty="0" smtClean="0"/>
              <a:t>, LL. (2004). Consumer behavior, 8th International edition. Prentice Hall.</a:t>
            </a:r>
          </a:p>
          <a:p>
            <a:pPr>
              <a:buFont typeface="Wingdings" panose="05000000000000000000" pitchFamily="2" charset="2"/>
              <a:buChar char="§"/>
            </a:pPr>
            <a:r>
              <a:rPr lang="en-US" dirty="0" smtClean="0"/>
              <a:t>Stewart, T., &amp; </a:t>
            </a:r>
            <a:r>
              <a:rPr lang="en-US" dirty="0" err="1" smtClean="0"/>
              <a:t>Ruckdeschel</a:t>
            </a:r>
            <a:r>
              <a:rPr lang="en-US" dirty="0" smtClean="0"/>
              <a:t>, C. (1998). Intellectual Capital: The New Wealth of Organizations. Performance Improvement, 37, 56-59.</a:t>
            </a:r>
          </a:p>
          <a:p>
            <a:pPr>
              <a:buFont typeface="Wingdings" panose="05000000000000000000" pitchFamily="2" charset="2"/>
              <a:buChar char="§"/>
            </a:pPr>
            <a:r>
              <a:rPr lang="en-US" dirty="0" smtClean="0"/>
              <a:t>Stone M., Woodcock N &amp; Wilson M (1996) Making the change from marketing planning to customer relationship management. Long Range Planning, </a:t>
            </a:r>
            <a:r>
              <a:rPr lang="en-US" dirty="0" err="1" smtClean="0"/>
              <a:t>vol</a:t>
            </a:r>
            <a:r>
              <a:rPr lang="en-US" dirty="0" smtClean="0"/>
              <a:t> 29, pp675-684 </a:t>
            </a:r>
          </a:p>
          <a:p>
            <a:pPr>
              <a:buFont typeface="Wingdings" panose="05000000000000000000" pitchFamily="2" charset="2"/>
              <a:buChar char="§"/>
            </a:pPr>
            <a:r>
              <a:rPr lang="en-US" dirty="0" smtClean="0"/>
              <a:t>Tina, H (2000), Financial Services Marketing. Essex. Pearson Education Limited.</a:t>
            </a:r>
          </a:p>
          <a:p>
            <a:pPr>
              <a:buFont typeface="Wingdings" panose="05000000000000000000" pitchFamily="2" charset="2"/>
              <a:buChar char="§"/>
            </a:pPr>
            <a:endParaRPr lang="en-US" sz="2800" dirty="0"/>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normAutofit fontScale="77500" lnSpcReduction="20000"/>
          </a:bodyPr>
          <a:lstStyle/>
          <a:p>
            <a:r>
              <a:rPr lang="en-US" dirty="0"/>
              <a:t>.</a:t>
            </a:r>
          </a:p>
        </p:txBody>
      </p:sp>
    </p:spTree>
    <p:extLst>
      <p:ext uri="{BB962C8B-B14F-4D97-AF65-F5344CB8AC3E}">
        <p14:creationId xmlns:p14="http://schemas.microsoft.com/office/powerpoint/2010/main" val="469861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8BB014-3D22-4CE8-AD23-2A26B0893D58}"/>
              </a:ext>
            </a:extLst>
          </p:cNvPr>
          <p:cNvSpPr>
            <a:spLocks noGrp="1"/>
          </p:cNvSpPr>
          <p:nvPr>
            <p:ph type="title"/>
          </p:nvPr>
        </p:nvSpPr>
        <p:spPr>
          <a:xfrm>
            <a:off x="1097279" y="263527"/>
            <a:ext cx="10058400" cy="1450757"/>
          </a:xfrm>
        </p:spPr>
        <p:txBody>
          <a:bodyPr>
            <a:normAutofit/>
          </a:bodyPr>
          <a:lstStyle/>
          <a:p>
            <a:pPr algn="ctr"/>
            <a:r>
              <a:rPr lang="en-US" sz="3200" b="1" dirty="0">
                <a:latin typeface="Times New Roman" panose="02020603050405020304" pitchFamily="18" charset="0"/>
                <a:cs typeface="Times New Roman" panose="02020603050405020304" pitchFamily="18" charset="0"/>
              </a:rPr>
              <a:t>End </a:t>
            </a:r>
          </a:p>
        </p:txBody>
      </p:sp>
      <p:sp>
        <p:nvSpPr>
          <p:cNvPr id="3" name="Content Placeholder 2">
            <a:extLst>
              <a:ext uri="{FF2B5EF4-FFF2-40B4-BE49-F238E27FC236}">
                <a16:creationId xmlns="" xmlns:a16="http://schemas.microsoft.com/office/drawing/2014/main" id="{411935AB-9E4B-43F0-9F41-6B5EFC369F3C}"/>
              </a:ext>
            </a:extLst>
          </p:cNvPr>
          <p:cNvSpPr>
            <a:spLocks noGrp="1"/>
          </p:cNvSpPr>
          <p:nvPr>
            <p:ph sz="half" idx="1"/>
          </p:nvPr>
        </p:nvSpPr>
        <p:spPr>
          <a:xfrm>
            <a:off x="1097278" y="1845734"/>
            <a:ext cx="6946791" cy="4023360"/>
          </a:xfrm>
        </p:spPr>
        <p:txBody>
          <a:bodyPr>
            <a:noAutofit/>
          </a:bodyPr>
          <a:lstStyle/>
          <a:p>
            <a:pPr>
              <a:buFont typeface="Wingdings" panose="05000000000000000000" pitchFamily="2" charset="2"/>
              <a:buChar char="§"/>
            </a:pPr>
            <a:r>
              <a:rPr lang="en-US" sz="2800" dirty="0"/>
              <a:t> </a:t>
            </a:r>
          </a:p>
          <a:p>
            <a:pPr algn="ctr">
              <a:buFont typeface="Wingdings" panose="05000000000000000000" pitchFamily="2" charset="2"/>
              <a:buChar char="§"/>
            </a:pPr>
            <a:endParaRPr lang="en-US" sz="2800" dirty="0"/>
          </a:p>
          <a:p>
            <a:pPr algn="ctr">
              <a:buFont typeface="Wingdings" panose="05000000000000000000" pitchFamily="2" charset="2"/>
              <a:buChar char="§"/>
            </a:pPr>
            <a:endParaRPr lang="en-US" dirty="0"/>
          </a:p>
          <a:p>
            <a:pPr algn="ctr">
              <a:buFont typeface="Wingdings" panose="05000000000000000000" pitchFamily="2" charset="2"/>
              <a:buChar char="§"/>
            </a:pPr>
            <a:r>
              <a:rPr lang="en-US" sz="2800" dirty="0"/>
              <a:t>Thanks </a:t>
            </a:r>
          </a:p>
        </p:txBody>
      </p:sp>
      <p:sp>
        <p:nvSpPr>
          <p:cNvPr id="4" name="Content Placeholder 3">
            <a:extLst>
              <a:ext uri="{FF2B5EF4-FFF2-40B4-BE49-F238E27FC236}">
                <a16:creationId xmlns="" xmlns:a16="http://schemas.microsoft.com/office/drawing/2014/main" id="{4FFE15B8-2D5A-43C4-B48C-BB4325CFC0BE}"/>
              </a:ext>
            </a:extLst>
          </p:cNvPr>
          <p:cNvSpPr>
            <a:spLocks noGrp="1"/>
          </p:cNvSpPr>
          <p:nvPr>
            <p:ph sz="half" idx="2"/>
          </p:nvPr>
        </p:nvSpPr>
        <p:spPr>
          <a:xfrm>
            <a:off x="8454886" y="3657599"/>
            <a:ext cx="2700793" cy="2107097"/>
          </a:xfrm>
        </p:spPr>
        <p:txBody>
          <a:bodyPr/>
          <a:lstStyle/>
          <a:p>
            <a:r>
              <a:rPr lang="en-US" dirty="0"/>
              <a:t>.</a:t>
            </a:r>
          </a:p>
        </p:txBody>
      </p:sp>
    </p:spTree>
    <p:extLst>
      <p:ext uri="{BB962C8B-B14F-4D97-AF65-F5344CB8AC3E}">
        <p14:creationId xmlns:p14="http://schemas.microsoft.com/office/powerpoint/2010/main" val="3614582439"/>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otalTime>505</TotalTime>
  <Words>2522</Words>
  <Application>Microsoft Office PowerPoint</Application>
  <PresentationFormat>Widescreen</PresentationFormat>
  <Paragraphs>206</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Calibri</vt:lpstr>
      <vt:lpstr>Calibri Light</vt:lpstr>
      <vt:lpstr>Cambria</vt:lpstr>
      <vt:lpstr>Times New Roman</vt:lpstr>
      <vt:lpstr>Wingdings</vt:lpstr>
      <vt:lpstr>Retrospect</vt:lpstr>
      <vt:lpstr>MARKETING OF FINANCIAL SERVICES  </vt:lpstr>
      <vt:lpstr>Introduction </vt:lpstr>
      <vt:lpstr>Intended learning outcomes</vt:lpstr>
      <vt:lpstr>   Relationship marketing in financial services context </vt:lpstr>
      <vt:lpstr>Definitions of relationship marketing</vt:lpstr>
      <vt:lpstr>Definitions of relationship marketing cont.</vt:lpstr>
      <vt:lpstr>Definitions of relationship marketing cont.</vt:lpstr>
      <vt:lpstr>Advantages of Building Relationship with Customers </vt:lpstr>
      <vt:lpstr>Advantages of Building Relationship with Customers cont. </vt:lpstr>
      <vt:lpstr>Advantages of Building Relationship with Customers cont. </vt:lpstr>
      <vt:lpstr>Drawbacks of Relationship Marketing </vt:lpstr>
      <vt:lpstr>Drawbacks of Relationship Marketing cont.</vt:lpstr>
      <vt:lpstr> The Process of Relationship development </vt:lpstr>
      <vt:lpstr> The Process of Relationship development cont. </vt:lpstr>
      <vt:lpstr>The Process of Relationship development cont. </vt:lpstr>
      <vt:lpstr>The Process of Relationship development cont. </vt:lpstr>
      <vt:lpstr>The Process of Relationship development cont. </vt:lpstr>
      <vt:lpstr>Customer Retention </vt:lpstr>
      <vt:lpstr>Customer Retention cont.</vt:lpstr>
      <vt:lpstr>Customer Retention cont.</vt:lpstr>
      <vt:lpstr>Customer Retention cont.</vt:lpstr>
      <vt:lpstr>Customer Retention cont.</vt:lpstr>
      <vt:lpstr>Customer Retention cont.</vt:lpstr>
      <vt:lpstr>Customer retention strategy </vt:lpstr>
      <vt:lpstr>Customer retention strategy  cont.</vt:lpstr>
      <vt:lpstr>Customer loyalty </vt:lpstr>
      <vt:lpstr>Customer loyalty cont.</vt:lpstr>
      <vt:lpstr>Customer loyalty cont.</vt:lpstr>
      <vt:lpstr>Customer loyalty cont.</vt:lpstr>
      <vt:lpstr>Customer loyalty cont.</vt:lpstr>
      <vt:lpstr>Customer loyalty cont.</vt:lpstr>
      <vt:lpstr>References </vt:lpstr>
      <vt:lpstr>References </vt:lpstr>
      <vt:lpstr>End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john kamau</dc:creator>
  <cp:lastModifiedBy>Nasteh</cp:lastModifiedBy>
  <cp:revision>18</cp:revision>
  <dcterms:created xsi:type="dcterms:W3CDTF">2022-05-23T09:17:22Z</dcterms:created>
  <dcterms:modified xsi:type="dcterms:W3CDTF">2022-06-01T06:02:13Z</dcterms:modified>
</cp:coreProperties>
</file>