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352" r:id="rId4"/>
    <p:sldId id="353" r:id="rId5"/>
    <p:sldId id="389" r:id="rId6"/>
    <p:sldId id="391" r:id="rId7"/>
    <p:sldId id="388" r:id="rId8"/>
    <p:sldId id="387" r:id="rId9"/>
    <p:sldId id="386" r:id="rId10"/>
    <p:sldId id="385" r:id="rId11"/>
    <p:sldId id="384" r:id="rId12"/>
    <p:sldId id="383" r:id="rId13"/>
    <p:sldId id="382" r:id="rId14"/>
    <p:sldId id="381" r:id="rId15"/>
    <p:sldId id="380" r:id="rId16"/>
    <p:sldId id="379" r:id="rId17"/>
    <p:sldId id="378" r:id="rId18"/>
    <p:sldId id="377" r:id="rId19"/>
    <p:sldId id="376" r:id="rId20"/>
    <p:sldId id="375" r:id="rId21"/>
    <p:sldId id="374" r:id="rId22"/>
    <p:sldId id="373" r:id="rId23"/>
    <p:sldId id="372" r:id="rId24"/>
    <p:sldId id="390" r:id="rId25"/>
    <p:sldId id="371" r:id="rId26"/>
    <p:sldId id="370" r:id="rId27"/>
    <p:sldId id="369" r:id="rId28"/>
    <p:sldId id="368" r:id="rId29"/>
    <p:sldId id="367" r:id="rId30"/>
    <p:sldId id="366" r:id="rId31"/>
    <p:sldId id="365" r:id="rId32"/>
    <p:sldId id="364" r:id="rId33"/>
    <p:sldId id="363" r:id="rId34"/>
    <p:sldId id="358" r:id="rId35"/>
    <p:sldId id="357"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06/03/2022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70209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06/03/2022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1744580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3AC519-F2FD-4DCC-8CD8-006751FA5746}" type="datetimeFigureOut">
              <a:rPr lang="en-US" smtClean="0"/>
              <a:t>06/03/2022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6282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normAutofit/>
          </a:bodyPr>
          <a:lstStyle>
            <a:lvl1pPr>
              <a:defRPr sz="3200" b="1">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Content Placeholder 2"/>
          <p:cNvSpPr>
            <a:spLocks noGrp="1"/>
          </p:cNvSpPr>
          <p:nvPr>
            <p:ph sz="half" idx="1"/>
          </p:nvPr>
        </p:nvSpPr>
        <p:spPr>
          <a:xfrm>
            <a:off x="1097279" y="1845734"/>
            <a:ext cx="4937760" cy="4023360"/>
          </a:xfrm>
        </p:spPr>
        <p:txBody>
          <a:bodyPr/>
          <a:lstStyle>
            <a:lvl1pPr>
              <a:defRPr sz="2800">
                <a:latin typeface="Times New Roman" panose="02020603050405020304" pitchFamily="18" charset="0"/>
                <a:cs typeface="Times New Roman" panose="02020603050405020304" pitchFamily="18" charset="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43AC519-F2FD-4DCC-8CD8-006751FA5746}" type="datetimeFigureOut">
              <a:rPr lang="en-US" smtClean="0"/>
              <a:t>06/03/2022</a:t>
            </a:fld>
            <a:endParaRPr lang="en-US"/>
          </a:p>
        </p:txBody>
      </p:sp>
      <p:sp>
        <p:nvSpPr>
          <p:cNvPr id="6" name="Footer Placeholder 5"/>
          <p:cNvSpPr>
            <a:spLocks noGrp="1"/>
          </p:cNvSpPr>
          <p:nvPr>
            <p:ph type="ftr" sz="quarter" idx="11"/>
          </p:nvPr>
        </p:nvSpPr>
        <p:spPr/>
        <p:txBody>
          <a:bodyPr/>
          <a:lstStyle/>
          <a:p>
            <a:r>
              <a:rPr lang="en-US" dirty="0"/>
              <a:t>Dr. John Kamau</a:t>
            </a:r>
          </a:p>
        </p:txBody>
      </p:sp>
      <p:sp>
        <p:nvSpPr>
          <p:cNvPr id="7" name="Slide Number Placeholder 6"/>
          <p:cNvSpPr>
            <a:spLocks noGrp="1"/>
          </p:cNvSpPr>
          <p:nvPr>
            <p:ph type="sldNum" sz="quarter" idx="12"/>
          </p:nvPr>
        </p:nvSpPr>
        <p:spPr/>
        <p:txBody>
          <a:bodyPr/>
          <a:lstStyle/>
          <a:p>
            <a:fld id="{525BD102-7ABA-4713-BAB2-BFBB86D9F54C}" type="slidenum">
              <a:rPr lang="en-US" smtClean="0"/>
              <a:t>‹#›</a:t>
            </a:fld>
            <a:endParaRPr lang="en-US" dirty="0"/>
          </a:p>
        </p:txBody>
      </p:sp>
    </p:spTree>
    <p:extLst>
      <p:ext uri="{BB962C8B-B14F-4D97-AF65-F5344CB8AC3E}">
        <p14:creationId xmlns:p14="http://schemas.microsoft.com/office/powerpoint/2010/main" val="4085509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43AC519-F2FD-4DCC-8CD8-006751FA5746}" type="datetimeFigureOut">
              <a:rPr lang="en-US" smtClean="0"/>
              <a:t>06/03/2022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6235437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43AC519-F2FD-4DCC-8CD8-006751FA5746}" type="datetimeFigureOut">
              <a:rPr lang="en-US" smtClean="0"/>
              <a:t>06/03/2022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1407181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43AC519-F2FD-4DCC-8CD8-006751FA5746}" type="datetimeFigureOut">
              <a:rPr lang="en-US" smtClean="0"/>
              <a:t>06/03/2022</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3373481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43AC519-F2FD-4DCC-8CD8-006751FA5746}" type="datetimeFigureOut">
              <a:rPr lang="en-US" smtClean="0"/>
              <a:t>06/03/2022</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25BD102-7ABA-4713-BAB2-BFBB86D9F54C}" type="slidenum">
              <a:rPr lang="en-US" smtClean="0"/>
              <a:t>‹#›</a:t>
            </a:fld>
            <a:endParaRPr lang="en-US"/>
          </a:p>
        </p:txBody>
      </p:sp>
    </p:spTree>
    <p:extLst>
      <p:ext uri="{BB962C8B-B14F-4D97-AF65-F5344CB8AC3E}">
        <p14:creationId xmlns:p14="http://schemas.microsoft.com/office/powerpoint/2010/main" val="2810048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43AC519-F2FD-4DCC-8CD8-006751FA5746}" type="datetimeFigureOut">
              <a:rPr lang="en-US" smtClean="0"/>
              <a:t>06/03/2022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3171019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06/03/2022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633099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06/03/2022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4204086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43AC519-F2FD-4DCC-8CD8-006751FA5746}" type="datetimeFigureOut">
              <a:rPr lang="en-US" smtClean="0"/>
              <a:t>06/03/2022</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25BD102-7ABA-4713-BAB2-BFBB86D9F54C}"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43271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39E3A4-294B-4E89-A82E-80235A16A90B}"/>
              </a:ext>
            </a:extLst>
          </p:cNvPr>
          <p:cNvSpPr>
            <a:spLocks noGrp="1"/>
          </p:cNvSpPr>
          <p:nvPr>
            <p:ph type="ctrTitle"/>
          </p:nvPr>
        </p:nvSpPr>
        <p:spPr/>
        <p:txBody>
          <a:bodyPr>
            <a:normAutofit/>
          </a:bodyPr>
          <a:lstStyle/>
          <a:p>
            <a:r>
              <a:rPr lang="en-US" dirty="0"/>
              <a:t>MARKETING OF FINANCIAL SERVICES </a:t>
            </a:r>
            <a:br>
              <a:rPr lang="en-US" dirty="0"/>
            </a:br>
            <a:endParaRPr lang="en-US" dirty="0"/>
          </a:p>
        </p:txBody>
      </p:sp>
      <p:sp>
        <p:nvSpPr>
          <p:cNvPr id="3" name="Subtitle 2">
            <a:extLst>
              <a:ext uri="{FF2B5EF4-FFF2-40B4-BE49-F238E27FC236}">
                <a16:creationId xmlns:a16="http://schemas.microsoft.com/office/drawing/2014/main" id="{2565D22D-6FB5-49EE-AE91-DE654C29705D}"/>
              </a:ext>
            </a:extLst>
          </p:cNvPr>
          <p:cNvSpPr>
            <a:spLocks noGrp="1"/>
          </p:cNvSpPr>
          <p:nvPr>
            <p:ph type="subTitle" idx="1"/>
          </p:nvPr>
        </p:nvSpPr>
        <p:spPr/>
        <p:txBody>
          <a:bodyPr>
            <a:normAutofit/>
          </a:bodyPr>
          <a:lstStyle/>
          <a:p>
            <a:pPr marL="0" marR="0" algn="ctr">
              <a:lnSpc>
                <a:spcPct val="115000"/>
              </a:lnSpc>
              <a:spcBef>
                <a:spcPts val="0"/>
              </a:spcBef>
              <a:spcAft>
                <a:spcPts val="1000"/>
              </a:spcAft>
            </a:pPr>
            <a:r>
              <a:rPr lang="en-US" dirty="0">
                <a:solidFill>
                  <a:schemeClr val="tx1"/>
                </a:solidFill>
              </a:rPr>
              <a:t>LECTURE 12: </a:t>
            </a:r>
            <a:r>
              <a:rPr lang="en-US" dirty="0">
                <a:effectLst/>
                <a:latin typeface="Cambria" panose="02040503050406030204" pitchFamily="18" charset="0"/>
                <a:ea typeface="Times New Roman" panose="02020603050405020304" pitchFamily="18" charset="0"/>
                <a:cs typeface="Times New Roman" panose="02020603050405020304" pitchFamily="18" charset="0"/>
              </a:rPr>
              <a:t>Corporate Financial Services Marketing</a:t>
            </a:r>
          </a:p>
          <a:p>
            <a:pPr marL="0" marR="0" algn="ctr">
              <a:lnSpc>
                <a:spcPct val="115000"/>
              </a:lnSpc>
              <a:spcBef>
                <a:spcPts val="0"/>
              </a:spcBef>
              <a:spcAft>
                <a:spcPts val="1000"/>
              </a:spcAft>
            </a:pPr>
            <a:r>
              <a:rPr lang="en-US" dirty="0">
                <a:solidFill>
                  <a:schemeClr val="tx1"/>
                </a:solidFill>
              </a:rPr>
              <a:t>DR. John Kamau</a:t>
            </a:r>
          </a:p>
        </p:txBody>
      </p:sp>
    </p:spTree>
    <p:extLst>
      <p:ext uri="{BB962C8B-B14F-4D97-AF65-F5344CB8AC3E}">
        <p14:creationId xmlns:p14="http://schemas.microsoft.com/office/powerpoint/2010/main" val="15757246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dirty="0"/>
              <a:t>Introduction </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Welcome to week twelve lecture! </a:t>
            </a:r>
          </a:p>
          <a:p>
            <a:pPr>
              <a:buFont typeface="Wingdings" panose="05000000000000000000" pitchFamily="2" charset="2"/>
              <a:buChar char="§"/>
            </a:pPr>
            <a:r>
              <a:rPr lang="en-US" sz="2800" dirty="0"/>
              <a:t>It is my joy to have you in this second last class of our s in marketing of financial services. </a:t>
            </a:r>
          </a:p>
          <a:p>
            <a:pPr>
              <a:buFont typeface="Wingdings" panose="05000000000000000000" pitchFamily="2" charset="2"/>
              <a:buChar char="§"/>
            </a:pPr>
            <a:r>
              <a:rPr lang="en-US" sz="2800" dirty="0"/>
              <a:t>In all the other lectures, we have focused on how financial institutions market their products to individual customers. </a:t>
            </a:r>
          </a:p>
          <a:p>
            <a:pPr>
              <a:buFont typeface="Wingdings" panose="05000000000000000000" pitchFamily="2" charset="2"/>
              <a:buChar char="§"/>
            </a:pPr>
            <a:r>
              <a:rPr lang="en-US" sz="2800" dirty="0"/>
              <a:t> </a:t>
            </a:r>
            <a:r>
              <a:rPr lang="en-US" dirty="0"/>
              <a:t>In </a:t>
            </a:r>
            <a:r>
              <a:rPr lang="en-US" sz="2800" dirty="0"/>
              <a:t>this lecture however, we want to focus on corporate customers.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19814877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Intended learning outcomes</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marL="0" indent="0">
              <a:buNone/>
            </a:pPr>
            <a:r>
              <a:rPr lang="en-US" sz="2800" dirty="0"/>
              <a:t>At the end of this lecturer, you will be able to:</a:t>
            </a:r>
          </a:p>
          <a:p>
            <a:pPr>
              <a:buFont typeface="Wingdings" panose="05000000000000000000" pitchFamily="2" charset="2"/>
              <a:buChar char="§"/>
            </a:pPr>
            <a:r>
              <a:rPr lang="en-US" sz="2800" dirty="0"/>
              <a:t>a) Differentiate corporate and personal markets for financial services</a:t>
            </a:r>
          </a:p>
          <a:p>
            <a:pPr>
              <a:buFont typeface="Wingdings" panose="05000000000000000000" pitchFamily="2" charset="2"/>
              <a:buChar char="§"/>
            </a:pPr>
            <a:r>
              <a:rPr lang="en-US" sz="2800" dirty="0"/>
              <a:t>b) Discuss corporate financial services buying behavior</a:t>
            </a:r>
          </a:p>
          <a:p>
            <a:pPr>
              <a:buFont typeface="Wingdings" panose="05000000000000000000" pitchFamily="2" charset="2"/>
              <a:buChar char="§"/>
            </a:pPr>
            <a:r>
              <a:rPr lang="en-US" sz="2800" dirty="0"/>
              <a:t>c) Evaluate corporate banking relationships</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3522630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dirty="0"/>
              <a:t>I</a:t>
            </a:r>
            <a:r>
              <a:rPr lang="en-US" sz="3200" b="1" dirty="0">
                <a:latin typeface="Times New Roman" panose="02020603050405020304" pitchFamily="18" charset="0"/>
                <a:cs typeface="Times New Roman" panose="02020603050405020304" pitchFamily="18" charset="0"/>
              </a:rPr>
              <a:t>ntroductory statements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85000" lnSpcReduction="20000"/>
          </a:bodyPr>
          <a:lstStyle/>
          <a:p>
            <a:pPr>
              <a:buFont typeface="Wingdings" panose="05000000000000000000" pitchFamily="2" charset="2"/>
              <a:buChar char="§"/>
            </a:pPr>
            <a:r>
              <a:rPr lang="en-US" sz="2800" dirty="0"/>
              <a:t>Corporate financial services marketing entails the procedure followed in selling of financial products to corporate clients. </a:t>
            </a:r>
          </a:p>
          <a:p>
            <a:pPr>
              <a:buFont typeface="Wingdings" panose="05000000000000000000" pitchFamily="2" charset="2"/>
              <a:buChar char="§"/>
            </a:pPr>
            <a:r>
              <a:rPr lang="en-US" sz="2800" dirty="0"/>
              <a:t>The process follows under industrial marketing or business to business marketing. </a:t>
            </a:r>
          </a:p>
          <a:p>
            <a:pPr>
              <a:buFont typeface="Wingdings" panose="05000000000000000000" pitchFamily="2" charset="2"/>
              <a:buChar char="§"/>
            </a:pPr>
            <a:r>
              <a:rPr lang="en-US" sz="2800" dirty="0"/>
              <a:t>Corporate financial markets possess some distinct characteristics which make it different from the personal market. </a:t>
            </a:r>
          </a:p>
          <a:p>
            <a:pPr>
              <a:buFont typeface="Wingdings" panose="05000000000000000000" pitchFamily="2" charset="2"/>
              <a:buChar char="§"/>
            </a:pPr>
            <a:r>
              <a:rPr lang="en-US" sz="2800" dirty="0"/>
              <a:t>Marketers must understand how companies and other corporate clients select their financial service providers, the criteria used and the factors that influence this process.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85000" lnSpcReduction="20000"/>
          </a:bodyPr>
          <a:lstStyle/>
          <a:p>
            <a:r>
              <a:rPr lang="en-US" dirty="0"/>
              <a:t>.</a:t>
            </a:r>
          </a:p>
        </p:txBody>
      </p:sp>
    </p:spTree>
    <p:extLst>
      <p:ext uri="{BB962C8B-B14F-4D97-AF65-F5344CB8AC3E}">
        <p14:creationId xmlns:p14="http://schemas.microsoft.com/office/powerpoint/2010/main" val="1077041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2700" b="1" dirty="0">
                <a:latin typeface="Times New Roman" panose="02020603050405020304" pitchFamily="18" charset="0"/>
                <a:cs typeface="Times New Roman" panose="02020603050405020304" pitchFamily="18" charset="0"/>
              </a:rPr>
              <a:t>Differences between corporate and individual markets</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marL="514350" indent="-514350">
              <a:buFont typeface="+mj-lt"/>
              <a:buAutoNum type="arabicPeriod"/>
            </a:pPr>
            <a:r>
              <a:rPr lang="en-US" dirty="0"/>
              <a:t> </a:t>
            </a:r>
            <a:r>
              <a:rPr lang="en-US" sz="2800" dirty="0"/>
              <a:t>Greater sales volume: make far much greater purchase of financial products compared with individual customers.</a:t>
            </a:r>
          </a:p>
          <a:p>
            <a:pPr marL="514350" indent="-514350">
              <a:buFont typeface="+mj-lt"/>
              <a:buAutoNum type="arabicPeriod"/>
            </a:pPr>
            <a:r>
              <a:rPr lang="en-US" sz="2800" dirty="0"/>
              <a:t>Few buyers: corporate clients are not as many as individual clients</a:t>
            </a:r>
          </a:p>
          <a:p>
            <a:pPr marL="514350" indent="-514350">
              <a:buFont typeface="+mj-lt"/>
              <a:buAutoNum type="arabicPeriod"/>
            </a:pPr>
            <a:r>
              <a:rPr lang="en-US" sz="2800" dirty="0"/>
              <a:t>Close supplier consumer relationship: corporate financial customers maintain closer relationship with their financial services providers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22478201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Differences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10000"/>
          </a:bodyPr>
          <a:lstStyle/>
          <a:p>
            <a:pPr marL="514350" indent="-514350">
              <a:buFont typeface="+mj-lt"/>
              <a:buAutoNum type="arabicPeriod" startAt="4"/>
            </a:pPr>
            <a:r>
              <a:rPr lang="en-US" sz="2800" dirty="0"/>
              <a:t>More direct channels of distribution: corporate customers hardly work with agents </a:t>
            </a:r>
          </a:p>
          <a:p>
            <a:pPr marL="514350" indent="-514350">
              <a:buFont typeface="+mj-lt"/>
              <a:buAutoNum type="arabicPeriod" startAt="4"/>
            </a:pPr>
            <a:r>
              <a:rPr lang="en-US" sz="2800" dirty="0"/>
              <a:t>Professional buying: purchase of financial products is done by professional, who constitute a buying center</a:t>
            </a:r>
          </a:p>
          <a:p>
            <a:pPr marL="514350" indent="-514350">
              <a:buFont typeface="+mj-lt"/>
              <a:buAutoNum type="arabicPeriod" startAt="4"/>
            </a:pPr>
            <a:r>
              <a:rPr lang="en-US" sz="2800" dirty="0"/>
              <a:t>Multiple buying influences: decision to get financial service from a certain financial institution is influenced by many players in the organization</a:t>
            </a:r>
          </a:p>
          <a:p>
            <a:pPr marL="514350" indent="-514350">
              <a:buFont typeface="+mj-lt"/>
              <a:buAutoNum type="arabicPeriod" startAt="4"/>
            </a:pPr>
            <a:r>
              <a:rPr lang="en-US" sz="2800" dirty="0"/>
              <a:t>Complex negotiations</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10000"/>
          </a:bodyPr>
          <a:lstStyle/>
          <a:p>
            <a:r>
              <a:rPr lang="en-US" dirty="0"/>
              <a:t>.</a:t>
            </a:r>
          </a:p>
        </p:txBody>
      </p:sp>
    </p:spTree>
    <p:extLst>
      <p:ext uri="{BB962C8B-B14F-4D97-AF65-F5344CB8AC3E}">
        <p14:creationId xmlns:p14="http://schemas.microsoft.com/office/powerpoint/2010/main" val="3179967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Differences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marL="0" indent="0">
              <a:buNone/>
            </a:pPr>
            <a:r>
              <a:rPr lang="en-US" dirty="0"/>
              <a:t>8. </a:t>
            </a:r>
            <a:r>
              <a:rPr lang="en-US" sz="2800" dirty="0"/>
              <a:t>Emphasis on personal selling</a:t>
            </a:r>
          </a:p>
          <a:p>
            <a:pPr>
              <a:buFont typeface="Wingdings" panose="05000000000000000000" pitchFamily="2" charset="2"/>
              <a:buChar char="§"/>
            </a:pPr>
            <a:r>
              <a:rPr lang="en-US" dirty="0"/>
              <a:t>9. </a:t>
            </a:r>
            <a:r>
              <a:rPr lang="en-US" sz="2800" dirty="0"/>
              <a:t>Other distinguishing characteristics include:</a:t>
            </a:r>
          </a:p>
          <a:p>
            <a:pPr>
              <a:buFont typeface="Wingdings" panose="05000000000000000000" pitchFamily="2" charset="2"/>
              <a:buChar char="§"/>
            </a:pPr>
            <a:r>
              <a:rPr lang="en-US" dirty="0"/>
              <a:t>B</a:t>
            </a:r>
            <a:r>
              <a:rPr lang="en-US" sz="2800" dirty="0"/>
              <a:t>alance of power where oligopolistic customers have more bargaining power than financial institution</a:t>
            </a:r>
          </a:p>
          <a:p>
            <a:pPr>
              <a:buFont typeface="Wingdings" panose="05000000000000000000" pitchFamily="2" charset="2"/>
              <a:buChar char="§"/>
            </a:pPr>
            <a:r>
              <a:rPr lang="en-US" dirty="0"/>
              <a:t>M</a:t>
            </a:r>
            <a:r>
              <a:rPr lang="en-US" sz="2800" dirty="0"/>
              <a:t>utual interdependence where problem solving approach is mainly used  </a:t>
            </a:r>
          </a:p>
          <a:p>
            <a:pPr>
              <a:buFont typeface="Wingdings" panose="05000000000000000000" pitchFamily="2" charset="2"/>
              <a:buChar char="§"/>
            </a:pPr>
            <a:r>
              <a:rPr lang="en-US" dirty="0"/>
              <a:t>N</a:t>
            </a:r>
            <a:r>
              <a:rPr lang="en-US" sz="2800" dirty="0"/>
              <a:t>etwork relationships.</a:t>
            </a:r>
          </a:p>
          <a:p>
            <a:pPr>
              <a:buFont typeface="Wingdings" panose="05000000000000000000" pitchFamily="2" charset="2"/>
              <a:buChar char="§"/>
            </a:pPr>
            <a:endParaRPr lang="en-US" sz="2800" dirty="0"/>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1957835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dirty="0"/>
              <a:t>Types of Corporate Customers</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Financial service corporate customers have many financial need requirements and expectations. </a:t>
            </a:r>
          </a:p>
          <a:p>
            <a:pPr>
              <a:buFont typeface="Wingdings" panose="05000000000000000000" pitchFamily="2" charset="2"/>
              <a:buChar char="§"/>
            </a:pPr>
            <a:r>
              <a:rPr lang="en-US" sz="2800" dirty="0"/>
              <a:t>Their needs may differ according to the type of organization, the type of business and the size of business among other things. </a:t>
            </a:r>
          </a:p>
          <a:p>
            <a:pPr>
              <a:buFont typeface="Wingdings" panose="05000000000000000000" pitchFamily="2" charset="2"/>
              <a:buChar char="§"/>
            </a:pPr>
            <a:r>
              <a:rPr lang="en-US" sz="2800" dirty="0"/>
              <a:t>Their main needs include cash accessibility, deferred payment and money transmission, among others.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3244459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Types of Corporate Customers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sz="2800" dirty="0"/>
              <a:t>a) Producers: producers or manufacturers buy products or services for use in the production of other products or services or for use in the daily operations of the firm. </a:t>
            </a:r>
          </a:p>
          <a:p>
            <a:pPr>
              <a:buFont typeface="Wingdings" panose="05000000000000000000" pitchFamily="2" charset="2"/>
              <a:buChar char="§"/>
            </a:pPr>
            <a:r>
              <a:rPr lang="en-US" sz="2800" dirty="0"/>
              <a:t>The financial services provider is often called upon to give credit to producers as they purchase and process the raw materials into finished products.</a:t>
            </a:r>
          </a:p>
          <a:p>
            <a:pPr>
              <a:buFont typeface="Wingdings" panose="05000000000000000000" pitchFamily="2" charset="2"/>
              <a:buChar char="§"/>
            </a:pPr>
            <a:r>
              <a:rPr lang="en-US" sz="2800" dirty="0"/>
              <a:t> Cash requirement is especially important if they are dealing with fast moving goods.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lnSpcReduction="10000"/>
          </a:bodyPr>
          <a:lstStyle/>
          <a:p>
            <a:r>
              <a:rPr lang="en-US" dirty="0"/>
              <a:t>.</a:t>
            </a:r>
          </a:p>
        </p:txBody>
      </p:sp>
    </p:spTree>
    <p:extLst>
      <p:ext uri="{BB962C8B-B14F-4D97-AF65-F5344CB8AC3E}">
        <p14:creationId xmlns:p14="http://schemas.microsoft.com/office/powerpoint/2010/main" val="11106617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50275"/>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Types of Corporate Customers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sz="2800" dirty="0"/>
              <a:t>b) Resellers: these are companies that buy products and sell them to willing buyers. </a:t>
            </a:r>
          </a:p>
          <a:p>
            <a:pPr>
              <a:buFont typeface="Wingdings" panose="05000000000000000000" pitchFamily="2" charset="2"/>
              <a:buChar char="§"/>
            </a:pPr>
            <a:r>
              <a:rPr lang="en-US" sz="2800" dirty="0"/>
              <a:t>They include wholesalers, retailer, supermarkets, industrial distributors, among others. </a:t>
            </a:r>
          </a:p>
          <a:p>
            <a:pPr>
              <a:buFont typeface="Wingdings" panose="05000000000000000000" pitchFamily="2" charset="2"/>
              <a:buChar char="§"/>
            </a:pPr>
            <a:r>
              <a:rPr lang="en-US" sz="2800" dirty="0"/>
              <a:t>These have high requirement for cash on daily basis and the financial institution have to market to them fast moving financial servicers such as overdrafts as they require liquid cash more than individual customers.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lnSpcReduction="10000"/>
          </a:bodyPr>
          <a:lstStyle/>
          <a:p>
            <a:r>
              <a:rPr lang="en-US" dirty="0"/>
              <a:t>.</a:t>
            </a:r>
          </a:p>
        </p:txBody>
      </p:sp>
    </p:spTree>
    <p:extLst>
      <p:ext uri="{BB962C8B-B14F-4D97-AF65-F5344CB8AC3E}">
        <p14:creationId xmlns:p14="http://schemas.microsoft.com/office/powerpoint/2010/main" val="2622779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Types of Corporate Customers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sz="2800" dirty="0"/>
              <a:t>c) Government: this is one of the largest financial services customers. </a:t>
            </a:r>
          </a:p>
          <a:p>
            <a:pPr>
              <a:buFont typeface="Wingdings" panose="05000000000000000000" pitchFamily="2" charset="2"/>
              <a:buChar char="§"/>
            </a:pPr>
            <a:r>
              <a:rPr lang="en-US" sz="2800" dirty="0"/>
              <a:t>Both the national and local governments have accounts within financial institutions and deposit and withdrawal large amount of cash. </a:t>
            </a:r>
          </a:p>
          <a:p>
            <a:pPr>
              <a:buFont typeface="Wingdings" panose="05000000000000000000" pitchFamily="2" charset="2"/>
              <a:buChar char="§"/>
            </a:pPr>
            <a:r>
              <a:rPr lang="en-US" sz="2800" dirty="0"/>
              <a:t>The main challenge with this customer is delayed payments but it is guaranteed that they will honor their financial obligations in the long run.</a:t>
            </a:r>
          </a:p>
          <a:p>
            <a:pPr>
              <a:buFont typeface="Wingdings" panose="05000000000000000000" pitchFamily="2" charset="2"/>
              <a:buChar char="§"/>
            </a:pPr>
            <a:r>
              <a:rPr lang="en-US" sz="2800" dirty="0"/>
              <a:t> Government is the largest employer and financial institutions process salaries for these employees, earning large commissions on the same.</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15778000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Types of Corporate Customers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d) Other institutions include </a:t>
            </a:r>
          </a:p>
          <a:p>
            <a:pPr>
              <a:buFont typeface="Wingdings" panose="05000000000000000000" pitchFamily="2" charset="2"/>
              <a:buChar char="§"/>
            </a:pPr>
            <a:r>
              <a:rPr lang="en-US" sz="2800"/>
              <a:t>Non-governmental organizations</a:t>
            </a:r>
            <a:endParaRPr lang="en-US" sz="2800" dirty="0"/>
          </a:p>
          <a:p>
            <a:pPr>
              <a:buFont typeface="Wingdings" panose="05000000000000000000" pitchFamily="2" charset="2"/>
              <a:buChar char="§"/>
            </a:pPr>
            <a:r>
              <a:rPr lang="en-US" sz="2800" dirty="0"/>
              <a:t>Political parties </a:t>
            </a:r>
          </a:p>
          <a:p>
            <a:pPr>
              <a:buFont typeface="Wingdings" panose="05000000000000000000" pitchFamily="2" charset="2"/>
              <a:buChar char="§"/>
            </a:pPr>
            <a:r>
              <a:rPr lang="en-US" sz="2800" dirty="0"/>
              <a:t>Educational institutions </a:t>
            </a:r>
          </a:p>
          <a:p>
            <a:pPr>
              <a:buFont typeface="Wingdings" panose="05000000000000000000" pitchFamily="2" charset="2"/>
              <a:buChar char="§"/>
            </a:pPr>
            <a:r>
              <a:rPr lang="en-US" sz="2800" dirty="0"/>
              <a:t>Community-based organizations</a:t>
            </a:r>
          </a:p>
          <a:p>
            <a:pPr>
              <a:buFont typeface="Wingdings" panose="05000000000000000000" pitchFamily="2" charset="2"/>
              <a:buChar char="§"/>
            </a:pPr>
            <a:r>
              <a:rPr lang="en-US" sz="2800" dirty="0"/>
              <a:t>International organizations</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40084608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100" b="1" dirty="0">
                <a:latin typeface="Times New Roman" panose="02020603050405020304" pitchFamily="18" charset="0"/>
                <a:cs typeface="Times New Roman" panose="02020603050405020304" pitchFamily="18" charset="0"/>
              </a:rPr>
            </a:br>
            <a:r>
              <a:rPr lang="en-US" sz="3100" dirty="0"/>
              <a:t>Corporates Financial Services Buying Behavior</a:t>
            </a:r>
            <a:endParaRPr lang="en-US" sz="31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Buying behavior for individual customers is different from the one displayed by corporate customers</a:t>
            </a:r>
          </a:p>
          <a:p>
            <a:pPr>
              <a:buFont typeface="Wingdings" panose="05000000000000000000" pitchFamily="2" charset="2"/>
              <a:buChar char="§"/>
            </a:pPr>
            <a:r>
              <a:rPr lang="en-US" sz="2800" dirty="0"/>
              <a:t>We will examine two aspects of this process: </a:t>
            </a:r>
          </a:p>
          <a:p>
            <a:pPr>
              <a:buFont typeface="Wingdings" panose="05000000000000000000" pitchFamily="2" charset="2"/>
              <a:buChar char="§"/>
            </a:pPr>
            <a:r>
              <a:rPr lang="en-US" sz="2800" dirty="0"/>
              <a:t>a) the roles played by various player in the buying center</a:t>
            </a:r>
          </a:p>
          <a:p>
            <a:pPr>
              <a:buFont typeface="Wingdings" panose="05000000000000000000" pitchFamily="2" charset="2"/>
              <a:buChar char="§"/>
            </a:pPr>
            <a:r>
              <a:rPr lang="en-US" dirty="0"/>
              <a:t>b) </a:t>
            </a:r>
            <a:r>
              <a:rPr lang="en-US" sz="2800" dirty="0"/>
              <a:t>the steps followed</a:t>
            </a:r>
            <a:r>
              <a:rPr lang="en-US" dirty="0"/>
              <a:t> in making purchase of a financial product </a:t>
            </a: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5914873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Buying Centre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a:bodyPr>
          <a:lstStyle/>
          <a:p>
            <a:pPr>
              <a:buFont typeface="Wingdings" panose="05000000000000000000" pitchFamily="2" charset="2"/>
              <a:buChar char="§"/>
            </a:pPr>
            <a:r>
              <a:rPr lang="en-US" sz="2800" dirty="0"/>
              <a:t>Selection of financial services provider to a corporate is done by a buying center.</a:t>
            </a:r>
          </a:p>
          <a:p>
            <a:pPr>
              <a:buFont typeface="Wingdings" panose="05000000000000000000" pitchFamily="2" charset="2"/>
              <a:buChar char="§"/>
            </a:pPr>
            <a:r>
              <a:rPr lang="en-US" sz="2800" dirty="0"/>
              <a:t>Buying center constitutes an organization committee usually set to make purchase decision.</a:t>
            </a:r>
          </a:p>
          <a:p>
            <a:pPr>
              <a:buFont typeface="Wingdings" panose="05000000000000000000" pitchFamily="2" charset="2"/>
              <a:buChar char="§"/>
            </a:pPr>
            <a:r>
              <a:rPr lang="en-US" dirty="0"/>
              <a:t>Buying center makes d</a:t>
            </a:r>
            <a:r>
              <a:rPr lang="en-US" sz="2800" dirty="0"/>
              <a:t>ecisions on who will be the bankers of the corporate customers, who will offer insurance services and run the pension schemes</a:t>
            </a:r>
          </a:p>
          <a:p>
            <a:pPr>
              <a:buFont typeface="Wingdings" panose="05000000000000000000" pitchFamily="2" charset="2"/>
              <a:buChar char="§"/>
            </a:pPr>
            <a:r>
              <a:rPr lang="en-US" sz="2800" dirty="0"/>
              <a:t> The buying center normally constitutes the following players (</a:t>
            </a:r>
            <a:r>
              <a:rPr lang="en-US" dirty="0"/>
              <a:t>R</a:t>
            </a:r>
            <a:r>
              <a:rPr lang="en-US" sz="2800" dirty="0"/>
              <a:t>eeder, 1991)</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a:bodyPr>
          <a:lstStyle/>
          <a:p>
            <a:r>
              <a:rPr lang="en-US" dirty="0"/>
              <a:t>.</a:t>
            </a:r>
          </a:p>
        </p:txBody>
      </p:sp>
    </p:spTree>
    <p:extLst>
      <p:ext uri="{BB962C8B-B14F-4D97-AF65-F5344CB8AC3E}">
        <p14:creationId xmlns:p14="http://schemas.microsoft.com/office/powerpoint/2010/main" val="1305664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dirty="0"/>
              <a:t>B</a:t>
            </a:r>
            <a:r>
              <a:rPr lang="en-US" sz="3200" b="1" dirty="0">
                <a:latin typeface="Times New Roman" panose="02020603050405020304" pitchFamily="18" charset="0"/>
                <a:cs typeface="Times New Roman" panose="02020603050405020304" pitchFamily="18" charset="0"/>
              </a:rPr>
              <a:t>uying Centre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b="1" dirty="0"/>
              <a:t>1. Initiators- </a:t>
            </a:r>
            <a:r>
              <a:rPr lang="en-US" sz="2800" dirty="0"/>
              <a:t>These are people who begin the purchase process when they realize that the organization has a financing need. </a:t>
            </a:r>
          </a:p>
          <a:p>
            <a:pPr>
              <a:buFont typeface="Wingdings" panose="05000000000000000000" pitchFamily="2" charset="2"/>
              <a:buChar char="§"/>
            </a:pPr>
            <a:r>
              <a:rPr lang="en-US" sz="2800" dirty="0"/>
              <a:t>Needs could be triggered from within or without the organization</a:t>
            </a:r>
          </a:p>
          <a:p>
            <a:pPr>
              <a:buFont typeface="Wingdings" panose="05000000000000000000" pitchFamily="2" charset="2"/>
              <a:buChar char="§"/>
            </a:pPr>
            <a:r>
              <a:rPr lang="en-US" sz="2800" dirty="0"/>
              <a:t>The marketer should seek information on the financial need for the organization so that he can prescribe the best solution. </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13960462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dirty="0"/>
              <a:t>B</a:t>
            </a:r>
            <a:r>
              <a:rPr lang="en-US" sz="3200" b="1" dirty="0">
                <a:latin typeface="Times New Roman" panose="02020603050405020304" pitchFamily="18" charset="0"/>
                <a:cs typeface="Times New Roman" panose="02020603050405020304" pitchFamily="18" charset="0"/>
              </a:rPr>
              <a:t>uying Centre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a:bodyPr>
          <a:lstStyle/>
          <a:p>
            <a:pPr>
              <a:buFont typeface="Wingdings" panose="05000000000000000000" pitchFamily="2" charset="2"/>
              <a:buChar char="§"/>
            </a:pPr>
            <a:r>
              <a:rPr lang="en-US" sz="2800" b="1" dirty="0"/>
              <a:t>2. Influencers- </a:t>
            </a:r>
            <a:r>
              <a:rPr lang="en-US" sz="2800" dirty="0"/>
              <a:t>These are individuals in the buying organization that may influence the buying decision and have a say in the ultimate decision. </a:t>
            </a:r>
          </a:p>
          <a:p>
            <a:pPr>
              <a:buFont typeface="Wingdings" panose="05000000000000000000" pitchFamily="2" charset="2"/>
              <a:buChar char="§"/>
            </a:pPr>
            <a:r>
              <a:rPr lang="en-US" sz="2800" dirty="0"/>
              <a:t>This might be the chief executive officer or the finance director </a:t>
            </a:r>
          </a:p>
          <a:p>
            <a:pPr>
              <a:buFont typeface="Wingdings" panose="05000000000000000000" pitchFamily="2" charset="2"/>
              <a:buChar char="§"/>
            </a:pPr>
            <a:r>
              <a:rPr lang="en-US" sz="2800" dirty="0"/>
              <a:t>Their influence may be based on the knowledge they have or position they occupy.</a:t>
            </a:r>
          </a:p>
          <a:p>
            <a:pPr>
              <a:buFont typeface="Wingdings" panose="05000000000000000000" pitchFamily="2" charset="2"/>
              <a:buChar char="§"/>
            </a:pPr>
            <a:r>
              <a:rPr lang="en-US" dirty="0"/>
              <a:t>The marketer needs insight on who is the main influencer in a buying center.</a:t>
            </a:r>
            <a:endParaRPr lang="en-US" sz="2800" dirty="0"/>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a:bodyPr>
          <a:lstStyle/>
          <a:p>
            <a:r>
              <a:rPr lang="en-US" dirty="0"/>
              <a:t>.</a:t>
            </a:r>
          </a:p>
        </p:txBody>
      </p:sp>
    </p:spTree>
    <p:extLst>
      <p:ext uri="{BB962C8B-B14F-4D97-AF65-F5344CB8AC3E}">
        <p14:creationId xmlns:p14="http://schemas.microsoft.com/office/powerpoint/2010/main" val="1713971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Buying Centre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dirty="0"/>
              <a:t>3. </a:t>
            </a:r>
            <a:r>
              <a:rPr lang="en-US" sz="2800" b="1" dirty="0"/>
              <a:t>Deciders-</a:t>
            </a:r>
            <a:r>
              <a:rPr lang="en-US" sz="2800" dirty="0"/>
              <a:t>These are the people who decide whether to carry on with the decision or not.</a:t>
            </a:r>
          </a:p>
          <a:p>
            <a:pPr>
              <a:buFont typeface="Wingdings" panose="05000000000000000000" pitchFamily="2" charset="2"/>
              <a:buChar char="§"/>
            </a:pPr>
            <a:r>
              <a:rPr lang="en-US" sz="2800" dirty="0"/>
              <a:t>They are the ones who make the main consideration and have the power to approve or not to. </a:t>
            </a:r>
          </a:p>
          <a:p>
            <a:pPr>
              <a:buFont typeface="Wingdings" panose="05000000000000000000" pitchFamily="2" charset="2"/>
              <a:buChar char="§"/>
            </a:pPr>
            <a:r>
              <a:rPr lang="en-US" sz="2800" dirty="0"/>
              <a:t>In most corporate, this decision is left to chief executive officer or finance director. </a:t>
            </a:r>
          </a:p>
          <a:p>
            <a:pPr>
              <a:buFont typeface="Wingdings" panose="05000000000000000000" pitchFamily="2" charset="2"/>
              <a:buChar char="§"/>
            </a:pPr>
            <a:r>
              <a:rPr lang="en-US" dirty="0"/>
              <a:t> </a:t>
            </a:r>
            <a:r>
              <a:rPr lang="en-US" sz="2800" dirty="0"/>
              <a:t>The marketer needs insight on who is the main decider in a buying center.</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lnSpcReduction="10000"/>
          </a:bodyPr>
          <a:lstStyle/>
          <a:p>
            <a:r>
              <a:rPr lang="en-US" dirty="0"/>
              <a:t>.</a:t>
            </a:r>
          </a:p>
        </p:txBody>
      </p:sp>
    </p:spTree>
    <p:extLst>
      <p:ext uri="{BB962C8B-B14F-4D97-AF65-F5344CB8AC3E}">
        <p14:creationId xmlns:p14="http://schemas.microsoft.com/office/powerpoint/2010/main" val="6497144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Buying Centre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b="1" dirty="0"/>
              <a:t>4. Purchaser/buyer- </a:t>
            </a:r>
            <a:r>
              <a:rPr lang="en-US" sz="2800" dirty="0"/>
              <a:t>This is the person who places the purchase order or the person who goes to financial institution to negotiate on the same.</a:t>
            </a:r>
          </a:p>
          <a:p>
            <a:pPr>
              <a:buFont typeface="Wingdings" panose="05000000000000000000" pitchFamily="2" charset="2"/>
              <a:buChar char="§"/>
            </a:pPr>
            <a:r>
              <a:rPr lang="en-US" sz="2800" dirty="0"/>
              <a:t> For instant, if the corporate want to buy group insurance, the human resource director and the finance director might be the ones charged with this responsibility. </a:t>
            </a:r>
          </a:p>
          <a:p>
            <a:pPr>
              <a:buFont typeface="Wingdings" panose="05000000000000000000" pitchFamily="2" charset="2"/>
              <a:buChar char="§"/>
            </a:pPr>
            <a:r>
              <a:rPr lang="en-US" sz="2800" dirty="0"/>
              <a:t>•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13747190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Buying Centre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b="1" dirty="0"/>
              <a:t>5. Users-</a:t>
            </a:r>
            <a:r>
              <a:rPr lang="en-US" sz="2800" dirty="0"/>
              <a:t>These</a:t>
            </a:r>
            <a:r>
              <a:rPr lang="en-US" sz="2800" b="1" dirty="0"/>
              <a:t> </a:t>
            </a:r>
            <a:r>
              <a:rPr lang="en-US" sz="2800" dirty="0"/>
              <a:t>are the people who will be using the purchased product or service. </a:t>
            </a:r>
          </a:p>
          <a:p>
            <a:pPr>
              <a:buFont typeface="Wingdings" panose="05000000000000000000" pitchFamily="2" charset="2"/>
              <a:buChar char="§"/>
            </a:pPr>
            <a:r>
              <a:rPr lang="en-US" sz="2800" dirty="0"/>
              <a:t>These could be employees who will be benefitting from the insurance services and their concerns and interest must be taken into consideration by financial services provider.</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5279650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Buying Centre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sz="2800" dirty="0"/>
              <a:t>6. </a:t>
            </a:r>
            <a:r>
              <a:rPr lang="en-US" sz="2800" b="1" dirty="0"/>
              <a:t>Gatekeepers</a:t>
            </a:r>
            <a:r>
              <a:rPr lang="en-US" sz="2800" dirty="0"/>
              <a:t>-These are people who knowingly or unknowingly control the flow of information. </a:t>
            </a:r>
          </a:p>
          <a:p>
            <a:pPr>
              <a:buFont typeface="Wingdings" panose="05000000000000000000" pitchFamily="2" charset="2"/>
              <a:buChar char="§"/>
            </a:pPr>
            <a:r>
              <a:rPr lang="en-US" sz="2800" dirty="0"/>
              <a:t>They could be secretaries who take minutes or personal assistants who have access to deliberations made by the buying center. </a:t>
            </a:r>
          </a:p>
          <a:p>
            <a:pPr>
              <a:buFont typeface="Wingdings" panose="05000000000000000000" pitchFamily="2" charset="2"/>
              <a:buChar char="§"/>
            </a:pPr>
            <a:r>
              <a:rPr lang="en-US" sz="2800" dirty="0"/>
              <a:t>The financial services marketer must maintain a good network of people working with their corporate clients to be able to offers competitive solutions.</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lnSpcReduction="10000"/>
          </a:bodyPr>
          <a:lstStyle/>
          <a:p>
            <a:r>
              <a:rPr lang="en-US" dirty="0"/>
              <a:t>.</a:t>
            </a:r>
          </a:p>
        </p:txBody>
      </p:sp>
    </p:spTree>
    <p:extLst>
      <p:ext uri="{BB962C8B-B14F-4D97-AF65-F5344CB8AC3E}">
        <p14:creationId xmlns:p14="http://schemas.microsoft.com/office/powerpoint/2010/main" val="15060539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dirty="0"/>
              <a:t>Steps in corporate buying behavior</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a:bodyPr>
          <a:lstStyle/>
          <a:p>
            <a:pPr>
              <a:buFont typeface="Wingdings" panose="05000000000000000000" pitchFamily="2" charset="2"/>
              <a:buChar char="§"/>
            </a:pPr>
            <a:r>
              <a:rPr lang="en-US" b="1" dirty="0"/>
              <a:t> 1. </a:t>
            </a:r>
            <a:r>
              <a:rPr lang="en-US" sz="2800" b="1" dirty="0"/>
              <a:t>Problem recognition</a:t>
            </a:r>
          </a:p>
          <a:p>
            <a:pPr>
              <a:buFont typeface="Wingdings" panose="05000000000000000000" pitchFamily="2" charset="2"/>
              <a:buChar char="§"/>
            </a:pPr>
            <a:r>
              <a:rPr lang="en-US" sz="2800" dirty="0"/>
              <a:t> </a:t>
            </a:r>
            <a:r>
              <a:rPr lang="en-US" dirty="0"/>
              <a:t>T</a:t>
            </a:r>
            <a:r>
              <a:rPr lang="en-US" sz="2800" dirty="0"/>
              <a:t>he corporate customers buying process begins with problem or need recognition. </a:t>
            </a:r>
          </a:p>
          <a:p>
            <a:pPr>
              <a:buFont typeface="Wingdings" panose="05000000000000000000" pitchFamily="2" charset="2"/>
              <a:buChar char="§"/>
            </a:pPr>
            <a:r>
              <a:rPr lang="en-US" sz="2800" dirty="0"/>
              <a:t>This could be triggered by things within the firm like an insurance service provider does not meet the corporate expectation. </a:t>
            </a:r>
          </a:p>
          <a:p>
            <a:pPr>
              <a:buFont typeface="Wingdings" panose="05000000000000000000" pitchFamily="2" charset="2"/>
              <a:buChar char="§"/>
            </a:pPr>
            <a:r>
              <a:rPr lang="en-US" sz="2800" dirty="0"/>
              <a:t>The need could also be triggered externally by marketing activities such as promotions or opening of new branches by a financial service provider.</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a:bodyPr>
          <a:lstStyle/>
          <a:p>
            <a:r>
              <a:rPr lang="en-US" dirty="0"/>
              <a:t>.</a:t>
            </a:r>
          </a:p>
        </p:txBody>
      </p:sp>
    </p:spTree>
    <p:extLst>
      <p:ext uri="{BB962C8B-B14F-4D97-AF65-F5344CB8AC3E}">
        <p14:creationId xmlns:p14="http://schemas.microsoft.com/office/powerpoint/2010/main" val="1263408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dirty="0"/>
              <a:t>Steps in corporate buying behavior cont.</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b="1" dirty="0"/>
              <a:t>2. General need description </a:t>
            </a:r>
          </a:p>
          <a:p>
            <a:pPr>
              <a:buFont typeface="Wingdings" panose="05000000000000000000" pitchFamily="2" charset="2"/>
              <a:buChar char="§"/>
            </a:pPr>
            <a:r>
              <a:rPr lang="en-US" dirty="0"/>
              <a:t>T</a:t>
            </a:r>
            <a:r>
              <a:rPr lang="en-US" sz="2800" dirty="0"/>
              <a:t>his is where the need is described keenly, and proposed solution options are identified. </a:t>
            </a:r>
          </a:p>
          <a:p>
            <a:pPr>
              <a:buFont typeface="Wingdings" panose="05000000000000000000" pitchFamily="2" charset="2"/>
              <a:buChar char="§"/>
            </a:pPr>
            <a:r>
              <a:rPr lang="en-US" sz="2800" dirty="0"/>
              <a:t>This follows discussions within the corporate and with all concerned parties. </a:t>
            </a:r>
          </a:p>
          <a:p>
            <a:pPr>
              <a:buFont typeface="Wingdings" panose="05000000000000000000" pitchFamily="2" charset="2"/>
              <a:buChar char="§"/>
            </a:pPr>
            <a:r>
              <a:rPr lang="en-US" sz="2800" dirty="0"/>
              <a:t>Potential suppliers of the needed financial services might also be involved.  </a:t>
            </a:r>
          </a:p>
          <a:p>
            <a:pPr>
              <a:buFont typeface="Wingdings" panose="05000000000000000000" pitchFamily="2" charset="2"/>
              <a:buChar char="§"/>
            </a:pPr>
            <a:r>
              <a:rPr lang="en-US" sz="2800" dirty="0"/>
              <a:t>The buying criteria might also be identified.</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22740156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Steps in corporate buying behavior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3. </a:t>
            </a:r>
            <a:r>
              <a:rPr lang="en-US" sz="2800" b="1" dirty="0"/>
              <a:t>Product specification </a:t>
            </a:r>
          </a:p>
          <a:p>
            <a:pPr>
              <a:buFont typeface="Wingdings" panose="05000000000000000000" pitchFamily="2" charset="2"/>
              <a:buChar char="§"/>
            </a:pPr>
            <a:r>
              <a:rPr lang="en-US" dirty="0"/>
              <a:t>T</a:t>
            </a:r>
            <a:r>
              <a:rPr lang="en-US" sz="2800" dirty="0"/>
              <a:t>he corporate customers narrow down the financial product needed to a specific one by considering the best option in the circumstances they are in. </a:t>
            </a:r>
          </a:p>
          <a:p>
            <a:pPr>
              <a:buFont typeface="Wingdings" panose="05000000000000000000" pitchFamily="2" charset="2"/>
              <a:buChar char="§"/>
            </a:pPr>
            <a:r>
              <a:rPr lang="en-US" dirty="0"/>
              <a:t>The needed product could be a long-term loan, overdraft, short term loan etc.</a:t>
            </a: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7514434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Steps in corporate buying behavior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b="1" dirty="0"/>
              <a:t>4. </a:t>
            </a:r>
            <a:r>
              <a:rPr lang="en-US" sz="2800" b="1" dirty="0"/>
              <a:t>Supplier search</a:t>
            </a:r>
          </a:p>
          <a:p>
            <a:pPr>
              <a:buFont typeface="Wingdings" panose="05000000000000000000" pitchFamily="2" charset="2"/>
              <a:buChar char="§"/>
            </a:pPr>
            <a:r>
              <a:rPr lang="en-US" sz="2800" dirty="0"/>
              <a:t>The search may be done from past encounters with financial institutions, online search or even examining directories. </a:t>
            </a:r>
          </a:p>
          <a:p>
            <a:pPr>
              <a:buFont typeface="Wingdings" panose="05000000000000000000" pitchFamily="2" charset="2"/>
              <a:buChar char="§"/>
            </a:pPr>
            <a:r>
              <a:rPr lang="en-US" sz="2800" dirty="0"/>
              <a:t>Once various financial services suppliers have been identified, then, they must be qualified. </a:t>
            </a:r>
          </a:p>
          <a:p>
            <a:pPr>
              <a:buFont typeface="Wingdings" panose="05000000000000000000" pitchFamily="2" charset="2"/>
              <a:buChar char="§"/>
            </a:pPr>
            <a:r>
              <a:rPr lang="en-US" sz="2800" dirty="0"/>
              <a:t>This is done by examining the purchase criteria set for this purchase leading to selection of potential suppliers.</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lnSpcReduction="10000"/>
          </a:bodyPr>
          <a:lstStyle/>
          <a:p>
            <a:r>
              <a:rPr lang="en-US" dirty="0"/>
              <a:t>.</a:t>
            </a:r>
          </a:p>
        </p:txBody>
      </p:sp>
    </p:spTree>
    <p:extLst>
      <p:ext uri="{BB962C8B-B14F-4D97-AF65-F5344CB8AC3E}">
        <p14:creationId xmlns:p14="http://schemas.microsoft.com/office/powerpoint/2010/main" val="17490614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Steps in corporate buying behavior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10000"/>
          </a:bodyPr>
          <a:lstStyle/>
          <a:p>
            <a:pPr>
              <a:buFont typeface="Wingdings" panose="05000000000000000000" pitchFamily="2" charset="2"/>
              <a:buChar char="§"/>
            </a:pPr>
            <a:r>
              <a:rPr lang="en-US" sz="2800" b="1" dirty="0"/>
              <a:t>5. Proposal solicitation/acquisitions and analysis of proposal</a:t>
            </a:r>
          </a:p>
          <a:p>
            <a:pPr>
              <a:buFont typeface="Wingdings" panose="05000000000000000000" pitchFamily="2" charset="2"/>
              <a:buChar char="§"/>
            </a:pPr>
            <a:r>
              <a:rPr lang="en-US" dirty="0"/>
              <a:t>T</a:t>
            </a:r>
            <a:r>
              <a:rPr lang="en-US" sz="2800" dirty="0"/>
              <a:t>his is the stage in which the corporate requests for specific proposals on supply of financial services needed. </a:t>
            </a:r>
          </a:p>
          <a:p>
            <a:pPr>
              <a:buFont typeface="Wingdings" panose="05000000000000000000" pitchFamily="2" charset="2"/>
              <a:buChar char="§"/>
            </a:pPr>
            <a:r>
              <a:rPr lang="en-US" sz="2800" dirty="0"/>
              <a:t>The financial institution needs to send a marketing proposal that will win them the contract. </a:t>
            </a:r>
          </a:p>
          <a:p>
            <a:pPr>
              <a:buFont typeface="Wingdings" panose="05000000000000000000" pitchFamily="2" charset="2"/>
              <a:buChar char="§"/>
            </a:pPr>
            <a:r>
              <a:rPr lang="en-US" sz="2800" dirty="0"/>
              <a:t>The person charged with presenting the proposal must ensure that the paper meets the specified criteria to increase chances of winning the contract.</a:t>
            </a:r>
          </a:p>
          <a:p>
            <a:pPr>
              <a:buFont typeface="Wingdings" panose="05000000000000000000" pitchFamily="2" charset="2"/>
              <a:buChar char="§"/>
            </a:pPr>
            <a:endParaRPr lang="en-US" sz="2800" dirty="0"/>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10000"/>
          </a:bodyPr>
          <a:lstStyle/>
          <a:p>
            <a:r>
              <a:rPr lang="en-US" dirty="0"/>
              <a:t>.</a:t>
            </a:r>
          </a:p>
        </p:txBody>
      </p:sp>
    </p:spTree>
    <p:extLst>
      <p:ext uri="{BB962C8B-B14F-4D97-AF65-F5344CB8AC3E}">
        <p14:creationId xmlns:p14="http://schemas.microsoft.com/office/powerpoint/2010/main" val="655147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Steps in corporate buying behavior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77500" lnSpcReduction="20000"/>
          </a:bodyPr>
          <a:lstStyle/>
          <a:p>
            <a:pPr>
              <a:buFont typeface="Wingdings" panose="05000000000000000000" pitchFamily="2" charset="2"/>
              <a:buChar char="§"/>
            </a:pPr>
            <a:r>
              <a:rPr lang="en-US" b="1" dirty="0"/>
              <a:t>6. </a:t>
            </a:r>
            <a:r>
              <a:rPr lang="en-US" sz="2800" b="1" dirty="0"/>
              <a:t>Supplier selection </a:t>
            </a:r>
          </a:p>
          <a:p>
            <a:pPr>
              <a:buFont typeface="Wingdings" panose="05000000000000000000" pitchFamily="2" charset="2"/>
              <a:buChar char="§"/>
            </a:pPr>
            <a:r>
              <a:rPr lang="en-US" dirty="0"/>
              <a:t>T</a:t>
            </a:r>
            <a:r>
              <a:rPr lang="en-US" sz="2800" dirty="0"/>
              <a:t>his is done by members of buying center who review the proposal against the set criteria. </a:t>
            </a:r>
          </a:p>
          <a:p>
            <a:pPr>
              <a:buFont typeface="Wingdings" panose="05000000000000000000" pitchFamily="2" charset="2"/>
              <a:buChar char="§"/>
            </a:pPr>
            <a:r>
              <a:rPr lang="en-US" sz="2800" dirty="0"/>
              <a:t>Among the main considerations include </a:t>
            </a:r>
          </a:p>
          <a:p>
            <a:pPr marL="514350" indent="-514350">
              <a:buAutoNum type="alphaLcParenR"/>
            </a:pPr>
            <a:r>
              <a:rPr lang="en-US" sz="2800" dirty="0"/>
              <a:t>Quality of products and services</a:t>
            </a:r>
          </a:p>
          <a:p>
            <a:pPr marL="514350" indent="-514350">
              <a:buAutoNum type="alphaLcParenR"/>
            </a:pPr>
            <a:r>
              <a:rPr lang="en-US" sz="2800" dirty="0"/>
              <a:t>Timely delivery</a:t>
            </a:r>
          </a:p>
          <a:p>
            <a:pPr marL="514350" indent="-514350">
              <a:buAutoNum type="alphaLcParenR"/>
            </a:pPr>
            <a:r>
              <a:rPr lang="en-US" sz="2800" dirty="0"/>
              <a:t>Ethical corporate behavior</a:t>
            </a:r>
          </a:p>
          <a:p>
            <a:pPr marL="514350" indent="-514350">
              <a:buAutoNum type="alphaLcParenR"/>
            </a:pPr>
            <a:r>
              <a:rPr lang="en-US" sz="2800" dirty="0"/>
              <a:t>Honest communication</a:t>
            </a:r>
          </a:p>
          <a:p>
            <a:pPr marL="514350" indent="-514350">
              <a:buAutoNum type="alphaLcParenR"/>
            </a:pPr>
            <a:r>
              <a:rPr lang="en-US" sz="2800" dirty="0"/>
              <a:t>Competitive prices</a:t>
            </a:r>
          </a:p>
          <a:p>
            <a:pPr marL="514350" indent="-514350">
              <a:buAutoNum type="alphaLcParenR"/>
            </a:pPr>
            <a:r>
              <a:rPr lang="en-US" sz="2800" dirty="0"/>
              <a:t>Performance history and reputation of the supplier.</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77500" lnSpcReduction="20000"/>
          </a:bodyPr>
          <a:lstStyle/>
          <a:p>
            <a:r>
              <a:rPr lang="en-US" dirty="0"/>
              <a:t>.</a:t>
            </a:r>
          </a:p>
        </p:txBody>
      </p:sp>
    </p:spTree>
    <p:extLst>
      <p:ext uri="{BB962C8B-B14F-4D97-AF65-F5344CB8AC3E}">
        <p14:creationId xmlns:p14="http://schemas.microsoft.com/office/powerpoint/2010/main" val="1286043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Steps in corporate buying behavior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b="1" dirty="0"/>
              <a:t>7. Order routine specification </a:t>
            </a:r>
          </a:p>
          <a:p>
            <a:pPr>
              <a:buFont typeface="Wingdings" panose="05000000000000000000" pitchFamily="2" charset="2"/>
              <a:buChar char="§"/>
            </a:pPr>
            <a:r>
              <a:rPr lang="en-US" dirty="0"/>
              <a:t>T</a:t>
            </a:r>
            <a:r>
              <a:rPr lang="en-US" sz="2800" dirty="0"/>
              <a:t>he selected supplier is furnished with information quantity needed, expected time of delivery and other specifics. </a:t>
            </a:r>
          </a:p>
          <a:p>
            <a:pPr>
              <a:buFont typeface="Wingdings" panose="05000000000000000000" pitchFamily="2" charset="2"/>
              <a:buChar char="§"/>
            </a:pPr>
            <a:r>
              <a:rPr lang="en-US" sz="2800" dirty="0"/>
              <a:t>The financial supplier might also be given a long-term contract if he proves himself. </a:t>
            </a:r>
          </a:p>
          <a:p>
            <a:pPr marL="0" indent="0">
              <a:buNone/>
            </a:pPr>
            <a:endParaRPr lang="en-US" sz="2800" dirty="0"/>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13130635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Steps in corporate buying behavior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b="1" dirty="0"/>
              <a:t>8. Performance review/evaluation </a:t>
            </a:r>
          </a:p>
          <a:p>
            <a:pPr>
              <a:buFont typeface="Wingdings" panose="05000000000000000000" pitchFamily="2" charset="2"/>
              <a:buChar char="§"/>
            </a:pPr>
            <a:r>
              <a:rPr lang="en-US" sz="2800" dirty="0"/>
              <a:t>this is where the service provider is evaluated to determine whether they are meeting expectation or there is need to review the terms and conditions of services. </a:t>
            </a:r>
          </a:p>
          <a:p>
            <a:pPr>
              <a:buFont typeface="Wingdings" panose="05000000000000000000" pitchFamily="2" charset="2"/>
              <a:buChar char="§"/>
            </a:pPr>
            <a:r>
              <a:rPr lang="en-US" dirty="0"/>
              <a:t>Review might lead to expansion of contract, reviewing some terms and in the worst-case termination</a:t>
            </a: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24774822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3200" dirty="0"/>
              <a:t>Corporate Banking Relationships</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sz="2800" dirty="0"/>
              <a:t>Corporate financial service marketing requires both buyers and sellers to become interactive participants in the relationship (Tina, 2000). </a:t>
            </a:r>
          </a:p>
          <a:p>
            <a:pPr>
              <a:buFont typeface="Wingdings" panose="05000000000000000000" pitchFamily="2" charset="2"/>
              <a:buChar char="§"/>
            </a:pPr>
            <a:r>
              <a:rPr lang="en-US" sz="2800" dirty="0"/>
              <a:t>The relationship is frequently long term, close and involving a complex pattern of interactions both between companies and within each company.</a:t>
            </a:r>
          </a:p>
          <a:p>
            <a:pPr>
              <a:buFont typeface="Wingdings" panose="05000000000000000000" pitchFamily="2" charset="2"/>
              <a:buChar char="§"/>
            </a:pPr>
            <a:r>
              <a:rPr lang="en-US" sz="2800" dirty="0"/>
              <a:t> The interaction between the bank and the client mainly involves personal bankers and finance director or treasurer of the company. </a:t>
            </a:r>
          </a:p>
          <a:p>
            <a:pPr>
              <a:buFont typeface="Wingdings" panose="05000000000000000000" pitchFamily="2" charset="2"/>
              <a:buChar char="§"/>
            </a:pPr>
            <a:r>
              <a:rPr lang="en-US" sz="2800" dirty="0"/>
              <a:t>This relationship is often influenced by several factors as outlined below:</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29248502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2700" b="1" dirty="0">
                <a:latin typeface="Times New Roman" panose="02020603050405020304" pitchFamily="18" charset="0"/>
                <a:cs typeface="Times New Roman" panose="02020603050405020304" pitchFamily="18" charset="0"/>
              </a:rPr>
              <a:t>Factors influencing </a:t>
            </a:r>
            <a:r>
              <a:rPr lang="en-US" sz="2700" dirty="0"/>
              <a:t>Corporates Banking Relationships</a:t>
            </a:r>
            <a:r>
              <a:rPr lang="en-US" sz="2700" b="1" dirty="0">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1. Competition </a:t>
            </a:r>
          </a:p>
          <a:p>
            <a:pPr>
              <a:buFont typeface="Wingdings" panose="05000000000000000000" pitchFamily="2" charset="2"/>
              <a:buChar char="§"/>
            </a:pPr>
            <a:r>
              <a:rPr lang="en-US" sz="2800" dirty="0"/>
              <a:t>If the client has access to multiple banks/ financial institutions, the financial service provider must make all effort to build and establish a harmonious working relationship with this client.</a:t>
            </a:r>
          </a:p>
          <a:p>
            <a:pPr>
              <a:buFont typeface="Wingdings" panose="05000000000000000000" pitchFamily="2" charset="2"/>
              <a:buChar char="§"/>
            </a:pPr>
            <a:r>
              <a:rPr lang="en-US" sz="2800" dirty="0"/>
              <a:t> He must be aware of what competitors are offering and strive to beat them to be on the upper side of the game.</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7555071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2700" b="1" dirty="0">
                <a:latin typeface="Times New Roman" panose="02020603050405020304" pitchFamily="18" charset="0"/>
                <a:cs typeface="Times New Roman" panose="02020603050405020304" pitchFamily="18" charset="0"/>
              </a:rPr>
              <a:t>Factors influencing corporates banking relationships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2. Need for complex financial products </a:t>
            </a:r>
          </a:p>
          <a:p>
            <a:pPr>
              <a:buFont typeface="Wingdings" panose="05000000000000000000" pitchFamily="2" charset="2"/>
              <a:buChar char="§"/>
            </a:pPr>
            <a:r>
              <a:rPr lang="en-US" sz="2800" dirty="0"/>
              <a:t>If there is a need for  complex products, the relationship potential is likely to be greater</a:t>
            </a:r>
          </a:p>
          <a:p>
            <a:pPr>
              <a:buFont typeface="Wingdings" panose="05000000000000000000" pitchFamily="2" charset="2"/>
              <a:buChar char="§"/>
            </a:pPr>
            <a:r>
              <a:rPr lang="en-US" sz="2800" dirty="0"/>
              <a:t> </a:t>
            </a:r>
            <a:r>
              <a:rPr lang="en-US" dirty="0"/>
              <a:t>T</a:t>
            </a:r>
            <a:r>
              <a:rPr lang="en-US" sz="2800" dirty="0"/>
              <a:t>he ability of </a:t>
            </a:r>
            <a:r>
              <a:rPr lang="en-US" dirty="0"/>
              <a:t>financial </a:t>
            </a:r>
            <a:r>
              <a:rPr lang="en-US" sz="2800" dirty="0"/>
              <a:t>institutions to offer a wide range of complex products limits many suppliers to compete effectively.</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23265853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2700" b="1" dirty="0">
                <a:latin typeface="Times New Roman" panose="02020603050405020304" pitchFamily="18" charset="0"/>
                <a:cs typeface="Times New Roman" panose="02020603050405020304" pitchFamily="18" charset="0"/>
              </a:rPr>
              <a:t>Factors influencing corporates banking relationships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10000"/>
          </a:bodyPr>
          <a:lstStyle/>
          <a:p>
            <a:pPr>
              <a:buFont typeface="Wingdings" panose="05000000000000000000" pitchFamily="2" charset="2"/>
              <a:buChar char="§"/>
            </a:pPr>
            <a:r>
              <a:rPr lang="en-US" dirty="0"/>
              <a:t>3. </a:t>
            </a:r>
            <a:r>
              <a:rPr lang="en-US" sz="2800" dirty="0"/>
              <a:t>Need for flexibility</a:t>
            </a:r>
          </a:p>
          <a:p>
            <a:pPr>
              <a:buFont typeface="Wingdings" panose="05000000000000000000" pitchFamily="2" charset="2"/>
              <a:buChar char="§"/>
            </a:pPr>
            <a:r>
              <a:rPr lang="en-US" sz="2800" dirty="0"/>
              <a:t>Unconventional or complex businesses may force companies to place greater value on the banking relationship due to their need for customized skills and services.</a:t>
            </a:r>
          </a:p>
          <a:p>
            <a:pPr>
              <a:buFont typeface="Wingdings" panose="05000000000000000000" pitchFamily="2" charset="2"/>
              <a:buChar char="§"/>
            </a:pPr>
            <a:r>
              <a:rPr lang="en-US" dirty="0"/>
              <a:t>4. </a:t>
            </a:r>
            <a:r>
              <a:rPr lang="en-US" sz="2800" dirty="0"/>
              <a:t>Financial health</a:t>
            </a:r>
          </a:p>
          <a:p>
            <a:pPr>
              <a:buFont typeface="Wingdings" panose="05000000000000000000" pitchFamily="2" charset="2"/>
              <a:buChar char="§"/>
            </a:pPr>
            <a:r>
              <a:rPr lang="en-US" sz="2800" dirty="0"/>
              <a:t>If the company is less strongly capitalized, has poor earnings, or may be involved in risk ventures, this will place greater emphasis on the banking relationship.</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10000"/>
          </a:bodyPr>
          <a:lstStyle/>
          <a:p>
            <a:r>
              <a:rPr lang="en-US" dirty="0"/>
              <a:t>.</a:t>
            </a:r>
          </a:p>
        </p:txBody>
      </p:sp>
    </p:spTree>
    <p:extLst>
      <p:ext uri="{BB962C8B-B14F-4D97-AF65-F5344CB8AC3E}">
        <p14:creationId xmlns:p14="http://schemas.microsoft.com/office/powerpoint/2010/main" val="24980062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br>
              <a:rPr lang="en-US" sz="3200" b="1" dirty="0">
                <a:latin typeface="Times New Roman" panose="02020603050405020304" pitchFamily="18" charset="0"/>
                <a:cs typeface="Times New Roman" panose="02020603050405020304" pitchFamily="18" charset="0"/>
              </a:rPr>
            </a:br>
            <a:r>
              <a:rPr lang="en-US" sz="2700" b="1" dirty="0">
                <a:latin typeface="Times New Roman" panose="02020603050405020304" pitchFamily="18" charset="0"/>
                <a:cs typeface="Times New Roman" panose="02020603050405020304" pitchFamily="18" charset="0"/>
              </a:rPr>
              <a:t>Factors influencing corporates banking relationships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dirty="0"/>
              <a:t>5. </a:t>
            </a:r>
            <a:r>
              <a:rPr lang="en-US" sz="2800" dirty="0"/>
              <a:t>Attitude towards management of the financial function </a:t>
            </a:r>
          </a:p>
          <a:p>
            <a:pPr>
              <a:buFont typeface="Wingdings" panose="05000000000000000000" pitchFamily="2" charset="2"/>
              <a:buChar char="§"/>
            </a:pPr>
            <a:r>
              <a:rPr lang="en-US" sz="2800" dirty="0"/>
              <a:t>This relates to decisions over whether to make or buy services.  </a:t>
            </a:r>
          </a:p>
          <a:p>
            <a:pPr>
              <a:buFont typeface="Wingdings" panose="05000000000000000000" pitchFamily="2" charset="2"/>
              <a:buChar char="§"/>
            </a:pPr>
            <a:r>
              <a:rPr lang="en-US" sz="2800" dirty="0"/>
              <a:t>If services are bought from financial institution, the company will be likely to place greater emphasis on the relationship.</a:t>
            </a:r>
          </a:p>
          <a:p>
            <a:pPr>
              <a:buFont typeface="Wingdings" panose="05000000000000000000" pitchFamily="2" charset="2"/>
              <a:buChar char="§"/>
            </a:pPr>
            <a:endParaRPr lang="en-US" sz="2800" dirty="0"/>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23773158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dirty="0"/>
              <a:t>Reeder R. (1991) Industrial Marketing, Prentice-Hall, India</a:t>
            </a:r>
          </a:p>
          <a:p>
            <a:pPr>
              <a:buFont typeface="Wingdings" panose="05000000000000000000" pitchFamily="2" charset="2"/>
              <a:buChar char="§"/>
            </a:pPr>
            <a:r>
              <a:rPr lang="en-US" sz="2800" dirty="0"/>
              <a:t>Tina, H (2000), Financial Services Marketing. Essex. Pearson Education Limited. Topic on Corporate financial services.</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2040391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pPr algn="ctr"/>
            <a:r>
              <a:rPr lang="en-US" sz="3200" b="1" dirty="0">
                <a:latin typeface="Times New Roman" panose="02020603050405020304" pitchFamily="18" charset="0"/>
                <a:cs typeface="Times New Roman" panose="02020603050405020304" pitchFamily="18" charset="0"/>
              </a:rPr>
              <a:t>End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dirty="0"/>
              <a:t> </a:t>
            </a:r>
          </a:p>
          <a:p>
            <a:pPr algn="ctr">
              <a:buFont typeface="Wingdings" panose="05000000000000000000" pitchFamily="2" charset="2"/>
              <a:buChar char="§"/>
            </a:pPr>
            <a:endParaRPr lang="en-US" sz="2800" dirty="0"/>
          </a:p>
          <a:p>
            <a:pPr algn="ctr">
              <a:buFont typeface="Wingdings" panose="05000000000000000000" pitchFamily="2" charset="2"/>
              <a:buChar char="§"/>
            </a:pPr>
            <a:endParaRPr lang="en-US" dirty="0"/>
          </a:p>
          <a:p>
            <a:pPr algn="ctr">
              <a:buFont typeface="Wingdings" panose="05000000000000000000" pitchFamily="2" charset="2"/>
              <a:buChar char="§"/>
            </a:pPr>
            <a:r>
              <a:rPr lang="en-US" sz="2800" dirty="0"/>
              <a:t>Thanks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3614582439"/>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otalTime>518</TotalTime>
  <Words>2108</Words>
  <Application>Microsoft Office PowerPoint</Application>
  <PresentationFormat>Widescreen</PresentationFormat>
  <Paragraphs>199</Paragraphs>
  <Slides>35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Calibri</vt:lpstr>
      <vt:lpstr>Calibri Light</vt:lpstr>
      <vt:lpstr>Cambria</vt:lpstr>
      <vt:lpstr>Times New Roman</vt:lpstr>
      <vt:lpstr>Wingdings</vt:lpstr>
      <vt:lpstr>Retrospect</vt:lpstr>
      <vt:lpstr>MARKETING OF FINANCIAL SERVICES  </vt:lpstr>
      <vt:lpstr>Introduction </vt:lpstr>
      <vt:lpstr>Intended learning outcomes</vt:lpstr>
      <vt:lpstr>   Introductory statements </vt:lpstr>
      <vt:lpstr>   Differences between corporate and individual markets</vt:lpstr>
      <vt:lpstr>   Differences cont.</vt:lpstr>
      <vt:lpstr>   Differences cont.</vt:lpstr>
      <vt:lpstr>   Types of Corporate Customers</vt:lpstr>
      <vt:lpstr>   Types of Corporate Customers cont.</vt:lpstr>
      <vt:lpstr>   Types of Corporate Customers cont.</vt:lpstr>
      <vt:lpstr>   Types of Corporate Customers cont.</vt:lpstr>
      <vt:lpstr>   Types of Corporate Customers cont.</vt:lpstr>
      <vt:lpstr>   Corporates Financial Services Buying Behavior</vt:lpstr>
      <vt:lpstr>   Buying Centre </vt:lpstr>
      <vt:lpstr>   Buying Centre cont.</vt:lpstr>
      <vt:lpstr>   Buying Centre cont.</vt:lpstr>
      <vt:lpstr>   Buying Centre cont.</vt:lpstr>
      <vt:lpstr>   Buying Centre cont.</vt:lpstr>
      <vt:lpstr>   Buying Centre cont.</vt:lpstr>
      <vt:lpstr>   Buying Centre cont.</vt:lpstr>
      <vt:lpstr>   Steps in corporate buying behavior</vt:lpstr>
      <vt:lpstr>   Steps in corporate buying behavior cont.</vt:lpstr>
      <vt:lpstr>   Steps in corporate buying behavior cont.</vt:lpstr>
      <vt:lpstr>   Steps in corporate buying behavior cont.</vt:lpstr>
      <vt:lpstr>   Steps in corporate buying behavior cont.</vt:lpstr>
      <vt:lpstr>   Steps in corporate buying behavior cont.</vt:lpstr>
      <vt:lpstr>   Steps in corporate buying behavior cont.</vt:lpstr>
      <vt:lpstr>   Steps in corporate buying behavior cont.</vt:lpstr>
      <vt:lpstr>   Corporate Banking Relationships</vt:lpstr>
      <vt:lpstr>   Factors influencing Corporates Banking Relationships </vt:lpstr>
      <vt:lpstr>   Factors influencing corporates banking relationships cont.</vt:lpstr>
      <vt:lpstr>   Factors influencing corporates banking relationships cont.</vt:lpstr>
      <vt:lpstr>   Factors influencing corporates banking relationships cont.</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OF FINANCIAL SERVICES</dc:title>
  <dc:creator>john kamau</dc:creator>
  <cp:lastModifiedBy>john kamau</cp:lastModifiedBy>
  <cp:revision>18</cp:revision>
  <dcterms:created xsi:type="dcterms:W3CDTF">2022-05-23T09:17:22Z</dcterms:created>
  <dcterms:modified xsi:type="dcterms:W3CDTF">2022-06-03T08:43:54Z</dcterms:modified>
</cp:coreProperties>
</file>