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391" r:id="rId4"/>
    <p:sldId id="352" r:id="rId5"/>
    <p:sldId id="353" r:id="rId6"/>
    <p:sldId id="421" r:id="rId7"/>
    <p:sldId id="420" r:id="rId8"/>
    <p:sldId id="419" r:id="rId9"/>
    <p:sldId id="423" r:id="rId10"/>
    <p:sldId id="418" r:id="rId11"/>
    <p:sldId id="422" r:id="rId12"/>
    <p:sldId id="417" r:id="rId13"/>
    <p:sldId id="416" r:id="rId14"/>
    <p:sldId id="415" r:id="rId15"/>
    <p:sldId id="414" r:id="rId16"/>
    <p:sldId id="413" r:id="rId17"/>
    <p:sldId id="411" r:id="rId18"/>
    <p:sldId id="410" r:id="rId19"/>
    <p:sldId id="409" r:id="rId20"/>
    <p:sldId id="408" r:id="rId21"/>
    <p:sldId id="407" r:id="rId22"/>
    <p:sldId id="406" r:id="rId23"/>
    <p:sldId id="405" r:id="rId24"/>
    <p:sldId id="404" r:id="rId25"/>
    <p:sldId id="403" r:id="rId26"/>
    <p:sldId id="402" r:id="rId27"/>
    <p:sldId id="401" r:id="rId28"/>
    <p:sldId id="400" r:id="rId29"/>
    <p:sldId id="399" r:id="rId30"/>
    <p:sldId id="398" r:id="rId31"/>
    <p:sldId id="397" r:id="rId32"/>
    <p:sldId id="396" r:id="rId33"/>
    <p:sldId id="395" r:id="rId34"/>
    <p:sldId id="394" r:id="rId35"/>
    <p:sldId id="358" r:id="rId36"/>
    <p:sldId id="357"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06/05/2022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70209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06/05/2022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1744580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3AC519-F2FD-4DCC-8CD8-006751FA5746}" type="datetimeFigureOut">
              <a:rPr lang="en-US" smtClean="0"/>
              <a:t>06/05/2022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6282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normAutofit/>
          </a:bodyPr>
          <a:lstStyle>
            <a:lvl1pPr>
              <a:defRPr sz="3200" b="1">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Content Placeholder 2"/>
          <p:cNvSpPr>
            <a:spLocks noGrp="1"/>
          </p:cNvSpPr>
          <p:nvPr>
            <p:ph sz="half" idx="1"/>
          </p:nvPr>
        </p:nvSpPr>
        <p:spPr>
          <a:xfrm>
            <a:off x="1097279" y="1845734"/>
            <a:ext cx="4937760" cy="4023360"/>
          </a:xfrm>
        </p:spPr>
        <p:txBody>
          <a:bodyPr/>
          <a:lstStyle>
            <a:lvl1pPr>
              <a:defRPr sz="2800">
                <a:latin typeface="Times New Roman" panose="02020603050405020304" pitchFamily="18" charset="0"/>
                <a:cs typeface="Times New Roman" panose="02020603050405020304" pitchFamily="18" charset="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43AC519-F2FD-4DCC-8CD8-006751FA5746}" type="datetimeFigureOut">
              <a:rPr lang="en-US" smtClean="0"/>
              <a:t>06/05/2022</a:t>
            </a:fld>
            <a:endParaRPr lang="en-US"/>
          </a:p>
        </p:txBody>
      </p:sp>
      <p:sp>
        <p:nvSpPr>
          <p:cNvPr id="6" name="Footer Placeholder 5"/>
          <p:cNvSpPr>
            <a:spLocks noGrp="1"/>
          </p:cNvSpPr>
          <p:nvPr>
            <p:ph type="ftr" sz="quarter" idx="11"/>
          </p:nvPr>
        </p:nvSpPr>
        <p:spPr/>
        <p:txBody>
          <a:bodyPr/>
          <a:lstStyle/>
          <a:p>
            <a:r>
              <a:rPr lang="en-US" dirty="0"/>
              <a:t>Dr. John Kamau</a:t>
            </a:r>
          </a:p>
        </p:txBody>
      </p:sp>
      <p:sp>
        <p:nvSpPr>
          <p:cNvPr id="7" name="Slide Number Placeholder 6"/>
          <p:cNvSpPr>
            <a:spLocks noGrp="1"/>
          </p:cNvSpPr>
          <p:nvPr>
            <p:ph type="sldNum" sz="quarter" idx="12"/>
          </p:nvPr>
        </p:nvSpPr>
        <p:spPr/>
        <p:txBody>
          <a:bodyPr/>
          <a:lstStyle/>
          <a:p>
            <a:fld id="{525BD102-7ABA-4713-BAB2-BFBB86D9F54C}" type="slidenum">
              <a:rPr lang="en-US" smtClean="0"/>
              <a:t>‹#›</a:t>
            </a:fld>
            <a:endParaRPr lang="en-US" dirty="0"/>
          </a:p>
        </p:txBody>
      </p:sp>
    </p:spTree>
    <p:extLst>
      <p:ext uri="{BB962C8B-B14F-4D97-AF65-F5344CB8AC3E}">
        <p14:creationId xmlns:p14="http://schemas.microsoft.com/office/powerpoint/2010/main" val="4085509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43AC519-F2FD-4DCC-8CD8-006751FA5746}" type="datetimeFigureOut">
              <a:rPr lang="en-US" smtClean="0"/>
              <a:t>06/05/2022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6235437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43AC519-F2FD-4DCC-8CD8-006751FA5746}" type="datetimeFigureOut">
              <a:rPr lang="en-US" smtClean="0"/>
              <a:t>06/05/2022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1407181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43AC519-F2FD-4DCC-8CD8-006751FA5746}" type="datetimeFigureOut">
              <a:rPr lang="en-US" smtClean="0"/>
              <a:t>06/05/2022</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3373481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43AC519-F2FD-4DCC-8CD8-006751FA5746}" type="datetimeFigureOut">
              <a:rPr lang="en-US" smtClean="0"/>
              <a:t>06/05/2022</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25BD102-7ABA-4713-BAB2-BFBB86D9F54C}" type="slidenum">
              <a:rPr lang="en-US" smtClean="0"/>
              <a:t>‹#›</a:t>
            </a:fld>
            <a:endParaRPr lang="en-US"/>
          </a:p>
        </p:txBody>
      </p:sp>
    </p:spTree>
    <p:extLst>
      <p:ext uri="{BB962C8B-B14F-4D97-AF65-F5344CB8AC3E}">
        <p14:creationId xmlns:p14="http://schemas.microsoft.com/office/powerpoint/2010/main" val="2810048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43AC519-F2FD-4DCC-8CD8-006751FA5746}" type="datetimeFigureOut">
              <a:rPr lang="en-US" smtClean="0"/>
              <a:t>06/05/2022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3171019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06/05/2022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633099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06/05/2022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4204086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43AC519-F2FD-4DCC-8CD8-006751FA5746}" type="datetimeFigureOut">
              <a:rPr lang="en-US" smtClean="0"/>
              <a:t>06/05/2022</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25BD102-7ABA-4713-BAB2-BFBB86D9F54C}"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43271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39E3A4-294B-4E89-A82E-80235A16A90B}"/>
              </a:ext>
            </a:extLst>
          </p:cNvPr>
          <p:cNvSpPr>
            <a:spLocks noGrp="1"/>
          </p:cNvSpPr>
          <p:nvPr>
            <p:ph type="ctrTitle"/>
          </p:nvPr>
        </p:nvSpPr>
        <p:spPr/>
        <p:txBody>
          <a:bodyPr>
            <a:normAutofit/>
          </a:bodyPr>
          <a:lstStyle/>
          <a:p>
            <a:r>
              <a:rPr lang="en-US" dirty="0"/>
              <a:t>MARKETING OF FINANCIAL SERVICES </a:t>
            </a:r>
            <a:br>
              <a:rPr lang="en-US" dirty="0"/>
            </a:br>
            <a:endParaRPr lang="en-US" dirty="0"/>
          </a:p>
        </p:txBody>
      </p:sp>
      <p:sp>
        <p:nvSpPr>
          <p:cNvPr id="3" name="Subtitle 2">
            <a:extLst>
              <a:ext uri="{FF2B5EF4-FFF2-40B4-BE49-F238E27FC236}">
                <a16:creationId xmlns:a16="http://schemas.microsoft.com/office/drawing/2014/main" id="{2565D22D-6FB5-49EE-AE91-DE654C29705D}"/>
              </a:ext>
            </a:extLst>
          </p:cNvPr>
          <p:cNvSpPr>
            <a:spLocks noGrp="1"/>
          </p:cNvSpPr>
          <p:nvPr>
            <p:ph type="subTitle" idx="1"/>
          </p:nvPr>
        </p:nvSpPr>
        <p:spPr/>
        <p:txBody>
          <a:bodyPr>
            <a:normAutofit/>
          </a:bodyPr>
          <a:lstStyle/>
          <a:p>
            <a:pPr marL="0" marR="0" algn="ctr">
              <a:lnSpc>
                <a:spcPct val="115000"/>
              </a:lnSpc>
              <a:spcBef>
                <a:spcPts val="0"/>
              </a:spcBef>
              <a:spcAft>
                <a:spcPts val="1000"/>
              </a:spcAft>
            </a:pPr>
            <a:r>
              <a:rPr lang="en-US" dirty="0">
                <a:solidFill>
                  <a:schemeClr val="tx1"/>
                </a:solidFill>
              </a:rPr>
              <a:t>LECTURE 13:</a:t>
            </a:r>
            <a:r>
              <a:rPr lang="en-US" dirty="0">
                <a:effectLst/>
                <a:latin typeface="Cambria" panose="02040503050406030204" pitchFamily="18" charset="0"/>
                <a:ea typeface="Times New Roman" panose="02020603050405020304" pitchFamily="18" charset="0"/>
                <a:cs typeface="Times New Roman" panose="02020603050405020304" pitchFamily="18" charset="0"/>
              </a:rPr>
              <a:t>Ethics in marketing of financial services</a:t>
            </a:r>
          </a:p>
          <a:p>
            <a:pPr marL="0" marR="0" algn="ctr">
              <a:lnSpc>
                <a:spcPct val="115000"/>
              </a:lnSpc>
              <a:spcBef>
                <a:spcPts val="0"/>
              </a:spcBef>
              <a:spcAft>
                <a:spcPts val="1000"/>
              </a:spcAft>
            </a:pPr>
            <a:r>
              <a:rPr lang="en-US" dirty="0">
                <a:solidFill>
                  <a:schemeClr val="tx1"/>
                </a:solidFill>
              </a:rPr>
              <a:t>DR. John Kamau</a:t>
            </a:r>
          </a:p>
        </p:txBody>
      </p:sp>
    </p:spTree>
    <p:extLst>
      <p:ext uri="{BB962C8B-B14F-4D97-AF65-F5344CB8AC3E}">
        <p14:creationId xmlns:p14="http://schemas.microsoft.com/office/powerpoint/2010/main" val="15757246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dirty="0"/>
              <a:t>Introduction </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lnSpcReduction="10000"/>
          </a:bodyPr>
          <a:lstStyle/>
          <a:p>
            <a:pPr>
              <a:buFont typeface="Wingdings" panose="05000000000000000000" pitchFamily="2" charset="2"/>
              <a:buChar char="§"/>
            </a:pPr>
            <a:r>
              <a:rPr lang="en-US" sz="2800" dirty="0"/>
              <a:t>Welcome to week thirteen lecture! </a:t>
            </a:r>
          </a:p>
          <a:p>
            <a:pPr>
              <a:buFont typeface="Wingdings" panose="05000000000000000000" pitchFamily="2" charset="2"/>
              <a:buChar char="§"/>
            </a:pPr>
            <a:r>
              <a:rPr lang="en-US" sz="2800" dirty="0"/>
              <a:t>Congratulations! For coming to the last lecture in this course</a:t>
            </a:r>
          </a:p>
          <a:p>
            <a:pPr>
              <a:buFont typeface="Wingdings" panose="05000000000000000000" pitchFamily="2" charset="2"/>
              <a:buChar char="§"/>
            </a:pPr>
            <a:r>
              <a:rPr lang="en-US" sz="2800" dirty="0"/>
              <a:t>I do recognize the effort required to go through a course and finish and therefore thank you for the effort</a:t>
            </a:r>
          </a:p>
          <a:p>
            <a:pPr>
              <a:buFont typeface="Wingdings" panose="05000000000000000000" pitchFamily="2" charset="2"/>
              <a:buChar char="§"/>
            </a:pPr>
            <a:r>
              <a:rPr lang="en-US" sz="2800" dirty="0"/>
              <a:t> </a:t>
            </a:r>
            <a:r>
              <a:rPr lang="en-US" dirty="0"/>
              <a:t>it is my sincere hope that we have attained the course objectives and now you can now tackle marketing of financial services effectively</a:t>
            </a: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lnSpcReduction="10000"/>
          </a:bodyPr>
          <a:lstStyle/>
          <a:p>
            <a:r>
              <a:rPr lang="en-US" dirty="0"/>
              <a:t>.</a:t>
            </a:r>
          </a:p>
        </p:txBody>
      </p:sp>
    </p:spTree>
    <p:extLst>
      <p:ext uri="{BB962C8B-B14F-4D97-AF65-F5344CB8AC3E}">
        <p14:creationId xmlns:p14="http://schemas.microsoft.com/office/powerpoint/2010/main" val="19814877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dirty="0"/>
              <a:t>Introduction </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lnSpcReduction="10000"/>
          </a:bodyPr>
          <a:lstStyle/>
          <a:p>
            <a:pPr>
              <a:buFont typeface="Wingdings" panose="05000000000000000000" pitchFamily="2" charset="2"/>
              <a:buChar char="§"/>
            </a:pPr>
            <a:r>
              <a:rPr lang="en-US" sz="2800" dirty="0"/>
              <a:t>In this last lecture we want to discuss the underlying philosophies for marketing of financial services.</a:t>
            </a:r>
          </a:p>
          <a:p>
            <a:pPr>
              <a:buFont typeface="Wingdings" panose="05000000000000000000" pitchFamily="2" charset="2"/>
              <a:buChar char="§"/>
            </a:pPr>
            <a:r>
              <a:rPr lang="en-US" dirty="0"/>
              <a:t>We will examine ethics in business in general and then narrow down to financial services marketing</a:t>
            </a:r>
          </a:p>
          <a:p>
            <a:pPr>
              <a:buFont typeface="Wingdings" panose="05000000000000000000" pitchFamily="2" charset="2"/>
              <a:buChar char="§"/>
            </a:pPr>
            <a:r>
              <a:rPr lang="en-US" sz="2800" dirty="0"/>
              <a:t>I do hope that you will evaluate yourself and ensure that you comply with ethical requirements as far as marketin</a:t>
            </a:r>
            <a:r>
              <a:rPr lang="en-US" dirty="0"/>
              <a:t>g of financial services I concerned</a:t>
            </a: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lnSpcReduction="10000"/>
          </a:bodyPr>
          <a:lstStyle/>
          <a:p>
            <a:r>
              <a:rPr lang="en-US" dirty="0"/>
              <a:t>.</a:t>
            </a:r>
          </a:p>
        </p:txBody>
      </p:sp>
    </p:spTree>
    <p:extLst>
      <p:ext uri="{BB962C8B-B14F-4D97-AF65-F5344CB8AC3E}">
        <p14:creationId xmlns:p14="http://schemas.microsoft.com/office/powerpoint/2010/main" val="4671631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Intended learning outcomes</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marL="0" indent="0">
              <a:buNone/>
            </a:pPr>
            <a:r>
              <a:rPr lang="en-US" sz="2800" dirty="0"/>
              <a:t>At the end of this lecturer, you will be able to:</a:t>
            </a:r>
          </a:p>
          <a:p>
            <a:pPr>
              <a:buFont typeface="Wingdings" panose="05000000000000000000" pitchFamily="2" charset="2"/>
              <a:buChar char="§"/>
            </a:pPr>
            <a:r>
              <a:rPr lang="en-US" sz="2800" dirty="0"/>
              <a:t>a) </a:t>
            </a:r>
            <a:r>
              <a:rPr lang="en-US" dirty="0"/>
              <a:t>D</a:t>
            </a:r>
            <a:r>
              <a:rPr lang="en-US" sz="2800" dirty="0"/>
              <a:t>efine ethics in business context</a:t>
            </a:r>
          </a:p>
          <a:p>
            <a:pPr>
              <a:buFont typeface="Wingdings" panose="05000000000000000000" pitchFamily="2" charset="2"/>
              <a:buChar char="§"/>
            </a:pPr>
            <a:r>
              <a:rPr lang="en-US" sz="2800" dirty="0"/>
              <a:t>b) Discuss alternative views(reference points) on ethics</a:t>
            </a:r>
          </a:p>
          <a:p>
            <a:pPr>
              <a:buFont typeface="Wingdings" panose="05000000000000000000" pitchFamily="2" charset="2"/>
              <a:buChar char="§"/>
            </a:pPr>
            <a:r>
              <a:rPr lang="en-US" sz="2800" dirty="0"/>
              <a:t>c) C</a:t>
            </a:r>
            <a:r>
              <a:rPr lang="en-US" dirty="0"/>
              <a:t>ritically examine ethical issues on 7Ps of marketing of a service </a:t>
            </a:r>
          </a:p>
          <a:p>
            <a:pPr>
              <a:buFont typeface="Wingdings" panose="05000000000000000000" pitchFamily="2" charset="2"/>
              <a:buChar char="§"/>
            </a:pPr>
            <a:r>
              <a:rPr lang="en-US" sz="2800" dirty="0"/>
              <a:t>Determine ways of maintaining high ethical standards in a financial institution </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3522630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Definition of Ethics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sz="2800" dirty="0"/>
              <a:t>Studies on ethics are normally very controversial because of lack of reference point as to what is considered ethical behavior and one that is not ethical.</a:t>
            </a:r>
          </a:p>
          <a:p>
            <a:pPr>
              <a:buFont typeface="Wingdings" panose="05000000000000000000" pitchFamily="2" charset="2"/>
              <a:buChar char="§"/>
            </a:pPr>
            <a:r>
              <a:rPr lang="en-US" sz="2800" dirty="0"/>
              <a:t>Ethics is defined as a set of rules or moral principles that helps a person to distinguish between right and wrong (Velasquez, 1996). </a:t>
            </a:r>
          </a:p>
          <a:p>
            <a:pPr>
              <a:buFont typeface="Wingdings" panose="05000000000000000000" pitchFamily="2" charset="2"/>
              <a:buChar char="§"/>
            </a:pPr>
            <a:r>
              <a:rPr lang="en-US" sz="2800" dirty="0"/>
              <a:t>Marketing ethics investigate morality of marketing practices with respect to 4Ps such as safety of products, fair pricing, truthfulness of claims advertised and bias in distribution (Smith &amp; Quelch, 1996). </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1077041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dirty="0"/>
              <a:t>Reference Points for Ethical Behavior</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85000" lnSpcReduction="20000"/>
          </a:bodyPr>
          <a:lstStyle/>
          <a:p>
            <a:pPr>
              <a:buFont typeface="Wingdings" panose="05000000000000000000" pitchFamily="2" charset="2"/>
              <a:buChar char="§"/>
            </a:pPr>
            <a:endParaRPr lang="en-US" sz="2800" dirty="0"/>
          </a:p>
          <a:p>
            <a:pPr>
              <a:buFont typeface="Wingdings" panose="05000000000000000000" pitchFamily="2" charset="2"/>
              <a:buChar char="§"/>
            </a:pPr>
            <a:r>
              <a:rPr lang="en-US" sz="2800" dirty="0"/>
              <a:t>According to </a:t>
            </a:r>
            <a:r>
              <a:rPr lang="de-DE" sz="2800" dirty="0"/>
              <a:t>Schermerhorn and Bachrach (2015). </a:t>
            </a:r>
            <a:r>
              <a:rPr lang="en-US" sz="2800" dirty="0"/>
              <a:t>there are several approaches to what is generally considered ethical or unethical. </a:t>
            </a:r>
          </a:p>
          <a:p>
            <a:pPr>
              <a:buFont typeface="Wingdings" panose="05000000000000000000" pitchFamily="2" charset="2"/>
              <a:buChar char="§"/>
            </a:pPr>
            <a:r>
              <a:rPr lang="en-US" dirty="0"/>
              <a:t>1. </a:t>
            </a:r>
            <a:r>
              <a:rPr lang="en-US" sz="2800" dirty="0"/>
              <a:t>Utilitarian view  </a:t>
            </a:r>
          </a:p>
          <a:p>
            <a:pPr>
              <a:buFont typeface="Wingdings" panose="05000000000000000000" pitchFamily="2" charset="2"/>
              <a:buChar char="§"/>
            </a:pPr>
            <a:r>
              <a:rPr lang="en-US" sz="2800" dirty="0"/>
              <a:t>this holds the view that a behavior is considered ethical if it delivers the greatest good to the greatest number of people. </a:t>
            </a:r>
          </a:p>
          <a:p>
            <a:pPr>
              <a:buFont typeface="Wingdings" panose="05000000000000000000" pitchFamily="2" charset="2"/>
              <a:buChar char="§"/>
            </a:pPr>
            <a:r>
              <a:rPr lang="en-US" sz="2800" dirty="0"/>
              <a:t>This view ignores individual feelings, beliefs, values, and thoughts and only looks at what is accepted by the majority. </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85000" lnSpcReduction="20000"/>
          </a:bodyPr>
          <a:lstStyle/>
          <a:p>
            <a:r>
              <a:rPr lang="en-US" dirty="0"/>
              <a:t>.</a:t>
            </a:r>
          </a:p>
        </p:txBody>
      </p:sp>
    </p:spTree>
    <p:extLst>
      <p:ext uri="{BB962C8B-B14F-4D97-AF65-F5344CB8AC3E}">
        <p14:creationId xmlns:p14="http://schemas.microsoft.com/office/powerpoint/2010/main" val="13843728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dirty="0"/>
              <a:t>Reference points for ethical behavior cont.</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10000"/>
          </a:bodyPr>
          <a:lstStyle/>
          <a:p>
            <a:pPr>
              <a:buFont typeface="Wingdings" panose="05000000000000000000" pitchFamily="2" charset="2"/>
              <a:buChar char="§"/>
            </a:pPr>
            <a:r>
              <a:rPr lang="en-US" dirty="0"/>
              <a:t>2. </a:t>
            </a:r>
            <a:r>
              <a:rPr lang="en-US" sz="2800" dirty="0"/>
              <a:t>The moral right view: </a:t>
            </a:r>
          </a:p>
          <a:p>
            <a:pPr>
              <a:buFont typeface="Wingdings" panose="05000000000000000000" pitchFamily="2" charset="2"/>
              <a:buChar char="§"/>
            </a:pPr>
            <a:r>
              <a:rPr lang="en-US" sz="2800" dirty="0"/>
              <a:t>this view considers the fundamental rights of all human beings irrespective of their location.</a:t>
            </a:r>
          </a:p>
          <a:p>
            <a:pPr>
              <a:buFont typeface="Wingdings" panose="05000000000000000000" pitchFamily="2" charset="2"/>
              <a:buChar char="§"/>
            </a:pPr>
            <a:r>
              <a:rPr lang="en-US" sz="2800" dirty="0"/>
              <a:t>These rights have to do with respecting individual privacy, due process, free speech, free consent, health and safety, freedom of conscience, among others. </a:t>
            </a:r>
          </a:p>
          <a:p>
            <a:pPr>
              <a:buFont typeface="Wingdings" panose="05000000000000000000" pitchFamily="2" charset="2"/>
              <a:buChar char="§"/>
            </a:pPr>
            <a:r>
              <a:rPr lang="en-US" sz="2800" dirty="0"/>
              <a:t>This school of thought will approve any behavior that considers the fundamental rights of all individuals in the society.</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10000"/>
          </a:bodyPr>
          <a:lstStyle/>
          <a:p>
            <a:r>
              <a:rPr lang="en-US" dirty="0"/>
              <a:t>.</a:t>
            </a:r>
          </a:p>
        </p:txBody>
      </p:sp>
    </p:spTree>
    <p:extLst>
      <p:ext uri="{BB962C8B-B14F-4D97-AF65-F5344CB8AC3E}">
        <p14:creationId xmlns:p14="http://schemas.microsoft.com/office/powerpoint/2010/main" val="2250378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Reference points for ethical behavior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3. Individual view: </a:t>
            </a:r>
          </a:p>
          <a:p>
            <a:pPr>
              <a:buFont typeface="Wingdings" panose="05000000000000000000" pitchFamily="2" charset="2"/>
              <a:buChar char="§"/>
            </a:pPr>
            <a:r>
              <a:rPr lang="en-US" sz="2800" dirty="0"/>
              <a:t>this school of thought consider behavior that promote one’s long-term self-interest as ethical.  </a:t>
            </a:r>
          </a:p>
          <a:p>
            <a:pPr>
              <a:buFont typeface="Wingdings" panose="05000000000000000000" pitchFamily="2" charset="2"/>
              <a:buChar char="§"/>
            </a:pPr>
            <a:r>
              <a:rPr lang="en-US" sz="2800" dirty="0"/>
              <a:t>The school prohibits consideration of short-term interests and requires any individual to think about the long-term effect of their behaviors and actions.</a:t>
            </a:r>
          </a:p>
          <a:p>
            <a:pPr marL="0" indent="0">
              <a:buNone/>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35959301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Reference points for ethical behavior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dirty="0"/>
              <a:t>4. </a:t>
            </a:r>
            <a:r>
              <a:rPr lang="en-US" sz="2800" dirty="0"/>
              <a:t>The justice view: </a:t>
            </a:r>
          </a:p>
          <a:p>
            <a:pPr>
              <a:buFont typeface="Wingdings" panose="05000000000000000000" pitchFamily="2" charset="2"/>
              <a:buChar char="§"/>
            </a:pPr>
            <a:r>
              <a:rPr lang="en-US" sz="2800" dirty="0"/>
              <a:t>according to the advocates of this view a behavior is considered ethical if it shows fairness and impartiality. </a:t>
            </a:r>
          </a:p>
          <a:p>
            <a:pPr>
              <a:buFont typeface="Wingdings" panose="05000000000000000000" pitchFamily="2" charset="2"/>
              <a:buChar char="§"/>
            </a:pPr>
            <a:r>
              <a:rPr lang="en-US" sz="2800" dirty="0"/>
              <a:t>This will depend on ethical code or other guiding principle in a particular situation.  </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1750846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Reference points for ethical behavior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5. Universal approach: </a:t>
            </a:r>
          </a:p>
          <a:p>
            <a:pPr>
              <a:buFont typeface="Wingdings" panose="05000000000000000000" pitchFamily="2" charset="2"/>
              <a:buChar char="§"/>
            </a:pPr>
            <a:r>
              <a:rPr lang="en-US" sz="2800" dirty="0"/>
              <a:t>this school of thought hold the view that employees of any institution should choose a course of action that they believe would apply to all people under all situations. </a:t>
            </a:r>
          </a:p>
          <a:p>
            <a:pPr>
              <a:buFont typeface="Wingdings" panose="05000000000000000000" pitchFamily="2" charset="2"/>
              <a:buChar char="§"/>
            </a:pPr>
            <a:r>
              <a:rPr lang="en-US" sz="2800" dirty="0"/>
              <a:t>Borrowing from the Holy Book (The Bible), it has the implication that one should do unto others as they would have them done unto them’. </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14214584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Reference points for ethical behavior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dirty="0"/>
              <a:t>6 </a:t>
            </a:r>
            <a:r>
              <a:rPr lang="en-US" sz="2800" dirty="0"/>
              <a:t>Compensatory justice: </a:t>
            </a:r>
          </a:p>
          <a:p>
            <a:pPr>
              <a:buFont typeface="Wingdings" panose="05000000000000000000" pitchFamily="2" charset="2"/>
              <a:buChar char="§"/>
            </a:pPr>
            <a:r>
              <a:rPr lang="en-US" sz="2800" dirty="0"/>
              <a:t>this view holds that if distributive and procedural justice approaches fail, those hurt by the inequitable distribution of rewards are compensated. </a:t>
            </a:r>
          </a:p>
          <a:p>
            <a:pPr>
              <a:buFont typeface="Wingdings" panose="05000000000000000000" pitchFamily="2" charset="2"/>
              <a:buChar char="§"/>
            </a:pPr>
            <a:r>
              <a:rPr lang="en-US" sz="2800" dirty="0"/>
              <a:t>This compensation often takes the form of money or takes any other form.</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29437656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2700" b="1" dirty="0">
                <a:latin typeface="Times New Roman" panose="02020603050405020304" pitchFamily="18" charset="0"/>
                <a:cs typeface="Times New Roman" panose="02020603050405020304" pitchFamily="18" charset="0"/>
              </a:rPr>
              <a:t>Factors influencing ethical behavior among employees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lnSpcReduction="10000"/>
          </a:bodyPr>
          <a:lstStyle/>
          <a:p>
            <a:pPr>
              <a:buFont typeface="Wingdings" panose="05000000000000000000" pitchFamily="2" charset="2"/>
              <a:buChar char="§"/>
            </a:pPr>
            <a:r>
              <a:rPr lang="en-US" sz="2800" dirty="0"/>
              <a:t>A) The person </a:t>
            </a:r>
          </a:p>
          <a:p>
            <a:pPr>
              <a:buFont typeface="Wingdings" panose="05000000000000000000" pitchFamily="2" charset="2"/>
              <a:buChar char="§"/>
            </a:pPr>
            <a:r>
              <a:rPr lang="en-US" dirty="0"/>
              <a:t>G</a:t>
            </a:r>
            <a:r>
              <a:rPr lang="en-US" sz="2800" dirty="0"/>
              <a:t>eneral make-up of a person’s character </a:t>
            </a:r>
          </a:p>
          <a:p>
            <a:pPr>
              <a:buFont typeface="Wingdings" panose="05000000000000000000" pitchFamily="2" charset="2"/>
              <a:buChar char="§"/>
            </a:pPr>
            <a:r>
              <a:rPr lang="en-US" sz="2800" dirty="0"/>
              <a:t>The family influence</a:t>
            </a:r>
          </a:p>
          <a:p>
            <a:pPr>
              <a:buFont typeface="Wingdings" panose="05000000000000000000" pitchFamily="2" charset="2"/>
              <a:buChar char="§"/>
            </a:pPr>
            <a:r>
              <a:rPr lang="en-US" sz="2800" dirty="0"/>
              <a:t>Religion values</a:t>
            </a:r>
          </a:p>
          <a:p>
            <a:pPr>
              <a:buFont typeface="Wingdings" panose="05000000000000000000" pitchFamily="2" charset="2"/>
              <a:buChar char="§"/>
            </a:pPr>
            <a:r>
              <a:rPr lang="en-US" sz="2800" dirty="0"/>
              <a:t>Personal standards and principles of life.  </a:t>
            </a:r>
          </a:p>
          <a:p>
            <a:pPr>
              <a:buFont typeface="Wingdings" panose="05000000000000000000" pitchFamily="2" charset="2"/>
              <a:buChar char="§"/>
            </a:pPr>
            <a:r>
              <a:rPr lang="en-US" sz="2800" dirty="0"/>
              <a:t>An individual who has well established value system will be predictable in different situations and positions as far as his conduct is concerned. </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lnSpcReduction="10000"/>
          </a:bodyPr>
          <a:lstStyle/>
          <a:p>
            <a:r>
              <a:rPr lang="en-US" dirty="0"/>
              <a:t>.</a:t>
            </a:r>
          </a:p>
        </p:txBody>
      </p:sp>
    </p:spTree>
    <p:extLst>
      <p:ext uri="{BB962C8B-B14F-4D97-AF65-F5344CB8AC3E}">
        <p14:creationId xmlns:p14="http://schemas.microsoft.com/office/powerpoint/2010/main" val="41972317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2700" b="1" dirty="0">
                <a:latin typeface="Times New Roman" panose="02020603050405020304" pitchFamily="18" charset="0"/>
                <a:cs typeface="Times New Roman" panose="02020603050405020304" pitchFamily="18" charset="0"/>
              </a:rPr>
              <a:t>Factors influencing ethical behavior among employees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B) The organization </a:t>
            </a:r>
          </a:p>
          <a:p>
            <a:pPr>
              <a:buFont typeface="Wingdings" panose="05000000000000000000" pitchFamily="2" charset="2"/>
              <a:buChar char="§"/>
            </a:pPr>
            <a:r>
              <a:rPr lang="en-US" sz="2800" dirty="0"/>
              <a:t>The organization’s policies</a:t>
            </a:r>
          </a:p>
          <a:p>
            <a:pPr>
              <a:buFont typeface="Wingdings" panose="05000000000000000000" pitchFamily="2" charset="2"/>
              <a:buChar char="§"/>
            </a:pPr>
            <a:r>
              <a:rPr lang="en-US" sz="2800" dirty="0"/>
              <a:t>Code of conduct of the organization</a:t>
            </a:r>
          </a:p>
          <a:p>
            <a:pPr>
              <a:buFont typeface="Wingdings" panose="05000000000000000000" pitchFamily="2" charset="2"/>
              <a:buChar char="§"/>
            </a:pPr>
            <a:r>
              <a:rPr lang="en-US" sz="2800" dirty="0"/>
              <a:t>The behavior of supervisor and colleagues </a:t>
            </a:r>
          </a:p>
          <a:p>
            <a:pPr>
              <a:buFont typeface="Wingdings" panose="05000000000000000000" pitchFamily="2" charset="2"/>
              <a:buChar char="§"/>
            </a:pPr>
            <a:r>
              <a:rPr lang="en-US" sz="2800" dirty="0"/>
              <a:t> the culture of the organization. </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13395816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2700" b="1" dirty="0">
                <a:latin typeface="Times New Roman" panose="02020603050405020304" pitchFamily="18" charset="0"/>
                <a:cs typeface="Times New Roman" panose="02020603050405020304" pitchFamily="18" charset="0"/>
              </a:rPr>
              <a:t>Factors influencing ethical behavior among employees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dirty="0"/>
              <a:t>C) </a:t>
            </a:r>
            <a:r>
              <a:rPr lang="en-US" sz="2800" dirty="0"/>
              <a:t>The environment: </a:t>
            </a:r>
          </a:p>
          <a:p>
            <a:pPr>
              <a:buFont typeface="Wingdings" panose="05000000000000000000" pitchFamily="2" charset="2"/>
              <a:buChar char="§"/>
            </a:pPr>
            <a:r>
              <a:rPr lang="en-US" sz="2800" dirty="0"/>
              <a:t>Governmental regulations, </a:t>
            </a:r>
          </a:p>
          <a:p>
            <a:pPr>
              <a:buFont typeface="Wingdings" panose="05000000000000000000" pitchFamily="2" charset="2"/>
              <a:buChar char="§"/>
            </a:pPr>
            <a:r>
              <a:rPr lang="en-US" sz="2800" dirty="0"/>
              <a:t>Norms and values of society </a:t>
            </a:r>
          </a:p>
          <a:p>
            <a:pPr>
              <a:buFont typeface="Wingdings" panose="05000000000000000000" pitchFamily="2" charset="2"/>
              <a:buChar char="§"/>
            </a:pPr>
            <a:r>
              <a:rPr lang="en-US" sz="2800" dirty="0"/>
              <a:t>The ethical climate of industry. </a:t>
            </a:r>
          </a:p>
          <a:p>
            <a:pPr>
              <a:buFont typeface="Wingdings" panose="05000000000000000000" pitchFamily="2" charset="2"/>
              <a:buChar char="§"/>
            </a:pPr>
            <a:r>
              <a:rPr lang="en-US" sz="2800" dirty="0"/>
              <a:t>The financial sector has very clearly laid procedures of doing business which also informs individuals on how to conduct themselves.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12406671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dirty="0"/>
              <a:t>Ethical Dilemmas</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An ethical dilemma is a situation that although offering potential benefit or gain is also unethical (</a:t>
            </a:r>
            <a:r>
              <a:rPr lang="en-US" sz="2800" dirty="0" err="1"/>
              <a:t>Stonner</a:t>
            </a:r>
            <a:r>
              <a:rPr lang="en-US" sz="2800" dirty="0"/>
              <a:t> 1989). </a:t>
            </a:r>
          </a:p>
          <a:p>
            <a:pPr>
              <a:buFont typeface="Wingdings" panose="05000000000000000000" pitchFamily="2" charset="2"/>
              <a:buChar char="§"/>
            </a:pPr>
            <a:r>
              <a:rPr lang="en-US" dirty="0"/>
              <a:t> </a:t>
            </a:r>
            <a:r>
              <a:rPr lang="en-US" sz="2800" dirty="0"/>
              <a:t>Discrimination: may be based on race, religion, gender, age or other non-job relevant criteria.</a:t>
            </a:r>
          </a:p>
          <a:p>
            <a:pPr>
              <a:buFont typeface="Wingdings" panose="05000000000000000000" pitchFamily="2" charset="2"/>
              <a:buChar char="§"/>
            </a:pPr>
            <a:r>
              <a:rPr lang="en-US" dirty="0"/>
              <a:t> </a:t>
            </a:r>
            <a:r>
              <a:rPr lang="en-US" sz="2800" dirty="0"/>
              <a:t>Sexual harassment: inappropriate comments,  action regarding sexuality, request for sexual favors </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34372273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dirty="0"/>
              <a:t>Ethical Dilemmas cont.</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Conflicts of interest: may take form of gifts and other corrupt practices.</a:t>
            </a:r>
          </a:p>
          <a:p>
            <a:pPr>
              <a:buFont typeface="Wingdings" panose="05000000000000000000" pitchFamily="2" charset="2"/>
              <a:buChar char="§"/>
            </a:pPr>
            <a:r>
              <a:rPr lang="en-US" sz="2800" dirty="0"/>
              <a:t>Customer confidence: arises from access to privileged information </a:t>
            </a:r>
          </a:p>
          <a:p>
            <a:pPr>
              <a:buFont typeface="Wingdings" panose="05000000000000000000" pitchFamily="2" charset="2"/>
              <a:buChar char="§"/>
            </a:pPr>
            <a:r>
              <a:rPr lang="en-US" dirty="0"/>
              <a:t> </a:t>
            </a:r>
            <a:r>
              <a:rPr lang="en-US" sz="2800" dirty="0"/>
              <a:t>Organizational resources: may take form of misuse of organizational resources </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8345472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2700" dirty="0"/>
              <a:t>E</a:t>
            </a:r>
            <a:r>
              <a:rPr lang="en-US" sz="2700" b="1" dirty="0">
                <a:latin typeface="Times New Roman" panose="02020603050405020304" pitchFamily="18" charset="0"/>
                <a:cs typeface="Times New Roman" panose="02020603050405020304" pitchFamily="18" charset="0"/>
              </a:rPr>
              <a:t>thical issues in 7ps of marketing of financial services </a:t>
            </a:r>
          </a:p>
        </p:txBody>
      </p:sp>
      <p:pic>
        <p:nvPicPr>
          <p:cNvPr id="5" name="Content Placeholder 4">
            <a:extLst>
              <a:ext uri="{FF2B5EF4-FFF2-40B4-BE49-F238E27FC236}">
                <a16:creationId xmlns:a16="http://schemas.microsoft.com/office/drawing/2014/main" id="{44BFD034-6AFA-A39A-421F-8DE4D73F3285}"/>
              </a:ext>
            </a:extLst>
          </p:cNvPr>
          <p:cNvPicPr>
            <a:picLocks noGrp="1" noChangeAspect="1"/>
          </p:cNvPicPr>
          <p:nvPr>
            <p:ph sz="half" idx="1"/>
          </p:nvPr>
        </p:nvPicPr>
        <p:blipFill>
          <a:blip r:embed="rId2"/>
          <a:stretch>
            <a:fillRect/>
          </a:stretch>
        </p:blipFill>
        <p:spPr>
          <a:xfrm>
            <a:off x="1096963" y="2084529"/>
            <a:ext cx="6946900" cy="3546192"/>
          </a:xfrm>
          <a:prstGeom prst="rect">
            <a:avLst/>
          </a:prstGeom>
        </p:spPr>
      </p:pic>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
        <p:nvSpPr>
          <p:cNvPr id="6" name="TextBox 5">
            <a:extLst>
              <a:ext uri="{FF2B5EF4-FFF2-40B4-BE49-F238E27FC236}">
                <a16:creationId xmlns:a16="http://schemas.microsoft.com/office/drawing/2014/main" id="{3A9FCD6D-F6DA-39CA-CDF3-55F68D6B75A7}"/>
              </a:ext>
            </a:extLst>
          </p:cNvPr>
          <p:cNvSpPr txBox="1"/>
          <p:nvPr/>
        </p:nvSpPr>
        <p:spPr>
          <a:xfrm>
            <a:off x="1096963" y="5630721"/>
            <a:ext cx="7394714" cy="357534"/>
          </a:xfrm>
          <a:prstGeom prst="rect">
            <a:avLst/>
          </a:prstGeom>
          <a:noFill/>
        </p:spPr>
        <p:txBody>
          <a:bodyPr wrap="square" rtlCol="0">
            <a:spAutoFit/>
          </a:bodyPr>
          <a:lstStyle/>
          <a:p>
            <a:pPr marL="0" marR="0" algn="just">
              <a:lnSpc>
                <a:spcPct val="115000"/>
              </a:lnSpc>
              <a:spcBef>
                <a:spcPts val="0"/>
              </a:spcBef>
              <a:spcAft>
                <a:spcPts val="600"/>
              </a:spcAft>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Adapted from: </a:t>
            </a:r>
            <a:r>
              <a:rPr lang="en-US" sz="1600" i="1" dirty="0">
                <a:effectLst/>
                <a:latin typeface="Times New Roman" panose="02020603050405020304" pitchFamily="18" charset="0"/>
                <a:ea typeface="Calibri" panose="020F0502020204030204" pitchFamily="34" charset="0"/>
                <a:cs typeface="Times New Roman" panose="02020603050405020304" pitchFamily="18" charset="0"/>
              </a:rPr>
              <a:t>Jahan M (2020) Ethical issues in marketing of Financial Services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016661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2700" b="1" dirty="0">
                <a:latin typeface="Times New Roman" panose="02020603050405020304" pitchFamily="18" charset="0"/>
                <a:cs typeface="Times New Roman" panose="02020603050405020304" pitchFamily="18" charset="0"/>
              </a:rPr>
            </a:br>
            <a:r>
              <a:rPr lang="en-US" sz="2700" dirty="0"/>
              <a:t>E</a:t>
            </a:r>
            <a:r>
              <a:rPr lang="en-US" sz="2700" b="1" dirty="0">
                <a:latin typeface="Times New Roman" panose="02020603050405020304" pitchFamily="18" charset="0"/>
                <a:cs typeface="Times New Roman" panose="02020603050405020304" pitchFamily="18" charset="0"/>
              </a:rPr>
              <a:t>thical issues in 7ps of marketing of financial services cont.</a:t>
            </a:r>
          </a:p>
        </p:txBody>
      </p:sp>
      <p:graphicFrame>
        <p:nvGraphicFramePr>
          <p:cNvPr id="5" name="Content Placeholder 4">
            <a:extLst>
              <a:ext uri="{FF2B5EF4-FFF2-40B4-BE49-F238E27FC236}">
                <a16:creationId xmlns:a16="http://schemas.microsoft.com/office/drawing/2014/main" id="{9830381E-AB55-8275-91A8-E3C2945B9D7E}"/>
              </a:ext>
            </a:extLst>
          </p:cNvPr>
          <p:cNvGraphicFramePr>
            <a:graphicFrameLocks noGrp="1"/>
          </p:cNvGraphicFramePr>
          <p:nvPr>
            <p:ph sz="half" idx="1"/>
            <p:extLst>
              <p:ext uri="{D42A27DB-BD31-4B8C-83A1-F6EECF244321}">
                <p14:modId xmlns:p14="http://schemas.microsoft.com/office/powerpoint/2010/main" val="3588432693"/>
              </p:ext>
            </p:extLst>
          </p:nvPr>
        </p:nvGraphicFramePr>
        <p:xfrm>
          <a:off x="1096963" y="2146852"/>
          <a:ext cx="6946900" cy="3713226"/>
        </p:xfrm>
        <a:graphic>
          <a:graphicData uri="http://schemas.openxmlformats.org/drawingml/2006/table">
            <a:tbl>
              <a:tblPr firstRow="1" firstCol="1" bandRow="1">
                <a:tableStyleId>{5C22544A-7EE6-4342-B048-85BDC9FD1C3A}</a:tableStyleId>
              </a:tblPr>
              <a:tblGrid>
                <a:gridCol w="1133734">
                  <a:extLst>
                    <a:ext uri="{9D8B030D-6E8A-4147-A177-3AD203B41FA5}">
                      <a16:colId xmlns:a16="http://schemas.microsoft.com/office/drawing/2014/main" val="1485977987"/>
                    </a:ext>
                  </a:extLst>
                </a:gridCol>
                <a:gridCol w="2539787">
                  <a:extLst>
                    <a:ext uri="{9D8B030D-6E8A-4147-A177-3AD203B41FA5}">
                      <a16:colId xmlns:a16="http://schemas.microsoft.com/office/drawing/2014/main" val="853097380"/>
                    </a:ext>
                  </a:extLst>
                </a:gridCol>
                <a:gridCol w="3273379">
                  <a:extLst>
                    <a:ext uri="{9D8B030D-6E8A-4147-A177-3AD203B41FA5}">
                      <a16:colId xmlns:a16="http://schemas.microsoft.com/office/drawing/2014/main" val="1353933920"/>
                    </a:ext>
                  </a:extLst>
                </a:gridCol>
              </a:tblGrid>
              <a:tr h="2312023">
                <a:tc>
                  <a:txBody>
                    <a:bodyPr/>
                    <a:lstStyle/>
                    <a:p>
                      <a:pPr marL="0" marR="0" algn="just">
                        <a:lnSpc>
                          <a:spcPct val="115000"/>
                        </a:lnSpc>
                        <a:spcBef>
                          <a:spcPts val="0"/>
                        </a:spcBef>
                        <a:spcAft>
                          <a:spcPts val="600"/>
                        </a:spcAft>
                      </a:pPr>
                      <a:r>
                        <a:rPr lang="en-US" sz="2000" dirty="0">
                          <a:effectLst/>
                        </a:rPr>
                        <a:t>Price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365" marR="47365" marT="0" marB="0"/>
                </a:tc>
                <a:tc>
                  <a:txBody>
                    <a:bodyPr/>
                    <a:lstStyle/>
                    <a:p>
                      <a:pPr marL="342900" marR="0" lvl="0" indent="-342900" algn="just">
                        <a:lnSpc>
                          <a:spcPct val="115000"/>
                        </a:lnSpc>
                        <a:spcBef>
                          <a:spcPts val="0"/>
                        </a:spcBef>
                        <a:spcAft>
                          <a:spcPts val="600"/>
                        </a:spcAft>
                        <a:buFont typeface="Symbol" panose="05050102010706020507" pitchFamily="18" charset="2"/>
                        <a:buChar char=""/>
                        <a:tabLst>
                          <a:tab pos="105410" algn="l"/>
                        </a:tabLst>
                      </a:pPr>
                      <a:r>
                        <a:rPr lang="en-US" sz="2000" dirty="0">
                          <a:effectLst/>
                        </a:rPr>
                        <a:t>Unjust and excessive amounts of interest/charges.</a:t>
                      </a:r>
                    </a:p>
                    <a:p>
                      <a:pPr marL="342900" marR="0" lvl="0" indent="-342900" algn="just">
                        <a:lnSpc>
                          <a:spcPct val="115000"/>
                        </a:lnSpc>
                        <a:spcBef>
                          <a:spcPts val="0"/>
                        </a:spcBef>
                        <a:spcAft>
                          <a:spcPts val="600"/>
                        </a:spcAft>
                        <a:buFont typeface="Symbol" panose="05050102010706020507" pitchFamily="18" charset="2"/>
                        <a:buChar char=""/>
                        <a:tabLst>
                          <a:tab pos="105410" algn="l"/>
                        </a:tabLst>
                      </a:pPr>
                      <a:r>
                        <a:rPr lang="en-US" sz="2000" dirty="0">
                          <a:effectLst/>
                        </a:rPr>
                        <a:t>Pushing customers towards irresponsible credit usage </a:t>
                      </a:r>
                    </a:p>
                    <a:p>
                      <a:pPr marL="342900" marR="0" lvl="0" indent="-342900" algn="just">
                        <a:lnSpc>
                          <a:spcPct val="115000"/>
                        </a:lnSpc>
                        <a:spcBef>
                          <a:spcPts val="0"/>
                        </a:spcBef>
                        <a:spcAft>
                          <a:spcPts val="600"/>
                        </a:spcAft>
                        <a:buFont typeface="Symbol" panose="05050102010706020507" pitchFamily="18" charset="2"/>
                        <a:buChar char=""/>
                        <a:tabLst>
                          <a:tab pos="105410" algn="l"/>
                        </a:tabLst>
                      </a:pPr>
                      <a:r>
                        <a:rPr lang="en-US" sz="2000" dirty="0">
                          <a:effectLst/>
                        </a:rPr>
                        <a:t>Deductions without customer’s consent</a:t>
                      </a:r>
                    </a:p>
                    <a:p>
                      <a:pPr marL="342900" marR="0" lvl="0" indent="-342900" algn="just">
                        <a:lnSpc>
                          <a:spcPct val="115000"/>
                        </a:lnSpc>
                        <a:spcBef>
                          <a:spcPts val="0"/>
                        </a:spcBef>
                        <a:spcAft>
                          <a:spcPts val="600"/>
                        </a:spcAft>
                        <a:buFont typeface="Symbol" panose="05050102010706020507" pitchFamily="18" charset="2"/>
                        <a:buChar char=""/>
                        <a:tabLst>
                          <a:tab pos="105410" algn="l"/>
                        </a:tabLst>
                      </a:pPr>
                      <a:r>
                        <a:rPr lang="en-US" sz="2000" dirty="0">
                          <a:effectLst/>
                        </a:rPr>
                        <a:t>Hidden charges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365" marR="47365" marT="0" marB="0"/>
                </a:tc>
                <a:tc>
                  <a:txBody>
                    <a:bodyPr/>
                    <a:lstStyle/>
                    <a:p>
                      <a:pPr marL="342900" marR="0" lvl="0" indent="-342900" algn="just">
                        <a:lnSpc>
                          <a:spcPct val="115000"/>
                        </a:lnSpc>
                        <a:spcBef>
                          <a:spcPts val="0"/>
                        </a:spcBef>
                        <a:spcAft>
                          <a:spcPts val="600"/>
                        </a:spcAft>
                        <a:buFont typeface="Symbol" panose="05050102010706020507" pitchFamily="18" charset="2"/>
                        <a:buChar char=""/>
                      </a:pPr>
                      <a:r>
                        <a:rPr lang="en-US" sz="2000" dirty="0">
                          <a:effectLst/>
                        </a:rPr>
                        <a:t>Clear disclosure of the charges associated with all financial products and services </a:t>
                      </a:r>
                    </a:p>
                    <a:p>
                      <a:pPr marL="0" marR="0" algn="just">
                        <a:lnSpc>
                          <a:spcPct val="115000"/>
                        </a:lnSpc>
                        <a:spcBef>
                          <a:spcPts val="0"/>
                        </a:spcBef>
                        <a:spcAft>
                          <a:spcPts val="600"/>
                        </a:spcAft>
                      </a:pPr>
                      <a:r>
                        <a:rPr lang="en-US" sz="2000" dirty="0">
                          <a:effectLst/>
                        </a:rPr>
                        <a:t>.</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365" marR="47365" marT="0" marB="0"/>
                </a:tc>
                <a:extLst>
                  <a:ext uri="{0D108BD9-81ED-4DB2-BD59-A6C34878D82A}">
                    <a16:rowId xmlns:a16="http://schemas.microsoft.com/office/drawing/2014/main" val="3651759036"/>
                  </a:ext>
                </a:extLst>
              </a:tr>
            </a:tbl>
          </a:graphicData>
        </a:graphic>
      </p:graphicFrame>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
        <p:nvSpPr>
          <p:cNvPr id="7" name="TextBox 6">
            <a:extLst>
              <a:ext uri="{FF2B5EF4-FFF2-40B4-BE49-F238E27FC236}">
                <a16:creationId xmlns:a16="http://schemas.microsoft.com/office/drawing/2014/main" id="{E256BA1C-2265-BCE6-4982-7EDD02B6A610}"/>
              </a:ext>
            </a:extLst>
          </p:cNvPr>
          <p:cNvSpPr txBox="1"/>
          <p:nvPr/>
        </p:nvSpPr>
        <p:spPr>
          <a:xfrm>
            <a:off x="1096963" y="5935112"/>
            <a:ext cx="7394714" cy="357534"/>
          </a:xfrm>
          <a:prstGeom prst="rect">
            <a:avLst/>
          </a:prstGeom>
          <a:noFill/>
        </p:spPr>
        <p:txBody>
          <a:bodyPr wrap="square" rtlCol="0">
            <a:spAutoFit/>
          </a:bodyPr>
          <a:lstStyle/>
          <a:p>
            <a:pPr marL="0" marR="0" algn="just">
              <a:lnSpc>
                <a:spcPct val="115000"/>
              </a:lnSpc>
              <a:spcBef>
                <a:spcPts val="0"/>
              </a:spcBef>
              <a:spcAft>
                <a:spcPts val="600"/>
              </a:spcAft>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Adapted from: </a:t>
            </a:r>
            <a:r>
              <a:rPr lang="en-US" sz="1600" i="1" dirty="0">
                <a:effectLst/>
                <a:latin typeface="Times New Roman" panose="02020603050405020304" pitchFamily="18" charset="0"/>
                <a:ea typeface="Calibri" panose="020F0502020204030204" pitchFamily="34" charset="0"/>
                <a:cs typeface="Times New Roman" panose="02020603050405020304" pitchFamily="18" charset="0"/>
              </a:rPr>
              <a:t>Jahan M (2020) Ethical issues in marketing of Financial Services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891976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2700" b="1" dirty="0">
                <a:latin typeface="Times New Roman" panose="02020603050405020304" pitchFamily="18" charset="0"/>
                <a:cs typeface="Times New Roman" panose="02020603050405020304" pitchFamily="18" charset="0"/>
              </a:rPr>
              <a:t>Ethical issues in 7ps of marketing of financial services cont.</a:t>
            </a:r>
          </a:p>
        </p:txBody>
      </p:sp>
      <p:graphicFrame>
        <p:nvGraphicFramePr>
          <p:cNvPr id="5" name="Content Placeholder 4">
            <a:extLst>
              <a:ext uri="{FF2B5EF4-FFF2-40B4-BE49-F238E27FC236}">
                <a16:creationId xmlns:a16="http://schemas.microsoft.com/office/drawing/2014/main" id="{F2DF5E9D-D9B7-5585-3B64-B09D90308733}"/>
              </a:ext>
            </a:extLst>
          </p:cNvPr>
          <p:cNvGraphicFramePr>
            <a:graphicFrameLocks noGrp="1"/>
          </p:cNvGraphicFramePr>
          <p:nvPr>
            <p:ph sz="half" idx="1"/>
            <p:extLst>
              <p:ext uri="{D42A27DB-BD31-4B8C-83A1-F6EECF244321}">
                <p14:modId xmlns:p14="http://schemas.microsoft.com/office/powerpoint/2010/main" val="832594623"/>
              </p:ext>
            </p:extLst>
          </p:nvPr>
        </p:nvGraphicFramePr>
        <p:xfrm>
          <a:off x="1096963" y="2103366"/>
          <a:ext cx="6946900" cy="3793851"/>
        </p:xfrm>
        <a:graphic>
          <a:graphicData uri="http://schemas.openxmlformats.org/drawingml/2006/table">
            <a:tbl>
              <a:tblPr firstRow="1" firstCol="1" bandRow="1">
                <a:tableStyleId>{5C22544A-7EE6-4342-B048-85BDC9FD1C3A}</a:tableStyleId>
              </a:tblPr>
              <a:tblGrid>
                <a:gridCol w="1133734">
                  <a:extLst>
                    <a:ext uri="{9D8B030D-6E8A-4147-A177-3AD203B41FA5}">
                      <a16:colId xmlns:a16="http://schemas.microsoft.com/office/drawing/2014/main" val="545803821"/>
                    </a:ext>
                  </a:extLst>
                </a:gridCol>
                <a:gridCol w="2539787">
                  <a:extLst>
                    <a:ext uri="{9D8B030D-6E8A-4147-A177-3AD203B41FA5}">
                      <a16:colId xmlns:a16="http://schemas.microsoft.com/office/drawing/2014/main" val="2595053838"/>
                    </a:ext>
                  </a:extLst>
                </a:gridCol>
                <a:gridCol w="3273379">
                  <a:extLst>
                    <a:ext uri="{9D8B030D-6E8A-4147-A177-3AD203B41FA5}">
                      <a16:colId xmlns:a16="http://schemas.microsoft.com/office/drawing/2014/main" val="4012546420"/>
                    </a:ext>
                  </a:extLst>
                </a:gridCol>
              </a:tblGrid>
              <a:tr h="3793851">
                <a:tc>
                  <a:txBody>
                    <a:bodyPr/>
                    <a:lstStyle/>
                    <a:p>
                      <a:pPr marL="0" marR="0" algn="just">
                        <a:lnSpc>
                          <a:spcPct val="115000"/>
                        </a:lnSpc>
                        <a:spcBef>
                          <a:spcPts val="0"/>
                        </a:spcBef>
                        <a:spcAft>
                          <a:spcPts val="600"/>
                        </a:spcAft>
                      </a:pPr>
                      <a:r>
                        <a:rPr lang="en-US" sz="2000" dirty="0">
                          <a:effectLst/>
                        </a:rPr>
                        <a:t>Place/ Distribution</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365" marR="47365" marT="0" marB="0"/>
                </a:tc>
                <a:tc>
                  <a:txBody>
                    <a:bodyPr/>
                    <a:lstStyle/>
                    <a:p>
                      <a:pPr marL="342900" marR="0" lvl="0" indent="-342900" algn="just">
                        <a:lnSpc>
                          <a:spcPct val="115000"/>
                        </a:lnSpc>
                        <a:spcBef>
                          <a:spcPts val="0"/>
                        </a:spcBef>
                        <a:spcAft>
                          <a:spcPts val="600"/>
                        </a:spcAft>
                        <a:buFont typeface="Symbol" panose="05050102010706020507" pitchFamily="18" charset="2"/>
                        <a:buChar char=""/>
                      </a:pPr>
                      <a:r>
                        <a:rPr lang="en-US" sz="2000" dirty="0">
                          <a:effectLst/>
                        </a:rPr>
                        <a:t>Misrepresentation of facts about the product by salespeople</a:t>
                      </a:r>
                    </a:p>
                    <a:p>
                      <a:pPr marL="342900" marR="0" lvl="0" indent="-342900" algn="just">
                        <a:lnSpc>
                          <a:spcPct val="115000"/>
                        </a:lnSpc>
                        <a:spcBef>
                          <a:spcPts val="0"/>
                        </a:spcBef>
                        <a:spcAft>
                          <a:spcPts val="600"/>
                        </a:spcAft>
                        <a:buFont typeface="Symbol" panose="05050102010706020507" pitchFamily="18" charset="2"/>
                        <a:buChar char=""/>
                      </a:pPr>
                      <a:r>
                        <a:rPr lang="en-US" sz="2000" dirty="0">
                          <a:effectLst/>
                        </a:rPr>
                        <a:t>Vulnerability to cyber thefts and privacy breaches</a:t>
                      </a:r>
                    </a:p>
                    <a:p>
                      <a:pPr marL="342900" marR="0" lvl="0" indent="-342900" algn="just">
                        <a:lnSpc>
                          <a:spcPct val="115000"/>
                        </a:lnSpc>
                        <a:spcBef>
                          <a:spcPts val="0"/>
                        </a:spcBef>
                        <a:spcAft>
                          <a:spcPts val="600"/>
                        </a:spcAft>
                        <a:buFont typeface="Symbol" panose="05050102010706020507" pitchFamily="18" charset="2"/>
                        <a:buChar char=""/>
                      </a:pPr>
                      <a:r>
                        <a:rPr lang="en-US" sz="2000" dirty="0">
                          <a:effectLst/>
                        </a:rPr>
                        <a:t>Frequent breakdown of the ATMs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365" marR="47365" marT="0" marB="0"/>
                </a:tc>
                <a:tc>
                  <a:txBody>
                    <a:bodyPr/>
                    <a:lstStyle/>
                    <a:p>
                      <a:pPr marL="342900" marR="0" lvl="0" indent="-342900" algn="just">
                        <a:lnSpc>
                          <a:spcPct val="115000"/>
                        </a:lnSpc>
                        <a:spcBef>
                          <a:spcPts val="0"/>
                        </a:spcBef>
                        <a:spcAft>
                          <a:spcPts val="600"/>
                        </a:spcAft>
                        <a:buFont typeface="Symbol" panose="05050102010706020507" pitchFamily="18" charset="2"/>
                        <a:buChar char=""/>
                      </a:pPr>
                      <a:r>
                        <a:rPr lang="en-US" sz="2000" dirty="0">
                          <a:effectLst/>
                        </a:rPr>
                        <a:t>Salespeople to be barred from using deceptive techniques</a:t>
                      </a:r>
                    </a:p>
                    <a:p>
                      <a:pPr marL="342900" marR="0" lvl="0" indent="-342900" algn="just">
                        <a:lnSpc>
                          <a:spcPct val="115000"/>
                        </a:lnSpc>
                        <a:spcBef>
                          <a:spcPts val="0"/>
                        </a:spcBef>
                        <a:spcAft>
                          <a:spcPts val="600"/>
                        </a:spcAft>
                        <a:buFont typeface="Symbol" panose="05050102010706020507" pitchFamily="18" charset="2"/>
                        <a:buChar char=""/>
                      </a:pPr>
                      <a:r>
                        <a:rPr lang="en-US" sz="2000" dirty="0">
                          <a:effectLst/>
                        </a:rPr>
                        <a:t>Financial institution to own up problems arising from use of vulnerable technology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365" marR="47365" marT="0" marB="0"/>
                </a:tc>
                <a:extLst>
                  <a:ext uri="{0D108BD9-81ED-4DB2-BD59-A6C34878D82A}">
                    <a16:rowId xmlns:a16="http://schemas.microsoft.com/office/drawing/2014/main" val="2138062870"/>
                  </a:ext>
                </a:extLst>
              </a:tr>
            </a:tbl>
          </a:graphicData>
        </a:graphic>
      </p:graphicFrame>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
        <p:nvSpPr>
          <p:cNvPr id="6" name="TextBox 5">
            <a:extLst>
              <a:ext uri="{FF2B5EF4-FFF2-40B4-BE49-F238E27FC236}">
                <a16:creationId xmlns:a16="http://schemas.microsoft.com/office/drawing/2014/main" id="{5C59342A-DBA5-9FE6-E281-FF5B3F2169C4}"/>
              </a:ext>
            </a:extLst>
          </p:cNvPr>
          <p:cNvSpPr txBox="1"/>
          <p:nvPr/>
        </p:nvSpPr>
        <p:spPr>
          <a:xfrm>
            <a:off x="1060172" y="5928765"/>
            <a:ext cx="7394714" cy="357534"/>
          </a:xfrm>
          <a:prstGeom prst="rect">
            <a:avLst/>
          </a:prstGeom>
          <a:noFill/>
        </p:spPr>
        <p:txBody>
          <a:bodyPr wrap="square" rtlCol="0">
            <a:spAutoFit/>
          </a:bodyPr>
          <a:lstStyle/>
          <a:p>
            <a:pPr marL="0" marR="0" algn="just">
              <a:lnSpc>
                <a:spcPct val="115000"/>
              </a:lnSpc>
              <a:spcBef>
                <a:spcPts val="0"/>
              </a:spcBef>
              <a:spcAft>
                <a:spcPts val="600"/>
              </a:spcAft>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Adapted from: </a:t>
            </a:r>
            <a:r>
              <a:rPr lang="en-US" sz="1600" i="1" dirty="0">
                <a:effectLst/>
                <a:latin typeface="Times New Roman" panose="02020603050405020304" pitchFamily="18" charset="0"/>
                <a:ea typeface="Calibri" panose="020F0502020204030204" pitchFamily="34" charset="0"/>
                <a:cs typeface="Times New Roman" panose="02020603050405020304" pitchFamily="18" charset="0"/>
              </a:rPr>
              <a:t>Jahan M (2020) Ethical issues in marketing of Financial Services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360828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2700" dirty="0"/>
              <a:t>E</a:t>
            </a:r>
            <a:r>
              <a:rPr lang="en-US" sz="2700" b="1" dirty="0">
                <a:latin typeface="Times New Roman" panose="02020603050405020304" pitchFamily="18" charset="0"/>
                <a:cs typeface="Times New Roman" panose="02020603050405020304" pitchFamily="18" charset="0"/>
              </a:rPr>
              <a:t>thical issues in 7ps of marketing of financial services cont.</a:t>
            </a:r>
          </a:p>
        </p:txBody>
      </p:sp>
      <p:graphicFrame>
        <p:nvGraphicFramePr>
          <p:cNvPr id="5" name="Content Placeholder 4">
            <a:extLst>
              <a:ext uri="{FF2B5EF4-FFF2-40B4-BE49-F238E27FC236}">
                <a16:creationId xmlns:a16="http://schemas.microsoft.com/office/drawing/2014/main" id="{37E07AB8-21C4-6ACC-9F38-D145A710BB97}"/>
              </a:ext>
            </a:extLst>
          </p:cNvPr>
          <p:cNvGraphicFramePr>
            <a:graphicFrameLocks noGrp="1"/>
          </p:cNvGraphicFramePr>
          <p:nvPr>
            <p:ph sz="half" idx="1"/>
            <p:extLst>
              <p:ext uri="{D42A27DB-BD31-4B8C-83A1-F6EECF244321}">
                <p14:modId xmlns:p14="http://schemas.microsoft.com/office/powerpoint/2010/main" val="962846191"/>
              </p:ext>
            </p:extLst>
          </p:nvPr>
        </p:nvGraphicFramePr>
        <p:xfrm>
          <a:off x="1096962" y="1921566"/>
          <a:ext cx="8418099" cy="3987546"/>
        </p:xfrm>
        <a:graphic>
          <a:graphicData uri="http://schemas.openxmlformats.org/drawingml/2006/table">
            <a:tbl>
              <a:tblPr firstRow="1" firstCol="1" bandRow="1">
                <a:tableStyleId>{5C22544A-7EE6-4342-B048-85BDC9FD1C3A}</a:tableStyleId>
              </a:tblPr>
              <a:tblGrid>
                <a:gridCol w="1609465">
                  <a:extLst>
                    <a:ext uri="{9D8B030D-6E8A-4147-A177-3AD203B41FA5}">
                      <a16:colId xmlns:a16="http://schemas.microsoft.com/office/drawing/2014/main" val="3533440619"/>
                    </a:ext>
                  </a:extLst>
                </a:gridCol>
                <a:gridCol w="2842026">
                  <a:extLst>
                    <a:ext uri="{9D8B030D-6E8A-4147-A177-3AD203B41FA5}">
                      <a16:colId xmlns:a16="http://schemas.microsoft.com/office/drawing/2014/main" val="3499845556"/>
                    </a:ext>
                  </a:extLst>
                </a:gridCol>
                <a:gridCol w="3966608">
                  <a:extLst>
                    <a:ext uri="{9D8B030D-6E8A-4147-A177-3AD203B41FA5}">
                      <a16:colId xmlns:a16="http://schemas.microsoft.com/office/drawing/2014/main" val="3378196080"/>
                    </a:ext>
                  </a:extLst>
                </a:gridCol>
              </a:tblGrid>
              <a:tr h="3723860">
                <a:tc>
                  <a:txBody>
                    <a:bodyPr/>
                    <a:lstStyle/>
                    <a:p>
                      <a:pPr marL="0" marR="0" algn="just">
                        <a:lnSpc>
                          <a:spcPct val="115000"/>
                        </a:lnSpc>
                        <a:spcBef>
                          <a:spcPts val="0"/>
                        </a:spcBef>
                        <a:spcAft>
                          <a:spcPts val="600"/>
                        </a:spcAft>
                      </a:pPr>
                      <a:r>
                        <a:rPr lang="en-US" sz="2000">
                          <a:effectLst/>
                        </a:rPr>
                        <a:t>Promotion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47365" marR="47365" marT="0" marB="0"/>
                </a:tc>
                <a:tc>
                  <a:txBody>
                    <a:bodyPr/>
                    <a:lstStyle/>
                    <a:p>
                      <a:pPr marL="342900" marR="0" lvl="0" indent="-342900" algn="just">
                        <a:lnSpc>
                          <a:spcPct val="115000"/>
                        </a:lnSpc>
                        <a:spcBef>
                          <a:spcPts val="0"/>
                        </a:spcBef>
                        <a:spcAft>
                          <a:spcPts val="600"/>
                        </a:spcAft>
                        <a:buFont typeface="Symbol" panose="05050102010706020507" pitchFamily="18" charset="2"/>
                        <a:buChar char=""/>
                      </a:pPr>
                      <a:r>
                        <a:rPr lang="en-US" sz="2000" dirty="0">
                          <a:effectLst/>
                        </a:rPr>
                        <a:t>Hiding of facts regarding the financial product by salespeople</a:t>
                      </a:r>
                    </a:p>
                    <a:p>
                      <a:pPr marL="342900" marR="0" lvl="0" indent="-342900" algn="just">
                        <a:lnSpc>
                          <a:spcPct val="115000"/>
                        </a:lnSpc>
                        <a:spcBef>
                          <a:spcPts val="0"/>
                        </a:spcBef>
                        <a:spcAft>
                          <a:spcPts val="600"/>
                        </a:spcAft>
                        <a:buFont typeface="Symbol" panose="05050102010706020507" pitchFamily="18" charset="2"/>
                        <a:buChar char=""/>
                      </a:pPr>
                      <a:r>
                        <a:rPr lang="en-US" sz="2000" dirty="0">
                          <a:effectLst/>
                        </a:rPr>
                        <a:t>Aggressive selling of a product to the customer.</a:t>
                      </a:r>
                    </a:p>
                    <a:p>
                      <a:pPr marL="342900" marR="0" lvl="0" indent="-342900" algn="just">
                        <a:lnSpc>
                          <a:spcPct val="115000"/>
                        </a:lnSpc>
                        <a:spcBef>
                          <a:spcPts val="0"/>
                        </a:spcBef>
                        <a:spcAft>
                          <a:spcPts val="600"/>
                        </a:spcAft>
                        <a:buFont typeface="Symbol" panose="05050102010706020507" pitchFamily="18" charset="2"/>
                        <a:buChar char=""/>
                      </a:pPr>
                      <a:r>
                        <a:rPr lang="en-US" sz="2000" dirty="0">
                          <a:effectLst/>
                        </a:rPr>
                        <a:t>Misleading claims in the advertisements and falsification of information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365" marR="47365" marT="0" marB="0"/>
                </a:tc>
                <a:tc>
                  <a:txBody>
                    <a:bodyPr/>
                    <a:lstStyle/>
                    <a:p>
                      <a:pPr marL="342900" marR="0" lvl="0" indent="-342900" algn="just">
                        <a:lnSpc>
                          <a:spcPct val="115000"/>
                        </a:lnSpc>
                        <a:spcBef>
                          <a:spcPts val="0"/>
                        </a:spcBef>
                        <a:spcAft>
                          <a:spcPts val="600"/>
                        </a:spcAft>
                        <a:buFont typeface="Symbol" panose="05050102010706020507" pitchFamily="18" charset="2"/>
                        <a:buChar char=""/>
                      </a:pPr>
                      <a:r>
                        <a:rPr lang="en-US" sz="2000" dirty="0">
                          <a:effectLst/>
                        </a:rPr>
                        <a:t>Disclosure of all facts about a product</a:t>
                      </a:r>
                    </a:p>
                    <a:p>
                      <a:pPr marL="342900" marR="0" lvl="0" indent="-342900" algn="just">
                        <a:lnSpc>
                          <a:spcPct val="115000"/>
                        </a:lnSpc>
                        <a:spcBef>
                          <a:spcPts val="0"/>
                        </a:spcBef>
                        <a:spcAft>
                          <a:spcPts val="600"/>
                        </a:spcAft>
                        <a:buFont typeface="Symbol" panose="05050102010706020507" pitchFamily="18" charset="2"/>
                        <a:buChar char=""/>
                      </a:pPr>
                      <a:r>
                        <a:rPr lang="en-US" sz="2000" dirty="0">
                          <a:effectLst/>
                        </a:rPr>
                        <a:t>Honest summary of the risk and return associated with a financial product/service</a:t>
                      </a:r>
                    </a:p>
                    <a:p>
                      <a:pPr marL="342900" marR="0" lvl="0" indent="-342900" algn="just">
                        <a:lnSpc>
                          <a:spcPct val="115000"/>
                        </a:lnSpc>
                        <a:spcBef>
                          <a:spcPts val="0"/>
                        </a:spcBef>
                        <a:spcAft>
                          <a:spcPts val="600"/>
                        </a:spcAft>
                        <a:buFont typeface="Symbol" panose="05050102010706020507" pitchFamily="18" charset="2"/>
                        <a:buChar char=""/>
                      </a:pPr>
                      <a:r>
                        <a:rPr lang="en-US" sz="2000" dirty="0">
                          <a:effectLst/>
                        </a:rPr>
                        <a:t>The financial institution should take responsibility for misleading claims and any false information given</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365" marR="47365" marT="0" marB="0"/>
                </a:tc>
                <a:extLst>
                  <a:ext uri="{0D108BD9-81ED-4DB2-BD59-A6C34878D82A}">
                    <a16:rowId xmlns:a16="http://schemas.microsoft.com/office/drawing/2014/main" val="2567566895"/>
                  </a:ext>
                </a:extLst>
              </a:tr>
            </a:tbl>
          </a:graphicData>
        </a:graphic>
      </p:graphicFrame>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
        <p:nvSpPr>
          <p:cNvPr id="6" name="TextBox 5">
            <a:extLst>
              <a:ext uri="{FF2B5EF4-FFF2-40B4-BE49-F238E27FC236}">
                <a16:creationId xmlns:a16="http://schemas.microsoft.com/office/drawing/2014/main" id="{A3912B50-BEA9-868C-79E9-9A0BB7CCA4BF}"/>
              </a:ext>
            </a:extLst>
          </p:cNvPr>
          <p:cNvSpPr txBox="1"/>
          <p:nvPr/>
        </p:nvSpPr>
        <p:spPr>
          <a:xfrm>
            <a:off x="1497495" y="5909112"/>
            <a:ext cx="7394714" cy="357534"/>
          </a:xfrm>
          <a:prstGeom prst="rect">
            <a:avLst/>
          </a:prstGeom>
          <a:noFill/>
        </p:spPr>
        <p:txBody>
          <a:bodyPr wrap="square" rtlCol="0">
            <a:spAutoFit/>
          </a:bodyPr>
          <a:lstStyle/>
          <a:p>
            <a:pPr marL="0" marR="0" algn="just">
              <a:lnSpc>
                <a:spcPct val="115000"/>
              </a:lnSpc>
              <a:spcBef>
                <a:spcPts val="0"/>
              </a:spcBef>
              <a:spcAft>
                <a:spcPts val="600"/>
              </a:spcAft>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Adapted from: </a:t>
            </a:r>
            <a:r>
              <a:rPr lang="en-US" sz="1600" i="1" dirty="0">
                <a:effectLst/>
                <a:latin typeface="Times New Roman" panose="02020603050405020304" pitchFamily="18" charset="0"/>
                <a:ea typeface="Calibri" panose="020F0502020204030204" pitchFamily="34" charset="0"/>
                <a:cs typeface="Times New Roman" panose="02020603050405020304" pitchFamily="18" charset="0"/>
              </a:rPr>
              <a:t>Jahan M (2020) Ethical issues in marketing of Financial Services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400745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2700" b="1" dirty="0">
                <a:latin typeface="Times New Roman" panose="02020603050405020304" pitchFamily="18" charset="0"/>
                <a:cs typeface="Times New Roman" panose="02020603050405020304" pitchFamily="18" charset="0"/>
              </a:rPr>
              <a:t>Ethical issues in 7ps of marketing of financial services cont.</a:t>
            </a:r>
          </a:p>
        </p:txBody>
      </p:sp>
      <p:graphicFrame>
        <p:nvGraphicFramePr>
          <p:cNvPr id="5" name="Content Placeholder 4">
            <a:extLst>
              <a:ext uri="{FF2B5EF4-FFF2-40B4-BE49-F238E27FC236}">
                <a16:creationId xmlns:a16="http://schemas.microsoft.com/office/drawing/2014/main" id="{455297B2-2EF6-9789-891A-6CFD39E54FCA}"/>
              </a:ext>
            </a:extLst>
          </p:cNvPr>
          <p:cNvGraphicFramePr>
            <a:graphicFrameLocks noGrp="1"/>
          </p:cNvGraphicFramePr>
          <p:nvPr>
            <p:ph sz="half" idx="1"/>
            <p:extLst>
              <p:ext uri="{D42A27DB-BD31-4B8C-83A1-F6EECF244321}">
                <p14:modId xmlns:p14="http://schemas.microsoft.com/office/powerpoint/2010/main" val="3600353691"/>
              </p:ext>
            </p:extLst>
          </p:nvPr>
        </p:nvGraphicFramePr>
        <p:xfrm>
          <a:off x="1096963" y="1815548"/>
          <a:ext cx="6946900" cy="4214114"/>
        </p:xfrm>
        <a:graphic>
          <a:graphicData uri="http://schemas.openxmlformats.org/drawingml/2006/table">
            <a:tbl>
              <a:tblPr firstRow="1" firstCol="1" bandRow="1">
                <a:tableStyleId>{5C22544A-7EE6-4342-B048-85BDC9FD1C3A}</a:tableStyleId>
              </a:tblPr>
              <a:tblGrid>
                <a:gridCol w="1133734">
                  <a:extLst>
                    <a:ext uri="{9D8B030D-6E8A-4147-A177-3AD203B41FA5}">
                      <a16:colId xmlns:a16="http://schemas.microsoft.com/office/drawing/2014/main" val="1274003397"/>
                    </a:ext>
                  </a:extLst>
                </a:gridCol>
                <a:gridCol w="2539787">
                  <a:extLst>
                    <a:ext uri="{9D8B030D-6E8A-4147-A177-3AD203B41FA5}">
                      <a16:colId xmlns:a16="http://schemas.microsoft.com/office/drawing/2014/main" val="1870574850"/>
                    </a:ext>
                  </a:extLst>
                </a:gridCol>
                <a:gridCol w="3273379">
                  <a:extLst>
                    <a:ext uri="{9D8B030D-6E8A-4147-A177-3AD203B41FA5}">
                      <a16:colId xmlns:a16="http://schemas.microsoft.com/office/drawing/2014/main" val="1691562203"/>
                    </a:ext>
                  </a:extLst>
                </a:gridCol>
              </a:tblGrid>
              <a:tr h="4174435">
                <a:tc>
                  <a:txBody>
                    <a:bodyPr/>
                    <a:lstStyle/>
                    <a:p>
                      <a:pPr marL="0" marR="0" algn="just">
                        <a:lnSpc>
                          <a:spcPct val="115000"/>
                        </a:lnSpc>
                        <a:spcBef>
                          <a:spcPts val="0"/>
                        </a:spcBef>
                        <a:spcAft>
                          <a:spcPts val="600"/>
                        </a:spcAft>
                      </a:pPr>
                      <a:r>
                        <a:rPr lang="en-US" sz="1600">
                          <a:effectLst/>
                        </a:rPr>
                        <a:t>People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47365" marR="47365" marT="0" marB="0"/>
                </a:tc>
                <a:tc>
                  <a:txBody>
                    <a:bodyPr/>
                    <a:lstStyle/>
                    <a:p>
                      <a:pPr marL="342900" marR="0" lvl="0" indent="-342900" algn="just">
                        <a:lnSpc>
                          <a:spcPct val="115000"/>
                        </a:lnSpc>
                        <a:spcBef>
                          <a:spcPts val="0"/>
                        </a:spcBef>
                        <a:spcAft>
                          <a:spcPts val="600"/>
                        </a:spcAft>
                        <a:buFont typeface="Symbol" panose="05050102010706020507" pitchFamily="18" charset="2"/>
                        <a:buChar char=""/>
                        <a:tabLst>
                          <a:tab pos="162560" algn="l"/>
                        </a:tabLst>
                      </a:pPr>
                      <a:r>
                        <a:rPr lang="en-US" sz="1600" dirty="0">
                          <a:effectLst/>
                        </a:rPr>
                        <a:t>Complicating the design of the product/service to oversell its usefulness at a premium.</a:t>
                      </a:r>
                    </a:p>
                    <a:p>
                      <a:pPr marL="342900" marR="0" lvl="0" indent="-342900" algn="just">
                        <a:lnSpc>
                          <a:spcPct val="115000"/>
                        </a:lnSpc>
                        <a:spcBef>
                          <a:spcPts val="0"/>
                        </a:spcBef>
                        <a:spcAft>
                          <a:spcPts val="600"/>
                        </a:spcAft>
                        <a:buFont typeface="Symbol" panose="05050102010706020507" pitchFamily="18" charset="2"/>
                        <a:buChar char=""/>
                      </a:pPr>
                      <a:r>
                        <a:rPr lang="en-US" sz="1600" dirty="0">
                          <a:effectLst/>
                        </a:rPr>
                        <a:t>Aggressive selling of irrelevant and unsuitable products. </a:t>
                      </a:r>
                    </a:p>
                    <a:p>
                      <a:pPr marL="342900" marR="0" lvl="0" indent="-342900" algn="just">
                        <a:lnSpc>
                          <a:spcPct val="115000"/>
                        </a:lnSpc>
                        <a:spcBef>
                          <a:spcPts val="0"/>
                        </a:spcBef>
                        <a:spcAft>
                          <a:spcPts val="600"/>
                        </a:spcAft>
                        <a:buFont typeface="Symbol" panose="05050102010706020507" pitchFamily="18" charset="2"/>
                        <a:buChar char=""/>
                      </a:pPr>
                      <a:r>
                        <a:rPr lang="en-US" sz="1600" dirty="0">
                          <a:effectLst/>
                        </a:rPr>
                        <a:t>High handedness of the staff </a:t>
                      </a:r>
                    </a:p>
                    <a:p>
                      <a:pPr marL="342900" marR="0" lvl="0" indent="-342900" algn="just">
                        <a:lnSpc>
                          <a:spcPct val="115000"/>
                        </a:lnSpc>
                        <a:spcBef>
                          <a:spcPts val="0"/>
                        </a:spcBef>
                        <a:spcAft>
                          <a:spcPts val="600"/>
                        </a:spcAft>
                        <a:buFont typeface="Symbol" panose="05050102010706020507" pitchFamily="18" charset="2"/>
                        <a:buChar char=""/>
                      </a:pPr>
                      <a:r>
                        <a:rPr lang="en-US" sz="1600" dirty="0">
                          <a:effectLst/>
                        </a:rPr>
                        <a:t>Citing of procedural protocol to avoid complete disclosure of facts</a:t>
                      </a:r>
                    </a:p>
                    <a:p>
                      <a:pPr marL="0" marR="0" algn="just">
                        <a:lnSpc>
                          <a:spcPct val="115000"/>
                        </a:lnSpc>
                        <a:spcBef>
                          <a:spcPts val="0"/>
                        </a:spcBef>
                        <a:spcAft>
                          <a:spcPts val="600"/>
                        </a:spcAft>
                      </a:pPr>
                      <a:r>
                        <a:rPr lang="en-US" sz="1600" dirty="0">
                          <a:effectLst/>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7365" marR="47365" marT="0" marB="0"/>
                </a:tc>
                <a:tc>
                  <a:txBody>
                    <a:bodyPr/>
                    <a:lstStyle/>
                    <a:p>
                      <a:pPr marL="342900" marR="0" lvl="0" indent="-342900" algn="just">
                        <a:lnSpc>
                          <a:spcPct val="115000"/>
                        </a:lnSpc>
                        <a:spcBef>
                          <a:spcPts val="0"/>
                        </a:spcBef>
                        <a:spcAft>
                          <a:spcPts val="600"/>
                        </a:spcAft>
                        <a:buFont typeface="Symbol" panose="05050102010706020507" pitchFamily="18" charset="2"/>
                        <a:buChar char=""/>
                      </a:pPr>
                      <a:r>
                        <a:rPr lang="en-US" sz="1600" dirty="0">
                          <a:effectLst/>
                        </a:rPr>
                        <a:t>View customers as partners in business </a:t>
                      </a:r>
                    </a:p>
                    <a:p>
                      <a:pPr marL="342900" marR="0" lvl="0" indent="-342900" algn="just">
                        <a:lnSpc>
                          <a:spcPct val="115000"/>
                        </a:lnSpc>
                        <a:spcBef>
                          <a:spcPts val="0"/>
                        </a:spcBef>
                        <a:spcAft>
                          <a:spcPts val="600"/>
                        </a:spcAft>
                        <a:buFont typeface="Symbol" panose="05050102010706020507" pitchFamily="18" charset="2"/>
                        <a:buChar char=""/>
                      </a:pPr>
                      <a:r>
                        <a:rPr lang="en-US" sz="1600" dirty="0">
                          <a:effectLst/>
                        </a:rPr>
                        <a:t>Disclose facts about financial products </a:t>
                      </a:r>
                    </a:p>
                    <a:p>
                      <a:pPr marL="342900" marR="0" lvl="0" indent="-342900" algn="just">
                        <a:lnSpc>
                          <a:spcPct val="115000"/>
                        </a:lnSpc>
                        <a:spcBef>
                          <a:spcPts val="0"/>
                        </a:spcBef>
                        <a:spcAft>
                          <a:spcPts val="600"/>
                        </a:spcAft>
                        <a:buFont typeface="Symbol" panose="05050102010706020507" pitchFamily="18" charset="2"/>
                        <a:buChar char=""/>
                      </a:pPr>
                      <a:r>
                        <a:rPr lang="en-US" sz="1600" dirty="0">
                          <a:effectLst/>
                        </a:rPr>
                        <a:t>Train staff on taking responsibility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7365" marR="47365" marT="0" marB="0"/>
                </a:tc>
                <a:extLst>
                  <a:ext uri="{0D108BD9-81ED-4DB2-BD59-A6C34878D82A}">
                    <a16:rowId xmlns:a16="http://schemas.microsoft.com/office/drawing/2014/main" val="1681963006"/>
                  </a:ext>
                </a:extLst>
              </a:tr>
            </a:tbl>
          </a:graphicData>
        </a:graphic>
      </p:graphicFrame>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
        <p:nvSpPr>
          <p:cNvPr id="6" name="TextBox 5">
            <a:extLst>
              <a:ext uri="{FF2B5EF4-FFF2-40B4-BE49-F238E27FC236}">
                <a16:creationId xmlns:a16="http://schemas.microsoft.com/office/drawing/2014/main" id="{7AE91C6E-EF46-2EEA-CB29-3D158E47FFEE}"/>
              </a:ext>
            </a:extLst>
          </p:cNvPr>
          <p:cNvSpPr txBox="1"/>
          <p:nvPr/>
        </p:nvSpPr>
        <p:spPr>
          <a:xfrm>
            <a:off x="1096963" y="6029662"/>
            <a:ext cx="7394714" cy="357534"/>
          </a:xfrm>
          <a:prstGeom prst="rect">
            <a:avLst/>
          </a:prstGeom>
          <a:noFill/>
        </p:spPr>
        <p:txBody>
          <a:bodyPr wrap="square" rtlCol="0">
            <a:spAutoFit/>
          </a:bodyPr>
          <a:lstStyle/>
          <a:p>
            <a:pPr marL="0" marR="0" algn="just">
              <a:lnSpc>
                <a:spcPct val="115000"/>
              </a:lnSpc>
              <a:spcBef>
                <a:spcPts val="0"/>
              </a:spcBef>
              <a:spcAft>
                <a:spcPts val="600"/>
              </a:spcAft>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Adapted from: </a:t>
            </a:r>
            <a:r>
              <a:rPr lang="en-US" sz="1600" i="1" dirty="0">
                <a:effectLst/>
                <a:latin typeface="Times New Roman" panose="02020603050405020304" pitchFamily="18" charset="0"/>
                <a:ea typeface="Calibri" panose="020F0502020204030204" pitchFamily="34" charset="0"/>
                <a:cs typeface="Times New Roman" panose="02020603050405020304" pitchFamily="18" charset="0"/>
              </a:rPr>
              <a:t>Jahan M (2020) Ethical issues in marketing of Financial Services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93703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2700" dirty="0"/>
              <a:t>E</a:t>
            </a:r>
            <a:r>
              <a:rPr lang="en-US" sz="2700" b="1" dirty="0">
                <a:latin typeface="Times New Roman" panose="02020603050405020304" pitchFamily="18" charset="0"/>
                <a:cs typeface="Times New Roman" panose="02020603050405020304" pitchFamily="18" charset="0"/>
              </a:rPr>
              <a:t>thical issues in 7ps of marketing of financial services cont.</a:t>
            </a:r>
          </a:p>
        </p:txBody>
      </p:sp>
      <p:graphicFrame>
        <p:nvGraphicFramePr>
          <p:cNvPr id="5" name="Content Placeholder 4">
            <a:extLst>
              <a:ext uri="{FF2B5EF4-FFF2-40B4-BE49-F238E27FC236}">
                <a16:creationId xmlns:a16="http://schemas.microsoft.com/office/drawing/2014/main" id="{114130C8-708D-5865-D9CC-EC408F23CF99}"/>
              </a:ext>
            </a:extLst>
          </p:cNvPr>
          <p:cNvGraphicFramePr>
            <a:graphicFrameLocks noGrp="1"/>
          </p:cNvGraphicFramePr>
          <p:nvPr>
            <p:ph sz="half" idx="1"/>
            <p:extLst>
              <p:ext uri="{D42A27DB-BD31-4B8C-83A1-F6EECF244321}">
                <p14:modId xmlns:p14="http://schemas.microsoft.com/office/powerpoint/2010/main" val="768053585"/>
              </p:ext>
            </p:extLst>
          </p:nvPr>
        </p:nvGraphicFramePr>
        <p:xfrm>
          <a:off x="1096963" y="2001078"/>
          <a:ext cx="6946900" cy="3445565"/>
        </p:xfrm>
        <a:graphic>
          <a:graphicData uri="http://schemas.openxmlformats.org/drawingml/2006/table">
            <a:tbl>
              <a:tblPr firstRow="1" firstCol="1" bandRow="1">
                <a:tableStyleId>{5C22544A-7EE6-4342-B048-85BDC9FD1C3A}</a:tableStyleId>
              </a:tblPr>
              <a:tblGrid>
                <a:gridCol w="1133734">
                  <a:extLst>
                    <a:ext uri="{9D8B030D-6E8A-4147-A177-3AD203B41FA5}">
                      <a16:colId xmlns:a16="http://schemas.microsoft.com/office/drawing/2014/main" val="3596643417"/>
                    </a:ext>
                  </a:extLst>
                </a:gridCol>
                <a:gridCol w="2539787">
                  <a:extLst>
                    <a:ext uri="{9D8B030D-6E8A-4147-A177-3AD203B41FA5}">
                      <a16:colId xmlns:a16="http://schemas.microsoft.com/office/drawing/2014/main" val="194863833"/>
                    </a:ext>
                  </a:extLst>
                </a:gridCol>
                <a:gridCol w="3273379">
                  <a:extLst>
                    <a:ext uri="{9D8B030D-6E8A-4147-A177-3AD203B41FA5}">
                      <a16:colId xmlns:a16="http://schemas.microsoft.com/office/drawing/2014/main" val="2643013279"/>
                    </a:ext>
                  </a:extLst>
                </a:gridCol>
              </a:tblGrid>
              <a:tr h="3445565">
                <a:tc>
                  <a:txBody>
                    <a:bodyPr/>
                    <a:lstStyle/>
                    <a:p>
                      <a:pPr marL="0" marR="0" algn="just">
                        <a:lnSpc>
                          <a:spcPct val="115000"/>
                        </a:lnSpc>
                        <a:spcBef>
                          <a:spcPts val="0"/>
                        </a:spcBef>
                        <a:spcAft>
                          <a:spcPts val="600"/>
                        </a:spcAft>
                      </a:pPr>
                      <a:r>
                        <a:rPr lang="en-US" sz="1800">
                          <a:effectLst/>
                        </a:rPr>
                        <a:t>Processes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47365" marR="47365" marT="0" marB="0"/>
                </a:tc>
                <a:tc>
                  <a:txBody>
                    <a:bodyPr/>
                    <a:lstStyle/>
                    <a:p>
                      <a:pPr marL="342900" marR="0" lvl="0" indent="-342900" algn="just">
                        <a:lnSpc>
                          <a:spcPct val="115000"/>
                        </a:lnSpc>
                        <a:spcBef>
                          <a:spcPts val="0"/>
                        </a:spcBef>
                        <a:spcAft>
                          <a:spcPts val="600"/>
                        </a:spcAft>
                        <a:buFont typeface="Symbol" panose="05050102010706020507" pitchFamily="18" charset="2"/>
                        <a:buChar char=""/>
                      </a:pPr>
                      <a:r>
                        <a:rPr lang="en-US" sz="1800">
                          <a:effectLst/>
                        </a:rPr>
                        <a:t>Complex processes that drain customers energy </a:t>
                      </a:r>
                    </a:p>
                    <a:p>
                      <a:pPr marL="342900" marR="0" lvl="0" indent="-342900" algn="just">
                        <a:lnSpc>
                          <a:spcPct val="115000"/>
                        </a:lnSpc>
                        <a:spcBef>
                          <a:spcPts val="0"/>
                        </a:spcBef>
                        <a:spcAft>
                          <a:spcPts val="600"/>
                        </a:spcAft>
                        <a:buFont typeface="Symbol" panose="05050102010706020507" pitchFamily="18" charset="2"/>
                        <a:buChar char=""/>
                      </a:pPr>
                      <a:r>
                        <a:rPr lang="en-US" sz="1800">
                          <a:effectLst/>
                        </a:rPr>
                        <a:t>Constant change of terms and conditions to suit the interests of the bank</a:t>
                      </a:r>
                    </a:p>
                    <a:p>
                      <a:pPr marL="342900" marR="0" lvl="0" indent="-342900" algn="just">
                        <a:lnSpc>
                          <a:spcPct val="115000"/>
                        </a:lnSpc>
                        <a:spcBef>
                          <a:spcPts val="0"/>
                        </a:spcBef>
                        <a:spcAft>
                          <a:spcPts val="600"/>
                        </a:spcAft>
                        <a:buFont typeface="Symbol" panose="05050102010706020507" pitchFamily="18" charset="2"/>
                        <a:buChar char=""/>
                      </a:pPr>
                      <a:r>
                        <a:rPr lang="en-US" sz="1800">
                          <a:effectLst/>
                        </a:rPr>
                        <a:t>Spinning customer from one executive to another</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47365" marR="47365" marT="0" marB="0"/>
                </a:tc>
                <a:tc>
                  <a:txBody>
                    <a:bodyPr/>
                    <a:lstStyle/>
                    <a:p>
                      <a:pPr marL="342900" marR="0" lvl="0" indent="-342900" algn="just">
                        <a:lnSpc>
                          <a:spcPct val="115000"/>
                        </a:lnSpc>
                        <a:spcBef>
                          <a:spcPts val="0"/>
                        </a:spcBef>
                        <a:spcAft>
                          <a:spcPts val="600"/>
                        </a:spcAft>
                        <a:buFont typeface="Symbol" panose="05050102010706020507" pitchFamily="18" charset="2"/>
                        <a:buChar char=""/>
                      </a:pPr>
                      <a:r>
                        <a:rPr lang="en-US" sz="1800" dirty="0">
                          <a:effectLst/>
                        </a:rPr>
                        <a:t>Design service processes with customer in mind </a:t>
                      </a:r>
                    </a:p>
                    <a:p>
                      <a:pPr marL="342900" marR="0" lvl="0" indent="-342900" algn="just">
                        <a:lnSpc>
                          <a:spcPct val="115000"/>
                        </a:lnSpc>
                        <a:spcBef>
                          <a:spcPts val="0"/>
                        </a:spcBef>
                        <a:spcAft>
                          <a:spcPts val="600"/>
                        </a:spcAft>
                        <a:buFont typeface="Symbol" panose="05050102010706020507" pitchFamily="18" charset="2"/>
                        <a:buChar char=""/>
                      </a:pPr>
                      <a:r>
                        <a:rPr lang="en-US" sz="1800" dirty="0">
                          <a:effectLst/>
                        </a:rPr>
                        <a:t>Inform customers before changing terms and conditions </a:t>
                      </a:r>
                    </a:p>
                    <a:p>
                      <a:pPr marL="342900" marR="0" lvl="0" indent="-342900" algn="just">
                        <a:lnSpc>
                          <a:spcPct val="115000"/>
                        </a:lnSpc>
                        <a:spcBef>
                          <a:spcPts val="0"/>
                        </a:spcBef>
                        <a:spcAft>
                          <a:spcPts val="600"/>
                        </a:spcAft>
                        <a:buFont typeface="Symbol" panose="05050102010706020507" pitchFamily="18" charset="2"/>
                        <a:buChar char=""/>
                      </a:pPr>
                      <a:r>
                        <a:rPr lang="en-US" sz="1800" dirty="0">
                          <a:effectLst/>
                        </a:rPr>
                        <a:t>Clear procedure of resolving customer problems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7365" marR="47365" marT="0" marB="0"/>
                </a:tc>
                <a:extLst>
                  <a:ext uri="{0D108BD9-81ED-4DB2-BD59-A6C34878D82A}">
                    <a16:rowId xmlns:a16="http://schemas.microsoft.com/office/drawing/2014/main" val="2714013001"/>
                  </a:ext>
                </a:extLst>
              </a:tr>
            </a:tbl>
          </a:graphicData>
        </a:graphic>
      </p:graphicFrame>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pic>
        <p:nvPicPr>
          <p:cNvPr id="3" name="Picture 2">
            <a:extLst>
              <a:ext uri="{FF2B5EF4-FFF2-40B4-BE49-F238E27FC236}">
                <a16:creationId xmlns:a16="http://schemas.microsoft.com/office/drawing/2014/main" id="{A68A600B-2A8A-33E4-A504-DE23A59142A9}"/>
              </a:ext>
            </a:extLst>
          </p:cNvPr>
          <p:cNvPicPr>
            <a:picLocks noChangeAspect="1"/>
          </p:cNvPicPr>
          <p:nvPr/>
        </p:nvPicPr>
        <p:blipFill>
          <a:blip r:embed="rId2"/>
          <a:stretch>
            <a:fillRect/>
          </a:stretch>
        </p:blipFill>
        <p:spPr>
          <a:xfrm>
            <a:off x="854579" y="5548269"/>
            <a:ext cx="7431668" cy="432854"/>
          </a:xfrm>
          <a:prstGeom prst="rect">
            <a:avLst/>
          </a:prstGeom>
        </p:spPr>
      </p:pic>
    </p:spTree>
    <p:extLst>
      <p:ext uri="{BB962C8B-B14F-4D97-AF65-F5344CB8AC3E}">
        <p14:creationId xmlns:p14="http://schemas.microsoft.com/office/powerpoint/2010/main" val="356734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2700" b="1" dirty="0">
                <a:latin typeface="Times New Roman" panose="02020603050405020304" pitchFamily="18" charset="0"/>
                <a:cs typeface="Times New Roman" panose="02020603050405020304" pitchFamily="18" charset="0"/>
              </a:rPr>
              <a:t>Ethical issues in 7ps of marketing of financial services cont.</a:t>
            </a:r>
          </a:p>
        </p:txBody>
      </p:sp>
      <p:graphicFrame>
        <p:nvGraphicFramePr>
          <p:cNvPr id="5" name="Content Placeholder 4">
            <a:extLst>
              <a:ext uri="{FF2B5EF4-FFF2-40B4-BE49-F238E27FC236}">
                <a16:creationId xmlns:a16="http://schemas.microsoft.com/office/drawing/2014/main" id="{73612002-11B2-B6AC-F0CD-96E05F876248}"/>
              </a:ext>
            </a:extLst>
          </p:cNvPr>
          <p:cNvGraphicFramePr>
            <a:graphicFrameLocks noGrp="1"/>
          </p:cNvGraphicFramePr>
          <p:nvPr>
            <p:ph sz="half" idx="1"/>
            <p:extLst>
              <p:ext uri="{D42A27DB-BD31-4B8C-83A1-F6EECF244321}">
                <p14:modId xmlns:p14="http://schemas.microsoft.com/office/powerpoint/2010/main" val="1167742616"/>
              </p:ext>
            </p:extLst>
          </p:nvPr>
        </p:nvGraphicFramePr>
        <p:xfrm>
          <a:off x="1096963" y="2027583"/>
          <a:ext cx="6946900" cy="3180521"/>
        </p:xfrm>
        <a:graphic>
          <a:graphicData uri="http://schemas.openxmlformats.org/drawingml/2006/table">
            <a:tbl>
              <a:tblPr firstRow="1" firstCol="1" bandRow="1">
                <a:tableStyleId>{5C22544A-7EE6-4342-B048-85BDC9FD1C3A}</a:tableStyleId>
              </a:tblPr>
              <a:tblGrid>
                <a:gridCol w="1133734">
                  <a:extLst>
                    <a:ext uri="{9D8B030D-6E8A-4147-A177-3AD203B41FA5}">
                      <a16:colId xmlns:a16="http://schemas.microsoft.com/office/drawing/2014/main" val="2056214939"/>
                    </a:ext>
                  </a:extLst>
                </a:gridCol>
                <a:gridCol w="2539787">
                  <a:extLst>
                    <a:ext uri="{9D8B030D-6E8A-4147-A177-3AD203B41FA5}">
                      <a16:colId xmlns:a16="http://schemas.microsoft.com/office/drawing/2014/main" val="1779198045"/>
                    </a:ext>
                  </a:extLst>
                </a:gridCol>
                <a:gridCol w="3273379">
                  <a:extLst>
                    <a:ext uri="{9D8B030D-6E8A-4147-A177-3AD203B41FA5}">
                      <a16:colId xmlns:a16="http://schemas.microsoft.com/office/drawing/2014/main" val="761380900"/>
                    </a:ext>
                  </a:extLst>
                </a:gridCol>
              </a:tblGrid>
              <a:tr h="3180521">
                <a:tc>
                  <a:txBody>
                    <a:bodyPr/>
                    <a:lstStyle/>
                    <a:p>
                      <a:pPr marL="0" marR="0" algn="just">
                        <a:lnSpc>
                          <a:spcPct val="115000"/>
                        </a:lnSpc>
                        <a:spcBef>
                          <a:spcPts val="0"/>
                        </a:spcBef>
                        <a:spcAft>
                          <a:spcPts val="600"/>
                        </a:spcAft>
                      </a:pPr>
                      <a:r>
                        <a:rPr lang="en-US" sz="2000">
                          <a:effectLst/>
                        </a:rPr>
                        <a:t>Physical evidence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47365" marR="47365" marT="0" marB="0"/>
                </a:tc>
                <a:tc>
                  <a:txBody>
                    <a:bodyPr/>
                    <a:lstStyle/>
                    <a:p>
                      <a:pPr marL="0" marR="0" algn="just">
                        <a:lnSpc>
                          <a:spcPct val="115000"/>
                        </a:lnSpc>
                        <a:spcBef>
                          <a:spcPts val="0"/>
                        </a:spcBef>
                        <a:spcAft>
                          <a:spcPts val="600"/>
                        </a:spcAft>
                      </a:pPr>
                      <a:r>
                        <a:rPr lang="en-US" sz="2000">
                          <a:effectLst/>
                        </a:rPr>
                        <a:t>Use of high quality and expensive infrastructure in prime locations but giving misleading information</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47365" marR="47365" marT="0" marB="0"/>
                </a:tc>
                <a:tc>
                  <a:txBody>
                    <a:bodyPr/>
                    <a:lstStyle/>
                    <a:p>
                      <a:pPr marL="0" marR="0" algn="just">
                        <a:lnSpc>
                          <a:spcPct val="115000"/>
                        </a:lnSpc>
                        <a:spcBef>
                          <a:spcPts val="0"/>
                        </a:spcBef>
                        <a:spcAft>
                          <a:spcPts val="600"/>
                        </a:spcAft>
                      </a:pPr>
                      <a:r>
                        <a:rPr lang="en-US" sz="2000" dirty="0">
                          <a:effectLst/>
                        </a:rPr>
                        <a:t>Avoid all deception through use of high-quality infrastructure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365" marR="47365" marT="0" marB="0"/>
                </a:tc>
                <a:extLst>
                  <a:ext uri="{0D108BD9-81ED-4DB2-BD59-A6C34878D82A}">
                    <a16:rowId xmlns:a16="http://schemas.microsoft.com/office/drawing/2014/main" val="2753568430"/>
                  </a:ext>
                </a:extLst>
              </a:tr>
            </a:tbl>
          </a:graphicData>
        </a:graphic>
      </p:graphicFrame>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
        <p:nvSpPr>
          <p:cNvPr id="6" name="TextBox 5">
            <a:extLst>
              <a:ext uri="{FF2B5EF4-FFF2-40B4-BE49-F238E27FC236}">
                <a16:creationId xmlns:a16="http://schemas.microsoft.com/office/drawing/2014/main" id="{0AA60A31-C054-C8E4-105A-3F27BCF6D87D}"/>
              </a:ext>
            </a:extLst>
          </p:cNvPr>
          <p:cNvSpPr txBox="1"/>
          <p:nvPr/>
        </p:nvSpPr>
        <p:spPr>
          <a:xfrm>
            <a:off x="1205947" y="5342636"/>
            <a:ext cx="7394714" cy="357534"/>
          </a:xfrm>
          <a:prstGeom prst="rect">
            <a:avLst/>
          </a:prstGeom>
          <a:noFill/>
        </p:spPr>
        <p:txBody>
          <a:bodyPr wrap="square" rtlCol="0">
            <a:spAutoFit/>
          </a:bodyPr>
          <a:lstStyle/>
          <a:p>
            <a:pPr marL="0" marR="0" algn="just">
              <a:lnSpc>
                <a:spcPct val="115000"/>
              </a:lnSpc>
              <a:spcBef>
                <a:spcPts val="0"/>
              </a:spcBef>
              <a:spcAft>
                <a:spcPts val="600"/>
              </a:spcAft>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Adapted from: </a:t>
            </a:r>
            <a:r>
              <a:rPr lang="en-US" sz="1600" i="1" dirty="0">
                <a:effectLst/>
                <a:latin typeface="Times New Roman" panose="02020603050405020304" pitchFamily="18" charset="0"/>
                <a:ea typeface="Calibri" panose="020F0502020204030204" pitchFamily="34" charset="0"/>
                <a:cs typeface="Times New Roman" panose="02020603050405020304" pitchFamily="18" charset="0"/>
              </a:rPr>
              <a:t>Jahan M (2020) Ethical issues in marketing of Financial Services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578072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The Challenge of “Jay Customers”</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sz="2800" dirty="0"/>
              <a:t>Ethical issues are not witnessed on the side of financial service provider employees only. </a:t>
            </a:r>
          </a:p>
          <a:p>
            <a:pPr>
              <a:buFont typeface="Wingdings" panose="05000000000000000000" pitchFamily="2" charset="2"/>
              <a:buChar char="§"/>
            </a:pPr>
            <a:r>
              <a:rPr lang="en-US" sz="2800" dirty="0"/>
              <a:t>There are also practices from financial customers that require mention and how to deal with them. </a:t>
            </a:r>
          </a:p>
          <a:p>
            <a:pPr>
              <a:buFont typeface="Wingdings" panose="05000000000000000000" pitchFamily="2" charset="2"/>
              <a:buChar char="§"/>
            </a:pPr>
            <a:r>
              <a:rPr lang="en-US" sz="2800" dirty="0"/>
              <a:t>Though customer is the king, sometimes his behavior is not right and should be addressed before it becomes a big challenge to a financial institution. </a:t>
            </a:r>
          </a:p>
          <a:p>
            <a:pPr>
              <a:buFont typeface="Wingdings" panose="05000000000000000000" pitchFamily="2" charset="2"/>
              <a:buChar char="§"/>
            </a:pPr>
            <a:r>
              <a:rPr lang="en-US" sz="2800" dirty="0"/>
              <a:t>According to Lovelock and Wirtz (2004), jay customer refers to one who acts in a thoughtless or abusive way, causing problems for the firm, employees, and other customers.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21227572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The Challenge of “Jay Customers”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10000"/>
          </a:bodyPr>
          <a:lstStyle/>
          <a:p>
            <a:pPr>
              <a:buFont typeface="Wingdings" panose="05000000000000000000" pitchFamily="2" charset="2"/>
              <a:buChar char="§"/>
            </a:pPr>
            <a:r>
              <a:rPr lang="en-US" sz="2800" dirty="0"/>
              <a:t>1. The thief: </a:t>
            </a:r>
          </a:p>
          <a:p>
            <a:pPr>
              <a:buFont typeface="Wingdings" panose="05000000000000000000" pitchFamily="2" charset="2"/>
              <a:buChar char="§"/>
            </a:pPr>
            <a:r>
              <a:rPr lang="en-US" dirty="0"/>
              <a:t>T</a:t>
            </a:r>
            <a:r>
              <a:rPr lang="en-US" sz="2800" dirty="0"/>
              <a:t>his kind of customer has no intention of paying and sets out to steal services (or to pay less than full price through whichever means possible.  </a:t>
            </a:r>
          </a:p>
          <a:p>
            <a:pPr>
              <a:buFont typeface="Wingdings" panose="05000000000000000000" pitchFamily="2" charset="2"/>
              <a:buChar char="§"/>
            </a:pPr>
            <a:r>
              <a:rPr lang="en-US" sz="2800" dirty="0"/>
              <a:t>In financial institution thieves try to use fraudulent forms of payment, such as stolen credit cards or checks drawn on accounts without any funds.</a:t>
            </a:r>
          </a:p>
          <a:p>
            <a:pPr>
              <a:buFont typeface="Wingdings" panose="05000000000000000000" pitchFamily="2" charset="2"/>
              <a:buChar char="§"/>
            </a:pPr>
            <a:r>
              <a:rPr lang="en-US" sz="2800" dirty="0"/>
              <a:t> Cybercrime resulting in losses of billions is also categorized under the category of jay customers.</a:t>
            </a:r>
          </a:p>
          <a:p>
            <a:pPr>
              <a:buFont typeface="Wingdings" panose="05000000000000000000" pitchFamily="2" charset="2"/>
              <a:buChar char="§"/>
            </a:pPr>
            <a:r>
              <a:rPr lang="en-US" sz="2800" dirty="0"/>
              <a:t>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10000"/>
          </a:bodyPr>
          <a:lstStyle/>
          <a:p>
            <a:r>
              <a:rPr lang="en-US" dirty="0"/>
              <a:t>.</a:t>
            </a:r>
          </a:p>
        </p:txBody>
      </p:sp>
    </p:spTree>
    <p:extLst>
      <p:ext uri="{BB962C8B-B14F-4D97-AF65-F5344CB8AC3E}">
        <p14:creationId xmlns:p14="http://schemas.microsoft.com/office/powerpoint/2010/main" val="1750649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The Challenge of “Jay Customers”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a:bodyPr>
          <a:lstStyle/>
          <a:p>
            <a:pPr>
              <a:buFont typeface="Wingdings" panose="05000000000000000000" pitchFamily="2" charset="2"/>
              <a:buChar char="§"/>
            </a:pPr>
            <a:r>
              <a:rPr lang="en-US" sz="2800" dirty="0"/>
              <a:t>2. The rule breaker </a:t>
            </a:r>
          </a:p>
          <a:p>
            <a:pPr>
              <a:buFont typeface="Wingdings" panose="05000000000000000000" pitchFamily="2" charset="2"/>
              <a:buChar char="§"/>
            </a:pPr>
            <a:r>
              <a:rPr lang="en-US" dirty="0"/>
              <a:t>T</a:t>
            </a:r>
            <a:r>
              <a:rPr lang="en-US" sz="2800" dirty="0"/>
              <a:t>his constitutes customers who don’t wish to abide by the law. </a:t>
            </a:r>
          </a:p>
          <a:p>
            <a:pPr>
              <a:buFont typeface="Wingdings" panose="05000000000000000000" pitchFamily="2" charset="2"/>
              <a:buChar char="§"/>
            </a:pPr>
            <a:r>
              <a:rPr lang="en-US" sz="2800" dirty="0"/>
              <a:t>Customers should be educated on all procedures so that they can follow them properly. </a:t>
            </a:r>
          </a:p>
          <a:p>
            <a:pPr>
              <a:buFont typeface="Wingdings" panose="05000000000000000000" pitchFamily="2" charset="2"/>
              <a:buChar char="§"/>
            </a:pPr>
            <a:r>
              <a:rPr lang="en-US" sz="2800" dirty="0"/>
              <a:t>Where legal action needs to be taken against rule breakers, the same should be done to secure the financial institution from such customers.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a:bodyPr>
          <a:lstStyle/>
          <a:p>
            <a:r>
              <a:rPr lang="en-US" dirty="0"/>
              <a:t>.</a:t>
            </a:r>
          </a:p>
        </p:txBody>
      </p:sp>
    </p:spTree>
    <p:extLst>
      <p:ext uri="{BB962C8B-B14F-4D97-AF65-F5344CB8AC3E}">
        <p14:creationId xmlns:p14="http://schemas.microsoft.com/office/powerpoint/2010/main" val="37056601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The Challenge of “Jay Customers”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dirty="0"/>
              <a:t> 3. </a:t>
            </a:r>
            <a:r>
              <a:rPr lang="en-US" sz="2800" dirty="0"/>
              <a:t>The belligerent</a:t>
            </a:r>
          </a:p>
          <a:p>
            <a:pPr>
              <a:buFont typeface="Wingdings" panose="05000000000000000000" pitchFamily="2" charset="2"/>
              <a:buChar char="§"/>
            </a:pPr>
            <a:r>
              <a:rPr lang="en-US" sz="2800" dirty="0"/>
              <a:t>this is the customer who will insult and threaten everyone because of a problem in service delivery such as machine breakdown or delays.  </a:t>
            </a:r>
          </a:p>
          <a:p>
            <a:pPr>
              <a:buFont typeface="Wingdings" panose="05000000000000000000" pitchFamily="2" charset="2"/>
              <a:buChar char="§"/>
            </a:pPr>
            <a:r>
              <a:rPr lang="en-US" sz="2800" dirty="0"/>
              <a:t>Service personnel are often abused and may even experience physical attack.</a:t>
            </a:r>
          </a:p>
          <a:p>
            <a:pPr>
              <a:buFont typeface="Wingdings" panose="05000000000000000000" pitchFamily="2" charset="2"/>
              <a:buChar char="§"/>
            </a:pPr>
            <a:r>
              <a:rPr lang="en-US" sz="2800" dirty="0"/>
              <a:t> Employees also need to be trained on how to defuse anger, anxiety, comfort distress and to be calm particularly when there is good reason for the customer to be upset with the organization’s performance.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1161224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The Challenge of “Jay Customers”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4. The family feuders: </a:t>
            </a:r>
          </a:p>
          <a:p>
            <a:pPr>
              <a:buFont typeface="Wingdings" panose="05000000000000000000" pitchFamily="2" charset="2"/>
              <a:buChar char="§"/>
            </a:pPr>
            <a:r>
              <a:rPr lang="en-US" dirty="0"/>
              <a:t>P</a:t>
            </a:r>
            <a:r>
              <a:rPr lang="en-US" sz="2800" dirty="0"/>
              <a:t>eople who get into arguments with other customers who sometimes are their relatives within service facilities. </a:t>
            </a:r>
          </a:p>
          <a:p>
            <a:pPr>
              <a:buFont typeface="Wingdings" panose="05000000000000000000" pitchFamily="2" charset="2"/>
              <a:buChar char="§"/>
            </a:pPr>
            <a:r>
              <a:rPr lang="en-US" sz="2800" dirty="0"/>
              <a:t>Employee intervention may calm the situation or make it worse. </a:t>
            </a:r>
          </a:p>
          <a:p>
            <a:pPr>
              <a:buFont typeface="Wingdings" panose="05000000000000000000" pitchFamily="2" charset="2"/>
              <a:buChar char="§"/>
            </a:pPr>
            <a:r>
              <a:rPr lang="en-US" sz="2800" dirty="0"/>
              <a:t>Employee should be trained on how to handle such cases.</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29838115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The Challenge of “Jay Customers”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85000" lnSpcReduction="20000"/>
          </a:bodyPr>
          <a:lstStyle/>
          <a:p>
            <a:pPr>
              <a:buFont typeface="Wingdings" panose="05000000000000000000" pitchFamily="2" charset="2"/>
              <a:buChar char="§"/>
            </a:pPr>
            <a:r>
              <a:rPr lang="en-US" dirty="0"/>
              <a:t>5. </a:t>
            </a:r>
            <a:r>
              <a:rPr lang="en-US" sz="2800" dirty="0"/>
              <a:t>The vandal: </a:t>
            </a:r>
          </a:p>
          <a:p>
            <a:pPr marL="0" indent="0">
              <a:buNone/>
            </a:pPr>
            <a:r>
              <a:rPr lang="en-US" dirty="0"/>
              <a:t>T</a:t>
            </a:r>
            <a:r>
              <a:rPr lang="en-US" sz="2800" dirty="0"/>
              <a:t>hese are customers who destroy service facilities intentionally either because they are drunk or just find pleasure in engaging in destructive behavior.</a:t>
            </a:r>
          </a:p>
          <a:p>
            <a:pPr marL="0" indent="0">
              <a:buNone/>
            </a:pPr>
            <a:r>
              <a:rPr lang="en-US" sz="2800" dirty="0"/>
              <a:t> Disgruntled employees have also been known to commit sabotage. </a:t>
            </a:r>
          </a:p>
          <a:p>
            <a:pPr marL="0" indent="0">
              <a:buNone/>
            </a:pPr>
            <a:r>
              <a:rPr lang="en-US" sz="2800" dirty="0"/>
              <a:t>There are also occasions when unhappy customers, feeling mistreated by the service provider, try to take revenge in some way.</a:t>
            </a:r>
          </a:p>
          <a:p>
            <a:pPr marL="0" indent="0">
              <a:buNone/>
            </a:pPr>
            <a:r>
              <a:rPr lang="en-US" sz="2800" dirty="0"/>
              <a:t> These customers should be dealt with according to the financial institution policy on such matters.</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85000" lnSpcReduction="20000"/>
          </a:bodyPr>
          <a:lstStyle/>
          <a:p>
            <a:r>
              <a:rPr lang="en-US" dirty="0"/>
              <a:t>.</a:t>
            </a:r>
          </a:p>
        </p:txBody>
      </p:sp>
    </p:spTree>
    <p:extLst>
      <p:ext uri="{BB962C8B-B14F-4D97-AF65-F5344CB8AC3E}">
        <p14:creationId xmlns:p14="http://schemas.microsoft.com/office/powerpoint/2010/main" val="32988184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The Challenge of “Jay Customers”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6. The deadbeat: </a:t>
            </a:r>
          </a:p>
          <a:p>
            <a:pPr>
              <a:buFont typeface="Wingdings" panose="05000000000000000000" pitchFamily="2" charset="2"/>
              <a:buChar char="§"/>
            </a:pPr>
            <a:r>
              <a:rPr lang="en-US" dirty="0"/>
              <a:t>T</a:t>
            </a:r>
            <a:r>
              <a:rPr lang="en-US" sz="2800" dirty="0"/>
              <a:t>hese are customers who fail to pay for services already received. </a:t>
            </a:r>
          </a:p>
          <a:p>
            <a:pPr>
              <a:buFont typeface="Wingdings" panose="05000000000000000000" pitchFamily="2" charset="2"/>
              <a:buChar char="§"/>
            </a:pPr>
            <a:r>
              <a:rPr lang="en-US" sz="2800" dirty="0"/>
              <a:t>It’s important to furnish them with the right information before engagement and clarify payment mode to avoid losing money.</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3401391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Maintaining high ethical standards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1. Ethics training </a:t>
            </a:r>
          </a:p>
          <a:p>
            <a:pPr>
              <a:buFont typeface="Wingdings" panose="05000000000000000000" pitchFamily="2" charset="2"/>
              <a:buChar char="§"/>
            </a:pPr>
            <a:r>
              <a:rPr lang="en-US" dirty="0"/>
              <a:t>I</a:t>
            </a:r>
            <a:r>
              <a:rPr lang="en-US" sz="2800" dirty="0"/>
              <a:t>t seeks to help people understand the ethical aspects of decision-making and to incorporate high ethical standards into their daily behavior. </a:t>
            </a:r>
          </a:p>
          <a:p>
            <a:pPr>
              <a:buFont typeface="Wingdings" panose="05000000000000000000" pitchFamily="2" charset="2"/>
              <a:buChar char="§"/>
            </a:pPr>
            <a:r>
              <a:rPr lang="en-US" sz="2800" dirty="0"/>
              <a:t>The training in form of participative program is designed to help people deal with ethical issues while under pressure.</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36807656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Maintaining high ethical standards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10000"/>
          </a:bodyPr>
          <a:lstStyle/>
          <a:p>
            <a:pPr>
              <a:buFont typeface="Wingdings" panose="05000000000000000000" pitchFamily="2" charset="2"/>
              <a:buChar char="§"/>
            </a:pPr>
            <a:r>
              <a:rPr lang="en-US" sz="2800" dirty="0"/>
              <a:t>2. Whistleblower protection </a:t>
            </a:r>
          </a:p>
          <a:p>
            <a:pPr>
              <a:buFont typeface="Wingdings" panose="05000000000000000000" pitchFamily="2" charset="2"/>
              <a:buChar char="§"/>
            </a:pPr>
            <a:r>
              <a:rPr lang="en-US" sz="2800" dirty="0"/>
              <a:t>whistleblower is a person who exposes the misdeed of other   organizations to preserve wasteful, harmful or illegal act. </a:t>
            </a:r>
          </a:p>
          <a:p>
            <a:pPr>
              <a:buFont typeface="Wingdings" panose="05000000000000000000" pitchFamily="2" charset="2"/>
              <a:buChar char="§"/>
            </a:pPr>
            <a:r>
              <a:rPr lang="en-US" sz="2800" dirty="0"/>
              <a:t>They face the risks of impaired career progress and other forms of organization retaliation up to and including termination. </a:t>
            </a:r>
          </a:p>
          <a:p>
            <a:pPr>
              <a:buFont typeface="Wingdings" panose="05000000000000000000" pitchFamily="2" charset="2"/>
              <a:buChar char="§"/>
            </a:pPr>
            <a:r>
              <a:rPr lang="en-US" sz="2800" dirty="0"/>
              <a:t>The government and some organizations have developed laws to protect whistleblower from the wrath of organizations concerned.</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10000"/>
          </a:bodyPr>
          <a:lstStyle/>
          <a:p>
            <a:r>
              <a:rPr lang="en-US" dirty="0"/>
              <a:t>.</a:t>
            </a:r>
          </a:p>
        </p:txBody>
      </p:sp>
    </p:spTree>
    <p:extLst>
      <p:ext uri="{BB962C8B-B14F-4D97-AF65-F5344CB8AC3E}">
        <p14:creationId xmlns:p14="http://schemas.microsoft.com/office/powerpoint/2010/main" val="27120752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Maintaining high ethical standards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dirty="0"/>
              <a:t>3. </a:t>
            </a:r>
            <a:r>
              <a:rPr lang="en-US" sz="2800" dirty="0"/>
              <a:t>Ethical role model </a:t>
            </a:r>
          </a:p>
          <a:p>
            <a:pPr>
              <a:buFont typeface="Wingdings" panose="05000000000000000000" pitchFamily="2" charset="2"/>
              <a:buChar char="§"/>
            </a:pPr>
            <a:r>
              <a:rPr lang="en-US" dirty="0"/>
              <a:t>T</a:t>
            </a:r>
            <a:r>
              <a:rPr lang="en-US" sz="2800" dirty="0"/>
              <a:t>op managers should serve as role models of appropriate ethical behavior for the entire organization. </a:t>
            </a:r>
          </a:p>
          <a:p>
            <a:pPr>
              <a:buFont typeface="Wingdings" panose="05000000000000000000" pitchFamily="2" charset="2"/>
              <a:buChar char="§"/>
            </a:pPr>
            <a:r>
              <a:rPr lang="en-US" sz="2800" dirty="0"/>
              <a:t>Not only must their day-to-day behavior be the epitome (essence) of high ethical conduct, but top managers must also communicate similar expectation throughout the organization and reinforce positive results. </a:t>
            </a:r>
          </a:p>
          <a:p>
            <a:pPr>
              <a:buFont typeface="Wingdings" panose="05000000000000000000" pitchFamily="2" charset="2"/>
              <a:buChar char="§"/>
            </a:pPr>
            <a:r>
              <a:rPr lang="en-US" sz="2800" dirty="0"/>
              <a:t>Junior managers must take the lead in determining ethical behaviors for their employees.’</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8582730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Maintaining high ethical standards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sz="2800" dirty="0"/>
              <a:t>4. Codes of ethics</a:t>
            </a:r>
          </a:p>
          <a:p>
            <a:pPr>
              <a:buFont typeface="Wingdings" panose="05000000000000000000" pitchFamily="2" charset="2"/>
              <a:buChar char="§"/>
            </a:pPr>
            <a:r>
              <a:rPr lang="en-US" dirty="0"/>
              <a:t>T</a:t>
            </a:r>
            <a:r>
              <a:rPr lang="en-US" sz="2800" dirty="0"/>
              <a:t>his is a written document that states values and ethical standards intended to guide the behavior of employees. </a:t>
            </a:r>
          </a:p>
          <a:p>
            <a:pPr>
              <a:buFont typeface="Wingdings" panose="05000000000000000000" pitchFamily="2" charset="2"/>
              <a:buChar char="§"/>
            </a:pPr>
            <a:r>
              <a:rPr lang="en-US" sz="2800" dirty="0"/>
              <a:t>They are found in professional organization such as engineering, medicines, law and public accounting. </a:t>
            </a:r>
          </a:p>
          <a:p>
            <a:pPr>
              <a:buFont typeface="Wingdings" panose="05000000000000000000" pitchFamily="2" charset="2"/>
              <a:buChar char="§"/>
            </a:pPr>
            <a:r>
              <a:rPr lang="en-US" sz="2800" dirty="0"/>
              <a:t>Specific issues addressed include workplace diversity, bribes and kickbacks, political contributions, the honesty of book of record, customer-supplier relationship and the confidentiality of corporate information.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28439022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55000" lnSpcReduction="20000"/>
          </a:bodyPr>
          <a:lstStyle/>
          <a:p>
            <a:pPr>
              <a:buFont typeface="Wingdings" panose="05000000000000000000" pitchFamily="2" charset="2"/>
              <a:buChar char="§"/>
            </a:pPr>
            <a:r>
              <a:rPr lang="en-US" sz="2800" dirty="0"/>
              <a:t>Jahan M (2020) Ethical issues in marketing of Financial Services – with special reference to banking. Journal of Critical Review, ISSN- 2394-5125 VOL 7, ISSUE 08.</a:t>
            </a:r>
          </a:p>
          <a:p>
            <a:pPr>
              <a:buFont typeface="Wingdings" panose="05000000000000000000" pitchFamily="2" charset="2"/>
              <a:buChar char="§"/>
            </a:pPr>
            <a:r>
              <a:rPr lang="en-US" sz="2800" dirty="0"/>
              <a:t>Velasquez, M. (1996). Business ethics, the social sciences, and moral philosophy. Social Justice Research. 9. 97-107.</a:t>
            </a:r>
          </a:p>
          <a:p>
            <a:pPr>
              <a:buFont typeface="Wingdings" panose="05000000000000000000" pitchFamily="2" charset="2"/>
              <a:buChar char="§"/>
            </a:pPr>
            <a:r>
              <a:rPr lang="en-US" sz="2800" dirty="0"/>
              <a:t>Quelch, J.A., &amp; Smith, N.C. (1996). Ethics in Marketing. New York : McGraw Hill</a:t>
            </a:r>
          </a:p>
          <a:p>
            <a:pPr>
              <a:buFont typeface="Wingdings" panose="05000000000000000000" pitchFamily="2" charset="2"/>
              <a:buChar char="§"/>
            </a:pPr>
            <a:r>
              <a:rPr lang="en-US" sz="2800" dirty="0" err="1"/>
              <a:t>Garriga</a:t>
            </a:r>
            <a:r>
              <a:rPr lang="en-US" sz="2800" dirty="0"/>
              <a:t>,  E.,  and  Mele,  D.,  (2004).  Corporate  Social  Responsibility  Theories:  Mapping  the Territory, Journal of Business Ethics, 53, 51-71.</a:t>
            </a:r>
          </a:p>
          <a:p>
            <a:pPr>
              <a:buFont typeface="Wingdings" panose="05000000000000000000" pitchFamily="2" charset="2"/>
              <a:buChar char="§"/>
            </a:pPr>
            <a:r>
              <a:rPr lang="en-US" sz="2800" dirty="0" err="1"/>
              <a:t>Garriga</a:t>
            </a:r>
            <a:r>
              <a:rPr lang="en-US" sz="2800" dirty="0"/>
              <a:t> and Mele, 2007) Utilitarian, Managerial and Relational Theories of Corporate Social Responsibility, International Journal of Management Reviews</a:t>
            </a:r>
          </a:p>
          <a:p>
            <a:pPr>
              <a:buFont typeface="Wingdings" panose="05000000000000000000" pitchFamily="2" charset="2"/>
              <a:buChar char="§"/>
            </a:pPr>
            <a:r>
              <a:rPr lang="en-US" sz="2800" dirty="0"/>
              <a:t>Lovelock and Wirtz (2004), Lovelock C. Wirtz J. (2011) Services Marketing People, Technology, Strategy. Pearson Education, Inc., publishing as Prentice Hall, One Lake Street, Upper Saddle River, New Jersey</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2040391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pPr algn="ctr"/>
            <a:r>
              <a:rPr lang="en-US" sz="3200" b="1" dirty="0">
                <a:latin typeface="Times New Roman" panose="02020603050405020304" pitchFamily="18" charset="0"/>
                <a:cs typeface="Times New Roman" panose="02020603050405020304" pitchFamily="18" charset="0"/>
              </a:rPr>
              <a:t>End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dirty="0"/>
              <a:t> </a:t>
            </a:r>
          </a:p>
          <a:p>
            <a:pPr algn="ctr">
              <a:buFont typeface="Wingdings" panose="05000000000000000000" pitchFamily="2" charset="2"/>
              <a:buChar char="§"/>
            </a:pPr>
            <a:endParaRPr lang="en-US" sz="2800" dirty="0"/>
          </a:p>
          <a:p>
            <a:pPr algn="ctr">
              <a:buFont typeface="Wingdings" panose="05000000000000000000" pitchFamily="2" charset="2"/>
              <a:buChar char="§"/>
            </a:pPr>
            <a:endParaRPr lang="en-US" dirty="0"/>
          </a:p>
          <a:p>
            <a:pPr algn="ctr">
              <a:buFont typeface="Wingdings" panose="05000000000000000000" pitchFamily="2" charset="2"/>
              <a:buChar char="§"/>
            </a:pPr>
            <a:r>
              <a:rPr lang="en-US" sz="2800" dirty="0"/>
              <a:t>Thanks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3614582439"/>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otalTime>847</TotalTime>
  <Words>2426</Words>
  <Application>Microsoft Office PowerPoint</Application>
  <PresentationFormat>Widescreen</PresentationFormat>
  <Paragraphs>230</Paragraphs>
  <Slides>36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Calibri</vt:lpstr>
      <vt:lpstr>Calibri Light</vt:lpstr>
      <vt:lpstr>Cambria</vt:lpstr>
      <vt:lpstr>Symbol</vt:lpstr>
      <vt:lpstr>Times New Roman</vt:lpstr>
      <vt:lpstr>Wingdings</vt:lpstr>
      <vt:lpstr>Retrospect</vt:lpstr>
      <vt:lpstr>MARKETING OF FINANCIAL SERVICES  </vt:lpstr>
      <vt:lpstr>Introduction </vt:lpstr>
      <vt:lpstr>Introduction </vt:lpstr>
      <vt:lpstr>Intended learning outcomes</vt:lpstr>
      <vt:lpstr>   Definition of Ethics </vt:lpstr>
      <vt:lpstr>   Reference Points for Ethical Behavior</vt:lpstr>
      <vt:lpstr>   Reference points for ethical behavior cont.</vt:lpstr>
      <vt:lpstr>   Reference points for ethical behavior cont.</vt:lpstr>
      <vt:lpstr>   Reference points for ethical behavior cont.</vt:lpstr>
      <vt:lpstr>   Reference points for ethical behavior cont.</vt:lpstr>
      <vt:lpstr>   Reference points for ethical behavior cont.</vt:lpstr>
      <vt:lpstr>   Factors influencing ethical behavior among employees </vt:lpstr>
      <vt:lpstr>   Factors influencing ethical behavior among employees cont.</vt:lpstr>
      <vt:lpstr>   Factors influencing ethical behavior among employees cont.</vt:lpstr>
      <vt:lpstr>   Ethical Dilemmas</vt:lpstr>
      <vt:lpstr>   Ethical Dilemmas cont.</vt:lpstr>
      <vt:lpstr>   Ethical issues in 7ps of marketing of financial services </vt:lpstr>
      <vt:lpstr>   Ethical issues in 7ps of marketing of financial services cont.</vt:lpstr>
      <vt:lpstr>   Ethical issues in 7ps of marketing of financial services cont.</vt:lpstr>
      <vt:lpstr>   Ethical issues in 7ps of marketing of financial services cont.</vt:lpstr>
      <vt:lpstr>   Ethical issues in 7ps of marketing of financial services cont.</vt:lpstr>
      <vt:lpstr>   Ethical issues in 7ps of marketing of financial services cont.</vt:lpstr>
      <vt:lpstr>   Ethical issues in 7ps of marketing of financial services cont.</vt:lpstr>
      <vt:lpstr>   The Challenge of “Jay Customers”</vt:lpstr>
      <vt:lpstr>   The Challenge of “Jay Customers” cont.</vt:lpstr>
      <vt:lpstr>   The Challenge of “Jay Customers” cont.</vt:lpstr>
      <vt:lpstr>   The Challenge of “Jay Customers” cont.</vt:lpstr>
      <vt:lpstr>   The Challenge of “Jay Customers” cont.</vt:lpstr>
      <vt:lpstr>   The Challenge of “Jay Customers” cont.</vt:lpstr>
      <vt:lpstr>   The Challenge of “Jay Customers” cont.</vt:lpstr>
      <vt:lpstr>   Maintaining high ethical standards </vt:lpstr>
      <vt:lpstr>   Maintaining high ethical standards cont.</vt:lpstr>
      <vt:lpstr>   Maintaining high ethical standards cont.</vt:lpstr>
      <vt:lpstr>   Maintaining high ethical standards cont.</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OF FINANCIAL SERVICES</dc:title>
  <dc:creator>john kamau</dc:creator>
  <cp:lastModifiedBy>Mary Njau</cp:lastModifiedBy>
  <cp:revision>23</cp:revision>
  <dcterms:created xsi:type="dcterms:W3CDTF">2022-05-23T09:17:22Z</dcterms:created>
  <dcterms:modified xsi:type="dcterms:W3CDTF">2022-06-05T18:04:17Z</dcterms:modified>
</cp:coreProperties>
</file>