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7"/>
  </p:notesMasterIdLst>
  <p:sldIdLst>
    <p:sldId id="257" r:id="rId2"/>
    <p:sldId id="370" r:id="rId3"/>
    <p:sldId id="542" r:id="rId4"/>
    <p:sldId id="543" r:id="rId5"/>
    <p:sldId id="545" r:id="rId6"/>
    <p:sldId id="546" r:id="rId7"/>
    <p:sldId id="548" r:id="rId8"/>
    <p:sldId id="551" r:id="rId9"/>
    <p:sldId id="552" r:id="rId10"/>
    <p:sldId id="553" r:id="rId11"/>
    <p:sldId id="554" r:id="rId12"/>
    <p:sldId id="555" r:id="rId13"/>
    <p:sldId id="556" r:id="rId14"/>
    <p:sldId id="557" r:id="rId15"/>
    <p:sldId id="558" r:id="rId16"/>
    <p:sldId id="559" r:id="rId17"/>
    <p:sldId id="561" r:id="rId18"/>
    <p:sldId id="563" r:id="rId19"/>
    <p:sldId id="564" r:id="rId20"/>
    <p:sldId id="565" r:id="rId21"/>
    <p:sldId id="566" r:id="rId22"/>
    <p:sldId id="567" r:id="rId23"/>
    <p:sldId id="569" r:id="rId24"/>
    <p:sldId id="570" r:id="rId25"/>
    <p:sldId id="571" r:id="rId26"/>
    <p:sldId id="572" r:id="rId27"/>
    <p:sldId id="573" r:id="rId28"/>
    <p:sldId id="574" r:id="rId29"/>
    <p:sldId id="575" r:id="rId30"/>
    <p:sldId id="576" r:id="rId31"/>
    <p:sldId id="577" r:id="rId32"/>
    <p:sldId id="578" r:id="rId33"/>
    <p:sldId id="579" r:id="rId34"/>
    <p:sldId id="581" r:id="rId35"/>
    <p:sldId id="30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978"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5B49-DF6D-4915-9308-44CDC85F863A}" type="datetimeFigureOut">
              <a:rPr lang="en-US" smtClean="0"/>
              <a:t>4/2/2022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91EB9-5DE5-4390-874E-18F53C39108F}" type="slidenum">
              <a:rPr lang="en-US" smtClean="0"/>
              <a:t>‹#›</a:t>
            </a:fld>
            <a:endParaRPr lang="en-US"/>
          </a:p>
        </p:txBody>
      </p:sp>
    </p:spTree>
    <p:extLst>
      <p:ext uri="{BB962C8B-B14F-4D97-AF65-F5344CB8AC3E}">
        <p14:creationId xmlns:p14="http://schemas.microsoft.com/office/powerpoint/2010/main" val="4104404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D800DD-06D6-4168-AD4A-544A937982C3}" type="slidenum">
              <a:rPr lang="en-US" altLang="en-US"/>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431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altLang="en-US" dirty="0" smtClean="0">
                <a:latin typeface="Arial" panose="020B0604020202020204" pitchFamily="34" charset="0"/>
              </a:rPr>
              <a:t>In computing, off-site data protection or vaulting is the strategy of sending critical data out of the main location (off the main site) as part of a disaster recovery plan. </a:t>
            </a:r>
          </a:p>
          <a:p>
            <a:endParaRPr lang="de-DE" altLang="en-US" dirty="0" smtClean="0">
              <a:latin typeface="Arial" panose="020B0604020202020204" pitchFamily="34" charset="0"/>
            </a:endParaRPr>
          </a:p>
          <a:p>
            <a:r>
              <a:rPr lang="de-DE" altLang="en-US" dirty="0" smtClean="0">
                <a:latin typeface="Arial" panose="020B0604020202020204" pitchFamily="34" charset="0"/>
              </a:rPr>
              <a:t>Grandfather-father-son backup refers to the most common rotation scheme for rotating backup media. Originally designed for tape backup, it works well for any hierarchical backup strategy. The basic method is to define three sets of backups, such as dailly, weekly and monthly. The daily, or son, backups are rotated on a daily basis with one graduating to father status each week. The weekly or father backups are rotated on a weekly basis with one graduating to grandfather status each month. In addition, quartery, biannual, and/or annual backups can also be separately retained. Often one or more of the graduated backups is removed from the site for safekeeping and disaster recovery purposes. </a:t>
            </a:r>
          </a:p>
          <a:p>
            <a:endParaRPr lang="en-US" dirty="0"/>
          </a:p>
        </p:txBody>
      </p:sp>
      <p:sp>
        <p:nvSpPr>
          <p:cNvPr id="4" name="Slide Number Placeholder 3"/>
          <p:cNvSpPr>
            <a:spLocks noGrp="1"/>
          </p:cNvSpPr>
          <p:nvPr>
            <p:ph type="sldNum" sz="quarter" idx="10"/>
          </p:nvPr>
        </p:nvSpPr>
        <p:spPr/>
        <p:txBody>
          <a:bodyPr/>
          <a:lstStyle/>
          <a:p>
            <a:fld id="{DB091EB9-5DE5-4390-874E-18F53C39108F}" type="slidenum">
              <a:rPr lang="en-US" smtClean="0"/>
              <a:t>7</a:t>
            </a:fld>
            <a:endParaRPr lang="en-US"/>
          </a:p>
        </p:txBody>
      </p:sp>
    </p:spTree>
    <p:extLst>
      <p:ext uri="{BB962C8B-B14F-4D97-AF65-F5344CB8AC3E}">
        <p14:creationId xmlns:p14="http://schemas.microsoft.com/office/powerpoint/2010/main" val="3054802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FE47601-5898-44EF-A225-13CC607EDBD9}" type="slidenum">
              <a:rPr lang="en-US" altLang="en-US"/>
              <a:pPr/>
              <a:t>8</a:t>
            </a:fld>
            <a:endParaRPr lang="en-US" altLang="en-US"/>
          </a:p>
        </p:txBody>
      </p:sp>
      <p:sp>
        <p:nvSpPr>
          <p:cNvPr id="67587" name="Rectangle 2"/>
          <p:cNvSpPr>
            <a:spLocks noRot="1" noChangeArrowheads="1" noTextEdit="1"/>
          </p:cNvSpPr>
          <p:nvPr>
            <p:ph type="sldImg"/>
          </p:nvPr>
        </p:nvSpPr>
        <p:spPr>
          <a:xfrm>
            <a:off x="393700" y="692150"/>
            <a:ext cx="6070600" cy="3416300"/>
          </a:xfrm>
          <a:ln w="12700" cap="flat">
            <a:solidFill>
              <a:schemeClr val="tx1"/>
            </a:solidFill>
          </a:ln>
        </p:spPr>
      </p:sp>
      <p:sp>
        <p:nvSpPr>
          <p:cNvPr id="6758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410069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1372632-5237-4551-B79D-E0B19A87FCDF}" type="slidenum">
              <a:rPr lang="en-US" altLang="en-US"/>
              <a:pPr/>
              <a:t>9</a:t>
            </a:fld>
            <a:endParaRPr lang="en-US" altLang="en-US"/>
          </a:p>
        </p:txBody>
      </p:sp>
      <p:sp>
        <p:nvSpPr>
          <p:cNvPr id="68611" name="Rectangle 2"/>
          <p:cNvSpPr>
            <a:spLocks noRot="1" noChangeArrowheads="1" noTextEdit="1"/>
          </p:cNvSpPr>
          <p:nvPr>
            <p:ph type="sldImg"/>
          </p:nvPr>
        </p:nvSpPr>
        <p:spPr>
          <a:xfrm>
            <a:off x="393700" y="692150"/>
            <a:ext cx="6070600" cy="3416300"/>
          </a:xfrm>
          <a:ln w="12700" cap="flat">
            <a:solidFill>
              <a:schemeClr val="tx1"/>
            </a:solidFill>
          </a:ln>
        </p:spPr>
      </p:sp>
      <p:sp>
        <p:nvSpPr>
          <p:cNvPr id="6861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852056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8A4A47F4-E081-4869-A5FB-26C7FAC5F1B5}" type="slidenum">
              <a:rPr lang="en-US" altLang="en-US"/>
              <a:pPr/>
              <a:t>10</a:t>
            </a:fld>
            <a:endParaRPr lang="en-US" altLang="en-US"/>
          </a:p>
        </p:txBody>
      </p:sp>
      <p:sp>
        <p:nvSpPr>
          <p:cNvPr id="69635" name="Rectangle 2"/>
          <p:cNvSpPr>
            <a:spLocks noRot="1" noChangeArrowheads="1" noTextEdit="1"/>
          </p:cNvSpPr>
          <p:nvPr>
            <p:ph type="sldImg"/>
          </p:nvPr>
        </p:nvSpPr>
        <p:spPr>
          <a:xfrm>
            <a:off x="393700" y="692150"/>
            <a:ext cx="6070600" cy="3416300"/>
          </a:xfrm>
          <a:ln w="12700" cap="flat">
            <a:solidFill>
              <a:schemeClr val="tx1"/>
            </a:solidFill>
          </a:ln>
        </p:spPr>
      </p:sp>
      <p:sp>
        <p:nvSpPr>
          <p:cNvPr id="6963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341818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BEFB765-0C6F-4053-A32A-BFE1AF5175ED}" type="slidenum">
              <a:rPr lang="en-US" altLang="en-US"/>
              <a:pPr/>
              <a:t>11</a:t>
            </a:fld>
            <a:endParaRPr lang="en-US" altLang="en-US"/>
          </a:p>
        </p:txBody>
      </p:sp>
      <p:sp>
        <p:nvSpPr>
          <p:cNvPr id="70659" name="Rectangle 2"/>
          <p:cNvSpPr>
            <a:spLocks noRot="1" noChangeArrowheads="1" noTextEdit="1"/>
          </p:cNvSpPr>
          <p:nvPr>
            <p:ph type="sldImg"/>
          </p:nvPr>
        </p:nvSpPr>
        <p:spPr>
          <a:xfrm>
            <a:off x="393700" y="692150"/>
            <a:ext cx="6070600" cy="3416300"/>
          </a:xfrm>
          <a:ln w="12700" cap="flat">
            <a:solidFill>
              <a:schemeClr val="tx1"/>
            </a:solidFill>
          </a:ln>
        </p:spPr>
      </p:sp>
      <p:sp>
        <p:nvSpPr>
          <p:cNvPr id="7066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552804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F270B6A-DE50-4E8E-8028-903FEE53FEAB}" type="slidenum">
              <a:rPr lang="en-US" altLang="en-US"/>
              <a:pPr/>
              <a:t>12</a:t>
            </a:fld>
            <a:endParaRPr lang="en-US" altLang="en-US"/>
          </a:p>
        </p:txBody>
      </p:sp>
      <p:sp>
        <p:nvSpPr>
          <p:cNvPr id="71683" name="Rectangle 2"/>
          <p:cNvSpPr>
            <a:spLocks noRot="1" noChangeArrowheads="1" noTextEdit="1"/>
          </p:cNvSpPr>
          <p:nvPr>
            <p:ph type="sldImg"/>
          </p:nvPr>
        </p:nvSpPr>
        <p:spPr>
          <a:xfrm>
            <a:off x="393700" y="692150"/>
            <a:ext cx="6070600" cy="3416300"/>
          </a:xfrm>
          <a:ln w="12700" cap="flat">
            <a:solidFill>
              <a:schemeClr val="tx1"/>
            </a:solidFill>
          </a:ln>
        </p:spPr>
      </p:sp>
      <p:sp>
        <p:nvSpPr>
          <p:cNvPr id="7168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485277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B2271EF-2EB5-4B35-A79F-40609E512CDF}" type="slidenum">
              <a:rPr lang="en-US" altLang="en-US"/>
              <a:pPr/>
              <a:t>13</a:t>
            </a:fld>
            <a:endParaRPr lang="en-US" altLang="en-US"/>
          </a:p>
        </p:txBody>
      </p:sp>
      <p:sp>
        <p:nvSpPr>
          <p:cNvPr id="72707" name="Rectangle 2"/>
          <p:cNvSpPr>
            <a:spLocks noRot="1" noChangeArrowheads="1" noTextEdit="1"/>
          </p:cNvSpPr>
          <p:nvPr>
            <p:ph type="sldImg"/>
          </p:nvPr>
        </p:nvSpPr>
        <p:spPr>
          <a:xfrm>
            <a:off x="393700" y="692150"/>
            <a:ext cx="6070600" cy="3416300"/>
          </a:xfrm>
          <a:ln w="12700" cap="flat">
            <a:solidFill>
              <a:schemeClr val="tx1"/>
            </a:solidFill>
          </a:ln>
        </p:spPr>
      </p:sp>
      <p:sp>
        <p:nvSpPr>
          <p:cNvPr id="7270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026175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97344F2-E114-4AF9-9819-A6B80A253F23}" type="slidenum">
              <a:rPr lang="en-US" altLang="en-US"/>
              <a:pPr/>
              <a:t>14</a:t>
            </a:fld>
            <a:endParaRPr lang="en-US" altLang="en-US"/>
          </a:p>
        </p:txBody>
      </p:sp>
      <p:sp>
        <p:nvSpPr>
          <p:cNvPr id="73731" name="Rectangle 2"/>
          <p:cNvSpPr>
            <a:spLocks noRot="1" noChangeArrowheads="1" noTextEdit="1"/>
          </p:cNvSpPr>
          <p:nvPr>
            <p:ph type="sldImg"/>
          </p:nvPr>
        </p:nvSpPr>
        <p:spPr>
          <a:xfrm>
            <a:off x="393700" y="692150"/>
            <a:ext cx="6070600" cy="3416300"/>
          </a:xfrm>
          <a:ln w="12700" cap="flat">
            <a:solidFill>
              <a:schemeClr val="tx1"/>
            </a:solidFill>
          </a:ln>
        </p:spPr>
      </p:sp>
      <p:sp>
        <p:nvSpPr>
          <p:cNvPr id="7373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986628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CAF0EBE-934D-487F-9FA9-633BCBAA5AAC}" type="slidenum">
              <a:rPr lang="en-US" altLang="en-US"/>
              <a:pPr/>
              <a:t>15</a:t>
            </a:fld>
            <a:endParaRPr lang="en-US" altLang="en-US"/>
          </a:p>
        </p:txBody>
      </p:sp>
      <p:sp>
        <p:nvSpPr>
          <p:cNvPr id="74755" name="Rectangle 2"/>
          <p:cNvSpPr>
            <a:spLocks noRot="1" noChangeArrowheads="1" noTextEdit="1"/>
          </p:cNvSpPr>
          <p:nvPr>
            <p:ph type="sldImg"/>
          </p:nvPr>
        </p:nvSpPr>
        <p:spPr>
          <a:xfrm>
            <a:off x="393700" y="692150"/>
            <a:ext cx="6070600" cy="3416300"/>
          </a:xfrm>
          <a:ln w="12700" cap="flat">
            <a:solidFill>
              <a:schemeClr val="tx1"/>
            </a:solidFill>
          </a:ln>
        </p:spPr>
      </p:sp>
      <p:sp>
        <p:nvSpPr>
          <p:cNvPr id="7475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5035941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B3A97A6-7C6C-4BB1-89E5-F86D15AC7815}" type="slidenum">
              <a:rPr lang="en-US" altLang="en-US"/>
              <a:pPr/>
              <a:t>16</a:t>
            </a:fld>
            <a:endParaRPr lang="en-US" altLang="en-US"/>
          </a:p>
        </p:txBody>
      </p:sp>
      <p:sp>
        <p:nvSpPr>
          <p:cNvPr id="75779" name="Rectangle 2"/>
          <p:cNvSpPr>
            <a:spLocks noRot="1" noChangeArrowheads="1" noTextEdit="1"/>
          </p:cNvSpPr>
          <p:nvPr>
            <p:ph type="sldImg"/>
          </p:nvPr>
        </p:nvSpPr>
        <p:spPr>
          <a:xfrm>
            <a:off x="393700" y="692150"/>
            <a:ext cx="6070600" cy="3416300"/>
          </a:xfrm>
          <a:ln w="12700" cap="flat">
            <a:solidFill>
              <a:schemeClr val="tx1"/>
            </a:solidFill>
          </a:ln>
        </p:spPr>
      </p:sp>
      <p:sp>
        <p:nvSpPr>
          <p:cNvPr id="7578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021241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03A08AD-049B-4592-B540-085CBB2F59BA}" type="slidenum">
              <a:rPr lang="en-US" altLang="en-US"/>
              <a:pPr/>
              <a:t>17</a:t>
            </a:fld>
            <a:endParaRPr lang="en-US" altLang="en-US"/>
          </a:p>
        </p:txBody>
      </p:sp>
      <p:sp>
        <p:nvSpPr>
          <p:cNvPr id="77827" name="Rectangle 2"/>
          <p:cNvSpPr>
            <a:spLocks noRot="1" noChangeArrowheads="1" noTextEdit="1"/>
          </p:cNvSpPr>
          <p:nvPr>
            <p:ph type="sldImg"/>
          </p:nvPr>
        </p:nvSpPr>
        <p:spPr>
          <a:xfrm>
            <a:off x="393700" y="692150"/>
            <a:ext cx="6070600" cy="3416300"/>
          </a:xfrm>
          <a:ln w="12700" cap="flat">
            <a:solidFill>
              <a:schemeClr val="tx1"/>
            </a:solidFill>
          </a:ln>
        </p:spPr>
      </p:sp>
      <p:sp>
        <p:nvSpPr>
          <p:cNvPr id="7782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594833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35D76548-107C-49D4-9F7E-6D528198115F}" type="slidenum">
              <a:rPr lang="en-US" altLang="en-US"/>
              <a:pPr/>
              <a:t>18</a:t>
            </a:fld>
            <a:endParaRPr lang="en-US" altLang="en-US"/>
          </a:p>
        </p:txBody>
      </p:sp>
      <p:sp>
        <p:nvSpPr>
          <p:cNvPr id="78851" name="Rectangle 2"/>
          <p:cNvSpPr>
            <a:spLocks noRot="1" noChangeArrowheads="1" noTextEdit="1"/>
          </p:cNvSpPr>
          <p:nvPr>
            <p:ph type="sldImg"/>
          </p:nvPr>
        </p:nvSpPr>
        <p:spPr>
          <a:xfrm>
            <a:off x="393700" y="692150"/>
            <a:ext cx="6070600" cy="3416300"/>
          </a:xfrm>
          <a:ln w="12700" cap="flat">
            <a:solidFill>
              <a:schemeClr val="tx1"/>
            </a:solidFill>
          </a:ln>
        </p:spPr>
      </p:sp>
      <p:sp>
        <p:nvSpPr>
          <p:cNvPr id="7885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51767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B376687A-34BA-4491-88F2-A4045BF0B12B}" type="slidenum">
              <a:rPr lang="en-US" altLang="en-US"/>
              <a:pPr/>
              <a:t>23</a:t>
            </a:fld>
            <a:endParaRPr lang="en-US" altLang="en-US"/>
          </a:p>
        </p:txBody>
      </p:sp>
      <p:sp>
        <p:nvSpPr>
          <p:cNvPr id="79875" name="Rectangle 2"/>
          <p:cNvSpPr>
            <a:spLocks noRot="1" noChangeArrowheads="1" noTextEdit="1"/>
          </p:cNvSpPr>
          <p:nvPr>
            <p:ph type="sldImg"/>
          </p:nvPr>
        </p:nvSpPr>
        <p:spPr>
          <a:xfrm>
            <a:off x="393700" y="692150"/>
            <a:ext cx="6070600" cy="3416300"/>
          </a:xfrm>
          <a:ln w="12700" cap="flat">
            <a:solidFill>
              <a:schemeClr val="tx1"/>
            </a:solidFill>
          </a:ln>
        </p:spPr>
      </p:sp>
      <p:sp>
        <p:nvSpPr>
          <p:cNvPr id="7987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731171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B778D568-7C55-48B7-B290-C1C76E3ED876}" type="slidenum">
              <a:rPr lang="en-US" altLang="en-US"/>
              <a:pPr/>
              <a:t>31</a:t>
            </a:fld>
            <a:endParaRPr lang="en-US" altLang="en-US"/>
          </a:p>
        </p:txBody>
      </p:sp>
      <p:sp>
        <p:nvSpPr>
          <p:cNvPr id="80899" name="Rectangle 2"/>
          <p:cNvSpPr>
            <a:spLocks noRot="1" noChangeArrowheads="1" noTextEdit="1"/>
          </p:cNvSpPr>
          <p:nvPr>
            <p:ph type="sldImg"/>
          </p:nvPr>
        </p:nvSpPr>
        <p:spPr>
          <a:xfrm>
            <a:off x="393700" y="692150"/>
            <a:ext cx="6070600" cy="3416300"/>
          </a:xfrm>
          <a:ln w="12700" cap="flat">
            <a:solidFill>
              <a:schemeClr val="tx1"/>
            </a:solidFill>
          </a:ln>
        </p:spPr>
      </p:sp>
      <p:sp>
        <p:nvSpPr>
          <p:cNvPr id="8090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05076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3EA5A7FA-223C-482E-B7C2-08D6A2FD6EEB}" type="slidenum">
              <a:rPr lang="en-US" altLang="en-US"/>
              <a:pPr/>
              <a:t>32</a:t>
            </a:fld>
            <a:endParaRPr lang="en-US" altLang="en-US"/>
          </a:p>
        </p:txBody>
      </p:sp>
      <p:sp>
        <p:nvSpPr>
          <p:cNvPr id="81923" name="Rectangle 2"/>
          <p:cNvSpPr>
            <a:spLocks noRot="1" noChangeArrowheads="1" noTextEdit="1"/>
          </p:cNvSpPr>
          <p:nvPr>
            <p:ph type="sldImg"/>
          </p:nvPr>
        </p:nvSpPr>
        <p:spPr>
          <a:xfrm>
            <a:off x="393700" y="692150"/>
            <a:ext cx="6070600" cy="3416300"/>
          </a:xfrm>
          <a:ln w="12700" cap="flat">
            <a:solidFill>
              <a:schemeClr val="tx1"/>
            </a:solidFill>
          </a:ln>
        </p:spPr>
      </p:sp>
      <p:sp>
        <p:nvSpPr>
          <p:cNvPr id="8192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7051817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1D207D0-0E0E-47DD-8C8E-5813315486F3}" type="slidenum">
              <a:rPr lang="en-US" altLang="en-US"/>
              <a:pPr/>
              <a:t>33</a:t>
            </a:fld>
            <a:endParaRPr lang="en-US" altLang="en-US"/>
          </a:p>
        </p:txBody>
      </p:sp>
      <p:sp>
        <p:nvSpPr>
          <p:cNvPr id="82947" name="Rectangle 2"/>
          <p:cNvSpPr>
            <a:spLocks noRot="1" noChangeArrowheads="1" noTextEdit="1"/>
          </p:cNvSpPr>
          <p:nvPr>
            <p:ph type="sldImg"/>
          </p:nvPr>
        </p:nvSpPr>
        <p:spPr>
          <a:xfrm>
            <a:off x="393700" y="692150"/>
            <a:ext cx="6070600" cy="3416300"/>
          </a:xfrm>
          <a:ln w="12700" cap="flat">
            <a:solidFill>
              <a:schemeClr val="tx1"/>
            </a:solidFill>
          </a:ln>
        </p:spPr>
      </p:sp>
      <p:sp>
        <p:nvSpPr>
          <p:cNvPr id="8294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0547532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1C01579-1FE4-4FDC-AF13-0259BA0C37DE}" type="slidenum">
              <a:rPr lang="en-US" altLang="en-US"/>
              <a:pPr/>
              <a:t>34</a:t>
            </a:fld>
            <a:endParaRPr lang="en-US" altLang="en-US"/>
          </a:p>
        </p:txBody>
      </p:sp>
      <p:sp>
        <p:nvSpPr>
          <p:cNvPr id="84995" name="Rectangle 2"/>
          <p:cNvSpPr>
            <a:spLocks noRot="1" noChangeArrowheads="1" noTextEdit="1"/>
          </p:cNvSpPr>
          <p:nvPr>
            <p:ph type="sldImg"/>
          </p:nvPr>
        </p:nvSpPr>
        <p:spPr>
          <a:xfrm>
            <a:off x="393700" y="692150"/>
            <a:ext cx="6070600" cy="3416300"/>
          </a:xfrm>
          <a:ln w="12700" cap="flat">
            <a:solidFill>
              <a:schemeClr val="tx1"/>
            </a:solidFill>
          </a:ln>
        </p:spPr>
      </p:sp>
      <p:sp>
        <p:nvSpPr>
          <p:cNvPr id="8499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918561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1DCA5D-D8DE-4020-B797-B90D96B00318}"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1846587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3A3541-22F1-4906-96F0-CA3E11A5B5A1}"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817179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061C0A-7AB7-4BB4-A9B1-B526E9166A67}"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402829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68392AF-14E8-45B2-9858-5A2CCBD544D1}" type="datetime1">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723838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4475F32-1765-4D28-B9D0-132BE786A3AC}" type="datetime1">
              <a:rPr lang="en-US" smtClean="0"/>
              <a:t>4/2/2022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117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FA9A940-0F96-4F0C-AF47-48A3A9435620}" type="datetime1">
              <a:rPr lang="en-US" smtClean="0"/>
              <a:t>4/2/2022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7690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6D4063-3DA7-472A-A0B5-0F7F814B6759}" type="datetime1">
              <a:rPr lang="en-US" smtClean="0"/>
              <a:t>4/2/2022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3049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CE9D715-425A-4237-8843-63453739790E}" type="datetime1">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89664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081EDED-2256-4B5A-8BBA-189A75593B5E}" type="datetime1">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7076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306C28-6879-44F6-82D7-C855EA99A566}"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275229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40E411-673C-4DD4-8EE0-B74E76C268D7}" type="datetime1">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00577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ECEC41-50A4-43DA-A26B-C46D6EDDD93C}" type="datetime1">
              <a:rPr lang="en-US" smtClean="0"/>
              <a:t>4/2/2022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02E9-2FDD-4E92-B284-B4B315E5001E}" type="slidenum">
              <a:rPr lang="en-US" smtClean="0"/>
              <a:t>‹#›</a:t>
            </a:fld>
            <a:endParaRPr lang="en-US"/>
          </a:p>
        </p:txBody>
      </p:sp>
    </p:spTree>
    <p:extLst>
      <p:ext uri="{BB962C8B-B14F-4D97-AF65-F5344CB8AC3E}">
        <p14:creationId xmlns:p14="http://schemas.microsoft.com/office/powerpoint/2010/main" val="51330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1524000" y="1122363"/>
            <a:ext cx="9144000" cy="954631"/>
          </a:xfrm>
        </p:spPr>
        <p:txBody>
          <a:bodyPr>
            <a:noAutofit/>
          </a:bodyPr>
          <a:lstStyle/>
          <a:p>
            <a:pPr eaLnBrk="1" hangingPunct="1"/>
            <a:r>
              <a:rPr lang="en-US" altLang="en-US" sz="4400" b="1" dirty="0" smtClean="0"/>
              <a:t>Accounting Information Systems</a:t>
            </a:r>
            <a:r>
              <a:rPr lang="en-US" altLang="en-US" sz="4400" b="1" dirty="0"/>
              <a:t/>
            </a:r>
            <a:br>
              <a:rPr lang="en-US" altLang="en-US" sz="4400" b="1" dirty="0"/>
            </a:br>
            <a:endParaRPr lang="en-US" altLang="en-US" sz="4400" b="1" dirty="0"/>
          </a:p>
        </p:txBody>
      </p:sp>
      <p:sp>
        <p:nvSpPr>
          <p:cNvPr id="5124" name="Rectangle 3"/>
          <p:cNvSpPr>
            <a:spLocks noGrp="1" noChangeArrowheads="1"/>
          </p:cNvSpPr>
          <p:nvPr>
            <p:ph type="subTitle" idx="1"/>
          </p:nvPr>
        </p:nvSpPr>
        <p:spPr>
          <a:xfrm>
            <a:off x="2453640" y="3596640"/>
            <a:ext cx="7970520" cy="1981200"/>
          </a:xfrm>
        </p:spPr>
        <p:txBody>
          <a:bodyPr/>
          <a:lstStyle/>
          <a:p>
            <a:pPr eaLnBrk="1" hangingPunct="1"/>
            <a:r>
              <a:rPr lang="en-US" altLang="en-US" b="1" dirty="0" smtClean="0">
                <a:latin typeface="+mj-lt"/>
              </a:rPr>
              <a:t>Dr. David </a:t>
            </a:r>
            <a:r>
              <a:rPr lang="en-US" altLang="en-US" b="1" dirty="0" err="1" smtClean="0">
                <a:latin typeface="+mj-lt"/>
              </a:rPr>
              <a:t>Muchangi</a:t>
            </a:r>
            <a:r>
              <a:rPr lang="en-US" altLang="en-US" b="1" dirty="0" smtClean="0">
                <a:latin typeface="+mj-lt"/>
              </a:rPr>
              <a:t> </a:t>
            </a:r>
            <a:r>
              <a:rPr lang="en-US" altLang="en-US" b="1" dirty="0" err="1" smtClean="0">
                <a:latin typeface="+mj-lt"/>
              </a:rPr>
              <a:t>Mugo</a:t>
            </a:r>
            <a:r>
              <a:rPr lang="en-US" altLang="en-US" b="1" dirty="0" smtClean="0">
                <a:latin typeface="+mj-lt"/>
              </a:rPr>
              <a:t>, PhD, MSc, MBA, BSc (Hons) </a:t>
            </a:r>
          </a:p>
          <a:p>
            <a:pPr eaLnBrk="1" hangingPunct="1"/>
            <a:endParaRPr lang="en-US" altLang="en-US" sz="1200" b="1" i="1" dirty="0">
              <a:latin typeface="+mj-lt"/>
            </a:endParaRPr>
          </a:p>
          <a:p>
            <a:pPr eaLnBrk="1" hangingPunct="1"/>
            <a:endParaRPr lang="en-US" altLang="en-US" sz="1200" b="1" i="1" dirty="0">
              <a:latin typeface="+mj-lt"/>
            </a:endParaRPr>
          </a:p>
          <a:p>
            <a:pPr eaLnBrk="1" hangingPunct="1"/>
            <a:endParaRPr lang="en-US" altLang="en-US" sz="1200" b="1" i="1" dirty="0">
              <a:latin typeface="+mj-lt"/>
            </a:endParaRPr>
          </a:p>
        </p:txBody>
      </p:sp>
      <p:sp>
        <p:nvSpPr>
          <p:cNvPr id="5" name="Rectangle 2"/>
          <p:cNvSpPr txBox="1">
            <a:spLocks noChangeArrowheads="1"/>
          </p:cNvSpPr>
          <p:nvPr/>
        </p:nvSpPr>
        <p:spPr>
          <a:xfrm>
            <a:off x="1689463" y="2065065"/>
            <a:ext cx="9144000" cy="95463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000" b="1" dirty="0" smtClean="0"/>
              <a:t>Chapter </a:t>
            </a:r>
            <a:r>
              <a:rPr lang="en-US" altLang="en-US" sz="4000" b="1" dirty="0" smtClean="0"/>
              <a:t>7: Computer Controls and Security</a:t>
            </a:r>
            <a:endParaRPr lang="en-US" altLang="en-US" sz="3200" b="1" dirty="0"/>
          </a:p>
        </p:txBody>
      </p:sp>
    </p:spTree>
    <p:extLst>
      <p:ext uri="{BB962C8B-B14F-4D97-AF65-F5344CB8AC3E}">
        <p14:creationId xmlns:p14="http://schemas.microsoft.com/office/powerpoint/2010/main" val="3204991336"/>
      </p:ext>
    </p:extLst>
  </p:cSld>
  <p:clrMapOvr>
    <a:masterClrMapping/>
  </p:clrMapOvr>
  <p:transition advTm="14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altLang="en-US" b="1" dirty="0" smtClean="0"/>
              <a:t>Chapter </a:t>
            </a:r>
            <a:r>
              <a:rPr lang="en-US" altLang="en-US" b="1" dirty="0" smtClean="0"/>
              <a:t>7: </a:t>
            </a:r>
            <a:r>
              <a:rPr lang="en-US" altLang="en-US" b="1" dirty="0" smtClean="0"/>
              <a:t>Learning Objectives</a:t>
            </a:r>
          </a:p>
        </p:txBody>
      </p:sp>
      <p:sp>
        <p:nvSpPr>
          <p:cNvPr id="17413" name="Rectangle 3"/>
          <p:cNvSpPr>
            <a:spLocks noGrp="1" noChangeArrowheads="1"/>
          </p:cNvSpPr>
          <p:nvPr>
            <p:ph type="body" idx="1"/>
          </p:nvPr>
        </p:nvSpPr>
        <p:spPr/>
        <p:txBody>
          <a:bodyPr>
            <a:normAutofit fontScale="92500" lnSpcReduction="10000"/>
          </a:bodyPr>
          <a:lstStyle/>
          <a:p>
            <a:pPr marL="571500" indent="-571500">
              <a:lnSpc>
                <a:spcPct val="80000"/>
              </a:lnSpc>
              <a:buFont typeface="Wingdings" panose="05000000000000000000" pitchFamily="2" charset="2"/>
              <a:buAutoNum type="arabicPeriod"/>
            </a:pPr>
            <a:r>
              <a:rPr lang="en-US" altLang="en-US" dirty="0">
                <a:latin typeface="+mj-lt"/>
              </a:rPr>
              <a:t>Identify and explain the four principles of systems reliability and the three criteria used to evaluate whether the principles have been achieved.</a:t>
            </a:r>
          </a:p>
          <a:p>
            <a:pPr marL="571500" indent="-571500">
              <a:lnSpc>
                <a:spcPct val="80000"/>
              </a:lnSpc>
              <a:buFont typeface="Wingdings" panose="05000000000000000000" pitchFamily="2" charset="2"/>
              <a:buAutoNum type="arabicPeriod"/>
            </a:pPr>
            <a:r>
              <a:rPr lang="en-US" altLang="en-US" dirty="0">
                <a:latin typeface="+mj-lt"/>
              </a:rPr>
              <a:t>Identify and explain the controls that apply to more than one principle of reliability.</a:t>
            </a:r>
          </a:p>
          <a:p>
            <a:pPr marL="571500" indent="-571500">
              <a:lnSpc>
                <a:spcPct val="80000"/>
              </a:lnSpc>
              <a:buFont typeface="Wingdings" panose="05000000000000000000" pitchFamily="2" charset="2"/>
              <a:buAutoNum type="arabicPeriod"/>
            </a:pPr>
            <a:r>
              <a:rPr lang="en-US" altLang="en-US" dirty="0">
                <a:latin typeface="+mj-lt"/>
              </a:rPr>
              <a:t>Identify and explain the controls that help explain that a system is available to users when needed</a:t>
            </a:r>
            <a:r>
              <a:rPr lang="en-US" altLang="en-US" dirty="0" smtClean="0">
                <a:latin typeface="+mj-lt"/>
              </a:rPr>
              <a:t>.</a:t>
            </a:r>
          </a:p>
          <a:p>
            <a:pPr marL="495300" indent="-495300">
              <a:lnSpc>
                <a:spcPct val="80000"/>
              </a:lnSpc>
              <a:buFont typeface="Wingdings" panose="05000000000000000000" pitchFamily="2" charset="2"/>
              <a:buAutoNum type="arabicPeriod" startAt="4"/>
            </a:pPr>
            <a:r>
              <a:rPr lang="en-US" altLang="en-US" dirty="0">
                <a:latin typeface="+mj-lt"/>
              </a:rPr>
              <a:t>Identify and explain the security controls that prevent unauthorized access to information, software, and other system resources.</a:t>
            </a:r>
          </a:p>
          <a:p>
            <a:pPr marL="495300" indent="-495300">
              <a:lnSpc>
                <a:spcPct val="80000"/>
              </a:lnSpc>
              <a:buFont typeface="Wingdings" panose="05000000000000000000" pitchFamily="2" charset="2"/>
              <a:buAutoNum type="arabicPeriod" startAt="4"/>
            </a:pPr>
            <a:r>
              <a:rPr lang="en-US" altLang="en-US" dirty="0">
                <a:latin typeface="+mj-lt"/>
              </a:rPr>
              <a:t>Identify and explain the controls that help ensure that a system can be properly maintained, while still providing for system availability, security, and integrity.</a:t>
            </a:r>
          </a:p>
          <a:p>
            <a:pPr marL="495300" indent="-495300">
              <a:lnSpc>
                <a:spcPct val="80000"/>
              </a:lnSpc>
              <a:buFont typeface="Wingdings" panose="05000000000000000000" pitchFamily="2" charset="2"/>
              <a:buAutoNum type="arabicPeriod" startAt="4"/>
            </a:pPr>
            <a:r>
              <a:rPr lang="en-US" altLang="en-US" dirty="0">
                <a:latin typeface="+mj-lt"/>
              </a:rPr>
              <a:t>Identify and explain the integrity controls that help ensure that system processing is complete, accurate, timely, and authorized.</a:t>
            </a:r>
          </a:p>
          <a:p>
            <a:pPr marL="571500" indent="-571500">
              <a:lnSpc>
                <a:spcPct val="80000"/>
              </a:lnSpc>
              <a:buFont typeface="Wingdings" panose="05000000000000000000" pitchFamily="2" charset="2"/>
              <a:buAutoNum type="arabicPeriod"/>
            </a:pPr>
            <a:endParaRPr lang="en-US" altLang="en-US" dirty="0">
              <a:latin typeface="+mj-lt"/>
            </a:endParaRPr>
          </a:p>
          <a:p>
            <a:pPr marL="0" indent="0">
              <a:buNone/>
            </a:pPr>
            <a:endParaRPr lang="en-US" altLang="en-US" dirty="0">
              <a:latin typeface="+mj-lt"/>
            </a:endParaRP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a:t>
            </a:fld>
            <a:endParaRPr lang="en-US">
              <a:latin typeface="+mj-lt"/>
            </a:endParaRPr>
          </a:p>
        </p:txBody>
      </p:sp>
    </p:spTree>
    <p:extLst>
      <p:ext uri="{BB962C8B-B14F-4D97-AF65-F5344CB8AC3E}">
        <p14:creationId xmlns:p14="http://schemas.microsoft.com/office/powerpoint/2010/main" val="1157930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p:txBody>
          <a:bodyPr/>
          <a:lstStyle/>
          <a:p>
            <a:pPr eaLnBrk="1" hangingPunct="1"/>
            <a:r>
              <a:rPr lang="en-US" altLang="en-US" b="1" dirty="0" smtClean="0"/>
              <a:t>The Four Principles of a Reliable System</a:t>
            </a:r>
          </a:p>
        </p:txBody>
      </p:sp>
      <p:sp>
        <p:nvSpPr>
          <p:cNvPr id="914435" name="Rectangle 3"/>
          <p:cNvSpPr>
            <a:spLocks noGrp="1" noChangeArrowheads="1"/>
          </p:cNvSpPr>
          <p:nvPr>
            <p:ph type="body" idx="1"/>
          </p:nvPr>
        </p:nvSpPr>
        <p:spPr/>
        <p:txBody>
          <a:bodyPr/>
          <a:lstStyle/>
          <a:p>
            <a:pPr marL="495300" indent="-495300">
              <a:buFont typeface="Wingdings" panose="05000000000000000000" pitchFamily="2" charset="2"/>
              <a:buAutoNum type="arabicPeriod"/>
            </a:pPr>
            <a:r>
              <a:rPr lang="en-US" altLang="en-US" sz="2600">
                <a:latin typeface="+mj-lt"/>
              </a:rPr>
              <a:t>Availability of the system when needed.</a:t>
            </a:r>
          </a:p>
          <a:p>
            <a:pPr marL="495300" indent="-495300">
              <a:buFont typeface="Wingdings" panose="05000000000000000000" pitchFamily="2" charset="2"/>
              <a:buAutoNum type="arabicPeriod"/>
            </a:pPr>
            <a:r>
              <a:rPr lang="en-US" altLang="en-US" sz="2600">
                <a:latin typeface="+mj-lt"/>
              </a:rPr>
              <a:t>Security of the system against unauthorized physical and logical access.</a:t>
            </a:r>
          </a:p>
          <a:p>
            <a:pPr marL="495300" indent="-495300">
              <a:buFont typeface="Wingdings" panose="05000000000000000000" pitchFamily="2" charset="2"/>
              <a:buAutoNum type="arabicPeriod"/>
            </a:pPr>
            <a:r>
              <a:rPr lang="en-US" altLang="en-US" sz="2600">
                <a:latin typeface="+mj-lt"/>
              </a:rPr>
              <a:t>Maintainability of the system as required without affecting its availability, security, and integrity.</a:t>
            </a:r>
          </a:p>
          <a:p>
            <a:pPr marL="495300" indent="-495300">
              <a:buFont typeface="Wingdings" panose="05000000000000000000" pitchFamily="2" charset="2"/>
              <a:buAutoNum type="arabicPeriod"/>
            </a:pPr>
            <a:r>
              <a:rPr lang="en-US" altLang="en-US" sz="2600">
                <a:latin typeface="+mj-lt"/>
              </a:rPr>
              <a:t>Integrity of the system to ensure that processing is complete, accurate, timely, and authorized.</a:t>
            </a:r>
          </a:p>
        </p:txBody>
      </p:sp>
      <p:sp>
        <p:nvSpPr>
          <p:cNvPr id="2" name="Slide Number Placeholder 1"/>
          <p:cNvSpPr>
            <a:spLocks noGrp="1"/>
          </p:cNvSpPr>
          <p:nvPr>
            <p:ph type="sldNum" sz="quarter" idx="12"/>
          </p:nvPr>
        </p:nvSpPr>
        <p:spPr/>
        <p:txBody>
          <a:bodyPr/>
          <a:lstStyle/>
          <a:p>
            <a:fld id="{919C02E9-2FDD-4E92-B284-B4B315E5001E}" type="slidenum">
              <a:rPr lang="en-US" smtClean="0"/>
              <a:t>3</a:t>
            </a:fld>
            <a:endParaRPr lang="en-US"/>
          </a:p>
        </p:txBody>
      </p:sp>
    </p:spTree>
    <p:extLst>
      <p:ext uri="{BB962C8B-B14F-4D97-AF65-F5344CB8AC3E}">
        <p14:creationId xmlns:p14="http://schemas.microsoft.com/office/powerpoint/2010/main" val="31617741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14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14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144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144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4435" grpId="0" build="p" bldLvl="5"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a:lstStyle/>
          <a:p>
            <a:pPr eaLnBrk="1" hangingPunct="1"/>
            <a:r>
              <a:rPr lang="en-US" altLang="en-US" sz="3800" b="1" dirty="0"/>
              <a:t>The Criteria Used To Evaluate Reliability Principles</a:t>
            </a:r>
          </a:p>
        </p:txBody>
      </p:sp>
      <p:sp>
        <p:nvSpPr>
          <p:cNvPr id="915459" name="Rectangle 3"/>
          <p:cNvSpPr>
            <a:spLocks noGrp="1" noChangeArrowheads="1"/>
          </p:cNvSpPr>
          <p:nvPr>
            <p:ph type="body" idx="1"/>
          </p:nvPr>
        </p:nvSpPr>
        <p:spPr/>
        <p:txBody>
          <a:bodyPr>
            <a:normAutofit/>
          </a:bodyPr>
          <a:lstStyle/>
          <a:p>
            <a:pPr marL="495300" indent="-495300"/>
            <a:r>
              <a:rPr lang="en-US" altLang="en-US" sz="2600" dirty="0">
                <a:latin typeface="+mj-lt"/>
              </a:rPr>
              <a:t>For each of the four principles of reliability, three criteria are used to evaluate whether or not the principle has been achieved.</a:t>
            </a:r>
          </a:p>
          <a:p>
            <a:pPr marL="971550" lvl="1" indent="-514350">
              <a:buFont typeface="+mj-lt"/>
              <a:buAutoNum type="romanLcPeriod"/>
            </a:pPr>
            <a:r>
              <a:rPr lang="en-US" altLang="en-US" sz="2600" dirty="0">
                <a:latin typeface="+mj-lt"/>
              </a:rPr>
              <a:t>The entity has defined, documented, and communicated performance objectives, policies, and standards that achieve each of the four principles.</a:t>
            </a:r>
          </a:p>
          <a:p>
            <a:pPr marL="971550" lvl="1" indent="-514350">
              <a:buFont typeface="+mj-lt"/>
              <a:buAutoNum type="romanLcPeriod"/>
            </a:pPr>
            <a:r>
              <a:rPr lang="en-US" altLang="en-US" sz="2600" dirty="0">
                <a:latin typeface="+mj-lt"/>
              </a:rPr>
              <a:t>The entity uses procedures, people, software, data, and infrastructure to achieve each principle in accordance with established policies and standards.</a:t>
            </a:r>
          </a:p>
          <a:p>
            <a:pPr marL="971550" lvl="1" indent="-514350">
              <a:buFont typeface="+mj-lt"/>
              <a:buAutoNum type="romanLcPeriod"/>
            </a:pPr>
            <a:r>
              <a:rPr lang="en-US" altLang="en-US" sz="2600" dirty="0">
                <a:latin typeface="+mj-lt"/>
              </a:rPr>
              <a:t>The entity monitors the system and takes action to achieve compliance with the objectives, policies, and standards for each principle.</a:t>
            </a:r>
          </a:p>
        </p:txBody>
      </p:sp>
      <p:sp>
        <p:nvSpPr>
          <p:cNvPr id="2" name="Slide Number Placeholder 1"/>
          <p:cNvSpPr>
            <a:spLocks noGrp="1"/>
          </p:cNvSpPr>
          <p:nvPr>
            <p:ph type="sldNum" sz="quarter" idx="12"/>
          </p:nvPr>
        </p:nvSpPr>
        <p:spPr/>
        <p:txBody>
          <a:bodyPr/>
          <a:lstStyle/>
          <a:p>
            <a:fld id="{919C02E9-2FDD-4E92-B284-B4B315E5001E}" type="slidenum">
              <a:rPr lang="en-US" smtClean="0"/>
              <a:t>4</a:t>
            </a:fld>
            <a:endParaRPr lang="en-US"/>
          </a:p>
        </p:txBody>
      </p:sp>
    </p:spTree>
    <p:extLst>
      <p:ext uri="{BB962C8B-B14F-4D97-AF65-F5344CB8AC3E}">
        <p14:creationId xmlns:p14="http://schemas.microsoft.com/office/powerpoint/2010/main" val="14768030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15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154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154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154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5459" grpId="0" build="p" bldLvl="5"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p:txBody>
          <a:bodyPr/>
          <a:lstStyle/>
          <a:p>
            <a:pPr eaLnBrk="1" hangingPunct="1"/>
            <a:r>
              <a:rPr lang="en-US" altLang="en-US" sz="3800" b="1" dirty="0"/>
              <a:t>Controls Related to More Than One Reliability Principle</a:t>
            </a:r>
          </a:p>
        </p:txBody>
      </p:sp>
      <p:sp>
        <p:nvSpPr>
          <p:cNvPr id="916483" name="Rectangle 3"/>
          <p:cNvSpPr>
            <a:spLocks noGrp="1" noChangeArrowheads="1"/>
          </p:cNvSpPr>
          <p:nvPr>
            <p:ph type="body" idx="1"/>
          </p:nvPr>
        </p:nvSpPr>
        <p:spPr>
          <a:xfrm>
            <a:off x="838200" y="2057400"/>
            <a:ext cx="10515600" cy="4114800"/>
          </a:xfrm>
        </p:spPr>
        <p:txBody>
          <a:bodyPr/>
          <a:lstStyle/>
          <a:p>
            <a:pPr eaLnBrk="1" hangingPunct="1"/>
            <a:r>
              <a:rPr lang="en-US" altLang="en-US" sz="2600" dirty="0">
                <a:latin typeface="+mj-lt"/>
              </a:rPr>
              <a:t>Strategic Planning &amp; Budgeting</a:t>
            </a:r>
          </a:p>
          <a:p>
            <a:pPr eaLnBrk="1" hangingPunct="1"/>
            <a:r>
              <a:rPr lang="en-US" altLang="en-US" sz="2600" dirty="0">
                <a:latin typeface="+mj-lt"/>
              </a:rPr>
              <a:t>Developing a Systems Reliability Plan</a:t>
            </a:r>
          </a:p>
          <a:p>
            <a:pPr eaLnBrk="1" hangingPunct="1"/>
            <a:r>
              <a:rPr lang="en-US" altLang="en-US" sz="2600" dirty="0">
                <a:latin typeface="+mj-lt"/>
              </a:rPr>
              <a:t>Documentation</a:t>
            </a:r>
          </a:p>
        </p:txBody>
      </p:sp>
      <p:sp>
        <p:nvSpPr>
          <p:cNvPr id="2" name="Slide Number Placeholder 1"/>
          <p:cNvSpPr>
            <a:spLocks noGrp="1"/>
          </p:cNvSpPr>
          <p:nvPr>
            <p:ph type="sldNum" sz="quarter" idx="12"/>
          </p:nvPr>
        </p:nvSpPr>
        <p:spPr/>
        <p:txBody>
          <a:bodyPr/>
          <a:lstStyle/>
          <a:p>
            <a:fld id="{919C02E9-2FDD-4E92-B284-B4B315E5001E}" type="slidenum">
              <a:rPr lang="en-US" smtClean="0"/>
              <a:t>5</a:t>
            </a:fld>
            <a:endParaRPr lang="en-US"/>
          </a:p>
        </p:txBody>
      </p:sp>
    </p:spTree>
    <p:extLst>
      <p:ext uri="{BB962C8B-B14F-4D97-AF65-F5344CB8AC3E}">
        <p14:creationId xmlns:p14="http://schemas.microsoft.com/office/powerpoint/2010/main" val="19786077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164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164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164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6483" grpId="0" build="p" bldLvl="5"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p:txBody>
          <a:bodyPr/>
          <a:lstStyle/>
          <a:p>
            <a:pPr eaLnBrk="1" hangingPunct="1"/>
            <a:r>
              <a:rPr lang="en-US" altLang="en-US" sz="3800" b="1" dirty="0"/>
              <a:t>Controls Related to More Than One Reliability Principle</a:t>
            </a:r>
          </a:p>
        </p:txBody>
      </p:sp>
      <p:sp>
        <p:nvSpPr>
          <p:cNvPr id="22533" name="Rectangle 3"/>
          <p:cNvSpPr>
            <a:spLocks noGrp="1" noChangeArrowheads="1"/>
          </p:cNvSpPr>
          <p:nvPr>
            <p:ph type="body" idx="1"/>
          </p:nvPr>
        </p:nvSpPr>
        <p:spPr>
          <a:xfrm>
            <a:off x="838200" y="1600200"/>
            <a:ext cx="10515600" cy="4114800"/>
          </a:xfrm>
        </p:spPr>
        <p:txBody>
          <a:bodyPr/>
          <a:lstStyle/>
          <a:p>
            <a:pPr eaLnBrk="1" hangingPunct="1"/>
            <a:r>
              <a:rPr lang="en-US" altLang="en-US" sz="2600" dirty="0">
                <a:latin typeface="+mj-lt"/>
              </a:rPr>
              <a:t>Documentation may be classified into three basic categories:</a:t>
            </a:r>
          </a:p>
          <a:p>
            <a:pPr lvl="1" eaLnBrk="1" hangingPunct="1"/>
            <a:r>
              <a:rPr lang="en-US" altLang="en-US" dirty="0">
                <a:latin typeface="+mj-lt"/>
              </a:rPr>
              <a:t>Administrative documentation: Describes the standards and procedures for data processing.</a:t>
            </a:r>
          </a:p>
          <a:p>
            <a:pPr lvl="1" eaLnBrk="1" hangingPunct="1"/>
            <a:r>
              <a:rPr lang="en-US" altLang="en-US" dirty="0">
                <a:latin typeface="+mj-lt"/>
              </a:rPr>
              <a:t>Systems documentation: Describes each application system and its key processing functions.</a:t>
            </a:r>
          </a:p>
          <a:p>
            <a:pPr lvl="1" eaLnBrk="1" hangingPunct="1"/>
            <a:r>
              <a:rPr lang="en-US" altLang="en-US" dirty="0">
                <a:latin typeface="+mj-lt"/>
              </a:rPr>
              <a:t>Operating documentation: Describes what is needed to run a program.</a:t>
            </a:r>
          </a:p>
          <a:p>
            <a:pPr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6</a:t>
            </a:fld>
            <a:endParaRPr lang="en-US"/>
          </a:p>
        </p:txBody>
      </p:sp>
    </p:spTree>
    <p:extLst>
      <p:ext uri="{BB962C8B-B14F-4D97-AF65-F5344CB8AC3E}">
        <p14:creationId xmlns:p14="http://schemas.microsoft.com/office/powerpoint/2010/main" val="22290382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p:txBody>
          <a:bodyPr/>
          <a:lstStyle/>
          <a:p>
            <a:pPr eaLnBrk="1" hangingPunct="1"/>
            <a:r>
              <a:rPr lang="en-US" altLang="en-US" sz="4000" b="1" dirty="0"/>
              <a:t>Availability</a:t>
            </a:r>
          </a:p>
        </p:txBody>
      </p:sp>
      <p:sp>
        <p:nvSpPr>
          <p:cNvPr id="917507" name="Rectangle 3"/>
          <p:cNvSpPr>
            <a:spLocks noGrp="1" noChangeArrowheads="1"/>
          </p:cNvSpPr>
          <p:nvPr>
            <p:ph type="body" idx="1"/>
          </p:nvPr>
        </p:nvSpPr>
        <p:spPr>
          <a:xfrm>
            <a:off x="838200" y="1524000"/>
            <a:ext cx="10515600" cy="5334000"/>
          </a:xfrm>
        </p:spPr>
        <p:txBody>
          <a:bodyPr>
            <a:normAutofit fontScale="92500" lnSpcReduction="20000"/>
          </a:bodyPr>
          <a:lstStyle/>
          <a:p>
            <a:pPr eaLnBrk="1" hangingPunct="1"/>
            <a:r>
              <a:rPr lang="en-US" altLang="en-US" dirty="0">
                <a:latin typeface="+mj-lt"/>
              </a:rPr>
              <a:t>Availability</a:t>
            </a:r>
          </a:p>
          <a:p>
            <a:pPr lvl="1" eaLnBrk="1" hangingPunct="1"/>
            <a:r>
              <a:rPr lang="en-US" altLang="en-US" dirty="0">
                <a:latin typeface="+mj-lt"/>
              </a:rPr>
              <a:t>Minimizing Systems Downtime</a:t>
            </a:r>
          </a:p>
          <a:p>
            <a:pPr lvl="2" eaLnBrk="1" hangingPunct="1"/>
            <a:r>
              <a:rPr lang="en-US" altLang="en-US" dirty="0" smtClean="0">
                <a:latin typeface="+mj-lt"/>
              </a:rPr>
              <a:t>Preventive maintenance</a:t>
            </a:r>
          </a:p>
          <a:p>
            <a:pPr lvl="3" eaLnBrk="1" hangingPunct="1"/>
            <a:r>
              <a:rPr lang="en-US" altLang="en-US" dirty="0" smtClean="0">
                <a:latin typeface="+mj-lt"/>
              </a:rPr>
              <a:t>UPS</a:t>
            </a:r>
          </a:p>
          <a:p>
            <a:pPr lvl="3" eaLnBrk="1" hangingPunct="1"/>
            <a:r>
              <a:rPr lang="en-US" altLang="en-US" dirty="0" smtClean="0">
                <a:latin typeface="+mj-lt"/>
              </a:rPr>
              <a:t>Fault tolerance</a:t>
            </a:r>
          </a:p>
          <a:p>
            <a:pPr lvl="2" eaLnBrk="1" hangingPunct="1"/>
            <a:r>
              <a:rPr lang="en-US" altLang="en-US" dirty="0">
                <a:latin typeface="+mj-lt"/>
              </a:rPr>
              <a:t>Disaster Recovery Plan</a:t>
            </a:r>
          </a:p>
          <a:p>
            <a:pPr lvl="3" eaLnBrk="1" hangingPunct="1"/>
            <a:r>
              <a:rPr lang="en-US" altLang="en-US" dirty="0" smtClean="0">
                <a:latin typeface="+mj-lt"/>
              </a:rPr>
              <a:t>Minimize the extent of disruption, damage, and loss</a:t>
            </a:r>
          </a:p>
          <a:p>
            <a:pPr lvl="3" eaLnBrk="1" hangingPunct="1"/>
            <a:r>
              <a:rPr lang="en-US" altLang="en-US" dirty="0" smtClean="0">
                <a:latin typeface="+mj-lt"/>
              </a:rPr>
              <a:t>Temporarily establish an alternative means of processing information</a:t>
            </a:r>
          </a:p>
          <a:p>
            <a:pPr lvl="3" eaLnBrk="1" hangingPunct="1"/>
            <a:r>
              <a:rPr lang="en-US" altLang="en-US" dirty="0" smtClean="0">
                <a:latin typeface="+mj-lt"/>
              </a:rPr>
              <a:t>Resume normal operations as soon as </a:t>
            </a:r>
            <a:r>
              <a:rPr lang="en-US" altLang="en-US" dirty="0" smtClean="0">
                <a:latin typeface="+mj-lt"/>
              </a:rPr>
              <a:t>possible</a:t>
            </a:r>
          </a:p>
          <a:p>
            <a:pPr lvl="3"/>
            <a:r>
              <a:rPr lang="en-US" altLang="en-US" dirty="0">
                <a:latin typeface="+mj-lt"/>
              </a:rPr>
              <a:t>Train and familiarize personnel with emergency operations</a:t>
            </a:r>
          </a:p>
          <a:p>
            <a:pPr lvl="3"/>
            <a:r>
              <a:rPr lang="en-US" altLang="en-US" dirty="0">
                <a:latin typeface="+mj-lt"/>
              </a:rPr>
              <a:t>Priorities for the recovery process</a:t>
            </a:r>
          </a:p>
          <a:p>
            <a:pPr lvl="3"/>
            <a:r>
              <a:rPr lang="en-US" altLang="en-US" dirty="0">
                <a:latin typeface="+mj-lt"/>
              </a:rPr>
              <a:t>Insurance</a:t>
            </a:r>
          </a:p>
          <a:p>
            <a:pPr lvl="3"/>
            <a:r>
              <a:rPr lang="en-US" altLang="en-US" dirty="0">
                <a:latin typeface="+mj-lt"/>
              </a:rPr>
              <a:t>Backup data and program files</a:t>
            </a:r>
          </a:p>
          <a:p>
            <a:pPr lvl="4"/>
            <a:r>
              <a:rPr lang="en-US" altLang="en-US" dirty="0">
                <a:latin typeface="+mj-lt"/>
              </a:rPr>
              <a:t>Electronic vaulting</a:t>
            </a:r>
          </a:p>
          <a:p>
            <a:pPr lvl="4"/>
            <a:r>
              <a:rPr lang="en-US" altLang="en-US" dirty="0">
                <a:latin typeface="+mj-lt"/>
              </a:rPr>
              <a:t>Grandfather-father-son concept</a:t>
            </a:r>
          </a:p>
          <a:p>
            <a:pPr lvl="4"/>
            <a:r>
              <a:rPr lang="en-US" altLang="en-US" dirty="0">
                <a:latin typeface="+mj-lt"/>
              </a:rPr>
              <a:t>Rollback procedures</a:t>
            </a:r>
          </a:p>
          <a:p>
            <a:pPr lvl="3"/>
            <a:r>
              <a:rPr lang="en-US" altLang="en-US" dirty="0">
                <a:latin typeface="+mj-lt"/>
              </a:rPr>
              <a:t>Specific assignments</a:t>
            </a:r>
          </a:p>
          <a:p>
            <a:pPr lvl="3"/>
            <a:r>
              <a:rPr lang="en-US" altLang="en-US" dirty="0">
                <a:latin typeface="+mj-lt"/>
              </a:rPr>
              <a:t>Backup computer and telecommunication facilities</a:t>
            </a:r>
          </a:p>
          <a:p>
            <a:pPr lvl="3"/>
            <a:r>
              <a:rPr lang="en-US" altLang="en-US" dirty="0">
                <a:latin typeface="+mj-lt"/>
              </a:rPr>
              <a:t>Periodic testing and revision</a:t>
            </a:r>
          </a:p>
          <a:p>
            <a:pPr lvl="3"/>
            <a:r>
              <a:rPr lang="en-US" altLang="en-US" dirty="0">
                <a:latin typeface="+mj-lt"/>
              </a:rPr>
              <a:t>Complete documentation</a:t>
            </a:r>
          </a:p>
          <a:p>
            <a:pPr lvl="3"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7</a:t>
            </a:fld>
            <a:endParaRPr lang="en-US"/>
          </a:p>
        </p:txBody>
      </p:sp>
    </p:spTree>
    <p:extLst>
      <p:ext uri="{BB962C8B-B14F-4D97-AF65-F5344CB8AC3E}">
        <p14:creationId xmlns:p14="http://schemas.microsoft.com/office/powerpoint/2010/main" val="22058370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17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1750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1750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1750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1750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1750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17507">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917507">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91750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917507">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917507">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917507">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917507">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917507">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499"/>
                                          </p:stCondLst>
                                        </p:cTn>
                                        <p:tgtEl>
                                          <p:spTgt spid="917507">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499"/>
                                          </p:stCondLst>
                                        </p:cTn>
                                        <p:tgtEl>
                                          <p:spTgt spid="917507">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499"/>
                                          </p:stCondLst>
                                        </p:cTn>
                                        <p:tgtEl>
                                          <p:spTgt spid="917507">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499"/>
                                          </p:stCondLst>
                                        </p:cTn>
                                        <p:tgtEl>
                                          <p:spTgt spid="917507">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499"/>
                                          </p:stCondLst>
                                        </p:cTn>
                                        <p:tgtEl>
                                          <p:spTgt spid="917507">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499"/>
                                          </p:stCondLst>
                                        </p:cTn>
                                        <p:tgtEl>
                                          <p:spTgt spid="917507">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7507" grpId="0" build="p" bldLvl="5"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Developing a Security Plan</a:t>
            </a:r>
          </a:p>
        </p:txBody>
      </p:sp>
      <p:sp>
        <p:nvSpPr>
          <p:cNvPr id="834563" name="Rectangle 3"/>
          <p:cNvSpPr>
            <a:spLocks noGrp="1" noChangeArrowheads="1"/>
          </p:cNvSpPr>
          <p:nvPr>
            <p:ph type="body" idx="1"/>
          </p:nvPr>
        </p:nvSpPr>
        <p:spPr>
          <a:xfrm>
            <a:off x="838200" y="1905000"/>
            <a:ext cx="10515600" cy="4114800"/>
          </a:xfrm>
          <a:noFill/>
        </p:spPr>
        <p:txBody>
          <a:bodyPr vert="horz" lIns="90488" tIns="44450" rIns="90488" bIns="44450" rtlCol="0">
            <a:normAutofit/>
          </a:bodyPr>
          <a:lstStyle/>
          <a:p>
            <a:pPr eaLnBrk="1" hangingPunct="1">
              <a:lnSpc>
                <a:spcPct val="90000"/>
              </a:lnSpc>
            </a:pPr>
            <a:r>
              <a:rPr lang="en-US" altLang="en-US" dirty="0" smtClean="0">
                <a:latin typeface="+mj-lt"/>
              </a:rPr>
              <a:t>Developing and continuously updating a comprehensive security plan is one of the most important controls a company can identify.</a:t>
            </a:r>
          </a:p>
          <a:p>
            <a:pPr lvl="1" eaLnBrk="1" hangingPunct="1">
              <a:lnSpc>
                <a:spcPct val="90000"/>
              </a:lnSpc>
            </a:pPr>
            <a:r>
              <a:rPr lang="en-US" altLang="en-US" dirty="0" smtClean="0">
                <a:latin typeface="+mj-lt"/>
              </a:rPr>
              <a:t>What questions need to be asked?</a:t>
            </a:r>
          </a:p>
          <a:p>
            <a:pPr lvl="1" eaLnBrk="1" hangingPunct="1">
              <a:lnSpc>
                <a:spcPct val="90000"/>
              </a:lnSpc>
            </a:pPr>
            <a:r>
              <a:rPr lang="en-US" altLang="en-US" i="1" dirty="0" smtClean="0">
                <a:solidFill>
                  <a:schemeClr val="tx1"/>
                </a:solidFill>
                <a:latin typeface="+mj-lt"/>
              </a:rPr>
              <a:t>Who</a:t>
            </a:r>
            <a:r>
              <a:rPr lang="en-US" altLang="en-US" dirty="0" smtClean="0">
                <a:latin typeface="+mj-lt"/>
              </a:rPr>
              <a:t> needs access to </a:t>
            </a:r>
            <a:r>
              <a:rPr lang="en-US" altLang="en-US" i="1" dirty="0" smtClean="0">
                <a:solidFill>
                  <a:schemeClr val="tx1"/>
                </a:solidFill>
                <a:latin typeface="+mj-lt"/>
              </a:rPr>
              <a:t>what</a:t>
            </a:r>
            <a:r>
              <a:rPr lang="en-US" altLang="en-US" dirty="0" smtClean="0">
                <a:latin typeface="+mj-lt"/>
              </a:rPr>
              <a:t> information? </a:t>
            </a:r>
          </a:p>
          <a:p>
            <a:pPr lvl="1" eaLnBrk="1" hangingPunct="1">
              <a:lnSpc>
                <a:spcPct val="90000"/>
              </a:lnSpc>
            </a:pPr>
            <a:r>
              <a:rPr lang="en-US" altLang="en-US" i="1" dirty="0" smtClean="0">
                <a:solidFill>
                  <a:schemeClr val="tx1"/>
                </a:solidFill>
                <a:latin typeface="+mj-lt"/>
              </a:rPr>
              <a:t>When</a:t>
            </a:r>
            <a:r>
              <a:rPr lang="en-US" altLang="en-US" dirty="0" smtClean="0">
                <a:latin typeface="+mj-lt"/>
              </a:rPr>
              <a:t> do they need it?</a:t>
            </a:r>
          </a:p>
          <a:p>
            <a:pPr lvl="1" eaLnBrk="1" hangingPunct="1">
              <a:lnSpc>
                <a:spcPct val="90000"/>
              </a:lnSpc>
            </a:pPr>
            <a:r>
              <a:rPr lang="en-US" altLang="en-US" dirty="0" smtClean="0">
                <a:latin typeface="+mj-lt"/>
              </a:rPr>
              <a:t>On </a:t>
            </a:r>
            <a:r>
              <a:rPr lang="en-US" altLang="en-US" i="1" dirty="0" smtClean="0">
                <a:solidFill>
                  <a:schemeClr val="tx1"/>
                </a:solidFill>
                <a:latin typeface="+mj-lt"/>
              </a:rPr>
              <a:t>which</a:t>
            </a:r>
            <a:r>
              <a:rPr lang="en-US" altLang="en-US" dirty="0" smtClean="0">
                <a:latin typeface="+mj-lt"/>
              </a:rPr>
              <a:t> systems does the information reside?</a:t>
            </a:r>
          </a:p>
        </p:txBody>
      </p:sp>
      <p:sp>
        <p:nvSpPr>
          <p:cNvPr id="2" name="Slide Number Placeholder 1"/>
          <p:cNvSpPr>
            <a:spLocks noGrp="1"/>
          </p:cNvSpPr>
          <p:nvPr>
            <p:ph type="sldNum" sz="quarter" idx="12"/>
          </p:nvPr>
        </p:nvSpPr>
        <p:spPr/>
        <p:txBody>
          <a:bodyPr/>
          <a:lstStyle/>
          <a:p>
            <a:fld id="{919C02E9-2FDD-4E92-B284-B4B315E5001E}" type="slidenum">
              <a:rPr lang="en-US" smtClean="0"/>
              <a:t>8</a:t>
            </a:fld>
            <a:endParaRPr lang="en-US"/>
          </a:p>
        </p:txBody>
      </p:sp>
    </p:spTree>
    <p:extLst>
      <p:ext uri="{BB962C8B-B14F-4D97-AF65-F5344CB8AC3E}">
        <p14:creationId xmlns:p14="http://schemas.microsoft.com/office/powerpoint/2010/main" val="31370971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345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345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3456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3456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345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456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Segregation of Duties </a:t>
            </a:r>
            <a:r>
              <a:rPr lang="en-US" altLang="en-US" b="1" dirty="0" smtClean="0"/>
              <a:t>Within the </a:t>
            </a:r>
            <a:r>
              <a:rPr lang="en-US" altLang="en-US" b="1" dirty="0" smtClean="0"/>
              <a:t>Systems Function</a:t>
            </a:r>
          </a:p>
        </p:txBody>
      </p:sp>
      <p:sp>
        <p:nvSpPr>
          <p:cNvPr id="836611" name="Rectangle 3"/>
          <p:cNvSpPr>
            <a:spLocks noGrp="1" noChangeArrowheads="1"/>
          </p:cNvSpPr>
          <p:nvPr>
            <p:ph type="body" idx="1"/>
          </p:nvPr>
        </p:nvSpPr>
        <p:spPr>
          <a:xfrm>
            <a:off x="838200" y="1825625"/>
            <a:ext cx="10515600" cy="4351338"/>
          </a:xfrm>
          <a:noFill/>
        </p:spPr>
        <p:txBody>
          <a:bodyPr vert="horz" lIns="90488" tIns="44450" rIns="90488" bIns="44450" rtlCol="0">
            <a:normAutofit/>
          </a:bodyPr>
          <a:lstStyle/>
          <a:p>
            <a:pPr eaLnBrk="1" hangingPunct="1">
              <a:lnSpc>
                <a:spcPct val="90000"/>
              </a:lnSpc>
            </a:pPr>
            <a:r>
              <a:rPr lang="en-US" altLang="en-US" sz="2600" dirty="0">
                <a:latin typeface="+mj-lt"/>
              </a:rPr>
              <a:t>In a highly integrated AIS, procedures that used to be performed by separate individuals are combined.</a:t>
            </a:r>
          </a:p>
          <a:p>
            <a:pPr eaLnBrk="1" hangingPunct="1">
              <a:lnSpc>
                <a:spcPct val="90000"/>
              </a:lnSpc>
            </a:pPr>
            <a:r>
              <a:rPr lang="en-US" altLang="en-US" sz="2600" dirty="0">
                <a:latin typeface="+mj-lt"/>
              </a:rPr>
              <a:t>Any person who has unrestricted access to the computer, its programs, and live data could have the opportunity to both perpetrate and conceal fraud.</a:t>
            </a:r>
          </a:p>
          <a:p>
            <a:pPr eaLnBrk="1" hangingPunct="1">
              <a:lnSpc>
                <a:spcPct val="90000"/>
              </a:lnSpc>
            </a:pPr>
            <a:r>
              <a:rPr lang="en-US" altLang="en-US" sz="2600" dirty="0">
                <a:latin typeface="+mj-lt"/>
              </a:rPr>
              <a:t>To combat this threat, organizations must implement compensating control procedures.</a:t>
            </a:r>
          </a:p>
        </p:txBody>
      </p:sp>
      <p:sp>
        <p:nvSpPr>
          <p:cNvPr id="2" name="Slide Number Placeholder 1"/>
          <p:cNvSpPr>
            <a:spLocks noGrp="1"/>
          </p:cNvSpPr>
          <p:nvPr>
            <p:ph type="sldNum" sz="quarter" idx="12"/>
          </p:nvPr>
        </p:nvSpPr>
        <p:spPr/>
        <p:txBody>
          <a:bodyPr/>
          <a:lstStyle/>
          <a:p>
            <a:fld id="{919C02E9-2FDD-4E92-B284-B4B315E5001E}" type="slidenum">
              <a:rPr lang="en-US" smtClean="0"/>
              <a:t>9</a:t>
            </a:fld>
            <a:endParaRPr lang="en-US"/>
          </a:p>
        </p:txBody>
      </p:sp>
    </p:spTree>
    <p:extLst>
      <p:ext uri="{BB962C8B-B14F-4D97-AF65-F5344CB8AC3E}">
        <p14:creationId xmlns:p14="http://schemas.microsoft.com/office/powerpoint/2010/main" val="13890647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366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366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366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6611"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0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Segregation of Duties </a:t>
            </a:r>
            <a:r>
              <a:rPr lang="en-US" altLang="en-US" b="1" dirty="0" smtClean="0"/>
              <a:t>Within the </a:t>
            </a:r>
            <a:r>
              <a:rPr lang="en-US" altLang="en-US" b="1" dirty="0" smtClean="0"/>
              <a:t>Systems Function</a:t>
            </a:r>
          </a:p>
        </p:txBody>
      </p:sp>
      <p:sp>
        <p:nvSpPr>
          <p:cNvPr id="838659" name="Rectangle 3"/>
          <p:cNvSpPr>
            <a:spLocks noGrp="1" noChangeArrowheads="1"/>
          </p:cNvSpPr>
          <p:nvPr>
            <p:ph type="body" idx="1"/>
          </p:nvPr>
        </p:nvSpPr>
        <p:spPr>
          <a:xfrm>
            <a:off x="838200" y="1905000"/>
            <a:ext cx="10515600" cy="4343400"/>
          </a:xfrm>
          <a:noFill/>
        </p:spPr>
        <p:txBody>
          <a:bodyPr vert="horz" lIns="90488" tIns="44450" rIns="90488" bIns="44450" rtlCol="0">
            <a:noAutofit/>
          </a:bodyPr>
          <a:lstStyle/>
          <a:p>
            <a:pPr marL="400050" indent="-400050">
              <a:lnSpc>
                <a:spcPct val="80000"/>
              </a:lnSpc>
            </a:pPr>
            <a:r>
              <a:rPr lang="en-US" altLang="en-US" sz="2600" dirty="0">
                <a:latin typeface="+mj-lt"/>
              </a:rPr>
              <a:t>Authority and responsibility must be clearly divided among the following functions:</a:t>
            </a:r>
          </a:p>
          <a:p>
            <a:pPr marL="971550" lvl="1" indent="-514350">
              <a:lnSpc>
                <a:spcPct val="80000"/>
              </a:lnSpc>
              <a:buClr>
                <a:schemeClr val="tx1"/>
              </a:buClr>
              <a:buFont typeface="+mj-lt"/>
              <a:buAutoNum type="romanLcPeriod"/>
            </a:pPr>
            <a:r>
              <a:rPr lang="en-US" altLang="en-US" sz="2600" dirty="0" smtClean="0">
                <a:latin typeface="+mj-lt"/>
              </a:rPr>
              <a:t>Systems </a:t>
            </a:r>
            <a:r>
              <a:rPr lang="en-US" altLang="en-US" sz="2600" dirty="0">
                <a:latin typeface="+mj-lt"/>
              </a:rPr>
              <a:t>administration</a:t>
            </a:r>
          </a:p>
          <a:p>
            <a:pPr marL="971550" lvl="1" indent="-514350">
              <a:lnSpc>
                <a:spcPct val="80000"/>
              </a:lnSpc>
              <a:buClr>
                <a:schemeClr val="tx1"/>
              </a:buClr>
              <a:buFont typeface="+mj-lt"/>
              <a:buAutoNum type="romanLcPeriod"/>
            </a:pPr>
            <a:r>
              <a:rPr lang="en-US" altLang="en-US" sz="2600" dirty="0">
                <a:latin typeface="+mj-lt"/>
              </a:rPr>
              <a:t>Network management</a:t>
            </a:r>
          </a:p>
          <a:p>
            <a:pPr marL="971550" lvl="1" indent="-514350">
              <a:lnSpc>
                <a:spcPct val="80000"/>
              </a:lnSpc>
              <a:buClr>
                <a:schemeClr val="tx1"/>
              </a:buClr>
              <a:buFont typeface="+mj-lt"/>
              <a:buAutoNum type="romanLcPeriod"/>
            </a:pPr>
            <a:r>
              <a:rPr lang="en-US" altLang="en-US" sz="2600" dirty="0">
                <a:latin typeface="+mj-lt"/>
              </a:rPr>
              <a:t>Security management</a:t>
            </a:r>
          </a:p>
          <a:p>
            <a:pPr marL="971550" lvl="1" indent="-514350">
              <a:lnSpc>
                <a:spcPct val="80000"/>
              </a:lnSpc>
              <a:buClr>
                <a:schemeClr val="tx1"/>
              </a:buClr>
              <a:buFont typeface="+mj-lt"/>
              <a:buAutoNum type="romanLcPeriod"/>
            </a:pPr>
            <a:r>
              <a:rPr lang="en-US" altLang="en-US" sz="2600" dirty="0">
                <a:latin typeface="+mj-lt"/>
              </a:rPr>
              <a:t>Change management</a:t>
            </a:r>
          </a:p>
          <a:p>
            <a:pPr marL="971550" lvl="1" indent="-514350">
              <a:lnSpc>
                <a:spcPct val="80000"/>
              </a:lnSpc>
              <a:buClr>
                <a:schemeClr val="tx1"/>
              </a:buClr>
              <a:buFont typeface="+mj-lt"/>
              <a:buAutoNum type="romanLcPeriod"/>
            </a:pPr>
            <a:r>
              <a:rPr lang="en-US" altLang="en-US" sz="2600" dirty="0">
                <a:latin typeface="+mj-lt"/>
              </a:rPr>
              <a:t>Users</a:t>
            </a:r>
          </a:p>
          <a:p>
            <a:pPr marL="971550" lvl="1" indent="-514350">
              <a:lnSpc>
                <a:spcPct val="80000"/>
              </a:lnSpc>
              <a:buClr>
                <a:schemeClr val="tx1"/>
              </a:buClr>
              <a:buFont typeface="+mj-lt"/>
              <a:buAutoNum type="romanLcPeriod"/>
            </a:pPr>
            <a:r>
              <a:rPr lang="en-US" altLang="en-US" sz="2600" dirty="0">
                <a:latin typeface="+mj-lt"/>
              </a:rPr>
              <a:t>Systems analysis</a:t>
            </a:r>
          </a:p>
          <a:p>
            <a:pPr marL="971550" lvl="1" indent="-514350">
              <a:lnSpc>
                <a:spcPct val="80000"/>
              </a:lnSpc>
              <a:buClr>
                <a:schemeClr val="tx1"/>
              </a:buClr>
              <a:buFont typeface="+mj-lt"/>
              <a:buAutoNum type="romanLcPeriod"/>
            </a:pPr>
            <a:r>
              <a:rPr lang="en-US" altLang="en-US" sz="2600" dirty="0">
                <a:latin typeface="+mj-lt"/>
              </a:rPr>
              <a:t>Programming</a:t>
            </a:r>
          </a:p>
          <a:p>
            <a:pPr marL="971550" lvl="1" indent="-514350">
              <a:lnSpc>
                <a:spcPct val="80000"/>
              </a:lnSpc>
              <a:buClr>
                <a:schemeClr val="tx1"/>
              </a:buClr>
              <a:buFont typeface="+mj-lt"/>
              <a:buAutoNum type="romanLcPeriod"/>
            </a:pPr>
            <a:r>
              <a:rPr lang="en-US" altLang="en-US" sz="2600" dirty="0">
                <a:latin typeface="+mj-lt"/>
              </a:rPr>
              <a:t>Computer operations</a:t>
            </a:r>
          </a:p>
          <a:p>
            <a:pPr marL="971550" lvl="1" indent="-514350">
              <a:lnSpc>
                <a:spcPct val="80000"/>
              </a:lnSpc>
              <a:buClr>
                <a:schemeClr val="tx1"/>
              </a:buClr>
              <a:buFont typeface="+mj-lt"/>
              <a:buAutoNum type="romanLcPeriod"/>
            </a:pPr>
            <a:r>
              <a:rPr lang="en-US" altLang="en-US" sz="2600" dirty="0">
                <a:latin typeface="+mj-lt"/>
              </a:rPr>
              <a:t>Information system library</a:t>
            </a:r>
          </a:p>
          <a:p>
            <a:pPr marL="971550" lvl="1" indent="-514350">
              <a:lnSpc>
                <a:spcPct val="80000"/>
              </a:lnSpc>
              <a:buClr>
                <a:schemeClr val="tx1"/>
              </a:buClr>
              <a:buFont typeface="+mj-lt"/>
              <a:buAutoNum type="romanLcPeriod"/>
            </a:pPr>
            <a:r>
              <a:rPr lang="en-US" altLang="en-US" sz="2600" dirty="0">
                <a:latin typeface="+mj-lt"/>
              </a:rPr>
              <a:t>Data control</a:t>
            </a:r>
          </a:p>
          <a:p>
            <a:pPr marL="838200" lvl="1" indent="-381000">
              <a:lnSpc>
                <a:spcPct val="80000"/>
              </a:lnSpc>
              <a:buNone/>
            </a:pPr>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10</a:t>
            </a:fld>
            <a:endParaRPr lang="en-US"/>
          </a:p>
        </p:txBody>
      </p:sp>
    </p:spTree>
    <p:extLst>
      <p:ext uri="{BB962C8B-B14F-4D97-AF65-F5344CB8AC3E}">
        <p14:creationId xmlns:p14="http://schemas.microsoft.com/office/powerpoint/2010/main" val="10481404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3865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3865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3865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3865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3865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38659">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838659">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838659">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838659">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838659">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83865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865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Segregation of Duties </a:t>
            </a:r>
            <a:r>
              <a:rPr lang="en-US" altLang="en-US" b="1" dirty="0" smtClean="0"/>
              <a:t>Within the </a:t>
            </a:r>
            <a:r>
              <a:rPr lang="en-US" altLang="en-US" b="1" dirty="0" smtClean="0"/>
              <a:t>Systems Function</a:t>
            </a:r>
          </a:p>
        </p:txBody>
      </p:sp>
      <p:sp>
        <p:nvSpPr>
          <p:cNvPr id="840707" name="Rectangle 3"/>
          <p:cNvSpPr>
            <a:spLocks noGrp="1" noChangeArrowheads="1"/>
          </p:cNvSpPr>
          <p:nvPr>
            <p:ph type="body" idx="1"/>
          </p:nvPr>
        </p:nvSpPr>
        <p:spPr>
          <a:xfrm>
            <a:off x="838200" y="1825625"/>
            <a:ext cx="10515600" cy="4351338"/>
          </a:xfrm>
          <a:noFill/>
        </p:spPr>
        <p:txBody>
          <a:bodyPr vert="horz" lIns="90488" tIns="44450" rIns="90488" bIns="44450" rtlCol="0">
            <a:normAutofit/>
          </a:bodyPr>
          <a:lstStyle/>
          <a:p>
            <a:pPr eaLnBrk="1" hangingPunct="1"/>
            <a:r>
              <a:rPr lang="en-US" altLang="en-US" dirty="0" smtClean="0">
                <a:latin typeface="+mj-lt"/>
              </a:rPr>
              <a:t>It is important that different people perform these functions.</a:t>
            </a:r>
          </a:p>
          <a:p>
            <a:pPr eaLnBrk="1" hangingPunct="1"/>
            <a:r>
              <a:rPr lang="en-US" altLang="en-US" dirty="0" smtClean="0">
                <a:latin typeface="+mj-lt"/>
              </a:rPr>
              <a:t>Allowing a person to perform two or more of them exposes the company to the possibility of fraud.</a:t>
            </a:r>
          </a:p>
        </p:txBody>
      </p:sp>
      <p:sp>
        <p:nvSpPr>
          <p:cNvPr id="2" name="Slide Number Placeholder 1"/>
          <p:cNvSpPr>
            <a:spLocks noGrp="1"/>
          </p:cNvSpPr>
          <p:nvPr>
            <p:ph type="sldNum" sz="quarter" idx="12"/>
          </p:nvPr>
        </p:nvSpPr>
        <p:spPr/>
        <p:txBody>
          <a:bodyPr/>
          <a:lstStyle/>
          <a:p>
            <a:fld id="{919C02E9-2FDD-4E92-B284-B4B315E5001E}" type="slidenum">
              <a:rPr lang="en-US" smtClean="0"/>
              <a:t>11</a:t>
            </a:fld>
            <a:endParaRPr lang="en-US"/>
          </a:p>
        </p:txBody>
      </p:sp>
    </p:spTree>
    <p:extLst>
      <p:ext uri="{BB962C8B-B14F-4D97-AF65-F5344CB8AC3E}">
        <p14:creationId xmlns:p14="http://schemas.microsoft.com/office/powerpoint/2010/main" val="27598176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407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407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070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Physical Access Controls</a:t>
            </a:r>
          </a:p>
        </p:txBody>
      </p:sp>
      <p:sp>
        <p:nvSpPr>
          <p:cNvPr id="846851" name="Rectangle 3"/>
          <p:cNvSpPr>
            <a:spLocks noGrp="1" noChangeArrowheads="1"/>
          </p:cNvSpPr>
          <p:nvPr>
            <p:ph type="body" idx="1"/>
          </p:nvPr>
        </p:nvSpPr>
        <p:spPr>
          <a:xfrm>
            <a:off x="838200" y="1447800"/>
            <a:ext cx="10515600" cy="4648200"/>
          </a:xfrm>
          <a:noFill/>
        </p:spPr>
        <p:txBody>
          <a:bodyPr vert="horz" lIns="90488" tIns="44450" rIns="90488" bIns="44450" rtlCol="0">
            <a:noAutofit/>
          </a:bodyPr>
          <a:lstStyle/>
          <a:p>
            <a:pPr eaLnBrk="1" hangingPunct="1">
              <a:lnSpc>
                <a:spcPct val="80000"/>
              </a:lnSpc>
            </a:pPr>
            <a:r>
              <a:rPr lang="en-US" altLang="en-US" sz="2400" dirty="0">
                <a:latin typeface="+mj-lt"/>
              </a:rPr>
              <a:t>How can physical access security be achieved? </a:t>
            </a:r>
          </a:p>
          <a:p>
            <a:pPr lvl="1" eaLnBrk="1" hangingPunct="1">
              <a:lnSpc>
                <a:spcPct val="80000"/>
              </a:lnSpc>
              <a:buFontTx/>
              <a:buChar char="–"/>
            </a:pPr>
            <a:r>
              <a:rPr lang="en-US" altLang="en-US" dirty="0">
                <a:latin typeface="+mj-lt"/>
              </a:rPr>
              <a:t>Place computer equipment in locked rooms and restrict access to authorized personnel</a:t>
            </a:r>
          </a:p>
          <a:p>
            <a:pPr lvl="1" eaLnBrk="1" hangingPunct="1">
              <a:lnSpc>
                <a:spcPct val="80000"/>
              </a:lnSpc>
              <a:buFontTx/>
              <a:buChar char="–"/>
            </a:pPr>
            <a:r>
              <a:rPr lang="en-US" altLang="en-US" dirty="0">
                <a:latin typeface="+mj-lt"/>
              </a:rPr>
              <a:t>Have only one or two entrances to the computer room</a:t>
            </a:r>
          </a:p>
          <a:p>
            <a:pPr lvl="1" eaLnBrk="1" hangingPunct="1">
              <a:lnSpc>
                <a:spcPct val="80000"/>
              </a:lnSpc>
              <a:buFontTx/>
              <a:buChar char="–"/>
            </a:pPr>
            <a:r>
              <a:rPr lang="en-US" altLang="en-US" dirty="0">
                <a:latin typeface="+mj-lt"/>
              </a:rPr>
              <a:t>Require proper employee ID</a:t>
            </a:r>
          </a:p>
          <a:p>
            <a:pPr lvl="1" eaLnBrk="1" hangingPunct="1">
              <a:lnSpc>
                <a:spcPct val="80000"/>
              </a:lnSpc>
              <a:buFontTx/>
              <a:buChar char="–"/>
            </a:pPr>
            <a:r>
              <a:rPr lang="en-US" altLang="en-US" dirty="0">
                <a:latin typeface="+mj-lt"/>
              </a:rPr>
              <a:t>Require that visitors sign a log</a:t>
            </a:r>
          </a:p>
          <a:p>
            <a:pPr lvl="1" eaLnBrk="1" hangingPunct="1">
              <a:lnSpc>
                <a:spcPct val="80000"/>
              </a:lnSpc>
              <a:buFontTx/>
              <a:buChar char="–"/>
            </a:pPr>
            <a:r>
              <a:rPr lang="en-US" altLang="en-US" dirty="0">
                <a:latin typeface="+mj-lt"/>
              </a:rPr>
              <a:t>Use a security alarm system</a:t>
            </a:r>
          </a:p>
          <a:p>
            <a:pPr lvl="1" eaLnBrk="1" hangingPunct="1">
              <a:lnSpc>
                <a:spcPct val="80000"/>
              </a:lnSpc>
              <a:buFontTx/>
              <a:buChar char="–"/>
            </a:pPr>
            <a:r>
              <a:rPr lang="en-US" altLang="en-US" dirty="0">
                <a:latin typeface="+mj-lt"/>
              </a:rPr>
              <a:t>Restrict access to private secured telephone lines and terminals or PCs.</a:t>
            </a:r>
          </a:p>
          <a:p>
            <a:pPr lvl="1" eaLnBrk="1" hangingPunct="1">
              <a:lnSpc>
                <a:spcPct val="80000"/>
              </a:lnSpc>
              <a:buFontTx/>
              <a:buChar char="–"/>
            </a:pPr>
            <a:r>
              <a:rPr lang="en-US" altLang="en-US" dirty="0">
                <a:latin typeface="+mj-lt"/>
              </a:rPr>
              <a:t>Install locks on PCs.</a:t>
            </a:r>
          </a:p>
          <a:p>
            <a:pPr lvl="1" eaLnBrk="1" hangingPunct="1">
              <a:lnSpc>
                <a:spcPct val="80000"/>
              </a:lnSpc>
              <a:buFontTx/>
              <a:buChar char="–"/>
            </a:pPr>
            <a:r>
              <a:rPr lang="en-US" altLang="en-US" dirty="0">
                <a:latin typeface="+mj-lt"/>
              </a:rPr>
              <a:t>Restrict access of off-line programs, data and equipment</a:t>
            </a:r>
          </a:p>
          <a:p>
            <a:pPr lvl="1" eaLnBrk="1" hangingPunct="1">
              <a:lnSpc>
                <a:spcPct val="80000"/>
              </a:lnSpc>
              <a:buFontTx/>
              <a:buChar char="–"/>
            </a:pPr>
            <a:r>
              <a:rPr lang="en-US" altLang="en-US" dirty="0">
                <a:latin typeface="+mj-lt"/>
              </a:rPr>
              <a:t>Locate hardware and other critical system components away from hazardous materials.</a:t>
            </a:r>
          </a:p>
          <a:p>
            <a:pPr lvl="1" eaLnBrk="1" hangingPunct="1">
              <a:lnSpc>
                <a:spcPct val="80000"/>
              </a:lnSpc>
              <a:buFontTx/>
              <a:buChar char="–"/>
            </a:pPr>
            <a:r>
              <a:rPr lang="en-US" altLang="en-US" dirty="0">
                <a:latin typeface="+mj-lt"/>
              </a:rPr>
              <a:t>Install fire and smoke detectors and fire extinguishers that do not damage computer equipment</a:t>
            </a:r>
          </a:p>
        </p:txBody>
      </p:sp>
      <p:sp>
        <p:nvSpPr>
          <p:cNvPr id="2" name="Slide Number Placeholder 1"/>
          <p:cNvSpPr>
            <a:spLocks noGrp="1"/>
          </p:cNvSpPr>
          <p:nvPr>
            <p:ph type="sldNum" sz="quarter" idx="12"/>
          </p:nvPr>
        </p:nvSpPr>
        <p:spPr/>
        <p:txBody>
          <a:bodyPr/>
          <a:lstStyle/>
          <a:p>
            <a:fld id="{919C02E9-2FDD-4E92-B284-B4B315E5001E}" type="slidenum">
              <a:rPr lang="en-US" smtClean="0"/>
              <a:t>12</a:t>
            </a:fld>
            <a:endParaRPr lang="en-US"/>
          </a:p>
        </p:txBody>
      </p:sp>
    </p:spTree>
    <p:extLst>
      <p:ext uri="{BB962C8B-B14F-4D97-AF65-F5344CB8AC3E}">
        <p14:creationId xmlns:p14="http://schemas.microsoft.com/office/powerpoint/2010/main" val="9681154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468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4685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4685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4685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4685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4685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84685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84685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846851">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846851">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84685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6851"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Logical Access Controls</a:t>
            </a:r>
          </a:p>
        </p:txBody>
      </p:sp>
      <p:sp>
        <p:nvSpPr>
          <p:cNvPr id="848899" name="Rectangle 3"/>
          <p:cNvSpPr>
            <a:spLocks noGrp="1" noChangeArrowheads="1"/>
          </p:cNvSpPr>
          <p:nvPr>
            <p:ph type="body" idx="1"/>
          </p:nvPr>
        </p:nvSpPr>
        <p:spPr>
          <a:xfrm>
            <a:off x="838200" y="1825625"/>
            <a:ext cx="10515600" cy="4351338"/>
          </a:xfrm>
          <a:noFill/>
        </p:spPr>
        <p:txBody>
          <a:bodyPr vert="horz" lIns="90488" tIns="44450" rIns="90488" bIns="44450" rtlCol="0">
            <a:normAutofit/>
          </a:bodyPr>
          <a:lstStyle/>
          <a:p>
            <a:pPr eaLnBrk="1" hangingPunct="1"/>
            <a:r>
              <a:rPr lang="en-US" altLang="en-US" dirty="0">
                <a:latin typeface="+mj-lt"/>
              </a:rPr>
              <a:t>Users should be allowed access only to the   data they are authorized to use and then only to perform specific authorized functions. </a:t>
            </a:r>
          </a:p>
          <a:p>
            <a:pPr eaLnBrk="1" hangingPunct="1"/>
            <a:r>
              <a:rPr lang="en-US" altLang="en-US" dirty="0">
                <a:latin typeface="+mj-lt"/>
              </a:rPr>
              <a:t>What are some logical access controls?</a:t>
            </a:r>
          </a:p>
          <a:p>
            <a:pPr lvl="1" eaLnBrk="1" hangingPunct="1">
              <a:buFontTx/>
              <a:buChar char="–"/>
            </a:pPr>
            <a:r>
              <a:rPr lang="en-US" altLang="en-US" sz="2800" dirty="0">
                <a:latin typeface="+mj-lt"/>
              </a:rPr>
              <a:t>passwords</a:t>
            </a:r>
          </a:p>
          <a:p>
            <a:pPr lvl="1" eaLnBrk="1" hangingPunct="1">
              <a:buFontTx/>
              <a:buChar char="–"/>
            </a:pPr>
            <a:r>
              <a:rPr lang="en-US" altLang="en-US" sz="2800" dirty="0">
                <a:latin typeface="+mj-lt"/>
              </a:rPr>
              <a:t>physical possession identification</a:t>
            </a:r>
          </a:p>
          <a:p>
            <a:pPr lvl="1" eaLnBrk="1" hangingPunct="1">
              <a:buFontTx/>
              <a:buChar char="–"/>
            </a:pPr>
            <a:r>
              <a:rPr lang="en-US" altLang="en-US" sz="2800" dirty="0">
                <a:latin typeface="+mj-lt"/>
              </a:rPr>
              <a:t>biometric identification</a:t>
            </a:r>
          </a:p>
          <a:p>
            <a:pPr lvl="1" eaLnBrk="1" hangingPunct="1">
              <a:buFontTx/>
              <a:buChar char="–"/>
            </a:pPr>
            <a:r>
              <a:rPr lang="en-US" altLang="en-US" sz="2800" dirty="0">
                <a:latin typeface="+mj-lt"/>
              </a:rPr>
              <a:t>compatibility tests</a:t>
            </a:r>
          </a:p>
        </p:txBody>
      </p:sp>
      <p:sp>
        <p:nvSpPr>
          <p:cNvPr id="2" name="Slide Number Placeholder 1"/>
          <p:cNvSpPr>
            <a:spLocks noGrp="1"/>
          </p:cNvSpPr>
          <p:nvPr>
            <p:ph type="sldNum" sz="quarter" idx="12"/>
          </p:nvPr>
        </p:nvSpPr>
        <p:spPr/>
        <p:txBody>
          <a:bodyPr/>
          <a:lstStyle/>
          <a:p>
            <a:fld id="{919C02E9-2FDD-4E92-B284-B4B315E5001E}" type="slidenum">
              <a:rPr lang="en-US" smtClean="0"/>
              <a:t>13</a:t>
            </a:fld>
            <a:endParaRPr lang="en-US"/>
          </a:p>
        </p:txBody>
      </p:sp>
    </p:spTree>
    <p:extLst>
      <p:ext uri="{BB962C8B-B14F-4D97-AF65-F5344CB8AC3E}">
        <p14:creationId xmlns:p14="http://schemas.microsoft.com/office/powerpoint/2010/main" val="9295328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488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4889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488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488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4889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8488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8899"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Protection of PCs and Client/Server Networks</a:t>
            </a:r>
          </a:p>
        </p:txBody>
      </p:sp>
      <p:sp>
        <p:nvSpPr>
          <p:cNvPr id="875523" name="Rectangle 3"/>
          <p:cNvSpPr>
            <a:spLocks noGrp="1" noChangeArrowheads="1"/>
          </p:cNvSpPr>
          <p:nvPr>
            <p:ph type="body" idx="1"/>
          </p:nvPr>
        </p:nvSpPr>
        <p:spPr>
          <a:xfrm>
            <a:off x="838200" y="1905000"/>
            <a:ext cx="10515600" cy="4451350"/>
          </a:xfrm>
          <a:noFill/>
        </p:spPr>
        <p:txBody>
          <a:bodyPr vert="horz" lIns="90488" tIns="44450" rIns="90488" bIns="44450" rtlCol="0">
            <a:normAutofit/>
          </a:bodyPr>
          <a:lstStyle/>
          <a:p>
            <a:pPr eaLnBrk="1" hangingPunct="1"/>
            <a:r>
              <a:rPr lang="en-US" altLang="en-US" sz="3200" dirty="0">
                <a:latin typeface="+mj-lt"/>
              </a:rPr>
              <a:t>Many of the policies and procedures for mainframe control are applicable to </a:t>
            </a:r>
            <a:r>
              <a:rPr lang="en-US" altLang="en-US" sz="3200" dirty="0" smtClean="0">
                <a:latin typeface="+mj-lt"/>
              </a:rPr>
              <a:t>PCs and </a:t>
            </a:r>
            <a:r>
              <a:rPr lang="en-US" altLang="en-US" sz="3200" dirty="0">
                <a:latin typeface="+mj-lt"/>
              </a:rPr>
              <a:t>networks.</a:t>
            </a:r>
          </a:p>
          <a:p>
            <a:pPr eaLnBrk="1" hangingPunct="1"/>
            <a:r>
              <a:rPr lang="en-US" altLang="en-US" sz="3200" dirty="0">
                <a:latin typeface="+mj-lt"/>
              </a:rPr>
              <a:t>The following controls are also important:</a:t>
            </a:r>
          </a:p>
          <a:p>
            <a:pPr lvl="1" eaLnBrk="1" hangingPunct="1"/>
            <a:r>
              <a:rPr lang="en-US" altLang="en-US" sz="3200" dirty="0">
                <a:latin typeface="+mj-lt"/>
              </a:rPr>
              <a:t>Train users in PC-related control concepts.</a:t>
            </a:r>
          </a:p>
          <a:p>
            <a:pPr lvl="1" eaLnBrk="1" hangingPunct="1"/>
            <a:r>
              <a:rPr lang="en-US" altLang="en-US" sz="3200" dirty="0">
                <a:latin typeface="+mj-lt"/>
              </a:rPr>
              <a:t>Restrict access by using locks and keys on PCs.</a:t>
            </a:r>
          </a:p>
          <a:p>
            <a:pPr lvl="1" eaLnBrk="1" hangingPunct="1"/>
            <a:r>
              <a:rPr lang="en-US" altLang="en-US" sz="3200" dirty="0">
                <a:latin typeface="+mj-lt"/>
              </a:rPr>
              <a:t>Establish policies and procedures.</a:t>
            </a:r>
          </a:p>
        </p:txBody>
      </p:sp>
      <p:sp>
        <p:nvSpPr>
          <p:cNvPr id="2" name="Slide Number Placeholder 1"/>
          <p:cNvSpPr>
            <a:spLocks noGrp="1"/>
          </p:cNvSpPr>
          <p:nvPr>
            <p:ph type="sldNum" sz="quarter" idx="12"/>
          </p:nvPr>
        </p:nvSpPr>
        <p:spPr/>
        <p:txBody>
          <a:bodyPr/>
          <a:lstStyle/>
          <a:p>
            <a:fld id="{919C02E9-2FDD-4E92-B284-B4B315E5001E}" type="slidenum">
              <a:rPr lang="en-US" smtClean="0"/>
              <a:t>14</a:t>
            </a:fld>
            <a:endParaRPr lang="en-US"/>
          </a:p>
        </p:txBody>
      </p:sp>
    </p:spTree>
    <p:extLst>
      <p:ext uri="{BB962C8B-B14F-4D97-AF65-F5344CB8AC3E}">
        <p14:creationId xmlns:p14="http://schemas.microsoft.com/office/powerpoint/2010/main" val="27788231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55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7552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7552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7552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755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552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Protection of PCs and Client/Server Networks</a:t>
            </a:r>
          </a:p>
        </p:txBody>
      </p:sp>
      <p:sp>
        <p:nvSpPr>
          <p:cNvPr id="877571" name="Rectangle 3"/>
          <p:cNvSpPr>
            <a:spLocks noGrp="1" noChangeArrowheads="1"/>
          </p:cNvSpPr>
          <p:nvPr>
            <p:ph type="body" idx="1"/>
          </p:nvPr>
        </p:nvSpPr>
        <p:spPr>
          <a:xfrm>
            <a:off x="838200" y="1825625"/>
            <a:ext cx="10515600" cy="4351338"/>
          </a:xfrm>
          <a:noFill/>
        </p:spPr>
        <p:txBody>
          <a:bodyPr vert="horz" lIns="90488" tIns="44450" rIns="90488" bIns="44450" rtlCol="0">
            <a:noAutofit/>
          </a:bodyPr>
          <a:lstStyle/>
          <a:p>
            <a:pPr lvl="1" eaLnBrk="1" hangingPunct="1">
              <a:lnSpc>
                <a:spcPct val="80000"/>
              </a:lnSpc>
            </a:pPr>
            <a:r>
              <a:rPr lang="en-US" altLang="en-US" sz="2800" dirty="0">
                <a:latin typeface="+mj-lt"/>
              </a:rPr>
              <a:t>Portable PCs should not be stored in cars.</a:t>
            </a:r>
          </a:p>
          <a:p>
            <a:pPr lvl="1" eaLnBrk="1" hangingPunct="1">
              <a:lnSpc>
                <a:spcPct val="80000"/>
              </a:lnSpc>
            </a:pPr>
            <a:r>
              <a:rPr lang="en-US" altLang="en-US" sz="2800" dirty="0">
                <a:latin typeface="+mj-lt"/>
              </a:rPr>
              <a:t>Keep sensitive data in the most secure environment possible.</a:t>
            </a:r>
          </a:p>
          <a:p>
            <a:pPr lvl="1" eaLnBrk="1" hangingPunct="1">
              <a:lnSpc>
                <a:spcPct val="80000"/>
              </a:lnSpc>
            </a:pPr>
            <a:r>
              <a:rPr lang="en-US" altLang="en-US" sz="2800" dirty="0">
                <a:latin typeface="+mj-lt"/>
              </a:rPr>
              <a:t>Install software that automatically shuts down a terminal after its been idle for a certain amount of time.</a:t>
            </a:r>
          </a:p>
          <a:p>
            <a:pPr lvl="1" eaLnBrk="1" hangingPunct="1">
              <a:lnSpc>
                <a:spcPct val="80000"/>
              </a:lnSpc>
            </a:pPr>
            <a:r>
              <a:rPr lang="en-US" altLang="en-US" sz="2800" dirty="0">
                <a:latin typeface="+mj-lt"/>
              </a:rPr>
              <a:t>Back up hard disks regularly.</a:t>
            </a:r>
          </a:p>
          <a:p>
            <a:pPr lvl="1" eaLnBrk="1" hangingPunct="1">
              <a:lnSpc>
                <a:spcPct val="80000"/>
              </a:lnSpc>
            </a:pPr>
            <a:r>
              <a:rPr lang="en-US" altLang="en-US" sz="2800" dirty="0">
                <a:latin typeface="+mj-lt"/>
              </a:rPr>
              <a:t>Encrypt or password protect files.</a:t>
            </a:r>
          </a:p>
          <a:p>
            <a:pPr lvl="1" eaLnBrk="1" hangingPunct="1">
              <a:lnSpc>
                <a:spcPct val="80000"/>
              </a:lnSpc>
            </a:pPr>
            <a:r>
              <a:rPr lang="en-US" altLang="en-US" sz="2800" dirty="0">
                <a:latin typeface="+mj-lt"/>
              </a:rPr>
              <a:t>Build protective walls around operating systems.</a:t>
            </a:r>
          </a:p>
          <a:p>
            <a:pPr lvl="1" eaLnBrk="1" hangingPunct="1">
              <a:lnSpc>
                <a:spcPct val="80000"/>
              </a:lnSpc>
            </a:pPr>
            <a:r>
              <a:rPr lang="en-US" altLang="en-US" sz="2800" dirty="0">
                <a:latin typeface="+mj-lt"/>
              </a:rPr>
              <a:t>Ensure that PCs are booted up within a secure system.</a:t>
            </a:r>
          </a:p>
          <a:p>
            <a:pPr lvl="1" eaLnBrk="1" hangingPunct="1">
              <a:lnSpc>
                <a:spcPct val="80000"/>
              </a:lnSpc>
            </a:pPr>
            <a:r>
              <a:rPr lang="en-US" altLang="en-US" sz="2800" dirty="0">
                <a:latin typeface="+mj-lt"/>
              </a:rPr>
              <a:t>Use multilevel password controls to limit employee access to incompatible data.</a:t>
            </a:r>
          </a:p>
          <a:p>
            <a:pPr lvl="1" eaLnBrk="1" hangingPunct="1">
              <a:lnSpc>
                <a:spcPct val="80000"/>
              </a:lnSpc>
            </a:pPr>
            <a:r>
              <a:rPr lang="en-US" altLang="en-US" sz="2800" dirty="0">
                <a:latin typeface="+mj-lt"/>
              </a:rPr>
              <a:t>Use specialists to detect holes in the network.</a:t>
            </a:r>
          </a:p>
        </p:txBody>
      </p:sp>
      <p:sp>
        <p:nvSpPr>
          <p:cNvPr id="2" name="Slide Number Placeholder 1"/>
          <p:cNvSpPr>
            <a:spLocks noGrp="1"/>
          </p:cNvSpPr>
          <p:nvPr>
            <p:ph type="sldNum" sz="quarter" idx="12"/>
          </p:nvPr>
        </p:nvSpPr>
        <p:spPr/>
        <p:txBody>
          <a:bodyPr/>
          <a:lstStyle/>
          <a:p>
            <a:fld id="{919C02E9-2FDD-4E92-B284-B4B315E5001E}" type="slidenum">
              <a:rPr lang="en-US" smtClean="0"/>
              <a:t>15</a:t>
            </a:fld>
            <a:endParaRPr lang="en-US"/>
          </a:p>
        </p:txBody>
      </p:sp>
    </p:spTree>
    <p:extLst>
      <p:ext uri="{BB962C8B-B14F-4D97-AF65-F5344CB8AC3E}">
        <p14:creationId xmlns:p14="http://schemas.microsoft.com/office/powerpoint/2010/main" val="36120672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75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775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775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775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7757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7757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87757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87757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8775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757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Internet and e-Commerce Controls</a:t>
            </a:r>
          </a:p>
        </p:txBody>
      </p:sp>
      <p:sp>
        <p:nvSpPr>
          <p:cNvPr id="879619" name="Rectangle 3"/>
          <p:cNvSpPr>
            <a:spLocks noGrp="1" noChangeArrowheads="1"/>
          </p:cNvSpPr>
          <p:nvPr>
            <p:ph type="body" idx="1"/>
          </p:nvPr>
        </p:nvSpPr>
        <p:spPr>
          <a:noFill/>
        </p:spPr>
        <p:txBody>
          <a:bodyPr vert="horz" lIns="90488" tIns="44450" rIns="90488" bIns="44450" rtlCol="0">
            <a:normAutofit fontScale="92500"/>
          </a:bodyPr>
          <a:lstStyle/>
          <a:p>
            <a:pPr eaLnBrk="1" hangingPunct="1"/>
            <a:r>
              <a:rPr lang="en-US" altLang="en-US" dirty="0" smtClean="0">
                <a:latin typeface="+mj-lt"/>
              </a:rPr>
              <a:t>Why caution should be exercised when conducting business on the Internet.</a:t>
            </a:r>
          </a:p>
          <a:p>
            <a:pPr lvl="1" eaLnBrk="1" hangingPunct="1">
              <a:buFontTx/>
              <a:buChar char="–"/>
            </a:pPr>
            <a:r>
              <a:rPr lang="en-US" altLang="en-US" dirty="0" smtClean="0">
                <a:latin typeface="+mj-lt"/>
              </a:rPr>
              <a:t>the large and global base of people that depend on the Internet</a:t>
            </a:r>
          </a:p>
          <a:p>
            <a:pPr lvl="1" eaLnBrk="1" hangingPunct="1">
              <a:buFontTx/>
              <a:buChar char="–"/>
            </a:pPr>
            <a:r>
              <a:rPr lang="en-US" altLang="en-US" dirty="0" smtClean="0">
                <a:latin typeface="+mj-lt"/>
              </a:rPr>
              <a:t>the variability in quality, compatibility, completeness, and stability of network products and </a:t>
            </a:r>
            <a:r>
              <a:rPr lang="en-US" altLang="en-US" dirty="0" smtClean="0">
                <a:latin typeface="+mj-lt"/>
              </a:rPr>
              <a:t>services</a:t>
            </a:r>
          </a:p>
          <a:p>
            <a:pPr lvl="1">
              <a:buFontTx/>
              <a:buChar char="–"/>
            </a:pPr>
            <a:r>
              <a:rPr lang="en-US" altLang="en-US" dirty="0">
                <a:latin typeface="+mj-lt"/>
              </a:rPr>
              <a:t>access of messages by others</a:t>
            </a:r>
          </a:p>
          <a:p>
            <a:pPr lvl="1">
              <a:buFontTx/>
              <a:buChar char="–"/>
            </a:pPr>
            <a:r>
              <a:rPr lang="en-US" altLang="en-US" dirty="0">
                <a:latin typeface="+mj-lt"/>
              </a:rPr>
              <a:t>security flaws in Web sites</a:t>
            </a:r>
          </a:p>
          <a:p>
            <a:pPr lvl="1">
              <a:buFontTx/>
              <a:buChar char="–"/>
            </a:pPr>
            <a:r>
              <a:rPr lang="en-US" altLang="en-US" dirty="0">
                <a:latin typeface="+mj-lt"/>
              </a:rPr>
              <a:t>attraction of hackers to the Internet</a:t>
            </a:r>
          </a:p>
          <a:p>
            <a:r>
              <a:rPr lang="en-US" altLang="en-US" dirty="0">
                <a:latin typeface="+mj-lt"/>
              </a:rPr>
              <a:t>What controls can be used to secure Internet activity?</a:t>
            </a:r>
          </a:p>
          <a:p>
            <a:pPr lvl="1">
              <a:buFontTx/>
              <a:buChar char="–"/>
            </a:pPr>
            <a:r>
              <a:rPr lang="en-US" altLang="en-US" dirty="0">
                <a:latin typeface="+mj-lt"/>
              </a:rPr>
              <a:t>passwords</a:t>
            </a:r>
          </a:p>
          <a:p>
            <a:pPr lvl="1">
              <a:buFontTx/>
              <a:buChar char="–"/>
            </a:pPr>
            <a:r>
              <a:rPr lang="en-US" altLang="en-US" dirty="0">
                <a:latin typeface="+mj-lt"/>
              </a:rPr>
              <a:t>encryption technology</a:t>
            </a:r>
          </a:p>
          <a:p>
            <a:pPr lvl="1">
              <a:buFontTx/>
              <a:buChar char="–"/>
            </a:pPr>
            <a:r>
              <a:rPr lang="en-US" altLang="en-US" dirty="0">
                <a:latin typeface="+mj-lt"/>
              </a:rPr>
              <a:t>routing verification procedures</a:t>
            </a:r>
          </a:p>
          <a:p>
            <a:pPr lvl="1" eaLnBrk="1" hangingPunct="1">
              <a:buFontTx/>
              <a:buChar char="–"/>
            </a:pPr>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16</a:t>
            </a:fld>
            <a:endParaRPr lang="en-US"/>
          </a:p>
        </p:txBody>
      </p:sp>
    </p:spTree>
    <p:extLst>
      <p:ext uri="{BB962C8B-B14F-4D97-AF65-F5344CB8AC3E}">
        <p14:creationId xmlns:p14="http://schemas.microsoft.com/office/powerpoint/2010/main" val="27117585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96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7961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7961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7961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7961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796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879619">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879619">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879619">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8796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961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smtClean="0"/>
              <a:t>Internet and e-Commerce Controls</a:t>
            </a:r>
          </a:p>
        </p:txBody>
      </p:sp>
      <p:sp>
        <p:nvSpPr>
          <p:cNvPr id="883715" name="Rectangle 3"/>
          <p:cNvSpPr>
            <a:spLocks noGrp="1" noChangeArrowheads="1"/>
          </p:cNvSpPr>
          <p:nvPr>
            <p:ph type="body" idx="1"/>
          </p:nvPr>
        </p:nvSpPr>
        <p:spPr>
          <a:xfrm>
            <a:off x="838200" y="1524000"/>
            <a:ext cx="10515600" cy="4114800"/>
          </a:xfrm>
          <a:noFill/>
        </p:spPr>
        <p:txBody>
          <a:bodyPr vert="horz" lIns="90488" tIns="44450" rIns="90488" bIns="44450" rtlCol="0">
            <a:normAutofit/>
          </a:bodyPr>
          <a:lstStyle/>
          <a:p>
            <a:pPr eaLnBrk="1" hangingPunct="1">
              <a:lnSpc>
                <a:spcPct val="90000"/>
              </a:lnSpc>
            </a:pPr>
            <a:r>
              <a:rPr lang="en-US" altLang="en-US" sz="2600" dirty="0">
                <a:latin typeface="+mj-lt"/>
              </a:rPr>
              <a:t>Another control is installing a firewall, hardware and software that control communications between a company’s internal network (trusted network) and an external network</a:t>
            </a:r>
            <a:r>
              <a:rPr lang="en-US" altLang="en-US" dirty="0" smtClean="0">
                <a:latin typeface="+mj-lt"/>
              </a:rPr>
              <a:t>.</a:t>
            </a:r>
          </a:p>
          <a:p>
            <a:pPr lvl="1" eaLnBrk="1" hangingPunct="1">
              <a:lnSpc>
                <a:spcPct val="90000"/>
              </a:lnSpc>
            </a:pPr>
            <a:r>
              <a:rPr lang="en-US" altLang="en-US" dirty="0">
                <a:latin typeface="+mj-lt"/>
              </a:rPr>
              <a:t>The firewall is a barrier between the networks that does not allow information to flow into and out of the trusted network</a:t>
            </a:r>
            <a:r>
              <a:rPr lang="en-US" altLang="en-US" dirty="0" smtClean="0">
                <a:latin typeface="+mj-lt"/>
              </a:rPr>
              <a:t>.</a:t>
            </a:r>
          </a:p>
          <a:p>
            <a:pPr eaLnBrk="1" hangingPunct="1">
              <a:lnSpc>
                <a:spcPct val="90000"/>
              </a:lnSpc>
            </a:pPr>
            <a:r>
              <a:rPr lang="en-US" altLang="en-US" sz="2600" dirty="0">
                <a:latin typeface="+mj-lt"/>
              </a:rPr>
              <a:t>Electronic envelopes can protect e-mail messages</a:t>
            </a:r>
          </a:p>
          <a:p>
            <a:pPr eaLnBrk="1" hangingPunct="1">
              <a:lnSpc>
                <a:spcPct val="90000"/>
              </a:lnSpc>
            </a:pPr>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17</a:t>
            </a:fld>
            <a:endParaRPr lang="en-US"/>
          </a:p>
        </p:txBody>
      </p:sp>
    </p:spTree>
    <p:extLst>
      <p:ext uri="{BB962C8B-B14F-4D97-AF65-F5344CB8AC3E}">
        <p14:creationId xmlns:p14="http://schemas.microsoft.com/office/powerpoint/2010/main" val="10896906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837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8371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8837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371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4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Maintainability</a:t>
            </a:r>
          </a:p>
        </p:txBody>
      </p:sp>
      <p:sp>
        <p:nvSpPr>
          <p:cNvPr id="863235" name="Rectangle 3"/>
          <p:cNvSpPr>
            <a:spLocks noGrp="1" noChangeArrowheads="1"/>
          </p:cNvSpPr>
          <p:nvPr>
            <p:ph type="body" idx="1"/>
          </p:nvPr>
        </p:nvSpPr>
        <p:spPr>
          <a:xfrm>
            <a:off x="838200" y="1825625"/>
            <a:ext cx="10515600" cy="4351338"/>
          </a:xfrm>
          <a:noFill/>
        </p:spPr>
        <p:txBody>
          <a:bodyPr vert="horz" lIns="90488" tIns="44450" rIns="90488" bIns="44450" rtlCol="0">
            <a:normAutofit/>
          </a:bodyPr>
          <a:lstStyle/>
          <a:p>
            <a:pPr eaLnBrk="1" hangingPunct="1"/>
            <a:r>
              <a:rPr lang="en-US" altLang="en-US" dirty="0" smtClean="0">
                <a:latin typeface="+mj-lt"/>
              </a:rPr>
              <a:t>Two categories of controls help ensure the maintainability of a system:</a:t>
            </a:r>
          </a:p>
          <a:p>
            <a:pPr lvl="1" eaLnBrk="1" hangingPunct="1"/>
            <a:r>
              <a:rPr lang="en-US" altLang="en-US" dirty="0" smtClean="0">
                <a:latin typeface="+mj-lt"/>
              </a:rPr>
              <a:t>Project development and acquisition controls</a:t>
            </a:r>
          </a:p>
          <a:p>
            <a:pPr lvl="1" eaLnBrk="1" hangingPunct="1"/>
            <a:r>
              <a:rPr lang="en-US" altLang="en-US" dirty="0" smtClean="0">
                <a:latin typeface="+mj-lt"/>
              </a:rPr>
              <a:t>Change management controls</a:t>
            </a:r>
          </a:p>
        </p:txBody>
      </p:sp>
      <p:sp>
        <p:nvSpPr>
          <p:cNvPr id="2" name="Slide Number Placeholder 1"/>
          <p:cNvSpPr>
            <a:spLocks noGrp="1"/>
          </p:cNvSpPr>
          <p:nvPr>
            <p:ph type="sldNum" sz="quarter" idx="12"/>
          </p:nvPr>
        </p:nvSpPr>
        <p:spPr/>
        <p:txBody>
          <a:bodyPr/>
          <a:lstStyle/>
          <a:p>
            <a:fld id="{919C02E9-2FDD-4E92-B284-B4B315E5001E}" type="slidenum">
              <a:rPr lang="en-US" smtClean="0"/>
              <a:t>18</a:t>
            </a:fld>
            <a:endParaRPr lang="en-US"/>
          </a:p>
        </p:txBody>
      </p:sp>
    </p:spTree>
    <p:extLst>
      <p:ext uri="{BB962C8B-B14F-4D97-AF65-F5344CB8AC3E}">
        <p14:creationId xmlns:p14="http://schemas.microsoft.com/office/powerpoint/2010/main" val="942974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63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63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632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3235"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2"/>
          <p:cNvSpPr>
            <a:spLocks noGrp="1" noChangeArrowheads="1"/>
          </p:cNvSpPr>
          <p:nvPr>
            <p:ph type="title"/>
          </p:nvPr>
        </p:nvSpPr>
        <p:spPr/>
        <p:txBody>
          <a:bodyPr/>
          <a:lstStyle/>
          <a:p>
            <a:pPr eaLnBrk="1" hangingPunct="1"/>
            <a:r>
              <a:rPr lang="en-US" altLang="en-US" b="1" dirty="0" smtClean="0"/>
              <a:t>Project Development and Acquisition Controls</a:t>
            </a:r>
          </a:p>
        </p:txBody>
      </p:sp>
      <p:sp>
        <p:nvSpPr>
          <p:cNvPr id="40965" name="Rectangle 3"/>
          <p:cNvSpPr>
            <a:spLocks noGrp="1" noChangeArrowheads="1"/>
          </p:cNvSpPr>
          <p:nvPr>
            <p:ph type="body" idx="1"/>
          </p:nvPr>
        </p:nvSpPr>
        <p:spPr>
          <a:xfrm>
            <a:off x="838200" y="1825625"/>
            <a:ext cx="10515600" cy="4351338"/>
          </a:xfrm>
        </p:spPr>
        <p:txBody>
          <a:bodyPr/>
          <a:lstStyle/>
          <a:p>
            <a:pPr eaLnBrk="1" hangingPunct="1"/>
            <a:r>
              <a:rPr lang="en-US" altLang="en-US" dirty="0" smtClean="0">
                <a:latin typeface="+mj-lt"/>
              </a:rPr>
              <a:t>Project development and acquisition controls include:</a:t>
            </a:r>
          </a:p>
          <a:p>
            <a:pPr lvl="1" eaLnBrk="1" hangingPunct="1"/>
            <a:r>
              <a:rPr lang="en-US" altLang="en-US" dirty="0" smtClean="0">
                <a:latin typeface="+mj-lt"/>
              </a:rPr>
              <a:t>Strategic Master Plan</a:t>
            </a:r>
          </a:p>
          <a:p>
            <a:pPr lvl="1" eaLnBrk="1" hangingPunct="1"/>
            <a:r>
              <a:rPr lang="en-US" altLang="en-US" dirty="0" smtClean="0">
                <a:latin typeface="+mj-lt"/>
              </a:rPr>
              <a:t>Project Controls</a:t>
            </a:r>
          </a:p>
          <a:p>
            <a:pPr lvl="1" eaLnBrk="1" hangingPunct="1"/>
            <a:r>
              <a:rPr lang="en-US" altLang="en-US" dirty="0" smtClean="0">
                <a:latin typeface="+mj-lt"/>
              </a:rPr>
              <a:t>Data Processing Schedule</a:t>
            </a:r>
          </a:p>
          <a:p>
            <a:pPr lvl="1" eaLnBrk="1" hangingPunct="1"/>
            <a:r>
              <a:rPr lang="en-US" altLang="en-US" dirty="0" smtClean="0">
                <a:latin typeface="+mj-lt"/>
              </a:rPr>
              <a:t>System Performance Measurements</a:t>
            </a:r>
          </a:p>
          <a:p>
            <a:pPr lvl="1" eaLnBrk="1" hangingPunct="1"/>
            <a:r>
              <a:rPr lang="en-US" altLang="en-US" dirty="0" smtClean="0">
                <a:latin typeface="+mj-lt"/>
              </a:rPr>
              <a:t>Post implementation </a:t>
            </a:r>
            <a:r>
              <a:rPr lang="en-US" altLang="en-US" dirty="0" smtClean="0">
                <a:latin typeface="+mj-lt"/>
              </a:rPr>
              <a:t>Review</a:t>
            </a:r>
          </a:p>
        </p:txBody>
      </p:sp>
      <p:sp>
        <p:nvSpPr>
          <p:cNvPr id="2" name="Slide Number Placeholder 1"/>
          <p:cNvSpPr>
            <a:spLocks noGrp="1"/>
          </p:cNvSpPr>
          <p:nvPr>
            <p:ph type="sldNum" sz="quarter" idx="12"/>
          </p:nvPr>
        </p:nvSpPr>
        <p:spPr/>
        <p:txBody>
          <a:bodyPr/>
          <a:lstStyle/>
          <a:p>
            <a:fld id="{919C02E9-2FDD-4E92-B284-B4B315E5001E}" type="slidenum">
              <a:rPr lang="en-US" smtClean="0"/>
              <a:t>19</a:t>
            </a:fld>
            <a:endParaRPr lang="en-US"/>
          </a:p>
        </p:txBody>
      </p:sp>
    </p:spTree>
    <p:extLst>
      <p:ext uri="{BB962C8B-B14F-4D97-AF65-F5344CB8AC3E}">
        <p14:creationId xmlns:p14="http://schemas.microsoft.com/office/powerpoint/2010/main" val="36580305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p:txBody>
          <a:bodyPr/>
          <a:lstStyle/>
          <a:p>
            <a:pPr eaLnBrk="1" hangingPunct="1"/>
            <a:r>
              <a:rPr lang="en-US" altLang="en-US" b="1" dirty="0" smtClean="0"/>
              <a:t>Change Management Controls</a:t>
            </a:r>
          </a:p>
        </p:txBody>
      </p:sp>
      <p:sp>
        <p:nvSpPr>
          <p:cNvPr id="41989" name="Rectangle 3"/>
          <p:cNvSpPr>
            <a:spLocks noGrp="1" noChangeArrowheads="1"/>
          </p:cNvSpPr>
          <p:nvPr>
            <p:ph type="body" idx="1"/>
          </p:nvPr>
        </p:nvSpPr>
        <p:spPr>
          <a:xfrm>
            <a:off x="838200" y="1825625"/>
            <a:ext cx="10515600" cy="4351338"/>
          </a:xfrm>
        </p:spPr>
        <p:txBody>
          <a:bodyPr/>
          <a:lstStyle/>
          <a:p>
            <a:pPr eaLnBrk="1" hangingPunct="1">
              <a:lnSpc>
                <a:spcPct val="90000"/>
              </a:lnSpc>
              <a:buFont typeface="Wingdings" panose="05000000000000000000" pitchFamily="2" charset="2"/>
              <a:buNone/>
            </a:pPr>
            <a:r>
              <a:rPr lang="en-US" altLang="en-US" sz="2600" dirty="0">
                <a:latin typeface="+mj-lt"/>
              </a:rPr>
              <a:t>Change management controls include:</a:t>
            </a:r>
          </a:p>
          <a:p>
            <a:pPr eaLnBrk="1" hangingPunct="1">
              <a:lnSpc>
                <a:spcPct val="90000"/>
              </a:lnSpc>
            </a:pPr>
            <a:r>
              <a:rPr lang="en-US" altLang="en-US" sz="2600" dirty="0">
                <a:latin typeface="+mj-lt"/>
              </a:rPr>
              <a:t>Periodically review all systems for needed changes</a:t>
            </a:r>
          </a:p>
          <a:p>
            <a:pPr eaLnBrk="1" hangingPunct="1">
              <a:lnSpc>
                <a:spcPct val="90000"/>
              </a:lnSpc>
            </a:pPr>
            <a:r>
              <a:rPr lang="en-US" altLang="en-US" sz="2600" dirty="0">
                <a:latin typeface="+mj-lt"/>
              </a:rPr>
              <a:t>Require all requests to be submitted in standardized format</a:t>
            </a:r>
          </a:p>
          <a:p>
            <a:pPr eaLnBrk="1" hangingPunct="1">
              <a:lnSpc>
                <a:spcPct val="90000"/>
              </a:lnSpc>
            </a:pPr>
            <a:r>
              <a:rPr lang="en-US" altLang="en-US" sz="2600" dirty="0">
                <a:latin typeface="+mj-lt"/>
              </a:rPr>
              <a:t>Log and review requests from authorized users for changes and additions to systems</a:t>
            </a:r>
          </a:p>
          <a:p>
            <a:pPr eaLnBrk="1" hangingPunct="1">
              <a:lnSpc>
                <a:spcPct val="90000"/>
              </a:lnSpc>
            </a:pPr>
            <a:r>
              <a:rPr lang="en-US" altLang="en-US" sz="2600" dirty="0">
                <a:latin typeface="+mj-lt"/>
              </a:rPr>
              <a:t>Assess the impact of requested changes on system reliability objectives, policies and standards</a:t>
            </a:r>
          </a:p>
        </p:txBody>
      </p:sp>
      <p:sp>
        <p:nvSpPr>
          <p:cNvPr id="2" name="Slide Number Placeholder 1"/>
          <p:cNvSpPr>
            <a:spLocks noGrp="1"/>
          </p:cNvSpPr>
          <p:nvPr>
            <p:ph type="sldNum" sz="quarter" idx="12"/>
          </p:nvPr>
        </p:nvSpPr>
        <p:spPr/>
        <p:txBody>
          <a:bodyPr/>
          <a:lstStyle/>
          <a:p>
            <a:fld id="{919C02E9-2FDD-4E92-B284-B4B315E5001E}" type="slidenum">
              <a:rPr lang="en-US" smtClean="0"/>
              <a:t>20</a:t>
            </a:fld>
            <a:endParaRPr lang="en-US"/>
          </a:p>
        </p:txBody>
      </p:sp>
    </p:spTree>
    <p:extLst>
      <p:ext uri="{BB962C8B-B14F-4D97-AF65-F5344CB8AC3E}">
        <p14:creationId xmlns:p14="http://schemas.microsoft.com/office/powerpoint/2010/main" val="40807295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2"/>
          <p:cNvSpPr>
            <a:spLocks noGrp="1" noChangeArrowheads="1"/>
          </p:cNvSpPr>
          <p:nvPr>
            <p:ph type="title"/>
          </p:nvPr>
        </p:nvSpPr>
        <p:spPr/>
        <p:txBody>
          <a:bodyPr/>
          <a:lstStyle/>
          <a:p>
            <a:pPr eaLnBrk="1" hangingPunct="1"/>
            <a:r>
              <a:rPr lang="en-US" altLang="en-US" dirty="0" smtClean="0"/>
              <a:t>Change Management </a:t>
            </a:r>
            <a:r>
              <a:rPr lang="en-US" altLang="en-US" dirty="0" smtClean="0"/>
              <a:t>Controls…</a:t>
            </a:r>
            <a:endParaRPr lang="en-US" altLang="en-US" sz="2400" dirty="0"/>
          </a:p>
        </p:txBody>
      </p:sp>
      <p:sp>
        <p:nvSpPr>
          <p:cNvPr id="43013" name="Rectangle 3"/>
          <p:cNvSpPr>
            <a:spLocks noGrp="1" noChangeArrowheads="1"/>
          </p:cNvSpPr>
          <p:nvPr>
            <p:ph type="body" idx="1"/>
          </p:nvPr>
        </p:nvSpPr>
        <p:spPr/>
        <p:txBody>
          <a:bodyPr/>
          <a:lstStyle/>
          <a:p>
            <a:pPr eaLnBrk="1" hangingPunct="1">
              <a:lnSpc>
                <a:spcPct val="80000"/>
              </a:lnSpc>
            </a:pPr>
            <a:r>
              <a:rPr lang="en-US" altLang="en-US" sz="2600" dirty="0">
                <a:latin typeface="+mj-lt"/>
              </a:rPr>
              <a:t>Categorize and rank all changes using established priorities</a:t>
            </a:r>
          </a:p>
          <a:p>
            <a:pPr eaLnBrk="1" hangingPunct="1">
              <a:lnSpc>
                <a:spcPct val="80000"/>
              </a:lnSpc>
            </a:pPr>
            <a:r>
              <a:rPr lang="en-US" altLang="en-US" sz="2600" dirty="0">
                <a:latin typeface="+mj-lt"/>
              </a:rPr>
              <a:t>Implement procedures to handle urgent matters</a:t>
            </a:r>
          </a:p>
          <a:p>
            <a:pPr eaLnBrk="1" hangingPunct="1">
              <a:lnSpc>
                <a:spcPct val="80000"/>
              </a:lnSpc>
            </a:pPr>
            <a:r>
              <a:rPr lang="en-US" altLang="en-US" sz="2600" dirty="0">
                <a:latin typeface="+mj-lt"/>
              </a:rPr>
              <a:t>Communicate all changes to management</a:t>
            </a:r>
          </a:p>
          <a:p>
            <a:pPr eaLnBrk="1" hangingPunct="1">
              <a:lnSpc>
                <a:spcPct val="80000"/>
              </a:lnSpc>
            </a:pPr>
            <a:r>
              <a:rPr lang="en-US" altLang="en-US" sz="2600" dirty="0">
                <a:latin typeface="+mj-lt"/>
              </a:rPr>
              <a:t>Require IT management to review, monitor, and approve all changes to software, hardware and personnel responsibilities</a:t>
            </a:r>
          </a:p>
          <a:p>
            <a:pPr eaLnBrk="1" hangingPunct="1">
              <a:lnSpc>
                <a:spcPct val="80000"/>
              </a:lnSpc>
            </a:pPr>
            <a:r>
              <a:rPr lang="en-US" altLang="en-US" sz="2600" dirty="0">
                <a:latin typeface="+mj-lt"/>
              </a:rPr>
              <a:t>Assign specific responsibilities to those involved in the change and monitor their work.</a:t>
            </a:r>
          </a:p>
        </p:txBody>
      </p:sp>
      <p:sp>
        <p:nvSpPr>
          <p:cNvPr id="2" name="Slide Number Placeholder 1"/>
          <p:cNvSpPr>
            <a:spLocks noGrp="1"/>
          </p:cNvSpPr>
          <p:nvPr>
            <p:ph type="sldNum" sz="quarter" idx="12"/>
          </p:nvPr>
        </p:nvSpPr>
        <p:spPr/>
        <p:txBody>
          <a:bodyPr/>
          <a:lstStyle/>
          <a:p>
            <a:fld id="{919C02E9-2FDD-4E92-B284-B4B315E5001E}" type="slidenum">
              <a:rPr lang="en-US" smtClean="0"/>
              <a:t>21</a:t>
            </a:fld>
            <a:endParaRPr lang="en-US"/>
          </a:p>
        </p:txBody>
      </p:sp>
    </p:spTree>
    <p:extLst>
      <p:ext uri="{BB962C8B-B14F-4D97-AF65-F5344CB8AC3E}">
        <p14:creationId xmlns:p14="http://schemas.microsoft.com/office/powerpoint/2010/main" val="39908621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2"/>
          <p:cNvSpPr>
            <a:spLocks noGrp="1" noChangeArrowheads="1"/>
          </p:cNvSpPr>
          <p:nvPr>
            <p:ph type="title"/>
          </p:nvPr>
        </p:nvSpPr>
        <p:spPr/>
        <p:txBody>
          <a:bodyPr/>
          <a:lstStyle/>
          <a:p>
            <a:pPr eaLnBrk="1" hangingPunct="1"/>
            <a:r>
              <a:rPr lang="en-US" altLang="en-US" dirty="0" smtClean="0"/>
              <a:t>Change Management </a:t>
            </a:r>
            <a:r>
              <a:rPr lang="en-US" altLang="en-US" dirty="0" smtClean="0"/>
              <a:t>Controls…</a:t>
            </a:r>
            <a:endParaRPr lang="en-US" altLang="en-US" sz="2400" dirty="0"/>
          </a:p>
        </p:txBody>
      </p:sp>
      <p:sp>
        <p:nvSpPr>
          <p:cNvPr id="44037" name="Rectangle 3"/>
          <p:cNvSpPr>
            <a:spLocks noGrp="1" noChangeArrowheads="1"/>
          </p:cNvSpPr>
          <p:nvPr>
            <p:ph type="body" idx="1"/>
          </p:nvPr>
        </p:nvSpPr>
        <p:spPr/>
        <p:txBody>
          <a:bodyPr/>
          <a:lstStyle/>
          <a:p>
            <a:pPr eaLnBrk="1" hangingPunct="1">
              <a:lnSpc>
                <a:spcPct val="80000"/>
              </a:lnSpc>
            </a:pPr>
            <a:r>
              <a:rPr lang="en-US" altLang="en-US" sz="2600" dirty="0">
                <a:latin typeface="+mj-lt"/>
              </a:rPr>
              <a:t>Control system access rights to avoid unauthorized systems and data access</a:t>
            </a:r>
          </a:p>
          <a:p>
            <a:pPr eaLnBrk="1" hangingPunct="1">
              <a:lnSpc>
                <a:spcPct val="80000"/>
              </a:lnSpc>
            </a:pPr>
            <a:r>
              <a:rPr lang="en-US" altLang="en-US" sz="2600" dirty="0">
                <a:latin typeface="+mj-lt"/>
              </a:rPr>
              <a:t>Make sure all changes go through the appropriate steps</a:t>
            </a:r>
          </a:p>
          <a:p>
            <a:pPr eaLnBrk="1" hangingPunct="1">
              <a:lnSpc>
                <a:spcPct val="80000"/>
              </a:lnSpc>
            </a:pPr>
            <a:r>
              <a:rPr lang="en-US" altLang="en-US" sz="2600" dirty="0">
                <a:latin typeface="+mj-lt"/>
              </a:rPr>
              <a:t>Test all changes</a:t>
            </a:r>
          </a:p>
          <a:p>
            <a:pPr eaLnBrk="1" hangingPunct="1">
              <a:lnSpc>
                <a:spcPct val="80000"/>
              </a:lnSpc>
            </a:pPr>
            <a:r>
              <a:rPr lang="en-US" altLang="en-US" sz="2600" dirty="0">
                <a:latin typeface="+mj-lt"/>
              </a:rPr>
              <a:t>Implement a quality assurance function</a:t>
            </a:r>
          </a:p>
          <a:p>
            <a:pPr eaLnBrk="1" hangingPunct="1">
              <a:lnSpc>
                <a:spcPct val="80000"/>
              </a:lnSpc>
            </a:pPr>
            <a:r>
              <a:rPr lang="en-US" altLang="en-US" sz="2600" dirty="0">
                <a:latin typeface="+mj-lt"/>
              </a:rPr>
              <a:t>Update all documentation and procedures when change is implemented</a:t>
            </a:r>
          </a:p>
          <a:p>
            <a:pPr eaLnBrk="1" hangingPunct="1">
              <a:lnSpc>
                <a:spcPct val="80000"/>
              </a:lnSpc>
            </a:pPr>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22</a:t>
            </a:fld>
            <a:endParaRPr lang="en-US"/>
          </a:p>
        </p:txBody>
      </p:sp>
    </p:spTree>
    <p:extLst>
      <p:ext uri="{BB962C8B-B14F-4D97-AF65-F5344CB8AC3E}">
        <p14:creationId xmlns:p14="http://schemas.microsoft.com/office/powerpoint/2010/main" val="10334403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Integrity</a:t>
            </a:r>
          </a:p>
        </p:txBody>
      </p:sp>
      <p:sp>
        <p:nvSpPr>
          <p:cNvPr id="828419" name="Rectangle 3"/>
          <p:cNvSpPr>
            <a:spLocks noGrp="1" noChangeArrowheads="1"/>
          </p:cNvSpPr>
          <p:nvPr>
            <p:ph type="body" idx="1"/>
          </p:nvPr>
        </p:nvSpPr>
        <p:spPr>
          <a:xfrm>
            <a:off x="838200" y="1752600"/>
            <a:ext cx="10515600" cy="4114800"/>
          </a:xfrm>
          <a:noFill/>
        </p:spPr>
        <p:txBody>
          <a:bodyPr vert="horz" lIns="90488" tIns="44450" rIns="90488" bIns="44450" rtlCol="0">
            <a:normAutofit/>
          </a:bodyPr>
          <a:lstStyle/>
          <a:p>
            <a:pPr eaLnBrk="1" hangingPunct="1"/>
            <a:r>
              <a:rPr lang="en-US" altLang="en-US" dirty="0" smtClean="0">
                <a:latin typeface="+mj-lt"/>
              </a:rPr>
              <a:t>A company designs </a:t>
            </a:r>
            <a:r>
              <a:rPr lang="en-US" altLang="en-US" dirty="0" smtClean="0">
                <a:solidFill>
                  <a:schemeClr val="tx1"/>
                </a:solidFill>
                <a:latin typeface="+mj-lt"/>
              </a:rPr>
              <a:t>general controls </a:t>
            </a:r>
            <a:r>
              <a:rPr lang="en-US" altLang="en-US" dirty="0" smtClean="0">
                <a:latin typeface="+mj-lt"/>
              </a:rPr>
              <a:t>to ensure that its overall computer system is stable and well managed.</a:t>
            </a:r>
          </a:p>
          <a:p>
            <a:pPr eaLnBrk="1" hangingPunct="1"/>
            <a:endParaRPr lang="en-US" altLang="en-US" dirty="0" smtClean="0">
              <a:latin typeface="+mj-lt"/>
            </a:endParaRPr>
          </a:p>
          <a:p>
            <a:pPr eaLnBrk="1" hangingPunct="1"/>
            <a:r>
              <a:rPr lang="en-US" altLang="en-US" dirty="0" smtClean="0">
                <a:latin typeface="+mj-lt"/>
              </a:rPr>
              <a:t>Application controls prevent, detect and correct errors in transactions as they flow through the various stages of a specific data processing program.</a:t>
            </a:r>
          </a:p>
        </p:txBody>
      </p:sp>
      <p:sp>
        <p:nvSpPr>
          <p:cNvPr id="2" name="Slide Number Placeholder 1"/>
          <p:cNvSpPr>
            <a:spLocks noGrp="1"/>
          </p:cNvSpPr>
          <p:nvPr>
            <p:ph type="sldNum" sz="quarter" idx="12"/>
          </p:nvPr>
        </p:nvSpPr>
        <p:spPr/>
        <p:txBody>
          <a:bodyPr/>
          <a:lstStyle/>
          <a:p>
            <a:fld id="{919C02E9-2FDD-4E92-B284-B4B315E5001E}" type="slidenum">
              <a:rPr lang="en-US" smtClean="0"/>
              <a:t>23</a:t>
            </a:fld>
            <a:endParaRPr lang="en-US"/>
          </a:p>
        </p:txBody>
      </p:sp>
    </p:spTree>
    <p:extLst>
      <p:ext uri="{BB962C8B-B14F-4D97-AF65-F5344CB8AC3E}">
        <p14:creationId xmlns:p14="http://schemas.microsoft.com/office/powerpoint/2010/main" val="15604764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284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284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841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p:txBody>
          <a:bodyPr/>
          <a:lstStyle/>
          <a:p>
            <a:pPr eaLnBrk="1" hangingPunct="1"/>
            <a:r>
              <a:rPr lang="en-US" altLang="en-US" b="1" dirty="0" smtClean="0"/>
              <a:t>Integrity: Source </a:t>
            </a:r>
            <a:r>
              <a:rPr lang="en-US" altLang="en-US" b="1" dirty="0" smtClean="0"/>
              <a:t>Data Controls</a:t>
            </a:r>
            <a:r>
              <a:rPr lang="en-US" altLang="en-US" dirty="0" smtClean="0"/>
              <a:t>	</a:t>
            </a:r>
          </a:p>
        </p:txBody>
      </p:sp>
      <p:sp>
        <p:nvSpPr>
          <p:cNvPr id="47109" name="Rectangle 3"/>
          <p:cNvSpPr>
            <a:spLocks noGrp="1" noChangeArrowheads="1"/>
          </p:cNvSpPr>
          <p:nvPr>
            <p:ph type="body" idx="1"/>
          </p:nvPr>
        </p:nvSpPr>
        <p:spPr/>
        <p:txBody>
          <a:bodyPr/>
          <a:lstStyle/>
          <a:p>
            <a:pPr eaLnBrk="1" hangingPunct="1">
              <a:lnSpc>
                <a:spcPct val="90000"/>
              </a:lnSpc>
              <a:buFont typeface="Wingdings" panose="05000000000000000000" pitchFamily="2" charset="2"/>
              <a:buNone/>
            </a:pPr>
            <a:r>
              <a:rPr lang="en-US" altLang="en-US" smtClean="0">
                <a:latin typeface="+mj-lt"/>
              </a:rPr>
              <a:t>Companies must establish control procedures to ensure that all source documents are authorized, accurate , complete and properly accounted for, and entered into the system or sent to their intended destination in a timely manner.  </a:t>
            </a:r>
          </a:p>
          <a:p>
            <a:pPr eaLnBrk="1" hangingPunct="1">
              <a:lnSpc>
                <a:spcPct val="90000"/>
              </a:lnSpc>
              <a:buFont typeface="Wingdings" panose="05000000000000000000" pitchFamily="2" charset="2"/>
              <a:buNone/>
            </a:pPr>
            <a:endParaRPr lang="en-US" altLang="en-US" smtClean="0">
              <a:latin typeface="+mj-lt"/>
            </a:endParaRPr>
          </a:p>
          <a:p>
            <a:pPr eaLnBrk="1" hangingPunct="1">
              <a:lnSpc>
                <a:spcPct val="90000"/>
              </a:lnSpc>
              <a:buFont typeface="Wingdings" panose="05000000000000000000" pitchFamily="2" charset="2"/>
              <a:buNone/>
            </a:pPr>
            <a:r>
              <a:rPr lang="en-US" altLang="en-US" smtClean="0">
                <a:latin typeface="+mj-lt"/>
              </a:rPr>
              <a:t>Source data controls include:</a:t>
            </a:r>
          </a:p>
        </p:txBody>
      </p:sp>
      <p:sp>
        <p:nvSpPr>
          <p:cNvPr id="2" name="Slide Number Placeholder 1"/>
          <p:cNvSpPr>
            <a:spLocks noGrp="1"/>
          </p:cNvSpPr>
          <p:nvPr>
            <p:ph type="sldNum" sz="quarter" idx="12"/>
          </p:nvPr>
        </p:nvSpPr>
        <p:spPr/>
        <p:txBody>
          <a:bodyPr/>
          <a:lstStyle/>
          <a:p>
            <a:fld id="{919C02E9-2FDD-4E92-B284-B4B315E5001E}" type="slidenum">
              <a:rPr lang="en-US" smtClean="0"/>
              <a:t>24</a:t>
            </a:fld>
            <a:endParaRPr lang="en-US"/>
          </a:p>
        </p:txBody>
      </p:sp>
    </p:spTree>
    <p:extLst>
      <p:ext uri="{BB962C8B-B14F-4D97-AF65-F5344CB8AC3E}">
        <p14:creationId xmlns:p14="http://schemas.microsoft.com/office/powerpoint/2010/main" val="15291600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2"/>
          <p:cNvSpPr>
            <a:spLocks noGrp="1" noChangeArrowheads="1"/>
          </p:cNvSpPr>
          <p:nvPr>
            <p:ph type="title"/>
          </p:nvPr>
        </p:nvSpPr>
        <p:spPr/>
        <p:txBody>
          <a:bodyPr/>
          <a:lstStyle/>
          <a:p>
            <a:pPr eaLnBrk="1" hangingPunct="1"/>
            <a:r>
              <a:rPr lang="en-US" altLang="en-US" b="1" dirty="0" smtClean="0"/>
              <a:t>Integrity: </a:t>
            </a:r>
            <a:r>
              <a:rPr lang="en-US" altLang="en-US" b="1" dirty="0" smtClean="0"/>
              <a:t>Source </a:t>
            </a:r>
            <a:r>
              <a:rPr lang="en-US" altLang="en-US" b="1" dirty="0" smtClean="0"/>
              <a:t>Data Controls</a:t>
            </a:r>
            <a:r>
              <a:rPr lang="en-US" altLang="en-US" dirty="0" smtClean="0"/>
              <a:t>	</a:t>
            </a:r>
          </a:p>
        </p:txBody>
      </p:sp>
      <p:sp>
        <p:nvSpPr>
          <p:cNvPr id="48133" name="Rectangle 3"/>
          <p:cNvSpPr>
            <a:spLocks noGrp="1" noChangeArrowheads="1"/>
          </p:cNvSpPr>
          <p:nvPr>
            <p:ph type="body" idx="1"/>
          </p:nvPr>
        </p:nvSpPr>
        <p:spPr>
          <a:xfrm>
            <a:off x="838200" y="1752600"/>
            <a:ext cx="10515600" cy="4114800"/>
          </a:xfrm>
        </p:spPr>
        <p:txBody>
          <a:bodyPr/>
          <a:lstStyle/>
          <a:p>
            <a:pPr eaLnBrk="1" hangingPunct="1">
              <a:buClr>
                <a:schemeClr val="accent1"/>
              </a:buClr>
              <a:buSzPct val="95000"/>
              <a:buFont typeface="Wingdings" panose="05000000000000000000" pitchFamily="2" charset="2"/>
              <a:buChar char="ü"/>
            </a:pPr>
            <a:r>
              <a:rPr lang="en-US" altLang="en-US" sz="2600" dirty="0">
                <a:latin typeface="+mj-lt"/>
              </a:rPr>
              <a:t>Forms design</a:t>
            </a:r>
          </a:p>
          <a:p>
            <a:pPr eaLnBrk="1" hangingPunct="1">
              <a:buClr>
                <a:schemeClr val="accent1"/>
              </a:buClr>
              <a:buSzPct val="95000"/>
              <a:buFont typeface="Wingdings" panose="05000000000000000000" pitchFamily="2" charset="2"/>
              <a:buChar char="ü"/>
            </a:pPr>
            <a:r>
              <a:rPr lang="en-US" altLang="en-US" sz="2600" dirty="0" err="1">
                <a:latin typeface="+mj-lt"/>
              </a:rPr>
              <a:t>Prenumbered</a:t>
            </a:r>
            <a:r>
              <a:rPr lang="en-US" altLang="en-US" sz="2600" dirty="0">
                <a:latin typeface="+mj-lt"/>
              </a:rPr>
              <a:t> forms sequence test</a:t>
            </a:r>
          </a:p>
          <a:p>
            <a:pPr eaLnBrk="1" hangingPunct="1">
              <a:buClr>
                <a:schemeClr val="accent1"/>
              </a:buClr>
              <a:buSzPct val="95000"/>
              <a:buFont typeface="Wingdings" panose="05000000000000000000" pitchFamily="2" charset="2"/>
              <a:buChar char="ü"/>
            </a:pPr>
            <a:r>
              <a:rPr lang="en-US" altLang="en-US" sz="2600" dirty="0">
                <a:latin typeface="+mj-lt"/>
              </a:rPr>
              <a:t>Turnaround documents</a:t>
            </a:r>
          </a:p>
          <a:p>
            <a:pPr eaLnBrk="1" hangingPunct="1">
              <a:buClr>
                <a:schemeClr val="accent1"/>
              </a:buClr>
              <a:buSzPct val="95000"/>
              <a:buFont typeface="Wingdings" panose="05000000000000000000" pitchFamily="2" charset="2"/>
              <a:buChar char="ü"/>
            </a:pPr>
            <a:r>
              <a:rPr lang="en-US" altLang="en-US" sz="2600" dirty="0">
                <a:latin typeface="+mj-lt"/>
              </a:rPr>
              <a:t>Cancellation and storage of documents</a:t>
            </a:r>
          </a:p>
          <a:p>
            <a:pPr eaLnBrk="1" hangingPunct="1">
              <a:buClr>
                <a:schemeClr val="accent1"/>
              </a:buClr>
              <a:buSzPct val="95000"/>
              <a:buFont typeface="Wingdings" panose="05000000000000000000" pitchFamily="2" charset="2"/>
              <a:buChar char="ü"/>
            </a:pPr>
            <a:r>
              <a:rPr lang="en-US" altLang="en-US" sz="2600" dirty="0">
                <a:latin typeface="+mj-lt"/>
              </a:rPr>
              <a:t>Authorization and segregation of duties</a:t>
            </a:r>
          </a:p>
          <a:p>
            <a:pPr eaLnBrk="1" hangingPunct="1">
              <a:buClr>
                <a:schemeClr val="accent1"/>
              </a:buClr>
              <a:buSzPct val="95000"/>
              <a:buFont typeface="Wingdings" panose="05000000000000000000" pitchFamily="2" charset="2"/>
              <a:buChar char="ü"/>
            </a:pPr>
            <a:r>
              <a:rPr lang="en-US" altLang="en-US" sz="2600" dirty="0">
                <a:latin typeface="+mj-lt"/>
              </a:rPr>
              <a:t>Visual scanning</a:t>
            </a:r>
          </a:p>
          <a:p>
            <a:pPr eaLnBrk="1" hangingPunct="1">
              <a:buClr>
                <a:schemeClr val="accent1"/>
              </a:buClr>
              <a:buSzPct val="95000"/>
              <a:buFont typeface="Wingdings" panose="05000000000000000000" pitchFamily="2" charset="2"/>
              <a:buChar char="ü"/>
            </a:pPr>
            <a:r>
              <a:rPr lang="en-US" altLang="en-US" sz="2600" dirty="0">
                <a:latin typeface="+mj-lt"/>
              </a:rPr>
              <a:t>Check digit verification</a:t>
            </a:r>
          </a:p>
          <a:p>
            <a:pPr eaLnBrk="1" hangingPunct="1">
              <a:buClr>
                <a:schemeClr val="accent1"/>
              </a:buClr>
              <a:buSzPct val="95000"/>
              <a:buFont typeface="Wingdings" panose="05000000000000000000" pitchFamily="2" charset="2"/>
              <a:buChar char="ü"/>
            </a:pPr>
            <a:r>
              <a:rPr lang="en-US" altLang="en-US" sz="2600" dirty="0">
                <a:latin typeface="+mj-lt"/>
              </a:rPr>
              <a:t>Key verification</a:t>
            </a:r>
          </a:p>
        </p:txBody>
      </p:sp>
      <p:sp>
        <p:nvSpPr>
          <p:cNvPr id="2" name="Slide Number Placeholder 1"/>
          <p:cNvSpPr>
            <a:spLocks noGrp="1"/>
          </p:cNvSpPr>
          <p:nvPr>
            <p:ph type="sldNum" sz="quarter" idx="12"/>
          </p:nvPr>
        </p:nvSpPr>
        <p:spPr/>
        <p:txBody>
          <a:bodyPr/>
          <a:lstStyle/>
          <a:p>
            <a:fld id="{919C02E9-2FDD-4E92-B284-B4B315E5001E}" type="slidenum">
              <a:rPr lang="en-US" smtClean="0"/>
              <a:t>25</a:t>
            </a:fld>
            <a:endParaRPr lang="en-US"/>
          </a:p>
        </p:txBody>
      </p:sp>
    </p:spTree>
    <p:extLst>
      <p:ext uri="{BB962C8B-B14F-4D97-AF65-F5344CB8AC3E}">
        <p14:creationId xmlns:p14="http://schemas.microsoft.com/office/powerpoint/2010/main" val="902617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2"/>
          <p:cNvSpPr>
            <a:spLocks noGrp="1" noChangeArrowheads="1"/>
          </p:cNvSpPr>
          <p:nvPr>
            <p:ph type="title"/>
          </p:nvPr>
        </p:nvSpPr>
        <p:spPr/>
        <p:txBody>
          <a:bodyPr/>
          <a:lstStyle/>
          <a:p>
            <a:pPr eaLnBrk="1" hangingPunct="1"/>
            <a:r>
              <a:rPr lang="en-US" altLang="en-US" b="1" dirty="0" smtClean="0"/>
              <a:t>Integrity</a:t>
            </a:r>
            <a:r>
              <a:rPr lang="en-US" altLang="en-US" b="1" dirty="0" smtClean="0"/>
              <a:t>: Input </a:t>
            </a:r>
            <a:r>
              <a:rPr lang="en-US" altLang="en-US" b="1" dirty="0" smtClean="0"/>
              <a:t>Validation Routines</a:t>
            </a:r>
            <a:r>
              <a:rPr lang="en-US" altLang="en-US" dirty="0" smtClean="0"/>
              <a:t>	</a:t>
            </a:r>
          </a:p>
        </p:txBody>
      </p:sp>
      <p:sp>
        <p:nvSpPr>
          <p:cNvPr id="49157" name="Rectangle 3"/>
          <p:cNvSpPr>
            <a:spLocks noGrp="1" noChangeArrowheads="1"/>
          </p:cNvSpPr>
          <p:nvPr>
            <p:ph type="body" idx="1"/>
          </p:nvPr>
        </p:nvSpPr>
        <p:spPr>
          <a:xfrm>
            <a:off x="990600" y="1905000"/>
            <a:ext cx="9220200" cy="1295400"/>
          </a:xfrm>
        </p:spPr>
        <p:txBody>
          <a:bodyPr/>
          <a:lstStyle/>
          <a:p>
            <a:pPr eaLnBrk="1" hangingPunct="1">
              <a:buFont typeface="Wingdings" panose="05000000000000000000" pitchFamily="2" charset="2"/>
              <a:buNone/>
            </a:pPr>
            <a:r>
              <a:rPr lang="en-US" altLang="en-US" sz="2600" dirty="0">
                <a:latin typeface="+mj-lt"/>
              </a:rPr>
              <a:t>Input validation routines are programs the check the integrity of input data.  They include:</a:t>
            </a:r>
          </a:p>
          <a:p>
            <a:pPr eaLnBrk="1" hangingPunct="1">
              <a:buClr>
                <a:schemeClr val="accent1"/>
              </a:buClr>
              <a:buSzPct val="95000"/>
              <a:buFont typeface="Wingdings" panose="05000000000000000000" pitchFamily="2" charset="2"/>
              <a:buChar char="q"/>
            </a:pPr>
            <a:endParaRPr lang="en-US" altLang="en-US" sz="2600" dirty="0">
              <a:latin typeface="+mj-lt"/>
            </a:endParaRPr>
          </a:p>
        </p:txBody>
      </p:sp>
      <p:sp>
        <p:nvSpPr>
          <p:cNvPr id="49158" name="Text Box 4"/>
          <p:cNvSpPr txBox="1">
            <a:spLocks noChangeArrowheads="1"/>
          </p:cNvSpPr>
          <p:nvPr/>
        </p:nvSpPr>
        <p:spPr bwMode="auto">
          <a:xfrm>
            <a:off x="6400800" y="3124200"/>
            <a:ext cx="406908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marL="342900" indent="-342900">
              <a:spcBef>
                <a:spcPct val="50000"/>
              </a:spcBef>
              <a:buClr>
                <a:schemeClr val="accent1"/>
              </a:buClr>
              <a:buSzTx/>
              <a:buFont typeface="Wingdings" panose="05000000000000000000" pitchFamily="2" charset="2"/>
              <a:buChar char="ü"/>
            </a:pPr>
            <a:r>
              <a:rPr lang="en-US" altLang="en-US" sz="2400" dirty="0">
                <a:latin typeface="+mj-lt"/>
              </a:rPr>
              <a:t>Limit check</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Range check</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Reasonableness test</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Redundant data check</a:t>
            </a:r>
            <a:endParaRPr lang="en-US" altLang="en-US" sz="2400" dirty="0">
              <a:solidFill>
                <a:schemeClr val="tx1"/>
              </a:solidFill>
              <a:latin typeface="+mj-lt"/>
            </a:endParaRPr>
          </a:p>
        </p:txBody>
      </p:sp>
      <p:sp>
        <p:nvSpPr>
          <p:cNvPr id="49159" name="Text Box 5"/>
          <p:cNvSpPr txBox="1">
            <a:spLocks noChangeArrowheads="1"/>
          </p:cNvSpPr>
          <p:nvPr/>
        </p:nvSpPr>
        <p:spPr bwMode="auto">
          <a:xfrm>
            <a:off x="1661160" y="3098800"/>
            <a:ext cx="4358640"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marL="342900" indent="-342900">
              <a:spcBef>
                <a:spcPct val="50000"/>
              </a:spcBef>
              <a:buClr>
                <a:schemeClr val="accent1"/>
              </a:buClr>
              <a:buSzTx/>
              <a:buFont typeface="Wingdings" panose="05000000000000000000" pitchFamily="2" charset="2"/>
              <a:buChar char="ü"/>
            </a:pPr>
            <a:r>
              <a:rPr lang="en-US" altLang="en-US" sz="2400" dirty="0">
                <a:latin typeface="+mj-lt"/>
              </a:rPr>
              <a:t>Sequence check</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Field check</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Sign check</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Validity check</a:t>
            </a:r>
          </a:p>
          <a:p>
            <a:pPr marL="342900" indent="-342900">
              <a:spcBef>
                <a:spcPct val="50000"/>
              </a:spcBef>
              <a:buClr>
                <a:schemeClr val="accent1"/>
              </a:buClr>
              <a:buSzTx/>
              <a:buFont typeface="Wingdings" panose="05000000000000000000" pitchFamily="2" charset="2"/>
              <a:buChar char="ü"/>
            </a:pPr>
            <a:r>
              <a:rPr lang="en-US" altLang="en-US" sz="2400" dirty="0">
                <a:latin typeface="+mj-lt"/>
              </a:rPr>
              <a:t>Capacity check</a:t>
            </a:r>
          </a:p>
          <a:p>
            <a:pPr marL="342900" indent="-342900">
              <a:spcBef>
                <a:spcPct val="50000"/>
              </a:spcBef>
              <a:buClr>
                <a:schemeClr val="accent1"/>
              </a:buClr>
              <a:buSzTx/>
              <a:buFont typeface="Wingdings" panose="05000000000000000000" pitchFamily="2" charset="2"/>
              <a:buChar char="ü"/>
            </a:pPr>
            <a:endParaRPr lang="en-US" altLang="en-US" sz="24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26</a:t>
            </a:fld>
            <a:endParaRPr lang="en-US"/>
          </a:p>
        </p:txBody>
      </p:sp>
    </p:spTree>
    <p:extLst>
      <p:ext uri="{BB962C8B-B14F-4D97-AF65-F5344CB8AC3E}">
        <p14:creationId xmlns:p14="http://schemas.microsoft.com/office/powerpoint/2010/main" val="34531450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2"/>
          <p:cNvSpPr>
            <a:spLocks noGrp="1" noChangeArrowheads="1"/>
          </p:cNvSpPr>
          <p:nvPr>
            <p:ph type="title"/>
          </p:nvPr>
        </p:nvSpPr>
        <p:spPr/>
        <p:txBody>
          <a:bodyPr/>
          <a:lstStyle/>
          <a:p>
            <a:pPr eaLnBrk="1" hangingPunct="1"/>
            <a:r>
              <a:rPr lang="en-US" altLang="en-US" b="1" dirty="0" smtClean="0"/>
              <a:t>Integrity: On-line </a:t>
            </a:r>
            <a:r>
              <a:rPr lang="en-US" altLang="en-US" b="1" dirty="0" smtClean="0"/>
              <a:t>Data Entry Controls</a:t>
            </a:r>
          </a:p>
        </p:txBody>
      </p:sp>
      <p:sp>
        <p:nvSpPr>
          <p:cNvPr id="50181"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smtClean="0">
                <a:latin typeface="+mj-lt"/>
              </a:rPr>
              <a:t>The goal of on-line data entry control is to ensure the integrity of transaction data entered from on-line terminals and PCs by minimizing errors and omissions.</a:t>
            </a:r>
          </a:p>
          <a:p>
            <a:pPr eaLnBrk="1" hangingPunct="1">
              <a:buFont typeface="Wingdings" panose="05000000000000000000" pitchFamily="2" charset="2"/>
              <a:buNone/>
            </a:pPr>
            <a:endParaRPr lang="en-US" altLang="en-US" smtClean="0">
              <a:latin typeface="+mj-lt"/>
            </a:endParaRPr>
          </a:p>
          <a:p>
            <a:pPr eaLnBrk="1" hangingPunct="1">
              <a:buFont typeface="Wingdings" panose="05000000000000000000" pitchFamily="2" charset="2"/>
              <a:buNone/>
            </a:pPr>
            <a:r>
              <a:rPr lang="en-US" altLang="en-US" smtClean="0">
                <a:latin typeface="+mj-lt"/>
              </a:rPr>
              <a:t>They include:</a:t>
            </a:r>
          </a:p>
        </p:txBody>
      </p:sp>
      <p:sp>
        <p:nvSpPr>
          <p:cNvPr id="2" name="Slide Number Placeholder 1"/>
          <p:cNvSpPr>
            <a:spLocks noGrp="1"/>
          </p:cNvSpPr>
          <p:nvPr>
            <p:ph type="sldNum" sz="quarter" idx="12"/>
          </p:nvPr>
        </p:nvSpPr>
        <p:spPr/>
        <p:txBody>
          <a:bodyPr/>
          <a:lstStyle/>
          <a:p>
            <a:fld id="{919C02E9-2FDD-4E92-B284-B4B315E5001E}" type="slidenum">
              <a:rPr lang="en-US" smtClean="0"/>
              <a:t>27</a:t>
            </a:fld>
            <a:endParaRPr lang="en-US"/>
          </a:p>
        </p:txBody>
      </p:sp>
    </p:spTree>
    <p:extLst>
      <p:ext uri="{BB962C8B-B14F-4D97-AF65-F5344CB8AC3E}">
        <p14:creationId xmlns:p14="http://schemas.microsoft.com/office/powerpoint/2010/main" val="25877580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2"/>
          <p:cNvSpPr>
            <a:spLocks noGrp="1" noChangeArrowheads="1"/>
          </p:cNvSpPr>
          <p:nvPr>
            <p:ph type="title"/>
          </p:nvPr>
        </p:nvSpPr>
        <p:spPr/>
        <p:txBody>
          <a:bodyPr/>
          <a:lstStyle/>
          <a:p>
            <a:pPr eaLnBrk="1" hangingPunct="1"/>
            <a:r>
              <a:rPr lang="en-US" altLang="en-US" b="1" dirty="0" smtClean="0"/>
              <a:t>Integrity: On-line </a:t>
            </a:r>
            <a:r>
              <a:rPr lang="en-US" altLang="en-US" b="1" dirty="0" smtClean="0"/>
              <a:t>Data Entry Controls</a:t>
            </a:r>
          </a:p>
        </p:txBody>
      </p:sp>
      <p:sp>
        <p:nvSpPr>
          <p:cNvPr id="51205" name="Rectangle 3"/>
          <p:cNvSpPr>
            <a:spLocks noGrp="1" noChangeArrowheads="1"/>
          </p:cNvSpPr>
          <p:nvPr>
            <p:ph type="body" idx="1"/>
          </p:nvPr>
        </p:nvSpPr>
        <p:spPr/>
        <p:txBody>
          <a:bodyPr/>
          <a:lstStyle/>
          <a:p>
            <a:pPr eaLnBrk="1" hangingPunct="1">
              <a:lnSpc>
                <a:spcPct val="80000"/>
              </a:lnSpc>
            </a:pPr>
            <a:r>
              <a:rPr lang="en-US" altLang="en-US" sz="2100" dirty="0">
                <a:latin typeface="+mj-lt"/>
              </a:rPr>
              <a:t>Field, limit, range, reasonableness, sign, validity, redundant data checks</a:t>
            </a:r>
          </a:p>
          <a:p>
            <a:pPr eaLnBrk="1" hangingPunct="1">
              <a:lnSpc>
                <a:spcPct val="80000"/>
              </a:lnSpc>
            </a:pPr>
            <a:r>
              <a:rPr lang="en-US" altLang="en-US" sz="2100" dirty="0">
                <a:latin typeface="+mj-lt"/>
              </a:rPr>
              <a:t>User ID numbers</a:t>
            </a:r>
          </a:p>
          <a:p>
            <a:pPr eaLnBrk="1" hangingPunct="1">
              <a:lnSpc>
                <a:spcPct val="80000"/>
              </a:lnSpc>
            </a:pPr>
            <a:r>
              <a:rPr lang="en-US" altLang="en-US" sz="2100" dirty="0">
                <a:latin typeface="+mj-lt"/>
              </a:rPr>
              <a:t>Compatibility tests</a:t>
            </a:r>
          </a:p>
          <a:p>
            <a:pPr eaLnBrk="1" hangingPunct="1">
              <a:lnSpc>
                <a:spcPct val="80000"/>
              </a:lnSpc>
            </a:pPr>
            <a:r>
              <a:rPr lang="en-US" altLang="en-US" sz="2100" dirty="0">
                <a:latin typeface="+mj-lt"/>
              </a:rPr>
              <a:t>Automatic entry of transaction data, where possible</a:t>
            </a:r>
          </a:p>
          <a:p>
            <a:pPr eaLnBrk="1" hangingPunct="1">
              <a:lnSpc>
                <a:spcPct val="80000"/>
              </a:lnSpc>
            </a:pPr>
            <a:r>
              <a:rPr lang="en-US" altLang="en-US" sz="2100" dirty="0">
                <a:latin typeface="+mj-lt"/>
              </a:rPr>
              <a:t>Prompting</a:t>
            </a:r>
          </a:p>
          <a:p>
            <a:pPr eaLnBrk="1" hangingPunct="1">
              <a:lnSpc>
                <a:spcPct val="80000"/>
              </a:lnSpc>
            </a:pPr>
            <a:r>
              <a:rPr lang="en-US" altLang="en-US" sz="2100" dirty="0">
                <a:latin typeface="+mj-lt"/>
              </a:rPr>
              <a:t>Preformatting</a:t>
            </a:r>
          </a:p>
          <a:p>
            <a:pPr eaLnBrk="1" hangingPunct="1">
              <a:lnSpc>
                <a:spcPct val="80000"/>
              </a:lnSpc>
            </a:pPr>
            <a:r>
              <a:rPr lang="en-US" altLang="en-US" sz="2100" dirty="0">
                <a:latin typeface="+mj-lt"/>
              </a:rPr>
              <a:t>Completeness check</a:t>
            </a:r>
          </a:p>
          <a:p>
            <a:pPr eaLnBrk="1" hangingPunct="1">
              <a:lnSpc>
                <a:spcPct val="80000"/>
              </a:lnSpc>
            </a:pPr>
            <a:r>
              <a:rPr lang="en-US" altLang="en-US" sz="2100" dirty="0">
                <a:latin typeface="+mj-lt"/>
              </a:rPr>
              <a:t>Closed-lop verification</a:t>
            </a:r>
          </a:p>
          <a:p>
            <a:pPr eaLnBrk="1" hangingPunct="1">
              <a:lnSpc>
                <a:spcPct val="80000"/>
              </a:lnSpc>
            </a:pPr>
            <a:r>
              <a:rPr lang="en-US" altLang="en-US" sz="2100" dirty="0">
                <a:latin typeface="+mj-lt"/>
              </a:rPr>
              <a:t>Transaction log</a:t>
            </a:r>
          </a:p>
          <a:p>
            <a:pPr eaLnBrk="1" hangingPunct="1">
              <a:lnSpc>
                <a:spcPct val="80000"/>
              </a:lnSpc>
            </a:pPr>
            <a:r>
              <a:rPr lang="en-US" altLang="en-US" sz="2100" dirty="0">
                <a:latin typeface="+mj-lt"/>
              </a:rPr>
              <a:t>Error messages</a:t>
            </a:r>
          </a:p>
          <a:p>
            <a:pPr eaLnBrk="1" hangingPunct="1">
              <a:lnSpc>
                <a:spcPct val="80000"/>
              </a:lnSpc>
            </a:pPr>
            <a:r>
              <a:rPr lang="en-US" altLang="en-US" sz="2100" dirty="0">
                <a:latin typeface="+mj-lt"/>
              </a:rPr>
              <a:t>Retain data for legal purposes</a:t>
            </a:r>
          </a:p>
        </p:txBody>
      </p:sp>
      <p:sp>
        <p:nvSpPr>
          <p:cNvPr id="2" name="Slide Number Placeholder 1"/>
          <p:cNvSpPr>
            <a:spLocks noGrp="1"/>
          </p:cNvSpPr>
          <p:nvPr>
            <p:ph type="sldNum" sz="quarter" idx="12"/>
          </p:nvPr>
        </p:nvSpPr>
        <p:spPr/>
        <p:txBody>
          <a:bodyPr/>
          <a:lstStyle/>
          <a:p>
            <a:fld id="{919C02E9-2FDD-4E92-B284-B4B315E5001E}" type="slidenum">
              <a:rPr lang="en-US" smtClean="0"/>
              <a:t>28</a:t>
            </a:fld>
            <a:endParaRPr lang="en-US"/>
          </a:p>
        </p:txBody>
      </p:sp>
    </p:spTree>
    <p:extLst>
      <p:ext uri="{BB962C8B-B14F-4D97-AF65-F5344CB8AC3E}">
        <p14:creationId xmlns:p14="http://schemas.microsoft.com/office/powerpoint/2010/main" val="11624765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2"/>
          <p:cNvSpPr>
            <a:spLocks noGrp="1" noChangeArrowheads="1"/>
          </p:cNvSpPr>
          <p:nvPr>
            <p:ph type="title"/>
          </p:nvPr>
        </p:nvSpPr>
        <p:spPr/>
        <p:txBody>
          <a:bodyPr/>
          <a:lstStyle/>
          <a:p>
            <a:pPr eaLnBrk="1" hangingPunct="1"/>
            <a:r>
              <a:rPr lang="en-US" altLang="en-US" b="1" dirty="0" smtClean="0"/>
              <a:t>Integrity: Data Processing and Storage Controls</a:t>
            </a:r>
          </a:p>
        </p:txBody>
      </p:sp>
      <p:sp>
        <p:nvSpPr>
          <p:cNvPr id="52229"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dirty="0" smtClean="0">
                <a:latin typeface="+mj-lt"/>
              </a:rPr>
              <a:t>Controls to help preserve the integrity of data processing and stored data:</a:t>
            </a:r>
          </a:p>
          <a:p>
            <a:pPr eaLnBrk="1" hangingPunct="1">
              <a:buClr>
                <a:schemeClr val="accent1"/>
              </a:buClr>
              <a:buFont typeface="Wingdings" panose="05000000000000000000" pitchFamily="2" charset="2"/>
              <a:buChar char="ü"/>
            </a:pPr>
            <a:r>
              <a:rPr lang="en-US" altLang="en-US" dirty="0" smtClean="0">
                <a:latin typeface="+mj-lt"/>
              </a:rPr>
              <a:t>Policies and procedures</a:t>
            </a:r>
          </a:p>
          <a:p>
            <a:pPr eaLnBrk="1" hangingPunct="1">
              <a:buClr>
                <a:schemeClr val="accent1"/>
              </a:buClr>
              <a:buFont typeface="Wingdings" panose="05000000000000000000" pitchFamily="2" charset="2"/>
              <a:buChar char="ü"/>
            </a:pPr>
            <a:r>
              <a:rPr lang="en-US" altLang="en-US" dirty="0" smtClean="0">
                <a:latin typeface="+mj-lt"/>
              </a:rPr>
              <a:t>Data control function</a:t>
            </a:r>
          </a:p>
          <a:p>
            <a:pPr eaLnBrk="1" hangingPunct="1">
              <a:buClr>
                <a:schemeClr val="accent1"/>
              </a:buClr>
              <a:buFont typeface="Wingdings" panose="05000000000000000000" pitchFamily="2" charset="2"/>
              <a:buChar char="ü"/>
            </a:pPr>
            <a:r>
              <a:rPr lang="en-US" altLang="en-US" dirty="0" smtClean="0">
                <a:latin typeface="+mj-lt"/>
              </a:rPr>
              <a:t>Reconciliation procedure</a:t>
            </a:r>
          </a:p>
          <a:p>
            <a:pPr eaLnBrk="1" hangingPunct="1">
              <a:buClr>
                <a:schemeClr val="accent1"/>
              </a:buClr>
              <a:buFont typeface="Wingdings" panose="05000000000000000000" pitchFamily="2" charset="2"/>
              <a:buChar char="ü"/>
            </a:pPr>
            <a:r>
              <a:rPr lang="en-US" altLang="en-US" dirty="0" smtClean="0">
                <a:latin typeface="+mj-lt"/>
              </a:rPr>
              <a:t>External data reconciliation</a:t>
            </a:r>
          </a:p>
          <a:p>
            <a:pPr eaLnBrk="1" hangingPunct="1">
              <a:buClr>
                <a:schemeClr val="accent1"/>
              </a:buClr>
              <a:buFont typeface="Wingdings" panose="05000000000000000000" pitchFamily="2" charset="2"/>
              <a:buChar char="ü"/>
            </a:pPr>
            <a:r>
              <a:rPr lang="en-US" altLang="en-US" dirty="0" smtClean="0">
                <a:latin typeface="+mj-lt"/>
              </a:rPr>
              <a:t>Exception reporting</a:t>
            </a:r>
          </a:p>
        </p:txBody>
      </p:sp>
      <p:sp>
        <p:nvSpPr>
          <p:cNvPr id="2" name="Slide Number Placeholder 1"/>
          <p:cNvSpPr>
            <a:spLocks noGrp="1"/>
          </p:cNvSpPr>
          <p:nvPr>
            <p:ph type="sldNum" sz="quarter" idx="12"/>
          </p:nvPr>
        </p:nvSpPr>
        <p:spPr/>
        <p:txBody>
          <a:bodyPr/>
          <a:lstStyle/>
          <a:p>
            <a:fld id="{919C02E9-2FDD-4E92-B284-B4B315E5001E}" type="slidenum">
              <a:rPr lang="en-US" smtClean="0"/>
              <a:t>29</a:t>
            </a:fld>
            <a:endParaRPr lang="en-US"/>
          </a:p>
        </p:txBody>
      </p:sp>
    </p:spTree>
    <p:extLst>
      <p:ext uri="{BB962C8B-B14F-4D97-AF65-F5344CB8AC3E}">
        <p14:creationId xmlns:p14="http://schemas.microsoft.com/office/powerpoint/2010/main" val="27816888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ChangeArrowheads="1"/>
          </p:cNvSpPr>
          <p:nvPr>
            <p:ph type="title"/>
          </p:nvPr>
        </p:nvSpPr>
        <p:spPr/>
        <p:txBody>
          <a:bodyPr/>
          <a:lstStyle/>
          <a:p>
            <a:pPr eaLnBrk="1" hangingPunct="1"/>
            <a:r>
              <a:rPr lang="en-US" altLang="en-US" sz="3800" b="1" dirty="0"/>
              <a:t>Integrity: Data Processing and Storage </a:t>
            </a:r>
            <a:r>
              <a:rPr lang="en-US" altLang="en-US" sz="3800" b="1" dirty="0" smtClean="0"/>
              <a:t>Controls…</a:t>
            </a:r>
            <a:endParaRPr lang="en-US" altLang="en-US" sz="2400" b="1" dirty="0"/>
          </a:p>
        </p:txBody>
      </p:sp>
      <p:sp>
        <p:nvSpPr>
          <p:cNvPr id="53253" name="Rectangle 3"/>
          <p:cNvSpPr>
            <a:spLocks noGrp="1" noChangeArrowheads="1"/>
          </p:cNvSpPr>
          <p:nvPr>
            <p:ph type="body" idx="1"/>
          </p:nvPr>
        </p:nvSpPr>
        <p:spPr/>
        <p:txBody>
          <a:bodyPr/>
          <a:lstStyle/>
          <a:p>
            <a:pPr eaLnBrk="1" hangingPunct="1">
              <a:lnSpc>
                <a:spcPct val="90000"/>
              </a:lnSpc>
              <a:buClr>
                <a:schemeClr val="accent1"/>
              </a:buClr>
              <a:buFont typeface="Wingdings" panose="05000000000000000000" pitchFamily="2" charset="2"/>
              <a:buChar char="ü"/>
            </a:pPr>
            <a:r>
              <a:rPr lang="en-US" altLang="en-US" dirty="0" smtClean="0">
                <a:latin typeface="+mj-lt"/>
              </a:rPr>
              <a:t>Data currency checks</a:t>
            </a:r>
          </a:p>
          <a:p>
            <a:pPr eaLnBrk="1" hangingPunct="1">
              <a:lnSpc>
                <a:spcPct val="90000"/>
              </a:lnSpc>
              <a:buClr>
                <a:schemeClr val="accent1"/>
              </a:buClr>
              <a:buFont typeface="Wingdings" panose="05000000000000000000" pitchFamily="2" charset="2"/>
              <a:buChar char="ü"/>
            </a:pPr>
            <a:r>
              <a:rPr lang="en-US" altLang="en-US" dirty="0" smtClean="0">
                <a:latin typeface="+mj-lt"/>
              </a:rPr>
              <a:t>Default values</a:t>
            </a:r>
          </a:p>
          <a:p>
            <a:pPr eaLnBrk="1" hangingPunct="1">
              <a:lnSpc>
                <a:spcPct val="90000"/>
              </a:lnSpc>
              <a:buClr>
                <a:schemeClr val="accent1"/>
              </a:buClr>
              <a:buFont typeface="Wingdings" panose="05000000000000000000" pitchFamily="2" charset="2"/>
              <a:buChar char="ü"/>
            </a:pPr>
            <a:r>
              <a:rPr lang="en-US" altLang="en-US" dirty="0" smtClean="0">
                <a:latin typeface="+mj-lt"/>
              </a:rPr>
              <a:t>Data matching</a:t>
            </a:r>
          </a:p>
          <a:p>
            <a:pPr eaLnBrk="1" hangingPunct="1">
              <a:lnSpc>
                <a:spcPct val="90000"/>
              </a:lnSpc>
              <a:buClr>
                <a:schemeClr val="accent1"/>
              </a:buClr>
              <a:buFont typeface="Wingdings" panose="05000000000000000000" pitchFamily="2" charset="2"/>
              <a:buChar char="ü"/>
            </a:pPr>
            <a:r>
              <a:rPr lang="en-US" altLang="en-US" dirty="0" smtClean="0">
                <a:latin typeface="+mj-lt"/>
              </a:rPr>
              <a:t>File labels</a:t>
            </a:r>
          </a:p>
          <a:p>
            <a:pPr eaLnBrk="1" hangingPunct="1">
              <a:lnSpc>
                <a:spcPct val="90000"/>
              </a:lnSpc>
              <a:buClr>
                <a:schemeClr val="accent1"/>
              </a:buClr>
              <a:buFont typeface="Wingdings" panose="05000000000000000000" pitchFamily="2" charset="2"/>
              <a:buChar char="ü"/>
            </a:pPr>
            <a:r>
              <a:rPr lang="en-US" altLang="en-US" dirty="0" smtClean="0">
                <a:latin typeface="+mj-lt"/>
              </a:rPr>
              <a:t>Write protection mechanisms</a:t>
            </a:r>
          </a:p>
          <a:p>
            <a:pPr eaLnBrk="1" hangingPunct="1">
              <a:lnSpc>
                <a:spcPct val="90000"/>
              </a:lnSpc>
              <a:buClr>
                <a:schemeClr val="accent1"/>
              </a:buClr>
              <a:buFont typeface="Wingdings" panose="05000000000000000000" pitchFamily="2" charset="2"/>
              <a:buChar char="ü"/>
            </a:pPr>
            <a:r>
              <a:rPr lang="en-US" altLang="en-US" dirty="0" smtClean="0">
                <a:latin typeface="+mj-lt"/>
              </a:rPr>
              <a:t>Database protection mechanisms</a:t>
            </a:r>
          </a:p>
          <a:p>
            <a:pPr eaLnBrk="1" hangingPunct="1">
              <a:lnSpc>
                <a:spcPct val="90000"/>
              </a:lnSpc>
              <a:buClr>
                <a:schemeClr val="accent1"/>
              </a:buClr>
              <a:buFont typeface="Wingdings" panose="05000000000000000000" pitchFamily="2" charset="2"/>
              <a:buChar char="ü"/>
            </a:pPr>
            <a:r>
              <a:rPr lang="en-US" altLang="en-US" dirty="0" smtClean="0">
                <a:latin typeface="+mj-lt"/>
              </a:rPr>
              <a:t>Data conversion controls</a:t>
            </a:r>
          </a:p>
          <a:p>
            <a:pPr eaLnBrk="1" hangingPunct="1">
              <a:lnSpc>
                <a:spcPct val="90000"/>
              </a:lnSpc>
              <a:buClr>
                <a:schemeClr val="accent1"/>
              </a:buClr>
              <a:buFont typeface="Wingdings" panose="05000000000000000000" pitchFamily="2" charset="2"/>
              <a:buChar char="ü"/>
            </a:pPr>
            <a:r>
              <a:rPr lang="en-US" altLang="en-US" dirty="0" smtClean="0">
                <a:latin typeface="+mj-lt"/>
              </a:rPr>
              <a:t>Data security</a:t>
            </a:r>
          </a:p>
          <a:p>
            <a:pPr eaLnBrk="1" hangingPunct="1">
              <a:lnSpc>
                <a:spcPct val="90000"/>
              </a:lnSpc>
            </a:pPr>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30</a:t>
            </a:fld>
            <a:endParaRPr lang="en-US"/>
          </a:p>
        </p:txBody>
      </p:sp>
    </p:spTree>
    <p:extLst>
      <p:ext uri="{BB962C8B-B14F-4D97-AF65-F5344CB8AC3E}">
        <p14:creationId xmlns:p14="http://schemas.microsoft.com/office/powerpoint/2010/main" val="5435636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Output Controls</a:t>
            </a:r>
          </a:p>
        </p:txBody>
      </p:sp>
      <p:sp>
        <p:nvSpPr>
          <p:cNvPr id="906243"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mtClean="0">
                <a:latin typeface="+mj-lt"/>
              </a:rPr>
              <a:t>The data control functions should review all output for reasonableness and proper format and should reconcile corresponding output   and input control totals.</a:t>
            </a:r>
          </a:p>
          <a:p>
            <a:pPr eaLnBrk="1" hangingPunct="1"/>
            <a:r>
              <a:rPr lang="en-US" altLang="en-US" smtClean="0">
                <a:latin typeface="+mj-lt"/>
              </a:rPr>
              <a:t>Data control is also responsible for distributing computer output to the appropriate user departments.</a:t>
            </a:r>
          </a:p>
        </p:txBody>
      </p:sp>
      <p:sp>
        <p:nvSpPr>
          <p:cNvPr id="2" name="Slide Number Placeholder 1"/>
          <p:cNvSpPr>
            <a:spLocks noGrp="1"/>
          </p:cNvSpPr>
          <p:nvPr>
            <p:ph type="sldNum" sz="quarter" idx="12"/>
          </p:nvPr>
        </p:nvSpPr>
        <p:spPr/>
        <p:txBody>
          <a:bodyPr/>
          <a:lstStyle/>
          <a:p>
            <a:fld id="{919C02E9-2FDD-4E92-B284-B4B315E5001E}" type="slidenum">
              <a:rPr lang="en-US" smtClean="0"/>
              <a:t>31</a:t>
            </a:fld>
            <a:endParaRPr lang="en-US"/>
          </a:p>
        </p:txBody>
      </p:sp>
    </p:spTree>
    <p:extLst>
      <p:ext uri="{BB962C8B-B14F-4D97-AF65-F5344CB8AC3E}">
        <p14:creationId xmlns:p14="http://schemas.microsoft.com/office/powerpoint/2010/main" val="26799666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062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0624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6243"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30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Output Controls</a:t>
            </a:r>
          </a:p>
        </p:txBody>
      </p:sp>
      <p:sp>
        <p:nvSpPr>
          <p:cNvPr id="908291"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Users are responsible for carefully reviewing the completeness and accuracy of all computer output that they receive.</a:t>
            </a:r>
          </a:p>
          <a:p>
            <a:pPr eaLnBrk="1" hangingPunct="1"/>
            <a:r>
              <a:rPr lang="en-US" altLang="en-US" dirty="0" smtClean="0">
                <a:latin typeface="+mj-lt"/>
              </a:rPr>
              <a:t>A shredder can be used to destroy highly confidential data.</a:t>
            </a:r>
          </a:p>
        </p:txBody>
      </p:sp>
      <p:sp>
        <p:nvSpPr>
          <p:cNvPr id="2" name="Slide Number Placeholder 1"/>
          <p:cNvSpPr>
            <a:spLocks noGrp="1"/>
          </p:cNvSpPr>
          <p:nvPr>
            <p:ph type="sldNum" sz="quarter" idx="12"/>
          </p:nvPr>
        </p:nvSpPr>
        <p:spPr/>
        <p:txBody>
          <a:bodyPr/>
          <a:lstStyle/>
          <a:p>
            <a:fld id="{919C02E9-2FDD-4E92-B284-B4B315E5001E}" type="slidenum">
              <a:rPr lang="en-US" smtClean="0"/>
              <a:t>32</a:t>
            </a:fld>
            <a:endParaRPr lang="en-US"/>
          </a:p>
        </p:txBody>
      </p:sp>
    </p:spTree>
    <p:extLst>
      <p:ext uri="{BB962C8B-B14F-4D97-AF65-F5344CB8AC3E}">
        <p14:creationId xmlns:p14="http://schemas.microsoft.com/office/powerpoint/2010/main" val="11918548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08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082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291"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Data Transmission Controls</a:t>
            </a:r>
          </a:p>
        </p:txBody>
      </p:sp>
      <p:sp>
        <p:nvSpPr>
          <p:cNvPr id="855043" name="Rectangle 3"/>
          <p:cNvSpPr>
            <a:spLocks noGrp="1" noChangeArrowheads="1"/>
          </p:cNvSpPr>
          <p:nvPr>
            <p:ph type="body" idx="1"/>
          </p:nvPr>
        </p:nvSpPr>
        <p:spPr>
          <a:xfrm>
            <a:off x="838200" y="1676400"/>
            <a:ext cx="10515600" cy="4114800"/>
          </a:xfrm>
          <a:noFill/>
        </p:spPr>
        <p:txBody>
          <a:bodyPr vert="horz" lIns="90488" tIns="44450" rIns="90488" bIns="44450" rtlCol="0">
            <a:normAutofit/>
          </a:bodyPr>
          <a:lstStyle/>
          <a:p>
            <a:pPr eaLnBrk="1" hangingPunct="1">
              <a:lnSpc>
                <a:spcPct val="90000"/>
              </a:lnSpc>
            </a:pPr>
            <a:r>
              <a:rPr lang="en-US" altLang="en-US" sz="2600" dirty="0">
                <a:latin typeface="+mj-lt"/>
              </a:rPr>
              <a:t>To reduce the risk of data transmission failures, companies should monitor the network.</a:t>
            </a:r>
          </a:p>
          <a:p>
            <a:pPr eaLnBrk="1" hangingPunct="1">
              <a:lnSpc>
                <a:spcPct val="90000"/>
              </a:lnSpc>
            </a:pPr>
            <a:r>
              <a:rPr lang="en-US" altLang="en-US" sz="2600" dirty="0">
                <a:latin typeface="+mj-lt"/>
              </a:rPr>
              <a:t>How can data transmission errors be minimized?</a:t>
            </a:r>
          </a:p>
          <a:p>
            <a:pPr lvl="1" eaLnBrk="1" hangingPunct="1">
              <a:lnSpc>
                <a:spcPct val="90000"/>
              </a:lnSpc>
              <a:buFontTx/>
              <a:buChar char="–"/>
            </a:pPr>
            <a:r>
              <a:rPr lang="en-US" altLang="en-US" dirty="0">
                <a:latin typeface="+mj-lt"/>
              </a:rPr>
              <a:t>using data encryption (cryptography)</a:t>
            </a:r>
          </a:p>
          <a:p>
            <a:pPr lvl="1" eaLnBrk="1" hangingPunct="1">
              <a:lnSpc>
                <a:spcPct val="90000"/>
              </a:lnSpc>
              <a:buFontTx/>
              <a:buChar char="–"/>
            </a:pPr>
            <a:r>
              <a:rPr lang="en-US" altLang="en-US" dirty="0">
                <a:latin typeface="+mj-lt"/>
              </a:rPr>
              <a:t>implementing routing verification procedures</a:t>
            </a:r>
          </a:p>
          <a:p>
            <a:pPr lvl="1" eaLnBrk="1" hangingPunct="1">
              <a:lnSpc>
                <a:spcPct val="90000"/>
              </a:lnSpc>
              <a:buFontTx/>
              <a:buChar char="–"/>
            </a:pPr>
            <a:r>
              <a:rPr lang="en-US" altLang="en-US" dirty="0">
                <a:latin typeface="+mj-lt"/>
              </a:rPr>
              <a:t>adding parity</a:t>
            </a:r>
          </a:p>
          <a:p>
            <a:pPr lvl="1" eaLnBrk="1" hangingPunct="1">
              <a:lnSpc>
                <a:spcPct val="90000"/>
              </a:lnSpc>
              <a:buFontTx/>
              <a:buChar char="–"/>
            </a:pPr>
            <a:r>
              <a:rPr lang="en-US" altLang="en-US" dirty="0">
                <a:latin typeface="+mj-lt"/>
              </a:rPr>
              <a:t>using message acknowledgment </a:t>
            </a:r>
            <a:r>
              <a:rPr lang="en-US" altLang="en-US" dirty="0" smtClean="0">
                <a:latin typeface="+mj-lt"/>
              </a:rPr>
              <a:t>techniques</a:t>
            </a:r>
          </a:p>
          <a:p>
            <a:r>
              <a:rPr lang="en-US" altLang="en-US" sz="2400" dirty="0" smtClean="0">
                <a:latin typeface="+mj-lt"/>
              </a:rPr>
              <a:t>Data </a:t>
            </a:r>
            <a:r>
              <a:rPr lang="en-US" altLang="en-US" sz="2400" dirty="0">
                <a:latin typeface="+mj-lt"/>
              </a:rPr>
              <a:t>Transmission Controls take on added importance in organizations that utilize electronic data interchange (EDI) or electronic funds transfer (EFT).</a:t>
            </a:r>
          </a:p>
          <a:p>
            <a:pPr lvl="1" eaLnBrk="1" hangingPunct="1">
              <a:lnSpc>
                <a:spcPct val="90000"/>
              </a:lnSpc>
              <a:buFontTx/>
              <a:buChar char="–"/>
            </a:pPr>
            <a:endParaRPr lang="en-US" alt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33</a:t>
            </a:fld>
            <a:endParaRPr lang="en-US"/>
          </a:p>
        </p:txBody>
      </p:sp>
    </p:spTree>
    <p:extLst>
      <p:ext uri="{BB962C8B-B14F-4D97-AF65-F5344CB8AC3E}">
        <p14:creationId xmlns:p14="http://schemas.microsoft.com/office/powerpoint/2010/main" val="29553237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550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5504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5504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5504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5504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85504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550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5043"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Data Transmission Controls</a:t>
            </a:r>
          </a:p>
        </p:txBody>
      </p:sp>
      <p:sp>
        <p:nvSpPr>
          <p:cNvPr id="859139" name="Rectangle 3"/>
          <p:cNvSpPr>
            <a:spLocks noGrp="1" noChangeArrowheads="1"/>
          </p:cNvSpPr>
          <p:nvPr>
            <p:ph type="body" idx="1"/>
          </p:nvPr>
        </p:nvSpPr>
        <p:spPr>
          <a:xfrm>
            <a:off x="838200" y="1676400"/>
            <a:ext cx="10515600" cy="4419600"/>
          </a:xfrm>
          <a:noFill/>
        </p:spPr>
        <p:txBody>
          <a:bodyPr vert="horz" lIns="90488" tIns="44450" rIns="90488" bIns="44450" rtlCol="0">
            <a:normAutofit/>
          </a:bodyPr>
          <a:lstStyle/>
          <a:p>
            <a:pPr eaLnBrk="1" hangingPunct="1"/>
            <a:r>
              <a:rPr lang="en-US" altLang="en-US" sz="2600" dirty="0">
                <a:latin typeface="+mj-lt"/>
              </a:rPr>
              <a:t>In these types of environments, sound internal control is achieved using the following control procedures:</a:t>
            </a:r>
          </a:p>
          <a:p>
            <a:pPr marL="971550" lvl="1" indent="-514350" eaLnBrk="1" hangingPunct="1">
              <a:buFont typeface="+mj-lt"/>
              <a:buAutoNum type="romanLcPeriod"/>
            </a:pPr>
            <a:r>
              <a:rPr lang="en-US" altLang="en-US" dirty="0">
                <a:latin typeface="+mj-lt"/>
              </a:rPr>
              <a:t>Physical access to network facilities should be strictly controlled.</a:t>
            </a:r>
          </a:p>
          <a:p>
            <a:pPr marL="971550" lvl="1" indent="-514350" eaLnBrk="1" hangingPunct="1">
              <a:buFont typeface="+mj-lt"/>
              <a:buAutoNum type="romanLcPeriod"/>
            </a:pPr>
            <a:r>
              <a:rPr lang="en-US" altLang="en-US" dirty="0">
                <a:latin typeface="+mj-lt"/>
              </a:rPr>
              <a:t>Electronic identification should be required for all authorized network terminals.</a:t>
            </a:r>
          </a:p>
          <a:p>
            <a:pPr marL="971550" lvl="1" indent="-514350" eaLnBrk="1" hangingPunct="1">
              <a:buFont typeface="+mj-lt"/>
              <a:buAutoNum type="romanLcPeriod"/>
            </a:pPr>
            <a:r>
              <a:rPr lang="en-US" altLang="en-US" dirty="0">
                <a:latin typeface="+mj-lt"/>
              </a:rPr>
              <a:t>Strict logical access control procedures are essential, with passwords and dial-in phone numbers changed on a regular basis</a:t>
            </a:r>
            <a:r>
              <a:rPr lang="en-US" altLang="en-US" dirty="0" smtClean="0">
                <a:latin typeface="+mj-lt"/>
              </a:rPr>
              <a:t>.</a:t>
            </a:r>
          </a:p>
          <a:p>
            <a:pPr marL="971550" lvl="1" indent="-514350">
              <a:buFont typeface="+mj-lt"/>
              <a:buAutoNum type="romanLcPeriod"/>
            </a:pPr>
            <a:r>
              <a:rPr lang="en-US" altLang="en-US" dirty="0">
                <a:latin typeface="+mj-lt"/>
              </a:rPr>
              <a:t>Encryption should be used to secure stored data as well as data being transmitted.</a:t>
            </a:r>
          </a:p>
          <a:p>
            <a:pPr marL="971550" lvl="1" indent="-514350">
              <a:buFont typeface="+mj-lt"/>
              <a:buAutoNum type="romanLcPeriod"/>
            </a:pPr>
            <a:r>
              <a:rPr lang="en-US" altLang="en-US" dirty="0">
                <a:latin typeface="+mj-lt"/>
              </a:rPr>
              <a:t>Details of all transactions should be recorded in a log that is periodically reviewed.</a:t>
            </a:r>
          </a:p>
          <a:p>
            <a:pPr lvl="1" eaLnBrk="1" hangingPunct="1">
              <a:buFontTx/>
              <a:buChar char="3"/>
            </a:pPr>
            <a:endParaRPr lang="en-US" alt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34</a:t>
            </a:fld>
            <a:endParaRPr lang="en-US"/>
          </a:p>
        </p:txBody>
      </p:sp>
    </p:spTree>
    <p:extLst>
      <p:ext uri="{BB962C8B-B14F-4D97-AF65-F5344CB8AC3E}">
        <p14:creationId xmlns:p14="http://schemas.microsoft.com/office/powerpoint/2010/main" val="26032026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591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8591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85913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5913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85913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8591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9139"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References</a:t>
            </a:r>
            <a:endParaRPr lang="en-US" b="1" dirty="0"/>
          </a:p>
        </p:txBody>
      </p:sp>
      <p:sp>
        <p:nvSpPr>
          <p:cNvPr id="3" name="Content Placeholder 2"/>
          <p:cNvSpPr>
            <a:spLocks noGrp="1"/>
          </p:cNvSpPr>
          <p:nvPr>
            <p:ph idx="1"/>
          </p:nvPr>
        </p:nvSpPr>
        <p:spPr>
          <a:xfrm>
            <a:off x="838199" y="1825625"/>
            <a:ext cx="10996749" cy="4351338"/>
          </a:xfrm>
        </p:spPr>
        <p:txBody>
          <a:bodyPr>
            <a:normAutofit/>
          </a:bodyPr>
          <a:lstStyle/>
          <a:p>
            <a:pPr marL="571500" indent="-571500">
              <a:buFont typeface="+mj-lt"/>
              <a:buAutoNum type="romanLcPeriod"/>
            </a:pPr>
            <a:r>
              <a:rPr lang="en-GB" dirty="0" smtClean="0">
                <a:latin typeface="+mj-lt"/>
              </a:rPr>
              <a:t>Marshall B. Romney&amp; Paul J. </a:t>
            </a:r>
            <a:r>
              <a:rPr lang="en-GB" dirty="0" err="1" smtClean="0">
                <a:latin typeface="+mj-lt"/>
              </a:rPr>
              <a:t>Steinbar</a:t>
            </a:r>
            <a:r>
              <a:rPr lang="en-GB" dirty="0" smtClean="0">
                <a:latin typeface="+mj-lt"/>
              </a:rPr>
              <a:t>(2021). </a:t>
            </a:r>
            <a:r>
              <a:rPr lang="en-GB" i="1" dirty="0" smtClean="0">
                <a:latin typeface="+mj-lt"/>
              </a:rPr>
              <a:t>Accounting Information Systems (15</a:t>
            </a:r>
            <a:r>
              <a:rPr lang="en-GB" i="1" baseline="30000" dirty="0" smtClean="0">
                <a:latin typeface="+mj-lt"/>
              </a:rPr>
              <a:t>th</a:t>
            </a:r>
            <a:r>
              <a:rPr lang="en-GB" i="1" dirty="0" smtClean="0">
                <a:latin typeface="+mj-lt"/>
              </a:rPr>
              <a:t> Edition)</a:t>
            </a:r>
            <a:r>
              <a:rPr lang="en-GB" dirty="0" smtClean="0">
                <a:latin typeface="+mj-lt"/>
              </a:rPr>
              <a:t>, Pearson Education</a:t>
            </a:r>
          </a:p>
          <a:p>
            <a:pPr marL="571500" indent="-571500">
              <a:buFont typeface="+mj-lt"/>
              <a:buAutoNum type="romanLcPeriod"/>
            </a:pPr>
            <a:r>
              <a:rPr lang="en-US" dirty="0" err="1" smtClean="0">
                <a:latin typeface="+mj-lt"/>
              </a:rPr>
              <a:t>Gelinas</a:t>
            </a:r>
            <a:r>
              <a:rPr lang="en-US" dirty="0">
                <a:latin typeface="+mj-lt"/>
              </a:rPr>
              <a:t>, U. J., Dull, R. B., &amp; Wheeler, P. R. (2018). </a:t>
            </a:r>
            <a:r>
              <a:rPr lang="en-US" i="1" dirty="0">
                <a:latin typeface="+mj-lt"/>
              </a:rPr>
              <a:t>Accounting information </a:t>
            </a:r>
            <a:r>
              <a:rPr lang="en-US" i="1" dirty="0" smtClean="0">
                <a:latin typeface="+mj-lt"/>
              </a:rPr>
              <a:t>systems</a:t>
            </a:r>
            <a:r>
              <a:rPr lang="en-US" dirty="0">
                <a:latin typeface="+mj-lt"/>
              </a:rPr>
              <a:t> </a:t>
            </a:r>
            <a:r>
              <a:rPr lang="en-US" dirty="0" smtClean="0">
                <a:latin typeface="+mj-lt"/>
              </a:rPr>
              <a:t>(11th international), Cengage </a:t>
            </a:r>
            <a:r>
              <a:rPr lang="en-US" dirty="0">
                <a:latin typeface="+mj-lt"/>
              </a:rPr>
              <a:t>Learning Australia.</a:t>
            </a:r>
          </a:p>
          <a:p>
            <a:pPr marL="571500" lvl="0" indent="-571500">
              <a:buFont typeface="+mj-lt"/>
              <a:buAutoNum type="romanLcPeriod"/>
            </a:pPr>
            <a:r>
              <a:rPr lang="en-US" dirty="0" err="1">
                <a:latin typeface="+mj-lt"/>
              </a:rPr>
              <a:t>Simkin</a:t>
            </a:r>
            <a:r>
              <a:rPr lang="en-US" dirty="0">
                <a:latin typeface="+mj-lt"/>
              </a:rPr>
              <a:t>, M. G., Worrell, J. L</a:t>
            </a:r>
            <a:r>
              <a:rPr lang="en-US" dirty="0" smtClean="0">
                <a:latin typeface="+mj-lt"/>
              </a:rPr>
              <a:t>. &amp; </a:t>
            </a:r>
            <a:r>
              <a:rPr lang="en-US" dirty="0">
                <a:latin typeface="+mj-lt"/>
              </a:rPr>
              <a:t>Savage, A. A. (2019). </a:t>
            </a:r>
            <a:r>
              <a:rPr lang="en-US" i="1" dirty="0">
                <a:latin typeface="+mj-lt"/>
              </a:rPr>
              <a:t>Core concepts of accounting information systems</a:t>
            </a:r>
            <a:r>
              <a:rPr lang="en-US" dirty="0">
                <a:latin typeface="+mj-lt"/>
              </a:rPr>
              <a:t> (Fourteenth edition): John Wiley &amp; Sons</a:t>
            </a:r>
          </a:p>
          <a:p>
            <a:pPr marL="571500" lvl="0" indent="-571500">
              <a:buFont typeface="+mj-lt"/>
              <a:buAutoNum type="romanLcPeriod"/>
            </a:pPr>
            <a:r>
              <a:rPr lang="en-US" dirty="0">
                <a:latin typeface="+mj-lt"/>
              </a:rPr>
              <a:t>Quinn, M., &amp; Strauss, E. (Eds</a:t>
            </a:r>
            <a:r>
              <a:rPr lang="en-US" dirty="0" smtClean="0">
                <a:latin typeface="+mj-lt"/>
              </a:rPr>
              <a:t>.) (</a:t>
            </a:r>
            <a:r>
              <a:rPr lang="en-US" dirty="0">
                <a:latin typeface="+mj-lt"/>
              </a:rPr>
              <a:t>2018). </a:t>
            </a:r>
            <a:r>
              <a:rPr lang="en-US" i="1" dirty="0">
                <a:latin typeface="+mj-lt"/>
              </a:rPr>
              <a:t>The </a:t>
            </a:r>
            <a:r>
              <a:rPr lang="en-US" i="1" dirty="0" smtClean="0">
                <a:latin typeface="+mj-lt"/>
              </a:rPr>
              <a:t>Routledge </a:t>
            </a:r>
            <a:r>
              <a:rPr lang="en-US" i="1" dirty="0">
                <a:latin typeface="+mj-lt"/>
              </a:rPr>
              <a:t>companion to accounting information </a:t>
            </a:r>
            <a:r>
              <a:rPr lang="en-US" i="1" dirty="0" smtClean="0">
                <a:latin typeface="+mj-lt"/>
              </a:rPr>
              <a:t>systems</a:t>
            </a:r>
            <a:r>
              <a:rPr lang="en-US" dirty="0" smtClean="0">
                <a:latin typeface="+mj-lt"/>
              </a:rPr>
              <a:t>, Routledge</a:t>
            </a:r>
            <a:r>
              <a:rPr lang="en-US" dirty="0">
                <a:latin typeface="+mj-lt"/>
              </a:rPr>
              <a:t>.</a:t>
            </a:r>
          </a:p>
          <a:p>
            <a:endParaRPr lang="en-GB" dirty="0" smtClean="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35</a:t>
            </a:fld>
            <a:endParaRPr lang="en-US">
              <a:latin typeface="+mj-lt"/>
            </a:endParaRPr>
          </a:p>
        </p:txBody>
      </p:sp>
    </p:spTree>
    <p:extLst>
      <p:ext uri="{BB962C8B-B14F-4D97-AF65-F5344CB8AC3E}">
        <p14:creationId xmlns:p14="http://schemas.microsoft.com/office/powerpoint/2010/main" val="1344044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651</TotalTime>
  <Words>2139</Words>
  <Application>Microsoft Office PowerPoint</Application>
  <PresentationFormat>Widescreen</PresentationFormat>
  <Paragraphs>296</Paragraphs>
  <Slides>35</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Wingdings</vt:lpstr>
      <vt:lpstr>Office Theme</vt:lpstr>
      <vt:lpstr>Accounting Information Systems </vt:lpstr>
      <vt:lpstr>Chapter 7: Learning Objectives</vt:lpstr>
      <vt:lpstr>The Four Principles of a Reliable System</vt:lpstr>
      <vt:lpstr>The Criteria Used To Evaluate Reliability Principles</vt:lpstr>
      <vt:lpstr>Controls Related to More Than One Reliability Principle</vt:lpstr>
      <vt:lpstr>Controls Related to More Than One Reliability Principle</vt:lpstr>
      <vt:lpstr>Availability</vt:lpstr>
      <vt:lpstr>Developing a Security Plan</vt:lpstr>
      <vt:lpstr>Segregation of Duties Within the Systems Function</vt:lpstr>
      <vt:lpstr>Segregation of Duties Within the Systems Function</vt:lpstr>
      <vt:lpstr>Segregation of Duties Within the Systems Function</vt:lpstr>
      <vt:lpstr>Physical Access Controls</vt:lpstr>
      <vt:lpstr>Logical Access Controls</vt:lpstr>
      <vt:lpstr>Protection of PCs and Client/Server Networks</vt:lpstr>
      <vt:lpstr>Protection of PCs and Client/Server Networks</vt:lpstr>
      <vt:lpstr>Internet and e-Commerce Controls</vt:lpstr>
      <vt:lpstr>Internet and e-Commerce Controls</vt:lpstr>
      <vt:lpstr>Maintainability</vt:lpstr>
      <vt:lpstr>Project Development and Acquisition Controls</vt:lpstr>
      <vt:lpstr>Change Management Controls</vt:lpstr>
      <vt:lpstr>Change Management Controls…</vt:lpstr>
      <vt:lpstr>Change Management Controls…</vt:lpstr>
      <vt:lpstr>Integrity</vt:lpstr>
      <vt:lpstr>Integrity: Source Data Controls </vt:lpstr>
      <vt:lpstr>Integrity: Source Data Controls </vt:lpstr>
      <vt:lpstr>Integrity: Input Validation Routines </vt:lpstr>
      <vt:lpstr>Integrity: On-line Data Entry Controls</vt:lpstr>
      <vt:lpstr>Integrity: On-line Data Entry Controls</vt:lpstr>
      <vt:lpstr>Integrity: Data Processing and Storage Controls</vt:lpstr>
      <vt:lpstr>Integrity: Data Processing and Storage Controls…</vt:lpstr>
      <vt:lpstr>Output Controls</vt:lpstr>
      <vt:lpstr>Output Controls</vt:lpstr>
      <vt:lpstr>Data Transmission Controls</vt:lpstr>
      <vt:lpstr>Data Transmission Controls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CoD_CIT</dc:creator>
  <cp:lastModifiedBy>CoD_CIT</cp:lastModifiedBy>
  <cp:revision>66</cp:revision>
  <dcterms:created xsi:type="dcterms:W3CDTF">2022-03-16T13:18:21Z</dcterms:created>
  <dcterms:modified xsi:type="dcterms:W3CDTF">2022-04-02T09:37:03Z</dcterms:modified>
</cp:coreProperties>
</file>