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5"/>
  </p:notesMasterIdLst>
  <p:sldIdLst>
    <p:sldId id="257" r:id="rId2"/>
    <p:sldId id="370" r:id="rId3"/>
    <p:sldId id="582" r:id="rId4"/>
    <p:sldId id="584" r:id="rId5"/>
    <p:sldId id="585" r:id="rId6"/>
    <p:sldId id="586" r:id="rId7"/>
    <p:sldId id="587" r:id="rId8"/>
    <p:sldId id="588" r:id="rId9"/>
    <p:sldId id="590" r:id="rId10"/>
    <p:sldId id="591" r:id="rId11"/>
    <p:sldId id="592" r:id="rId12"/>
    <p:sldId id="593" r:id="rId13"/>
    <p:sldId id="594" r:id="rId14"/>
    <p:sldId id="595" r:id="rId15"/>
    <p:sldId id="596" r:id="rId16"/>
    <p:sldId id="597" r:id="rId17"/>
    <p:sldId id="598" r:id="rId18"/>
    <p:sldId id="600" r:id="rId19"/>
    <p:sldId id="601" r:id="rId20"/>
    <p:sldId id="602" r:id="rId21"/>
    <p:sldId id="603" r:id="rId22"/>
    <p:sldId id="604" r:id="rId23"/>
    <p:sldId id="605" r:id="rId24"/>
    <p:sldId id="606" r:id="rId25"/>
    <p:sldId id="607" r:id="rId26"/>
    <p:sldId id="609" r:id="rId27"/>
    <p:sldId id="610" r:id="rId28"/>
    <p:sldId id="611" r:id="rId29"/>
    <p:sldId id="612" r:id="rId30"/>
    <p:sldId id="613" r:id="rId31"/>
    <p:sldId id="614" r:id="rId32"/>
    <p:sldId id="615" r:id="rId33"/>
    <p:sldId id="302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3978" autoAdjust="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8F5B49-DF6D-4915-9308-44CDC85F863A}" type="datetimeFigureOut">
              <a:rPr lang="en-US" smtClean="0"/>
              <a:t>5/27/2022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091EB9-5DE5-4390-874E-18F53C391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404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DD800DD-06D6-4168-AD4A-544A937982C3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1118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D4EA610-1F10-4467-941C-4B51891A1A3D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4199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C819E1D-4359-4AD4-8FAA-6360F15E63F8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1052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651E88D-2B27-4E77-8FE4-193F6556D9C1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01688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A647C05-615B-4D19-9C4D-7370AB9E9EA5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9625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104232E-8801-47D9-A9D3-39C71C1E60F3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60691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9BF52CB-9A0A-4E4E-852E-3104BA3E5A8F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13266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78E24CB-DB01-4B44-8F9B-F779B5BA346C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07725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5B0C2FA-0A3C-4CE8-BD83-C62FDBA16B1B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934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1ADB227-E97E-4A47-BB5D-C1C0E7C664ED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0451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251871C-9DCD-42E6-AFA6-8BC4206F4E08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18487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F5923E1-AA7D-4FC4-8E6F-ABB912432313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402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2ACF9F9-0AA8-41F2-B05A-C1139C5DA473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69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A92C876-082B-489E-B5C4-EDEB63438A69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98657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DE3FC71-8BE2-4C9C-9AD1-B8220A72D809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57078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7318E35-AD07-4FCF-BC50-88C2E21DEAD4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39854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8EC1788-CDC9-40E4-96EE-2331B847E421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0430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126F5E3-0DB4-4793-931A-3842F0E19D82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57386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69B968D-8710-479D-96F9-30C9EE54DB53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3939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4AD04B0-8038-44A1-9DFF-57FD22A2989D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31257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DC23D2D-0502-4682-A82D-3D7203C3DD95}" type="slidenum">
              <a:rPr lang="en-US" altLang="en-US"/>
              <a:pPr/>
              <a:t>23</a:t>
            </a:fld>
            <a:endParaRPr lang="en-US" altLang="en-US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83802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DD051E1-9D07-456B-9884-05A452B70999}" type="slidenum">
              <a:rPr lang="en-US" altLang="en-US"/>
              <a:pPr/>
              <a:t>24</a:t>
            </a:fld>
            <a:endParaRPr lang="en-US" altLang="en-US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320286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4631C24-A011-41E4-8997-FC78F56193C9}" type="slidenum">
              <a:rPr lang="en-US" altLang="en-US"/>
              <a:pPr/>
              <a:t>25</a:t>
            </a:fld>
            <a:endParaRPr lang="en-US" altLang="en-US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894004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BE9F648-F47D-4BC8-A060-37921F274BEF}" type="slidenum">
              <a:rPr lang="en-US" altLang="en-US"/>
              <a:pPr/>
              <a:t>26</a:t>
            </a:fld>
            <a:endParaRPr lang="en-US" altLang="en-US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616239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A1B8EA1-8B02-4861-8EAB-2EFC978C1FEE}" type="slidenum">
              <a:rPr lang="en-US" altLang="en-US"/>
              <a:pPr/>
              <a:t>27</a:t>
            </a:fld>
            <a:endParaRPr lang="en-US" altLang="en-US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78218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37599B5-8E52-4725-9A60-AF3EB17934CD}" type="slidenum">
              <a:rPr lang="en-US" altLang="en-US"/>
              <a:pPr/>
              <a:t>28</a:t>
            </a:fld>
            <a:endParaRPr lang="en-US" altLang="en-US"/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852002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2FA6ACB-D7D9-4FAF-BB6C-F262BA1D38E8}" type="slidenum">
              <a:rPr lang="en-US" altLang="en-US"/>
              <a:pPr/>
              <a:t>29</a:t>
            </a:fld>
            <a:endParaRPr lang="en-US" altLang="en-US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7335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79604BD-2798-42EE-8D6E-AA3229A55198}" type="slidenum">
              <a:rPr lang="en-US" altLang="en-US"/>
              <a:pPr/>
              <a:t>30</a:t>
            </a:fld>
            <a:endParaRPr lang="en-US" altLang="en-US"/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41149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0F9C584-D555-435E-A82B-5369D899841E}" type="slidenum">
              <a:rPr lang="en-US" altLang="en-US"/>
              <a:pPr/>
              <a:t>31</a:t>
            </a:fld>
            <a:endParaRPr lang="en-US" altLang="en-US"/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7506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94CB3FC-6D38-4521-972E-29DAAA2D2648}" type="slidenum">
              <a:rPr lang="en-US" altLang="en-US"/>
              <a:pPr/>
              <a:t>32</a:t>
            </a:fld>
            <a:endParaRPr lang="en-US" altLang="en-US"/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2816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1EE2F-2A1E-4BDD-93B6-DE6297C98AB5}" type="datetime1">
              <a:rPr lang="en-US" smtClean="0"/>
              <a:t>5/27/2022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587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0101-513E-473D-A90E-6521827FC9E8}" type="datetime1">
              <a:rPr lang="en-US" smtClean="0"/>
              <a:t>5/27/2022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179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0FF43-40E6-4705-AE91-056CCD743C03}" type="datetime1">
              <a:rPr lang="en-US" smtClean="0"/>
              <a:t>5/27/2022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294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941B-4F3A-4B07-B2D9-A82B110D006E}" type="datetime1">
              <a:rPr lang="en-US" smtClean="0"/>
              <a:t>5/27/2022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83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A37A4-1F4E-4815-BE57-3FF951AE60E8}" type="datetime1">
              <a:rPr lang="en-US" smtClean="0"/>
              <a:t>5/27/2022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735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615AE-C061-410B-9F82-0833F179A9E9}" type="datetime1">
              <a:rPr lang="en-US" smtClean="0"/>
              <a:t>5/27/2022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909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F47CE-64FF-4878-94F9-1CFA4812D67D}" type="datetime1">
              <a:rPr lang="en-US" smtClean="0"/>
              <a:t>5/27/2022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902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C8A8A-9C65-4F9E-BB3A-B85007DB8A49}" type="datetime1">
              <a:rPr lang="en-US" smtClean="0"/>
              <a:t>5/27/2022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646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65B9-EEC5-4001-84FB-885BE3F81851}" type="datetime1">
              <a:rPr lang="en-US" smtClean="0"/>
              <a:t>5/27/2022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64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53AC2-397D-4323-A720-4BD8A0CB144E}" type="datetime1">
              <a:rPr lang="en-US" smtClean="0"/>
              <a:t>5/27/2022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229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26CD1-3EFD-467D-B8BA-C93F5454BA08}" type="datetime1">
              <a:rPr lang="en-US" smtClean="0"/>
              <a:t>5/27/2022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775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C623AC-EE41-4067-92DA-311B4B8D5160}" type="datetime1">
              <a:rPr lang="en-US" smtClean="0"/>
              <a:t>5/27/2022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304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0" y="1122363"/>
            <a:ext cx="9144000" cy="954631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4400" b="1" dirty="0" smtClean="0"/>
              <a:t>Accounting Information Systems</a:t>
            </a:r>
            <a:r>
              <a:rPr lang="en-US" altLang="en-US" sz="4400" b="1" dirty="0"/>
              <a:t/>
            </a:r>
            <a:br>
              <a:rPr lang="en-US" altLang="en-US" sz="4400" b="1" dirty="0"/>
            </a:br>
            <a:endParaRPr lang="en-US" altLang="en-US" sz="4400" b="1" dirty="0"/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53640" y="3596640"/>
            <a:ext cx="7970520" cy="1981200"/>
          </a:xfrm>
        </p:spPr>
        <p:txBody>
          <a:bodyPr/>
          <a:lstStyle/>
          <a:p>
            <a:pPr eaLnBrk="1" hangingPunct="1"/>
            <a:r>
              <a:rPr lang="en-US" altLang="en-US" b="1" dirty="0" smtClean="0">
                <a:latin typeface="+mj-lt"/>
              </a:rPr>
              <a:t>Dr. David </a:t>
            </a:r>
            <a:r>
              <a:rPr lang="en-US" altLang="en-US" b="1" dirty="0" err="1" smtClean="0">
                <a:latin typeface="+mj-lt"/>
              </a:rPr>
              <a:t>Muchangi</a:t>
            </a:r>
            <a:r>
              <a:rPr lang="en-US" altLang="en-US" b="1" dirty="0" smtClean="0">
                <a:latin typeface="+mj-lt"/>
              </a:rPr>
              <a:t> </a:t>
            </a:r>
            <a:r>
              <a:rPr lang="en-US" altLang="en-US" b="1" dirty="0" err="1" smtClean="0">
                <a:latin typeface="+mj-lt"/>
              </a:rPr>
              <a:t>Mugo</a:t>
            </a:r>
            <a:r>
              <a:rPr lang="en-US" altLang="en-US" b="1" dirty="0" smtClean="0">
                <a:latin typeface="+mj-lt"/>
              </a:rPr>
              <a:t>, PhD, MSc, MBA, BSc (Hons) </a:t>
            </a:r>
          </a:p>
          <a:p>
            <a:pPr eaLnBrk="1" hangingPunct="1"/>
            <a:endParaRPr lang="en-US" altLang="en-US" sz="1200" b="1" i="1" dirty="0">
              <a:latin typeface="+mj-lt"/>
            </a:endParaRPr>
          </a:p>
          <a:p>
            <a:pPr eaLnBrk="1" hangingPunct="1"/>
            <a:endParaRPr lang="en-US" altLang="en-US" sz="1200" b="1" i="1" dirty="0">
              <a:latin typeface="+mj-lt"/>
            </a:endParaRPr>
          </a:p>
          <a:p>
            <a:pPr eaLnBrk="1" hangingPunct="1"/>
            <a:endParaRPr lang="en-US" altLang="en-US" sz="1200" b="1" i="1" dirty="0">
              <a:latin typeface="+mj-lt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89463" y="2065065"/>
            <a:ext cx="9144000" cy="9546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000" b="1" dirty="0" smtClean="0"/>
              <a:t>Chapter </a:t>
            </a:r>
            <a:r>
              <a:rPr lang="en-US" altLang="en-US" sz="4000" b="1" dirty="0"/>
              <a:t>8</a:t>
            </a:r>
            <a:r>
              <a:rPr lang="en-US" altLang="en-US" sz="4000" b="1" dirty="0" smtClean="0"/>
              <a:t>: Computer Fraud</a:t>
            </a:r>
            <a:endParaRPr lang="en-US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204991336"/>
      </p:ext>
    </p:extLst>
  </p:cSld>
  <p:clrMapOvr>
    <a:masterClrMapping/>
  </p:clrMapOvr>
  <p:transition advTm="1422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/>
              <a:t>Chapter </a:t>
            </a:r>
            <a:r>
              <a:rPr lang="en-US" altLang="en-US" b="1" dirty="0"/>
              <a:t>8</a:t>
            </a:r>
            <a:r>
              <a:rPr lang="en-US" altLang="en-US" b="1" dirty="0" smtClean="0"/>
              <a:t>: Learning Objectives</a:t>
            </a:r>
          </a:p>
        </p:txBody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14350" indent="-514350">
              <a:lnSpc>
                <a:spcPct val="110000"/>
              </a:lnSpc>
              <a:buClr>
                <a:schemeClr val="accent1"/>
              </a:buClr>
              <a:buFont typeface="+mj-lt"/>
              <a:buAutoNum type="arabicPeriod"/>
            </a:pPr>
            <a:r>
              <a:rPr lang="en-US" altLang="en-US" dirty="0"/>
              <a:t>Describe fraud and describe the process one follows to perpetuate a fraud.</a:t>
            </a:r>
          </a:p>
          <a:p>
            <a:pPr marL="514350" indent="-514350">
              <a:lnSpc>
                <a:spcPct val="110000"/>
              </a:lnSpc>
              <a:buClr>
                <a:schemeClr val="accent1"/>
              </a:buClr>
              <a:buFont typeface="+mj-lt"/>
              <a:buAutoNum type="arabicPeriod"/>
            </a:pPr>
            <a:r>
              <a:rPr lang="en-US" altLang="en-US" dirty="0"/>
              <a:t>Discuss why fraud occurs, including the pressures, opportunities, and rationalizations that are present in most frauds.</a:t>
            </a:r>
          </a:p>
          <a:p>
            <a:pPr marL="514350" indent="-514350">
              <a:lnSpc>
                <a:spcPct val="110000"/>
              </a:lnSpc>
              <a:buClr>
                <a:schemeClr val="accent1"/>
              </a:buClr>
              <a:buFont typeface="+mj-lt"/>
              <a:buAutoNum type="arabicPeriod"/>
            </a:pPr>
            <a:r>
              <a:rPr lang="en-US" altLang="en-US" dirty="0"/>
              <a:t>Compare and contrast the approaches and techniques that are used to commit computer fraud.</a:t>
            </a:r>
          </a:p>
          <a:p>
            <a:pPr marL="514350" indent="-514350">
              <a:lnSpc>
                <a:spcPct val="110000"/>
              </a:lnSpc>
              <a:buClr>
                <a:schemeClr val="accent1"/>
              </a:buClr>
              <a:buFont typeface="+mj-lt"/>
              <a:buAutoNum type="arabicPeriod"/>
            </a:pPr>
            <a:r>
              <a:rPr lang="en-US" altLang="en-US" dirty="0"/>
              <a:t>Describe how to deter and detect computer fraud</a:t>
            </a:r>
            <a:endParaRPr lang="en-US" altLang="en-US" dirty="0">
              <a:latin typeface="+mj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5793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Introduction</a:t>
            </a:r>
          </a:p>
        </p:txBody>
      </p:sp>
      <p:sp>
        <p:nvSpPr>
          <p:cNvPr id="928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447800"/>
            <a:ext cx="10515600" cy="4114800"/>
          </a:xfrm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This chapter describes the fraud process.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It also explores the reasons that fraud occurs.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The chapter also describes the approaches to computer fraud and the specific techniques used to commit it.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Finally, several methods to deter and detect fraud are analyzed.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57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8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8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8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8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8771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The Fraud Process</a:t>
            </a:r>
          </a:p>
        </p:txBody>
      </p:sp>
      <p:sp>
        <p:nvSpPr>
          <p:cNvPr id="22533" name="Rectangle 3"/>
          <p:cNvSpPr>
            <a:spLocks noChangeArrowheads="1"/>
          </p:cNvSpPr>
          <p:nvPr/>
        </p:nvSpPr>
        <p:spPr bwMode="auto">
          <a:xfrm>
            <a:off x="1982789" y="1525589"/>
            <a:ext cx="8226425" cy="582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chemeClr val="tx1"/>
                </a:solidFill>
                <a:latin typeface="+mj-lt"/>
              </a:rPr>
              <a:t>Most frauds involve three steps.</a:t>
            </a:r>
          </a:p>
        </p:txBody>
      </p:sp>
      <p:sp>
        <p:nvSpPr>
          <p:cNvPr id="22534" name="Rectangle 4"/>
          <p:cNvSpPr>
            <a:spLocks noChangeArrowheads="1"/>
          </p:cNvSpPr>
          <p:nvPr/>
        </p:nvSpPr>
        <p:spPr bwMode="auto">
          <a:xfrm>
            <a:off x="2133599" y="2473324"/>
            <a:ext cx="2618509" cy="1031875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chemeClr val="bg1"/>
                </a:solidFill>
                <a:latin typeface="+mj-lt"/>
              </a:rPr>
              <a:t>The theft of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chemeClr val="bg1"/>
                </a:solidFill>
                <a:latin typeface="+mj-lt"/>
              </a:rPr>
              <a:t>something</a:t>
            </a:r>
          </a:p>
        </p:txBody>
      </p:sp>
      <p:sp>
        <p:nvSpPr>
          <p:cNvPr id="22535" name="Rectangle 5"/>
          <p:cNvSpPr>
            <a:spLocks noChangeArrowheads="1"/>
          </p:cNvSpPr>
          <p:nvPr/>
        </p:nvSpPr>
        <p:spPr bwMode="auto">
          <a:xfrm>
            <a:off x="4876800" y="3733799"/>
            <a:ext cx="2590800" cy="1129145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chemeClr val="bg1"/>
                </a:solidFill>
                <a:latin typeface="+mj-lt"/>
              </a:rPr>
              <a:t>The conversion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chemeClr val="bg1"/>
                </a:solidFill>
                <a:latin typeface="+mj-lt"/>
              </a:rPr>
              <a:t>to cash</a:t>
            </a:r>
          </a:p>
        </p:txBody>
      </p:sp>
      <p:sp>
        <p:nvSpPr>
          <p:cNvPr id="22536" name="Rectangle 6"/>
          <p:cNvSpPr>
            <a:spLocks noChangeArrowheads="1"/>
          </p:cNvSpPr>
          <p:nvPr/>
        </p:nvSpPr>
        <p:spPr bwMode="auto">
          <a:xfrm>
            <a:off x="7467600" y="5029199"/>
            <a:ext cx="2741614" cy="1136073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chemeClr val="bg1"/>
                </a:solidFill>
                <a:latin typeface="+mj-lt"/>
              </a:rPr>
              <a:t>The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chemeClr val="bg1"/>
                </a:solidFill>
                <a:latin typeface="+mj-lt"/>
              </a:rPr>
              <a:t>concealment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71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The Fraud Process</a:t>
            </a:r>
          </a:p>
        </p:txBody>
      </p:sp>
      <p:sp>
        <p:nvSpPr>
          <p:cNvPr id="9369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What is a common way to hide a theft?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to charge the stolen item to an expense account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What is a payroll example?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to add a fictitious name to the company’s payroll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499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6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6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6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6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6963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The Fraud Process</a:t>
            </a:r>
          </a:p>
        </p:txBody>
      </p:sp>
      <p:sp>
        <p:nvSpPr>
          <p:cNvPr id="9390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mtClean="0">
                <a:latin typeface="+mj-lt"/>
              </a:rPr>
              <a:t>What is lapping?</a:t>
            </a:r>
          </a:p>
          <a:p>
            <a:pPr eaLnBrk="1" hangingPunct="1"/>
            <a:r>
              <a:rPr lang="en-US" altLang="en-US" smtClean="0">
                <a:latin typeface="+mj-lt"/>
              </a:rPr>
              <a:t>In a lapping scheme, the perpetrator steals cash received from customer A to pay its accounts receivable.</a:t>
            </a:r>
          </a:p>
          <a:p>
            <a:pPr eaLnBrk="1" hangingPunct="1"/>
            <a:r>
              <a:rPr lang="en-US" altLang="en-US" smtClean="0">
                <a:latin typeface="+mj-lt"/>
              </a:rPr>
              <a:t>Funds received at a later date from customer B are used to pay off customer A’s balance, etc.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078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9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9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9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9011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The Fraud Process</a:t>
            </a:r>
          </a:p>
        </p:txBody>
      </p:sp>
      <p:sp>
        <p:nvSpPr>
          <p:cNvPr id="941060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838200" y="1676400"/>
            <a:ext cx="9220200" cy="4114800"/>
          </a:xfrm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3600" dirty="0">
                <a:latin typeface="+mj-lt"/>
              </a:rPr>
              <a:t>What is kiting?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In a kiting scheme, the perpetrator covers up a theft by creating cash through the transfer of money between banks.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The perpetrator deposits a check from bank A to bank B and then withdraws the money.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51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10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10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10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1060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The Fraud Process</a:t>
            </a:r>
          </a:p>
        </p:txBody>
      </p:sp>
      <p:sp>
        <p:nvSpPr>
          <p:cNvPr id="94310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z="2600" dirty="0">
                <a:latin typeface="+mj-lt"/>
              </a:rPr>
              <a:t>Since there are insufficient funds in bank A to cover the check, the perpetrator deposits a check from bank C to bank A before his check to bank B clears.</a:t>
            </a:r>
          </a:p>
          <a:p>
            <a:pPr eaLnBrk="1" hangingPunct="1"/>
            <a:r>
              <a:rPr lang="en-US" altLang="en-US" sz="2600" dirty="0">
                <a:latin typeface="+mj-lt"/>
              </a:rPr>
              <a:t>Since bank C also has insufficient funds, money must be deposited to bank C before the check to bank A clears.</a:t>
            </a:r>
          </a:p>
          <a:p>
            <a:pPr eaLnBrk="1" hangingPunct="1"/>
            <a:r>
              <a:rPr lang="en-US" altLang="en-US" sz="2600" dirty="0">
                <a:latin typeface="+mj-lt"/>
              </a:rPr>
              <a:t>The scheme continues to keep checks from bouncing.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124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3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3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3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3107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/>
              <a:t>Why Fraud Occurs</a:t>
            </a:r>
          </a:p>
        </p:txBody>
      </p:sp>
      <p:sp>
        <p:nvSpPr>
          <p:cNvPr id="28677" name="Rectangle 4"/>
          <p:cNvSpPr>
            <a:spLocks noChangeArrowheads="1"/>
          </p:cNvSpPr>
          <p:nvPr/>
        </p:nvSpPr>
        <p:spPr bwMode="auto">
          <a:xfrm>
            <a:off x="1524001" y="1524001"/>
            <a:ext cx="9140825" cy="1074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chemeClr val="tx1"/>
                </a:solidFill>
                <a:latin typeface="+mj-lt"/>
              </a:rPr>
              <a:t>Researchers have compared the psychological and demographic characteristics of three groups of people:</a:t>
            </a:r>
          </a:p>
        </p:txBody>
      </p:sp>
      <p:sp>
        <p:nvSpPr>
          <p:cNvPr id="28678" name="Rectangle 5"/>
          <p:cNvSpPr>
            <a:spLocks noChangeArrowheads="1"/>
          </p:cNvSpPr>
          <p:nvPr/>
        </p:nvSpPr>
        <p:spPr bwMode="auto">
          <a:xfrm>
            <a:off x="4995863" y="3268664"/>
            <a:ext cx="2265362" cy="695325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chemeClr val="tx1"/>
                </a:solidFill>
                <a:latin typeface="+mj-lt"/>
              </a:rPr>
              <a:t>White-collar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chemeClr val="tx1"/>
                </a:solidFill>
                <a:latin typeface="+mj-lt"/>
              </a:rPr>
              <a:t>criminals</a:t>
            </a:r>
          </a:p>
        </p:txBody>
      </p:sp>
      <p:sp>
        <p:nvSpPr>
          <p:cNvPr id="28679" name="Rectangle 6"/>
          <p:cNvSpPr>
            <a:spLocks noChangeArrowheads="1"/>
          </p:cNvSpPr>
          <p:nvPr/>
        </p:nvSpPr>
        <p:spPr bwMode="auto">
          <a:xfrm>
            <a:off x="4978401" y="5122864"/>
            <a:ext cx="2265363" cy="693737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tx1"/>
                </a:solidFill>
                <a:latin typeface="+mj-lt"/>
              </a:rPr>
              <a:t>Violent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tx1"/>
                </a:solidFill>
                <a:latin typeface="+mj-lt"/>
              </a:rPr>
              <a:t>criminals</a:t>
            </a:r>
          </a:p>
        </p:txBody>
      </p:sp>
      <p:sp>
        <p:nvSpPr>
          <p:cNvPr id="28680" name="Rectangle 7"/>
          <p:cNvSpPr>
            <a:spLocks noChangeArrowheads="1"/>
          </p:cNvSpPr>
          <p:nvPr/>
        </p:nvSpPr>
        <p:spPr bwMode="auto">
          <a:xfrm>
            <a:off x="4978401" y="4195764"/>
            <a:ext cx="2265363" cy="695325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chemeClr val="tx1"/>
                </a:solidFill>
                <a:latin typeface="+mj-lt"/>
              </a:rPr>
              <a:t>General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chemeClr val="tx1"/>
                </a:solidFill>
                <a:latin typeface="+mj-lt"/>
              </a:rPr>
              <a:t>public</a:t>
            </a:r>
          </a:p>
        </p:txBody>
      </p:sp>
      <p:sp>
        <p:nvSpPr>
          <p:cNvPr id="28681" name="Freeform 8"/>
          <p:cNvSpPr>
            <a:spLocks/>
          </p:cNvSpPr>
          <p:nvPr/>
        </p:nvSpPr>
        <p:spPr bwMode="auto">
          <a:xfrm>
            <a:off x="3962401" y="3213101"/>
            <a:ext cx="682625" cy="2606675"/>
          </a:xfrm>
          <a:custGeom>
            <a:avLst/>
            <a:gdLst>
              <a:gd name="T0" fmla="*/ 681052 w 434"/>
              <a:gd name="T1" fmla="*/ 0 h 2160"/>
              <a:gd name="T2" fmla="*/ 611846 w 434"/>
              <a:gd name="T3" fmla="*/ 8448 h 2160"/>
              <a:gd name="T4" fmla="*/ 548931 w 434"/>
              <a:gd name="T5" fmla="*/ 16895 h 2160"/>
              <a:gd name="T6" fmla="*/ 490735 w 434"/>
              <a:gd name="T7" fmla="*/ 41031 h 2160"/>
              <a:gd name="T8" fmla="*/ 435685 w 434"/>
              <a:gd name="T9" fmla="*/ 65167 h 2160"/>
              <a:gd name="T10" fmla="*/ 396363 w 434"/>
              <a:gd name="T11" fmla="*/ 97750 h 2160"/>
              <a:gd name="T12" fmla="*/ 363333 w 434"/>
              <a:gd name="T13" fmla="*/ 129127 h 2160"/>
              <a:gd name="T14" fmla="*/ 342885 w 434"/>
              <a:gd name="T15" fmla="*/ 177399 h 2160"/>
              <a:gd name="T16" fmla="*/ 338167 w 434"/>
              <a:gd name="T17" fmla="*/ 218430 h 2160"/>
              <a:gd name="T18" fmla="*/ 338167 w 434"/>
              <a:gd name="T19" fmla="*/ 1081287 h 2160"/>
              <a:gd name="T20" fmla="*/ 333448 w 434"/>
              <a:gd name="T21" fmla="*/ 1121112 h 2160"/>
              <a:gd name="T22" fmla="*/ 313001 w 434"/>
              <a:gd name="T23" fmla="*/ 1169383 h 2160"/>
              <a:gd name="T24" fmla="*/ 279971 w 434"/>
              <a:gd name="T25" fmla="*/ 1201967 h 2160"/>
              <a:gd name="T26" fmla="*/ 240649 w 434"/>
              <a:gd name="T27" fmla="*/ 1234550 h 2160"/>
              <a:gd name="T28" fmla="*/ 190317 w 434"/>
              <a:gd name="T29" fmla="*/ 1258686 h 2160"/>
              <a:gd name="T30" fmla="*/ 132121 w 434"/>
              <a:gd name="T31" fmla="*/ 1282822 h 2160"/>
              <a:gd name="T32" fmla="*/ 69206 w 434"/>
              <a:gd name="T33" fmla="*/ 1291270 h 2160"/>
              <a:gd name="T34" fmla="*/ 0 w 434"/>
              <a:gd name="T35" fmla="*/ 1298510 h 2160"/>
              <a:gd name="T36" fmla="*/ 69206 w 434"/>
              <a:gd name="T37" fmla="*/ 1306958 h 2160"/>
              <a:gd name="T38" fmla="*/ 132121 w 434"/>
              <a:gd name="T39" fmla="*/ 1315405 h 2160"/>
              <a:gd name="T40" fmla="*/ 190317 w 434"/>
              <a:gd name="T41" fmla="*/ 1339541 h 2160"/>
              <a:gd name="T42" fmla="*/ 240649 w 434"/>
              <a:gd name="T43" fmla="*/ 1363677 h 2160"/>
              <a:gd name="T44" fmla="*/ 279971 w 434"/>
              <a:gd name="T45" fmla="*/ 1396261 h 2160"/>
              <a:gd name="T46" fmla="*/ 313001 w 434"/>
              <a:gd name="T47" fmla="*/ 1427637 h 2160"/>
              <a:gd name="T48" fmla="*/ 333448 w 434"/>
              <a:gd name="T49" fmla="*/ 1475909 h 2160"/>
              <a:gd name="T50" fmla="*/ 338167 w 434"/>
              <a:gd name="T51" fmla="*/ 1516940 h 2160"/>
              <a:gd name="T52" fmla="*/ 338167 w 434"/>
              <a:gd name="T53" fmla="*/ 2388245 h 2160"/>
              <a:gd name="T54" fmla="*/ 342885 w 434"/>
              <a:gd name="T55" fmla="*/ 2428069 h 2160"/>
              <a:gd name="T56" fmla="*/ 363333 w 434"/>
              <a:gd name="T57" fmla="*/ 2476341 h 2160"/>
              <a:gd name="T58" fmla="*/ 396363 w 434"/>
              <a:gd name="T59" fmla="*/ 2508925 h 2160"/>
              <a:gd name="T60" fmla="*/ 435685 w 434"/>
              <a:gd name="T61" fmla="*/ 2541508 h 2160"/>
              <a:gd name="T62" fmla="*/ 490735 w 434"/>
              <a:gd name="T63" fmla="*/ 2565644 h 2160"/>
              <a:gd name="T64" fmla="*/ 548931 w 434"/>
              <a:gd name="T65" fmla="*/ 2589780 h 2160"/>
              <a:gd name="T66" fmla="*/ 611846 w 434"/>
              <a:gd name="T67" fmla="*/ 2597021 h 2160"/>
              <a:gd name="T68" fmla="*/ 681052 w 434"/>
              <a:gd name="T69" fmla="*/ 2605468 h 216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434"/>
              <a:gd name="T106" fmla="*/ 0 h 2160"/>
              <a:gd name="T107" fmla="*/ 434 w 434"/>
              <a:gd name="T108" fmla="*/ 2160 h 216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434" h="2160">
                <a:moveTo>
                  <a:pt x="433" y="0"/>
                </a:moveTo>
                <a:lnTo>
                  <a:pt x="389" y="7"/>
                </a:lnTo>
                <a:lnTo>
                  <a:pt x="349" y="14"/>
                </a:lnTo>
                <a:lnTo>
                  <a:pt x="312" y="34"/>
                </a:lnTo>
                <a:lnTo>
                  <a:pt x="277" y="54"/>
                </a:lnTo>
                <a:lnTo>
                  <a:pt x="252" y="81"/>
                </a:lnTo>
                <a:lnTo>
                  <a:pt x="231" y="107"/>
                </a:lnTo>
                <a:lnTo>
                  <a:pt x="218" y="147"/>
                </a:lnTo>
                <a:lnTo>
                  <a:pt x="215" y="181"/>
                </a:lnTo>
                <a:lnTo>
                  <a:pt x="215" y="896"/>
                </a:lnTo>
                <a:lnTo>
                  <a:pt x="212" y="929"/>
                </a:lnTo>
                <a:lnTo>
                  <a:pt x="199" y="969"/>
                </a:lnTo>
                <a:lnTo>
                  <a:pt x="178" y="996"/>
                </a:lnTo>
                <a:lnTo>
                  <a:pt x="153" y="1023"/>
                </a:lnTo>
                <a:lnTo>
                  <a:pt x="121" y="1043"/>
                </a:lnTo>
                <a:lnTo>
                  <a:pt x="84" y="1063"/>
                </a:lnTo>
                <a:lnTo>
                  <a:pt x="44" y="1070"/>
                </a:lnTo>
                <a:lnTo>
                  <a:pt x="0" y="1076"/>
                </a:lnTo>
                <a:lnTo>
                  <a:pt x="44" y="1083"/>
                </a:lnTo>
                <a:lnTo>
                  <a:pt x="84" y="1090"/>
                </a:lnTo>
                <a:lnTo>
                  <a:pt x="121" y="1110"/>
                </a:lnTo>
                <a:lnTo>
                  <a:pt x="153" y="1130"/>
                </a:lnTo>
                <a:lnTo>
                  <a:pt x="178" y="1157"/>
                </a:lnTo>
                <a:lnTo>
                  <a:pt x="199" y="1183"/>
                </a:lnTo>
                <a:lnTo>
                  <a:pt x="212" y="1223"/>
                </a:lnTo>
                <a:lnTo>
                  <a:pt x="215" y="1257"/>
                </a:lnTo>
                <a:lnTo>
                  <a:pt x="215" y="1979"/>
                </a:lnTo>
                <a:lnTo>
                  <a:pt x="218" y="2012"/>
                </a:lnTo>
                <a:lnTo>
                  <a:pt x="231" y="2052"/>
                </a:lnTo>
                <a:lnTo>
                  <a:pt x="252" y="2079"/>
                </a:lnTo>
                <a:lnTo>
                  <a:pt x="277" y="2106"/>
                </a:lnTo>
                <a:lnTo>
                  <a:pt x="312" y="2126"/>
                </a:lnTo>
                <a:lnTo>
                  <a:pt x="349" y="2146"/>
                </a:lnTo>
                <a:lnTo>
                  <a:pt x="389" y="2152"/>
                </a:lnTo>
                <a:lnTo>
                  <a:pt x="433" y="2159"/>
                </a:lnTo>
              </a:path>
            </a:pathLst>
          </a:custGeom>
          <a:solidFill>
            <a:schemeClr val="bg1"/>
          </a:solidFill>
          <a:ln w="25400" cap="rnd">
            <a:solidFill>
              <a:schemeClr val="accent2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8682" name="Freeform 9"/>
          <p:cNvSpPr>
            <a:spLocks/>
          </p:cNvSpPr>
          <p:nvPr/>
        </p:nvSpPr>
        <p:spPr bwMode="auto">
          <a:xfrm>
            <a:off x="7621588" y="3152775"/>
            <a:ext cx="608012" cy="1855788"/>
          </a:xfrm>
          <a:custGeom>
            <a:avLst/>
            <a:gdLst>
              <a:gd name="T0" fmla="*/ 0 w 386"/>
              <a:gd name="T1" fmla="*/ 0 h 1538"/>
              <a:gd name="T2" fmla="*/ 116562 w 386"/>
              <a:gd name="T3" fmla="*/ 14479 h 1538"/>
              <a:gd name="T4" fmla="*/ 212647 w 386"/>
              <a:gd name="T5" fmla="*/ 48265 h 1538"/>
              <a:gd name="T6" fmla="*/ 275653 w 386"/>
              <a:gd name="T7" fmla="*/ 95323 h 1538"/>
              <a:gd name="T8" fmla="*/ 286679 w 386"/>
              <a:gd name="T9" fmla="*/ 121869 h 1538"/>
              <a:gd name="T10" fmla="*/ 297705 w 386"/>
              <a:gd name="T11" fmla="*/ 155655 h 1538"/>
              <a:gd name="T12" fmla="*/ 297705 w 386"/>
              <a:gd name="T13" fmla="*/ 772239 h 1538"/>
              <a:gd name="T14" fmla="*/ 308731 w 386"/>
              <a:gd name="T15" fmla="*/ 806025 h 1538"/>
              <a:gd name="T16" fmla="*/ 318182 w 386"/>
              <a:gd name="T17" fmla="*/ 832571 h 1538"/>
              <a:gd name="T18" fmla="*/ 393790 w 386"/>
              <a:gd name="T19" fmla="*/ 879629 h 1538"/>
              <a:gd name="T20" fmla="*/ 489875 w 386"/>
              <a:gd name="T21" fmla="*/ 913415 h 1538"/>
              <a:gd name="T22" fmla="*/ 606437 w 386"/>
              <a:gd name="T23" fmla="*/ 927894 h 1538"/>
              <a:gd name="T24" fmla="*/ 489875 w 386"/>
              <a:gd name="T25" fmla="*/ 941167 h 1538"/>
              <a:gd name="T26" fmla="*/ 393790 w 386"/>
              <a:gd name="T27" fmla="*/ 974952 h 1538"/>
              <a:gd name="T28" fmla="*/ 318182 w 386"/>
              <a:gd name="T29" fmla="*/ 1022011 h 1538"/>
              <a:gd name="T30" fmla="*/ 308731 w 386"/>
              <a:gd name="T31" fmla="*/ 1049763 h 1538"/>
              <a:gd name="T32" fmla="*/ 297705 w 386"/>
              <a:gd name="T33" fmla="*/ 1083549 h 1538"/>
              <a:gd name="T34" fmla="*/ 297705 w 386"/>
              <a:gd name="T35" fmla="*/ 1698927 h 1538"/>
              <a:gd name="T36" fmla="*/ 286679 w 386"/>
              <a:gd name="T37" fmla="*/ 1732712 h 1538"/>
              <a:gd name="T38" fmla="*/ 275653 w 386"/>
              <a:gd name="T39" fmla="*/ 1759258 h 1538"/>
              <a:gd name="T40" fmla="*/ 212647 w 386"/>
              <a:gd name="T41" fmla="*/ 1807523 h 1538"/>
              <a:gd name="T42" fmla="*/ 116562 w 386"/>
              <a:gd name="T43" fmla="*/ 1841309 h 1538"/>
              <a:gd name="T44" fmla="*/ 0 w 386"/>
              <a:gd name="T45" fmla="*/ 1854581 h 153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86"/>
              <a:gd name="T70" fmla="*/ 0 h 1538"/>
              <a:gd name="T71" fmla="*/ 386 w 386"/>
              <a:gd name="T72" fmla="*/ 1538 h 153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86" h="1538">
                <a:moveTo>
                  <a:pt x="0" y="0"/>
                </a:moveTo>
                <a:lnTo>
                  <a:pt x="74" y="12"/>
                </a:lnTo>
                <a:lnTo>
                  <a:pt x="135" y="40"/>
                </a:lnTo>
                <a:lnTo>
                  <a:pt x="175" y="79"/>
                </a:lnTo>
                <a:lnTo>
                  <a:pt x="182" y="101"/>
                </a:lnTo>
                <a:lnTo>
                  <a:pt x="189" y="129"/>
                </a:lnTo>
                <a:lnTo>
                  <a:pt x="189" y="640"/>
                </a:lnTo>
                <a:lnTo>
                  <a:pt x="196" y="668"/>
                </a:lnTo>
                <a:lnTo>
                  <a:pt x="202" y="690"/>
                </a:lnTo>
                <a:lnTo>
                  <a:pt x="250" y="729"/>
                </a:lnTo>
                <a:lnTo>
                  <a:pt x="311" y="757"/>
                </a:lnTo>
                <a:lnTo>
                  <a:pt x="385" y="769"/>
                </a:lnTo>
                <a:lnTo>
                  <a:pt x="311" y="780"/>
                </a:lnTo>
                <a:lnTo>
                  <a:pt x="250" y="808"/>
                </a:lnTo>
                <a:lnTo>
                  <a:pt x="202" y="847"/>
                </a:lnTo>
                <a:lnTo>
                  <a:pt x="196" y="870"/>
                </a:lnTo>
                <a:lnTo>
                  <a:pt x="189" y="898"/>
                </a:lnTo>
                <a:lnTo>
                  <a:pt x="189" y="1408"/>
                </a:lnTo>
                <a:lnTo>
                  <a:pt x="182" y="1436"/>
                </a:lnTo>
                <a:lnTo>
                  <a:pt x="175" y="1458"/>
                </a:lnTo>
                <a:lnTo>
                  <a:pt x="135" y="1498"/>
                </a:lnTo>
                <a:lnTo>
                  <a:pt x="74" y="1526"/>
                </a:lnTo>
                <a:lnTo>
                  <a:pt x="0" y="1537"/>
                </a:lnTo>
              </a:path>
            </a:pathLst>
          </a:custGeom>
          <a:solidFill>
            <a:schemeClr val="bg1"/>
          </a:solidFill>
          <a:ln w="25400" cap="rnd">
            <a:solidFill>
              <a:schemeClr val="accent2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28683" name="Rectangle 10"/>
          <p:cNvSpPr>
            <a:spLocks noChangeArrowheads="1"/>
          </p:cNvSpPr>
          <p:nvPr/>
        </p:nvSpPr>
        <p:spPr bwMode="auto">
          <a:xfrm>
            <a:off x="8153400" y="3810000"/>
            <a:ext cx="2338388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tx1"/>
                </a:solidFill>
                <a:latin typeface="+mj-lt"/>
              </a:rPr>
              <a:t>Few differences</a:t>
            </a:r>
          </a:p>
        </p:txBody>
      </p:sp>
      <p:sp>
        <p:nvSpPr>
          <p:cNvPr id="28684" name="Rectangle 11"/>
          <p:cNvSpPr>
            <a:spLocks noChangeArrowheads="1"/>
          </p:cNvSpPr>
          <p:nvPr/>
        </p:nvSpPr>
        <p:spPr bwMode="auto">
          <a:xfrm>
            <a:off x="1958975" y="4114800"/>
            <a:ext cx="2338388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0000"/>
              <a:buFont typeface="Wingdings" panose="05000000000000000000" pitchFamily="2" charset="2"/>
              <a:buChar char="¢"/>
              <a:defRPr sz="30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tx1"/>
                </a:solidFill>
                <a:latin typeface="+mj-lt"/>
              </a:rPr>
              <a:t>Significant differences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03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Why Fraud Occurs</a:t>
            </a:r>
          </a:p>
        </p:txBody>
      </p:sp>
      <p:sp>
        <p:nvSpPr>
          <p:cNvPr id="949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8800"/>
            <a:ext cx="10515600" cy="4114800"/>
          </a:xfrm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3200" dirty="0">
                <a:latin typeface="+mj-lt"/>
              </a:rPr>
              <a:t>What are some common characteristics of fraud perpetrators?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sz="3200" dirty="0">
              <a:latin typeface="+mj-lt"/>
            </a:endParaRPr>
          </a:p>
          <a:p>
            <a:pPr eaLnBrk="1" hangingPunct="1"/>
            <a:r>
              <a:rPr lang="en-US" altLang="en-US" sz="2600" dirty="0">
                <a:latin typeface="+mj-lt"/>
              </a:rPr>
              <a:t>Most spend their illegal income rather than invest or save it.</a:t>
            </a:r>
          </a:p>
          <a:p>
            <a:pPr eaLnBrk="1" hangingPunct="1"/>
            <a:r>
              <a:rPr lang="en-US" altLang="en-US" sz="2600" dirty="0">
                <a:latin typeface="+mj-lt"/>
              </a:rPr>
              <a:t>Once they begin the fraud, it is very hard for them to stop.</a:t>
            </a:r>
          </a:p>
          <a:p>
            <a:pPr eaLnBrk="1" hangingPunct="1"/>
            <a:r>
              <a:rPr lang="en-US" altLang="en-US" sz="2600" dirty="0">
                <a:latin typeface="+mj-lt"/>
              </a:rPr>
              <a:t>They usually begin to rely on the extra income.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38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9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9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9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9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9251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Why Fraud Occurs</a:t>
            </a:r>
          </a:p>
        </p:txBody>
      </p:sp>
      <p:sp>
        <p:nvSpPr>
          <p:cNvPr id="95129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z="2600" dirty="0">
                <a:latin typeface="+mj-lt"/>
              </a:rPr>
              <a:t>Perpetrators of computer fraud tend to be younger and possess more computer knowledge, experience, and skills.</a:t>
            </a:r>
          </a:p>
          <a:p>
            <a:pPr eaLnBrk="1" hangingPunct="1"/>
            <a:r>
              <a:rPr lang="en-US" altLang="en-US" sz="2600" dirty="0">
                <a:latin typeface="+mj-lt"/>
              </a:rPr>
              <a:t>Some computer fraud perpetrators are more motivated by curiosity and the challenge of “beating the system.”</a:t>
            </a:r>
          </a:p>
          <a:p>
            <a:pPr eaLnBrk="1" hangingPunct="1"/>
            <a:r>
              <a:rPr lang="en-US" altLang="en-US" sz="2600" dirty="0">
                <a:latin typeface="+mj-lt"/>
              </a:rPr>
              <a:t>Others commit fraud to gain stature among others in the computer community.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52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1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1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1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1299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Why Fraud Occurs</a:t>
            </a:r>
          </a:p>
        </p:txBody>
      </p:sp>
      <p:sp>
        <p:nvSpPr>
          <p:cNvPr id="9533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Three conditions are necessary for fraud to occur:</a:t>
            </a:r>
          </a:p>
          <a:p>
            <a:pPr marL="971550" lvl="1" indent="-514350" eaLnBrk="1" hangingPunct="1">
              <a:buFont typeface="+mj-lt"/>
              <a:buAutoNum type="romanLcPeriod"/>
            </a:pPr>
            <a:r>
              <a:rPr lang="en-US" altLang="en-US" dirty="0" smtClean="0">
                <a:latin typeface="+mj-lt"/>
              </a:rPr>
              <a:t>A pressure or motive</a:t>
            </a:r>
          </a:p>
          <a:p>
            <a:pPr marL="971550" lvl="1" indent="-514350" eaLnBrk="1" hangingPunct="1">
              <a:buFont typeface="+mj-lt"/>
              <a:buAutoNum type="romanLcPeriod"/>
            </a:pPr>
            <a:r>
              <a:rPr lang="en-US" altLang="en-US" dirty="0" smtClean="0">
                <a:latin typeface="+mj-lt"/>
              </a:rPr>
              <a:t>An opportunity</a:t>
            </a:r>
          </a:p>
          <a:p>
            <a:pPr marL="971550" lvl="1" indent="-514350" eaLnBrk="1" hangingPunct="1">
              <a:buFont typeface="+mj-lt"/>
              <a:buAutoNum type="romanLcPeriod"/>
            </a:pPr>
            <a:r>
              <a:rPr lang="en-US" altLang="en-US" dirty="0" smtClean="0">
                <a:latin typeface="+mj-lt"/>
              </a:rPr>
              <a:t>A rationalization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92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3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3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3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3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3347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Pressures</a:t>
            </a:r>
          </a:p>
        </p:txBody>
      </p:sp>
      <p:sp>
        <p:nvSpPr>
          <p:cNvPr id="9553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What are some </a:t>
            </a:r>
            <a:r>
              <a:rPr lang="en-US" altLang="en-US" i="1" dirty="0" smtClean="0">
                <a:solidFill>
                  <a:schemeClr val="tx1"/>
                </a:solidFill>
                <a:latin typeface="+mj-lt"/>
              </a:rPr>
              <a:t>financial</a:t>
            </a:r>
            <a:r>
              <a:rPr lang="en-US" altLang="en-US" i="1" dirty="0" smtClean="0">
                <a:latin typeface="+mj-lt"/>
              </a:rPr>
              <a:t> </a:t>
            </a:r>
            <a:r>
              <a:rPr lang="en-US" altLang="en-US" dirty="0" smtClean="0">
                <a:latin typeface="+mj-lt"/>
              </a:rPr>
              <a:t>pressures?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living beyond means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high personal debt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“inadequate” income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poor credit ratings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heavy financial losses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large gambling debts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57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5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5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5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5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5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5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5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5395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Pressures</a:t>
            </a:r>
          </a:p>
        </p:txBody>
      </p:sp>
      <p:sp>
        <p:nvSpPr>
          <p:cNvPr id="9574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mtClean="0">
                <a:latin typeface="+mj-lt"/>
              </a:rPr>
              <a:t>What are some </a:t>
            </a:r>
            <a:r>
              <a:rPr lang="en-US" altLang="en-US" i="1" smtClean="0">
                <a:solidFill>
                  <a:schemeClr val="tx1"/>
                </a:solidFill>
                <a:latin typeface="+mj-lt"/>
              </a:rPr>
              <a:t>work-related</a:t>
            </a:r>
            <a:r>
              <a:rPr lang="en-US" altLang="en-US" i="1" smtClean="0">
                <a:latin typeface="+mj-lt"/>
              </a:rPr>
              <a:t> </a:t>
            </a:r>
            <a:r>
              <a:rPr lang="en-US" altLang="en-US" smtClean="0">
                <a:latin typeface="+mj-lt"/>
              </a:rPr>
              <a:t>pressures?</a:t>
            </a:r>
          </a:p>
          <a:p>
            <a:pPr lvl="1" eaLnBrk="1" hangingPunct="1">
              <a:buFontTx/>
              <a:buChar char="–"/>
            </a:pPr>
            <a:r>
              <a:rPr lang="en-US" altLang="en-US" smtClean="0">
                <a:latin typeface="+mj-lt"/>
              </a:rPr>
              <a:t>low salary</a:t>
            </a:r>
          </a:p>
          <a:p>
            <a:pPr lvl="1" eaLnBrk="1" hangingPunct="1">
              <a:buFontTx/>
              <a:buChar char="–"/>
            </a:pPr>
            <a:r>
              <a:rPr lang="en-US" altLang="en-US" smtClean="0">
                <a:latin typeface="+mj-lt"/>
              </a:rPr>
              <a:t>nonrecognition of performance</a:t>
            </a:r>
          </a:p>
          <a:p>
            <a:pPr lvl="1" eaLnBrk="1" hangingPunct="1">
              <a:buFontTx/>
              <a:buChar char="–"/>
            </a:pPr>
            <a:r>
              <a:rPr lang="en-US" altLang="en-US" smtClean="0">
                <a:latin typeface="+mj-lt"/>
              </a:rPr>
              <a:t>job dissatisfaction</a:t>
            </a:r>
          </a:p>
          <a:p>
            <a:pPr lvl="1" eaLnBrk="1" hangingPunct="1">
              <a:buFontTx/>
              <a:buChar char="–"/>
            </a:pPr>
            <a:r>
              <a:rPr lang="en-US" altLang="en-US" smtClean="0">
                <a:latin typeface="+mj-lt"/>
              </a:rPr>
              <a:t>fear of losing job</a:t>
            </a:r>
          </a:p>
          <a:p>
            <a:pPr lvl="1" eaLnBrk="1" hangingPunct="1">
              <a:buFontTx/>
              <a:buChar char="–"/>
            </a:pPr>
            <a:r>
              <a:rPr lang="en-US" altLang="en-US" smtClean="0">
                <a:latin typeface="+mj-lt"/>
              </a:rPr>
              <a:t>overaggressive bonus plans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16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7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7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7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7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7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7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7443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Pressures</a:t>
            </a:r>
          </a:p>
        </p:txBody>
      </p:sp>
      <p:sp>
        <p:nvSpPr>
          <p:cNvPr id="95949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What are </a:t>
            </a:r>
            <a:r>
              <a:rPr lang="en-US" altLang="en-US" dirty="0" smtClean="0">
                <a:solidFill>
                  <a:schemeClr val="tx1"/>
                </a:solidFill>
                <a:latin typeface="+mj-lt"/>
              </a:rPr>
              <a:t>other</a:t>
            </a:r>
            <a:r>
              <a:rPr lang="en-US" altLang="en-US" dirty="0" smtClean="0">
                <a:latin typeface="+mj-lt"/>
              </a:rPr>
              <a:t> pressures?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challenge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family/peer pressure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emotional instability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need for power or control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excessive pride or ambition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17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9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9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9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9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9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9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9491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Opportunities</a:t>
            </a:r>
          </a:p>
        </p:txBody>
      </p:sp>
      <p:sp>
        <p:nvSpPr>
          <p:cNvPr id="9615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An opportunity is the condition or situation that allows a person to commit and conceal a dishonest act.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Opportunities often stem from a lack of internal controls.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However, the most prevalent opportunity for fraud results from a company’s failure to </a:t>
            </a:r>
            <a:r>
              <a:rPr lang="en-US" altLang="en-US" i="1" dirty="0" smtClean="0">
                <a:solidFill>
                  <a:schemeClr val="tx1"/>
                </a:solidFill>
                <a:latin typeface="+mj-lt"/>
              </a:rPr>
              <a:t>enforce</a:t>
            </a:r>
            <a:r>
              <a:rPr lang="en-US" altLang="en-US" dirty="0" smtClean="0">
                <a:latin typeface="+mj-lt"/>
              </a:rPr>
              <a:t> its system of internal controls.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88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1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1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1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1539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Rationalizations</a:t>
            </a:r>
          </a:p>
        </p:txBody>
      </p:sp>
      <p:sp>
        <p:nvSpPr>
          <p:cNvPr id="963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00200"/>
            <a:ext cx="10515600" cy="4114800"/>
          </a:xfrm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dirty="0" smtClean="0">
                <a:latin typeface="+mj-lt"/>
              </a:rPr>
              <a:t>	</a:t>
            </a:r>
            <a:r>
              <a:rPr lang="en-US" altLang="en-US" dirty="0">
                <a:latin typeface="+mj-lt"/>
              </a:rPr>
              <a:t>Most perpetrators have an excuse or a rationalization that allows them to justify their illegal behavior.</a:t>
            </a:r>
          </a:p>
          <a:p>
            <a:pPr eaLnBrk="1" hangingPunct="1"/>
            <a:r>
              <a:rPr lang="en-US" altLang="en-US" dirty="0">
                <a:latin typeface="+mj-lt"/>
              </a:rPr>
              <a:t>What are some rationalizations?</a:t>
            </a:r>
          </a:p>
          <a:p>
            <a:pPr lvl="1" eaLnBrk="1" hangingPunct="1"/>
            <a:r>
              <a:rPr lang="en-US" altLang="en-US" dirty="0">
                <a:latin typeface="+mj-lt"/>
              </a:rPr>
              <a:t>The perpetrator is just “borrowing” the stolen assets.</a:t>
            </a:r>
          </a:p>
          <a:p>
            <a:pPr lvl="1" eaLnBrk="1" hangingPunct="1"/>
            <a:r>
              <a:rPr lang="en-US" altLang="en-US" dirty="0">
                <a:latin typeface="+mj-lt"/>
              </a:rPr>
              <a:t>The perpetrator is not hurting a real person, just a computer system.</a:t>
            </a:r>
          </a:p>
          <a:p>
            <a:pPr lvl="1" eaLnBrk="1" hangingPunct="1"/>
            <a:r>
              <a:rPr lang="en-US" altLang="en-US" dirty="0">
                <a:latin typeface="+mj-lt"/>
              </a:rPr>
              <a:t>No one will ever know.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607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3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3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3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3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3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3587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Computer Fraud</a:t>
            </a:r>
          </a:p>
        </p:txBody>
      </p:sp>
      <p:sp>
        <p:nvSpPr>
          <p:cNvPr id="969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z="2600" dirty="0">
                <a:latin typeface="+mj-lt"/>
              </a:rPr>
              <a:t>The U.S. Department of Justice defines computer fraud as any illegal act for which knowledge of computer technology is essential for its perpetration, investigation, or prosecution.</a:t>
            </a:r>
          </a:p>
          <a:p>
            <a:pPr eaLnBrk="1" hangingPunct="1"/>
            <a:r>
              <a:rPr lang="en-US" altLang="en-US" sz="2600" dirty="0">
                <a:latin typeface="+mj-lt"/>
              </a:rPr>
              <a:t>What are examples of computer fraud?</a:t>
            </a:r>
          </a:p>
          <a:p>
            <a:pPr lvl="1" eaLnBrk="1" hangingPunct="1">
              <a:buFontTx/>
              <a:buChar char="–"/>
            </a:pPr>
            <a:r>
              <a:rPr lang="en-US" altLang="en-US" dirty="0">
                <a:latin typeface="+mj-lt"/>
              </a:rPr>
              <a:t>unauthorized use, access, modification, copying, and destruction of software or data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33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9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9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9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9731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Computer Fraud</a:t>
            </a:r>
          </a:p>
        </p:txBody>
      </p:sp>
      <p:sp>
        <p:nvSpPr>
          <p:cNvPr id="97177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lvl="1" eaLnBrk="1" hangingPunct="1">
              <a:lnSpc>
                <a:spcPct val="90000"/>
              </a:lnSpc>
              <a:buFontTx/>
              <a:buChar char="–"/>
            </a:pPr>
            <a:r>
              <a:rPr lang="en-US" altLang="en-US" dirty="0" smtClean="0">
                <a:latin typeface="+mj-lt"/>
              </a:rPr>
              <a:t>theft of money by altering computer records or the theft of computer time</a:t>
            </a:r>
          </a:p>
          <a:p>
            <a:pPr lvl="1" eaLnBrk="1" hangingPunct="1">
              <a:lnSpc>
                <a:spcPct val="90000"/>
              </a:lnSpc>
              <a:buFontTx/>
              <a:buChar char="–"/>
            </a:pPr>
            <a:r>
              <a:rPr lang="en-US" altLang="en-US" dirty="0" smtClean="0">
                <a:latin typeface="+mj-lt"/>
              </a:rPr>
              <a:t>theft or destruction of computer hardware</a:t>
            </a:r>
          </a:p>
          <a:p>
            <a:pPr lvl="1" eaLnBrk="1" hangingPunct="1">
              <a:lnSpc>
                <a:spcPct val="90000"/>
              </a:lnSpc>
              <a:buFontTx/>
              <a:buChar char="–"/>
            </a:pPr>
            <a:r>
              <a:rPr lang="en-US" altLang="en-US" dirty="0" smtClean="0">
                <a:latin typeface="+mj-lt"/>
              </a:rPr>
              <a:t>use or the conspiracy to use computer resources to commit a felony</a:t>
            </a:r>
          </a:p>
          <a:p>
            <a:pPr lvl="1" eaLnBrk="1" hangingPunct="1">
              <a:lnSpc>
                <a:spcPct val="90000"/>
              </a:lnSpc>
              <a:buFontTx/>
              <a:buChar char="–"/>
            </a:pPr>
            <a:r>
              <a:rPr lang="en-US" altLang="en-US" dirty="0" smtClean="0">
                <a:latin typeface="+mj-lt"/>
              </a:rPr>
              <a:t>intent to illegally obtain information or tangible property through the use of computers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57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1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1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1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1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1779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The Rise in Computer Fraud</a:t>
            </a:r>
          </a:p>
        </p:txBody>
      </p:sp>
      <p:sp>
        <p:nvSpPr>
          <p:cNvPr id="9738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mtClean="0"/>
              <a:t>Organizations that track computer fraud estimate that 80% of U.S. businesses have been victimized by at least one incident of computer fraud.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867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3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3827" grpId="0" build="p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The Rise in Computer Fraud</a:t>
            </a:r>
          </a:p>
        </p:txBody>
      </p:sp>
      <p:sp>
        <p:nvSpPr>
          <p:cNvPr id="975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05000"/>
            <a:ext cx="9220200" cy="4114800"/>
          </a:xfrm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600" dirty="0">
                <a:latin typeface="+mj-lt"/>
              </a:rPr>
              <a:t>	No one knows for sure exactly how much companies lose to computer fraud. Why?</a:t>
            </a:r>
          </a:p>
          <a:p>
            <a:pPr lvl="1" eaLnBrk="1" hangingPunct="1"/>
            <a:r>
              <a:rPr lang="en-US" altLang="en-US" dirty="0">
                <a:latin typeface="+mj-lt"/>
              </a:rPr>
              <a:t>There is disagreement on what computer  fraud is.</a:t>
            </a:r>
          </a:p>
          <a:p>
            <a:pPr lvl="1" eaLnBrk="1" hangingPunct="1"/>
            <a:r>
              <a:rPr lang="en-US" altLang="en-US" dirty="0">
                <a:latin typeface="+mj-lt"/>
              </a:rPr>
              <a:t>Many computer frauds go undetected, or unreported.</a:t>
            </a:r>
          </a:p>
          <a:p>
            <a:pPr lvl="1" eaLnBrk="1" hangingPunct="1"/>
            <a:r>
              <a:rPr lang="en-US" altLang="en-US" dirty="0">
                <a:latin typeface="+mj-lt"/>
              </a:rPr>
              <a:t>Most networks have a low level of security.</a:t>
            </a:r>
          </a:p>
          <a:p>
            <a:pPr lvl="1" eaLnBrk="1" hangingPunct="1"/>
            <a:r>
              <a:rPr lang="en-US" altLang="en-US" dirty="0">
                <a:latin typeface="+mj-lt"/>
              </a:rPr>
              <a:t>Many Internet pages give instructions on   how to perpetrate computer crimes.</a:t>
            </a:r>
          </a:p>
          <a:p>
            <a:pPr lvl="1" eaLnBrk="1" hangingPunct="1"/>
            <a:r>
              <a:rPr lang="en-US" altLang="en-US" dirty="0">
                <a:latin typeface="+mj-lt"/>
              </a:rPr>
              <a:t>Law enforcement is unable to keep up with fraud.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328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5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5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5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58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58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58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5875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smtClean="0"/>
              <a:t>Computer Fraud Classifications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3601" y="1828800"/>
            <a:ext cx="7927975" cy="4419600"/>
            <a:chOff x="2133601" y="1828800"/>
            <a:chExt cx="7927975" cy="4419600"/>
          </a:xfrm>
        </p:grpSpPr>
        <p:sp>
          <p:nvSpPr>
            <p:cNvPr id="43013" name="Rectangle 3"/>
            <p:cNvSpPr>
              <a:spLocks noChangeArrowheads="1"/>
            </p:cNvSpPr>
            <p:nvPr/>
          </p:nvSpPr>
          <p:spPr bwMode="auto">
            <a:xfrm>
              <a:off x="4613275" y="5334000"/>
              <a:ext cx="2971800" cy="914400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9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rgbClr val="1A1A00"/>
                  </a:solidFill>
                  <a:latin typeface="Times New Roman" panose="02020603050405020304" pitchFamily="18" charset="0"/>
                </a:rPr>
                <a:t>Computer</a:t>
              </a:r>
            </a:p>
            <a:p>
              <a:pPr algn="ctr">
                <a:lnSpc>
                  <a:spcPct val="9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rgbClr val="1A1A00"/>
                  </a:solidFill>
                  <a:latin typeface="Times New Roman" panose="02020603050405020304" pitchFamily="18" charset="0"/>
                </a:rPr>
                <a:t>instruction fraud</a:t>
              </a:r>
            </a:p>
          </p:txBody>
        </p:sp>
        <p:sp>
          <p:nvSpPr>
            <p:cNvPr id="43014" name="Rectangle 4"/>
            <p:cNvSpPr>
              <a:spLocks noChangeArrowheads="1"/>
            </p:cNvSpPr>
            <p:nvPr/>
          </p:nvSpPr>
          <p:spPr bwMode="auto">
            <a:xfrm>
              <a:off x="4613275" y="3546475"/>
              <a:ext cx="2971800" cy="914400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3200" dirty="0">
                  <a:solidFill>
                    <a:srgbClr val="1A1A00"/>
                  </a:solidFill>
                  <a:latin typeface="Times New Roman" panose="02020603050405020304" pitchFamily="18" charset="0"/>
                </a:rPr>
                <a:t>Processor fraud</a:t>
              </a:r>
            </a:p>
          </p:txBody>
        </p:sp>
        <p:sp>
          <p:nvSpPr>
            <p:cNvPr id="43015" name="Rectangle 5"/>
            <p:cNvSpPr>
              <a:spLocks noChangeArrowheads="1"/>
            </p:cNvSpPr>
            <p:nvPr/>
          </p:nvSpPr>
          <p:spPr bwMode="auto">
            <a:xfrm>
              <a:off x="4613275" y="1828800"/>
              <a:ext cx="2971800" cy="914400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anose="05000000000000000000" pitchFamily="2" charset="2"/>
                <a:buChar char="¢"/>
                <a:defRPr sz="3000">
                  <a:solidFill>
                    <a:schemeClr val="tx2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l"/>
                <a:defRPr sz="2800">
                  <a:solidFill>
                    <a:schemeClr val="tx2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2"/>
                </a:buClr>
                <a:buChar char="•"/>
                <a:defRPr sz="2400">
                  <a:solidFill>
                    <a:schemeClr val="tx2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>
                  <a:solidFill>
                    <a:schemeClr val="tx2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3200">
                  <a:solidFill>
                    <a:srgbClr val="1A1A00"/>
                  </a:solidFill>
                  <a:latin typeface="Times New Roman" panose="02020603050405020304" pitchFamily="18" charset="0"/>
                </a:rPr>
                <a:t>Data fraud</a:t>
              </a:r>
            </a:p>
          </p:txBody>
        </p:sp>
        <p:sp>
          <p:nvSpPr>
            <p:cNvPr id="43016" name="Freeform 6"/>
            <p:cNvSpPr>
              <a:spLocks/>
            </p:cNvSpPr>
            <p:nvPr/>
          </p:nvSpPr>
          <p:spPr bwMode="auto">
            <a:xfrm>
              <a:off x="6099175" y="2743201"/>
              <a:ext cx="1588" cy="804863"/>
            </a:xfrm>
            <a:custGeom>
              <a:avLst/>
              <a:gdLst>
                <a:gd name="T0" fmla="*/ 0 w 1"/>
                <a:gd name="T1" fmla="*/ 803275 h 507"/>
                <a:gd name="T2" fmla="*/ 0 w 1"/>
                <a:gd name="T3" fmla="*/ 0 h 507"/>
                <a:gd name="T4" fmla="*/ 0 60000 65536"/>
                <a:gd name="T5" fmla="*/ 0 60000 65536"/>
                <a:gd name="T6" fmla="*/ 0 w 1"/>
                <a:gd name="T7" fmla="*/ 0 h 507"/>
                <a:gd name="T8" fmla="*/ 1 w 1"/>
                <a:gd name="T9" fmla="*/ 507 h 507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507">
                  <a:moveTo>
                    <a:pt x="0" y="506"/>
                  </a:moveTo>
                  <a:lnTo>
                    <a:pt x="0" y="0"/>
                  </a:lnTo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43017" name="Group 7"/>
            <p:cNvGrpSpPr>
              <a:grpSpLocks/>
            </p:cNvGrpSpPr>
            <p:nvPr/>
          </p:nvGrpSpPr>
          <p:grpSpPr bwMode="auto">
            <a:xfrm>
              <a:off x="2133601" y="3471864"/>
              <a:ext cx="1831975" cy="1068387"/>
              <a:chOff x="384" y="2187"/>
              <a:chExt cx="1154" cy="673"/>
            </a:xfrm>
            <a:solidFill>
              <a:schemeClr val="accent2"/>
            </a:solidFill>
          </p:grpSpPr>
          <p:sp>
            <p:nvSpPr>
              <p:cNvPr id="43024" name="Freeform 8"/>
              <p:cNvSpPr>
                <a:spLocks/>
              </p:cNvSpPr>
              <p:nvPr/>
            </p:nvSpPr>
            <p:spPr bwMode="auto">
              <a:xfrm>
                <a:off x="384" y="2187"/>
                <a:ext cx="1154" cy="673"/>
              </a:xfrm>
              <a:custGeom>
                <a:avLst/>
                <a:gdLst>
                  <a:gd name="T0" fmla="*/ 0 w 1154"/>
                  <a:gd name="T1" fmla="*/ 626 h 673"/>
                  <a:gd name="T2" fmla="*/ 76 w 1154"/>
                  <a:gd name="T3" fmla="*/ 640 h 673"/>
                  <a:gd name="T4" fmla="*/ 150 w 1154"/>
                  <a:gd name="T5" fmla="*/ 654 h 673"/>
                  <a:gd name="T6" fmla="*/ 211 w 1154"/>
                  <a:gd name="T7" fmla="*/ 663 h 673"/>
                  <a:gd name="T8" fmla="*/ 270 w 1154"/>
                  <a:gd name="T9" fmla="*/ 672 h 673"/>
                  <a:gd name="T10" fmla="*/ 307 w 1154"/>
                  <a:gd name="T11" fmla="*/ 672 h 673"/>
                  <a:gd name="T12" fmla="*/ 339 w 1154"/>
                  <a:gd name="T13" fmla="*/ 672 h 673"/>
                  <a:gd name="T14" fmla="*/ 364 w 1154"/>
                  <a:gd name="T15" fmla="*/ 667 h 673"/>
                  <a:gd name="T16" fmla="*/ 383 w 1154"/>
                  <a:gd name="T17" fmla="*/ 667 h 673"/>
                  <a:gd name="T18" fmla="*/ 400 w 1154"/>
                  <a:gd name="T19" fmla="*/ 667 h 673"/>
                  <a:gd name="T20" fmla="*/ 413 w 1154"/>
                  <a:gd name="T21" fmla="*/ 663 h 673"/>
                  <a:gd name="T22" fmla="*/ 435 w 1154"/>
                  <a:gd name="T23" fmla="*/ 663 h 673"/>
                  <a:gd name="T24" fmla="*/ 482 w 1154"/>
                  <a:gd name="T25" fmla="*/ 654 h 673"/>
                  <a:gd name="T26" fmla="*/ 526 w 1154"/>
                  <a:gd name="T27" fmla="*/ 645 h 673"/>
                  <a:gd name="T28" fmla="*/ 565 w 1154"/>
                  <a:gd name="T29" fmla="*/ 635 h 673"/>
                  <a:gd name="T30" fmla="*/ 585 w 1154"/>
                  <a:gd name="T31" fmla="*/ 631 h 673"/>
                  <a:gd name="T32" fmla="*/ 605 w 1154"/>
                  <a:gd name="T33" fmla="*/ 622 h 673"/>
                  <a:gd name="T34" fmla="*/ 644 w 1154"/>
                  <a:gd name="T35" fmla="*/ 613 h 673"/>
                  <a:gd name="T36" fmla="*/ 688 w 1154"/>
                  <a:gd name="T37" fmla="*/ 603 h 673"/>
                  <a:gd name="T38" fmla="*/ 732 w 1154"/>
                  <a:gd name="T39" fmla="*/ 590 h 673"/>
                  <a:gd name="T40" fmla="*/ 777 w 1154"/>
                  <a:gd name="T41" fmla="*/ 581 h 673"/>
                  <a:gd name="T42" fmla="*/ 826 w 1154"/>
                  <a:gd name="T43" fmla="*/ 567 h 673"/>
                  <a:gd name="T44" fmla="*/ 882 w 1154"/>
                  <a:gd name="T45" fmla="*/ 558 h 673"/>
                  <a:gd name="T46" fmla="*/ 939 w 1154"/>
                  <a:gd name="T47" fmla="*/ 548 h 673"/>
                  <a:gd name="T48" fmla="*/ 969 w 1154"/>
                  <a:gd name="T49" fmla="*/ 544 h 673"/>
                  <a:gd name="T50" fmla="*/ 1001 w 1154"/>
                  <a:gd name="T51" fmla="*/ 539 h 673"/>
                  <a:gd name="T52" fmla="*/ 1074 w 1154"/>
                  <a:gd name="T53" fmla="*/ 539 h 673"/>
                  <a:gd name="T54" fmla="*/ 1111 w 1154"/>
                  <a:gd name="T55" fmla="*/ 539 h 673"/>
                  <a:gd name="T56" fmla="*/ 1153 w 1154"/>
                  <a:gd name="T57" fmla="*/ 539 h 673"/>
                  <a:gd name="T58" fmla="*/ 1153 w 1154"/>
                  <a:gd name="T59" fmla="*/ 0 h 673"/>
                  <a:gd name="T60" fmla="*/ 0 w 1154"/>
                  <a:gd name="T61" fmla="*/ 0 h 673"/>
                  <a:gd name="T62" fmla="*/ 0 w 1154"/>
                  <a:gd name="T63" fmla="*/ 626 h 673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1154"/>
                  <a:gd name="T97" fmla="*/ 0 h 673"/>
                  <a:gd name="T98" fmla="*/ 1154 w 1154"/>
                  <a:gd name="T99" fmla="*/ 673 h 673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1154" h="673">
                    <a:moveTo>
                      <a:pt x="0" y="626"/>
                    </a:moveTo>
                    <a:lnTo>
                      <a:pt x="76" y="640"/>
                    </a:lnTo>
                    <a:lnTo>
                      <a:pt x="150" y="654"/>
                    </a:lnTo>
                    <a:lnTo>
                      <a:pt x="211" y="663"/>
                    </a:lnTo>
                    <a:lnTo>
                      <a:pt x="270" y="672"/>
                    </a:lnTo>
                    <a:lnTo>
                      <a:pt x="307" y="672"/>
                    </a:lnTo>
                    <a:lnTo>
                      <a:pt x="339" y="672"/>
                    </a:lnTo>
                    <a:lnTo>
                      <a:pt x="364" y="667"/>
                    </a:lnTo>
                    <a:lnTo>
                      <a:pt x="383" y="667"/>
                    </a:lnTo>
                    <a:lnTo>
                      <a:pt x="400" y="667"/>
                    </a:lnTo>
                    <a:lnTo>
                      <a:pt x="413" y="663"/>
                    </a:lnTo>
                    <a:lnTo>
                      <a:pt x="435" y="663"/>
                    </a:lnTo>
                    <a:lnTo>
                      <a:pt x="482" y="654"/>
                    </a:lnTo>
                    <a:lnTo>
                      <a:pt x="526" y="645"/>
                    </a:lnTo>
                    <a:lnTo>
                      <a:pt x="565" y="635"/>
                    </a:lnTo>
                    <a:lnTo>
                      <a:pt x="585" y="631"/>
                    </a:lnTo>
                    <a:lnTo>
                      <a:pt x="605" y="622"/>
                    </a:lnTo>
                    <a:lnTo>
                      <a:pt x="644" y="613"/>
                    </a:lnTo>
                    <a:lnTo>
                      <a:pt x="688" y="603"/>
                    </a:lnTo>
                    <a:lnTo>
                      <a:pt x="732" y="590"/>
                    </a:lnTo>
                    <a:lnTo>
                      <a:pt x="777" y="581"/>
                    </a:lnTo>
                    <a:lnTo>
                      <a:pt x="826" y="567"/>
                    </a:lnTo>
                    <a:lnTo>
                      <a:pt x="882" y="558"/>
                    </a:lnTo>
                    <a:lnTo>
                      <a:pt x="939" y="548"/>
                    </a:lnTo>
                    <a:lnTo>
                      <a:pt x="969" y="544"/>
                    </a:lnTo>
                    <a:lnTo>
                      <a:pt x="1001" y="539"/>
                    </a:lnTo>
                    <a:lnTo>
                      <a:pt x="1074" y="539"/>
                    </a:lnTo>
                    <a:lnTo>
                      <a:pt x="1111" y="539"/>
                    </a:lnTo>
                    <a:lnTo>
                      <a:pt x="1153" y="539"/>
                    </a:lnTo>
                    <a:lnTo>
                      <a:pt x="1153" y="0"/>
                    </a:lnTo>
                    <a:lnTo>
                      <a:pt x="0" y="0"/>
                    </a:lnTo>
                    <a:lnTo>
                      <a:pt x="0" y="626"/>
                    </a:lnTo>
                  </a:path>
                </a:pathLst>
              </a:custGeom>
              <a:grpFill/>
              <a:ln w="12700" cap="rnd">
                <a:solidFill>
                  <a:schemeClr val="accent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3025" name="Rectangle 9"/>
              <p:cNvSpPr>
                <a:spLocks noChangeArrowheads="1"/>
              </p:cNvSpPr>
              <p:nvPr/>
            </p:nvSpPr>
            <p:spPr bwMode="auto">
              <a:xfrm>
                <a:off x="446" y="2219"/>
                <a:ext cx="1028" cy="485"/>
              </a:xfrm>
              <a:prstGeom prst="rect">
                <a:avLst/>
              </a:prstGeom>
              <a:grpFill/>
              <a:ln w="12700">
                <a:solidFill>
                  <a:schemeClr val="accent2"/>
                </a:solidFill>
                <a:miter lim="800000"/>
                <a:headEnd/>
                <a:tailEnd/>
              </a:ln>
              <a:extLst/>
            </p:spPr>
            <p:txBody>
              <a:bodyPr wrap="none" lIns="90488" tIns="44450" rIns="90488" bIns="44450" anchor="ctr"/>
              <a:lstStyle>
                <a:lvl1pPr>
                  <a:spcBef>
                    <a:spcPct val="20000"/>
                  </a:spcBef>
                  <a:buClr>
                    <a:schemeClr val="tx1"/>
                  </a:buClr>
                  <a:buSzPct val="70000"/>
                  <a:buFont typeface="Wingdings" panose="05000000000000000000" pitchFamily="2" charset="2"/>
                  <a:buChar char="¢"/>
                  <a:defRPr sz="3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l"/>
                  <a:defRPr sz="28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>
                  <a:lnSpc>
                    <a:spcPct val="9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3200" dirty="0">
                    <a:solidFill>
                      <a:srgbClr val="1A1A00"/>
                    </a:solidFill>
                    <a:latin typeface="Times New Roman" panose="02020603050405020304" pitchFamily="18" charset="0"/>
                  </a:rPr>
                  <a:t>Input</a:t>
                </a:r>
              </a:p>
              <a:p>
                <a:pPr algn="ctr">
                  <a:lnSpc>
                    <a:spcPct val="9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3200" dirty="0">
                    <a:solidFill>
                      <a:srgbClr val="1A1A00"/>
                    </a:solidFill>
                    <a:latin typeface="Times New Roman" panose="02020603050405020304" pitchFamily="18" charset="0"/>
                  </a:rPr>
                  <a:t>fraud</a:t>
                </a:r>
              </a:p>
            </p:txBody>
          </p:sp>
        </p:grpSp>
        <p:grpSp>
          <p:nvGrpSpPr>
            <p:cNvPr id="43018" name="Group 10"/>
            <p:cNvGrpSpPr>
              <a:grpSpLocks/>
            </p:cNvGrpSpPr>
            <p:nvPr/>
          </p:nvGrpSpPr>
          <p:grpSpPr bwMode="auto">
            <a:xfrm>
              <a:off x="8229601" y="3471864"/>
              <a:ext cx="1831975" cy="1068387"/>
              <a:chOff x="4224" y="2187"/>
              <a:chExt cx="1154" cy="673"/>
            </a:xfrm>
            <a:solidFill>
              <a:schemeClr val="accent2"/>
            </a:solidFill>
          </p:grpSpPr>
          <p:sp>
            <p:nvSpPr>
              <p:cNvPr id="43022" name="Freeform 11"/>
              <p:cNvSpPr>
                <a:spLocks/>
              </p:cNvSpPr>
              <p:nvPr/>
            </p:nvSpPr>
            <p:spPr bwMode="auto">
              <a:xfrm>
                <a:off x="4224" y="2187"/>
                <a:ext cx="1154" cy="673"/>
              </a:xfrm>
              <a:custGeom>
                <a:avLst/>
                <a:gdLst>
                  <a:gd name="T0" fmla="*/ 0 w 1154"/>
                  <a:gd name="T1" fmla="*/ 626 h 673"/>
                  <a:gd name="T2" fmla="*/ 78 w 1154"/>
                  <a:gd name="T3" fmla="*/ 640 h 673"/>
                  <a:gd name="T4" fmla="*/ 146 w 1154"/>
                  <a:gd name="T5" fmla="*/ 654 h 673"/>
                  <a:gd name="T6" fmla="*/ 207 w 1154"/>
                  <a:gd name="T7" fmla="*/ 663 h 673"/>
                  <a:gd name="T8" fmla="*/ 267 w 1154"/>
                  <a:gd name="T9" fmla="*/ 672 h 673"/>
                  <a:gd name="T10" fmla="*/ 336 w 1154"/>
                  <a:gd name="T11" fmla="*/ 672 h 673"/>
                  <a:gd name="T12" fmla="*/ 379 w 1154"/>
                  <a:gd name="T13" fmla="*/ 667 h 673"/>
                  <a:gd name="T14" fmla="*/ 413 w 1154"/>
                  <a:gd name="T15" fmla="*/ 663 h 673"/>
                  <a:gd name="T16" fmla="*/ 439 w 1154"/>
                  <a:gd name="T17" fmla="*/ 663 h 673"/>
                  <a:gd name="T18" fmla="*/ 482 w 1154"/>
                  <a:gd name="T19" fmla="*/ 654 h 673"/>
                  <a:gd name="T20" fmla="*/ 525 w 1154"/>
                  <a:gd name="T21" fmla="*/ 645 h 673"/>
                  <a:gd name="T22" fmla="*/ 568 w 1154"/>
                  <a:gd name="T23" fmla="*/ 635 h 673"/>
                  <a:gd name="T24" fmla="*/ 602 w 1154"/>
                  <a:gd name="T25" fmla="*/ 622 h 673"/>
                  <a:gd name="T26" fmla="*/ 645 w 1154"/>
                  <a:gd name="T27" fmla="*/ 613 h 673"/>
                  <a:gd name="T28" fmla="*/ 688 w 1154"/>
                  <a:gd name="T29" fmla="*/ 603 h 673"/>
                  <a:gd name="T30" fmla="*/ 731 w 1154"/>
                  <a:gd name="T31" fmla="*/ 590 h 673"/>
                  <a:gd name="T32" fmla="*/ 774 w 1154"/>
                  <a:gd name="T33" fmla="*/ 581 h 673"/>
                  <a:gd name="T34" fmla="*/ 826 w 1154"/>
                  <a:gd name="T35" fmla="*/ 567 h 673"/>
                  <a:gd name="T36" fmla="*/ 886 w 1154"/>
                  <a:gd name="T37" fmla="*/ 558 h 673"/>
                  <a:gd name="T38" fmla="*/ 938 w 1154"/>
                  <a:gd name="T39" fmla="*/ 548 h 673"/>
                  <a:gd name="T40" fmla="*/ 998 w 1154"/>
                  <a:gd name="T41" fmla="*/ 539 h 673"/>
                  <a:gd name="T42" fmla="*/ 1076 w 1154"/>
                  <a:gd name="T43" fmla="*/ 539 h 673"/>
                  <a:gd name="T44" fmla="*/ 1153 w 1154"/>
                  <a:gd name="T45" fmla="*/ 539 h 673"/>
                  <a:gd name="T46" fmla="*/ 1153 w 1154"/>
                  <a:gd name="T47" fmla="*/ 0 h 673"/>
                  <a:gd name="T48" fmla="*/ 0 w 1154"/>
                  <a:gd name="T49" fmla="*/ 0 h 673"/>
                  <a:gd name="T50" fmla="*/ 0 w 1154"/>
                  <a:gd name="T51" fmla="*/ 626 h 673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1154"/>
                  <a:gd name="T79" fmla="*/ 0 h 673"/>
                  <a:gd name="T80" fmla="*/ 1154 w 1154"/>
                  <a:gd name="T81" fmla="*/ 673 h 673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1154" h="673">
                    <a:moveTo>
                      <a:pt x="0" y="626"/>
                    </a:moveTo>
                    <a:lnTo>
                      <a:pt x="78" y="640"/>
                    </a:lnTo>
                    <a:lnTo>
                      <a:pt x="146" y="654"/>
                    </a:lnTo>
                    <a:lnTo>
                      <a:pt x="207" y="663"/>
                    </a:lnTo>
                    <a:lnTo>
                      <a:pt x="267" y="672"/>
                    </a:lnTo>
                    <a:lnTo>
                      <a:pt x="336" y="672"/>
                    </a:lnTo>
                    <a:lnTo>
                      <a:pt x="379" y="667"/>
                    </a:lnTo>
                    <a:lnTo>
                      <a:pt x="413" y="663"/>
                    </a:lnTo>
                    <a:lnTo>
                      <a:pt x="439" y="663"/>
                    </a:lnTo>
                    <a:lnTo>
                      <a:pt x="482" y="654"/>
                    </a:lnTo>
                    <a:lnTo>
                      <a:pt x="525" y="645"/>
                    </a:lnTo>
                    <a:lnTo>
                      <a:pt x="568" y="635"/>
                    </a:lnTo>
                    <a:lnTo>
                      <a:pt x="602" y="622"/>
                    </a:lnTo>
                    <a:lnTo>
                      <a:pt x="645" y="613"/>
                    </a:lnTo>
                    <a:lnTo>
                      <a:pt x="688" y="603"/>
                    </a:lnTo>
                    <a:lnTo>
                      <a:pt x="731" y="590"/>
                    </a:lnTo>
                    <a:lnTo>
                      <a:pt x="774" y="581"/>
                    </a:lnTo>
                    <a:lnTo>
                      <a:pt x="826" y="567"/>
                    </a:lnTo>
                    <a:lnTo>
                      <a:pt x="886" y="558"/>
                    </a:lnTo>
                    <a:lnTo>
                      <a:pt x="938" y="548"/>
                    </a:lnTo>
                    <a:lnTo>
                      <a:pt x="998" y="539"/>
                    </a:lnTo>
                    <a:lnTo>
                      <a:pt x="1076" y="539"/>
                    </a:lnTo>
                    <a:lnTo>
                      <a:pt x="1153" y="539"/>
                    </a:lnTo>
                    <a:lnTo>
                      <a:pt x="1153" y="0"/>
                    </a:lnTo>
                    <a:lnTo>
                      <a:pt x="0" y="0"/>
                    </a:lnTo>
                    <a:lnTo>
                      <a:pt x="0" y="626"/>
                    </a:lnTo>
                  </a:path>
                </a:pathLst>
              </a:custGeom>
              <a:grpFill/>
              <a:ln w="12700" cap="rnd">
                <a:solidFill>
                  <a:schemeClr val="accent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3023" name="Rectangle 12"/>
              <p:cNvSpPr>
                <a:spLocks noChangeArrowheads="1"/>
              </p:cNvSpPr>
              <p:nvPr/>
            </p:nvSpPr>
            <p:spPr bwMode="auto">
              <a:xfrm>
                <a:off x="4286" y="2219"/>
                <a:ext cx="1028" cy="485"/>
              </a:xfrm>
              <a:prstGeom prst="rect">
                <a:avLst/>
              </a:prstGeom>
              <a:grpFill/>
              <a:ln w="12700">
                <a:solidFill>
                  <a:schemeClr val="accent2"/>
                </a:solidFill>
                <a:miter lim="800000"/>
                <a:headEnd/>
                <a:tailEnd/>
              </a:ln>
              <a:extLst/>
            </p:spPr>
            <p:txBody>
              <a:bodyPr wrap="none" lIns="90488" tIns="44450" rIns="90488" bIns="44450" anchor="ctr"/>
              <a:lstStyle>
                <a:lvl1pPr>
                  <a:spcBef>
                    <a:spcPct val="20000"/>
                  </a:spcBef>
                  <a:buClr>
                    <a:schemeClr val="tx1"/>
                  </a:buClr>
                  <a:buSzPct val="70000"/>
                  <a:buFont typeface="Wingdings" panose="05000000000000000000" pitchFamily="2" charset="2"/>
                  <a:buChar char="¢"/>
                  <a:defRPr sz="3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l"/>
                  <a:defRPr sz="28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sz="24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>
                    <a:solidFill>
                      <a:schemeClr val="tx2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>
                  <a:lnSpc>
                    <a:spcPct val="9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3200">
                    <a:solidFill>
                      <a:srgbClr val="1A1A00"/>
                    </a:solidFill>
                    <a:latin typeface="Times New Roman" panose="02020603050405020304" pitchFamily="18" charset="0"/>
                  </a:rPr>
                  <a:t>Output</a:t>
                </a:r>
              </a:p>
              <a:p>
                <a:pPr algn="ctr">
                  <a:lnSpc>
                    <a:spcPct val="9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3200">
                    <a:solidFill>
                      <a:srgbClr val="1A1A00"/>
                    </a:solidFill>
                    <a:latin typeface="Times New Roman" panose="02020603050405020304" pitchFamily="18" charset="0"/>
                  </a:rPr>
                  <a:t>fraud</a:t>
                </a:r>
              </a:p>
            </p:txBody>
          </p:sp>
        </p:grpSp>
        <p:sp>
          <p:nvSpPr>
            <p:cNvPr id="43019" name="Freeform 13"/>
            <p:cNvSpPr>
              <a:spLocks/>
            </p:cNvSpPr>
            <p:nvPr/>
          </p:nvSpPr>
          <p:spPr bwMode="auto">
            <a:xfrm>
              <a:off x="3962401" y="4003675"/>
              <a:ext cx="652463" cy="1588"/>
            </a:xfrm>
            <a:custGeom>
              <a:avLst/>
              <a:gdLst>
                <a:gd name="T0" fmla="*/ 0 w 411"/>
                <a:gd name="T1" fmla="*/ 0 h 1"/>
                <a:gd name="T2" fmla="*/ 650875 w 411"/>
                <a:gd name="T3" fmla="*/ 0 h 1"/>
                <a:gd name="T4" fmla="*/ 0 60000 65536"/>
                <a:gd name="T5" fmla="*/ 0 60000 65536"/>
                <a:gd name="T6" fmla="*/ 0 w 411"/>
                <a:gd name="T7" fmla="*/ 0 h 1"/>
                <a:gd name="T8" fmla="*/ 411 w 411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411" h="1">
                  <a:moveTo>
                    <a:pt x="0" y="0"/>
                  </a:moveTo>
                  <a:lnTo>
                    <a:pt x="410" y="0"/>
                  </a:lnTo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020" name="Freeform 14"/>
            <p:cNvSpPr>
              <a:spLocks/>
            </p:cNvSpPr>
            <p:nvPr/>
          </p:nvSpPr>
          <p:spPr bwMode="auto">
            <a:xfrm>
              <a:off x="7585076" y="4003675"/>
              <a:ext cx="646113" cy="1588"/>
            </a:xfrm>
            <a:custGeom>
              <a:avLst/>
              <a:gdLst>
                <a:gd name="T0" fmla="*/ 0 w 407"/>
                <a:gd name="T1" fmla="*/ 0 h 1"/>
                <a:gd name="T2" fmla="*/ 644525 w 407"/>
                <a:gd name="T3" fmla="*/ 0 h 1"/>
                <a:gd name="T4" fmla="*/ 0 60000 65536"/>
                <a:gd name="T5" fmla="*/ 0 60000 65536"/>
                <a:gd name="T6" fmla="*/ 0 w 407"/>
                <a:gd name="T7" fmla="*/ 0 h 1"/>
                <a:gd name="T8" fmla="*/ 407 w 407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407" h="1">
                  <a:moveTo>
                    <a:pt x="0" y="0"/>
                  </a:moveTo>
                  <a:lnTo>
                    <a:pt x="406" y="0"/>
                  </a:lnTo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021" name="Freeform 15"/>
            <p:cNvSpPr>
              <a:spLocks/>
            </p:cNvSpPr>
            <p:nvPr/>
          </p:nvSpPr>
          <p:spPr bwMode="auto">
            <a:xfrm>
              <a:off x="6099175" y="4460876"/>
              <a:ext cx="1588" cy="874713"/>
            </a:xfrm>
            <a:custGeom>
              <a:avLst/>
              <a:gdLst>
                <a:gd name="T0" fmla="*/ 0 w 1"/>
                <a:gd name="T1" fmla="*/ 873125 h 551"/>
                <a:gd name="T2" fmla="*/ 0 w 1"/>
                <a:gd name="T3" fmla="*/ 0 h 551"/>
                <a:gd name="T4" fmla="*/ 0 60000 65536"/>
                <a:gd name="T5" fmla="*/ 0 60000 65536"/>
                <a:gd name="T6" fmla="*/ 0 w 1"/>
                <a:gd name="T7" fmla="*/ 0 h 551"/>
                <a:gd name="T8" fmla="*/ 1 w 1"/>
                <a:gd name="T9" fmla="*/ 551 h 55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551">
                  <a:moveTo>
                    <a:pt x="0" y="550"/>
                  </a:moveTo>
                  <a:lnTo>
                    <a:pt x="0" y="0"/>
                  </a:lnTo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597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7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Computer Fraud and Abuse Techniques</a:t>
            </a:r>
          </a:p>
        </p:txBody>
      </p:sp>
      <p:sp>
        <p:nvSpPr>
          <p:cNvPr id="9799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dirty="0" smtClean="0">
                <a:latin typeface="+mj-lt"/>
              </a:rPr>
              <a:t>	What are some of the more common techniques to commit computer fraud?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Cracking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Data diddling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Data leakage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Denial of service attack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Eavesdropping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E-mail forgery and threats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880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9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9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9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9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9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99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99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9971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Computer Fraud and Abuse Techniques</a:t>
            </a:r>
          </a:p>
        </p:txBody>
      </p:sp>
      <p:sp>
        <p:nvSpPr>
          <p:cNvPr id="9820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lvl="1" eaLnBrk="1" hangingPunct="1">
              <a:buFontTx/>
              <a:buChar char="–"/>
            </a:pPr>
            <a:r>
              <a:rPr lang="en-US" altLang="en-US" smtClean="0">
                <a:latin typeface="+mj-lt"/>
              </a:rPr>
              <a:t>Hacking</a:t>
            </a:r>
          </a:p>
          <a:p>
            <a:pPr lvl="1" eaLnBrk="1" hangingPunct="1">
              <a:buFontTx/>
              <a:buChar char="–"/>
            </a:pPr>
            <a:r>
              <a:rPr lang="en-US" altLang="en-US" smtClean="0">
                <a:latin typeface="+mj-lt"/>
              </a:rPr>
              <a:t>Internet misinformation and terrorism</a:t>
            </a:r>
          </a:p>
          <a:p>
            <a:pPr lvl="1" eaLnBrk="1" hangingPunct="1">
              <a:buFontTx/>
              <a:buChar char="–"/>
            </a:pPr>
            <a:r>
              <a:rPr lang="en-US" altLang="en-US" smtClean="0">
                <a:latin typeface="+mj-lt"/>
              </a:rPr>
              <a:t>Logic time bomb</a:t>
            </a:r>
          </a:p>
          <a:p>
            <a:pPr lvl="1" eaLnBrk="1" hangingPunct="1">
              <a:buFontTx/>
              <a:buChar char="–"/>
            </a:pPr>
            <a:r>
              <a:rPr lang="en-US" altLang="en-US" smtClean="0">
                <a:latin typeface="+mj-lt"/>
              </a:rPr>
              <a:t>Masquerading or impersonation</a:t>
            </a:r>
          </a:p>
          <a:p>
            <a:pPr lvl="1" eaLnBrk="1" hangingPunct="1">
              <a:buFontTx/>
              <a:buChar char="–"/>
            </a:pPr>
            <a:r>
              <a:rPr lang="en-US" altLang="en-US" smtClean="0">
                <a:latin typeface="+mj-lt"/>
              </a:rPr>
              <a:t>Password cracking</a:t>
            </a:r>
          </a:p>
          <a:p>
            <a:pPr lvl="1" eaLnBrk="1" hangingPunct="1">
              <a:buFontTx/>
              <a:buChar char="–"/>
            </a:pPr>
            <a:r>
              <a:rPr lang="en-US" altLang="en-US" smtClean="0">
                <a:latin typeface="+mj-lt"/>
              </a:rPr>
              <a:t>Piggybacking</a:t>
            </a:r>
          </a:p>
          <a:p>
            <a:pPr lvl="1" eaLnBrk="1" hangingPunct="1">
              <a:buFontTx/>
              <a:buChar char="–"/>
            </a:pPr>
            <a:r>
              <a:rPr lang="en-US" altLang="en-US" smtClean="0">
                <a:latin typeface="+mj-lt"/>
              </a:rPr>
              <a:t>Round-down</a:t>
            </a:r>
          </a:p>
          <a:p>
            <a:pPr lvl="1" eaLnBrk="1" hangingPunct="1">
              <a:buFontTx/>
              <a:buChar char="–"/>
            </a:pPr>
            <a:r>
              <a:rPr lang="en-US" altLang="en-US" smtClean="0">
                <a:latin typeface="+mj-lt"/>
              </a:rPr>
              <a:t>Salami technique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059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2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2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2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2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2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20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20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20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2019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Computer Fraud and Abuse Techniques</a:t>
            </a:r>
          </a:p>
        </p:txBody>
      </p:sp>
      <p:sp>
        <p:nvSpPr>
          <p:cNvPr id="9840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lvl="1" eaLnBrk="1" hangingPunct="1">
              <a:buFontTx/>
              <a:buChar char="–"/>
            </a:pPr>
            <a:r>
              <a:rPr lang="en-US" altLang="en-US" sz="2600" dirty="0" smtClean="0">
                <a:latin typeface="+mj-lt"/>
              </a:rPr>
              <a:t>Software piracy</a:t>
            </a:r>
          </a:p>
          <a:p>
            <a:pPr lvl="1" eaLnBrk="1" hangingPunct="1">
              <a:buFontTx/>
              <a:buChar char="–"/>
            </a:pPr>
            <a:r>
              <a:rPr lang="en-US" altLang="en-US" sz="2600" dirty="0" smtClean="0">
                <a:latin typeface="+mj-lt"/>
              </a:rPr>
              <a:t>Scavenging</a:t>
            </a:r>
          </a:p>
          <a:p>
            <a:pPr lvl="1" eaLnBrk="1" hangingPunct="1">
              <a:buFontTx/>
              <a:buChar char="–"/>
            </a:pPr>
            <a:r>
              <a:rPr lang="en-US" altLang="en-US" sz="2600" dirty="0" smtClean="0">
                <a:latin typeface="+mj-lt"/>
              </a:rPr>
              <a:t>Social engineering</a:t>
            </a:r>
          </a:p>
          <a:p>
            <a:pPr lvl="1" eaLnBrk="1" hangingPunct="1">
              <a:buFontTx/>
              <a:buChar char="–"/>
            </a:pPr>
            <a:r>
              <a:rPr lang="en-US" altLang="en-US" sz="2600" dirty="0" err="1" smtClean="0">
                <a:latin typeface="+mj-lt"/>
              </a:rPr>
              <a:t>Superzapping</a:t>
            </a:r>
            <a:endParaRPr lang="en-US" altLang="en-US" sz="2600" dirty="0" smtClean="0">
              <a:latin typeface="+mj-lt"/>
            </a:endParaRPr>
          </a:p>
          <a:p>
            <a:pPr lvl="1" eaLnBrk="1" hangingPunct="1">
              <a:buFontTx/>
              <a:buChar char="–"/>
            </a:pPr>
            <a:r>
              <a:rPr lang="en-US" altLang="en-US" sz="2600" dirty="0" smtClean="0">
                <a:latin typeface="+mj-lt"/>
              </a:rPr>
              <a:t>Trap door</a:t>
            </a:r>
          </a:p>
          <a:p>
            <a:pPr lvl="1" eaLnBrk="1" hangingPunct="1">
              <a:buFontTx/>
              <a:buChar char="–"/>
            </a:pPr>
            <a:r>
              <a:rPr lang="en-US" altLang="en-US" sz="2600" dirty="0" smtClean="0">
                <a:latin typeface="+mj-lt"/>
              </a:rPr>
              <a:t>Trojan horse</a:t>
            </a:r>
          </a:p>
          <a:p>
            <a:pPr lvl="1" eaLnBrk="1" hangingPunct="1">
              <a:buFontTx/>
              <a:buChar char="–"/>
            </a:pPr>
            <a:r>
              <a:rPr lang="en-US" altLang="en-US" sz="2600" dirty="0" smtClean="0">
                <a:latin typeface="+mj-lt"/>
              </a:rPr>
              <a:t>Virus </a:t>
            </a:r>
          </a:p>
          <a:p>
            <a:pPr lvl="1" eaLnBrk="1" hangingPunct="1">
              <a:buFontTx/>
              <a:buChar char="–"/>
            </a:pPr>
            <a:r>
              <a:rPr lang="en-US" altLang="en-US" sz="2600" dirty="0" smtClean="0">
                <a:latin typeface="+mj-lt"/>
              </a:rPr>
              <a:t>Worm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56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4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4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4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4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4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4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4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40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4067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Preventing and Detecting Computer Fraud</a:t>
            </a:r>
          </a:p>
        </p:txBody>
      </p:sp>
      <p:sp>
        <p:nvSpPr>
          <p:cNvPr id="9881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dirty="0" smtClean="0">
                <a:latin typeface="+mj-lt"/>
              </a:rPr>
              <a:t>	What are some measures that can decrease the potential of fraud?</a:t>
            </a:r>
          </a:p>
          <a:p>
            <a:pPr marL="971550" lvl="1" indent="-514350" eaLnBrk="1" hangingPunct="1">
              <a:lnSpc>
                <a:spcPct val="90000"/>
              </a:lnSpc>
              <a:buFont typeface="+mj-lt"/>
              <a:buAutoNum type="romanLcPeriod"/>
            </a:pPr>
            <a:r>
              <a:rPr lang="en-US" altLang="en-US" dirty="0" smtClean="0">
                <a:latin typeface="+mj-lt"/>
              </a:rPr>
              <a:t>Make fraud less likely to occur.</a:t>
            </a:r>
          </a:p>
          <a:p>
            <a:pPr marL="971550" lvl="1" indent="-514350" eaLnBrk="1" hangingPunct="1">
              <a:lnSpc>
                <a:spcPct val="90000"/>
              </a:lnSpc>
              <a:buFont typeface="+mj-lt"/>
              <a:buAutoNum type="romanLcPeriod"/>
            </a:pPr>
            <a:r>
              <a:rPr lang="en-US" altLang="en-US" dirty="0" smtClean="0">
                <a:latin typeface="+mj-lt"/>
              </a:rPr>
              <a:t>Increase the difficulty of committing fraud.</a:t>
            </a:r>
          </a:p>
          <a:p>
            <a:pPr marL="971550" lvl="1" indent="-514350" eaLnBrk="1" hangingPunct="1">
              <a:lnSpc>
                <a:spcPct val="90000"/>
              </a:lnSpc>
              <a:buFont typeface="+mj-lt"/>
              <a:buAutoNum type="romanLcPeriod"/>
            </a:pPr>
            <a:r>
              <a:rPr lang="en-US" altLang="en-US" dirty="0" smtClean="0">
                <a:latin typeface="+mj-lt"/>
              </a:rPr>
              <a:t>Improve detection methods.</a:t>
            </a:r>
          </a:p>
          <a:p>
            <a:pPr marL="971550" lvl="1" indent="-514350" eaLnBrk="1" hangingPunct="1">
              <a:lnSpc>
                <a:spcPct val="90000"/>
              </a:lnSpc>
              <a:buFont typeface="+mj-lt"/>
              <a:buAutoNum type="romanLcPeriod"/>
            </a:pPr>
            <a:r>
              <a:rPr lang="en-US" altLang="en-US" dirty="0" smtClean="0">
                <a:latin typeface="+mj-lt"/>
              </a:rPr>
              <a:t>Reduce fraud losses.</a:t>
            </a:r>
          </a:p>
          <a:p>
            <a:pPr marL="971550" lvl="1" indent="-514350" eaLnBrk="1" hangingPunct="1">
              <a:lnSpc>
                <a:spcPct val="90000"/>
              </a:lnSpc>
              <a:buFont typeface="+mj-lt"/>
              <a:buAutoNum type="romanLcPeriod"/>
            </a:pPr>
            <a:r>
              <a:rPr lang="en-US" altLang="en-US" dirty="0" smtClean="0">
                <a:latin typeface="+mj-lt"/>
              </a:rPr>
              <a:t>Prosecute and incarcerate fraud perpetrators.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923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8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8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8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8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8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8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8163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Preventing and Detecting Computer Fraud</a:t>
            </a:r>
          </a:p>
        </p:txBody>
      </p:sp>
      <p:sp>
        <p:nvSpPr>
          <p:cNvPr id="9902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marL="0" indent="0" eaLnBrk="1" hangingPunct="1">
              <a:buNone/>
            </a:pPr>
            <a:r>
              <a:rPr lang="en-US" altLang="en-US" i="1" dirty="0" err="1" smtClean="0">
                <a:solidFill>
                  <a:schemeClr val="tx1"/>
                </a:solidFill>
                <a:latin typeface="+mj-lt"/>
              </a:rPr>
              <a:t>i</a:t>
            </a:r>
            <a:r>
              <a:rPr lang="en-US" altLang="en-US" i="1" dirty="0" smtClean="0">
                <a:solidFill>
                  <a:schemeClr val="tx1"/>
                </a:solidFill>
                <a:latin typeface="+mj-lt"/>
              </a:rPr>
              <a:t>. Make fraud less likely to occur.</a:t>
            </a:r>
          </a:p>
          <a:p>
            <a:pPr lvl="1" eaLnBrk="1" hangingPunct="1"/>
            <a:r>
              <a:rPr lang="en-US" altLang="en-US" dirty="0" smtClean="0">
                <a:latin typeface="+mj-lt"/>
              </a:rPr>
              <a:t>Use proper hiring and firing practices.</a:t>
            </a:r>
          </a:p>
          <a:p>
            <a:pPr lvl="1" eaLnBrk="1" hangingPunct="1"/>
            <a:r>
              <a:rPr lang="en-US" altLang="en-US" dirty="0" smtClean="0">
                <a:latin typeface="+mj-lt"/>
              </a:rPr>
              <a:t>Manage disgruntled employees.</a:t>
            </a:r>
          </a:p>
          <a:p>
            <a:pPr lvl="1" eaLnBrk="1" hangingPunct="1"/>
            <a:r>
              <a:rPr lang="en-US" altLang="en-US" dirty="0" smtClean="0">
                <a:latin typeface="+mj-lt"/>
              </a:rPr>
              <a:t>Train employees in security and fraud prevention.</a:t>
            </a:r>
          </a:p>
          <a:p>
            <a:pPr lvl="1" eaLnBrk="1" hangingPunct="1"/>
            <a:r>
              <a:rPr lang="en-US" altLang="en-US" dirty="0" smtClean="0">
                <a:latin typeface="+mj-lt"/>
              </a:rPr>
              <a:t>Manage and track software licenses.</a:t>
            </a:r>
          </a:p>
          <a:p>
            <a:pPr lvl="1" eaLnBrk="1" hangingPunct="1"/>
            <a:r>
              <a:rPr lang="en-US" altLang="en-US" dirty="0" smtClean="0">
                <a:latin typeface="+mj-lt"/>
              </a:rPr>
              <a:t>Require signed confidentiality agreements.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56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0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0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0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0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0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0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0211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Preventing and Detecting Computer Fraud</a:t>
            </a:r>
          </a:p>
        </p:txBody>
      </p:sp>
      <p:sp>
        <p:nvSpPr>
          <p:cNvPr id="99225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en-US" i="1" dirty="0" smtClean="0">
                <a:solidFill>
                  <a:schemeClr val="tx1"/>
                </a:solidFill>
                <a:latin typeface="+mj-lt"/>
              </a:rPr>
              <a:t>ii. Increase the difficulty of committing fraud.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Develop a strong system of internal controls.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Segregate duties.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Require vacations and rotate duties.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Restrict access to computer equipment and data files.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Encrypt data and programs.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435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2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2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2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2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2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2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2259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Preventing and Detecting Computer Fraud</a:t>
            </a:r>
          </a:p>
        </p:txBody>
      </p:sp>
      <p:sp>
        <p:nvSpPr>
          <p:cNvPr id="99430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marL="0" indent="0" eaLnBrk="1" hangingPunct="1">
              <a:buNone/>
            </a:pPr>
            <a:r>
              <a:rPr lang="en-US" altLang="en-US" i="1" dirty="0" smtClean="0">
                <a:solidFill>
                  <a:schemeClr val="tx1"/>
                </a:solidFill>
                <a:latin typeface="+mj-lt"/>
              </a:rPr>
              <a:t>iii. Improve detection methods.</a:t>
            </a:r>
          </a:p>
          <a:p>
            <a:pPr lvl="1" eaLnBrk="1" hangingPunct="1"/>
            <a:r>
              <a:rPr lang="en-US" altLang="en-US" dirty="0" smtClean="0">
                <a:latin typeface="+mj-lt"/>
              </a:rPr>
              <a:t>Protect telephone lines and the system from viruses.</a:t>
            </a:r>
          </a:p>
          <a:p>
            <a:pPr lvl="1" eaLnBrk="1" hangingPunct="1"/>
            <a:r>
              <a:rPr lang="en-US" altLang="en-US" dirty="0" smtClean="0">
                <a:latin typeface="+mj-lt"/>
              </a:rPr>
              <a:t>Control sensitive data.</a:t>
            </a:r>
          </a:p>
          <a:p>
            <a:pPr lvl="1" eaLnBrk="1" hangingPunct="1"/>
            <a:r>
              <a:rPr lang="en-US" altLang="en-US" dirty="0" smtClean="0">
                <a:latin typeface="+mj-lt"/>
              </a:rPr>
              <a:t>Control laptop computers.</a:t>
            </a:r>
          </a:p>
          <a:p>
            <a:pPr lvl="1" eaLnBrk="1" hangingPunct="1"/>
            <a:r>
              <a:rPr lang="en-US" altLang="en-US" dirty="0" smtClean="0">
                <a:latin typeface="+mj-lt"/>
              </a:rPr>
              <a:t>Monitor hacker information.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34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4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4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4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4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4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4307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Preventing and Detecting Computer Fraud</a:t>
            </a:r>
          </a:p>
        </p:txBody>
      </p:sp>
      <p:sp>
        <p:nvSpPr>
          <p:cNvPr id="99635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marL="0" indent="0" eaLnBrk="1" hangingPunct="1">
              <a:buNone/>
            </a:pPr>
            <a:r>
              <a:rPr lang="en-US" altLang="en-US" i="1" dirty="0" smtClean="0">
                <a:solidFill>
                  <a:schemeClr val="tx1"/>
                </a:solidFill>
                <a:latin typeface="+mj-lt"/>
              </a:rPr>
              <a:t>iv. Reduce fraud losses.</a:t>
            </a:r>
          </a:p>
          <a:p>
            <a:pPr lvl="1" eaLnBrk="1" hangingPunct="1"/>
            <a:r>
              <a:rPr lang="en-US" altLang="en-US" dirty="0" smtClean="0">
                <a:latin typeface="+mj-lt"/>
              </a:rPr>
              <a:t>Maintain adequate insurance.</a:t>
            </a:r>
          </a:p>
          <a:p>
            <a:pPr lvl="1" eaLnBrk="1" hangingPunct="1"/>
            <a:r>
              <a:rPr lang="en-US" altLang="en-US" dirty="0" smtClean="0">
                <a:latin typeface="+mj-lt"/>
              </a:rPr>
              <a:t>Store backup copies of programs and data  files in a secure, off-site location.  </a:t>
            </a:r>
          </a:p>
          <a:p>
            <a:pPr lvl="1" eaLnBrk="1" hangingPunct="1"/>
            <a:r>
              <a:rPr lang="en-US" altLang="en-US" dirty="0" smtClean="0">
                <a:latin typeface="+mj-lt"/>
              </a:rPr>
              <a:t>Develop a contingency plan for fraud occurrences.</a:t>
            </a:r>
          </a:p>
          <a:p>
            <a:pPr lvl="1" eaLnBrk="1" hangingPunct="1"/>
            <a:r>
              <a:rPr lang="en-US" altLang="en-US" dirty="0" smtClean="0">
                <a:latin typeface="+mj-lt"/>
              </a:rPr>
              <a:t>Use software to monitor system activity and recover from fraud.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788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6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6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6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6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63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6355" grpId="0" build="p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Preventing and Detecting Computer Fraud</a:t>
            </a:r>
          </a:p>
        </p:txBody>
      </p:sp>
      <p:sp>
        <p:nvSpPr>
          <p:cNvPr id="99840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marL="0" indent="0" eaLnBrk="1" hangingPunct="1">
              <a:buNone/>
            </a:pPr>
            <a:r>
              <a:rPr lang="en-US" altLang="en-US" i="1" dirty="0" smtClean="0">
                <a:solidFill>
                  <a:schemeClr val="tx1"/>
                </a:solidFill>
                <a:latin typeface="+mj-lt"/>
              </a:rPr>
              <a:t>v. Prosecute and incarcerate fraud perpetrators.</a:t>
            </a:r>
          </a:p>
          <a:p>
            <a:pPr lvl="1" eaLnBrk="1" hangingPunct="1"/>
            <a:r>
              <a:rPr lang="en-US" altLang="en-US" dirty="0" smtClean="0">
                <a:latin typeface="+mj-lt"/>
              </a:rPr>
              <a:t>Most fraud cases go unreported and unprosecuted. Why?</a:t>
            </a:r>
          </a:p>
          <a:p>
            <a:pPr lvl="2" eaLnBrk="1" hangingPunct="1"/>
            <a:r>
              <a:rPr lang="en-US" altLang="en-US" dirty="0" smtClean="0">
                <a:latin typeface="+mj-lt"/>
              </a:rPr>
              <a:t>Many cases of computer fraud are as yet undetected.</a:t>
            </a:r>
          </a:p>
          <a:p>
            <a:pPr lvl="2" eaLnBrk="1" hangingPunct="1"/>
            <a:r>
              <a:rPr lang="en-US" altLang="en-US" dirty="0" smtClean="0">
                <a:latin typeface="+mj-lt"/>
              </a:rPr>
              <a:t>Companies are reluctant to report computer crimes.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9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8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8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8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8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8403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Preventing and Detecting Computer Fraud</a:t>
            </a:r>
          </a:p>
        </p:txBody>
      </p:sp>
      <p:sp>
        <p:nvSpPr>
          <p:cNvPr id="10004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z="2600">
                <a:latin typeface="+mj-lt"/>
              </a:rPr>
              <a:t>Law enforcement officials and the courts are so busy with violent crimes that they have little time for fraud cases.</a:t>
            </a:r>
          </a:p>
          <a:p>
            <a:pPr eaLnBrk="1" hangingPunct="1"/>
            <a:r>
              <a:rPr lang="en-US" altLang="en-US" sz="2600">
                <a:latin typeface="+mj-lt"/>
              </a:rPr>
              <a:t>It is difficult, costly, and time consuming to investigate.</a:t>
            </a:r>
          </a:p>
          <a:p>
            <a:pPr eaLnBrk="1" hangingPunct="1"/>
            <a:r>
              <a:rPr lang="en-US" altLang="en-US" sz="2600">
                <a:latin typeface="+mj-lt"/>
              </a:rPr>
              <a:t>Many law enforcement officials, lawyers, and judges lack the computer skills needed to investigate, prosecute, and evaluate computer crimes.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595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0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0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0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0451" grpId="0" build="p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References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996749" cy="4351338"/>
          </a:xfrm>
        </p:spPr>
        <p:txBody>
          <a:bodyPr>
            <a:normAutofit/>
          </a:bodyPr>
          <a:lstStyle/>
          <a:p>
            <a:pPr marL="571500" indent="-571500">
              <a:buFont typeface="+mj-lt"/>
              <a:buAutoNum type="romanLcPeriod"/>
            </a:pPr>
            <a:r>
              <a:rPr lang="en-GB" dirty="0" smtClean="0">
                <a:latin typeface="+mj-lt"/>
              </a:rPr>
              <a:t>Marshall B. Romney&amp; Paul J. </a:t>
            </a:r>
            <a:r>
              <a:rPr lang="en-GB" dirty="0" err="1" smtClean="0">
                <a:latin typeface="+mj-lt"/>
              </a:rPr>
              <a:t>Steinbar</a:t>
            </a:r>
            <a:r>
              <a:rPr lang="en-GB" dirty="0" smtClean="0">
                <a:latin typeface="+mj-lt"/>
              </a:rPr>
              <a:t>(2021). </a:t>
            </a:r>
            <a:r>
              <a:rPr lang="en-GB" i="1" dirty="0" smtClean="0">
                <a:latin typeface="+mj-lt"/>
              </a:rPr>
              <a:t>Accounting Information Systems (15</a:t>
            </a:r>
            <a:r>
              <a:rPr lang="en-GB" i="1" baseline="30000" dirty="0" smtClean="0">
                <a:latin typeface="+mj-lt"/>
              </a:rPr>
              <a:t>th</a:t>
            </a:r>
            <a:r>
              <a:rPr lang="en-GB" i="1" dirty="0" smtClean="0">
                <a:latin typeface="+mj-lt"/>
              </a:rPr>
              <a:t> Edition)</a:t>
            </a:r>
            <a:r>
              <a:rPr lang="en-GB" dirty="0" smtClean="0">
                <a:latin typeface="+mj-lt"/>
              </a:rPr>
              <a:t>, Pearson Education</a:t>
            </a:r>
          </a:p>
          <a:p>
            <a:pPr marL="571500" indent="-571500">
              <a:buFont typeface="+mj-lt"/>
              <a:buAutoNum type="romanLcPeriod"/>
            </a:pPr>
            <a:r>
              <a:rPr lang="en-US" dirty="0" err="1" smtClean="0">
                <a:latin typeface="+mj-lt"/>
              </a:rPr>
              <a:t>Gelinas</a:t>
            </a:r>
            <a:r>
              <a:rPr lang="en-US" dirty="0">
                <a:latin typeface="+mj-lt"/>
              </a:rPr>
              <a:t>, U. J., Dull, R. B., &amp; Wheeler, P. R. (2018). </a:t>
            </a:r>
            <a:r>
              <a:rPr lang="en-US" i="1" dirty="0">
                <a:latin typeface="+mj-lt"/>
              </a:rPr>
              <a:t>Accounting information </a:t>
            </a:r>
            <a:r>
              <a:rPr lang="en-US" i="1" dirty="0" smtClean="0">
                <a:latin typeface="+mj-lt"/>
              </a:rPr>
              <a:t>systems</a:t>
            </a:r>
            <a:r>
              <a:rPr lang="en-US" dirty="0">
                <a:latin typeface="+mj-lt"/>
              </a:rPr>
              <a:t> </a:t>
            </a:r>
            <a:r>
              <a:rPr lang="en-US" dirty="0" smtClean="0">
                <a:latin typeface="+mj-lt"/>
              </a:rPr>
              <a:t>(11th international), Cengage </a:t>
            </a:r>
            <a:r>
              <a:rPr lang="en-US" dirty="0">
                <a:latin typeface="+mj-lt"/>
              </a:rPr>
              <a:t>Learning Australia.</a:t>
            </a:r>
          </a:p>
          <a:p>
            <a:pPr marL="571500" lvl="0" indent="-571500">
              <a:buFont typeface="+mj-lt"/>
              <a:buAutoNum type="romanLcPeriod"/>
            </a:pPr>
            <a:r>
              <a:rPr lang="en-US" dirty="0" err="1">
                <a:latin typeface="+mj-lt"/>
              </a:rPr>
              <a:t>Simkin</a:t>
            </a:r>
            <a:r>
              <a:rPr lang="en-US" dirty="0">
                <a:latin typeface="+mj-lt"/>
              </a:rPr>
              <a:t>, M. G., Worrell, J. L</a:t>
            </a:r>
            <a:r>
              <a:rPr lang="en-US" dirty="0" smtClean="0">
                <a:latin typeface="+mj-lt"/>
              </a:rPr>
              <a:t>. &amp; </a:t>
            </a:r>
            <a:r>
              <a:rPr lang="en-US" dirty="0">
                <a:latin typeface="+mj-lt"/>
              </a:rPr>
              <a:t>Savage, A. A. (2019). </a:t>
            </a:r>
            <a:r>
              <a:rPr lang="en-US" i="1" dirty="0">
                <a:latin typeface="+mj-lt"/>
              </a:rPr>
              <a:t>Core concepts of accounting information systems</a:t>
            </a:r>
            <a:r>
              <a:rPr lang="en-US" dirty="0">
                <a:latin typeface="+mj-lt"/>
              </a:rPr>
              <a:t> (Fourteenth edition): John Wiley &amp; Sons</a:t>
            </a:r>
          </a:p>
          <a:p>
            <a:pPr marL="571500" lvl="0" indent="-571500">
              <a:buFont typeface="+mj-lt"/>
              <a:buAutoNum type="romanLcPeriod"/>
            </a:pPr>
            <a:r>
              <a:rPr lang="en-US" dirty="0">
                <a:latin typeface="+mj-lt"/>
              </a:rPr>
              <a:t>Quinn, M., &amp; Strauss, E. (Eds</a:t>
            </a:r>
            <a:r>
              <a:rPr lang="en-US" dirty="0" smtClean="0">
                <a:latin typeface="+mj-lt"/>
              </a:rPr>
              <a:t>.) (</a:t>
            </a:r>
            <a:r>
              <a:rPr lang="en-US" dirty="0">
                <a:latin typeface="+mj-lt"/>
              </a:rPr>
              <a:t>2018). </a:t>
            </a:r>
            <a:r>
              <a:rPr lang="en-US" i="1" dirty="0">
                <a:latin typeface="+mj-lt"/>
              </a:rPr>
              <a:t>The </a:t>
            </a:r>
            <a:r>
              <a:rPr lang="en-US" i="1" dirty="0" smtClean="0">
                <a:latin typeface="+mj-lt"/>
              </a:rPr>
              <a:t>Routledge </a:t>
            </a:r>
            <a:r>
              <a:rPr lang="en-US" i="1" dirty="0">
                <a:latin typeface="+mj-lt"/>
              </a:rPr>
              <a:t>companion to accounting information </a:t>
            </a:r>
            <a:r>
              <a:rPr lang="en-US" i="1" dirty="0" smtClean="0">
                <a:latin typeface="+mj-lt"/>
              </a:rPr>
              <a:t>systems</a:t>
            </a:r>
            <a:r>
              <a:rPr lang="en-US" dirty="0" smtClean="0">
                <a:latin typeface="+mj-lt"/>
              </a:rPr>
              <a:t>, Routledge</a:t>
            </a:r>
            <a:r>
              <a:rPr lang="en-US" dirty="0">
                <a:latin typeface="+mj-lt"/>
              </a:rPr>
              <a:t>.</a:t>
            </a:r>
          </a:p>
          <a:p>
            <a:endParaRPr lang="en-GB" dirty="0" smtClean="0">
              <a:latin typeface="+mj-lt"/>
            </a:endParaRPr>
          </a:p>
          <a:p>
            <a:endParaRPr lang="en-US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33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44044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686</TotalTime>
  <Words>1452</Words>
  <Application>Microsoft Office PowerPoint</Application>
  <PresentationFormat>Widescreen</PresentationFormat>
  <Paragraphs>258</Paragraphs>
  <Slides>33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Wingdings</vt:lpstr>
      <vt:lpstr>Office Theme</vt:lpstr>
      <vt:lpstr>Accounting Information Systems </vt:lpstr>
      <vt:lpstr>Chapter 8: Learning Objectives</vt:lpstr>
      <vt:lpstr>Introduction</vt:lpstr>
      <vt:lpstr>The Fraud Process</vt:lpstr>
      <vt:lpstr>The Fraud Process</vt:lpstr>
      <vt:lpstr>The Fraud Process</vt:lpstr>
      <vt:lpstr>The Fraud Process</vt:lpstr>
      <vt:lpstr>The Fraud Process</vt:lpstr>
      <vt:lpstr>Why Fraud Occurs</vt:lpstr>
      <vt:lpstr>Why Fraud Occurs</vt:lpstr>
      <vt:lpstr>Why Fraud Occurs</vt:lpstr>
      <vt:lpstr>Why Fraud Occurs</vt:lpstr>
      <vt:lpstr>Pressures</vt:lpstr>
      <vt:lpstr>Pressures</vt:lpstr>
      <vt:lpstr>Pressures</vt:lpstr>
      <vt:lpstr>Opportunities</vt:lpstr>
      <vt:lpstr>Rationalizations</vt:lpstr>
      <vt:lpstr>Computer Fraud</vt:lpstr>
      <vt:lpstr>Computer Fraud</vt:lpstr>
      <vt:lpstr>The Rise in Computer Fraud</vt:lpstr>
      <vt:lpstr>The Rise in Computer Fraud</vt:lpstr>
      <vt:lpstr>Computer Fraud Classifications</vt:lpstr>
      <vt:lpstr>Computer Fraud and Abuse Techniques</vt:lpstr>
      <vt:lpstr>Computer Fraud and Abuse Techniques</vt:lpstr>
      <vt:lpstr>Computer Fraud and Abuse Techniques</vt:lpstr>
      <vt:lpstr>Preventing and Detecting Computer Fraud</vt:lpstr>
      <vt:lpstr>Preventing and Detecting Computer Fraud</vt:lpstr>
      <vt:lpstr>Preventing and Detecting Computer Fraud</vt:lpstr>
      <vt:lpstr>Preventing and Detecting Computer Fraud</vt:lpstr>
      <vt:lpstr>Preventing and Detecting Computer Fraud</vt:lpstr>
      <vt:lpstr>Preventing and Detecting Computer Fraud</vt:lpstr>
      <vt:lpstr>Preventing and Detecting Computer Fraud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CoD_CIT</dc:creator>
  <cp:lastModifiedBy>CoD_CIT</cp:lastModifiedBy>
  <cp:revision>72</cp:revision>
  <dcterms:created xsi:type="dcterms:W3CDTF">2022-03-16T13:18:21Z</dcterms:created>
  <dcterms:modified xsi:type="dcterms:W3CDTF">2022-05-27T12:19:45Z</dcterms:modified>
</cp:coreProperties>
</file>