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2"/>
  </p:notesMasterIdLst>
  <p:sldIdLst>
    <p:sldId id="257" r:id="rId2"/>
    <p:sldId id="370" r:id="rId3"/>
    <p:sldId id="616" r:id="rId4"/>
    <p:sldId id="618" r:id="rId5"/>
    <p:sldId id="620" r:id="rId6"/>
    <p:sldId id="621" r:id="rId7"/>
    <p:sldId id="623" r:id="rId8"/>
    <p:sldId id="624" r:id="rId9"/>
    <p:sldId id="626" r:id="rId10"/>
    <p:sldId id="627" r:id="rId11"/>
    <p:sldId id="628" r:id="rId12"/>
    <p:sldId id="629" r:id="rId13"/>
    <p:sldId id="630" r:id="rId14"/>
    <p:sldId id="632" r:id="rId15"/>
    <p:sldId id="674" r:id="rId16"/>
    <p:sldId id="635" r:id="rId17"/>
    <p:sldId id="636" r:id="rId18"/>
    <p:sldId id="638" r:id="rId19"/>
    <p:sldId id="639" r:id="rId20"/>
    <p:sldId id="640" r:id="rId21"/>
    <p:sldId id="641" r:id="rId22"/>
    <p:sldId id="642" r:id="rId23"/>
    <p:sldId id="643" r:id="rId24"/>
    <p:sldId id="644" r:id="rId25"/>
    <p:sldId id="645" r:id="rId26"/>
    <p:sldId id="646" r:id="rId27"/>
    <p:sldId id="647" r:id="rId28"/>
    <p:sldId id="648" r:id="rId29"/>
    <p:sldId id="649" r:id="rId30"/>
    <p:sldId id="650" r:id="rId31"/>
    <p:sldId id="651" r:id="rId32"/>
    <p:sldId id="652" r:id="rId33"/>
    <p:sldId id="653" r:id="rId34"/>
    <p:sldId id="654" r:id="rId35"/>
    <p:sldId id="655" r:id="rId36"/>
    <p:sldId id="656" r:id="rId37"/>
    <p:sldId id="657" r:id="rId38"/>
    <p:sldId id="658" r:id="rId39"/>
    <p:sldId id="659" r:id="rId40"/>
    <p:sldId id="660" r:id="rId41"/>
    <p:sldId id="661" r:id="rId42"/>
    <p:sldId id="662" r:id="rId43"/>
    <p:sldId id="663" r:id="rId44"/>
    <p:sldId id="664" r:id="rId45"/>
    <p:sldId id="666" r:id="rId46"/>
    <p:sldId id="667" r:id="rId47"/>
    <p:sldId id="669" r:id="rId48"/>
    <p:sldId id="671" r:id="rId49"/>
    <p:sldId id="672" r:id="rId50"/>
    <p:sldId id="30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978" autoAdjust="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F5B49-DF6D-4915-9308-44CDC85F863A}" type="datetimeFigureOut">
              <a:rPr lang="en-US" smtClean="0"/>
              <a:t>5/27/2022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091EB9-5DE5-4390-874E-18F53C39108F}" type="slidenum">
              <a:rPr lang="en-US" smtClean="0"/>
              <a:t>‹#›</a:t>
            </a:fld>
            <a:endParaRPr lang="en-US"/>
          </a:p>
        </p:txBody>
      </p:sp>
    </p:spTree>
    <p:extLst>
      <p:ext uri="{BB962C8B-B14F-4D97-AF65-F5344CB8AC3E}">
        <p14:creationId xmlns:p14="http://schemas.microsoft.com/office/powerpoint/2010/main" val="4104404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D800DD-06D6-4168-AD4A-544A937982C3}" type="slidenum">
              <a:rPr lang="en-US" altLang="en-US"/>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643111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9476F9C-3A30-421E-AE6C-D55F677225C0}" type="slidenum">
              <a:rPr lang="en-US" altLang="en-US"/>
              <a:pPr/>
              <a:t>3</a:t>
            </a:fld>
            <a:endParaRPr lang="en-US" altLang="en-US"/>
          </a:p>
        </p:txBody>
      </p:sp>
      <p:sp>
        <p:nvSpPr>
          <p:cNvPr id="9113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9114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712180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BB046B6A-3EC4-4796-A985-0D4BB78C4F7A}" type="slidenum">
              <a:rPr lang="en-US" altLang="en-US"/>
              <a:pPr/>
              <a:t>4</a:t>
            </a:fld>
            <a:endParaRPr lang="en-US" altLang="en-US"/>
          </a:p>
        </p:txBody>
      </p:sp>
      <p:sp>
        <p:nvSpPr>
          <p:cNvPr id="9318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9318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671885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5621297-FCB8-4A48-AF54-7EE9007B35B3}" type="slidenum">
              <a:rPr lang="en-US" altLang="en-US"/>
              <a:pPr/>
              <a:t>5</a:t>
            </a:fld>
            <a:endParaRPr lang="en-US" altLang="en-US"/>
          </a:p>
        </p:txBody>
      </p:sp>
      <p:sp>
        <p:nvSpPr>
          <p:cNvPr id="9523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9523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11046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98B76ED-654A-4A15-A2FD-61E84F1BF4D0}" type="slidenum">
              <a:rPr lang="en-US" altLang="en-US"/>
              <a:pPr/>
              <a:t>6</a:t>
            </a:fld>
            <a:endParaRPr lang="en-US" altLang="en-US"/>
          </a:p>
        </p:txBody>
      </p:sp>
      <p:sp>
        <p:nvSpPr>
          <p:cNvPr id="9625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9626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523812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5B0E42C-20CA-4DC3-B834-643C542BAB76}" type="slidenum">
              <a:rPr lang="en-US" altLang="en-US"/>
              <a:pPr/>
              <a:t>7</a:t>
            </a:fld>
            <a:endParaRPr lang="en-US" altLang="en-US"/>
          </a:p>
        </p:txBody>
      </p:sp>
      <p:sp>
        <p:nvSpPr>
          <p:cNvPr id="9830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9830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311213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EBBC2592-8DD2-4A93-9002-ECE989489D93}" type="slidenum">
              <a:rPr lang="en-US" altLang="en-US"/>
              <a:pPr/>
              <a:t>8</a:t>
            </a:fld>
            <a:endParaRPr lang="en-US" altLang="en-US"/>
          </a:p>
        </p:txBody>
      </p:sp>
      <p:sp>
        <p:nvSpPr>
          <p:cNvPr id="9933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9933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052065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F86F1BB-3EE9-4055-9043-5C85F800222F}" type="slidenum">
              <a:rPr lang="en-US" altLang="en-US"/>
              <a:pPr/>
              <a:t>9</a:t>
            </a:fld>
            <a:endParaRPr lang="en-US" altLang="en-US"/>
          </a:p>
        </p:txBody>
      </p:sp>
      <p:sp>
        <p:nvSpPr>
          <p:cNvPr id="10137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0138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223367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EA5EFEA-F9C7-4861-BB12-44AF29D1A0BC}" type="slidenum">
              <a:rPr lang="en-US" altLang="en-US"/>
              <a:pPr/>
              <a:t>10</a:t>
            </a:fld>
            <a:endParaRPr lang="en-US" altLang="en-US"/>
          </a:p>
        </p:txBody>
      </p:sp>
      <p:sp>
        <p:nvSpPr>
          <p:cNvPr id="10240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0240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379546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A017F82A-EC2E-40D7-8772-4E1D7B6AA46E}" type="slidenum">
              <a:rPr lang="en-US" altLang="en-US"/>
              <a:pPr/>
              <a:t>11</a:t>
            </a:fld>
            <a:endParaRPr lang="en-US" altLang="en-US"/>
          </a:p>
        </p:txBody>
      </p:sp>
      <p:sp>
        <p:nvSpPr>
          <p:cNvPr id="10342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0342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037610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F027FD5-BD87-47A8-8F49-0FB8A4A119F5}" type="slidenum">
              <a:rPr lang="en-US" altLang="en-US"/>
              <a:pPr/>
              <a:t>12</a:t>
            </a:fld>
            <a:endParaRPr lang="en-US" altLang="en-US"/>
          </a:p>
        </p:txBody>
      </p:sp>
      <p:sp>
        <p:nvSpPr>
          <p:cNvPr id="10445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0445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649278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6D78E6E-BEC6-4704-96AB-12281B7D8306}" type="slidenum">
              <a:rPr lang="en-US" altLang="en-US"/>
              <a:pPr/>
              <a:t>13</a:t>
            </a:fld>
            <a:endParaRPr lang="en-US" altLang="en-US"/>
          </a:p>
        </p:txBody>
      </p:sp>
      <p:sp>
        <p:nvSpPr>
          <p:cNvPr id="10547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0547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566125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B2BF019-BA5C-4F97-8A7D-C31075BDA9FF}" type="slidenum">
              <a:rPr lang="en-US" altLang="en-US"/>
              <a:pPr/>
              <a:t>14</a:t>
            </a:fld>
            <a:endParaRPr lang="en-US" altLang="en-US"/>
          </a:p>
        </p:txBody>
      </p:sp>
      <p:sp>
        <p:nvSpPr>
          <p:cNvPr id="10752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0752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2246912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B2BF019-BA5C-4F97-8A7D-C31075BDA9FF}" type="slidenum">
              <a:rPr lang="en-US" altLang="en-US"/>
              <a:pPr/>
              <a:t>15</a:t>
            </a:fld>
            <a:endParaRPr lang="en-US" altLang="en-US"/>
          </a:p>
        </p:txBody>
      </p:sp>
      <p:sp>
        <p:nvSpPr>
          <p:cNvPr id="10752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0752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41142740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6873BE2E-73AA-40AF-9BE6-071C9F96FD40}" type="slidenum">
              <a:rPr lang="en-US" altLang="en-US"/>
              <a:pPr/>
              <a:t>16</a:t>
            </a:fld>
            <a:endParaRPr lang="en-US" altLang="en-US"/>
          </a:p>
        </p:txBody>
      </p:sp>
      <p:sp>
        <p:nvSpPr>
          <p:cNvPr id="11059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059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5667379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691C153-9EDF-48EE-A672-98C2238D35D0}" type="slidenum">
              <a:rPr lang="en-US" altLang="en-US"/>
              <a:pPr/>
              <a:t>17</a:t>
            </a:fld>
            <a:endParaRPr lang="en-US" altLang="en-US"/>
          </a:p>
        </p:txBody>
      </p:sp>
      <p:sp>
        <p:nvSpPr>
          <p:cNvPr id="11161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162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2992588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ABAB1F9B-0D4F-4D19-B16D-E95A819300DE}" type="slidenum">
              <a:rPr lang="en-US" altLang="en-US"/>
              <a:pPr/>
              <a:t>18</a:t>
            </a:fld>
            <a:endParaRPr lang="en-US" altLang="en-US"/>
          </a:p>
        </p:txBody>
      </p:sp>
      <p:sp>
        <p:nvSpPr>
          <p:cNvPr id="11366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366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683580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AF2B670-A404-47D5-93AB-A504D8BA5572}" type="slidenum">
              <a:rPr lang="en-US" altLang="en-US"/>
              <a:pPr/>
              <a:t>19</a:t>
            </a:fld>
            <a:endParaRPr lang="en-US" altLang="en-US"/>
          </a:p>
        </p:txBody>
      </p:sp>
      <p:sp>
        <p:nvSpPr>
          <p:cNvPr id="11469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469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8297508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B83B24E5-6C6D-426E-B496-874EF8C66F6E}" type="slidenum">
              <a:rPr lang="en-US" altLang="en-US"/>
              <a:pPr/>
              <a:t>20</a:t>
            </a:fld>
            <a:endParaRPr lang="en-US" altLang="en-US"/>
          </a:p>
        </p:txBody>
      </p:sp>
      <p:sp>
        <p:nvSpPr>
          <p:cNvPr id="11571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571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7039638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91DCF4E-31AB-40F1-A4F7-FC09B7464EA2}" type="slidenum">
              <a:rPr lang="en-US" altLang="en-US"/>
              <a:pPr/>
              <a:t>21</a:t>
            </a:fld>
            <a:endParaRPr lang="en-US" altLang="en-US"/>
          </a:p>
        </p:txBody>
      </p:sp>
      <p:sp>
        <p:nvSpPr>
          <p:cNvPr id="11673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674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04570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EADD6577-B9E1-49DB-B893-CDCB185B67C0}" type="slidenum">
              <a:rPr lang="en-US" altLang="en-US"/>
              <a:pPr/>
              <a:t>22</a:t>
            </a:fld>
            <a:endParaRPr lang="en-US" altLang="en-US"/>
          </a:p>
        </p:txBody>
      </p:sp>
      <p:sp>
        <p:nvSpPr>
          <p:cNvPr id="11776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776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0642604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9D81B75-7F3E-45FF-8B07-664F9C10C190}" type="slidenum">
              <a:rPr lang="en-US" altLang="en-US"/>
              <a:pPr/>
              <a:t>23</a:t>
            </a:fld>
            <a:endParaRPr lang="en-US" altLang="en-US"/>
          </a:p>
        </p:txBody>
      </p:sp>
      <p:sp>
        <p:nvSpPr>
          <p:cNvPr id="11878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878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2244657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217B7E5-28A9-4067-986D-A3EA5BCBFA44}" type="slidenum">
              <a:rPr lang="en-US" altLang="en-US"/>
              <a:pPr/>
              <a:t>24</a:t>
            </a:fld>
            <a:endParaRPr lang="en-US" altLang="en-US"/>
          </a:p>
        </p:txBody>
      </p:sp>
      <p:sp>
        <p:nvSpPr>
          <p:cNvPr id="11981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1981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706626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F167E61-E3E7-4365-A45E-1378DD45C15B}" type="slidenum">
              <a:rPr lang="en-US" altLang="en-US"/>
              <a:pPr/>
              <a:t>25</a:t>
            </a:fld>
            <a:endParaRPr lang="en-US" altLang="en-US"/>
          </a:p>
        </p:txBody>
      </p:sp>
      <p:sp>
        <p:nvSpPr>
          <p:cNvPr id="12083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083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7745215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A00EA8AD-D5AA-405F-AA7C-5F37CBD98127}" type="slidenum">
              <a:rPr lang="en-US" altLang="en-US"/>
              <a:pPr/>
              <a:t>26</a:t>
            </a:fld>
            <a:endParaRPr lang="en-US" altLang="en-US"/>
          </a:p>
        </p:txBody>
      </p:sp>
      <p:sp>
        <p:nvSpPr>
          <p:cNvPr id="12185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186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9879656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F7B81CD-504B-474D-9917-35C58C488033}" type="slidenum">
              <a:rPr lang="en-US" altLang="en-US"/>
              <a:pPr/>
              <a:t>27</a:t>
            </a:fld>
            <a:endParaRPr lang="en-US" altLang="en-US"/>
          </a:p>
        </p:txBody>
      </p:sp>
      <p:sp>
        <p:nvSpPr>
          <p:cNvPr id="12288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288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3316560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AA366102-A800-4C3E-949E-E90898B248D2}" type="slidenum">
              <a:rPr lang="en-US" altLang="en-US"/>
              <a:pPr/>
              <a:t>28</a:t>
            </a:fld>
            <a:endParaRPr lang="en-US" altLang="en-US"/>
          </a:p>
        </p:txBody>
      </p:sp>
      <p:sp>
        <p:nvSpPr>
          <p:cNvPr id="12390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390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8065730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8BFBFA3B-6D2D-453D-B12E-EEBC0130447E}" type="slidenum">
              <a:rPr lang="en-US" altLang="en-US"/>
              <a:pPr/>
              <a:t>29</a:t>
            </a:fld>
            <a:endParaRPr lang="en-US" altLang="en-US"/>
          </a:p>
        </p:txBody>
      </p:sp>
      <p:sp>
        <p:nvSpPr>
          <p:cNvPr id="12493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493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5324729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37F2203-7595-4B6C-AC46-27134C5CD68C}" type="slidenum">
              <a:rPr lang="en-US" altLang="en-US"/>
              <a:pPr/>
              <a:t>30</a:t>
            </a:fld>
            <a:endParaRPr lang="en-US" altLang="en-US"/>
          </a:p>
        </p:txBody>
      </p:sp>
      <p:sp>
        <p:nvSpPr>
          <p:cNvPr id="12595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595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7163022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309BC6F9-968A-438C-AC7E-D330E1B92C53}" type="slidenum">
              <a:rPr lang="en-US" altLang="en-US"/>
              <a:pPr/>
              <a:t>31</a:t>
            </a:fld>
            <a:endParaRPr lang="en-US" altLang="en-US"/>
          </a:p>
        </p:txBody>
      </p:sp>
      <p:sp>
        <p:nvSpPr>
          <p:cNvPr id="12697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698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26153267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29631FF1-F42D-4759-A4F0-17BD83FD66BF}" type="slidenum">
              <a:rPr lang="en-US" altLang="en-US"/>
              <a:pPr/>
              <a:t>32</a:t>
            </a:fld>
            <a:endParaRPr lang="en-US" altLang="en-US"/>
          </a:p>
        </p:txBody>
      </p:sp>
      <p:sp>
        <p:nvSpPr>
          <p:cNvPr id="12800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800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9890985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843877E5-F1C5-4E8A-B1A0-E0712F0AEC68}" type="slidenum">
              <a:rPr lang="en-US" altLang="en-US"/>
              <a:pPr/>
              <a:t>33</a:t>
            </a:fld>
            <a:endParaRPr lang="en-US" altLang="en-US"/>
          </a:p>
        </p:txBody>
      </p:sp>
      <p:sp>
        <p:nvSpPr>
          <p:cNvPr id="12902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2902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5775955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BB3F74C-8DEE-4004-A316-3386D4DA5D57}" type="slidenum">
              <a:rPr lang="en-US" altLang="en-US"/>
              <a:pPr/>
              <a:t>36</a:t>
            </a:fld>
            <a:endParaRPr lang="en-US" altLang="en-US"/>
          </a:p>
        </p:txBody>
      </p:sp>
      <p:sp>
        <p:nvSpPr>
          <p:cNvPr id="13005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30052"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5096469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2B7CD2AD-4F9A-4BDB-8B9E-DAA6B010CE11}" type="slidenum">
              <a:rPr lang="en-US" altLang="en-US"/>
              <a:pPr/>
              <a:t>38</a:t>
            </a:fld>
            <a:endParaRPr lang="en-US" altLang="en-US"/>
          </a:p>
        </p:txBody>
      </p:sp>
      <p:sp>
        <p:nvSpPr>
          <p:cNvPr id="13107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3107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3658785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60ABCE7-9CE2-4E66-981C-D167DC07B295}" type="slidenum">
              <a:rPr lang="en-US" altLang="en-US"/>
              <a:pPr/>
              <a:t>39</a:t>
            </a:fld>
            <a:endParaRPr lang="en-US" altLang="en-US"/>
          </a:p>
        </p:txBody>
      </p:sp>
      <p:sp>
        <p:nvSpPr>
          <p:cNvPr id="13209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3210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2481340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8F5BB09-783A-4C39-A796-238356F49AD7}" type="slidenum">
              <a:rPr lang="en-US" altLang="en-US"/>
              <a:pPr/>
              <a:t>41</a:t>
            </a:fld>
            <a:endParaRPr lang="en-US" altLang="en-US"/>
          </a:p>
        </p:txBody>
      </p:sp>
      <p:sp>
        <p:nvSpPr>
          <p:cNvPr id="13312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33124"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4229501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DCBEDE9A-1C8F-4264-B1CE-B6451857BF59}" type="slidenum">
              <a:rPr lang="en-US" altLang="en-US"/>
              <a:pPr/>
              <a:t>44</a:t>
            </a:fld>
            <a:endParaRPr lang="en-US" altLang="en-US"/>
          </a:p>
        </p:txBody>
      </p:sp>
      <p:sp>
        <p:nvSpPr>
          <p:cNvPr id="13414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3414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5011274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80549648-A844-417B-80CE-2F87C053E8E9}" type="slidenum">
              <a:rPr lang="en-US" altLang="en-US"/>
              <a:pPr/>
              <a:t>45</a:t>
            </a:fld>
            <a:endParaRPr lang="en-US" altLang="en-US"/>
          </a:p>
        </p:txBody>
      </p:sp>
      <p:sp>
        <p:nvSpPr>
          <p:cNvPr id="13619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3619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9978820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DB2EA24-725F-40DF-90ED-EA93EF173BCE}" type="slidenum">
              <a:rPr lang="en-US" altLang="en-US"/>
              <a:pPr/>
              <a:t>46</a:t>
            </a:fld>
            <a:endParaRPr lang="en-US" altLang="en-US"/>
          </a:p>
        </p:txBody>
      </p:sp>
      <p:sp>
        <p:nvSpPr>
          <p:cNvPr id="13721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3722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7293806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ED53F803-3D4E-47D9-B820-A01D2FEC095F}" type="slidenum">
              <a:rPr lang="en-US" altLang="en-US"/>
              <a:pPr/>
              <a:t>47</a:t>
            </a:fld>
            <a:endParaRPr lang="en-US" altLang="en-US"/>
          </a:p>
        </p:txBody>
      </p:sp>
      <p:sp>
        <p:nvSpPr>
          <p:cNvPr id="13926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39268"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18779128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4B4BA87-BF5F-4162-B8C2-679C3128DC3B}" type="slidenum">
              <a:rPr lang="en-US" altLang="en-US"/>
              <a:pPr/>
              <a:t>48</a:t>
            </a:fld>
            <a:endParaRPr lang="en-US" altLang="en-US"/>
          </a:p>
        </p:txBody>
      </p:sp>
      <p:sp>
        <p:nvSpPr>
          <p:cNvPr id="14131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41316"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9016378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9C22AD6-FFD2-45EE-A156-6BD163492103}" type="slidenum">
              <a:rPr lang="en-US" altLang="en-US"/>
              <a:pPr/>
              <a:t>49</a:t>
            </a:fld>
            <a:endParaRPr lang="en-US" altLang="en-US"/>
          </a:p>
        </p:txBody>
      </p:sp>
      <p:sp>
        <p:nvSpPr>
          <p:cNvPr id="14233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142340" name="Rectangle 3"/>
          <p:cNvSpPr>
            <a:spLocks noGrp="1" noChangeArrowheads="1"/>
          </p:cNvSpPr>
          <p:nvPr>
            <p:ph type="body" idx="1"/>
          </p:nvPr>
        </p:nvSpPr>
        <p:spPr>
          <a:xfrm>
            <a:off x="914400" y="4341813"/>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3018697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28E2BD1-0339-42AB-A678-F257634B0522}"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1846587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894A627-1F54-42C2-A02F-DEC129128CED}"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817179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05B9E4B-6324-4F2A-A3C0-C22B89504EA1}"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4028294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F5286EE-23AF-49B4-A1B3-8D7001969B42}" type="datetime1">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723838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FA66CA-D5B5-4298-8A0B-80E4845723AD}" type="datetime1">
              <a:rPr lang="en-US" smtClean="0"/>
              <a:t>5/27/2022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11735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645A786-7B83-4A8B-AEF0-286B82DFBFE6}" type="datetime1">
              <a:rPr lang="en-US" smtClean="0"/>
              <a:t>5/27/2022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76909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3F85EC-7F63-43AE-B2F7-9D7322F84334}" type="datetime1">
              <a:rPr lang="en-US" smtClean="0"/>
              <a:t>5/27/2022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30490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C6FD360-7533-469C-B4E0-E58B2B0003B3}" type="datetime1">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896646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4C19DEA-E013-4972-9D9C-9DC86351989A}" type="datetime1">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7076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6A6205-D80D-4FD7-B439-F9D5BF9743E7}"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275229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30606B-066E-4E48-8F53-D3600180631F}" type="datetime1">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005775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78624D-6B89-4745-B720-716F22807AE2}" type="datetime1">
              <a:rPr lang="en-US" smtClean="0"/>
              <a:t>5/27/2022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C02E9-2FDD-4E92-B284-B4B315E5001E}" type="slidenum">
              <a:rPr lang="en-US" smtClean="0"/>
              <a:t>‹#›</a:t>
            </a:fld>
            <a:endParaRPr lang="en-US"/>
          </a:p>
        </p:txBody>
      </p:sp>
    </p:spTree>
    <p:extLst>
      <p:ext uri="{BB962C8B-B14F-4D97-AF65-F5344CB8AC3E}">
        <p14:creationId xmlns:p14="http://schemas.microsoft.com/office/powerpoint/2010/main" val="513304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2"/>
          <p:cNvSpPr>
            <a:spLocks noGrp="1" noChangeArrowheads="1"/>
          </p:cNvSpPr>
          <p:nvPr>
            <p:ph type="ctrTitle"/>
          </p:nvPr>
        </p:nvSpPr>
        <p:spPr>
          <a:xfrm>
            <a:off x="1524000" y="1122363"/>
            <a:ext cx="9144000" cy="954631"/>
          </a:xfrm>
        </p:spPr>
        <p:txBody>
          <a:bodyPr>
            <a:noAutofit/>
          </a:bodyPr>
          <a:lstStyle/>
          <a:p>
            <a:pPr eaLnBrk="1" hangingPunct="1"/>
            <a:r>
              <a:rPr lang="en-US" altLang="en-US" sz="4400" b="1" dirty="0" smtClean="0"/>
              <a:t>Accounting Information Systems</a:t>
            </a:r>
            <a:r>
              <a:rPr lang="en-US" altLang="en-US" sz="4400" b="1" dirty="0"/>
              <a:t/>
            </a:r>
            <a:br>
              <a:rPr lang="en-US" altLang="en-US" sz="4400" b="1" dirty="0"/>
            </a:br>
            <a:endParaRPr lang="en-US" altLang="en-US" sz="4400" b="1" dirty="0"/>
          </a:p>
        </p:txBody>
      </p:sp>
      <p:sp>
        <p:nvSpPr>
          <p:cNvPr id="5124" name="Rectangle 3"/>
          <p:cNvSpPr>
            <a:spLocks noGrp="1" noChangeArrowheads="1"/>
          </p:cNvSpPr>
          <p:nvPr>
            <p:ph type="subTitle" idx="1"/>
          </p:nvPr>
        </p:nvSpPr>
        <p:spPr>
          <a:xfrm>
            <a:off x="2453640" y="3596640"/>
            <a:ext cx="7970520" cy="1981200"/>
          </a:xfrm>
        </p:spPr>
        <p:txBody>
          <a:bodyPr/>
          <a:lstStyle/>
          <a:p>
            <a:pPr eaLnBrk="1" hangingPunct="1"/>
            <a:r>
              <a:rPr lang="en-US" altLang="en-US" b="1" dirty="0" smtClean="0">
                <a:latin typeface="+mj-lt"/>
              </a:rPr>
              <a:t>Dr. David </a:t>
            </a:r>
            <a:r>
              <a:rPr lang="en-US" altLang="en-US" b="1" dirty="0" err="1" smtClean="0">
                <a:latin typeface="+mj-lt"/>
              </a:rPr>
              <a:t>Muchangi</a:t>
            </a:r>
            <a:r>
              <a:rPr lang="en-US" altLang="en-US" b="1" dirty="0" smtClean="0">
                <a:latin typeface="+mj-lt"/>
              </a:rPr>
              <a:t> </a:t>
            </a:r>
            <a:r>
              <a:rPr lang="en-US" altLang="en-US" b="1" dirty="0" err="1" smtClean="0">
                <a:latin typeface="+mj-lt"/>
              </a:rPr>
              <a:t>Mugo</a:t>
            </a:r>
            <a:r>
              <a:rPr lang="en-US" altLang="en-US" b="1" dirty="0" smtClean="0">
                <a:latin typeface="+mj-lt"/>
              </a:rPr>
              <a:t>, PhD, MSc, MBA, BSc (Hons) </a:t>
            </a:r>
          </a:p>
          <a:p>
            <a:pPr eaLnBrk="1" hangingPunct="1"/>
            <a:endParaRPr lang="en-US" altLang="en-US" sz="1200" b="1" i="1" dirty="0">
              <a:latin typeface="+mj-lt"/>
            </a:endParaRPr>
          </a:p>
          <a:p>
            <a:pPr eaLnBrk="1" hangingPunct="1"/>
            <a:endParaRPr lang="en-US" altLang="en-US" sz="1200" b="1" i="1" dirty="0">
              <a:latin typeface="+mj-lt"/>
            </a:endParaRPr>
          </a:p>
          <a:p>
            <a:pPr eaLnBrk="1" hangingPunct="1"/>
            <a:endParaRPr lang="en-US" altLang="en-US" sz="1200" b="1" i="1" dirty="0">
              <a:latin typeface="+mj-lt"/>
            </a:endParaRPr>
          </a:p>
        </p:txBody>
      </p:sp>
      <p:sp>
        <p:nvSpPr>
          <p:cNvPr id="5" name="Rectangle 2"/>
          <p:cNvSpPr txBox="1">
            <a:spLocks noChangeArrowheads="1"/>
          </p:cNvSpPr>
          <p:nvPr/>
        </p:nvSpPr>
        <p:spPr>
          <a:xfrm>
            <a:off x="1689463" y="2065065"/>
            <a:ext cx="9144000" cy="954631"/>
          </a:xfrm>
          <a:prstGeom prst="rect">
            <a:avLst/>
          </a:prstGeom>
        </p:spPr>
        <p:txBody>
          <a:bodyPr vert="horz" lIns="91440" tIns="45720" rIns="91440" bIns="45720" rtlCol="0" anchor="b">
            <a:normAutofit fontScale="9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000" b="1" dirty="0" smtClean="0"/>
              <a:t>Chapter </a:t>
            </a:r>
            <a:r>
              <a:rPr lang="en-US" altLang="en-US" sz="4000" b="1" dirty="0"/>
              <a:t>9</a:t>
            </a:r>
            <a:r>
              <a:rPr lang="en-US" altLang="en-US" sz="4000" b="1" dirty="0" smtClean="0"/>
              <a:t>: </a:t>
            </a:r>
            <a:r>
              <a:rPr lang="en-GB" altLang="en-US" sz="4000" b="1" dirty="0"/>
              <a:t>Auditing of Computer-Based Information Systems</a:t>
            </a:r>
            <a:endParaRPr lang="en-US" altLang="en-US" sz="3200" b="1" dirty="0"/>
          </a:p>
        </p:txBody>
      </p:sp>
    </p:spTree>
    <p:extLst>
      <p:ext uri="{BB962C8B-B14F-4D97-AF65-F5344CB8AC3E}">
        <p14:creationId xmlns:p14="http://schemas.microsoft.com/office/powerpoint/2010/main" val="3204991336"/>
      </p:ext>
    </p:extLst>
  </p:cSld>
  <p:clrMapOvr>
    <a:masterClrMapping/>
  </p:clrMapOvr>
  <p:transition advTm="1422"/>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altLang="en-US" b="1" dirty="0" smtClean="0"/>
              <a:t>Chapter </a:t>
            </a:r>
            <a:r>
              <a:rPr lang="en-US" altLang="en-US" b="1" dirty="0"/>
              <a:t>9</a:t>
            </a:r>
            <a:r>
              <a:rPr lang="en-US" altLang="en-US" b="1" dirty="0" smtClean="0"/>
              <a:t>: Learning Objectives</a:t>
            </a:r>
          </a:p>
        </p:txBody>
      </p:sp>
      <p:sp>
        <p:nvSpPr>
          <p:cNvPr id="17413" name="Rectangle 3"/>
          <p:cNvSpPr>
            <a:spLocks noGrp="1" noChangeArrowheads="1"/>
          </p:cNvSpPr>
          <p:nvPr>
            <p:ph type="body" idx="1"/>
          </p:nvPr>
        </p:nvSpPr>
        <p:spPr/>
        <p:txBody>
          <a:bodyPr>
            <a:normAutofit/>
          </a:bodyPr>
          <a:lstStyle/>
          <a:p>
            <a:pPr marL="571500" indent="-571500">
              <a:buFont typeface="+mj-lt"/>
              <a:buAutoNum type="arabicPeriod"/>
            </a:pPr>
            <a:r>
              <a:rPr lang="en-US" altLang="en-US" dirty="0">
                <a:latin typeface="+mj-lt"/>
              </a:rPr>
              <a:t>Describe the scope and objectives of audit work, and identify the major steps in the audit process.</a:t>
            </a:r>
          </a:p>
          <a:p>
            <a:pPr marL="571500" indent="-571500">
              <a:buFont typeface="+mj-lt"/>
              <a:buAutoNum type="arabicPeriod"/>
            </a:pPr>
            <a:r>
              <a:rPr lang="en-US" altLang="en-US" dirty="0">
                <a:latin typeface="+mj-lt"/>
              </a:rPr>
              <a:t>Identify the objectives of an information system audit, and describe the four-step approach necessary for meeting these objectives</a:t>
            </a:r>
            <a:r>
              <a:rPr lang="en-US" altLang="en-US" dirty="0" smtClean="0">
                <a:latin typeface="+mj-lt"/>
              </a:rPr>
              <a:t>.</a:t>
            </a:r>
          </a:p>
          <a:p>
            <a:pPr marL="571500" indent="-571500">
              <a:buFont typeface="+mj-lt"/>
              <a:buAutoNum type="arabicPeriod"/>
            </a:pPr>
            <a:r>
              <a:rPr lang="en-US" altLang="en-US" dirty="0">
                <a:latin typeface="+mj-lt"/>
              </a:rPr>
              <a:t>Design a plan for the study and evaluation of internal control in an </a:t>
            </a:r>
            <a:r>
              <a:rPr lang="en-US" altLang="en-US" dirty="0" smtClean="0">
                <a:latin typeface="+mj-lt"/>
              </a:rPr>
              <a:t>accounting information system.</a:t>
            </a:r>
            <a:endParaRPr lang="en-US" altLang="en-US" dirty="0">
              <a:latin typeface="+mj-lt"/>
            </a:endParaRPr>
          </a:p>
          <a:p>
            <a:pPr marL="571500" indent="-571500">
              <a:buFont typeface="+mj-lt"/>
              <a:buAutoNum type="arabicPeriod"/>
            </a:pPr>
            <a:r>
              <a:rPr lang="en-US" altLang="en-US" dirty="0">
                <a:latin typeface="+mj-lt"/>
              </a:rPr>
              <a:t>Describe computer audit software, and explain how it is used in the audit of </a:t>
            </a:r>
            <a:r>
              <a:rPr lang="en-US" altLang="en-US" dirty="0" smtClean="0">
                <a:latin typeface="+mj-lt"/>
              </a:rPr>
              <a:t>an accounting </a:t>
            </a:r>
            <a:r>
              <a:rPr lang="en-US" altLang="en-US" dirty="0">
                <a:latin typeface="+mj-lt"/>
              </a:rPr>
              <a:t>information system</a:t>
            </a:r>
            <a:r>
              <a:rPr lang="en-US" altLang="en-US" dirty="0" smtClean="0">
                <a:latin typeface="+mj-lt"/>
              </a:rPr>
              <a:t>.</a:t>
            </a:r>
            <a:endParaRPr lang="en-US" altLang="en-US" dirty="0">
              <a:latin typeface="+mj-lt"/>
            </a:endParaRPr>
          </a:p>
          <a:p>
            <a:pPr marL="571500" indent="-571500">
              <a:buFont typeface="+mj-lt"/>
              <a:buAutoNum type="arabicPeriod"/>
            </a:pPr>
            <a:r>
              <a:rPr lang="en-US" altLang="en-US" dirty="0">
                <a:latin typeface="+mj-lt"/>
              </a:rPr>
              <a:t>Describe the nature and scope of an operational audit.</a:t>
            </a:r>
          </a:p>
          <a:p>
            <a:pPr>
              <a:buFontTx/>
              <a:buChar char="2"/>
            </a:pPr>
            <a:endParaRPr lang="en-US" altLang="en-US" dirty="0">
              <a:latin typeface="+mj-lt"/>
            </a:endParaRPr>
          </a:p>
        </p:txBody>
      </p:sp>
      <p:sp>
        <p:nvSpPr>
          <p:cNvPr id="3" name="Slide Number Placeholder 2"/>
          <p:cNvSpPr>
            <a:spLocks noGrp="1"/>
          </p:cNvSpPr>
          <p:nvPr>
            <p:ph type="sldNum" sz="quarter" idx="12"/>
          </p:nvPr>
        </p:nvSpPr>
        <p:spPr/>
        <p:txBody>
          <a:bodyPr/>
          <a:lstStyle/>
          <a:p>
            <a:fld id="{919C02E9-2FDD-4E92-B284-B4B315E5001E}" type="slidenum">
              <a:rPr lang="en-US" smtClean="0">
                <a:latin typeface="+mj-lt"/>
              </a:rPr>
              <a:t>2</a:t>
            </a:fld>
            <a:endParaRPr lang="en-US">
              <a:latin typeface="+mj-lt"/>
            </a:endParaRPr>
          </a:p>
        </p:txBody>
      </p:sp>
    </p:spTree>
    <p:extLst>
      <p:ext uri="{BB962C8B-B14F-4D97-AF65-F5344CB8AC3E}">
        <p14:creationId xmlns:p14="http://schemas.microsoft.com/office/powerpoint/2010/main" val="1157930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Introduction</a:t>
            </a:r>
          </a:p>
        </p:txBody>
      </p:sp>
      <p:sp>
        <p:nvSpPr>
          <p:cNvPr id="1018883"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sz="2600" dirty="0">
                <a:latin typeface="+mj-lt"/>
              </a:rPr>
              <a:t>This chapter focuses on the concepts and techniques used in auditing </a:t>
            </a:r>
            <a:r>
              <a:rPr lang="en-US" altLang="en-US" sz="2600" dirty="0" smtClean="0">
                <a:latin typeface="+mj-lt"/>
              </a:rPr>
              <a:t>accounting information systems</a:t>
            </a:r>
            <a:endParaRPr lang="en-US" altLang="en-US" sz="2600" dirty="0">
              <a:latin typeface="+mj-lt"/>
            </a:endParaRPr>
          </a:p>
          <a:p>
            <a:pPr eaLnBrk="1" hangingPunct="1"/>
            <a:r>
              <a:rPr lang="en-US" altLang="en-US" sz="2600" dirty="0">
                <a:latin typeface="+mj-lt"/>
              </a:rPr>
              <a:t>It is written primarily from the </a:t>
            </a:r>
            <a:r>
              <a:rPr lang="en-US" altLang="en-US" sz="2600" dirty="0" smtClean="0">
                <a:latin typeface="+mj-lt"/>
              </a:rPr>
              <a:t>perspective of the </a:t>
            </a:r>
            <a:r>
              <a:rPr lang="en-US" altLang="en-US" sz="2600" dirty="0">
                <a:latin typeface="+mj-lt"/>
              </a:rPr>
              <a:t>internal auditor.</a:t>
            </a:r>
          </a:p>
          <a:p>
            <a:pPr eaLnBrk="1" hangingPunct="1"/>
            <a:r>
              <a:rPr lang="en-US" altLang="en-US" sz="2600" dirty="0">
                <a:latin typeface="+mj-lt"/>
              </a:rPr>
              <a:t>The chapter presents a methodology </a:t>
            </a:r>
            <a:r>
              <a:rPr lang="en-US" altLang="en-US" sz="2600" dirty="0" smtClean="0">
                <a:latin typeface="+mj-lt"/>
              </a:rPr>
              <a:t>and a </a:t>
            </a:r>
            <a:r>
              <a:rPr lang="en-US" altLang="en-US" sz="2600" dirty="0">
                <a:latin typeface="+mj-lt"/>
              </a:rPr>
              <a:t>set of techniques for evaluating internal controls in an </a:t>
            </a:r>
            <a:r>
              <a:rPr lang="en-US" altLang="en-US" sz="2600" dirty="0" smtClean="0">
                <a:latin typeface="+mj-lt"/>
              </a:rPr>
              <a:t>accounting information system.</a:t>
            </a:r>
            <a:endParaRPr lang="en-US" altLang="en-US" sz="2600" dirty="0">
              <a:latin typeface="+mj-lt"/>
            </a:endParaRPr>
          </a:p>
          <a:p>
            <a:r>
              <a:rPr lang="en-US" altLang="en-US" sz="2600" dirty="0">
                <a:latin typeface="+mj-lt"/>
              </a:rPr>
              <a:t>Finally, operational audits of an </a:t>
            </a:r>
            <a:r>
              <a:rPr lang="en-US" altLang="en-US" sz="2400" dirty="0">
                <a:latin typeface="+mj-lt"/>
              </a:rPr>
              <a:t>accounting information system</a:t>
            </a:r>
            <a:r>
              <a:rPr lang="en-US" altLang="en-US" sz="2600" dirty="0" smtClean="0">
                <a:latin typeface="+mj-lt"/>
              </a:rPr>
              <a:t> </a:t>
            </a:r>
            <a:r>
              <a:rPr lang="en-US" altLang="en-US" sz="2600" dirty="0">
                <a:latin typeface="+mj-lt"/>
              </a:rPr>
              <a:t>are reviewed.</a:t>
            </a:r>
          </a:p>
        </p:txBody>
      </p:sp>
      <p:sp>
        <p:nvSpPr>
          <p:cNvPr id="2" name="Slide Number Placeholder 1"/>
          <p:cNvSpPr>
            <a:spLocks noGrp="1"/>
          </p:cNvSpPr>
          <p:nvPr>
            <p:ph type="sldNum" sz="quarter" idx="12"/>
          </p:nvPr>
        </p:nvSpPr>
        <p:spPr/>
        <p:txBody>
          <a:bodyPr/>
          <a:lstStyle/>
          <a:p>
            <a:fld id="{919C02E9-2FDD-4E92-B284-B4B315E5001E}" type="slidenum">
              <a:rPr lang="en-US" smtClean="0"/>
              <a:t>3</a:t>
            </a:fld>
            <a:endParaRPr lang="en-US"/>
          </a:p>
        </p:txBody>
      </p:sp>
    </p:spTree>
    <p:extLst>
      <p:ext uri="{BB962C8B-B14F-4D97-AF65-F5344CB8AC3E}">
        <p14:creationId xmlns:p14="http://schemas.microsoft.com/office/powerpoint/2010/main" val="6919702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The Nature of Auditing</a:t>
            </a:r>
          </a:p>
        </p:txBody>
      </p:sp>
      <p:sp>
        <p:nvSpPr>
          <p:cNvPr id="1027075" name="Rectangle 3"/>
          <p:cNvSpPr>
            <a:spLocks noGrp="1" noChangeArrowheads="1"/>
          </p:cNvSpPr>
          <p:nvPr>
            <p:ph type="body" idx="1"/>
          </p:nvPr>
        </p:nvSpPr>
        <p:spPr>
          <a:noFill/>
        </p:spPr>
        <p:txBody>
          <a:bodyPr vert="horz" lIns="90488" tIns="44450" rIns="90488" bIns="44450" rtlCol="0">
            <a:normAutofit/>
          </a:bodyPr>
          <a:lstStyle/>
          <a:p>
            <a:pPr eaLnBrk="1" hangingPunct="1">
              <a:lnSpc>
                <a:spcPct val="90000"/>
              </a:lnSpc>
            </a:pPr>
            <a:r>
              <a:rPr lang="en-US" altLang="en-US" sz="2600" dirty="0">
                <a:latin typeface="+mj-lt"/>
              </a:rPr>
              <a:t>The American Accounting Association defines auditing as follows:</a:t>
            </a:r>
          </a:p>
          <a:p>
            <a:pPr eaLnBrk="1" hangingPunct="1">
              <a:lnSpc>
                <a:spcPct val="90000"/>
              </a:lnSpc>
            </a:pPr>
            <a:r>
              <a:rPr lang="en-US" altLang="en-US" sz="2600" i="1" dirty="0">
                <a:latin typeface="+mj-lt"/>
              </a:rPr>
              <a:t>Auditing</a:t>
            </a:r>
            <a:r>
              <a:rPr lang="en-US" altLang="en-US" sz="2600" dirty="0">
                <a:latin typeface="+mj-lt"/>
              </a:rPr>
              <a:t> is a systematic process of objectively obtaining and evaluating evidence regarding assertions about economic actions and events to ascertain the degree of correspondence between those assertions and established criteria and communicating  the results to interested users</a:t>
            </a:r>
            <a:r>
              <a:rPr lang="en-US" altLang="en-US" sz="2600" dirty="0" smtClean="0">
                <a:latin typeface="+mj-lt"/>
              </a:rPr>
              <a:t>.</a:t>
            </a:r>
          </a:p>
          <a:p>
            <a:r>
              <a:rPr lang="en-US" altLang="en-US" sz="2400" dirty="0">
                <a:latin typeface="+mj-lt"/>
              </a:rPr>
              <a:t>Auditing requires a step-by-step approach characterized by careful planning and judicious selection and execution of appropriate techniques.</a:t>
            </a:r>
          </a:p>
          <a:p>
            <a:r>
              <a:rPr lang="en-US" altLang="en-US" sz="2400" dirty="0">
                <a:latin typeface="+mj-lt"/>
              </a:rPr>
              <a:t>Auditing involves the collection, review, and documentation of audit evidence.</a:t>
            </a:r>
          </a:p>
          <a:p>
            <a:pPr marL="0" indent="0" eaLnBrk="1" hangingPunct="1">
              <a:lnSpc>
                <a:spcPct val="90000"/>
              </a:lnSpc>
              <a:buNone/>
            </a:pPr>
            <a:endParaRPr lang="en-US" altLang="en-US" sz="26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4</a:t>
            </a:fld>
            <a:endParaRPr lang="en-US"/>
          </a:p>
        </p:txBody>
      </p:sp>
    </p:spTree>
    <p:extLst>
      <p:ext uri="{BB962C8B-B14F-4D97-AF65-F5344CB8AC3E}">
        <p14:creationId xmlns:p14="http://schemas.microsoft.com/office/powerpoint/2010/main" val="10303949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Internal Auditing Standards</a:t>
            </a:r>
          </a:p>
        </p:txBody>
      </p:sp>
      <p:sp>
        <p:nvSpPr>
          <p:cNvPr id="1031171"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dirty="0" smtClean="0">
                <a:latin typeface="+mj-lt"/>
              </a:rPr>
              <a:t>According to the Institute of Internal Auditors (IIA), the purpose of an internal audit is to evaluate the adequacy and effectiveness of a company’s internal control system.</a:t>
            </a:r>
          </a:p>
          <a:p>
            <a:pPr eaLnBrk="1" hangingPunct="1"/>
            <a:r>
              <a:rPr lang="en-US" altLang="en-US" dirty="0" smtClean="0">
                <a:latin typeface="+mj-lt"/>
              </a:rPr>
              <a:t>Also, it is to determine the extent to which assigned responsibilities are actually carried out.</a:t>
            </a:r>
          </a:p>
        </p:txBody>
      </p:sp>
      <p:sp>
        <p:nvSpPr>
          <p:cNvPr id="2" name="Slide Number Placeholder 1"/>
          <p:cNvSpPr>
            <a:spLocks noGrp="1"/>
          </p:cNvSpPr>
          <p:nvPr>
            <p:ph type="sldNum" sz="quarter" idx="12"/>
          </p:nvPr>
        </p:nvSpPr>
        <p:spPr/>
        <p:txBody>
          <a:bodyPr/>
          <a:lstStyle/>
          <a:p>
            <a:fld id="{919C02E9-2FDD-4E92-B284-B4B315E5001E}" type="slidenum">
              <a:rPr lang="en-US" smtClean="0"/>
              <a:t>5</a:t>
            </a:fld>
            <a:endParaRPr lang="en-US"/>
          </a:p>
        </p:txBody>
      </p:sp>
    </p:spTree>
    <p:extLst>
      <p:ext uri="{BB962C8B-B14F-4D97-AF65-F5344CB8AC3E}">
        <p14:creationId xmlns:p14="http://schemas.microsoft.com/office/powerpoint/2010/main" val="27926401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Internal Auditing Standards</a:t>
            </a:r>
          </a:p>
        </p:txBody>
      </p:sp>
      <p:sp>
        <p:nvSpPr>
          <p:cNvPr id="1033219" name="Rectangle 3"/>
          <p:cNvSpPr>
            <a:spLocks noGrp="1" noChangeArrowheads="1"/>
          </p:cNvSpPr>
          <p:nvPr>
            <p:ph type="body" idx="1"/>
          </p:nvPr>
        </p:nvSpPr>
        <p:spPr>
          <a:noFill/>
        </p:spPr>
        <p:txBody>
          <a:bodyPr vert="horz" lIns="90488" tIns="44450" rIns="90488" bIns="44450" rtlCol="0">
            <a:normAutofit lnSpcReduction="10000"/>
          </a:bodyPr>
          <a:lstStyle/>
          <a:p>
            <a:r>
              <a:rPr lang="en-US" altLang="en-US" sz="2600" dirty="0">
                <a:latin typeface="+mj-lt"/>
              </a:rPr>
              <a:t>The </a:t>
            </a:r>
            <a:r>
              <a:rPr lang="en-US" altLang="en-US" sz="2400" dirty="0">
                <a:latin typeface="+mj-lt"/>
              </a:rPr>
              <a:t>Institute of Internal Auditors </a:t>
            </a:r>
            <a:r>
              <a:rPr lang="en-US" altLang="en-US" sz="2400" dirty="0" smtClean="0">
                <a:latin typeface="+mj-lt"/>
              </a:rPr>
              <a:t>(</a:t>
            </a:r>
            <a:r>
              <a:rPr lang="en-US" altLang="en-US" sz="2600" dirty="0" smtClean="0">
                <a:latin typeface="+mj-lt"/>
              </a:rPr>
              <a:t>IIA’s) </a:t>
            </a:r>
            <a:r>
              <a:rPr lang="en-US" altLang="en-US" sz="2600" dirty="0">
                <a:latin typeface="+mj-lt"/>
              </a:rPr>
              <a:t>five audit scope standards are:</a:t>
            </a:r>
          </a:p>
          <a:p>
            <a:pPr marL="971550" lvl="1" indent="-514350" eaLnBrk="1" hangingPunct="1">
              <a:buFont typeface="+mj-lt"/>
              <a:buAutoNum type="romanLcPeriod"/>
            </a:pPr>
            <a:r>
              <a:rPr lang="en-US" altLang="en-US" dirty="0">
                <a:latin typeface="+mj-lt"/>
              </a:rPr>
              <a:t>Review the reliability and integrity of operating and financial information and how  it is identified, measured, classified, and reported.</a:t>
            </a:r>
          </a:p>
          <a:p>
            <a:pPr marL="971550" lvl="1" indent="-514350" eaLnBrk="1" hangingPunct="1">
              <a:buFont typeface="+mj-lt"/>
              <a:buAutoNum type="romanLcPeriod"/>
            </a:pPr>
            <a:r>
              <a:rPr lang="en-US" altLang="en-US" dirty="0">
                <a:latin typeface="+mj-lt"/>
              </a:rPr>
              <a:t>Determine whether the systems designed to comply with operating and reporting policies, plans, procedures, laws, and regulations are actually being followed</a:t>
            </a:r>
            <a:r>
              <a:rPr lang="en-US" altLang="en-US" dirty="0" smtClean="0">
                <a:latin typeface="+mj-lt"/>
              </a:rPr>
              <a:t>.</a:t>
            </a:r>
          </a:p>
          <a:p>
            <a:pPr marL="971550" lvl="1" indent="-514350">
              <a:buFont typeface="+mj-lt"/>
              <a:buAutoNum type="romanLcPeriod"/>
            </a:pPr>
            <a:r>
              <a:rPr lang="en-US" altLang="en-US" dirty="0">
                <a:latin typeface="+mj-lt"/>
              </a:rPr>
              <a:t>Review how assets are safeguarded, and verify the existence of assets as appropriate.</a:t>
            </a:r>
          </a:p>
          <a:p>
            <a:pPr marL="971550" lvl="1" indent="-514350">
              <a:buFont typeface="+mj-lt"/>
              <a:buAutoNum type="romanLcPeriod"/>
            </a:pPr>
            <a:r>
              <a:rPr lang="en-US" altLang="en-US" dirty="0">
                <a:latin typeface="+mj-lt"/>
              </a:rPr>
              <a:t>Examine company resources to determine how effectively and efficiently they are utilized. </a:t>
            </a:r>
          </a:p>
          <a:p>
            <a:pPr marL="971550" lvl="1" indent="-514350">
              <a:buFont typeface="+mj-lt"/>
              <a:buAutoNum type="romanLcPeriod"/>
            </a:pPr>
            <a:r>
              <a:rPr lang="en-US" altLang="en-US" dirty="0">
                <a:latin typeface="+mj-lt"/>
              </a:rPr>
              <a:t>Review company operations and programs to determine whether they are being carried out as planned and whether they are meeting their objectives.</a:t>
            </a:r>
          </a:p>
          <a:p>
            <a:pPr marL="971550" lvl="1" indent="-514350" eaLnBrk="1" hangingPunct="1">
              <a:buFont typeface="+mj-lt"/>
              <a:buAutoNum type="romanLcPeriod"/>
            </a:pPr>
            <a:endParaRPr lang="en-US" alt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6</a:t>
            </a:fld>
            <a:endParaRPr lang="en-US"/>
          </a:p>
        </p:txBody>
      </p:sp>
    </p:spTree>
    <p:extLst>
      <p:ext uri="{BB962C8B-B14F-4D97-AF65-F5344CB8AC3E}">
        <p14:creationId xmlns:p14="http://schemas.microsoft.com/office/powerpoint/2010/main" val="1530813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Types of Internal Auditing Work </a:t>
            </a:r>
          </a:p>
        </p:txBody>
      </p:sp>
      <p:sp>
        <p:nvSpPr>
          <p:cNvPr id="1037315" name="Rectangle 3"/>
          <p:cNvSpPr>
            <a:spLocks noGrp="1" noChangeArrowheads="1"/>
          </p:cNvSpPr>
          <p:nvPr>
            <p:ph type="body" idx="1"/>
          </p:nvPr>
        </p:nvSpPr>
        <p:spPr>
          <a:xfrm>
            <a:off x="838200" y="2209800"/>
            <a:ext cx="10515600" cy="4114800"/>
          </a:xfrm>
          <a:noFill/>
        </p:spPr>
        <p:txBody>
          <a:bodyPr vert="horz" lIns="90488" tIns="44450" rIns="90488" bIns="44450" rtlCol="0">
            <a:normAutofit/>
          </a:bodyPr>
          <a:lstStyle/>
          <a:p>
            <a:pPr eaLnBrk="1" hangingPunct="1"/>
            <a:r>
              <a:rPr lang="en-US" altLang="en-US" dirty="0" smtClean="0">
                <a:latin typeface="+mj-lt"/>
              </a:rPr>
              <a:t>What are the three different types of audits commonly performed?</a:t>
            </a:r>
          </a:p>
          <a:p>
            <a:pPr marL="971550" lvl="1" indent="-514350" eaLnBrk="1" hangingPunct="1">
              <a:buFont typeface="+mj-lt"/>
              <a:buAutoNum type="romanLcPeriod"/>
            </a:pPr>
            <a:r>
              <a:rPr lang="en-US" altLang="en-US" dirty="0" smtClean="0">
                <a:latin typeface="+mj-lt"/>
              </a:rPr>
              <a:t>Financial audit </a:t>
            </a:r>
          </a:p>
          <a:p>
            <a:pPr marL="971550" lvl="1" indent="-514350" eaLnBrk="1" hangingPunct="1">
              <a:buFont typeface="+mj-lt"/>
              <a:buAutoNum type="romanLcPeriod"/>
            </a:pPr>
            <a:r>
              <a:rPr lang="en-US" altLang="en-US" dirty="0" smtClean="0">
                <a:latin typeface="+mj-lt"/>
              </a:rPr>
              <a:t>Information system (IS) audit </a:t>
            </a:r>
          </a:p>
          <a:p>
            <a:pPr marL="971550" lvl="1" indent="-514350" eaLnBrk="1" hangingPunct="1">
              <a:buFont typeface="+mj-lt"/>
              <a:buAutoNum type="romanLcPeriod"/>
            </a:pPr>
            <a:r>
              <a:rPr lang="en-US" altLang="en-US" dirty="0" smtClean="0">
                <a:latin typeface="+mj-lt"/>
              </a:rPr>
              <a:t>Operational or management audit</a:t>
            </a:r>
          </a:p>
        </p:txBody>
      </p:sp>
      <p:sp>
        <p:nvSpPr>
          <p:cNvPr id="2" name="Slide Number Placeholder 1"/>
          <p:cNvSpPr>
            <a:spLocks noGrp="1"/>
          </p:cNvSpPr>
          <p:nvPr>
            <p:ph type="sldNum" sz="quarter" idx="12"/>
          </p:nvPr>
        </p:nvSpPr>
        <p:spPr/>
        <p:txBody>
          <a:bodyPr/>
          <a:lstStyle/>
          <a:p>
            <a:fld id="{919C02E9-2FDD-4E92-B284-B4B315E5001E}" type="slidenum">
              <a:rPr lang="en-US" smtClean="0"/>
              <a:t>7</a:t>
            </a:fld>
            <a:endParaRPr lang="en-US"/>
          </a:p>
        </p:txBody>
      </p:sp>
    </p:spTree>
    <p:extLst>
      <p:ext uri="{BB962C8B-B14F-4D97-AF65-F5344CB8AC3E}">
        <p14:creationId xmlns:p14="http://schemas.microsoft.com/office/powerpoint/2010/main" val="40028056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70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Types of Internal Auditing Work </a:t>
            </a:r>
          </a:p>
        </p:txBody>
      </p:sp>
      <p:sp>
        <p:nvSpPr>
          <p:cNvPr id="1039363" name="Rectangle 3"/>
          <p:cNvSpPr>
            <a:spLocks noGrp="1" noChangeArrowheads="1"/>
          </p:cNvSpPr>
          <p:nvPr>
            <p:ph type="body" idx="1"/>
          </p:nvPr>
        </p:nvSpPr>
        <p:spPr>
          <a:xfrm>
            <a:off x="838200" y="1825625"/>
            <a:ext cx="10515600" cy="4351338"/>
          </a:xfrm>
          <a:noFill/>
        </p:spPr>
        <p:txBody>
          <a:bodyPr vert="horz" lIns="90488" tIns="44450" rIns="90488" bIns="44450" rtlCol="0">
            <a:normAutofit/>
          </a:bodyPr>
          <a:lstStyle/>
          <a:p>
            <a:pPr eaLnBrk="1" hangingPunct="1"/>
            <a:r>
              <a:rPr lang="en-US" altLang="en-US" sz="2600" dirty="0">
                <a:latin typeface="+mj-lt"/>
              </a:rPr>
              <a:t>The </a:t>
            </a:r>
            <a:r>
              <a:rPr lang="en-US" altLang="en-US" sz="2600" i="1" dirty="0">
                <a:latin typeface="+mj-lt"/>
              </a:rPr>
              <a:t>financial audit</a:t>
            </a:r>
            <a:r>
              <a:rPr lang="en-US" altLang="en-US" sz="2600" dirty="0">
                <a:latin typeface="+mj-lt"/>
              </a:rPr>
              <a:t> examines the reliability and integrity of accounting records (both financial and operating information).</a:t>
            </a:r>
          </a:p>
          <a:p>
            <a:pPr eaLnBrk="1" hangingPunct="1"/>
            <a:r>
              <a:rPr lang="en-US" altLang="en-US" sz="2600" dirty="0">
                <a:latin typeface="+mj-lt"/>
              </a:rPr>
              <a:t>The </a:t>
            </a:r>
            <a:r>
              <a:rPr lang="en-US" altLang="en-US" sz="2600" i="1" dirty="0">
                <a:latin typeface="+mj-lt"/>
              </a:rPr>
              <a:t>information systems (IS) audit</a:t>
            </a:r>
            <a:r>
              <a:rPr lang="en-US" altLang="en-US" sz="2600" dirty="0">
                <a:latin typeface="+mj-lt"/>
              </a:rPr>
              <a:t> reviews the general and application controls in an AIS to assess its compliance with internal control policies and procedures and its effectiveness in safeguarding assets</a:t>
            </a:r>
            <a:r>
              <a:rPr lang="en-US" altLang="en-US" sz="2600" dirty="0" smtClean="0">
                <a:latin typeface="+mj-lt"/>
              </a:rPr>
              <a:t>.</a:t>
            </a:r>
          </a:p>
          <a:p>
            <a:r>
              <a:rPr lang="en-US" altLang="en-US" sz="2400" dirty="0">
                <a:latin typeface="+mj-lt"/>
              </a:rPr>
              <a:t>The </a:t>
            </a:r>
            <a:r>
              <a:rPr lang="en-US" altLang="en-US" sz="2400" i="1" dirty="0">
                <a:latin typeface="+mj-lt"/>
              </a:rPr>
              <a:t>operational, or management, audit</a:t>
            </a:r>
            <a:r>
              <a:rPr lang="en-US" altLang="en-US" sz="2400" dirty="0">
                <a:latin typeface="+mj-lt"/>
              </a:rPr>
              <a:t> is concerned with the economical and efficient use of resources and the accomplishment of established goals and objectives.</a:t>
            </a:r>
          </a:p>
          <a:p>
            <a:pPr eaLnBrk="1" hangingPunct="1"/>
            <a:endParaRPr lang="en-US" altLang="en-US" sz="26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8</a:t>
            </a:fld>
            <a:endParaRPr lang="en-US"/>
          </a:p>
        </p:txBody>
      </p:sp>
    </p:spTree>
    <p:extLst>
      <p:ext uri="{BB962C8B-B14F-4D97-AF65-F5344CB8AC3E}">
        <p14:creationId xmlns:p14="http://schemas.microsoft.com/office/powerpoint/2010/main" val="22367370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An Overview of the Auditing Process</a:t>
            </a:r>
          </a:p>
        </p:txBody>
      </p:sp>
      <p:sp>
        <p:nvSpPr>
          <p:cNvPr id="1043459"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dirty="0" smtClean="0">
                <a:latin typeface="+mj-lt"/>
              </a:rPr>
              <a:t>All audits follow a similar sequence of activities and may be divided into four stages.</a:t>
            </a:r>
          </a:p>
          <a:p>
            <a:pPr marL="971550" lvl="1" indent="-514350" eaLnBrk="1" hangingPunct="1">
              <a:buFont typeface="+mj-lt"/>
              <a:buAutoNum type="romanLcPeriod"/>
            </a:pPr>
            <a:r>
              <a:rPr lang="en-US" altLang="en-US" dirty="0" smtClean="0">
                <a:latin typeface="+mj-lt"/>
              </a:rPr>
              <a:t>Audit planning</a:t>
            </a:r>
          </a:p>
          <a:p>
            <a:pPr marL="971550" lvl="1" indent="-514350" eaLnBrk="1" hangingPunct="1">
              <a:buFont typeface="+mj-lt"/>
              <a:buAutoNum type="romanLcPeriod"/>
            </a:pPr>
            <a:r>
              <a:rPr lang="en-US" altLang="en-US" dirty="0" smtClean="0">
                <a:latin typeface="+mj-lt"/>
              </a:rPr>
              <a:t>Collection of audit evidence</a:t>
            </a:r>
          </a:p>
          <a:p>
            <a:pPr marL="971550" lvl="1" indent="-514350" eaLnBrk="1" hangingPunct="1">
              <a:buFont typeface="+mj-lt"/>
              <a:buAutoNum type="romanLcPeriod"/>
            </a:pPr>
            <a:r>
              <a:rPr lang="en-US" altLang="en-US" dirty="0" smtClean="0">
                <a:latin typeface="+mj-lt"/>
              </a:rPr>
              <a:t>Evaluation of audit evidence</a:t>
            </a:r>
          </a:p>
          <a:p>
            <a:pPr marL="971550" lvl="1" indent="-514350" eaLnBrk="1" hangingPunct="1">
              <a:buFont typeface="+mj-lt"/>
              <a:buAutoNum type="romanLcPeriod"/>
            </a:pPr>
            <a:r>
              <a:rPr lang="en-US" altLang="en-US" dirty="0" smtClean="0">
                <a:latin typeface="+mj-lt"/>
              </a:rPr>
              <a:t>Communication of audit results</a:t>
            </a:r>
          </a:p>
        </p:txBody>
      </p:sp>
      <p:sp>
        <p:nvSpPr>
          <p:cNvPr id="2" name="Slide Number Placeholder 1"/>
          <p:cNvSpPr>
            <a:spLocks noGrp="1"/>
          </p:cNvSpPr>
          <p:nvPr>
            <p:ph type="sldNum" sz="quarter" idx="12"/>
          </p:nvPr>
        </p:nvSpPr>
        <p:spPr/>
        <p:txBody>
          <a:bodyPr/>
          <a:lstStyle/>
          <a:p>
            <a:fld id="{919C02E9-2FDD-4E92-B284-B4B315E5001E}" type="slidenum">
              <a:rPr lang="en-US" smtClean="0"/>
              <a:t>9</a:t>
            </a:fld>
            <a:endParaRPr lang="en-US"/>
          </a:p>
        </p:txBody>
      </p:sp>
    </p:spTree>
    <p:extLst>
      <p:ext uri="{BB962C8B-B14F-4D97-AF65-F5344CB8AC3E}">
        <p14:creationId xmlns:p14="http://schemas.microsoft.com/office/powerpoint/2010/main" val="42335687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An Overview of the Auditing Process</a:t>
            </a:r>
          </a:p>
        </p:txBody>
      </p:sp>
      <p:sp>
        <p:nvSpPr>
          <p:cNvPr id="32773" name="Rectangle 3"/>
          <p:cNvSpPr>
            <a:spLocks noChangeArrowheads="1"/>
          </p:cNvSpPr>
          <p:nvPr/>
        </p:nvSpPr>
        <p:spPr bwMode="auto">
          <a:xfrm>
            <a:off x="2532063" y="1690688"/>
            <a:ext cx="7086600" cy="4665662"/>
          </a:xfrm>
          <a:prstGeom prst="rect">
            <a:avLst/>
          </a:prstGeom>
          <a:solidFill>
            <a:schemeClr val="accent2">
              <a:lumMod val="75000"/>
            </a:schemeClr>
          </a:solidFill>
          <a:ln w="12700">
            <a:solidFill>
              <a:schemeClr val="accent2">
                <a:lumMod val="75000"/>
              </a:schemeClr>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3200" b="1" dirty="0">
                <a:solidFill>
                  <a:srgbClr val="1A1A00"/>
                </a:solidFill>
                <a:latin typeface="+mj-lt"/>
              </a:rPr>
              <a:t>Audit Planning</a:t>
            </a:r>
          </a:p>
          <a:p>
            <a:pPr algn="ctr">
              <a:spcBef>
                <a:spcPct val="0"/>
              </a:spcBef>
              <a:buClrTx/>
              <a:buSzTx/>
              <a:buFontTx/>
              <a:buNone/>
            </a:pPr>
            <a:r>
              <a:rPr lang="en-US" altLang="en-US" sz="3200" dirty="0">
                <a:solidFill>
                  <a:srgbClr val="1A1A00"/>
                </a:solidFill>
                <a:latin typeface="+mj-lt"/>
              </a:rPr>
              <a:t>Establish scope and objectives</a:t>
            </a:r>
          </a:p>
          <a:p>
            <a:pPr algn="ctr">
              <a:spcBef>
                <a:spcPct val="0"/>
              </a:spcBef>
              <a:buClrTx/>
              <a:buSzTx/>
              <a:buFontTx/>
              <a:buNone/>
            </a:pPr>
            <a:r>
              <a:rPr lang="en-US" altLang="en-US" sz="3200" dirty="0">
                <a:solidFill>
                  <a:srgbClr val="1A1A00"/>
                </a:solidFill>
                <a:latin typeface="+mj-lt"/>
              </a:rPr>
              <a:t>Organize audit team</a:t>
            </a:r>
          </a:p>
          <a:p>
            <a:pPr algn="ctr">
              <a:spcBef>
                <a:spcPct val="0"/>
              </a:spcBef>
              <a:buClrTx/>
              <a:buSzTx/>
              <a:buFontTx/>
              <a:buNone/>
            </a:pPr>
            <a:r>
              <a:rPr lang="en-US" altLang="en-US" sz="3200" dirty="0">
                <a:solidFill>
                  <a:srgbClr val="1A1A00"/>
                </a:solidFill>
                <a:latin typeface="+mj-lt"/>
              </a:rPr>
              <a:t>Develop knowledge of business operations</a:t>
            </a:r>
          </a:p>
          <a:p>
            <a:pPr algn="ctr">
              <a:spcBef>
                <a:spcPct val="0"/>
              </a:spcBef>
              <a:buClrTx/>
              <a:buSzTx/>
              <a:buFontTx/>
              <a:buNone/>
            </a:pPr>
            <a:r>
              <a:rPr lang="en-US" altLang="en-US" sz="3200" dirty="0">
                <a:solidFill>
                  <a:srgbClr val="1A1A00"/>
                </a:solidFill>
                <a:latin typeface="+mj-lt"/>
              </a:rPr>
              <a:t>Review prior audit results</a:t>
            </a:r>
          </a:p>
          <a:p>
            <a:pPr algn="ctr">
              <a:spcBef>
                <a:spcPct val="0"/>
              </a:spcBef>
              <a:buClrTx/>
              <a:buSzTx/>
              <a:buFontTx/>
              <a:buNone/>
            </a:pPr>
            <a:r>
              <a:rPr lang="en-US" altLang="en-US" sz="3200" dirty="0">
                <a:solidFill>
                  <a:srgbClr val="1A1A00"/>
                </a:solidFill>
                <a:latin typeface="+mj-lt"/>
              </a:rPr>
              <a:t>Identify risk factors</a:t>
            </a:r>
          </a:p>
          <a:p>
            <a:pPr algn="ctr">
              <a:spcBef>
                <a:spcPct val="0"/>
              </a:spcBef>
              <a:buClrTx/>
              <a:buSzTx/>
              <a:buFontTx/>
              <a:buNone/>
            </a:pPr>
            <a:r>
              <a:rPr lang="en-US" altLang="en-US" sz="3200" dirty="0">
                <a:solidFill>
                  <a:srgbClr val="1A1A00"/>
                </a:solidFill>
                <a:latin typeface="+mj-lt"/>
              </a:rPr>
              <a:t>Prepare audit program</a:t>
            </a:r>
          </a:p>
        </p:txBody>
      </p:sp>
      <p:sp>
        <p:nvSpPr>
          <p:cNvPr id="32774" name="Line 4"/>
          <p:cNvSpPr>
            <a:spLocks noChangeShapeType="1"/>
          </p:cNvSpPr>
          <p:nvPr/>
        </p:nvSpPr>
        <p:spPr bwMode="auto">
          <a:xfrm>
            <a:off x="2668588" y="2743200"/>
            <a:ext cx="7085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latin typeface="+mj-lt"/>
            </a:endParaRPr>
          </a:p>
        </p:txBody>
      </p:sp>
      <p:sp>
        <p:nvSpPr>
          <p:cNvPr id="32775" name="Line 5"/>
          <p:cNvSpPr>
            <a:spLocks noChangeShapeType="1"/>
          </p:cNvSpPr>
          <p:nvPr/>
        </p:nvSpPr>
        <p:spPr bwMode="auto">
          <a:xfrm>
            <a:off x="2516188" y="2819400"/>
            <a:ext cx="7085012" cy="0"/>
          </a:xfrm>
          <a:prstGeom prst="line">
            <a:avLst/>
          </a:prstGeom>
          <a:noFill/>
          <a:ln w="50800">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10</a:t>
            </a:fld>
            <a:endParaRPr lang="en-US"/>
          </a:p>
        </p:txBody>
      </p:sp>
    </p:spTree>
    <p:extLst>
      <p:ext uri="{BB962C8B-B14F-4D97-AF65-F5344CB8AC3E}">
        <p14:creationId xmlns:p14="http://schemas.microsoft.com/office/powerpoint/2010/main" val="558726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2"/>
          <p:cNvSpPr>
            <a:spLocks noChangeArrowheads="1"/>
          </p:cNvSpPr>
          <p:nvPr/>
        </p:nvSpPr>
        <p:spPr bwMode="auto">
          <a:xfrm>
            <a:off x="2286000" y="1524000"/>
            <a:ext cx="7847014" cy="4832350"/>
          </a:xfrm>
          <a:prstGeom prst="rect">
            <a:avLst/>
          </a:prstGeom>
          <a:solidFill>
            <a:schemeClr val="accent2">
              <a:lumMod val="75000"/>
            </a:schemeClr>
          </a:solidFill>
          <a:ln w="12700">
            <a:solidFill>
              <a:schemeClr val="accent2">
                <a:lumMod val="75000"/>
              </a:schemeClr>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2800" b="1" dirty="0">
                <a:solidFill>
                  <a:srgbClr val="1A1A00"/>
                </a:solidFill>
                <a:latin typeface="+mj-lt"/>
              </a:rPr>
              <a:t>Collection of Audit Evidence</a:t>
            </a:r>
          </a:p>
          <a:p>
            <a:pPr algn="ctr">
              <a:spcBef>
                <a:spcPct val="0"/>
              </a:spcBef>
              <a:buClrTx/>
              <a:buSzTx/>
              <a:buFontTx/>
              <a:buNone/>
            </a:pPr>
            <a:r>
              <a:rPr lang="en-US" altLang="en-US" sz="2800" dirty="0">
                <a:solidFill>
                  <a:srgbClr val="1A1A00"/>
                </a:solidFill>
                <a:latin typeface="+mj-lt"/>
              </a:rPr>
              <a:t>Observation of operating activities</a:t>
            </a:r>
          </a:p>
          <a:p>
            <a:pPr algn="ctr">
              <a:spcBef>
                <a:spcPct val="0"/>
              </a:spcBef>
              <a:buClrTx/>
              <a:buSzTx/>
              <a:buFontTx/>
              <a:buNone/>
            </a:pPr>
            <a:r>
              <a:rPr lang="en-US" altLang="en-US" sz="2800" dirty="0">
                <a:solidFill>
                  <a:srgbClr val="1A1A00"/>
                </a:solidFill>
                <a:latin typeface="+mj-lt"/>
              </a:rPr>
              <a:t>Review of documentation</a:t>
            </a:r>
          </a:p>
          <a:p>
            <a:pPr algn="ctr">
              <a:spcBef>
                <a:spcPct val="0"/>
              </a:spcBef>
              <a:buClrTx/>
              <a:buSzTx/>
              <a:buFontTx/>
              <a:buNone/>
            </a:pPr>
            <a:r>
              <a:rPr lang="en-US" altLang="en-US" sz="2800" dirty="0">
                <a:solidFill>
                  <a:srgbClr val="1A1A00"/>
                </a:solidFill>
                <a:latin typeface="+mj-lt"/>
              </a:rPr>
              <a:t>Discussion with employees and questionnaires</a:t>
            </a:r>
          </a:p>
          <a:p>
            <a:pPr algn="ctr">
              <a:spcBef>
                <a:spcPct val="0"/>
              </a:spcBef>
              <a:buClrTx/>
              <a:buSzTx/>
              <a:buFontTx/>
              <a:buNone/>
            </a:pPr>
            <a:r>
              <a:rPr lang="en-US" altLang="en-US" sz="2800" dirty="0">
                <a:solidFill>
                  <a:srgbClr val="1A1A00"/>
                </a:solidFill>
                <a:latin typeface="+mj-lt"/>
              </a:rPr>
              <a:t>Physical examination of assets</a:t>
            </a:r>
          </a:p>
          <a:p>
            <a:pPr algn="ctr">
              <a:spcBef>
                <a:spcPct val="0"/>
              </a:spcBef>
              <a:buClrTx/>
              <a:buSzTx/>
              <a:buFontTx/>
              <a:buNone/>
            </a:pPr>
            <a:r>
              <a:rPr lang="en-US" altLang="en-US" sz="2800" dirty="0">
                <a:solidFill>
                  <a:srgbClr val="1A1A00"/>
                </a:solidFill>
                <a:latin typeface="+mj-lt"/>
              </a:rPr>
              <a:t>Confirmation through third parties</a:t>
            </a:r>
          </a:p>
          <a:p>
            <a:pPr algn="ctr">
              <a:spcBef>
                <a:spcPct val="0"/>
              </a:spcBef>
              <a:buClrTx/>
              <a:buSzTx/>
              <a:buFontTx/>
              <a:buNone/>
            </a:pPr>
            <a:r>
              <a:rPr lang="en-US" altLang="en-US" sz="2800" dirty="0" smtClean="0">
                <a:solidFill>
                  <a:srgbClr val="1A1A00"/>
                </a:solidFill>
                <a:latin typeface="+mj-lt"/>
              </a:rPr>
              <a:t>Re-performance </a:t>
            </a:r>
            <a:r>
              <a:rPr lang="en-US" altLang="en-US" sz="2800" dirty="0">
                <a:solidFill>
                  <a:srgbClr val="1A1A00"/>
                </a:solidFill>
                <a:latin typeface="+mj-lt"/>
              </a:rPr>
              <a:t>of procedures</a:t>
            </a:r>
          </a:p>
          <a:p>
            <a:pPr algn="ctr">
              <a:spcBef>
                <a:spcPct val="0"/>
              </a:spcBef>
              <a:buClrTx/>
              <a:buSzTx/>
              <a:buFontTx/>
              <a:buNone/>
            </a:pPr>
            <a:r>
              <a:rPr lang="en-US" altLang="en-US" sz="2800" dirty="0">
                <a:solidFill>
                  <a:srgbClr val="1A1A00"/>
                </a:solidFill>
                <a:latin typeface="+mj-lt"/>
              </a:rPr>
              <a:t>Vouching of source documents</a:t>
            </a:r>
          </a:p>
          <a:p>
            <a:pPr algn="ctr">
              <a:spcBef>
                <a:spcPct val="0"/>
              </a:spcBef>
              <a:buClrTx/>
              <a:buSzTx/>
              <a:buFontTx/>
              <a:buNone/>
            </a:pPr>
            <a:r>
              <a:rPr lang="en-US" altLang="en-US" sz="2800" dirty="0">
                <a:solidFill>
                  <a:srgbClr val="1A1A00"/>
                </a:solidFill>
                <a:latin typeface="+mj-lt"/>
              </a:rPr>
              <a:t>Analytical review and sampling</a:t>
            </a:r>
          </a:p>
        </p:txBody>
      </p:sp>
      <p:sp>
        <p:nvSpPr>
          <p:cNvPr id="33797" name="Line 3"/>
          <p:cNvSpPr>
            <a:spLocks noChangeShapeType="1"/>
          </p:cNvSpPr>
          <p:nvPr/>
        </p:nvSpPr>
        <p:spPr bwMode="auto">
          <a:xfrm>
            <a:off x="2668588" y="2743200"/>
            <a:ext cx="7085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latin typeface="+mj-lt"/>
            </a:endParaRPr>
          </a:p>
        </p:txBody>
      </p:sp>
      <p:sp>
        <p:nvSpPr>
          <p:cNvPr id="33798" name="Line 4"/>
          <p:cNvSpPr>
            <a:spLocks noChangeShapeType="1"/>
          </p:cNvSpPr>
          <p:nvPr/>
        </p:nvSpPr>
        <p:spPr bwMode="auto">
          <a:xfrm>
            <a:off x="2286001" y="2452255"/>
            <a:ext cx="7847013" cy="0"/>
          </a:xfrm>
          <a:prstGeom prst="line">
            <a:avLst/>
          </a:prstGeom>
          <a:noFill/>
          <a:ln w="50800">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33799" name="Rectangle 5"/>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An Overview of the Auditing Process…</a:t>
            </a:r>
          </a:p>
        </p:txBody>
      </p:sp>
      <p:sp>
        <p:nvSpPr>
          <p:cNvPr id="2" name="Slide Number Placeholder 1"/>
          <p:cNvSpPr>
            <a:spLocks noGrp="1"/>
          </p:cNvSpPr>
          <p:nvPr>
            <p:ph type="sldNum" sz="quarter" idx="12"/>
          </p:nvPr>
        </p:nvSpPr>
        <p:spPr/>
        <p:txBody>
          <a:bodyPr/>
          <a:lstStyle/>
          <a:p>
            <a:fld id="{919C02E9-2FDD-4E92-B284-B4B315E5001E}" type="slidenum">
              <a:rPr lang="en-US" smtClean="0"/>
              <a:t>11</a:t>
            </a:fld>
            <a:endParaRPr lang="en-US"/>
          </a:p>
        </p:txBody>
      </p:sp>
    </p:spTree>
    <p:extLst>
      <p:ext uri="{BB962C8B-B14F-4D97-AF65-F5344CB8AC3E}">
        <p14:creationId xmlns:p14="http://schemas.microsoft.com/office/powerpoint/2010/main" val="38073329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An Overview of the Auditing Process…</a:t>
            </a:r>
          </a:p>
        </p:txBody>
      </p:sp>
      <p:sp>
        <p:nvSpPr>
          <p:cNvPr id="34821" name="Rectangle 3"/>
          <p:cNvSpPr>
            <a:spLocks noChangeArrowheads="1"/>
          </p:cNvSpPr>
          <p:nvPr/>
        </p:nvSpPr>
        <p:spPr bwMode="auto">
          <a:xfrm>
            <a:off x="2532063" y="1690688"/>
            <a:ext cx="7086600" cy="4665662"/>
          </a:xfrm>
          <a:prstGeom prst="rect">
            <a:avLst/>
          </a:prstGeom>
          <a:solidFill>
            <a:schemeClr val="accent2">
              <a:lumMod val="75000"/>
            </a:schemeClr>
          </a:solidFill>
          <a:ln w="12700">
            <a:solidFill>
              <a:schemeClr val="accent2">
                <a:lumMod val="75000"/>
              </a:schemeClr>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3200" b="1" dirty="0">
                <a:solidFill>
                  <a:srgbClr val="1A1A00"/>
                </a:solidFill>
                <a:latin typeface="+mj-lt"/>
              </a:rPr>
              <a:t>Evaluation of Audit Evidence</a:t>
            </a:r>
          </a:p>
          <a:p>
            <a:pPr algn="ctr">
              <a:spcBef>
                <a:spcPct val="0"/>
              </a:spcBef>
              <a:buClrTx/>
              <a:buSzTx/>
              <a:buFontTx/>
              <a:buNone/>
            </a:pPr>
            <a:r>
              <a:rPr lang="en-US" altLang="en-US" sz="3200" dirty="0">
                <a:solidFill>
                  <a:srgbClr val="1A1A00"/>
                </a:solidFill>
                <a:latin typeface="+mj-lt"/>
              </a:rPr>
              <a:t>Assess quality of internal controls</a:t>
            </a:r>
          </a:p>
          <a:p>
            <a:pPr algn="ctr">
              <a:spcBef>
                <a:spcPct val="0"/>
              </a:spcBef>
              <a:buClrTx/>
              <a:buSzTx/>
              <a:buFontTx/>
              <a:buNone/>
            </a:pPr>
            <a:r>
              <a:rPr lang="en-US" altLang="en-US" sz="3200" dirty="0">
                <a:solidFill>
                  <a:srgbClr val="1A1A00"/>
                </a:solidFill>
                <a:latin typeface="+mj-lt"/>
              </a:rPr>
              <a:t>Assess reliability of information</a:t>
            </a:r>
          </a:p>
          <a:p>
            <a:pPr algn="ctr">
              <a:spcBef>
                <a:spcPct val="0"/>
              </a:spcBef>
              <a:buClrTx/>
              <a:buSzTx/>
              <a:buFontTx/>
              <a:buNone/>
            </a:pPr>
            <a:r>
              <a:rPr lang="en-US" altLang="en-US" sz="3200" dirty="0">
                <a:solidFill>
                  <a:srgbClr val="1A1A00"/>
                </a:solidFill>
                <a:latin typeface="+mj-lt"/>
              </a:rPr>
              <a:t>Assess operating performance</a:t>
            </a:r>
          </a:p>
          <a:p>
            <a:pPr algn="ctr">
              <a:spcBef>
                <a:spcPct val="0"/>
              </a:spcBef>
              <a:buClrTx/>
              <a:buSzTx/>
              <a:buFontTx/>
              <a:buNone/>
            </a:pPr>
            <a:r>
              <a:rPr lang="en-US" altLang="en-US" sz="3200" dirty="0">
                <a:solidFill>
                  <a:srgbClr val="1A1A00"/>
                </a:solidFill>
                <a:latin typeface="+mj-lt"/>
              </a:rPr>
              <a:t>Consider need for additional evidence</a:t>
            </a:r>
          </a:p>
          <a:p>
            <a:pPr algn="ctr">
              <a:spcBef>
                <a:spcPct val="0"/>
              </a:spcBef>
              <a:buClrTx/>
              <a:buSzTx/>
              <a:buFontTx/>
              <a:buNone/>
            </a:pPr>
            <a:r>
              <a:rPr lang="en-US" altLang="en-US" sz="3200" dirty="0">
                <a:solidFill>
                  <a:srgbClr val="1A1A00"/>
                </a:solidFill>
                <a:latin typeface="+mj-lt"/>
              </a:rPr>
              <a:t>Consider risk factors</a:t>
            </a:r>
          </a:p>
          <a:p>
            <a:pPr algn="ctr">
              <a:spcBef>
                <a:spcPct val="0"/>
              </a:spcBef>
              <a:buClrTx/>
              <a:buSzTx/>
              <a:buFontTx/>
              <a:buNone/>
            </a:pPr>
            <a:r>
              <a:rPr lang="en-US" altLang="en-US" sz="3200" dirty="0">
                <a:solidFill>
                  <a:srgbClr val="1A1A00"/>
                </a:solidFill>
                <a:latin typeface="+mj-lt"/>
              </a:rPr>
              <a:t>Consider materiality factors</a:t>
            </a:r>
          </a:p>
          <a:p>
            <a:pPr algn="ctr">
              <a:spcBef>
                <a:spcPct val="0"/>
              </a:spcBef>
              <a:buClrTx/>
              <a:buSzTx/>
              <a:buFontTx/>
              <a:buNone/>
            </a:pPr>
            <a:r>
              <a:rPr lang="en-US" altLang="en-US" sz="3200" dirty="0">
                <a:solidFill>
                  <a:srgbClr val="1A1A00"/>
                </a:solidFill>
                <a:latin typeface="+mj-lt"/>
              </a:rPr>
              <a:t>Document audit findings</a:t>
            </a:r>
          </a:p>
        </p:txBody>
      </p:sp>
      <p:sp>
        <p:nvSpPr>
          <p:cNvPr id="34822" name="Line 4"/>
          <p:cNvSpPr>
            <a:spLocks noChangeShapeType="1"/>
          </p:cNvSpPr>
          <p:nvPr/>
        </p:nvSpPr>
        <p:spPr bwMode="auto">
          <a:xfrm>
            <a:off x="2668588" y="2743200"/>
            <a:ext cx="7085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latin typeface="+mj-lt"/>
            </a:endParaRPr>
          </a:p>
        </p:txBody>
      </p:sp>
      <p:sp>
        <p:nvSpPr>
          <p:cNvPr id="34823" name="Line 5"/>
          <p:cNvSpPr>
            <a:spLocks noChangeShapeType="1"/>
          </p:cNvSpPr>
          <p:nvPr/>
        </p:nvSpPr>
        <p:spPr bwMode="auto">
          <a:xfrm>
            <a:off x="2533651" y="2563090"/>
            <a:ext cx="7085013" cy="0"/>
          </a:xfrm>
          <a:prstGeom prst="line">
            <a:avLst/>
          </a:prstGeom>
          <a:noFill/>
          <a:ln w="50800">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12</a:t>
            </a:fld>
            <a:endParaRPr lang="en-US"/>
          </a:p>
        </p:txBody>
      </p:sp>
    </p:spTree>
    <p:extLst>
      <p:ext uri="{BB962C8B-B14F-4D97-AF65-F5344CB8AC3E}">
        <p14:creationId xmlns:p14="http://schemas.microsoft.com/office/powerpoint/2010/main" val="27995952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An Overview of the Auditing Process…</a:t>
            </a:r>
          </a:p>
        </p:txBody>
      </p:sp>
      <p:sp>
        <p:nvSpPr>
          <p:cNvPr id="35845" name="Rectangle 3"/>
          <p:cNvSpPr>
            <a:spLocks noChangeArrowheads="1"/>
          </p:cNvSpPr>
          <p:nvPr/>
        </p:nvSpPr>
        <p:spPr bwMode="auto">
          <a:xfrm>
            <a:off x="2355850" y="2189018"/>
            <a:ext cx="7391400" cy="3034146"/>
          </a:xfrm>
          <a:prstGeom prst="rect">
            <a:avLst/>
          </a:prstGeom>
          <a:solidFill>
            <a:schemeClr val="accent2">
              <a:lumMod val="75000"/>
            </a:schemeClr>
          </a:solidFill>
          <a:ln w="12700">
            <a:solidFill>
              <a:schemeClr val="accent2">
                <a:lumMod val="75000"/>
              </a:schemeClr>
            </a:solidFill>
            <a:miter lim="800000"/>
            <a:headEnd/>
            <a:tailEnd/>
          </a:ln>
        </p:spPr>
        <p:txBody>
          <a:bodyPr wrap="none" lIns="90488" tIns="44450" rIns="90488" bIns="44450" anchor="ctr"/>
          <a:lstStyle>
            <a:lvl1pPr>
              <a:spcBef>
                <a:spcPct val="20000"/>
              </a:spcBef>
              <a:buClr>
                <a:schemeClr val="tx1"/>
              </a:buClr>
              <a:buSzPct val="70000"/>
              <a:buFont typeface="Wingdings" panose="05000000000000000000" pitchFamily="2" charset="2"/>
              <a:buChar char="¢"/>
              <a:defRPr sz="3000">
                <a:solidFill>
                  <a:schemeClr val="tx2"/>
                </a:solidFill>
                <a:latin typeface="Arial" panose="020B0604020202020204" pitchFamily="34" charset="0"/>
              </a:defRPr>
            </a:lvl1pPr>
            <a:lvl2pPr marL="742950" indent="-285750">
              <a:spcBef>
                <a:spcPct val="20000"/>
              </a:spcBef>
              <a:buClr>
                <a:schemeClr val="accent1"/>
              </a:buClr>
              <a:buSzPct val="75000"/>
              <a:buFont typeface="Wingdings" panose="05000000000000000000" pitchFamily="2" charset="2"/>
              <a:buChar char="l"/>
              <a:defRPr sz="2800">
                <a:solidFill>
                  <a:schemeClr val="tx2"/>
                </a:solidFill>
                <a:latin typeface="Arial" panose="020B0604020202020204" pitchFamily="34" charset="0"/>
              </a:defRPr>
            </a:lvl2pPr>
            <a:lvl3pPr marL="1143000" indent="-228600">
              <a:spcBef>
                <a:spcPct val="20000"/>
              </a:spcBef>
              <a:buClr>
                <a:schemeClr val="accent2"/>
              </a:buClr>
              <a:buChar char="•"/>
              <a:defRPr sz="2400">
                <a:solidFill>
                  <a:schemeClr val="tx2"/>
                </a:solidFill>
                <a:latin typeface="Arial" panose="020B0604020202020204" pitchFamily="34" charset="0"/>
              </a:defRPr>
            </a:lvl3pPr>
            <a:lvl4pPr marL="1600200" indent="-228600">
              <a:spcBef>
                <a:spcPct val="20000"/>
              </a:spcBef>
              <a:buClr>
                <a:schemeClr val="tx1"/>
              </a:buClr>
              <a:buChar char="•"/>
              <a:defRPr sz="2000">
                <a:solidFill>
                  <a:schemeClr val="tx2"/>
                </a:solidFill>
                <a:latin typeface="Arial" panose="020B0604020202020204" pitchFamily="34" charset="0"/>
              </a:defRPr>
            </a:lvl4pPr>
            <a:lvl5pPr marL="2057400" indent="-228600">
              <a:spcBef>
                <a:spcPct val="20000"/>
              </a:spcBef>
              <a:buChar char="•"/>
              <a:defRPr sz="2000">
                <a:solidFill>
                  <a:schemeClr val="tx2"/>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2"/>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2"/>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2"/>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2"/>
                </a:solidFill>
                <a:latin typeface="Arial" panose="020B0604020202020204" pitchFamily="34" charset="0"/>
              </a:defRPr>
            </a:lvl9pPr>
          </a:lstStyle>
          <a:p>
            <a:pPr algn="ctr">
              <a:spcBef>
                <a:spcPct val="0"/>
              </a:spcBef>
              <a:buClrTx/>
              <a:buSzTx/>
              <a:buFontTx/>
              <a:buNone/>
            </a:pPr>
            <a:r>
              <a:rPr lang="en-US" altLang="en-US" sz="3200" b="1" dirty="0">
                <a:solidFill>
                  <a:srgbClr val="1A1A00"/>
                </a:solidFill>
                <a:latin typeface="+mj-lt"/>
              </a:rPr>
              <a:t>Communication of Audit Results</a:t>
            </a:r>
          </a:p>
          <a:p>
            <a:pPr algn="ctr">
              <a:spcBef>
                <a:spcPct val="0"/>
              </a:spcBef>
              <a:buClrTx/>
              <a:buSzTx/>
              <a:buFontTx/>
              <a:buNone/>
            </a:pPr>
            <a:r>
              <a:rPr lang="en-US" altLang="en-US" sz="3200" dirty="0">
                <a:solidFill>
                  <a:srgbClr val="1A1A00"/>
                </a:solidFill>
                <a:latin typeface="+mj-lt"/>
              </a:rPr>
              <a:t>Formulate audit conclusions</a:t>
            </a:r>
          </a:p>
          <a:p>
            <a:pPr algn="ctr">
              <a:spcBef>
                <a:spcPct val="0"/>
              </a:spcBef>
              <a:buClrTx/>
              <a:buSzTx/>
              <a:buFontTx/>
              <a:buNone/>
            </a:pPr>
            <a:r>
              <a:rPr lang="en-US" altLang="en-US" sz="3200" dirty="0">
                <a:solidFill>
                  <a:srgbClr val="1A1A00"/>
                </a:solidFill>
                <a:latin typeface="+mj-lt"/>
              </a:rPr>
              <a:t>Develop recommendations for management</a:t>
            </a:r>
          </a:p>
          <a:p>
            <a:pPr algn="ctr">
              <a:spcBef>
                <a:spcPct val="0"/>
              </a:spcBef>
              <a:buClrTx/>
              <a:buSzTx/>
              <a:buFontTx/>
              <a:buNone/>
            </a:pPr>
            <a:r>
              <a:rPr lang="en-US" altLang="en-US" sz="3200" dirty="0">
                <a:solidFill>
                  <a:srgbClr val="1A1A00"/>
                </a:solidFill>
                <a:latin typeface="+mj-lt"/>
              </a:rPr>
              <a:t>Present audit results to management</a:t>
            </a:r>
          </a:p>
        </p:txBody>
      </p:sp>
      <p:sp>
        <p:nvSpPr>
          <p:cNvPr id="35846" name="Line 4"/>
          <p:cNvSpPr>
            <a:spLocks noChangeShapeType="1"/>
          </p:cNvSpPr>
          <p:nvPr/>
        </p:nvSpPr>
        <p:spPr bwMode="auto">
          <a:xfrm>
            <a:off x="2668588" y="3200400"/>
            <a:ext cx="708501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a:latin typeface="+mj-lt"/>
            </a:endParaRPr>
          </a:p>
        </p:txBody>
      </p:sp>
      <p:sp>
        <p:nvSpPr>
          <p:cNvPr id="35847" name="Line 5"/>
          <p:cNvSpPr>
            <a:spLocks noChangeShapeType="1"/>
          </p:cNvSpPr>
          <p:nvPr/>
        </p:nvSpPr>
        <p:spPr bwMode="auto">
          <a:xfrm>
            <a:off x="2363788" y="3224498"/>
            <a:ext cx="7389812" cy="0"/>
          </a:xfrm>
          <a:prstGeom prst="line">
            <a:avLst/>
          </a:prstGeom>
          <a:noFill/>
          <a:ln w="50800">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13</a:t>
            </a:fld>
            <a:endParaRPr lang="en-US"/>
          </a:p>
        </p:txBody>
      </p:sp>
    </p:spTree>
    <p:extLst>
      <p:ext uri="{BB962C8B-B14F-4D97-AF65-F5344CB8AC3E}">
        <p14:creationId xmlns:p14="http://schemas.microsoft.com/office/powerpoint/2010/main" val="24507940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Objectives of Information Systems Audits</a:t>
            </a:r>
          </a:p>
        </p:txBody>
      </p:sp>
      <p:sp>
        <p:nvSpPr>
          <p:cNvPr id="1055747" name="Rectangle 3"/>
          <p:cNvSpPr>
            <a:spLocks noGrp="1" noChangeArrowheads="1"/>
          </p:cNvSpPr>
          <p:nvPr>
            <p:ph type="body" idx="1"/>
          </p:nvPr>
        </p:nvSpPr>
        <p:spPr>
          <a:xfrm>
            <a:off x="838200" y="1825625"/>
            <a:ext cx="10515600" cy="4644448"/>
          </a:xfrm>
          <a:noFill/>
        </p:spPr>
        <p:txBody>
          <a:bodyPr vert="horz" lIns="90488" tIns="44450" rIns="90488" bIns="44450" rtlCol="0">
            <a:normAutofit/>
          </a:bodyPr>
          <a:lstStyle/>
          <a:p>
            <a:pPr eaLnBrk="1" hangingPunct="1"/>
            <a:r>
              <a:rPr lang="en-US" altLang="en-US" sz="2600" dirty="0">
                <a:latin typeface="+mj-lt"/>
              </a:rPr>
              <a:t>The purpose of an AIS audit is to review and evaluate the internal controls that protect the system.</a:t>
            </a:r>
          </a:p>
          <a:p>
            <a:pPr eaLnBrk="1" hangingPunct="1"/>
            <a:r>
              <a:rPr lang="en-US" altLang="en-US" sz="2600" dirty="0">
                <a:latin typeface="+mj-lt"/>
              </a:rPr>
              <a:t>When performing an IS audit, auditors should ascertain that the following objectives are met:</a:t>
            </a:r>
          </a:p>
          <a:p>
            <a:pPr marL="971550" lvl="1" indent="-514350" eaLnBrk="1" hangingPunct="1">
              <a:buFont typeface="+mj-lt"/>
              <a:buAutoNum type="romanLcPeriod"/>
            </a:pPr>
            <a:r>
              <a:rPr lang="en-US" altLang="en-US" i="1" dirty="0">
                <a:latin typeface="+mj-lt"/>
              </a:rPr>
              <a:t>Security</a:t>
            </a:r>
            <a:r>
              <a:rPr lang="en-US" altLang="en-US" dirty="0">
                <a:latin typeface="+mj-lt"/>
              </a:rPr>
              <a:t> provisions protect computer equipment, programs, communications, and data from unauthorized access, modification, or destruction</a:t>
            </a:r>
            <a:r>
              <a:rPr lang="en-US" altLang="en-US" dirty="0" smtClean="0">
                <a:latin typeface="+mj-lt"/>
              </a:rPr>
              <a:t>.</a:t>
            </a:r>
          </a:p>
          <a:p>
            <a:pPr marL="971550" lvl="1" indent="-514350">
              <a:buFont typeface="+mj-lt"/>
              <a:buAutoNum type="romanLcPeriod"/>
            </a:pPr>
            <a:r>
              <a:rPr lang="en-US" altLang="en-US" i="1" dirty="0">
                <a:latin typeface="+mj-lt"/>
              </a:rPr>
              <a:t>Program development</a:t>
            </a:r>
            <a:r>
              <a:rPr lang="en-US" altLang="en-US" dirty="0">
                <a:latin typeface="+mj-lt"/>
              </a:rPr>
              <a:t> and acquisition is performed in accordance with management’s general and specific authorization. </a:t>
            </a:r>
          </a:p>
          <a:p>
            <a:pPr marL="971550" lvl="1" indent="-514350">
              <a:buFont typeface="+mj-lt"/>
              <a:buAutoNum type="romanLcPeriod"/>
            </a:pPr>
            <a:r>
              <a:rPr lang="en-US" altLang="en-US" i="1" dirty="0">
                <a:latin typeface="+mj-lt"/>
              </a:rPr>
              <a:t>Program modifications</a:t>
            </a:r>
            <a:r>
              <a:rPr lang="en-US" altLang="en-US" dirty="0">
                <a:latin typeface="+mj-lt"/>
              </a:rPr>
              <a:t> have the authorization and approval of management.</a:t>
            </a:r>
          </a:p>
          <a:p>
            <a:pPr lvl="1" eaLnBrk="1" hangingPunct="1">
              <a:buFontTx/>
              <a:buChar char="1"/>
            </a:pPr>
            <a:endParaRPr lang="en-US" alt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14</a:t>
            </a:fld>
            <a:endParaRPr lang="en-US"/>
          </a:p>
        </p:txBody>
      </p:sp>
    </p:spTree>
    <p:extLst>
      <p:ext uri="{BB962C8B-B14F-4D97-AF65-F5344CB8AC3E}">
        <p14:creationId xmlns:p14="http://schemas.microsoft.com/office/powerpoint/2010/main" val="8579160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Objectives of Information Systems Audits…</a:t>
            </a:r>
          </a:p>
        </p:txBody>
      </p:sp>
      <p:sp>
        <p:nvSpPr>
          <p:cNvPr id="1055747" name="Rectangle 3"/>
          <p:cNvSpPr>
            <a:spLocks noGrp="1" noChangeArrowheads="1"/>
          </p:cNvSpPr>
          <p:nvPr>
            <p:ph type="body" idx="1"/>
          </p:nvPr>
        </p:nvSpPr>
        <p:spPr>
          <a:xfrm>
            <a:off x="838200" y="1825625"/>
            <a:ext cx="10515600" cy="4644448"/>
          </a:xfrm>
          <a:noFill/>
        </p:spPr>
        <p:txBody>
          <a:bodyPr vert="horz" lIns="90488" tIns="44450" rIns="90488" bIns="44450" rtlCol="0">
            <a:normAutofit/>
          </a:bodyPr>
          <a:lstStyle/>
          <a:p>
            <a:pPr marL="971550" lvl="1" indent="-514350">
              <a:buFont typeface="+mj-lt"/>
              <a:buAutoNum type="romanLcPeriod" startAt="4"/>
            </a:pPr>
            <a:r>
              <a:rPr lang="en-US" altLang="en-US" i="1" dirty="0" smtClean="0">
                <a:latin typeface="+mj-lt"/>
              </a:rPr>
              <a:t>Processing</a:t>
            </a:r>
            <a:r>
              <a:rPr lang="en-US" altLang="en-US" dirty="0" smtClean="0">
                <a:latin typeface="+mj-lt"/>
              </a:rPr>
              <a:t> </a:t>
            </a:r>
            <a:r>
              <a:rPr lang="en-US" altLang="en-US" dirty="0">
                <a:latin typeface="+mj-lt"/>
              </a:rPr>
              <a:t>of transactions, files, reports, and other computer records is accurate and complete</a:t>
            </a:r>
            <a:r>
              <a:rPr lang="en-US" altLang="en-US" dirty="0" smtClean="0">
                <a:latin typeface="+mj-lt"/>
              </a:rPr>
              <a:t>.</a:t>
            </a:r>
          </a:p>
          <a:p>
            <a:pPr marL="971550" lvl="1" indent="-514350">
              <a:buFont typeface="+mj-lt"/>
              <a:buAutoNum type="romanLcPeriod" startAt="4"/>
            </a:pPr>
            <a:r>
              <a:rPr lang="en-US" altLang="en-US" i="1" dirty="0">
                <a:latin typeface="+mj-lt"/>
              </a:rPr>
              <a:t>Source data</a:t>
            </a:r>
            <a:r>
              <a:rPr lang="en-US" altLang="en-US" dirty="0">
                <a:latin typeface="+mj-lt"/>
              </a:rPr>
              <a:t> that are inaccurate or improperly authorized are identified and handled according to prescribed managerial policies. </a:t>
            </a:r>
          </a:p>
          <a:p>
            <a:pPr marL="971550" lvl="1" indent="-514350">
              <a:buFont typeface="+mj-lt"/>
              <a:buAutoNum type="romanLcPeriod" startAt="4"/>
            </a:pPr>
            <a:r>
              <a:rPr lang="en-US" altLang="en-US" i="1" dirty="0">
                <a:latin typeface="+mj-lt"/>
              </a:rPr>
              <a:t>Computer data files</a:t>
            </a:r>
            <a:r>
              <a:rPr lang="en-US" altLang="en-US" dirty="0">
                <a:latin typeface="+mj-lt"/>
              </a:rPr>
              <a:t> are accurate, complete, and confidential.</a:t>
            </a:r>
          </a:p>
          <a:p>
            <a:pPr marL="971550" lvl="1" indent="-514350">
              <a:buFont typeface="+mj-lt"/>
              <a:buAutoNum type="romanLcPeriod" startAt="4"/>
            </a:pPr>
            <a:endParaRPr lang="en-US" altLang="en-US" dirty="0">
              <a:latin typeface="+mj-lt"/>
            </a:endParaRPr>
          </a:p>
          <a:p>
            <a:pPr lvl="1" eaLnBrk="1" hangingPunct="1">
              <a:buFontTx/>
              <a:buChar char="1"/>
            </a:pPr>
            <a:endParaRPr lang="en-US" alt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15</a:t>
            </a:fld>
            <a:endParaRPr lang="en-US"/>
          </a:p>
        </p:txBody>
      </p:sp>
    </p:spTree>
    <p:extLst>
      <p:ext uri="{BB962C8B-B14F-4D97-AF65-F5344CB8AC3E}">
        <p14:creationId xmlns:p14="http://schemas.microsoft.com/office/powerpoint/2010/main" val="31981490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The Risk-Based Audit Approach</a:t>
            </a:r>
          </a:p>
        </p:txBody>
      </p:sp>
      <p:sp>
        <p:nvSpPr>
          <p:cNvPr id="1061891"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sz="2600" dirty="0">
                <a:latin typeface="+mj-lt"/>
              </a:rPr>
              <a:t>The risk-based approach to auditing provides auditors with a clear understanding of the errors and irregularities that can occur and the related risks and exposures.</a:t>
            </a:r>
          </a:p>
          <a:p>
            <a:pPr eaLnBrk="1" hangingPunct="1"/>
            <a:r>
              <a:rPr lang="en-US" altLang="en-US" sz="2600" dirty="0">
                <a:latin typeface="+mj-lt"/>
              </a:rPr>
              <a:t>This understanding provides a sound basis for developing recommendations to management on how the AIS control system should be improved.</a:t>
            </a:r>
          </a:p>
        </p:txBody>
      </p:sp>
      <p:sp>
        <p:nvSpPr>
          <p:cNvPr id="2" name="Slide Number Placeholder 1"/>
          <p:cNvSpPr>
            <a:spLocks noGrp="1"/>
          </p:cNvSpPr>
          <p:nvPr>
            <p:ph type="sldNum" sz="quarter" idx="12"/>
          </p:nvPr>
        </p:nvSpPr>
        <p:spPr/>
        <p:txBody>
          <a:bodyPr/>
          <a:lstStyle/>
          <a:p>
            <a:fld id="{919C02E9-2FDD-4E92-B284-B4B315E5001E}" type="slidenum">
              <a:rPr lang="en-US" smtClean="0"/>
              <a:t>16</a:t>
            </a:fld>
            <a:endParaRPr lang="en-US"/>
          </a:p>
        </p:txBody>
      </p:sp>
    </p:spTree>
    <p:extLst>
      <p:ext uri="{BB962C8B-B14F-4D97-AF65-F5344CB8AC3E}">
        <p14:creationId xmlns:p14="http://schemas.microsoft.com/office/powerpoint/2010/main" val="1964692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The Risk-Based Audit Approach</a:t>
            </a:r>
          </a:p>
        </p:txBody>
      </p:sp>
      <p:sp>
        <p:nvSpPr>
          <p:cNvPr id="1063939"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sz="2600" dirty="0">
                <a:latin typeface="+mj-lt"/>
              </a:rPr>
              <a:t>What is the four-step approach to internal control evaluation?</a:t>
            </a:r>
          </a:p>
          <a:p>
            <a:pPr marL="971550" lvl="1" indent="-514350" eaLnBrk="1" hangingPunct="1">
              <a:buFont typeface="+mj-lt"/>
              <a:buAutoNum type="romanLcPeriod"/>
            </a:pPr>
            <a:r>
              <a:rPr lang="en-US" altLang="en-US" dirty="0">
                <a:latin typeface="+mj-lt"/>
              </a:rPr>
              <a:t>Determine the threats facing the AIS. </a:t>
            </a:r>
          </a:p>
          <a:p>
            <a:pPr marL="971550" lvl="1" indent="-514350" eaLnBrk="1" hangingPunct="1">
              <a:buFont typeface="+mj-lt"/>
              <a:buAutoNum type="romanLcPeriod"/>
            </a:pPr>
            <a:r>
              <a:rPr lang="en-US" altLang="en-US" dirty="0">
                <a:latin typeface="+mj-lt"/>
              </a:rPr>
              <a:t>Identify the control procedures that should be in place to minimize each threat.</a:t>
            </a:r>
          </a:p>
          <a:p>
            <a:pPr marL="971550" lvl="1" indent="-514350" eaLnBrk="1" hangingPunct="1">
              <a:buFont typeface="+mj-lt"/>
              <a:buAutoNum type="romanLcPeriod"/>
            </a:pPr>
            <a:r>
              <a:rPr lang="en-US" altLang="en-US" dirty="0">
                <a:latin typeface="+mj-lt"/>
              </a:rPr>
              <a:t>Evaluate the control procedures.</a:t>
            </a:r>
          </a:p>
          <a:p>
            <a:pPr marL="971550" lvl="1" indent="-514350" eaLnBrk="1" hangingPunct="1">
              <a:buFont typeface="+mj-lt"/>
              <a:buAutoNum type="romanLcPeriod"/>
            </a:pPr>
            <a:r>
              <a:rPr lang="en-US" altLang="en-US" dirty="0">
                <a:latin typeface="+mj-lt"/>
              </a:rPr>
              <a:t>Evaluate weakness (errors and irregularities not covered by control procedures).</a:t>
            </a:r>
          </a:p>
        </p:txBody>
      </p:sp>
      <p:sp>
        <p:nvSpPr>
          <p:cNvPr id="2" name="Slide Number Placeholder 1"/>
          <p:cNvSpPr>
            <a:spLocks noGrp="1"/>
          </p:cNvSpPr>
          <p:nvPr>
            <p:ph type="sldNum" sz="quarter" idx="12"/>
          </p:nvPr>
        </p:nvSpPr>
        <p:spPr/>
        <p:txBody>
          <a:bodyPr/>
          <a:lstStyle/>
          <a:p>
            <a:fld id="{919C02E9-2FDD-4E92-B284-B4B315E5001E}" type="slidenum">
              <a:rPr lang="en-US" smtClean="0"/>
              <a:t>17</a:t>
            </a:fld>
            <a:endParaRPr lang="en-US"/>
          </a:p>
        </p:txBody>
      </p:sp>
    </p:spTree>
    <p:extLst>
      <p:ext uri="{BB962C8B-B14F-4D97-AF65-F5344CB8AC3E}">
        <p14:creationId xmlns:p14="http://schemas.microsoft.com/office/powerpoint/2010/main" val="31185300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Framework for Audit of Computer Security </a:t>
            </a:r>
            <a:r>
              <a:rPr lang="en-US" altLang="en-US" sz="2400" b="1" dirty="0"/>
              <a:t>(Objective 1)</a:t>
            </a:r>
          </a:p>
        </p:txBody>
      </p:sp>
      <p:sp>
        <p:nvSpPr>
          <p:cNvPr id="1068035" name="Rectangle 3"/>
          <p:cNvSpPr>
            <a:spLocks noGrp="1" noChangeArrowheads="1"/>
          </p:cNvSpPr>
          <p:nvPr>
            <p:ph type="body" idx="1"/>
          </p:nvPr>
        </p:nvSpPr>
        <p:spPr>
          <a:noFill/>
        </p:spPr>
        <p:txBody>
          <a:bodyPr vert="horz" lIns="90488" tIns="44450" rIns="90488" bIns="44450" rtlCol="0">
            <a:normAutofit/>
          </a:bodyPr>
          <a:lstStyle/>
          <a:p>
            <a:pPr eaLnBrk="1" hangingPunct="1">
              <a:buFont typeface="Wingdings" panose="05000000000000000000" pitchFamily="2" charset="2"/>
              <a:buNone/>
            </a:pPr>
            <a:r>
              <a:rPr lang="en-US" altLang="en-US" i="1" dirty="0" smtClean="0">
                <a:solidFill>
                  <a:schemeClr val="tx1"/>
                </a:solidFill>
                <a:latin typeface="+mj-lt"/>
              </a:rPr>
              <a:t>Some types of security errors and fraud:</a:t>
            </a:r>
          </a:p>
          <a:p>
            <a:pPr lvl="1" eaLnBrk="1" hangingPunct="1">
              <a:buFontTx/>
              <a:buChar char="–"/>
            </a:pPr>
            <a:r>
              <a:rPr lang="en-US" altLang="en-US" dirty="0" smtClean="0">
                <a:latin typeface="+mj-lt"/>
              </a:rPr>
              <a:t>theft of accidental or intentional damage to hardware and files</a:t>
            </a:r>
          </a:p>
          <a:p>
            <a:pPr lvl="1" eaLnBrk="1" hangingPunct="1">
              <a:buFontTx/>
              <a:buChar char="–"/>
            </a:pPr>
            <a:r>
              <a:rPr lang="en-US" altLang="en-US" dirty="0" smtClean="0">
                <a:latin typeface="+mj-lt"/>
              </a:rPr>
              <a:t>loss, theft, or unauthorized access to programs, data files; or disclosure of confidential data</a:t>
            </a:r>
          </a:p>
          <a:p>
            <a:pPr lvl="1" eaLnBrk="1" hangingPunct="1">
              <a:buFontTx/>
              <a:buChar char="–"/>
            </a:pPr>
            <a:r>
              <a:rPr lang="en-US" altLang="en-US" dirty="0" smtClean="0">
                <a:latin typeface="+mj-lt"/>
              </a:rPr>
              <a:t>unauthorized modification or use of programs and data files</a:t>
            </a:r>
          </a:p>
        </p:txBody>
      </p:sp>
      <p:sp>
        <p:nvSpPr>
          <p:cNvPr id="2" name="Slide Number Placeholder 1"/>
          <p:cNvSpPr>
            <a:spLocks noGrp="1"/>
          </p:cNvSpPr>
          <p:nvPr>
            <p:ph type="sldNum" sz="quarter" idx="12"/>
          </p:nvPr>
        </p:nvSpPr>
        <p:spPr/>
        <p:txBody>
          <a:bodyPr/>
          <a:lstStyle/>
          <a:p>
            <a:fld id="{919C02E9-2FDD-4E92-B284-B4B315E5001E}" type="slidenum">
              <a:rPr lang="en-US" smtClean="0"/>
              <a:t>18</a:t>
            </a:fld>
            <a:endParaRPr lang="en-US"/>
          </a:p>
        </p:txBody>
      </p:sp>
    </p:spTree>
    <p:extLst>
      <p:ext uri="{BB962C8B-B14F-4D97-AF65-F5344CB8AC3E}">
        <p14:creationId xmlns:p14="http://schemas.microsoft.com/office/powerpoint/2010/main" val="155757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6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Framework for Audit of Computer Security </a:t>
            </a:r>
            <a:r>
              <a:rPr lang="en-US" altLang="en-US" sz="2400" b="1" dirty="0"/>
              <a:t>(Objective 1)</a:t>
            </a:r>
          </a:p>
        </p:txBody>
      </p:sp>
      <p:sp>
        <p:nvSpPr>
          <p:cNvPr id="1070083" name="Rectangle 3"/>
          <p:cNvSpPr>
            <a:spLocks noGrp="1" noChangeArrowheads="1"/>
          </p:cNvSpPr>
          <p:nvPr>
            <p:ph type="body" idx="1"/>
          </p:nvPr>
        </p:nvSpPr>
        <p:spPr>
          <a:xfrm>
            <a:off x="838200" y="1981200"/>
            <a:ext cx="10515599"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sz="2600" i="1" dirty="0">
                <a:latin typeface="+mj-lt"/>
              </a:rPr>
              <a:t>Some types of control procedures:</a:t>
            </a:r>
          </a:p>
          <a:p>
            <a:pPr lvl="1" eaLnBrk="1" hangingPunct="1">
              <a:buFontTx/>
              <a:buChar char="–"/>
            </a:pPr>
            <a:r>
              <a:rPr lang="en-US" altLang="en-US" dirty="0">
                <a:latin typeface="+mj-lt"/>
              </a:rPr>
              <a:t>developing an information security/protection plan, and restricting physical and logical access</a:t>
            </a:r>
          </a:p>
          <a:p>
            <a:pPr lvl="1" eaLnBrk="1" hangingPunct="1">
              <a:buFontTx/>
              <a:buChar char="–"/>
            </a:pPr>
            <a:r>
              <a:rPr lang="en-US" altLang="en-US" dirty="0">
                <a:latin typeface="+mj-lt"/>
              </a:rPr>
              <a:t>encrypting data and protecting against viruses</a:t>
            </a:r>
          </a:p>
          <a:p>
            <a:pPr lvl="1" eaLnBrk="1" hangingPunct="1">
              <a:buFontTx/>
              <a:buChar char="–"/>
            </a:pPr>
            <a:r>
              <a:rPr lang="en-US" altLang="en-US" dirty="0">
                <a:latin typeface="+mj-lt"/>
              </a:rPr>
              <a:t>implementing firewalls</a:t>
            </a:r>
          </a:p>
          <a:p>
            <a:pPr lvl="1" eaLnBrk="1" hangingPunct="1">
              <a:buFontTx/>
              <a:buChar char="–"/>
            </a:pPr>
            <a:r>
              <a:rPr lang="en-US" altLang="en-US" dirty="0">
                <a:latin typeface="+mj-lt"/>
              </a:rPr>
              <a:t>instituting data transmission controls, and preventing and recovering from system failures or disasters</a:t>
            </a:r>
          </a:p>
        </p:txBody>
      </p:sp>
      <p:sp>
        <p:nvSpPr>
          <p:cNvPr id="2" name="Slide Number Placeholder 1"/>
          <p:cNvSpPr>
            <a:spLocks noGrp="1"/>
          </p:cNvSpPr>
          <p:nvPr>
            <p:ph type="sldNum" sz="quarter" idx="12"/>
          </p:nvPr>
        </p:nvSpPr>
        <p:spPr/>
        <p:txBody>
          <a:bodyPr/>
          <a:lstStyle/>
          <a:p>
            <a:fld id="{919C02E9-2FDD-4E92-B284-B4B315E5001E}" type="slidenum">
              <a:rPr lang="en-US" smtClean="0"/>
              <a:t>19</a:t>
            </a:fld>
            <a:endParaRPr lang="en-US"/>
          </a:p>
        </p:txBody>
      </p:sp>
    </p:spTree>
    <p:extLst>
      <p:ext uri="{BB962C8B-B14F-4D97-AF65-F5344CB8AC3E}">
        <p14:creationId xmlns:p14="http://schemas.microsoft.com/office/powerpoint/2010/main" val="698405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4"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Framework for Audit of Computer Security </a:t>
            </a:r>
            <a:r>
              <a:rPr lang="en-US" altLang="en-US" sz="2400" b="1" dirty="0"/>
              <a:t>(Objective 1)</a:t>
            </a:r>
          </a:p>
        </p:txBody>
      </p:sp>
      <p:sp>
        <p:nvSpPr>
          <p:cNvPr id="1072131" name="Rectangle 3"/>
          <p:cNvSpPr>
            <a:spLocks noGrp="1" noChangeArrowheads="1"/>
          </p:cNvSpPr>
          <p:nvPr>
            <p:ph type="body" idx="1"/>
          </p:nvPr>
        </p:nvSpPr>
        <p:spPr>
          <a:xfrm>
            <a:off x="838200" y="2133600"/>
            <a:ext cx="10515600"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i="1" dirty="0" smtClean="0">
                <a:solidFill>
                  <a:schemeClr val="tx1"/>
                </a:solidFill>
                <a:latin typeface="+mj-lt"/>
              </a:rPr>
              <a:t>Some systems review audit procedures:</a:t>
            </a:r>
          </a:p>
          <a:p>
            <a:pPr lvl="1" eaLnBrk="1" hangingPunct="1">
              <a:buFontTx/>
              <a:buChar char="–"/>
            </a:pPr>
            <a:r>
              <a:rPr lang="en-US" altLang="en-US" dirty="0" smtClean="0">
                <a:latin typeface="+mj-lt"/>
              </a:rPr>
              <a:t>inspecting computer sites</a:t>
            </a:r>
          </a:p>
          <a:p>
            <a:pPr lvl="1" eaLnBrk="1" hangingPunct="1">
              <a:buFontTx/>
              <a:buChar char="–"/>
            </a:pPr>
            <a:r>
              <a:rPr lang="en-US" altLang="en-US" dirty="0" smtClean="0">
                <a:latin typeface="+mj-lt"/>
              </a:rPr>
              <a:t>interviewing personnel</a:t>
            </a:r>
          </a:p>
          <a:p>
            <a:pPr lvl="1" eaLnBrk="1" hangingPunct="1">
              <a:buFontTx/>
              <a:buChar char="–"/>
            </a:pPr>
            <a:r>
              <a:rPr lang="en-US" altLang="en-US" dirty="0" smtClean="0">
                <a:latin typeface="+mj-lt"/>
              </a:rPr>
              <a:t>reviewing policies and procedures</a:t>
            </a:r>
          </a:p>
          <a:p>
            <a:pPr lvl="1" eaLnBrk="1" hangingPunct="1">
              <a:buFontTx/>
              <a:buChar char="–"/>
            </a:pPr>
            <a:r>
              <a:rPr lang="en-US" altLang="en-US" dirty="0" smtClean="0">
                <a:latin typeface="+mj-lt"/>
              </a:rPr>
              <a:t>examining access logs, insurance policies,  and the disaster recovery plan</a:t>
            </a:r>
          </a:p>
        </p:txBody>
      </p:sp>
      <p:sp>
        <p:nvSpPr>
          <p:cNvPr id="2" name="Slide Number Placeholder 1"/>
          <p:cNvSpPr>
            <a:spLocks noGrp="1"/>
          </p:cNvSpPr>
          <p:nvPr>
            <p:ph type="sldNum" sz="quarter" idx="12"/>
          </p:nvPr>
        </p:nvSpPr>
        <p:spPr/>
        <p:txBody>
          <a:bodyPr/>
          <a:lstStyle/>
          <a:p>
            <a:fld id="{919C02E9-2FDD-4E92-B284-B4B315E5001E}" type="slidenum">
              <a:rPr lang="en-US" smtClean="0"/>
              <a:t>20</a:t>
            </a:fld>
            <a:endParaRPr lang="en-US"/>
          </a:p>
        </p:txBody>
      </p:sp>
    </p:spTree>
    <p:extLst>
      <p:ext uri="{BB962C8B-B14F-4D97-AF65-F5344CB8AC3E}">
        <p14:creationId xmlns:p14="http://schemas.microsoft.com/office/powerpoint/2010/main" val="39967150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Framework for Audit of Computer Security </a:t>
            </a:r>
            <a:r>
              <a:rPr lang="en-US" altLang="en-US" sz="2400" b="1" dirty="0"/>
              <a:t>(Objective 1)</a:t>
            </a:r>
          </a:p>
        </p:txBody>
      </p:sp>
      <p:sp>
        <p:nvSpPr>
          <p:cNvPr id="1074179" name="Rectangle 3"/>
          <p:cNvSpPr>
            <a:spLocks noGrp="1" noChangeArrowheads="1"/>
          </p:cNvSpPr>
          <p:nvPr>
            <p:ph type="body" idx="1"/>
          </p:nvPr>
        </p:nvSpPr>
        <p:spPr>
          <a:xfrm>
            <a:off x="838199" y="2209800"/>
            <a:ext cx="10515601"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i="1" dirty="0" smtClean="0">
                <a:solidFill>
                  <a:schemeClr val="tx1"/>
                </a:solidFill>
                <a:latin typeface="+mj-lt"/>
              </a:rPr>
              <a:t>Some tests of control audit procedures:</a:t>
            </a:r>
          </a:p>
          <a:p>
            <a:pPr lvl="1" eaLnBrk="1" hangingPunct="1">
              <a:buFontTx/>
              <a:buChar char="–"/>
            </a:pPr>
            <a:r>
              <a:rPr lang="en-US" altLang="en-US" dirty="0" smtClean="0">
                <a:latin typeface="+mj-lt"/>
              </a:rPr>
              <a:t>observing procedures</a:t>
            </a:r>
          </a:p>
          <a:p>
            <a:pPr lvl="1" eaLnBrk="1" hangingPunct="1">
              <a:buFontTx/>
              <a:buChar char="–"/>
            </a:pPr>
            <a:r>
              <a:rPr lang="en-US" altLang="en-US" dirty="0" smtClean="0">
                <a:latin typeface="+mj-lt"/>
              </a:rPr>
              <a:t>verifying that controls are in place and work as intended</a:t>
            </a:r>
          </a:p>
          <a:p>
            <a:pPr lvl="1" eaLnBrk="1" hangingPunct="1">
              <a:buFontTx/>
              <a:buChar char="–"/>
            </a:pPr>
            <a:r>
              <a:rPr lang="en-US" altLang="en-US" dirty="0" smtClean="0">
                <a:latin typeface="+mj-lt"/>
              </a:rPr>
              <a:t>investigating errors or problems to ensure  they were handled correctly</a:t>
            </a:r>
          </a:p>
          <a:p>
            <a:pPr lvl="1" eaLnBrk="1" hangingPunct="1">
              <a:buFontTx/>
              <a:buChar char="–"/>
            </a:pPr>
            <a:r>
              <a:rPr lang="en-US" altLang="en-US" dirty="0" smtClean="0">
                <a:latin typeface="+mj-lt"/>
              </a:rPr>
              <a:t>examining any test previously performed</a:t>
            </a:r>
          </a:p>
        </p:txBody>
      </p:sp>
      <p:sp>
        <p:nvSpPr>
          <p:cNvPr id="2" name="Slide Number Placeholder 1"/>
          <p:cNvSpPr>
            <a:spLocks noGrp="1"/>
          </p:cNvSpPr>
          <p:nvPr>
            <p:ph type="sldNum" sz="quarter" idx="12"/>
          </p:nvPr>
        </p:nvSpPr>
        <p:spPr/>
        <p:txBody>
          <a:bodyPr/>
          <a:lstStyle/>
          <a:p>
            <a:fld id="{919C02E9-2FDD-4E92-B284-B4B315E5001E}" type="slidenum">
              <a:rPr lang="en-US" smtClean="0"/>
              <a:t>21</a:t>
            </a:fld>
            <a:endParaRPr lang="en-US"/>
          </a:p>
        </p:txBody>
      </p:sp>
    </p:spTree>
    <p:extLst>
      <p:ext uri="{BB962C8B-B14F-4D97-AF65-F5344CB8AC3E}">
        <p14:creationId xmlns:p14="http://schemas.microsoft.com/office/powerpoint/2010/main" val="32541158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Framework for Audit of Computer Security </a:t>
            </a:r>
            <a:r>
              <a:rPr lang="en-US" altLang="en-US" sz="2400" b="1" dirty="0"/>
              <a:t>(Objective 1)</a:t>
            </a:r>
          </a:p>
        </p:txBody>
      </p:sp>
      <p:sp>
        <p:nvSpPr>
          <p:cNvPr id="1076227" name="Rectangle 3"/>
          <p:cNvSpPr>
            <a:spLocks noGrp="1" noChangeArrowheads="1"/>
          </p:cNvSpPr>
          <p:nvPr>
            <p:ph type="body" idx="1"/>
          </p:nvPr>
        </p:nvSpPr>
        <p:spPr>
          <a:xfrm>
            <a:off x="838200" y="2514600"/>
            <a:ext cx="10515600"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i="1" dirty="0" smtClean="0">
                <a:solidFill>
                  <a:schemeClr val="tx1"/>
                </a:solidFill>
                <a:latin typeface="+mj-lt"/>
              </a:rPr>
              <a:t>Some compensating controls:</a:t>
            </a:r>
          </a:p>
          <a:p>
            <a:pPr lvl="1" eaLnBrk="1" hangingPunct="1">
              <a:buFontTx/>
              <a:buChar char="–"/>
            </a:pPr>
            <a:r>
              <a:rPr lang="en-US" altLang="en-US" dirty="0" smtClean="0">
                <a:latin typeface="+mj-lt"/>
              </a:rPr>
              <a:t>Sound personnel policies</a:t>
            </a:r>
          </a:p>
          <a:p>
            <a:pPr lvl="1" eaLnBrk="1" hangingPunct="1">
              <a:buFontTx/>
              <a:buChar char="–"/>
            </a:pPr>
            <a:r>
              <a:rPr lang="en-US" altLang="en-US" dirty="0" smtClean="0">
                <a:latin typeface="+mj-lt"/>
              </a:rPr>
              <a:t>Effective user controls</a:t>
            </a:r>
          </a:p>
          <a:p>
            <a:pPr lvl="1" eaLnBrk="1" hangingPunct="1">
              <a:buFontTx/>
              <a:buChar char="–"/>
            </a:pPr>
            <a:r>
              <a:rPr lang="en-US" altLang="en-US" dirty="0" smtClean="0">
                <a:latin typeface="+mj-lt"/>
              </a:rPr>
              <a:t>Segregation of incompatible duties</a:t>
            </a:r>
          </a:p>
        </p:txBody>
      </p:sp>
      <p:sp>
        <p:nvSpPr>
          <p:cNvPr id="2" name="Slide Number Placeholder 1"/>
          <p:cNvSpPr>
            <a:spLocks noGrp="1"/>
          </p:cNvSpPr>
          <p:nvPr>
            <p:ph type="sldNum" sz="quarter" idx="12"/>
          </p:nvPr>
        </p:nvSpPr>
        <p:spPr/>
        <p:txBody>
          <a:bodyPr/>
          <a:lstStyle/>
          <a:p>
            <a:fld id="{919C02E9-2FDD-4E92-B284-B4B315E5001E}" type="slidenum">
              <a:rPr lang="en-US" smtClean="0"/>
              <a:t>22</a:t>
            </a:fld>
            <a:endParaRPr lang="en-US"/>
          </a:p>
        </p:txBody>
      </p:sp>
    </p:spTree>
    <p:extLst>
      <p:ext uri="{BB962C8B-B14F-4D97-AF65-F5344CB8AC3E}">
        <p14:creationId xmlns:p14="http://schemas.microsoft.com/office/powerpoint/2010/main" val="13377194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6"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sz="3600" b="1" dirty="0"/>
              <a:t>Framework for Audit of Program Development</a:t>
            </a:r>
            <a:r>
              <a:rPr lang="en-US" altLang="en-US" b="1" dirty="0" smtClean="0"/>
              <a:t> </a:t>
            </a:r>
            <a:r>
              <a:rPr lang="en-US" altLang="en-US" sz="2400" b="1" dirty="0"/>
              <a:t>(Objective 2)</a:t>
            </a:r>
          </a:p>
        </p:txBody>
      </p:sp>
      <p:sp>
        <p:nvSpPr>
          <p:cNvPr id="1078275" name="Rectangle 3"/>
          <p:cNvSpPr>
            <a:spLocks noGrp="1" noChangeArrowheads="1"/>
          </p:cNvSpPr>
          <p:nvPr>
            <p:ph type="body" idx="1"/>
          </p:nvPr>
        </p:nvSpPr>
        <p:spPr>
          <a:xfrm>
            <a:off x="838200" y="2438400"/>
            <a:ext cx="10515600"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i="1" dirty="0" smtClean="0">
                <a:solidFill>
                  <a:schemeClr val="tx1"/>
                </a:solidFill>
                <a:latin typeface="+mj-lt"/>
              </a:rPr>
              <a:t>Some types of errors and fraud:</a:t>
            </a:r>
          </a:p>
          <a:p>
            <a:pPr lvl="1" eaLnBrk="1" hangingPunct="1">
              <a:buFontTx/>
              <a:buChar char="–"/>
            </a:pPr>
            <a:r>
              <a:rPr lang="en-US" altLang="en-US" dirty="0" smtClean="0">
                <a:latin typeface="+mj-lt"/>
              </a:rPr>
              <a:t>Inadvertent programming errors</a:t>
            </a:r>
          </a:p>
          <a:p>
            <a:pPr lvl="1" eaLnBrk="1" hangingPunct="1">
              <a:buFontTx/>
              <a:buChar char="–"/>
            </a:pPr>
            <a:r>
              <a:rPr lang="en-US" altLang="en-US" dirty="0" smtClean="0">
                <a:latin typeface="+mj-lt"/>
              </a:rPr>
              <a:t>Unauthorized program code</a:t>
            </a:r>
          </a:p>
        </p:txBody>
      </p:sp>
      <p:sp>
        <p:nvSpPr>
          <p:cNvPr id="2" name="Slide Number Placeholder 1"/>
          <p:cNvSpPr>
            <a:spLocks noGrp="1"/>
          </p:cNvSpPr>
          <p:nvPr>
            <p:ph type="sldNum" sz="quarter" idx="12"/>
          </p:nvPr>
        </p:nvSpPr>
        <p:spPr/>
        <p:txBody>
          <a:bodyPr/>
          <a:lstStyle/>
          <a:p>
            <a:fld id="{919C02E9-2FDD-4E92-B284-B4B315E5001E}" type="slidenum">
              <a:rPr lang="en-US" smtClean="0"/>
              <a:t>23</a:t>
            </a:fld>
            <a:endParaRPr lang="en-US"/>
          </a:p>
        </p:txBody>
      </p:sp>
    </p:spTree>
    <p:extLst>
      <p:ext uri="{BB962C8B-B14F-4D97-AF65-F5344CB8AC3E}">
        <p14:creationId xmlns:p14="http://schemas.microsoft.com/office/powerpoint/2010/main" val="10796108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80"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sz="3600" b="1" dirty="0"/>
              <a:t>Framework for Audit of Program Development </a:t>
            </a:r>
            <a:r>
              <a:rPr lang="en-US" altLang="en-US" sz="2400" b="1" dirty="0"/>
              <a:t>(Objective 2)</a:t>
            </a:r>
          </a:p>
        </p:txBody>
      </p:sp>
      <p:sp>
        <p:nvSpPr>
          <p:cNvPr id="1080323" name="Rectangle 3"/>
          <p:cNvSpPr>
            <a:spLocks noGrp="1" noChangeArrowheads="1"/>
          </p:cNvSpPr>
          <p:nvPr>
            <p:ph type="body" idx="1"/>
          </p:nvPr>
        </p:nvSpPr>
        <p:spPr>
          <a:xfrm>
            <a:off x="838200" y="2133600"/>
            <a:ext cx="10515600" cy="4114800"/>
          </a:xfrm>
          <a:noFill/>
        </p:spPr>
        <p:txBody>
          <a:bodyPr vert="horz" lIns="90488" tIns="44450" rIns="90488" bIns="44450" rtlCol="0">
            <a:normAutofit/>
          </a:bodyPr>
          <a:lstStyle/>
          <a:p>
            <a:pPr eaLnBrk="1" hangingPunct="1">
              <a:lnSpc>
                <a:spcPct val="90000"/>
              </a:lnSpc>
              <a:buFont typeface="Wingdings" panose="05000000000000000000" pitchFamily="2" charset="2"/>
              <a:buNone/>
            </a:pPr>
            <a:r>
              <a:rPr lang="en-US" altLang="en-US" i="1" dirty="0" smtClean="0">
                <a:solidFill>
                  <a:schemeClr val="tx1"/>
                </a:solidFill>
                <a:latin typeface="+mj-lt"/>
              </a:rPr>
              <a:t>Some types of control procedures:</a:t>
            </a:r>
          </a:p>
          <a:p>
            <a:pPr lvl="1" eaLnBrk="1" hangingPunct="1">
              <a:lnSpc>
                <a:spcPct val="90000"/>
              </a:lnSpc>
              <a:buFontTx/>
              <a:buChar char="–"/>
            </a:pPr>
            <a:r>
              <a:rPr lang="en-US" altLang="en-US" dirty="0" smtClean="0">
                <a:latin typeface="+mj-lt"/>
              </a:rPr>
              <a:t>Management authorization for program development and approval of programming specifications</a:t>
            </a:r>
          </a:p>
          <a:p>
            <a:pPr lvl="1" eaLnBrk="1" hangingPunct="1">
              <a:lnSpc>
                <a:spcPct val="90000"/>
              </a:lnSpc>
              <a:buFontTx/>
              <a:buChar char="–"/>
            </a:pPr>
            <a:r>
              <a:rPr lang="en-US" altLang="en-US" dirty="0" smtClean="0">
                <a:latin typeface="+mj-lt"/>
              </a:rPr>
              <a:t>User approval of programming specifications</a:t>
            </a:r>
          </a:p>
          <a:p>
            <a:pPr lvl="1" eaLnBrk="1" hangingPunct="1">
              <a:lnSpc>
                <a:spcPct val="90000"/>
              </a:lnSpc>
              <a:buFontTx/>
              <a:buChar char="–"/>
            </a:pPr>
            <a:r>
              <a:rPr lang="en-US" altLang="en-US" dirty="0" smtClean="0">
                <a:latin typeface="+mj-lt"/>
              </a:rPr>
              <a:t>Thorough testing of new programs and user acceptance testing</a:t>
            </a:r>
          </a:p>
          <a:p>
            <a:pPr lvl="1" eaLnBrk="1" hangingPunct="1">
              <a:lnSpc>
                <a:spcPct val="90000"/>
              </a:lnSpc>
              <a:buFontTx/>
              <a:buChar char="–"/>
            </a:pPr>
            <a:r>
              <a:rPr lang="en-US" altLang="en-US" dirty="0" smtClean="0">
                <a:latin typeface="+mj-lt"/>
              </a:rPr>
              <a:t>Complete systems documentation</a:t>
            </a:r>
          </a:p>
        </p:txBody>
      </p:sp>
      <p:sp>
        <p:nvSpPr>
          <p:cNvPr id="2" name="Slide Number Placeholder 1"/>
          <p:cNvSpPr>
            <a:spLocks noGrp="1"/>
          </p:cNvSpPr>
          <p:nvPr>
            <p:ph type="sldNum" sz="quarter" idx="12"/>
          </p:nvPr>
        </p:nvSpPr>
        <p:spPr/>
        <p:txBody>
          <a:bodyPr/>
          <a:lstStyle/>
          <a:p>
            <a:fld id="{919C02E9-2FDD-4E92-B284-B4B315E5001E}" type="slidenum">
              <a:rPr lang="en-US" smtClean="0"/>
              <a:t>24</a:t>
            </a:fld>
            <a:endParaRPr lang="en-US"/>
          </a:p>
        </p:txBody>
      </p:sp>
    </p:spTree>
    <p:extLst>
      <p:ext uri="{BB962C8B-B14F-4D97-AF65-F5344CB8AC3E}">
        <p14:creationId xmlns:p14="http://schemas.microsoft.com/office/powerpoint/2010/main" val="28428735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2371" name="Rectangle 3"/>
          <p:cNvSpPr>
            <a:spLocks noGrp="1" noChangeArrowheads="1"/>
          </p:cNvSpPr>
          <p:nvPr>
            <p:ph type="body" idx="1"/>
          </p:nvPr>
        </p:nvSpPr>
        <p:spPr>
          <a:xfrm>
            <a:off x="838200" y="2209800"/>
            <a:ext cx="10515600"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sz="2600" i="1" dirty="0">
                <a:latin typeface="+mj-lt"/>
              </a:rPr>
              <a:t>Some systems review audit procedures:</a:t>
            </a:r>
          </a:p>
          <a:p>
            <a:pPr lvl="1" eaLnBrk="1" hangingPunct="1">
              <a:buFontTx/>
              <a:buChar char="–"/>
            </a:pPr>
            <a:r>
              <a:rPr lang="en-US" altLang="en-US" dirty="0">
                <a:latin typeface="+mj-lt"/>
              </a:rPr>
              <a:t>Independent and concurrent review of  systems development process</a:t>
            </a:r>
          </a:p>
          <a:p>
            <a:pPr lvl="1" eaLnBrk="1" hangingPunct="1">
              <a:buFontTx/>
              <a:buChar char="–"/>
            </a:pPr>
            <a:r>
              <a:rPr lang="en-US" altLang="en-US" dirty="0">
                <a:latin typeface="+mj-lt"/>
              </a:rPr>
              <a:t>Systems review of development policies, authorization, and approval procedure</a:t>
            </a:r>
          </a:p>
          <a:p>
            <a:pPr lvl="1" eaLnBrk="1" hangingPunct="1">
              <a:buFontTx/>
              <a:buChar char="–"/>
            </a:pPr>
            <a:r>
              <a:rPr lang="en-US" altLang="en-US" dirty="0">
                <a:latin typeface="+mj-lt"/>
              </a:rPr>
              <a:t>Programming evaluation and documentation standards, and program testing and test approval procedures</a:t>
            </a:r>
          </a:p>
        </p:txBody>
      </p:sp>
      <p:sp>
        <p:nvSpPr>
          <p:cNvPr id="51205" name="Rectangle 7"/>
          <p:cNvSpPr>
            <a:spLocks noGrp="1" noChangeArrowheads="1"/>
          </p:cNvSpPr>
          <p:nvPr>
            <p:ph type="title"/>
          </p:nvPr>
        </p:nvSpPr>
        <p:spPr>
          <a:noFill/>
        </p:spPr>
        <p:txBody>
          <a:bodyPr/>
          <a:lstStyle/>
          <a:p>
            <a:pPr eaLnBrk="1" hangingPunct="1"/>
            <a:r>
              <a:rPr lang="en-US" altLang="en-US" sz="3600" b="1" dirty="0"/>
              <a:t>Framework for Audit of Program Development </a:t>
            </a:r>
            <a:r>
              <a:rPr lang="en-US" altLang="en-US" sz="2400" b="1" dirty="0"/>
              <a:t>(Objective 2)</a:t>
            </a:r>
          </a:p>
        </p:txBody>
      </p:sp>
      <p:sp>
        <p:nvSpPr>
          <p:cNvPr id="2" name="Slide Number Placeholder 1"/>
          <p:cNvSpPr>
            <a:spLocks noGrp="1"/>
          </p:cNvSpPr>
          <p:nvPr>
            <p:ph type="sldNum" sz="quarter" idx="12"/>
          </p:nvPr>
        </p:nvSpPr>
        <p:spPr/>
        <p:txBody>
          <a:bodyPr/>
          <a:lstStyle/>
          <a:p>
            <a:fld id="{919C02E9-2FDD-4E92-B284-B4B315E5001E}" type="slidenum">
              <a:rPr lang="en-US" smtClean="0"/>
              <a:t>25</a:t>
            </a:fld>
            <a:endParaRPr lang="en-US"/>
          </a:p>
        </p:txBody>
      </p:sp>
    </p:spTree>
    <p:extLst>
      <p:ext uri="{BB962C8B-B14F-4D97-AF65-F5344CB8AC3E}">
        <p14:creationId xmlns:p14="http://schemas.microsoft.com/office/powerpoint/2010/main" val="29929533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sz="3600" b="1" dirty="0"/>
              <a:t>Framework for Audit of Program Development </a:t>
            </a:r>
            <a:r>
              <a:rPr lang="en-US" altLang="en-US" sz="2400" b="1" dirty="0"/>
              <a:t>(Objective 2)</a:t>
            </a:r>
          </a:p>
        </p:txBody>
      </p:sp>
      <p:sp>
        <p:nvSpPr>
          <p:cNvPr id="1084419" name="Rectangle 3"/>
          <p:cNvSpPr>
            <a:spLocks noGrp="1" noChangeArrowheads="1"/>
          </p:cNvSpPr>
          <p:nvPr>
            <p:ph type="body" idx="1"/>
          </p:nvPr>
        </p:nvSpPr>
        <p:spPr>
          <a:xfrm>
            <a:off x="838200" y="2286000"/>
            <a:ext cx="10515600"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sz="2600" i="1" dirty="0">
                <a:latin typeface="+mj-lt"/>
              </a:rPr>
              <a:t>Some tests of control audit procedures:</a:t>
            </a:r>
          </a:p>
          <a:p>
            <a:pPr lvl="1" eaLnBrk="1" hangingPunct="1">
              <a:buFontTx/>
              <a:buChar char="–"/>
            </a:pPr>
            <a:r>
              <a:rPr lang="en-US" altLang="en-US" dirty="0">
                <a:latin typeface="+mj-lt"/>
              </a:rPr>
              <a:t>User interviews about involvement in    systems design and implementation</a:t>
            </a:r>
          </a:p>
          <a:p>
            <a:pPr lvl="1" eaLnBrk="1" hangingPunct="1">
              <a:buFontTx/>
              <a:buChar char="–"/>
            </a:pPr>
            <a:r>
              <a:rPr lang="en-US" altLang="en-US" dirty="0">
                <a:latin typeface="+mj-lt"/>
              </a:rPr>
              <a:t>Reviewing minutes of development team meetings for evidence of involvement</a:t>
            </a:r>
          </a:p>
          <a:p>
            <a:pPr lvl="1" eaLnBrk="1" hangingPunct="1">
              <a:buFontTx/>
              <a:buChar char="–"/>
            </a:pPr>
            <a:r>
              <a:rPr lang="en-US" altLang="en-US" dirty="0">
                <a:latin typeface="+mj-lt"/>
              </a:rPr>
              <a:t>Verifying management and user sign-off at milestone points in the development process</a:t>
            </a:r>
          </a:p>
          <a:p>
            <a:pPr lvl="1" eaLnBrk="1" hangingPunct="1">
              <a:buFontTx/>
              <a:buChar char="–"/>
            </a:pPr>
            <a:r>
              <a:rPr lang="en-US" altLang="en-US" dirty="0">
                <a:latin typeface="+mj-lt"/>
              </a:rPr>
              <a:t>Reviewing test specifications, data, and results</a:t>
            </a:r>
          </a:p>
        </p:txBody>
      </p:sp>
      <p:sp>
        <p:nvSpPr>
          <p:cNvPr id="2" name="Slide Number Placeholder 1"/>
          <p:cNvSpPr>
            <a:spLocks noGrp="1"/>
          </p:cNvSpPr>
          <p:nvPr>
            <p:ph type="sldNum" sz="quarter" idx="12"/>
          </p:nvPr>
        </p:nvSpPr>
        <p:spPr/>
        <p:txBody>
          <a:bodyPr/>
          <a:lstStyle/>
          <a:p>
            <a:fld id="{919C02E9-2FDD-4E92-B284-B4B315E5001E}" type="slidenum">
              <a:rPr lang="en-US" smtClean="0"/>
              <a:t>26</a:t>
            </a:fld>
            <a:endParaRPr lang="en-US"/>
          </a:p>
        </p:txBody>
      </p:sp>
    </p:spTree>
    <p:extLst>
      <p:ext uri="{BB962C8B-B14F-4D97-AF65-F5344CB8AC3E}">
        <p14:creationId xmlns:p14="http://schemas.microsoft.com/office/powerpoint/2010/main" val="12760201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sz="3600" b="1" dirty="0"/>
              <a:t>Framework for Audit of Program Development </a:t>
            </a:r>
            <a:r>
              <a:rPr lang="en-US" altLang="en-US" sz="2400" b="1" dirty="0"/>
              <a:t>(Objective 2)</a:t>
            </a:r>
          </a:p>
        </p:txBody>
      </p:sp>
      <p:sp>
        <p:nvSpPr>
          <p:cNvPr id="1086467" name="Rectangle 3"/>
          <p:cNvSpPr>
            <a:spLocks noGrp="1" noChangeArrowheads="1"/>
          </p:cNvSpPr>
          <p:nvPr>
            <p:ph type="body" idx="1"/>
          </p:nvPr>
        </p:nvSpPr>
        <p:spPr>
          <a:xfrm>
            <a:off x="838200" y="2209800"/>
            <a:ext cx="10515600"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i="1" dirty="0" smtClean="0">
                <a:solidFill>
                  <a:schemeClr val="tx1"/>
                </a:solidFill>
                <a:latin typeface="+mj-lt"/>
              </a:rPr>
              <a:t>Some compensating controls:</a:t>
            </a:r>
          </a:p>
          <a:p>
            <a:pPr lvl="1" eaLnBrk="1" hangingPunct="1">
              <a:buFontTx/>
              <a:buChar char="–"/>
            </a:pPr>
            <a:r>
              <a:rPr lang="en-US" altLang="en-US" dirty="0" smtClean="0">
                <a:latin typeface="+mj-lt"/>
              </a:rPr>
              <a:t>Strong processing controls</a:t>
            </a:r>
          </a:p>
          <a:p>
            <a:pPr lvl="1" eaLnBrk="1" hangingPunct="1">
              <a:buFontTx/>
              <a:buChar char="–"/>
            </a:pPr>
            <a:r>
              <a:rPr lang="en-US" altLang="en-US" dirty="0" smtClean="0">
                <a:latin typeface="+mj-lt"/>
              </a:rPr>
              <a:t>Independent processing of test data by auditor</a:t>
            </a:r>
          </a:p>
        </p:txBody>
      </p:sp>
      <p:sp>
        <p:nvSpPr>
          <p:cNvPr id="2" name="Slide Number Placeholder 1"/>
          <p:cNvSpPr>
            <a:spLocks noGrp="1"/>
          </p:cNvSpPr>
          <p:nvPr>
            <p:ph type="sldNum" sz="quarter" idx="12"/>
          </p:nvPr>
        </p:nvSpPr>
        <p:spPr/>
        <p:txBody>
          <a:bodyPr/>
          <a:lstStyle/>
          <a:p>
            <a:fld id="{919C02E9-2FDD-4E92-B284-B4B315E5001E}" type="slidenum">
              <a:rPr lang="en-US" smtClean="0"/>
              <a:t>27</a:t>
            </a:fld>
            <a:endParaRPr lang="en-US"/>
          </a:p>
        </p:txBody>
      </p:sp>
    </p:spTree>
    <p:extLst>
      <p:ext uri="{BB962C8B-B14F-4D97-AF65-F5344CB8AC3E}">
        <p14:creationId xmlns:p14="http://schemas.microsoft.com/office/powerpoint/2010/main" val="16418237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6" name="Rectangle 2"/>
          <p:cNvSpPr>
            <a:spLocks noGrp="1" noChangeArrowheads="1"/>
          </p:cNvSpPr>
          <p:nvPr>
            <p:ph type="title"/>
          </p:nvPr>
        </p:nvSpPr>
        <p:spPr>
          <a:xfrm>
            <a:off x="997527" y="304800"/>
            <a:ext cx="10861963" cy="1143000"/>
          </a:xfrm>
          <a:noFill/>
        </p:spPr>
        <p:txBody>
          <a:bodyPr vert="horz" lIns="90488" tIns="44450" rIns="90488" bIns="44450" rtlCol="0" anchor="ctr">
            <a:normAutofit/>
          </a:bodyPr>
          <a:lstStyle/>
          <a:p>
            <a:pPr eaLnBrk="1" hangingPunct="1"/>
            <a:r>
              <a:rPr lang="en-US" altLang="en-US" sz="3800" b="1" dirty="0"/>
              <a:t>Framework for Audit of </a:t>
            </a:r>
            <a:r>
              <a:rPr lang="en-US" altLang="en-US" sz="3800" b="1" dirty="0" smtClean="0"/>
              <a:t>Program Modifications </a:t>
            </a:r>
            <a:r>
              <a:rPr lang="en-US" altLang="en-US" sz="2400" b="1" dirty="0"/>
              <a:t>(Objective 3)</a:t>
            </a:r>
          </a:p>
        </p:txBody>
      </p:sp>
      <p:sp>
        <p:nvSpPr>
          <p:cNvPr id="1088515" name="Rectangle 3"/>
          <p:cNvSpPr>
            <a:spLocks noGrp="1" noChangeArrowheads="1"/>
          </p:cNvSpPr>
          <p:nvPr>
            <p:ph type="body" idx="1"/>
          </p:nvPr>
        </p:nvSpPr>
        <p:spPr>
          <a:xfrm>
            <a:off x="997527" y="2209800"/>
            <a:ext cx="10016837" cy="4114800"/>
          </a:xfrm>
          <a:noFill/>
        </p:spPr>
        <p:txBody>
          <a:bodyPr vert="horz" lIns="90488" tIns="44450" rIns="90488" bIns="44450" rtlCol="0">
            <a:normAutofit/>
          </a:bodyPr>
          <a:lstStyle/>
          <a:p>
            <a:pPr eaLnBrk="1" hangingPunct="1">
              <a:buSzTx/>
              <a:buFontTx/>
              <a:buChar char="o"/>
            </a:pPr>
            <a:r>
              <a:rPr lang="en-US" altLang="en-US" i="1" dirty="0" smtClean="0">
                <a:solidFill>
                  <a:schemeClr val="tx1"/>
                </a:solidFill>
                <a:latin typeface="+mj-lt"/>
              </a:rPr>
              <a:t>Some types of errors and fraud:</a:t>
            </a:r>
          </a:p>
          <a:p>
            <a:pPr lvl="1" eaLnBrk="1" hangingPunct="1">
              <a:buSzTx/>
              <a:buFontTx/>
              <a:buChar char="o"/>
            </a:pPr>
            <a:r>
              <a:rPr lang="en-US" altLang="en-US" dirty="0" smtClean="0">
                <a:latin typeface="+mj-lt"/>
              </a:rPr>
              <a:t>Inadvertent programming errors</a:t>
            </a:r>
          </a:p>
          <a:p>
            <a:pPr lvl="1" eaLnBrk="1" hangingPunct="1">
              <a:buSzTx/>
              <a:buFontTx/>
              <a:buChar char="o"/>
            </a:pPr>
            <a:r>
              <a:rPr lang="en-US" altLang="en-US" dirty="0" smtClean="0">
                <a:latin typeface="+mj-lt"/>
              </a:rPr>
              <a:t>Unauthorized program code</a:t>
            </a:r>
          </a:p>
          <a:p>
            <a:pPr eaLnBrk="1" hangingPunct="1">
              <a:buSzTx/>
              <a:buFontTx/>
              <a:buChar char="o"/>
            </a:pPr>
            <a:r>
              <a:rPr lang="en-US" altLang="en-US" dirty="0" smtClean="0">
                <a:latin typeface="+mj-lt"/>
              </a:rPr>
              <a:t>These are the same as in audit program development.</a:t>
            </a:r>
          </a:p>
        </p:txBody>
      </p:sp>
      <p:sp>
        <p:nvSpPr>
          <p:cNvPr id="2" name="Slide Number Placeholder 1"/>
          <p:cNvSpPr>
            <a:spLocks noGrp="1"/>
          </p:cNvSpPr>
          <p:nvPr>
            <p:ph type="sldNum" sz="quarter" idx="12"/>
          </p:nvPr>
        </p:nvSpPr>
        <p:spPr/>
        <p:txBody>
          <a:bodyPr/>
          <a:lstStyle/>
          <a:p>
            <a:fld id="{919C02E9-2FDD-4E92-B284-B4B315E5001E}" type="slidenum">
              <a:rPr lang="en-US" smtClean="0"/>
              <a:t>28</a:t>
            </a:fld>
            <a:endParaRPr lang="en-US"/>
          </a:p>
        </p:txBody>
      </p:sp>
    </p:spTree>
    <p:extLst>
      <p:ext uri="{BB962C8B-B14F-4D97-AF65-F5344CB8AC3E}">
        <p14:creationId xmlns:p14="http://schemas.microsoft.com/office/powerpoint/2010/main" val="42463490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0563" name="Rectangle 3"/>
          <p:cNvSpPr>
            <a:spLocks noGrp="1" noChangeArrowheads="1"/>
          </p:cNvSpPr>
          <p:nvPr>
            <p:ph type="body" idx="1"/>
          </p:nvPr>
        </p:nvSpPr>
        <p:spPr>
          <a:noFill/>
        </p:spPr>
        <p:txBody>
          <a:bodyPr vert="horz" lIns="90488" tIns="44450" rIns="90488" bIns="44450" rtlCol="0">
            <a:normAutofit/>
          </a:bodyPr>
          <a:lstStyle/>
          <a:p>
            <a:pPr eaLnBrk="1" hangingPunct="1">
              <a:lnSpc>
                <a:spcPct val="90000"/>
              </a:lnSpc>
              <a:buFont typeface="Wingdings" panose="05000000000000000000" pitchFamily="2" charset="2"/>
              <a:buNone/>
            </a:pPr>
            <a:r>
              <a:rPr lang="en-US" altLang="en-US" i="1" dirty="0" smtClean="0">
                <a:solidFill>
                  <a:schemeClr val="tx1"/>
                </a:solidFill>
                <a:latin typeface="+mj-lt"/>
              </a:rPr>
              <a:t>Some types of control procedures:</a:t>
            </a:r>
          </a:p>
          <a:p>
            <a:pPr lvl="1" eaLnBrk="1" hangingPunct="1">
              <a:lnSpc>
                <a:spcPct val="90000"/>
              </a:lnSpc>
              <a:buFontTx/>
              <a:buChar char="–"/>
            </a:pPr>
            <a:r>
              <a:rPr lang="en-US" altLang="en-US" dirty="0" smtClean="0">
                <a:latin typeface="+mj-lt"/>
              </a:rPr>
              <a:t>Listing of program components that are to be modified, and management authorization and approval of programming modifications</a:t>
            </a:r>
          </a:p>
          <a:p>
            <a:pPr lvl="1" eaLnBrk="1" hangingPunct="1">
              <a:lnSpc>
                <a:spcPct val="90000"/>
              </a:lnSpc>
              <a:buFontTx/>
              <a:buChar char="–"/>
            </a:pPr>
            <a:r>
              <a:rPr lang="en-US" altLang="en-US" dirty="0" smtClean="0">
                <a:latin typeface="+mj-lt"/>
              </a:rPr>
              <a:t>User approval of program changes specifications</a:t>
            </a:r>
          </a:p>
          <a:p>
            <a:pPr lvl="1" eaLnBrk="1" hangingPunct="1">
              <a:lnSpc>
                <a:spcPct val="90000"/>
              </a:lnSpc>
              <a:buFontTx/>
              <a:buChar char="–"/>
            </a:pPr>
            <a:r>
              <a:rPr lang="en-US" altLang="en-US" dirty="0" smtClean="0">
                <a:latin typeface="+mj-lt"/>
              </a:rPr>
              <a:t>Thorough testing of program changes, including user acceptance test</a:t>
            </a:r>
          </a:p>
        </p:txBody>
      </p:sp>
      <p:sp>
        <p:nvSpPr>
          <p:cNvPr id="7" name="Rectangle 2"/>
          <p:cNvSpPr>
            <a:spLocks noGrp="1" noChangeArrowheads="1"/>
          </p:cNvSpPr>
          <p:nvPr>
            <p:ph type="title"/>
          </p:nvPr>
        </p:nvSpPr>
        <p:spPr>
          <a:xfrm>
            <a:off x="997527" y="304800"/>
            <a:ext cx="10861963" cy="1143000"/>
          </a:xfrm>
          <a:noFill/>
        </p:spPr>
        <p:txBody>
          <a:bodyPr vert="horz" lIns="90488" tIns="44450" rIns="90488" bIns="44450" rtlCol="0" anchor="ctr">
            <a:normAutofit/>
          </a:bodyPr>
          <a:lstStyle/>
          <a:p>
            <a:pPr eaLnBrk="1" hangingPunct="1"/>
            <a:r>
              <a:rPr lang="en-US" altLang="en-US" sz="3800" b="1" dirty="0"/>
              <a:t>Framework for Audit of </a:t>
            </a:r>
            <a:r>
              <a:rPr lang="en-US" altLang="en-US" sz="3800" b="1" dirty="0" smtClean="0"/>
              <a:t>Program Modifications </a:t>
            </a:r>
            <a:r>
              <a:rPr lang="en-US" altLang="en-US" sz="2400" b="1" dirty="0"/>
              <a:t>(Objective 3)</a:t>
            </a:r>
          </a:p>
        </p:txBody>
      </p:sp>
      <p:sp>
        <p:nvSpPr>
          <p:cNvPr id="3" name="Slide Number Placeholder 2"/>
          <p:cNvSpPr>
            <a:spLocks noGrp="1"/>
          </p:cNvSpPr>
          <p:nvPr>
            <p:ph type="sldNum" sz="quarter" idx="12"/>
          </p:nvPr>
        </p:nvSpPr>
        <p:spPr/>
        <p:txBody>
          <a:bodyPr/>
          <a:lstStyle/>
          <a:p>
            <a:fld id="{919C02E9-2FDD-4E92-B284-B4B315E5001E}" type="slidenum">
              <a:rPr lang="en-US" smtClean="0"/>
              <a:t>29</a:t>
            </a:fld>
            <a:endParaRPr lang="en-US"/>
          </a:p>
        </p:txBody>
      </p:sp>
    </p:spTree>
    <p:extLst>
      <p:ext uri="{BB962C8B-B14F-4D97-AF65-F5344CB8AC3E}">
        <p14:creationId xmlns:p14="http://schemas.microsoft.com/office/powerpoint/2010/main" val="3041910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2611" name="Rectangle 3"/>
          <p:cNvSpPr>
            <a:spLocks noGrp="1" noChangeArrowheads="1"/>
          </p:cNvSpPr>
          <p:nvPr>
            <p:ph type="body" idx="1"/>
          </p:nvPr>
        </p:nvSpPr>
        <p:spPr>
          <a:xfrm>
            <a:off x="997527" y="1828800"/>
            <a:ext cx="10113818" cy="4114800"/>
          </a:xfrm>
          <a:noFill/>
        </p:spPr>
        <p:txBody>
          <a:bodyPr vert="horz" lIns="90488" tIns="44450" rIns="90488" bIns="44450" rtlCol="0">
            <a:normAutofit/>
          </a:bodyPr>
          <a:lstStyle/>
          <a:p>
            <a:pPr eaLnBrk="1" hangingPunct="1">
              <a:lnSpc>
                <a:spcPct val="90000"/>
              </a:lnSpc>
              <a:buFont typeface="Wingdings" panose="05000000000000000000" pitchFamily="2" charset="2"/>
              <a:buNone/>
            </a:pPr>
            <a:r>
              <a:rPr lang="en-US" altLang="en-US" i="1" dirty="0" smtClean="0">
                <a:solidFill>
                  <a:schemeClr val="tx1"/>
                </a:solidFill>
                <a:latin typeface="+mj-lt"/>
              </a:rPr>
              <a:t>Some systems review audit procedures:</a:t>
            </a:r>
          </a:p>
          <a:p>
            <a:pPr lvl="1" eaLnBrk="1" hangingPunct="1">
              <a:lnSpc>
                <a:spcPct val="90000"/>
              </a:lnSpc>
              <a:buFontTx/>
              <a:buChar char="–"/>
            </a:pPr>
            <a:r>
              <a:rPr lang="en-US" altLang="en-US" dirty="0" smtClean="0">
                <a:latin typeface="+mj-lt"/>
              </a:rPr>
              <a:t>Reviewing program modification policies, standards, and procedures</a:t>
            </a:r>
          </a:p>
          <a:p>
            <a:pPr lvl="1" eaLnBrk="1" hangingPunct="1">
              <a:lnSpc>
                <a:spcPct val="90000"/>
              </a:lnSpc>
              <a:buFontTx/>
              <a:buChar char="–"/>
            </a:pPr>
            <a:r>
              <a:rPr lang="en-US" altLang="en-US" dirty="0" smtClean="0">
                <a:latin typeface="+mj-lt"/>
              </a:rPr>
              <a:t>Reviewing documentation standards for program modification, program modification testing, and test approval procedures</a:t>
            </a:r>
          </a:p>
          <a:p>
            <a:pPr lvl="1" eaLnBrk="1" hangingPunct="1">
              <a:lnSpc>
                <a:spcPct val="90000"/>
              </a:lnSpc>
              <a:buFontTx/>
              <a:buChar char="–"/>
            </a:pPr>
            <a:r>
              <a:rPr lang="en-US" altLang="en-US" dirty="0" smtClean="0">
                <a:latin typeface="+mj-lt"/>
              </a:rPr>
              <a:t>Discussing systems development procedures with management</a:t>
            </a:r>
          </a:p>
        </p:txBody>
      </p:sp>
      <p:sp>
        <p:nvSpPr>
          <p:cNvPr id="7" name="Rectangle 2"/>
          <p:cNvSpPr>
            <a:spLocks noGrp="1" noChangeArrowheads="1"/>
          </p:cNvSpPr>
          <p:nvPr>
            <p:ph type="title"/>
          </p:nvPr>
        </p:nvSpPr>
        <p:spPr>
          <a:xfrm>
            <a:off x="997527" y="304800"/>
            <a:ext cx="10861963" cy="1143000"/>
          </a:xfrm>
          <a:noFill/>
        </p:spPr>
        <p:txBody>
          <a:bodyPr vert="horz" lIns="90488" tIns="44450" rIns="90488" bIns="44450" rtlCol="0" anchor="ctr">
            <a:normAutofit/>
          </a:bodyPr>
          <a:lstStyle/>
          <a:p>
            <a:pPr eaLnBrk="1" hangingPunct="1"/>
            <a:r>
              <a:rPr lang="en-US" altLang="en-US" sz="3800" b="1" dirty="0"/>
              <a:t>Framework for Audit of </a:t>
            </a:r>
            <a:r>
              <a:rPr lang="en-US" altLang="en-US" sz="3800" b="1" dirty="0" smtClean="0"/>
              <a:t>Program Modifications </a:t>
            </a:r>
            <a:r>
              <a:rPr lang="en-US" altLang="en-US" sz="2400" b="1" dirty="0"/>
              <a:t>(Objective 3)</a:t>
            </a:r>
          </a:p>
        </p:txBody>
      </p:sp>
      <p:sp>
        <p:nvSpPr>
          <p:cNvPr id="3" name="Slide Number Placeholder 2"/>
          <p:cNvSpPr>
            <a:spLocks noGrp="1"/>
          </p:cNvSpPr>
          <p:nvPr>
            <p:ph type="sldNum" sz="quarter" idx="12"/>
          </p:nvPr>
        </p:nvSpPr>
        <p:spPr/>
        <p:txBody>
          <a:bodyPr/>
          <a:lstStyle/>
          <a:p>
            <a:fld id="{919C02E9-2FDD-4E92-B284-B4B315E5001E}" type="slidenum">
              <a:rPr lang="en-US" smtClean="0"/>
              <a:t>30</a:t>
            </a:fld>
            <a:endParaRPr lang="en-US"/>
          </a:p>
        </p:txBody>
      </p:sp>
    </p:spTree>
    <p:extLst>
      <p:ext uri="{BB962C8B-B14F-4D97-AF65-F5344CB8AC3E}">
        <p14:creationId xmlns:p14="http://schemas.microsoft.com/office/powerpoint/2010/main" val="17723663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4659" name="Rectangle 3"/>
          <p:cNvSpPr>
            <a:spLocks noGrp="1" noChangeArrowheads="1"/>
          </p:cNvSpPr>
          <p:nvPr>
            <p:ph type="body" idx="1"/>
          </p:nvPr>
        </p:nvSpPr>
        <p:spPr>
          <a:xfrm>
            <a:off x="997527" y="2209800"/>
            <a:ext cx="10072255" cy="4114800"/>
          </a:xfrm>
          <a:noFill/>
        </p:spPr>
        <p:txBody>
          <a:bodyPr vert="horz" lIns="90488" tIns="44450" rIns="90488" bIns="44450" rtlCol="0">
            <a:normAutofit/>
          </a:bodyPr>
          <a:lstStyle/>
          <a:p>
            <a:pPr eaLnBrk="1" hangingPunct="1">
              <a:buFont typeface="Wingdings" panose="05000000000000000000" pitchFamily="2" charset="2"/>
              <a:buNone/>
            </a:pPr>
            <a:r>
              <a:rPr lang="en-US" altLang="en-US" sz="2600" i="1" dirty="0">
                <a:latin typeface="+mj-lt"/>
              </a:rPr>
              <a:t>Some tests of control audit procedures:</a:t>
            </a:r>
          </a:p>
          <a:p>
            <a:pPr lvl="1" eaLnBrk="1" hangingPunct="1">
              <a:buFontTx/>
              <a:buChar char="–"/>
            </a:pPr>
            <a:r>
              <a:rPr lang="en-US" altLang="en-US" dirty="0">
                <a:latin typeface="+mj-lt"/>
              </a:rPr>
              <a:t>Interviewing users about involvement in systems design and implementation</a:t>
            </a:r>
          </a:p>
          <a:p>
            <a:pPr lvl="1" eaLnBrk="1" hangingPunct="1">
              <a:buFontTx/>
              <a:buChar char="–"/>
            </a:pPr>
            <a:r>
              <a:rPr lang="en-US" altLang="en-US" dirty="0">
                <a:latin typeface="+mj-lt"/>
              </a:rPr>
              <a:t>Reviewing minutes of development team meetings for evidence of involvement</a:t>
            </a:r>
          </a:p>
          <a:p>
            <a:pPr lvl="1" eaLnBrk="1" hangingPunct="1">
              <a:buFontTx/>
              <a:buChar char="–"/>
            </a:pPr>
            <a:r>
              <a:rPr lang="en-US" altLang="en-US" dirty="0">
                <a:latin typeface="+mj-lt"/>
              </a:rPr>
              <a:t>Verifying management and user sign-off at milestone points in the development process</a:t>
            </a:r>
          </a:p>
          <a:p>
            <a:pPr lvl="1" eaLnBrk="1" hangingPunct="1">
              <a:buFontTx/>
              <a:buChar char="–"/>
            </a:pPr>
            <a:r>
              <a:rPr lang="en-US" altLang="en-US" dirty="0">
                <a:latin typeface="+mj-lt"/>
              </a:rPr>
              <a:t>Reviewing test specifications, data, and results</a:t>
            </a:r>
          </a:p>
        </p:txBody>
      </p:sp>
      <p:sp>
        <p:nvSpPr>
          <p:cNvPr id="7" name="Rectangle 2"/>
          <p:cNvSpPr>
            <a:spLocks noGrp="1" noChangeArrowheads="1"/>
          </p:cNvSpPr>
          <p:nvPr>
            <p:ph type="title"/>
          </p:nvPr>
        </p:nvSpPr>
        <p:spPr>
          <a:xfrm>
            <a:off x="997527" y="304800"/>
            <a:ext cx="10861963" cy="1143000"/>
          </a:xfrm>
          <a:noFill/>
        </p:spPr>
        <p:txBody>
          <a:bodyPr vert="horz" lIns="90488" tIns="44450" rIns="90488" bIns="44450" rtlCol="0" anchor="ctr">
            <a:normAutofit/>
          </a:bodyPr>
          <a:lstStyle/>
          <a:p>
            <a:pPr eaLnBrk="1" hangingPunct="1"/>
            <a:r>
              <a:rPr lang="en-US" altLang="en-US" sz="3800" b="1" dirty="0"/>
              <a:t>Framework for Audit of </a:t>
            </a:r>
            <a:r>
              <a:rPr lang="en-US" altLang="en-US" sz="3800" b="1" dirty="0" smtClean="0"/>
              <a:t>Program Modifications </a:t>
            </a:r>
            <a:r>
              <a:rPr lang="en-US" altLang="en-US" sz="2400" b="1" dirty="0"/>
              <a:t>(Objective 3)</a:t>
            </a:r>
          </a:p>
        </p:txBody>
      </p:sp>
      <p:sp>
        <p:nvSpPr>
          <p:cNvPr id="3" name="Slide Number Placeholder 2"/>
          <p:cNvSpPr>
            <a:spLocks noGrp="1"/>
          </p:cNvSpPr>
          <p:nvPr>
            <p:ph type="sldNum" sz="quarter" idx="12"/>
          </p:nvPr>
        </p:nvSpPr>
        <p:spPr/>
        <p:txBody>
          <a:bodyPr/>
          <a:lstStyle/>
          <a:p>
            <a:fld id="{919C02E9-2FDD-4E92-B284-B4B315E5001E}" type="slidenum">
              <a:rPr lang="en-US" smtClean="0"/>
              <a:t>31</a:t>
            </a:fld>
            <a:endParaRPr lang="en-US"/>
          </a:p>
        </p:txBody>
      </p:sp>
    </p:spTree>
    <p:extLst>
      <p:ext uri="{BB962C8B-B14F-4D97-AF65-F5344CB8AC3E}">
        <p14:creationId xmlns:p14="http://schemas.microsoft.com/office/powerpoint/2010/main" val="16019126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6707" name="Rectangle 3"/>
          <p:cNvSpPr>
            <a:spLocks noGrp="1" noChangeArrowheads="1"/>
          </p:cNvSpPr>
          <p:nvPr>
            <p:ph type="body" idx="1"/>
          </p:nvPr>
        </p:nvSpPr>
        <p:spPr>
          <a:xfrm>
            <a:off x="997527" y="2286000"/>
            <a:ext cx="10030691" cy="4114800"/>
          </a:xfrm>
          <a:noFill/>
        </p:spPr>
        <p:txBody>
          <a:bodyPr vert="horz" lIns="90488" tIns="44450" rIns="90488" bIns="44450" rtlCol="0">
            <a:normAutofit/>
          </a:bodyPr>
          <a:lstStyle/>
          <a:p>
            <a:pPr eaLnBrk="1" hangingPunct="1"/>
            <a:r>
              <a:rPr lang="en-US" altLang="en-US" i="1" dirty="0" smtClean="0">
                <a:solidFill>
                  <a:schemeClr val="tx1"/>
                </a:solidFill>
                <a:latin typeface="+mj-lt"/>
              </a:rPr>
              <a:t>Some compensating controls:</a:t>
            </a:r>
          </a:p>
          <a:p>
            <a:pPr lvl="1" eaLnBrk="1" hangingPunct="1">
              <a:buFontTx/>
              <a:buChar char="–"/>
            </a:pPr>
            <a:r>
              <a:rPr lang="en-US" altLang="en-US" dirty="0" smtClean="0">
                <a:latin typeface="+mj-lt"/>
              </a:rPr>
              <a:t>Strong processing controls</a:t>
            </a:r>
          </a:p>
          <a:p>
            <a:pPr lvl="1" eaLnBrk="1" hangingPunct="1">
              <a:buFontTx/>
              <a:buChar char="–"/>
            </a:pPr>
            <a:r>
              <a:rPr lang="en-US" altLang="en-US" dirty="0" smtClean="0">
                <a:latin typeface="+mj-lt"/>
              </a:rPr>
              <a:t>Independent processing of test data by auditor</a:t>
            </a:r>
          </a:p>
          <a:p>
            <a:pPr eaLnBrk="1" hangingPunct="1"/>
            <a:r>
              <a:rPr lang="en-US" altLang="en-US" dirty="0" smtClean="0">
                <a:latin typeface="+mj-lt"/>
              </a:rPr>
              <a:t>These are the same as in audit program development.</a:t>
            </a:r>
          </a:p>
        </p:txBody>
      </p:sp>
      <p:sp>
        <p:nvSpPr>
          <p:cNvPr id="7" name="Rectangle 2"/>
          <p:cNvSpPr>
            <a:spLocks noGrp="1" noChangeArrowheads="1"/>
          </p:cNvSpPr>
          <p:nvPr>
            <p:ph type="title"/>
          </p:nvPr>
        </p:nvSpPr>
        <p:spPr>
          <a:xfrm>
            <a:off x="997527" y="304800"/>
            <a:ext cx="10861963" cy="1143000"/>
          </a:xfrm>
          <a:noFill/>
        </p:spPr>
        <p:txBody>
          <a:bodyPr vert="horz" lIns="90488" tIns="44450" rIns="90488" bIns="44450" rtlCol="0" anchor="ctr">
            <a:normAutofit/>
          </a:bodyPr>
          <a:lstStyle/>
          <a:p>
            <a:pPr eaLnBrk="1" hangingPunct="1"/>
            <a:r>
              <a:rPr lang="en-US" altLang="en-US" sz="3800" b="1" dirty="0"/>
              <a:t>Framework for Audit of </a:t>
            </a:r>
            <a:r>
              <a:rPr lang="en-US" altLang="en-US" sz="3800" b="1" dirty="0" smtClean="0"/>
              <a:t>Program Modifications </a:t>
            </a:r>
            <a:r>
              <a:rPr lang="en-US" altLang="en-US" sz="2400" b="1" dirty="0"/>
              <a:t>(Objective 3)</a:t>
            </a:r>
          </a:p>
        </p:txBody>
      </p:sp>
      <p:sp>
        <p:nvSpPr>
          <p:cNvPr id="3" name="Slide Number Placeholder 2"/>
          <p:cNvSpPr>
            <a:spLocks noGrp="1"/>
          </p:cNvSpPr>
          <p:nvPr>
            <p:ph type="sldNum" sz="quarter" idx="12"/>
          </p:nvPr>
        </p:nvSpPr>
        <p:spPr/>
        <p:txBody>
          <a:bodyPr/>
          <a:lstStyle/>
          <a:p>
            <a:fld id="{919C02E9-2FDD-4E92-B284-B4B315E5001E}" type="slidenum">
              <a:rPr lang="en-US" smtClean="0"/>
              <a:t>32</a:t>
            </a:fld>
            <a:endParaRPr lang="en-US"/>
          </a:p>
        </p:txBody>
      </p:sp>
    </p:spTree>
    <p:extLst>
      <p:ext uri="{BB962C8B-B14F-4D97-AF65-F5344CB8AC3E}">
        <p14:creationId xmlns:p14="http://schemas.microsoft.com/office/powerpoint/2010/main" val="6789759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6" name="Rectangle 2"/>
          <p:cNvSpPr>
            <a:spLocks noGrp="1" noChangeArrowheads="1"/>
          </p:cNvSpPr>
          <p:nvPr>
            <p:ph type="title"/>
          </p:nvPr>
        </p:nvSpPr>
        <p:spPr>
          <a:xfrm>
            <a:off x="928255" y="533400"/>
            <a:ext cx="10875818" cy="1143000"/>
          </a:xfrm>
          <a:noFill/>
        </p:spPr>
        <p:txBody>
          <a:bodyPr vert="horz" lIns="90488" tIns="44450" rIns="90488" bIns="44450" rtlCol="0" anchor="ctr">
            <a:normAutofit/>
          </a:bodyPr>
          <a:lstStyle/>
          <a:p>
            <a:pPr eaLnBrk="1" hangingPunct="1"/>
            <a:r>
              <a:rPr lang="en-US" altLang="en-US" sz="3600" b="1" dirty="0"/>
              <a:t>Framework for Audit of Computer Processing </a:t>
            </a:r>
            <a:r>
              <a:rPr lang="en-US" altLang="en-US" sz="3600" b="1" dirty="0" smtClean="0"/>
              <a:t>Controls </a:t>
            </a:r>
            <a:r>
              <a:rPr lang="en-US" altLang="en-US" sz="2400" b="1" dirty="0" smtClean="0"/>
              <a:t>(</a:t>
            </a:r>
            <a:r>
              <a:rPr lang="en-US" altLang="en-US" sz="2400" b="1" dirty="0"/>
              <a:t>Objective 4)</a:t>
            </a:r>
          </a:p>
        </p:txBody>
      </p:sp>
      <p:sp>
        <p:nvSpPr>
          <p:cNvPr id="1098755" name="Rectangle 3"/>
          <p:cNvSpPr>
            <a:spLocks noGrp="1" noChangeArrowheads="1"/>
          </p:cNvSpPr>
          <p:nvPr>
            <p:ph type="body" idx="1"/>
          </p:nvPr>
        </p:nvSpPr>
        <p:spPr>
          <a:xfrm>
            <a:off x="928255" y="1905000"/>
            <a:ext cx="10099963" cy="4572000"/>
          </a:xfrm>
          <a:noFill/>
        </p:spPr>
        <p:txBody>
          <a:bodyPr vert="horz" lIns="90488" tIns="44450" rIns="90488" bIns="44450" rtlCol="0">
            <a:normAutofit/>
          </a:bodyPr>
          <a:lstStyle/>
          <a:p>
            <a:pPr eaLnBrk="1" hangingPunct="1"/>
            <a:r>
              <a:rPr lang="en-US" altLang="en-US" i="1" dirty="0" smtClean="0">
                <a:solidFill>
                  <a:schemeClr val="tx1"/>
                </a:solidFill>
                <a:latin typeface="+mj-lt"/>
              </a:rPr>
              <a:t>Some types of errors and fraud:</a:t>
            </a:r>
          </a:p>
          <a:p>
            <a:pPr lvl="1" eaLnBrk="1" hangingPunct="1">
              <a:buFontTx/>
              <a:buChar char="–"/>
            </a:pPr>
            <a:r>
              <a:rPr lang="en-US" altLang="en-US" dirty="0" smtClean="0">
                <a:latin typeface="+mj-lt"/>
              </a:rPr>
              <a:t>Failure to detect incorrect, incomplete or unauthorized input data</a:t>
            </a:r>
          </a:p>
          <a:p>
            <a:pPr lvl="1" eaLnBrk="1" hangingPunct="1">
              <a:buFontTx/>
              <a:buChar char="–"/>
            </a:pPr>
            <a:r>
              <a:rPr lang="en-US" altLang="en-US" dirty="0" smtClean="0">
                <a:latin typeface="+mj-lt"/>
              </a:rPr>
              <a:t>Failure to properly correct errors flagged by data editing procedures</a:t>
            </a:r>
          </a:p>
          <a:p>
            <a:pPr lvl="1" eaLnBrk="1" hangingPunct="1">
              <a:buFontTx/>
              <a:buChar char="–"/>
            </a:pPr>
            <a:r>
              <a:rPr lang="en-US" altLang="en-US" dirty="0" smtClean="0">
                <a:latin typeface="+mj-lt"/>
              </a:rPr>
              <a:t>Introduction of errors into files or databases during updating</a:t>
            </a:r>
          </a:p>
        </p:txBody>
      </p:sp>
      <p:sp>
        <p:nvSpPr>
          <p:cNvPr id="2" name="Slide Number Placeholder 1"/>
          <p:cNvSpPr>
            <a:spLocks noGrp="1"/>
          </p:cNvSpPr>
          <p:nvPr>
            <p:ph type="sldNum" sz="quarter" idx="12"/>
          </p:nvPr>
        </p:nvSpPr>
        <p:spPr/>
        <p:txBody>
          <a:bodyPr/>
          <a:lstStyle/>
          <a:p>
            <a:fld id="{919C02E9-2FDD-4E92-B284-B4B315E5001E}" type="slidenum">
              <a:rPr lang="en-US" smtClean="0"/>
              <a:t>33</a:t>
            </a:fld>
            <a:endParaRPr lang="en-US"/>
          </a:p>
        </p:txBody>
      </p:sp>
    </p:spTree>
    <p:extLst>
      <p:ext uri="{BB962C8B-B14F-4D97-AF65-F5344CB8AC3E}">
        <p14:creationId xmlns:p14="http://schemas.microsoft.com/office/powerpoint/2010/main" val="37963339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2"/>
          <p:cNvSpPr>
            <a:spLocks noGrp="1" noChangeArrowheads="1"/>
          </p:cNvSpPr>
          <p:nvPr>
            <p:ph type="title"/>
          </p:nvPr>
        </p:nvSpPr>
        <p:spPr/>
        <p:txBody>
          <a:bodyPr/>
          <a:lstStyle/>
          <a:p>
            <a:pPr eaLnBrk="1" hangingPunct="1"/>
            <a:r>
              <a:rPr lang="en-US" altLang="en-US" sz="3600" b="1" dirty="0"/>
              <a:t>Framework for Audit of Computer Processing Controls</a:t>
            </a:r>
            <a:r>
              <a:rPr lang="en-US" altLang="en-US" b="1" dirty="0" smtClean="0"/>
              <a:t> </a:t>
            </a:r>
            <a:r>
              <a:rPr lang="en-US" altLang="en-US" sz="2400" b="1" dirty="0"/>
              <a:t>(Objective 4)</a:t>
            </a:r>
          </a:p>
        </p:txBody>
      </p:sp>
      <p:sp>
        <p:nvSpPr>
          <p:cNvPr id="60421" name="Rectangle 3"/>
          <p:cNvSpPr>
            <a:spLocks noGrp="1" noChangeArrowheads="1"/>
          </p:cNvSpPr>
          <p:nvPr>
            <p:ph type="body" idx="1"/>
          </p:nvPr>
        </p:nvSpPr>
        <p:spPr/>
        <p:txBody>
          <a:bodyPr/>
          <a:lstStyle/>
          <a:p>
            <a:pPr eaLnBrk="1" hangingPunct="1"/>
            <a:r>
              <a:rPr lang="en-US" altLang="en-US" i="1" smtClean="0">
                <a:solidFill>
                  <a:schemeClr val="tx1"/>
                </a:solidFill>
                <a:latin typeface="+mj-lt"/>
              </a:rPr>
              <a:t>Some types of control procedures:</a:t>
            </a:r>
          </a:p>
          <a:p>
            <a:pPr lvl="1" eaLnBrk="1" hangingPunct="1">
              <a:buFontTx/>
              <a:buChar char="–"/>
            </a:pPr>
            <a:r>
              <a:rPr lang="en-US" altLang="en-US" smtClean="0">
                <a:latin typeface="+mj-lt"/>
              </a:rPr>
              <a:t>Computer data editing routines</a:t>
            </a:r>
          </a:p>
          <a:p>
            <a:pPr lvl="1" eaLnBrk="1" hangingPunct="1">
              <a:buFontTx/>
              <a:buChar char="–"/>
            </a:pPr>
            <a:r>
              <a:rPr lang="en-US" altLang="en-US" smtClean="0">
                <a:latin typeface="+mj-lt"/>
              </a:rPr>
              <a:t>Proper use of internal and external file labels</a:t>
            </a:r>
          </a:p>
          <a:p>
            <a:pPr lvl="1" eaLnBrk="1" hangingPunct="1">
              <a:buFontTx/>
              <a:buChar char="–"/>
            </a:pPr>
            <a:r>
              <a:rPr lang="en-US" altLang="en-US" smtClean="0">
                <a:latin typeface="+mj-lt"/>
              </a:rPr>
              <a:t>Effective error correction procedures</a:t>
            </a:r>
          </a:p>
          <a:p>
            <a:pPr lvl="1" eaLnBrk="1" hangingPunct="1">
              <a:buFontTx/>
              <a:buChar char="–"/>
            </a:pPr>
            <a:r>
              <a:rPr lang="en-US" altLang="en-US" smtClean="0">
                <a:latin typeface="+mj-lt"/>
              </a:rPr>
              <a:t>File change listings and summaries prepared for user department review</a:t>
            </a:r>
          </a:p>
        </p:txBody>
      </p:sp>
      <p:sp>
        <p:nvSpPr>
          <p:cNvPr id="2" name="Slide Number Placeholder 1"/>
          <p:cNvSpPr>
            <a:spLocks noGrp="1"/>
          </p:cNvSpPr>
          <p:nvPr>
            <p:ph type="sldNum" sz="quarter" idx="12"/>
          </p:nvPr>
        </p:nvSpPr>
        <p:spPr/>
        <p:txBody>
          <a:bodyPr/>
          <a:lstStyle/>
          <a:p>
            <a:fld id="{919C02E9-2FDD-4E92-B284-B4B315E5001E}" type="slidenum">
              <a:rPr lang="en-US" smtClean="0"/>
              <a:t>34</a:t>
            </a:fld>
            <a:endParaRPr lang="en-US"/>
          </a:p>
        </p:txBody>
      </p:sp>
    </p:spTree>
    <p:extLst>
      <p:ext uri="{BB962C8B-B14F-4D97-AF65-F5344CB8AC3E}">
        <p14:creationId xmlns:p14="http://schemas.microsoft.com/office/powerpoint/2010/main" val="9572194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2"/>
          <p:cNvSpPr>
            <a:spLocks noGrp="1" noChangeArrowheads="1"/>
          </p:cNvSpPr>
          <p:nvPr>
            <p:ph type="title"/>
          </p:nvPr>
        </p:nvSpPr>
        <p:spPr/>
        <p:txBody>
          <a:bodyPr/>
          <a:lstStyle/>
          <a:p>
            <a:pPr eaLnBrk="1" hangingPunct="1"/>
            <a:r>
              <a:rPr lang="en-US" altLang="en-US" sz="3600" b="1" dirty="0"/>
              <a:t>Framework for Audit of Computer Processing Controls</a:t>
            </a:r>
            <a:r>
              <a:rPr lang="en-US" altLang="en-US" b="1" dirty="0" smtClean="0"/>
              <a:t> </a:t>
            </a:r>
            <a:r>
              <a:rPr lang="en-US" altLang="en-US" sz="2400" b="1" dirty="0"/>
              <a:t>(Objective 4)</a:t>
            </a:r>
          </a:p>
        </p:txBody>
      </p:sp>
      <p:sp>
        <p:nvSpPr>
          <p:cNvPr id="61445" name="Rectangle 3"/>
          <p:cNvSpPr>
            <a:spLocks noGrp="1" noChangeArrowheads="1"/>
          </p:cNvSpPr>
          <p:nvPr>
            <p:ph type="body" idx="1"/>
          </p:nvPr>
        </p:nvSpPr>
        <p:spPr/>
        <p:txBody>
          <a:bodyPr/>
          <a:lstStyle/>
          <a:p>
            <a:pPr eaLnBrk="1" hangingPunct="1"/>
            <a:r>
              <a:rPr lang="en-US" altLang="en-US" i="1" smtClean="0">
                <a:solidFill>
                  <a:schemeClr val="tx1"/>
                </a:solidFill>
                <a:latin typeface="+mj-lt"/>
              </a:rPr>
              <a:t>Some systems review audit procedures:</a:t>
            </a:r>
          </a:p>
          <a:p>
            <a:pPr lvl="1" eaLnBrk="1" hangingPunct="1">
              <a:buFontTx/>
              <a:buChar char="–"/>
            </a:pPr>
            <a:r>
              <a:rPr lang="en-US" altLang="en-US" smtClean="0">
                <a:latin typeface="+mj-lt"/>
              </a:rPr>
              <a:t>Review administrative documentation for processing control standards</a:t>
            </a:r>
          </a:p>
          <a:p>
            <a:pPr lvl="1" eaLnBrk="1" hangingPunct="1">
              <a:buFontTx/>
              <a:buChar char="–"/>
            </a:pPr>
            <a:r>
              <a:rPr lang="en-US" altLang="en-US" smtClean="0">
                <a:latin typeface="+mj-lt"/>
              </a:rPr>
              <a:t>Observe computer operations and data control functions</a:t>
            </a:r>
          </a:p>
          <a:p>
            <a:pPr lvl="1" eaLnBrk="1" hangingPunct="1">
              <a:buFontTx/>
              <a:buChar char="–"/>
            </a:pPr>
            <a:r>
              <a:rPr lang="en-US" altLang="en-US" smtClean="0">
                <a:latin typeface="+mj-lt"/>
              </a:rPr>
              <a:t>Review copies of error listings, batch total reports and file change list</a:t>
            </a:r>
          </a:p>
          <a:p>
            <a:pPr eaLnBrk="1" hangingPunct="1"/>
            <a:endParaRPr lang="en-US" altLang="en-US"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35</a:t>
            </a:fld>
            <a:endParaRPr lang="en-US"/>
          </a:p>
        </p:txBody>
      </p:sp>
    </p:spTree>
    <p:extLst>
      <p:ext uri="{BB962C8B-B14F-4D97-AF65-F5344CB8AC3E}">
        <p14:creationId xmlns:p14="http://schemas.microsoft.com/office/powerpoint/2010/main" val="1849362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00803" name="Rectangle 3"/>
          <p:cNvSpPr>
            <a:spLocks noGrp="1" noChangeArrowheads="1"/>
          </p:cNvSpPr>
          <p:nvPr>
            <p:ph type="body" idx="1"/>
          </p:nvPr>
        </p:nvSpPr>
        <p:spPr>
          <a:xfrm>
            <a:off x="928255" y="1905000"/>
            <a:ext cx="10155381" cy="4114800"/>
          </a:xfrm>
          <a:noFill/>
        </p:spPr>
        <p:txBody>
          <a:bodyPr vert="horz" lIns="90488" tIns="44450" rIns="90488" bIns="44450" rtlCol="0">
            <a:normAutofit/>
          </a:bodyPr>
          <a:lstStyle/>
          <a:p>
            <a:pPr eaLnBrk="1" hangingPunct="1"/>
            <a:r>
              <a:rPr lang="en-US" altLang="en-US" sz="2600" i="1" dirty="0">
                <a:latin typeface="+mj-lt"/>
              </a:rPr>
              <a:t>Some tests of control audit procedures:</a:t>
            </a:r>
          </a:p>
          <a:p>
            <a:pPr lvl="1" eaLnBrk="1" hangingPunct="1">
              <a:buFontTx/>
              <a:buChar char="–"/>
            </a:pPr>
            <a:r>
              <a:rPr lang="en-US" altLang="en-US" dirty="0">
                <a:latin typeface="+mj-lt"/>
              </a:rPr>
              <a:t>Evaluation of adequacy and completeness of data editing controls</a:t>
            </a:r>
          </a:p>
          <a:p>
            <a:pPr lvl="1" eaLnBrk="1" hangingPunct="1">
              <a:buFontTx/>
              <a:buChar char="–"/>
            </a:pPr>
            <a:r>
              <a:rPr lang="en-US" altLang="en-US" dirty="0">
                <a:latin typeface="+mj-lt"/>
              </a:rPr>
              <a:t>Verify adherence to processing control procedure by observing computer operations and the data control function</a:t>
            </a:r>
          </a:p>
          <a:p>
            <a:pPr lvl="1" eaLnBrk="1" hangingPunct="1">
              <a:buFontTx/>
              <a:buChar char="–"/>
            </a:pPr>
            <a:r>
              <a:rPr lang="en-US" altLang="en-US" dirty="0">
                <a:latin typeface="+mj-lt"/>
              </a:rPr>
              <a:t>Trace disposition of a sample of errors flagged by data edit routines to ensure proper handling</a:t>
            </a:r>
          </a:p>
          <a:p>
            <a:pPr lvl="1" eaLnBrk="1" hangingPunct="1">
              <a:buFontTx/>
              <a:buChar char="–"/>
            </a:pPr>
            <a:r>
              <a:rPr lang="en-US" altLang="en-US" dirty="0">
                <a:latin typeface="+mj-lt"/>
              </a:rPr>
              <a:t>Monitor on-line processing systems using concurrent audit techniques</a:t>
            </a:r>
          </a:p>
        </p:txBody>
      </p:sp>
      <p:sp>
        <p:nvSpPr>
          <p:cNvPr id="7" name="Rectangle 2"/>
          <p:cNvSpPr>
            <a:spLocks noGrp="1" noChangeArrowheads="1"/>
          </p:cNvSpPr>
          <p:nvPr>
            <p:ph type="title"/>
          </p:nvPr>
        </p:nvSpPr>
        <p:spPr>
          <a:xfrm>
            <a:off x="928255" y="533400"/>
            <a:ext cx="10875818" cy="1143000"/>
          </a:xfrm>
          <a:noFill/>
        </p:spPr>
        <p:txBody>
          <a:bodyPr vert="horz" lIns="90488" tIns="44450" rIns="90488" bIns="44450" rtlCol="0" anchor="ctr">
            <a:normAutofit/>
          </a:bodyPr>
          <a:lstStyle/>
          <a:p>
            <a:pPr eaLnBrk="1" hangingPunct="1"/>
            <a:r>
              <a:rPr lang="en-US" altLang="en-US" sz="3600" b="1" dirty="0"/>
              <a:t>Framework for Audit of Computer Processing </a:t>
            </a:r>
            <a:r>
              <a:rPr lang="en-US" altLang="en-US" sz="3600" b="1" dirty="0" smtClean="0"/>
              <a:t>Controls </a:t>
            </a:r>
            <a:r>
              <a:rPr lang="en-US" altLang="en-US" sz="2400" b="1" dirty="0" smtClean="0"/>
              <a:t>(</a:t>
            </a:r>
            <a:r>
              <a:rPr lang="en-US" altLang="en-US" sz="2400" b="1" dirty="0"/>
              <a:t>Objective 4)</a:t>
            </a:r>
          </a:p>
        </p:txBody>
      </p:sp>
      <p:sp>
        <p:nvSpPr>
          <p:cNvPr id="3" name="Slide Number Placeholder 2"/>
          <p:cNvSpPr>
            <a:spLocks noGrp="1"/>
          </p:cNvSpPr>
          <p:nvPr>
            <p:ph type="sldNum" sz="quarter" idx="12"/>
          </p:nvPr>
        </p:nvSpPr>
        <p:spPr/>
        <p:txBody>
          <a:bodyPr/>
          <a:lstStyle/>
          <a:p>
            <a:fld id="{919C02E9-2FDD-4E92-B284-B4B315E5001E}" type="slidenum">
              <a:rPr lang="en-US" smtClean="0"/>
              <a:t>36</a:t>
            </a:fld>
            <a:endParaRPr lang="en-US"/>
          </a:p>
        </p:txBody>
      </p:sp>
    </p:spTree>
    <p:extLst>
      <p:ext uri="{BB962C8B-B14F-4D97-AF65-F5344CB8AC3E}">
        <p14:creationId xmlns:p14="http://schemas.microsoft.com/office/powerpoint/2010/main" val="33858060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2"/>
          <p:cNvSpPr>
            <a:spLocks noGrp="1" noChangeArrowheads="1"/>
          </p:cNvSpPr>
          <p:nvPr>
            <p:ph type="title"/>
          </p:nvPr>
        </p:nvSpPr>
        <p:spPr/>
        <p:txBody>
          <a:bodyPr/>
          <a:lstStyle/>
          <a:p>
            <a:pPr eaLnBrk="1" hangingPunct="1"/>
            <a:r>
              <a:rPr lang="en-US" altLang="en-US" sz="3600" b="1" dirty="0"/>
              <a:t>Framework for Audit of Computer Processing Controls</a:t>
            </a:r>
            <a:r>
              <a:rPr lang="en-US" altLang="en-US" b="1" dirty="0" smtClean="0"/>
              <a:t> </a:t>
            </a:r>
            <a:r>
              <a:rPr lang="en-US" altLang="en-US" sz="2400" b="1" dirty="0"/>
              <a:t>(Objective 4)</a:t>
            </a:r>
          </a:p>
        </p:txBody>
      </p:sp>
      <p:sp>
        <p:nvSpPr>
          <p:cNvPr id="63493" name="Rectangle 3"/>
          <p:cNvSpPr>
            <a:spLocks noGrp="1" noChangeArrowheads="1"/>
          </p:cNvSpPr>
          <p:nvPr>
            <p:ph type="body" idx="1"/>
          </p:nvPr>
        </p:nvSpPr>
        <p:spPr/>
        <p:txBody>
          <a:bodyPr/>
          <a:lstStyle/>
          <a:p>
            <a:pPr eaLnBrk="1" hangingPunct="1"/>
            <a:r>
              <a:rPr lang="en-US" altLang="en-US" i="1" dirty="0" smtClean="0">
                <a:solidFill>
                  <a:schemeClr val="tx1"/>
                </a:solidFill>
                <a:latin typeface="+mj-lt"/>
              </a:rPr>
              <a:t>Some compensating controls:</a:t>
            </a:r>
          </a:p>
          <a:p>
            <a:pPr lvl="1" eaLnBrk="1" hangingPunct="1">
              <a:buFontTx/>
              <a:buChar char="–"/>
            </a:pPr>
            <a:r>
              <a:rPr lang="en-US" altLang="en-US" dirty="0" smtClean="0">
                <a:latin typeface="+mj-lt"/>
              </a:rPr>
              <a:t>Strong user controls</a:t>
            </a:r>
          </a:p>
          <a:p>
            <a:pPr lvl="1" eaLnBrk="1" hangingPunct="1">
              <a:buFontTx/>
              <a:buChar char="–"/>
            </a:pPr>
            <a:r>
              <a:rPr lang="en-US" altLang="en-US" dirty="0" smtClean="0">
                <a:latin typeface="+mj-lt"/>
              </a:rPr>
              <a:t>Effective source data controls</a:t>
            </a:r>
          </a:p>
          <a:p>
            <a:pPr eaLnBrk="1" hangingPunct="1"/>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37</a:t>
            </a:fld>
            <a:endParaRPr lang="en-US"/>
          </a:p>
        </p:txBody>
      </p:sp>
    </p:spTree>
    <p:extLst>
      <p:ext uri="{BB962C8B-B14F-4D97-AF65-F5344CB8AC3E}">
        <p14:creationId xmlns:p14="http://schemas.microsoft.com/office/powerpoint/2010/main" val="19632875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6" name="Rectangle 2"/>
          <p:cNvSpPr>
            <a:spLocks noGrp="1" noChangeArrowheads="1"/>
          </p:cNvSpPr>
          <p:nvPr>
            <p:ph type="title"/>
          </p:nvPr>
        </p:nvSpPr>
        <p:spPr>
          <a:xfrm>
            <a:off x="720435" y="304801"/>
            <a:ext cx="11083637" cy="1527175"/>
          </a:xfrm>
          <a:noFill/>
        </p:spPr>
        <p:txBody>
          <a:bodyPr vert="horz" lIns="90488" tIns="44450" rIns="90488" bIns="44450" rtlCol="0" anchor="ctr">
            <a:normAutofit/>
          </a:bodyPr>
          <a:lstStyle/>
          <a:p>
            <a:pPr eaLnBrk="1" hangingPunct="1"/>
            <a:r>
              <a:rPr lang="en-US" altLang="en-US" sz="4000" b="1" dirty="0"/>
              <a:t>Framework for Audit of Source Data Controls</a:t>
            </a:r>
            <a:r>
              <a:rPr lang="en-US" altLang="en-US" b="1" dirty="0" smtClean="0"/>
              <a:t> </a:t>
            </a:r>
            <a:r>
              <a:rPr lang="en-US" altLang="en-US" sz="2400" b="1" dirty="0"/>
              <a:t>(Objective 5)</a:t>
            </a:r>
          </a:p>
        </p:txBody>
      </p:sp>
      <p:sp>
        <p:nvSpPr>
          <p:cNvPr id="1102851" name="Rectangle 3"/>
          <p:cNvSpPr>
            <a:spLocks noGrp="1" noChangeArrowheads="1"/>
          </p:cNvSpPr>
          <p:nvPr>
            <p:ph type="body" idx="1"/>
          </p:nvPr>
        </p:nvSpPr>
        <p:spPr>
          <a:xfrm>
            <a:off x="838200" y="1905000"/>
            <a:ext cx="9982200" cy="4114800"/>
          </a:xfrm>
          <a:noFill/>
        </p:spPr>
        <p:txBody>
          <a:bodyPr vert="horz" lIns="90488" tIns="44450" rIns="90488" bIns="44450" rtlCol="0">
            <a:normAutofit/>
          </a:bodyPr>
          <a:lstStyle/>
          <a:p>
            <a:pPr eaLnBrk="1" hangingPunct="1">
              <a:lnSpc>
                <a:spcPct val="90000"/>
              </a:lnSpc>
            </a:pPr>
            <a:r>
              <a:rPr lang="en-US" altLang="en-US" sz="2600" i="1" dirty="0">
                <a:latin typeface="+mj-lt"/>
              </a:rPr>
              <a:t>Some types of errors and fraud:</a:t>
            </a:r>
          </a:p>
          <a:p>
            <a:pPr lvl="1" eaLnBrk="1" hangingPunct="1">
              <a:lnSpc>
                <a:spcPct val="90000"/>
              </a:lnSpc>
              <a:buFontTx/>
              <a:buChar char="–"/>
            </a:pPr>
            <a:r>
              <a:rPr lang="en-US" altLang="en-US" dirty="0">
                <a:latin typeface="+mj-lt"/>
              </a:rPr>
              <a:t>Inadequate source data</a:t>
            </a:r>
          </a:p>
          <a:p>
            <a:pPr lvl="1" eaLnBrk="1" hangingPunct="1">
              <a:lnSpc>
                <a:spcPct val="90000"/>
              </a:lnSpc>
              <a:buFontTx/>
              <a:buChar char="–"/>
            </a:pPr>
            <a:r>
              <a:rPr lang="en-US" altLang="en-US" dirty="0">
                <a:latin typeface="+mj-lt"/>
              </a:rPr>
              <a:t>Unauthorized source data</a:t>
            </a:r>
          </a:p>
          <a:p>
            <a:pPr eaLnBrk="1" hangingPunct="1">
              <a:lnSpc>
                <a:spcPct val="90000"/>
              </a:lnSpc>
              <a:buFontTx/>
              <a:buChar char="–"/>
            </a:pPr>
            <a:r>
              <a:rPr lang="en-US" altLang="en-US" sz="2600" i="1" dirty="0">
                <a:latin typeface="+mj-lt"/>
              </a:rPr>
              <a:t>Some types of control procedures:</a:t>
            </a:r>
          </a:p>
          <a:p>
            <a:pPr lvl="1" eaLnBrk="1" hangingPunct="1">
              <a:lnSpc>
                <a:spcPct val="90000"/>
              </a:lnSpc>
              <a:buFontTx/>
              <a:buChar char="–"/>
            </a:pPr>
            <a:r>
              <a:rPr lang="en-US" altLang="en-US" dirty="0">
                <a:latin typeface="+mj-lt"/>
              </a:rPr>
              <a:t>User authorization of source data input</a:t>
            </a:r>
          </a:p>
          <a:p>
            <a:pPr lvl="1" eaLnBrk="1" hangingPunct="1">
              <a:lnSpc>
                <a:spcPct val="90000"/>
              </a:lnSpc>
              <a:buFontTx/>
              <a:buChar char="–"/>
            </a:pPr>
            <a:r>
              <a:rPr lang="en-US" altLang="en-US" dirty="0">
                <a:latin typeface="+mj-lt"/>
              </a:rPr>
              <a:t>Effective handling of source data input by data control personnel</a:t>
            </a:r>
          </a:p>
          <a:p>
            <a:pPr lvl="1" eaLnBrk="1" hangingPunct="1">
              <a:lnSpc>
                <a:spcPct val="90000"/>
              </a:lnSpc>
              <a:buFontTx/>
              <a:buChar char="–"/>
            </a:pPr>
            <a:r>
              <a:rPr lang="en-US" altLang="en-US" dirty="0">
                <a:latin typeface="+mj-lt"/>
              </a:rPr>
              <a:t>Logging of the receipt, movement, and disposition of source data input</a:t>
            </a:r>
          </a:p>
          <a:p>
            <a:pPr lvl="1" eaLnBrk="1" hangingPunct="1">
              <a:lnSpc>
                <a:spcPct val="90000"/>
              </a:lnSpc>
              <a:buFontTx/>
              <a:buChar char="–"/>
            </a:pPr>
            <a:r>
              <a:rPr lang="en-US" altLang="en-US" dirty="0">
                <a:latin typeface="+mj-lt"/>
              </a:rPr>
              <a:t>Use of turnaround documents</a:t>
            </a:r>
          </a:p>
        </p:txBody>
      </p:sp>
      <p:sp>
        <p:nvSpPr>
          <p:cNvPr id="2" name="Slide Number Placeholder 1"/>
          <p:cNvSpPr>
            <a:spLocks noGrp="1"/>
          </p:cNvSpPr>
          <p:nvPr>
            <p:ph type="sldNum" sz="quarter" idx="12"/>
          </p:nvPr>
        </p:nvSpPr>
        <p:spPr/>
        <p:txBody>
          <a:bodyPr/>
          <a:lstStyle/>
          <a:p>
            <a:fld id="{919C02E9-2FDD-4E92-B284-B4B315E5001E}" type="slidenum">
              <a:rPr lang="en-US" smtClean="0"/>
              <a:t>38</a:t>
            </a:fld>
            <a:endParaRPr lang="en-US"/>
          </a:p>
        </p:txBody>
      </p:sp>
    </p:spTree>
    <p:extLst>
      <p:ext uri="{BB962C8B-B14F-4D97-AF65-F5344CB8AC3E}">
        <p14:creationId xmlns:p14="http://schemas.microsoft.com/office/powerpoint/2010/main" val="11186662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04899" name="Rectangle 3"/>
          <p:cNvSpPr>
            <a:spLocks noGrp="1" noChangeArrowheads="1"/>
          </p:cNvSpPr>
          <p:nvPr>
            <p:ph type="body" idx="1"/>
          </p:nvPr>
        </p:nvSpPr>
        <p:spPr>
          <a:xfrm>
            <a:off x="838199" y="1905000"/>
            <a:ext cx="10564091" cy="4114800"/>
          </a:xfrm>
          <a:noFill/>
        </p:spPr>
        <p:txBody>
          <a:bodyPr vert="horz" lIns="90488" tIns="44450" rIns="90488" bIns="44450" rtlCol="0">
            <a:normAutofit/>
          </a:bodyPr>
          <a:lstStyle/>
          <a:p>
            <a:pPr eaLnBrk="1" hangingPunct="1">
              <a:lnSpc>
                <a:spcPct val="90000"/>
              </a:lnSpc>
            </a:pPr>
            <a:r>
              <a:rPr lang="en-US" altLang="en-US" i="1" dirty="0" smtClean="0">
                <a:solidFill>
                  <a:schemeClr val="tx1"/>
                </a:solidFill>
                <a:latin typeface="+mj-lt"/>
              </a:rPr>
              <a:t>Some systems review audit procedures:</a:t>
            </a:r>
          </a:p>
          <a:p>
            <a:pPr lvl="1" eaLnBrk="1" hangingPunct="1">
              <a:lnSpc>
                <a:spcPct val="90000"/>
              </a:lnSpc>
              <a:buFontTx/>
              <a:buChar char="–"/>
            </a:pPr>
            <a:r>
              <a:rPr lang="en-US" altLang="en-US" dirty="0" smtClean="0">
                <a:latin typeface="+mj-lt"/>
              </a:rPr>
              <a:t>Reviewing documentation for source data control standards</a:t>
            </a:r>
          </a:p>
          <a:p>
            <a:pPr lvl="1" eaLnBrk="1" hangingPunct="1">
              <a:lnSpc>
                <a:spcPct val="90000"/>
              </a:lnSpc>
              <a:buFontTx/>
              <a:buChar char="–"/>
            </a:pPr>
            <a:r>
              <a:rPr lang="en-US" altLang="en-US" dirty="0" smtClean="0">
                <a:latin typeface="+mj-lt"/>
              </a:rPr>
              <a:t>Document accounting source data controls using an input control matrix</a:t>
            </a:r>
          </a:p>
          <a:p>
            <a:pPr lvl="1" eaLnBrk="1" hangingPunct="1">
              <a:lnSpc>
                <a:spcPct val="90000"/>
              </a:lnSpc>
              <a:buFontTx/>
              <a:buChar char="–"/>
            </a:pPr>
            <a:r>
              <a:rPr lang="en-US" altLang="en-US" dirty="0" smtClean="0">
                <a:latin typeface="+mj-lt"/>
              </a:rPr>
              <a:t>Reviewing accounting systems documentation to identify source data content and processing steps and specific source data controls used.</a:t>
            </a:r>
          </a:p>
          <a:p>
            <a:pPr eaLnBrk="1" hangingPunct="1">
              <a:lnSpc>
                <a:spcPct val="90000"/>
              </a:lnSpc>
            </a:pPr>
            <a:endParaRPr lang="en-US" altLang="en-US" i="1" dirty="0" smtClean="0">
              <a:solidFill>
                <a:schemeClr val="tx1"/>
              </a:solidFill>
              <a:latin typeface="+mj-lt"/>
            </a:endParaRPr>
          </a:p>
        </p:txBody>
      </p:sp>
      <p:sp>
        <p:nvSpPr>
          <p:cNvPr id="7" name="Rectangle 2"/>
          <p:cNvSpPr>
            <a:spLocks noGrp="1" noChangeArrowheads="1"/>
          </p:cNvSpPr>
          <p:nvPr>
            <p:ph type="title"/>
          </p:nvPr>
        </p:nvSpPr>
        <p:spPr>
          <a:xfrm>
            <a:off x="720435" y="304801"/>
            <a:ext cx="11083637" cy="1527175"/>
          </a:xfrm>
          <a:noFill/>
        </p:spPr>
        <p:txBody>
          <a:bodyPr vert="horz" lIns="90488" tIns="44450" rIns="90488" bIns="44450" rtlCol="0" anchor="ctr">
            <a:normAutofit/>
          </a:bodyPr>
          <a:lstStyle/>
          <a:p>
            <a:pPr eaLnBrk="1" hangingPunct="1"/>
            <a:r>
              <a:rPr lang="en-US" altLang="en-US" sz="4000" b="1" dirty="0"/>
              <a:t>Framework for Audit of Source Data Controls</a:t>
            </a:r>
            <a:r>
              <a:rPr lang="en-US" altLang="en-US" b="1" dirty="0" smtClean="0"/>
              <a:t> </a:t>
            </a:r>
            <a:r>
              <a:rPr lang="en-US" altLang="en-US" sz="2400" b="1" dirty="0"/>
              <a:t>(Objective 5)</a:t>
            </a:r>
          </a:p>
        </p:txBody>
      </p:sp>
      <p:sp>
        <p:nvSpPr>
          <p:cNvPr id="3" name="Slide Number Placeholder 2"/>
          <p:cNvSpPr>
            <a:spLocks noGrp="1"/>
          </p:cNvSpPr>
          <p:nvPr>
            <p:ph type="sldNum" sz="quarter" idx="12"/>
          </p:nvPr>
        </p:nvSpPr>
        <p:spPr/>
        <p:txBody>
          <a:bodyPr/>
          <a:lstStyle/>
          <a:p>
            <a:fld id="{919C02E9-2FDD-4E92-B284-B4B315E5001E}" type="slidenum">
              <a:rPr lang="en-US" smtClean="0"/>
              <a:t>39</a:t>
            </a:fld>
            <a:endParaRPr lang="en-US"/>
          </a:p>
        </p:txBody>
      </p:sp>
    </p:spTree>
    <p:extLst>
      <p:ext uri="{BB962C8B-B14F-4D97-AF65-F5344CB8AC3E}">
        <p14:creationId xmlns:p14="http://schemas.microsoft.com/office/powerpoint/2010/main" val="16036369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5" name="Rectangle 3"/>
          <p:cNvSpPr>
            <a:spLocks noGrp="1" noChangeArrowheads="1"/>
          </p:cNvSpPr>
          <p:nvPr>
            <p:ph type="body" idx="1"/>
          </p:nvPr>
        </p:nvSpPr>
        <p:spPr>
          <a:xfrm>
            <a:off x="838200" y="2005735"/>
            <a:ext cx="10515600" cy="4351338"/>
          </a:xfrm>
        </p:spPr>
        <p:txBody>
          <a:bodyPr/>
          <a:lstStyle/>
          <a:p>
            <a:pPr eaLnBrk="1" hangingPunct="1">
              <a:lnSpc>
                <a:spcPct val="90000"/>
              </a:lnSpc>
              <a:buSzTx/>
              <a:buFontTx/>
              <a:buChar char="o"/>
            </a:pPr>
            <a:r>
              <a:rPr lang="en-US" altLang="en-US" sz="2600" i="1" dirty="0">
                <a:latin typeface="+mj-lt"/>
              </a:rPr>
              <a:t>Some tests of control audit procedures:</a:t>
            </a:r>
          </a:p>
          <a:p>
            <a:pPr lvl="1" eaLnBrk="1" hangingPunct="1">
              <a:lnSpc>
                <a:spcPct val="90000"/>
              </a:lnSpc>
              <a:buSzTx/>
              <a:buFontTx/>
              <a:buChar char="o"/>
            </a:pPr>
            <a:r>
              <a:rPr lang="en-US" altLang="en-US" i="1" dirty="0">
                <a:latin typeface="+mj-lt"/>
              </a:rPr>
              <a:t>Observation and evaluation of data control department</a:t>
            </a:r>
          </a:p>
          <a:p>
            <a:pPr lvl="1" eaLnBrk="1" hangingPunct="1">
              <a:lnSpc>
                <a:spcPct val="90000"/>
              </a:lnSpc>
              <a:buSzTx/>
              <a:buFontTx/>
              <a:buChar char="o"/>
            </a:pPr>
            <a:r>
              <a:rPr lang="en-US" altLang="en-US" i="1" dirty="0">
                <a:latin typeface="+mj-lt"/>
              </a:rPr>
              <a:t>Reconciliation of a sample of batch totals and follow up on discrepancies</a:t>
            </a:r>
          </a:p>
          <a:p>
            <a:pPr lvl="1" eaLnBrk="1" hangingPunct="1">
              <a:lnSpc>
                <a:spcPct val="90000"/>
              </a:lnSpc>
              <a:buSzTx/>
              <a:buFontTx/>
              <a:buChar char="o"/>
            </a:pPr>
            <a:r>
              <a:rPr lang="en-US" altLang="en-US" dirty="0">
                <a:latin typeface="+mj-lt"/>
              </a:rPr>
              <a:t>Examination of samples of accounting source data for proper authorization</a:t>
            </a:r>
          </a:p>
          <a:p>
            <a:pPr eaLnBrk="1" hangingPunct="1">
              <a:lnSpc>
                <a:spcPct val="90000"/>
              </a:lnSpc>
              <a:buSzTx/>
              <a:buFontTx/>
              <a:buChar char="o"/>
            </a:pPr>
            <a:r>
              <a:rPr lang="en-US" altLang="en-US" sz="2600" i="1" dirty="0">
                <a:latin typeface="+mj-lt"/>
              </a:rPr>
              <a:t>Some compensating controls:</a:t>
            </a:r>
          </a:p>
          <a:p>
            <a:pPr lvl="1" eaLnBrk="1" hangingPunct="1">
              <a:lnSpc>
                <a:spcPct val="90000"/>
              </a:lnSpc>
              <a:buSzTx/>
              <a:buFontTx/>
              <a:buChar char="o"/>
            </a:pPr>
            <a:r>
              <a:rPr lang="en-US" altLang="en-US" dirty="0">
                <a:latin typeface="+mj-lt"/>
              </a:rPr>
              <a:t>Strong processing controls</a:t>
            </a:r>
          </a:p>
          <a:p>
            <a:pPr lvl="1" eaLnBrk="1" hangingPunct="1">
              <a:lnSpc>
                <a:spcPct val="90000"/>
              </a:lnSpc>
              <a:buSzTx/>
              <a:buFontTx/>
              <a:buChar char="o"/>
            </a:pPr>
            <a:r>
              <a:rPr lang="en-US" altLang="en-US" dirty="0">
                <a:latin typeface="+mj-lt"/>
              </a:rPr>
              <a:t>Strong user controls</a:t>
            </a:r>
          </a:p>
          <a:p>
            <a:pPr eaLnBrk="1" hangingPunct="1">
              <a:lnSpc>
                <a:spcPct val="90000"/>
              </a:lnSpc>
            </a:pPr>
            <a:endParaRPr lang="en-US" altLang="en-US" sz="2600" dirty="0">
              <a:latin typeface="+mj-lt"/>
            </a:endParaRPr>
          </a:p>
        </p:txBody>
      </p:sp>
      <p:sp>
        <p:nvSpPr>
          <p:cNvPr id="7" name="Rectangle 2"/>
          <p:cNvSpPr>
            <a:spLocks noGrp="1" noChangeArrowheads="1"/>
          </p:cNvSpPr>
          <p:nvPr>
            <p:ph type="title"/>
          </p:nvPr>
        </p:nvSpPr>
        <p:spPr>
          <a:xfrm>
            <a:off x="720435" y="304801"/>
            <a:ext cx="11083637" cy="1527175"/>
          </a:xfrm>
          <a:noFill/>
        </p:spPr>
        <p:txBody>
          <a:bodyPr vert="horz" lIns="90488" tIns="44450" rIns="90488" bIns="44450" rtlCol="0" anchor="ctr">
            <a:normAutofit/>
          </a:bodyPr>
          <a:lstStyle/>
          <a:p>
            <a:pPr eaLnBrk="1" hangingPunct="1"/>
            <a:r>
              <a:rPr lang="en-US" altLang="en-US" sz="4000" b="1" dirty="0"/>
              <a:t>Framework for Audit of Source Data Controls</a:t>
            </a:r>
            <a:r>
              <a:rPr lang="en-US" altLang="en-US" b="1" dirty="0" smtClean="0"/>
              <a:t> </a:t>
            </a:r>
            <a:r>
              <a:rPr lang="en-US" altLang="en-US" sz="2400" b="1" dirty="0"/>
              <a:t>(Objective 5)</a:t>
            </a:r>
          </a:p>
        </p:txBody>
      </p:sp>
      <p:sp>
        <p:nvSpPr>
          <p:cNvPr id="3" name="Slide Number Placeholder 2"/>
          <p:cNvSpPr>
            <a:spLocks noGrp="1"/>
          </p:cNvSpPr>
          <p:nvPr>
            <p:ph type="sldNum" sz="quarter" idx="12"/>
          </p:nvPr>
        </p:nvSpPr>
        <p:spPr/>
        <p:txBody>
          <a:bodyPr/>
          <a:lstStyle/>
          <a:p>
            <a:fld id="{919C02E9-2FDD-4E92-B284-B4B315E5001E}" type="slidenum">
              <a:rPr lang="en-US" smtClean="0"/>
              <a:t>40</a:t>
            </a:fld>
            <a:endParaRPr lang="en-US"/>
          </a:p>
        </p:txBody>
      </p:sp>
    </p:spTree>
    <p:extLst>
      <p:ext uri="{BB962C8B-B14F-4D97-AF65-F5344CB8AC3E}">
        <p14:creationId xmlns:p14="http://schemas.microsoft.com/office/powerpoint/2010/main" val="25808510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8" name="Rectangle 2"/>
          <p:cNvSpPr>
            <a:spLocks noGrp="1" noChangeArrowheads="1"/>
          </p:cNvSpPr>
          <p:nvPr>
            <p:ph type="title"/>
          </p:nvPr>
        </p:nvSpPr>
        <p:spPr>
          <a:xfrm>
            <a:off x="581891" y="381001"/>
            <a:ext cx="10584873" cy="1527175"/>
          </a:xfrm>
          <a:noFill/>
        </p:spPr>
        <p:txBody>
          <a:bodyPr vert="horz" lIns="90488" tIns="44450" rIns="90488" bIns="44450" rtlCol="0" anchor="ctr">
            <a:normAutofit/>
          </a:bodyPr>
          <a:lstStyle/>
          <a:p>
            <a:pPr eaLnBrk="1" hangingPunct="1"/>
            <a:r>
              <a:rPr lang="en-US" altLang="en-US" sz="4000" b="1" dirty="0"/>
              <a:t>Framework for Audit of </a:t>
            </a:r>
            <a:r>
              <a:rPr lang="en-US" altLang="en-US" sz="4000" b="1" dirty="0" smtClean="0"/>
              <a:t>Data File </a:t>
            </a:r>
            <a:r>
              <a:rPr lang="en-US" altLang="en-US" sz="4000" b="1" dirty="0"/>
              <a:t>Controls</a:t>
            </a:r>
            <a:r>
              <a:rPr lang="en-US" altLang="en-US" sz="3600" b="1" dirty="0"/>
              <a:t> </a:t>
            </a:r>
            <a:r>
              <a:rPr lang="en-US" altLang="en-US" sz="2400" b="1" dirty="0"/>
              <a:t>(Objective 6)</a:t>
            </a:r>
          </a:p>
        </p:txBody>
      </p:sp>
      <p:sp>
        <p:nvSpPr>
          <p:cNvPr id="1106947" name="Rectangle 3"/>
          <p:cNvSpPr>
            <a:spLocks noGrp="1" noChangeArrowheads="1"/>
          </p:cNvSpPr>
          <p:nvPr>
            <p:ph type="body" idx="1"/>
          </p:nvPr>
        </p:nvSpPr>
        <p:spPr>
          <a:xfrm>
            <a:off x="581891" y="1939638"/>
            <a:ext cx="9400309" cy="4114800"/>
          </a:xfrm>
          <a:noFill/>
        </p:spPr>
        <p:txBody>
          <a:bodyPr vert="horz" lIns="90488" tIns="44450" rIns="90488" bIns="44450" rtlCol="0">
            <a:normAutofit/>
          </a:bodyPr>
          <a:lstStyle/>
          <a:p>
            <a:pPr eaLnBrk="1" hangingPunct="1"/>
            <a:r>
              <a:rPr lang="en-US" altLang="en-US" i="1" dirty="0" smtClean="0">
                <a:solidFill>
                  <a:schemeClr val="tx1"/>
                </a:solidFill>
                <a:latin typeface="+mj-lt"/>
              </a:rPr>
              <a:t>Some types of errors and fraud:</a:t>
            </a:r>
          </a:p>
          <a:p>
            <a:pPr lvl="1" eaLnBrk="1" hangingPunct="1">
              <a:buFontTx/>
              <a:buChar char="–"/>
            </a:pPr>
            <a:r>
              <a:rPr lang="en-US" altLang="en-US" dirty="0" smtClean="0">
                <a:latin typeface="+mj-lt"/>
              </a:rPr>
              <a:t>Unauthorized modification or disclosure of  stored data</a:t>
            </a:r>
          </a:p>
          <a:p>
            <a:pPr lvl="1" eaLnBrk="1" hangingPunct="1">
              <a:buFontTx/>
              <a:buChar char="–"/>
            </a:pPr>
            <a:r>
              <a:rPr lang="en-US" altLang="en-US" dirty="0" smtClean="0">
                <a:latin typeface="+mj-lt"/>
              </a:rPr>
              <a:t>Destruction of stored data due to inadvertent errors, hardware or software malfunctions and intentional acts of sabotage or vandalism</a:t>
            </a:r>
          </a:p>
        </p:txBody>
      </p:sp>
      <p:sp>
        <p:nvSpPr>
          <p:cNvPr id="2" name="Slide Number Placeholder 1"/>
          <p:cNvSpPr>
            <a:spLocks noGrp="1"/>
          </p:cNvSpPr>
          <p:nvPr>
            <p:ph type="sldNum" sz="quarter" idx="12"/>
          </p:nvPr>
        </p:nvSpPr>
        <p:spPr/>
        <p:txBody>
          <a:bodyPr/>
          <a:lstStyle/>
          <a:p>
            <a:fld id="{919C02E9-2FDD-4E92-B284-B4B315E5001E}" type="slidenum">
              <a:rPr lang="en-US" smtClean="0"/>
              <a:t>41</a:t>
            </a:fld>
            <a:endParaRPr lang="en-US"/>
          </a:p>
        </p:txBody>
      </p:sp>
    </p:spTree>
    <p:extLst>
      <p:ext uri="{BB962C8B-B14F-4D97-AF65-F5344CB8AC3E}">
        <p14:creationId xmlns:p14="http://schemas.microsoft.com/office/powerpoint/2010/main" val="31506927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3" name="Rectangle 3"/>
          <p:cNvSpPr>
            <a:spLocks noGrp="1" noChangeArrowheads="1"/>
          </p:cNvSpPr>
          <p:nvPr>
            <p:ph type="body" idx="1"/>
          </p:nvPr>
        </p:nvSpPr>
        <p:spPr>
          <a:xfrm>
            <a:off x="838200" y="1991881"/>
            <a:ext cx="10515600" cy="4351338"/>
          </a:xfrm>
        </p:spPr>
        <p:txBody>
          <a:bodyPr/>
          <a:lstStyle/>
          <a:p>
            <a:pPr eaLnBrk="1" hangingPunct="1"/>
            <a:r>
              <a:rPr lang="en-US" altLang="en-US" i="1" dirty="0" smtClean="0">
                <a:solidFill>
                  <a:schemeClr val="tx1"/>
                </a:solidFill>
                <a:latin typeface="+mj-lt"/>
              </a:rPr>
              <a:t>Some types of control procedures:</a:t>
            </a:r>
          </a:p>
          <a:p>
            <a:pPr lvl="1" eaLnBrk="1" hangingPunct="1">
              <a:buFontTx/>
              <a:buChar char="–"/>
            </a:pPr>
            <a:r>
              <a:rPr lang="en-US" altLang="en-US" dirty="0" smtClean="0">
                <a:latin typeface="+mj-lt"/>
              </a:rPr>
              <a:t>Concurrent update controls</a:t>
            </a:r>
          </a:p>
          <a:p>
            <a:pPr lvl="1" eaLnBrk="1" hangingPunct="1">
              <a:buFontTx/>
              <a:buChar char="–"/>
            </a:pPr>
            <a:r>
              <a:rPr lang="en-US" altLang="en-US" dirty="0" smtClean="0">
                <a:latin typeface="+mj-lt"/>
              </a:rPr>
              <a:t>Proper use of file labels and write-control mechanisms</a:t>
            </a:r>
          </a:p>
          <a:p>
            <a:pPr lvl="1" eaLnBrk="1" hangingPunct="1">
              <a:buFontTx/>
              <a:buChar char="–"/>
            </a:pPr>
            <a:r>
              <a:rPr lang="en-US" altLang="en-US" dirty="0" smtClean="0">
                <a:latin typeface="+mj-lt"/>
              </a:rPr>
              <a:t>Use of virus protection software</a:t>
            </a:r>
          </a:p>
          <a:p>
            <a:pPr eaLnBrk="1" hangingPunct="1"/>
            <a:endParaRPr lang="en-US" altLang="en-US" dirty="0" smtClean="0">
              <a:latin typeface="+mj-lt"/>
            </a:endParaRPr>
          </a:p>
        </p:txBody>
      </p:sp>
      <p:sp>
        <p:nvSpPr>
          <p:cNvPr id="7" name="Rectangle 2"/>
          <p:cNvSpPr>
            <a:spLocks noGrp="1" noChangeArrowheads="1"/>
          </p:cNvSpPr>
          <p:nvPr>
            <p:ph type="title"/>
          </p:nvPr>
        </p:nvSpPr>
        <p:spPr>
          <a:xfrm>
            <a:off x="581891" y="381001"/>
            <a:ext cx="10584873" cy="1527175"/>
          </a:xfrm>
          <a:noFill/>
        </p:spPr>
        <p:txBody>
          <a:bodyPr vert="horz" lIns="90488" tIns="44450" rIns="90488" bIns="44450" rtlCol="0" anchor="ctr">
            <a:normAutofit/>
          </a:bodyPr>
          <a:lstStyle/>
          <a:p>
            <a:pPr eaLnBrk="1" hangingPunct="1"/>
            <a:r>
              <a:rPr lang="en-US" altLang="en-US" sz="4000" b="1" dirty="0"/>
              <a:t>Framework for Audit of </a:t>
            </a:r>
            <a:r>
              <a:rPr lang="en-US" altLang="en-US" sz="4000" b="1" dirty="0" smtClean="0"/>
              <a:t>Data File </a:t>
            </a:r>
            <a:r>
              <a:rPr lang="en-US" altLang="en-US" sz="4000" b="1" dirty="0"/>
              <a:t>Controls</a:t>
            </a:r>
            <a:r>
              <a:rPr lang="en-US" altLang="en-US" sz="3600" b="1" dirty="0"/>
              <a:t> </a:t>
            </a:r>
            <a:r>
              <a:rPr lang="en-US" altLang="en-US" sz="2400" b="1" dirty="0"/>
              <a:t>(Objective 6)</a:t>
            </a:r>
          </a:p>
        </p:txBody>
      </p:sp>
      <p:sp>
        <p:nvSpPr>
          <p:cNvPr id="3" name="Slide Number Placeholder 2"/>
          <p:cNvSpPr>
            <a:spLocks noGrp="1"/>
          </p:cNvSpPr>
          <p:nvPr>
            <p:ph type="sldNum" sz="quarter" idx="12"/>
          </p:nvPr>
        </p:nvSpPr>
        <p:spPr/>
        <p:txBody>
          <a:bodyPr/>
          <a:lstStyle/>
          <a:p>
            <a:fld id="{919C02E9-2FDD-4E92-B284-B4B315E5001E}" type="slidenum">
              <a:rPr lang="en-US" smtClean="0"/>
              <a:t>42</a:t>
            </a:fld>
            <a:endParaRPr lang="en-US"/>
          </a:p>
        </p:txBody>
      </p:sp>
    </p:spTree>
    <p:extLst>
      <p:ext uri="{BB962C8B-B14F-4D97-AF65-F5344CB8AC3E}">
        <p14:creationId xmlns:p14="http://schemas.microsoft.com/office/powerpoint/2010/main" val="5176813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7" name="Rectangle 3"/>
          <p:cNvSpPr>
            <a:spLocks noGrp="1" noChangeArrowheads="1"/>
          </p:cNvSpPr>
          <p:nvPr>
            <p:ph type="body" idx="1"/>
          </p:nvPr>
        </p:nvSpPr>
        <p:spPr>
          <a:xfrm>
            <a:off x="581891" y="1825625"/>
            <a:ext cx="10771909" cy="4351338"/>
          </a:xfrm>
        </p:spPr>
        <p:txBody>
          <a:bodyPr/>
          <a:lstStyle/>
          <a:p>
            <a:pPr eaLnBrk="1" hangingPunct="1"/>
            <a:r>
              <a:rPr lang="en-US" altLang="en-US" sz="2600" i="1" dirty="0">
                <a:latin typeface="+mj-lt"/>
              </a:rPr>
              <a:t>Some systems review audit procedures:</a:t>
            </a:r>
          </a:p>
          <a:p>
            <a:pPr lvl="1" eaLnBrk="1" hangingPunct="1">
              <a:buFontTx/>
              <a:buChar char="–"/>
            </a:pPr>
            <a:r>
              <a:rPr lang="en-US" altLang="en-US" dirty="0">
                <a:latin typeface="+mj-lt"/>
              </a:rPr>
              <a:t>Examination of disaster recovery plan</a:t>
            </a:r>
          </a:p>
          <a:p>
            <a:pPr lvl="1" eaLnBrk="1" hangingPunct="1">
              <a:buFontTx/>
              <a:buChar char="–"/>
            </a:pPr>
            <a:r>
              <a:rPr lang="en-US" altLang="en-US" dirty="0">
                <a:latin typeface="+mj-lt"/>
              </a:rPr>
              <a:t>Discussion of data file control procedures with systems managers and operators</a:t>
            </a:r>
          </a:p>
          <a:p>
            <a:pPr lvl="1" eaLnBrk="1" hangingPunct="1">
              <a:buFontTx/>
              <a:buChar char="–"/>
            </a:pPr>
            <a:r>
              <a:rPr lang="en-US" altLang="en-US" dirty="0">
                <a:latin typeface="+mj-lt"/>
              </a:rPr>
              <a:t>Review of logical access policies and procedures</a:t>
            </a:r>
          </a:p>
          <a:p>
            <a:pPr lvl="1" eaLnBrk="1" hangingPunct="1">
              <a:buFontTx/>
              <a:buChar char="–"/>
            </a:pPr>
            <a:r>
              <a:rPr lang="en-US" altLang="en-US" dirty="0">
                <a:latin typeface="+mj-lt"/>
              </a:rPr>
              <a:t>Review of documentation for functions of file library operation</a:t>
            </a:r>
          </a:p>
          <a:p>
            <a:pPr lvl="1" eaLnBrk="1" hangingPunct="1">
              <a:buFontTx/>
              <a:buChar char="–"/>
            </a:pPr>
            <a:endParaRPr lang="en-US" altLang="en-US" dirty="0">
              <a:latin typeface="+mj-lt"/>
            </a:endParaRPr>
          </a:p>
        </p:txBody>
      </p:sp>
      <p:sp>
        <p:nvSpPr>
          <p:cNvPr id="7" name="Rectangle 2"/>
          <p:cNvSpPr>
            <a:spLocks noGrp="1" noChangeArrowheads="1"/>
          </p:cNvSpPr>
          <p:nvPr>
            <p:ph type="title"/>
          </p:nvPr>
        </p:nvSpPr>
        <p:spPr>
          <a:xfrm>
            <a:off x="581891" y="381001"/>
            <a:ext cx="10584873" cy="1527175"/>
          </a:xfrm>
          <a:noFill/>
        </p:spPr>
        <p:txBody>
          <a:bodyPr vert="horz" lIns="90488" tIns="44450" rIns="90488" bIns="44450" rtlCol="0" anchor="ctr">
            <a:normAutofit/>
          </a:bodyPr>
          <a:lstStyle/>
          <a:p>
            <a:pPr eaLnBrk="1" hangingPunct="1"/>
            <a:r>
              <a:rPr lang="en-US" altLang="en-US" sz="4000" b="1" dirty="0"/>
              <a:t>Framework for Audit of </a:t>
            </a:r>
            <a:r>
              <a:rPr lang="en-US" altLang="en-US" sz="4000" b="1" dirty="0" smtClean="0"/>
              <a:t>Data File </a:t>
            </a:r>
            <a:r>
              <a:rPr lang="en-US" altLang="en-US" sz="4000" b="1" dirty="0"/>
              <a:t>Controls</a:t>
            </a:r>
            <a:r>
              <a:rPr lang="en-US" altLang="en-US" sz="3600" b="1" dirty="0"/>
              <a:t> </a:t>
            </a:r>
            <a:r>
              <a:rPr lang="en-US" altLang="en-US" sz="2400" b="1" dirty="0"/>
              <a:t>(Objective 6)</a:t>
            </a:r>
          </a:p>
        </p:txBody>
      </p:sp>
      <p:sp>
        <p:nvSpPr>
          <p:cNvPr id="3" name="Slide Number Placeholder 2"/>
          <p:cNvSpPr>
            <a:spLocks noGrp="1"/>
          </p:cNvSpPr>
          <p:nvPr>
            <p:ph type="sldNum" sz="quarter" idx="12"/>
          </p:nvPr>
        </p:nvSpPr>
        <p:spPr/>
        <p:txBody>
          <a:bodyPr/>
          <a:lstStyle/>
          <a:p>
            <a:fld id="{919C02E9-2FDD-4E92-B284-B4B315E5001E}" type="slidenum">
              <a:rPr lang="en-US" smtClean="0"/>
              <a:t>43</a:t>
            </a:fld>
            <a:endParaRPr lang="en-US"/>
          </a:p>
        </p:txBody>
      </p:sp>
    </p:spTree>
    <p:extLst>
      <p:ext uri="{BB962C8B-B14F-4D97-AF65-F5344CB8AC3E}">
        <p14:creationId xmlns:p14="http://schemas.microsoft.com/office/powerpoint/2010/main" val="4838782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08995" name="Rectangle 3"/>
          <p:cNvSpPr>
            <a:spLocks noGrp="1" noChangeArrowheads="1"/>
          </p:cNvSpPr>
          <p:nvPr>
            <p:ph type="body" idx="1"/>
          </p:nvPr>
        </p:nvSpPr>
        <p:spPr>
          <a:xfrm>
            <a:off x="581891" y="1925785"/>
            <a:ext cx="10584873" cy="4495800"/>
          </a:xfrm>
          <a:noFill/>
        </p:spPr>
        <p:txBody>
          <a:bodyPr vert="horz" lIns="90488" tIns="44450" rIns="90488" bIns="44450" rtlCol="0">
            <a:normAutofit/>
          </a:bodyPr>
          <a:lstStyle/>
          <a:p>
            <a:pPr eaLnBrk="1" hangingPunct="1">
              <a:lnSpc>
                <a:spcPct val="80000"/>
              </a:lnSpc>
            </a:pPr>
            <a:r>
              <a:rPr lang="en-US" altLang="en-US" sz="2600" i="1" dirty="0">
                <a:latin typeface="+mj-lt"/>
              </a:rPr>
              <a:t>Some tests of control audit procedures:</a:t>
            </a:r>
          </a:p>
          <a:p>
            <a:pPr lvl="1" eaLnBrk="1" hangingPunct="1">
              <a:lnSpc>
                <a:spcPct val="80000"/>
              </a:lnSpc>
              <a:buFontTx/>
              <a:buChar char="–"/>
            </a:pPr>
            <a:r>
              <a:rPr lang="en-US" altLang="en-US" dirty="0">
                <a:latin typeface="+mj-lt"/>
              </a:rPr>
              <a:t>Observing and evaluating file library operations</a:t>
            </a:r>
          </a:p>
          <a:p>
            <a:pPr lvl="1" eaLnBrk="1" hangingPunct="1">
              <a:lnSpc>
                <a:spcPct val="80000"/>
              </a:lnSpc>
              <a:buFontTx/>
              <a:buChar char="–"/>
            </a:pPr>
            <a:r>
              <a:rPr lang="en-US" altLang="en-US" dirty="0">
                <a:latin typeface="+mj-lt"/>
              </a:rPr>
              <a:t>Review records of password assignment and modification</a:t>
            </a:r>
          </a:p>
          <a:p>
            <a:pPr lvl="1" eaLnBrk="1" hangingPunct="1">
              <a:lnSpc>
                <a:spcPct val="80000"/>
              </a:lnSpc>
              <a:buFontTx/>
              <a:buChar char="–"/>
            </a:pPr>
            <a:r>
              <a:rPr lang="en-US" altLang="en-US" dirty="0">
                <a:latin typeface="+mj-lt"/>
              </a:rPr>
              <a:t>Observation of the preparation of off-site storage back-up facilities</a:t>
            </a:r>
          </a:p>
          <a:p>
            <a:pPr lvl="1" eaLnBrk="1" hangingPunct="1">
              <a:lnSpc>
                <a:spcPct val="80000"/>
              </a:lnSpc>
              <a:buFontTx/>
              <a:buChar char="–"/>
            </a:pPr>
            <a:r>
              <a:rPr lang="en-US" altLang="en-US" dirty="0">
                <a:latin typeface="+mj-lt"/>
              </a:rPr>
              <a:t>Reconciliation of master file totals with separately maintained control totals</a:t>
            </a:r>
          </a:p>
          <a:p>
            <a:pPr eaLnBrk="1" hangingPunct="1">
              <a:lnSpc>
                <a:spcPct val="80000"/>
              </a:lnSpc>
            </a:pPr>
            <a:r>
              <a:rPr lang="en-US" altLang="en-US" sz="2600" i="1" dirty="0">
                <a:latin typeface="+mj-lt"/>
              </a:rPr>
              <a:t>Some compensating controls:</a:t>
            </a:r>
          </a:p>
          <a:p>
            <a:pPr lvl="1" eaLnBrk="1" hangingPunct="1">
              <a:lnSpc>
                <a:spcPct val="80000"/>
              </a:lnSpc>
              <a:buFontTx/>
              <a:buChar char="–"/>
            </a:pPr>
            <a:r>
              <a:rPr lang="en-US" altLang="en-US" dirty="0">
                <a:latin typeface="+mj-lt"/>
              </a:rPr>
              <a:t>Effective computer security controls</a:t>
            </a:r>
          </a:p>
          <a:p>
            <a:pPr lvl="1" eaLnBrk="1" hangingPunct="1">
              <a:lnSpc>
                <a:spcPct val="80000"/>
              </a:lnSpc>
              <a:buFontTx/>
              <a:buChar char="–"/>
            </a:pPr>
            <a:r>
              <a:rPr lang="en-US" altLang="en-US" dirty="0">
                <a:latin typeface="+mj-lt"/>
              </a:rPr>
              <a:t>Strong user controls</a:t>
            </a:r>
          </a:p>
          <a:p>
            <a:pPr lvl="1" eaLnBrk="1" hangingPunct="1">
              <a:lnSpc>
                <a:spcPct val="80000"/>
              </a:lnSpc>
              <a:buFontTx/>
              <a:buChar char="–"/>
            </a:pPr>
            <a:r>
              <a:rPr lang="en-US" altLang="en-US" dirty="0">
                <a:latin typeface="+mj-lt"/>
              </a:rPr>
              <a:t>Strong processing controls</a:t>
            </a:r>
          </a:p>
        </p:txBody>
      </p:sp>
      <p:sp>
        <p:nvSpPr>
          <p:cNvPr id="7" name="Rectangle 2"/>
          <p:cNvSpPr>
            <a:spLocks noGrp="1" noChangeArrowheads="1"/>
          </p:cNvSpPr>
          <p:nvPr>
            <p:ph type="title"/>
          </p:nvPr>
        </p:nvSpPr>
        <p:spPr>
          <a:xfrm>
            <a:off x="581891" y="381001"/>
            <a:ext cx="10584873" cy="1527175"/>
          </a:xfrm>
          <a:noFill/>
        </p:spPr>
        <p:txBody>
          <a:bodyPr vert="horz" lIns="90488" tIns="44450" rIns="90488" bIns="44450" rtlCol="0" anchor="ctr">
            <a:normAutofit/>
          </a:bodyPr>
          <a:lstStyle/>
          <a:p>
            <a:pPr eaLnBrk="1" hangingPunct="1"/>
            <a:r>
              <a:rPr lang="en-US" altLang="en-US" sz="4000" b="1" dirty="0"/>
              <a:t>Framework for Audit of </a:t>
            </a:r>
            <a:r>
              <a:rPr lang="en-US" altLang="en-US" sz="4000" b="1" dirty="0" smtClean="0"/>
              <a:t>Data File </a:t>
            </a:r>
            <a:r>
              <a:rPr lang="en-US" altLang="en-US" sz="4000" b="1" dirty="0"/>
              <a:t>Controls</a:t>
            </a:r>
            <a:r>
              <a:rPr lang="en-US" altLang="en-US" sz="3600" b="1" dirty="0"/>
              <a:t> </a:t>
            </a:r>
            <a:r>
              <a:rPr lang="en-US" altLang="en-US" sz="2400" b="1" dirty="0"/>
              <a:t>(Objective 6)</a:t>
            </a:r>
          </a:p>
        </p:txBody>
      </p:sp>
      <p:sp>
        <p:nvSpPr>
          <p:cNvPr id="3" name="Slide Number Placeholder 2"/>
          <p:cNvSpPr>
            <a:spLocks noGrp="1"/>
          </p:cNvSpPr>
          <p:nvPr>
            <p:ph type="sldNum" sz="quarter" idx="12"/>
          </p:nvPr>
        </p:nvSpPr>
        <p:spPr/>
        <p:txBody>
          <a:bodyPr/>
          <a:lstStyle/>
          <a:p>
            <a:fld id="{919C02E9-2FDD-4E92-B284-B4B315E5001E}" type="slidenum">
              <a:rPr lang="en-US" smtClean="0"/>
              <a:t>44</a:t>
            </a:fld>
            <a:endParaRPr lang="en-US"/>
          </a:p>
        </p:txBody>
      </p:sp>
    </p:spTree>
    <p:extLst>
      <p:ext uri="{BB962C8B-B14F-4D97-AF65-F5344CB8AC3E}">
        <p14:creationId xmlns:p14="http://schemas.microsoft.com/office/powerpoint/2010/main" val="1219008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Computer Audit Software</a:t>
            </a:r>
          </a:p>
        </p:txBody>
      </p:sp>
      <p:sp>
        <p:nvSpPr>
          <p:cNvPr id="1113091" name="Rectangle 3"/>
          <p:cNvSpPr>
            <a:spLocks noGrp="1" noChangeArrowheads="1"/>
          </p:cNvSpPr>
          <p:nvPr>
            <p:ph type="body" idx="1"/>
          </p:nvPr>
        </p:nvSpPr>
        <p:spPr>
          <a:noFill/>
        </p:spPr>
        <p:txBody>
          <a:bodyPr vert="horz" lIns="90488" tIns="44450" rIns="90488" bIns="44450" rtlCol="0">
            <a:normAutofit/>
          </a:bodyPr>
          <a:lstStyle/>
          <a:p>
            <a:pPr eaLnBrk="1" hangingPunct="1">
              <a:lnSpc>
                <a:spcPct val="90000"/>
              </a:lnSpc>
            </a:pPr>
            <a:r>
              <a:rPr lang="en-US" altLang="en-US" dirty="0" smtClean="0">
                <a:latin typeface="+mj-lt"/>
              </a:rPr>
              <a:t>A number of computer programs, called computer audit software (CAS) or generalized audit software (GAS), have been written especially for auditors.</a:t>
            </a:r>
          </a:p>
          <a:p>
            <a:pPr eaLnBrk="1" hangingPunct="1">
              <a:lnSpc>
                <a:spcPct val="90000"/>
              </a:lnSpc>
            </a:pPr>
            <a:r>
              <a:rPr lang="en-US" altLang="en-US" dirty="0" smtClean="0">
                <a:latin typeface="+mj-lt"/>
              </a:rPr>
              <a:t>CAS is a computer program that, based on the auditor’s specifications, generates programs that perform the audit functions.</a:t>
            </a:r>
          </a:p>
        </p:txBody>
      </p:sp>
      <p:sp>
        <p:nvSpPr>
          <p:cNvPr id="2" name="Slide Number Placeholder 1"/>
          <p:cNvSpPr>
            <a:spLocks noGrp="1"/>
          </p:cNvSpPr>
          <p:nvPr>
            <p:ph type="sldNum" sz="quarter" idx="12"/>
          </p:nvPr>
        </p:nvSpPr>
        <p:spPr/>
        <p:txBody>
          <a:bodyPr/>
          <a:lstStyle/>
          <a:p>
            <a:fld id="{919C02E9-2FDD-4E92-B284-B4B315E5001E}" type="slidenum">
              <a:rPr lang="en-US" smtClean="0"/>
              <a:t>45</a:t>
            </a:fld>
            <a:endParaRPr lang="en-US"/>
          </a:p>
        </p:txBody>
      </p:sp>
    </p:spTree>
    <p:extLst>
      <p:ext uri="{BB962C8B-B14F-4D97-AF65-F5344CB8AC3E}">
        <p14:creationId xmlns:p14="http://schemas.microsoft.com/office/powerpoint/2010/main" val="11056770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Usage of Computer Software</a:t>
            </a:r>
          </a:p>
        </p:txBody>
      </p:sp>
      <p:sp>
        <p:nvSpPr>
          <p:cNvPr id="1115139"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dirty="0" smtClean="0">
                <a:latin typeface="+mj-lt"/>
              </a:rPr>
              <a:t>The auditor’s first step is to decide on audit objectives, learn about the files to be audited, design the audit reports, and determine how  to produce them.</a:t>
            </a:r>
          </a:p>
          <a:p>
            <a:pPr eaLnBrk="1" hangingPunct="1"/>
            <a:r>
              <a:rPr lang="en-US" altLang="en-US" dirty="0" smtClean="0">
                <a:latin typeface="+mj-lt"/>
              </a:rPr>
              <a:t>This information is recorded on specification sheets and entered into the system via a data entry program.</a:t>
            </a:r>
          </a:p>
          <a:p>
            <a:r>
              <a:rPr lang="en-US" altLang="en-US" dirty="0">
                <a:latin typeface="+mj-lt"/>
              </a:rPr>
              <a:t>This program creates specification records that the CAS uses to produce one or more auditing programs.</a:t>
            </a:r>
          </a:p>
          <a:p>
            <a:r>
              <a:rPr lang="en-US" altLang="en-US" dirty="0">
                <a:latin typeface="+mj-lt"/>
              </a:rPr>
              <a:t>The auditing programs process the sources files and perform the auditing operations needed to produce the specified audit reports.</a:t>
            </a:r>
          </a:p>
          <a:p>
            <a:pPr eaLnBrk="1" hangingPunct="1"/>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46</a:t>
            </a:fld>
            <a:endParaRPr lang="en-US"/>
          </a:p>
        </p:txBody>
      </p:sp>
    </p:spTree>
    <p:extLst>
      <p:ext uri="{BB962C8B-B14F-4D97-AF65-F5344CB8AC3E}">
        <p14:creationId xmlns:p14="http://schemas.microsoft.com/office/powerpoint/2010/main" val="21427318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80" name="Rectangle 2"/>
          <p:cNvSpPr>
            <a:spLocks noGrp="1" noChangeArrowheads="1"/>
          </p:cNvSpPr>
          <p:nvPr>
            <p:ph type="title"/>
          </p:nvPr>
        </p:nvSpPr>
        <p:spPr>
          <a:xfrm>
            <a:off x="838199" y="365125"/>
            <a:ext cx="10868891" cy="1325563"/>
          </a:xfrm>
          <a:noFill/>
        </p:spPr>
        <p:txBody>
          <a:bodyPr vert="horz" lIns="90488" tIns="44450" rIns="90488" bIns="44450" rtlCol="0" anchor="ctr">
            <a:normAutofit/>
          </a:bodyPr>
          <a:lstStyle/>
          <a:p>
            <a:pPr eaLnBrk="1" hangingPunct="1"/>
            <a:r>
              <a:rPr lang="en-US" altLang="en-US" b="1" dirty="0" smtClean="0"/>
              <a:t>General Functions of Computer Audit Software</a:t>
            </a:r>
          </a:p>
        </p:txBody>
      </p:sp>
      <p:sp>
        <p:nvSpPr>
          <p:cNvPr id="1119235" name="Rectangle 3"/>
          <p:cNvSpPr>
            <a:spLocks noGrp="1" noChangeArrowheads="1"/>
          </p:cNvSpPr>
          <p:nvPr>
            <p:ph type="body" idx="1"/>
          </p:nvPr>
        </p:nvSpPr>
        <p:spPr>
          <a:noFill/>
        </p:spPr>
        <p:txBody>
          <a:bodyPr vert="horz" lIns="90488" tIns="44450" rIns="90488" bIns="44450" rtlCol="0">
            <a:normAutofit/>
          </a:bodyPr>
          <a:lstStyle/>
          <a:p>
            <a:pPr eaLnBrk="1" hangingPunct="1">
              <a:lnSpc>
                <a:spcPct val="90000"/>
              </a:lnSpc>
              <a:buFontTx/>
              <a:buChar char="–"/>
            </a:pPr>
            <a:r>
              <a:rPr lang="en-US" altLang="en-US" dirty="0" smtClean="0">
                <a:latin typeface="+mj-lt"/>
              </a:rPr>
              <a:t>Reformatting</a:t>
            </a:r>
          </a:p>
          <a:p>
            <a:pPr eaLnBrk="1" hangingPunct="1">
              <a:lnSpc>
                <a:spcPct val="90000"/>
              </a:lnSpc>
              <a:buFontTx/>
              <a:buChar char="–"/>
            </a:pPr>
            <a:r>
              <a:rPr lang="en-US" altLang="en-US" dirty="0" smtClean="0">
                <a:latin typeface="+mj-lt"/>
              </a:rPr>
              <a:t>File manipulation</a:t>
            </a:r>
          </a:p>
          <a:p>
            <a:pPr eaLnBrk="1" hangingPunct="1">
              <a:lnSpc>
                <a:spcPct val="90000"/>
              </a:lnSpc>
              <a:buFontTx/>
              <a:buChar char="–"/>
            </a:pPr>
            <a:r>
              <a:rPr lang="en-US" altLang="en-US" dirty="0" smtClean="0">
                <a:latin typeface="+mj-lt"/>
              </a:rPr>
              <a:t>Calculation</a:t>
            </a:r>
          </a:p>
          <a:p>
            <a:pPr eaLnBrk="1" hangingPunct="1">
              <a:lnSpc>
                <a:spcPct val="90000"/>
              </a:lnSpc>
              <a:buFontTx/>
              <a:buChar char="–"/>
            </a:pPr>
            <a:r>
              <a:rPr lang="en-US" altLang="en-US" dirty="0" smtClean="0">
                <a:latin typeface="+mj-lt"/>
              </a:rPr>
              <a:t>Data selection</a:t>
            </a:r>
          </a:p>
          <a:p>
            <a:pPr eaLnBrk="1" hangingPunct="1">
              <a:lnSpc>
                <a:spcPct val="90000"/>
              </a:lnSpc>
              <a:buFontTx/>
              <a:buChar char="–"/>
            </a:pPr>
            <a:r>
              <a:rPr lang="en-US" altLang="en-US" dirty="0" smtClean="0">
                <a:latin typeface="+mj-lt"/>
              </a:rPr>
              <a:t>Data analysis</a:t>
            </a:r>
          </a:p>
          <a:p>
            <a:pPr eaLnBrk="1" hangingPunct="1">
              <a:lnSpc>
                <a:spcPct val="90000"/>
              </a:lnSpc>
              <a:buFontTx/>
              <a:buChar char="–"/>
            </a:pPr>
            <a:r>
              <a:rPr lang="en-US" altLang="en-US" dirty="0" smtClean="0">
                <a:latin typeface="+mj-lt"/>
              </a:rPr>
              <a:t>File processing</a:t>
            </a:r>
          </a:p>
          <a:p>
            <a:pPr eaLnBrk="1" hangingPunct="1">
              <a:lnSpc>
                <a:spcPct val="90000"/>
              </a:lnSpc>
              <a:buFontTx/>
              <a:buChar char="–"/>
            </a:pPr>
            <a:r>
              <a:rPr lang="en-US" altLang="en-US" dirty="0" smtClean="0">
                <a:latin typeface="+mj-lt"/>
              </a:rPr>
              <a:t>Statistics</a:t>
            </a:r>
          </a:p>
          <a:p>
            <a:pPr eaLnBrk="1" hangingPunct="1">
              <a:lnSpc>
                <a:spcPct val="90000"/>
              </a:lnSpc>
              <a:buFontTx/>
              <a:buChar char="–"/>
            </a:pPr>
            <a:r>
              <a:rPr lang="en-US" altLang="en-US" dirty="0" smtClean="0">
                <a:latin typeface="+mj-lt"/>
              </a:rPr>
              <a:t>Report generation</a:t>
            </a:r>
          </a:p>
        </p:txBody>
      </p:sp>
      <p:sp>
        <p:nvSpPr>
          <p:cNvPr id="2" name="Slide Number Placeholder 1"/>
          <p:cNvSpPr>
            <a:spLocks noGrp="1"/>
          </p:cNvSpPr>
          <p:nvPr>
            <p:ph type="sldNum" sz="quarter" idx="12"/>
          </p:nvPr>
        </p:nvSpPr>
        <p:spPr/>
        <p:txBody>
          <a:bodyPr/>
          <a:lstStyle/>
          <a:p>
            <a:fld id="{919C02E9-2FDD-4E92-B284-B4B315E5001E}" type="slidenum">
              <a:rPr lang="en-US" smtClean="0"/>
              <a:t>47</a:t>
            </a:fld>
            <a:endParaRPr lang="en-US"/>
          </a:p>
        </p:txBody>
      </p:sp>
    </p:spTree>
    <p:extLst>
      <p:ext uri="{BB962C8B-B14F-4D97-AF65-F5344CB8AC3E}">
        <p14:creationId xmlns:p14="http://schemas.microsoft.com/office/powerpoint/2010/main" val="778156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7828"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Operational Audits of an AIS</a:t>
            </a:r>
          </a:p>
        </p:txBody>
      </p:sp>
      <p:sp>
        <p:nvSpPr>
          <p:cNvPr id="1123331" name="Rectangle 3"/>
          <p:cNvSpPr>
            <a:spLocks noGrp="1" noChangeArrowheads="1"/>
          </p:cNvSpPr>
          <p:nvPr>
            <p:ph type="body" idx="1"/>
          </p:nvPr>
        </p:nvSpPr>
        <p:spPr>
          <a:noFill/>
        </p:spPr>
        <p:txBody>
          <a:bodyPr vert="horz" lIns="90488" tIns="44450" rIns="90488" bIns="44450" rtlCol="0">
            <a:normAutofit/>
          </a:bodyPr>
          <a:lstStyle/>
          <a:p>
            <a:pPr eaLnBrk="1" hangingPunct="1">
              <a:buFont typeface="Wingdings" panose="05000000000000000000" pitchFamily="2" charset="2"/>
              <a:buNone/>
            </a:pPr>
            <a:r>
              <a:rPr lang="en-US" altLang="en-US" sz="2600">
                <a:latin typeface="+mj-lt"/>
              </a:rPr>
              <a:t>The techniques and procedures used in operational audits are similar to those of IS and financial audits.</a:t>
            </a:r>
          </a:p>
          <a:p>
            <a:pPr eaLnBrk="1" hangingPunct="1"/>
            <a:r>
              <a:rPr lang="en-US" altLang="en-US" sz="2600">
                <a:latin typeface="+mj-lt"/>
              </a:rPr>
              <a:t>The basic difference is that the IS audit scope is confined to internal controls, whereas the financial audit scope is limited to IIS output.</a:t>
            </a:r>
          </a:p>
          <a:p>
            <a:pPr eaLnBrk="1" hangingPunct="1"/>
            <a:r>
              <a:rPr lang="en-US" altLang="en-US" sz="2600">
                <a:latin typeface="+mj-lt"/>
              </a:rPr>
              <a:t>The operational audit scope encompasses all aspects of IS management.</a:t>
            </a:r>
          </a:p>
        </p:txBody>
      </p:sp>
      <p:sp>
        <p:nvSpPr>
          <p:cNvPr id="2" name="Slide Number Placeholder 1"/>
          <p:cNvSpPr>
            <a:spLocks noGrp="1"/>
          </p:cNvSpPr>
          <p:nvPr>
            <p:ph type="sldNum" sz="quarter" idx="12"/>
          </p:nvPr>
        </p:nvSpPr>
        <p:spPr/>
        <p:txBody>
          <a:bodyPr/>
          <a:lstStyle/>
          <a:p>
            <a:fld id="{919C02E9-2FDD-4E92-B284-B4B315E5001E}" type="slidenum">
              <a:rPr lang="en-US" smtClean="0"/>
              <a:t>48</a:t>
            </a:fld>
            <a:endParaRPr lang="en-US"/>
          </a:p>
        </p:txBody>
      </p:sp>
    </p:spTree>
    <p:extLst>
      <p:ext uri="{BB962C8B-B14F-4D97-AF65-F5344CB8AC3E}">
        <p14:creationId xmlns:p14="http://schemas.microsoft.com/office/powerpoint/2010/main" val="34255087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2" name="Rectangle 2"/>
          <p:cNvSpPr>
            <a:spLocks noGrp="1" noChangeArrowheads="1"/>
          </p:cNvSpPr>
          <p:nvPr>
            <p:ph type="title"/>
          </p:nvPr>
        </p:nvSpPr>
        <p:spPr>
          <a:noFill/>
        </p:spPr>
        <p:txBody>
          <a:bodyPr vert="horz" lIns="90488" tIns="44450" rIns="90488" bIns="44450" rtlCol="0" anchor="ctr">
            <a:normAutofit/>
          </a:bodyPr>
          <a:lstStyle/>
          <a:p>
            <a:pPr eaLnBrk="1" hangingPunct="1"/>
            <a:r>
              <a:rPr lang="en-US" altLang="en-US" b="1" dirty="0" smtClean="0"/>
              <a:t>Operational Audits of an AIS</a:t>
            </a:r>
          </a:p>
        </p:txBody>
      </p:sp>
      <p:sp>
        <p:nvSpPr>
          <p:cNvPr id="1125379" name="Rectangle 3"/>
          <p:cNvSpPr>
            <a:spLocks noGrp="1" noChangeArrowheads="1"/>
          </p:cNvSpPr>
          <p:nvPr>
            <p:ph type="body" idx="1"/>
          </p:nvPr>
        </p:nvSpPr>
        <p:spPr>
          <a:noFill/>
        </p:spPr>
        <p:txBody>
          <a:bodyPr vert="horz" lIns="90488" tIns="44450" rIns="90488" bIns="44450" rtlCol="0">
            <a:normAutofit/>
          </a:bodyPr>
          <a:lstStyle/>
          <a:p>
            <a:pPr eaLnBrk="1" hangingPunct="1"/>
            <a:r>
              <a:rPr lang="en-US" altLang="en-US" sz="2600" dirty="0">
                <a:latin typeface="+mj-lt"/>
              </a:rPr>
              <a:t>Operational audit objectives include evaluating effectiveness, efficiency, and    goal achievement.</a:t>
            </a:r>
          </a:p>
          <a:p>
            <a:pPr eaLnBrk="1" hangingPunct="1"/>
            <a:r>
              <a:rPr lang="en-US" altLang="en-US" sz="2600" dirty="0">
                <a:latin typeface="+mj-lt"/>
              </a:rPr>
              <a:t>What are some evidence collection activities?</a:t>
            </a:r>
          </a:p>
          <a:p>
            <a:pPr lvl="1" eaLnBrk="1" hangingPunct="1">
              <a:buFontTx/>
              <a:buChar char="–"/>
            </a:pPr>
            <a:r>
              <a:rPr lang="en-US" altLang="en-US" dirty="0">
                <a:latin typeface="+mj-lt"/>
              </a:rPr>
              <a:t>Reviewing operating policies and documentation</a:t>
            </a:r>
          </a:p>
          <a:p>
            <a:pPr lvl="1" eaLnBrk="1" hangingPunct="1">
              <a:buFontTx/>
              <a:buChar char="–"/>
            </a:pPr>
            <a:r>
              <a:rPr lang="en-US" altLang="en-US" dirty="0">
                <a:latin typeface="+mj-lt"/>
              </a:rPr>
              <a:t>Confirming procedures with management    and operating </a:t>
            </a:r>
            <a:r>
              <a:rPr lang="en-US" altLang="en-US" dirty="0" smtClean="0">
                <a:latin typeface="+mj-lt"/>
              </a:rPr>
              <a:t>personnel</a:t>
            </a:r>
          </a:p>
          <a:p>
            <a:pPr lvl="1">
              <a:buFontTx/>
              <a:buChar char="–"/>
            </a:pPr>
            <a:r>
              <a:rPr lang="en-US" altLang="en-US" dirty="0">
                <a:latin typeface="+mj-lt"/>
              </a:rPr>
              <a:t>Observing operating functions and activities</a:t>
            </a:r>
          </a:p>
          <a:p>
            <a:pPr lvl="1">
              <a:buFontTx/>
              <a:buChar char="–"/>
            </a:pPr>
            <a:r>
              <a:rPr lang="en-US" altLang="en-US" dirty="0">
                <a:latin typeface="+mj-lt"/>
              </a:rPr>
              <a:t>Examining financial and operating plans and reports</a:t>
            </a:r>
          </a:p>
          <a:p>
            <a:pPr lvl="1">
              <a:buFontTx/>
              <a:buChar char="–"/>
            </a:pPr>
            <a:r>
              <a:rPr lang="en-US" altLang="en-US" dirty="0">
                <a:latin typeface="+mj-lt"/>
              </a:rPr>
              <a:t>Testing the accuracy of operating information</a:t>
            </a:r>
          </a:p>
          <a:p>
            <a:pPr lvl="1">
              <a:buFontTx/>
              <a:buChar char="–"/>
            </a:pPr>
            <a:r>
              <a:rPr lang="en-US" altLang="en-US" dirty="0">
                <a:latin typeface="+mj-lt"/>
              </a:rPr>
              <a:t>Testing controls</a:t>
            </a:r>
          </a:p>
          <a:p>
            <a:pPr lvl="1" eaLnBrk="1" hangingPunct="1">
              <a:buFontTx/>
              <a:buChar char="–"/>
            </a:pPr>
            <a:endParaRPr lang="en-US" alt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49</a:t>
            </a:fld>
            <a:endParaRPr lang="en-US"/>
          </a:p>
        </p:txBody>
      </p:sp>
    </p:spTree>
    <p:extLst>
      <p:ext uri="{BB962C8B-B14F-4D97-AF65-F5344CB8AC3E}">
        <p14:creationId xmlns:p14="http://schemas.microsoft.com/office/powerpoint/2010/main" val="15203340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References</a:t>
            </a:r>
            <a:endParaRPr lang="en-US" b="1" dirty="0"/>
          </a:p>
        </p:txBody>
      </p:sp>
      <p:sp>
        <p:nvSpPr>
          <p:cNvPr id="3" name="Content Placeholder 2"/>
          <p:cNvSpPr>
            <a:spLocks noGrp="1"/>
          </p:cNvSpPr>
          <p:nvPr>
            <p:ph idx="1"/>
          </p:nvPr>
        </p:nvSpPr>
        <p:spPr>
          <a:xfrm>
            <a:off x="838199" y="1825625"/>
            <a:ext cx="10996749" cy="4351338"/>
          </a:xfrm>
        </p:spPr>
        <p:txBody>
          <a:bodyPr>
            <a:normAutofit/>
          </a:bodyPr>
          <a:lstStyle/>
          <a:p>
            <a:pPr marL="571500" indent="-571500">
              <a:buFont typeface="+mj-lt"/>
              <a:buAutoNum type="romanLcPeriod"/>
            </a:pPr>
            <a:r>
              <a:rPr lang="en-GB" dirty="0" smtClean="0">
                <a:latin typeface="+mj-lt"/>
              </a:rPr>
              <a:t>Marshall B. Romney&amp; Paul J. </a:t>
            </a:r>
            <a:r>
              <a:rPr lang="en-GB" dirty="0" err="1" smtClean="0">
                <a:latin typeface="+mj-lt"/>
              </a:rPr>
              <a:t>Steinbar</a:t>
            </a:r>
            <a:r>
              <a:rPr lang="en-GB" dirty="0" smtClean="0">
                <a:latin typeface="+mj-lt"/>
              </a:rPr>
              <a:t>(2021). </a:t>
            </a:r>
            <a:r>
              <a:rPr lang="en-GB" i="1" dirty="0" smtClean="0">
                <a:latin typeface="+mj-lt"/>
              </a:rPr>
              <a:t>Accounting Information Systems (15</a:t>
            </a:r>
            <a:r>
              <a:rPr lang="en-GB" i="1" baseline="30000" dirty="0" smtClean="0">
                <a:latin typeface="+mj-lt"/>
              </a:rPr>
              <a:t>th</a:t>
            </a:r>
            <a:r>
              <a:rPr lang="en-GB" i="1" dirty="0" smtClean="0">
                <a:latin typeface="+mj-lt"/>
              </a:rPr>
              <a:t> Edition)</a:t>
            </a:r>
            <a:r>
              <a:rPr lang="en-GB" dirty="0" smtClean="0">
                <a:latin typeface="+mj-lt"/>
              </a:rPr>
              <a:t>, Pearson Education</a:t>
            </a:r>
          </a:p>
          <a:p>
            <a:pPr marL="571500" indent="-571500">
              <a:buFont typeface="+mj-lt"/>
              <a:buAutoNum type="romanLcPeriod"/>
            </a:pPr>
            <a:r>
              <a:rPr lang="en-US" dirty="0" err="1" smtClean="0">
                <a:latin typeface="+mj-lt"/>
              </a:rPr>
              <a:t>Gelinas</a:t>
            </a:r>
            <a:r>
              <a:rPr lang="en-US" dirty="0">
                <a:latin typeface="+mj-lt"/>
              </a:rPr>
              <a:t>, U. J., Dull, R. B., &amp; Wheeler, P. R. (2018). </a:t>
            </a:r>
            <a:r>
              <a:rPr lang="en-US" i="1" dirty="0">
                <a:latin typeface="+mj-lt"/>
              </a:rPr>
              <a:t>Accounting information </a:t>
            </a:r>
            <a:r>
              <a:rPr lang="en-US" i="1" dirty="0" smtClean="0">
                <a:latin typeface="+mj-lt"/>
              </a:rPr>
              <a:t>systems</a:t>
            </a:r>
            <a:r>
              <a:rPr lang="en-US" dirty="0">
                <a:latin typeface="+mj-lt"/>
              </a:rPr>
              <a:t> </a:t>
            </a:r>
            <a:r>
              <a:rPr lang="en-US" dirty="0" smtClean="0">
                <a:latin typeface="+mj-lt"/>
              </a:rPr>
              <a:t>(11th international), Cengage </a:t>
            </a:r>
            <a:r>
              <a:rPr lang="en-US" dirty="0">
                <a:latin typeface="+mj-lt"/>
              </a:rPr>
              <a:t>Learning Australia.</a:t>
            </a:r>
          </a:p>
          <a:p>
            <a:pPr marL="571500" lvl="0" indent="-571500">
              <a:buFont typeface="+mj-lt"/>
              <a:buAutoNum type="romanLcPeriod"/>
            </a:pPr>
            <a:r>
              <a:rPr lang="en-US" dirty="0" err="1">
                <a:latin typeface="+mj-lt"/>
              </a:rPr>
              <a:t>Simkin</a:t>
            </a:r>
            <a:r>
              <a:rPr lang="en-US" dirty="0">
                <a:latin typeface="+mj-lt"/>
              </a:rPr>
              <a:t>, M. G., Worrell, J. L</a:t>
            </a:r>
            <a:r>
              <a:rPr lang="en-US" dirty="0" smtClean="0">
                <a:latin typeface="+mj-lt"/>
              </a:rPr>
              <a:t>. &amp; </a:t>
            </a:r>
            <a:r>
              <a:rPr lang="en-US" dirty="0">
                <a:latin typeface="+mj-lt"/>
              </a:rPr>
              <a:t>Savage, A. A. (2019). </a:t>
            </a:r>
            <a:r>
              <a:rPr lang="en-US" i="1" dirty="0">
                <a:latin typeface="+mj-lt"/>
              </a:rPr>
              <a:t>Core concepts of accounting information systems</a:t>
            </a:r>
            <a:r>
              <a:rPr lang="en-US" dirty="0">
                <a:latin typeface="+mj-lt"/>
              </a:rPr>
              <a:t> (Fourteenth edition): John Wiley &amp; Sons</a:t>
            </a:r>
          </a:p>
          <a:p>
            <a:pPr marL="571500" lvl="0" indent="-571500">
              <a:buFont typeface="+mj-lt"/>
              <a:buAutoNum type="romanLcPeriod"/>
            </a:pPr>
            <a:r>
              <a:rPr lang="en-US" dirty="0">
                <a:latin typeface="+mj-lt"/>
              </a:rPr>
              <a:t>Quinn, M., &amp; Strauss, E. (Eds</a:t>
            </a:r>
            <a:r>
              <a:rPr lang="en-US" dirty="0" smtClean="0">
                <a:latin typeface="+mj-lt"/>
              </a:rPr>
              <a:t>.) (</a:t>
            </a:r>
            <a:r>
              <a:rPr lang="en-US" dirty="0">
                <a:latin typeface="+mj-lt"/>
              </a:rPr>
              <a:t>2018). </a:t>
            </a:r>
            <a:r>
              <a:rPr lang="en-US" i="1" dirty="0">
                <a:latin typeface="+mj-lt"/>
              </a:rPr>
              <a:t>The </a:t>
            </a:r>
            <a:r>
              <a:rPr lang="en-US" i="1" dirty="0" smtClean="0">
                <a:latin typeface="+mj-lt"/>
              </a:rPr>
              <a:t>Routledge </a:t>
            </a:r>
            <a:r>
              <a:rPr lang="en-US" i="1" dirty="0">
                <a:latin typeface="+mj-lt"/>
              </a:rPr>
              <a:t>companion to accounting information </a:t>
            </a:r>
            <a:r>
              <a:rPr lang="en-US" i="1" dirty="0" smtClean="0">
                <a:latin typeface="+mj-lt"/>
              </a:rPr>
              <a:t>systems</a:t>
            </a:r>
            <a:r>
              <a:rPr lang="en-US" dirty="0" smtClean="0">
                <a:latin typeface="+mj-lt"/>
              </a:rPr>
              <a:t>, Routledge</a:t>
            </a:r>
            <a:r>
              <a:rPr lang="en-US" dirty="0">
                <a:latin typeface="+mj-lt"/>
              </a:rPr>
              <a:t>.</a:t>
            </a:r>
          </a:p>
          <a:p>
            <a:endParaRPr lang="en-GB" dirty="0" smtClean="0">
              <a:latin typeface="+mj-lt"/>
            </a:endParaRP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50</a:t>
            </a:fld>
            <a:endParaRPr lang="en-US">
              <a:latin typeface="+mj-lt"/>
            </a:endParaRPr>
          </a:p>
        </p:txBody>
      </p:sp>
    </p:spTree>
    <p:extLst>
      <p:ext uri="{BB962C8B-B14F-4D97-AF65-F5344CB8AC3E}">
        <p14:creationId xmlns:p14="http://schemas.microsoft.com/office/powerpoint/2010/main" val="1344044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764</TotalTime>
  <Words>2637</Words>
  <Application>Microsoft Office PowerPoint</Application>
  <PresentationFormat>Widescreen</PresentationFormat>
  <Paragraphs>374</Paragraphs>
  <Slides>50</Slides>
  <Notes>42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Calibri</vt:lpstr>
      <vt:lpstr>Calibri Light</vt:lpstr>
      <vt:lpstr>Wingdings</vt:lpstr>
      <vt:lpstr>Office Theme</vt:lpstr>
      <vt:lpstr>Accounting Information Systems </vt:lpstr>
      <vt:lpstr>Chapter 9: Learning Objectives</vt:lpstr>
      <vt:lpstr>Introduction</vt:lpstr>
      <vt:lpstr>The Nature of Auditing</vt:lpstr>
      <vt:lpstr>Internal Auditing Standards</vt:lpstr>
      <vt:lpstr>Internal Auditing Standards</vt:lpstr>
      <vt:lpstr>Types of Internal Auditing Work </vt:lpstr>
      <vt:lpstr>Types of Internal Auditing Work </vt:lpstr>
      <vt:lpstr>An Overview of the Auditing Process</vt:lpstr>
      <vt:lpstr>An Overview of the Auditing Process</vt:lpstr>
      <vt:lpstr>An Overview of the Auditing Process…</vt:lpstr>
      <vt:lpstr>An Overview of the Auditing Process…</vt:lpstr>
      <vt:lpstr>An Overview of the Auditing Process…</vt:lpstr>
      <vt:lpstr>Objectives of Information Systems Audits</vt:lpstr>
      <vt:lpstr>Objectives of Information Systems Audits…</vt:lpstr>
      <vt:lpstr>The Risk-Based Audit Approach</vt:lpstr>
      <vt:lpstr>The Risk-Based Audit Approach</vt:lpstr>
      <vt:lpstr>Framework for Audit of Computer Security (Objective 1)</vt:lpstr>
      <vt:lpstr>Framework for Audit of Computer Security (Objective 1)</vt:lpstr>
      <vt:lpstr>Framework for Audit of Computer Security (Objective 1)</vt:lpstr>
      <vt:lpstr>Framework for Audit of Computer Security (Objective 1)</vt:lpstr>
      <vt:lpstr>Framework for Audit of Computer Security (Objective 1)</vt:lpstr>
      <vt:lpstr>Framework for Audit of Program Development (Objective 2)</vt:lpstr>
      <vt:lpstr>Framework for Audit of Program Development (Objective 2)</vt:lpstr>
      <vt:lpstr>Framework for Audit of Program Development (Objective 2)</vt:lpstr>
      <vt:lpstr>Framework for Audit of Program Development (Objective 2)</vt:lpstr>
      <vt:lpstr>Framework for Audit of Program Development (Objective 2)</vt:lpstr>
      <vt:lpstr>Framework for Audit of Program Modifications (Objective 3)</vt:lpstr>
      <vt:lpstr>Framework for Audit of Program Modifications (Objective 3)</vt:lpstr>
      <vt:lpstr>Framework for Audit of Program Modifications (Objective 3)</vt:lpstr>
      <vt:lpstr>Framework for Audit of Program Modifications (Objective 3)</vt:lpstr>
      <vt:lpstr>Framework for Audit of Program Modifications (Objective 3)</vt:lpstr>
      <vt:lpstr>Framework for Audit of Computer Processing Controls (Objective 4)</vt:lpstr>
      <vt:lpstr>Framework for Audit of Computer Processing Controls (Objective 4)</vt:lpstr>
      <vt:lpstr>Framework for Audit of Computer Processing Controls (Objective 4)</vt:lpstr>
      <vt:lpstr>Framework for Audit of Computer Processing Controls (Objective 4)</vt:lpstr>
      <vt:lpstr>Framework for Audit of Computer Processing Controls (Objective 4)</vt:lpstr>
      <vt:lpstr>Framework for Audit of Source Data Controls (Objective 5)</vt:lpstr>
      <vt:lpstr>Framework for Audit of Source Data Controls (Objective 5)</vt:lpstr>
      <vt:lpstr>Framework for Audit of Source Data Controls (Objective 5)</vt:lpstr>
      <vt:lpstr>Framework for Audit of Data File Controls (Objective 6)</vt:lpstr>
      <vt:lpstr>Framework for Audit of Data File Controls (Objective 6)</vt:lpstr>
      <vt:lpstr>Framework for Audit of Data File Controls (Objective 6)</vt:lpstr>
      <vt:lpstr>Framework for Audit of Data File Controls (Objective 6)</vt:lpstr>
      <vt:lpstr>Computer Audit Software</vt:lpstr>
      <vt:lpstr>Usage of Computer Software</vt:lpstr>
      <vt:lpstr>General Functions of Computer Audit Software</vt:lpstr>
      <vt:lpstr>Operational Audits of an AIS</vt:lpstr>
      <vt:lpstr>Operational Audits of an AIS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CoD_CIT</dc:creator>
  <cp:lastModifiedBy>CoD_CIT</cp:lastModifiedBy>
  <cp:revision>83</cp:revision>
  <dcterms:created xsi:type="dcterms:W3CDTF">2022-03-16T13:18:21Z</dcterms:created>
  <dcterms:modified xsi:type="dcterms:W3CDTF">2022-05-27T12:23:06Z</dcterms:modified>
</cp:coreProperties>
</file>