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57" r:id="rId2"/>
    <p:sldId id="370" r:id="rId3"/>
    <p:sldId id="675" r:id="rId4"/>
    <p:sldId id="676" r:id="rId5"/>
    <p:sldId id="677" r:id="rId6"/>
    <p:sldId id="678" r:id="rId7"/>
    <p:sldId id="679" r:id="rId8"/>
    <p:sldId id="680" r:id="rId9"/>
    <p:sldId id="681" r:id="rId10"/>
    <p:sldId id="682" r:id="rId11"/>
    <p:sldId id="683" r:id="rId12"/>
    <p:sldId id="684" r:id="rId13"/>
    <p:sldId id="685" r:id="rId14"/>
    <p:sldId id="686" r:id="rId15"/>
    <p:sldId id="687" r:id="rId16"/>
    <p:sldId id="688" r:id="rId17"/>
    <p:sldId id="689" r:id="rId18"/>
    <p:sldId id="690" r:id="rId19"/>
    <p:sldId id="691" r:id="rId20"/>
    <p:sldId id="692" r:id="rId21"/>
    <p:sldId id="693" r:id="rId22"/>
    <p:sldId id="694" r:id="rId23"/>
    <p:sldId id="695" r:id="rId24"/>
    <p:sldId id="697" r:id="rId25"/>
    <p:sldId id="698" r:id="rId26"/>
    <p:sldId id="699" r:id="rId27"/>
    <p:sldId id="700" r:id="rId28"/>
    <p:sldId id="701" r:id="rId29"/>
    <p:sldId id="702" r:id="rId30"/>
    <p:sldId id="703" r:id="rId31"/>
    <p:sldId id="704" r:id="rId32"/>
    <p:sldId id="705" r:id="rId33"/>
    <p:sldId id="706" r:id="rId34"/>
    <p:sldId id="707" r:id="rId35"/>
    <p:sldId id="708" r:id="rId36"/>
    <p:sldId id="709" r:id="rId37"/>
    <p:sldId id="710" r:id="rId38"/>
    <p:sldId id="711" r:id="rId39"/>
    <p:sldId id="712" r:id="rId40"/>
    <p:sldId id="713"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978"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5/27/2022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79B74F9-95CE-449F-9AFA-EA89578E0806}" type="slidenum">
              <a:rPr lang="en-US" altLang="en-US"/>
              <a:pPr/>
              <a:t>3</a:t>
            </a:fld>
            <a:endParaRPr lang="en-US" altLang="en-US"/>
          </a:p>
        </p:txBody>
      </p:sp>
      <p:sp>
        <p:nvSpPr>
          <p:cNvPr id="563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632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254034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32E1486-18EE-4A75-977B-8CE1E643CF54}" type="slidenum">
              <a:rPr lang="en-US" altLang="en-US"/>
              <a:pPr/>
              <a:t>4</a:t>
            </a:fld>
            <a:endParaRPr lang="en-US" altLang="en-US"/>
          </a:p>
        </p:txBody>
      </p:sp>
      <p:sp>
        <p:nvSpPr>
          <p:cNvPr id="5734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734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8733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179D291-A18B-4F42-BDE5-CD33D8C99541}" type="slidenum">
              <a:rPr lang="en-US" altLang="en-US"/>
              <a:pPr/>
              <a:t>5</a:t>
            </a:fld>
            <a:endParaRPr lang="en-US" altLang="en-US"/>
          </a:p>
        </p:txBody>
      </p:sp>
      <p:sp>
        <p:nvSpPr>
          <p:cNvPr id="5837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837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698770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7F881F6-1C4E-43C8-AF0C-8A2AAAF47C3D}" type="slidenum">
              <a:rPr lang="en-US" altLang="en-US"/>
              <a:pPr/>
              <a:t>6</a:t>
            </a:fld>
            <a:endParaRPr lang="en-US" altLang="en-US"/>
          </a:p>
        </p:txBody>
      </p:sp>
      <p:sp>
        <p:nvSpPr>
          <p:cNvPr id="5939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939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223718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E6BA7D1-D208-46D6-B5A5-915CB469D5B3}" type="slidenum">
              <a:rPr lang="en-US" altLang="en-US"/>
              <a:pPr/>
              <a:t>7</a:t>
            </a:fld>
            <a:endParaRPr lang="en-US" altLang="en-US"/>
          </a:p>
        </p:txBody>
      </p:sp>
      <p:sp>
        <p:nvSpPr>
          <p:cNvPr id="6041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042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365131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E5B5929-CCE9-41BF-801E-8254DCC42978}" type="slidenum">
              <a:rPr lang="en-US" altLang="en-US"/>
              <a:pPr/>
              <a:t>8</a:t>
            </a:fld>
            <a:endParaRPr lang="en-US" altLang="en-US"/>
          </a:p>
        </p:txBody>
      </p:sp>
      <p:sp>
        <p:nvSpPr>
          <p:cNvPr id="6144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144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39806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4E46535-F7F8-4318-9A8A-A7425B84F8F6}" type="slidenum">
              <a:rPr lang="en-US" altLang="en-US"/>
              <a:pPr/>
              <a:t>9</a:t>
            </a:fld>
            <a:endParaRPr lang="en-US" altLang="en-US"/>
          </a:p>
        </p:txBody>
      </p:sp>
      <p:sp>
        <p:nvSpPr>
          <p:cNvPr id="624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246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66895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19271A5-1EE7-4C5F-B424-2602DF591649}" type="slidenum">
              <a:rPr lang="en-US" altLang="en-US"/>
              <a:pPr/>
              <a:t>11</a:t>
            </a:fld>
            <a:endParaRPr lang="en-US" altLang="en-US"/>
          </a:p>
        </p:txBody>
      </p:sp>
      <p:sp>
        <p:nvSpPr>
          <p:cNvPr id="6349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349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49695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B6B573F-C472-49CE-9CAB-C3D9FFCCEED2}" type="slidenum">
              <a:rPr lang="en-US" altLang="en-US"/>
              <a:pPr/>
              <a:t>12</a:t>
            </a:fld>
            <a:endParaRPr lang="en-US" altLang="en-US"/>
          </a:p>
        </p:txBody>
      </p:sp>
      <p:sp>
        <p:nvSpPr>
          <p:cNvPr id="6451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451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080428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DE4EDCF-5B02-4F10-B310-EB1685FE3ECE}" type="slidenum">
              <a:rPr lang="en-US" altLang="en-US"/>
              <a:pPr/>
              <a:t>13</a:t>
            </a:fld>
            <a:endParaRPr lang="en-US" altLang="en-US"/>
          </a:p>
        </p:txBody>
      </p:sp>
      <p:sp>
        <p:nvSpPr>
          <p:cNvPr id="6553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554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710977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E35B96F-15E7-444D-9138-C8C0828ED742}" type="slidenum">
              <a:rPr lang="en-US" altLang="en-US"/>
              <a:pPr/>
              <a:t>14</a:t>
            </a:fld>
            <a:endParaRPr lang="en-US" altLang="en-US"/>
          </a:p>
        </p:txBody>
      </p:sp>
      <p:sp>
        <p:nvSpPr>
          <p:cNvPr id="6656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656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93078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AD2D35F-D521-4F18-8EE3-A695AE9293D5}" type="slidenum">
              <a:rPr lang="en-US" altLang="en-US"/>
              <a:pPr/>
              <a:t>15</a:t>
            </a:fld>
            <a:endParaRPr lang="en-US" altLang="en-US"/>
          </a:p>
        </p:txBody>
      </p:sp>
      <p:sp>
        <p:nvSpPr>
          <p:cNvPr id="6758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758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91071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1BE0444-D186-4877-8CA0-0A7566034E40}" type="slidenum">
              <a:rPr lang="en-US" altLang="en-US"/>
              <a:pPr/>
              <a:t>16</a:t>
            </a:fld>
            <a:endParaRPr lang="en-US" altLang="en-US"/>
          </a:p>
        </p:txBody>
      </p:sp>
      <p:sp>
        <p:nvSpPr>
          <p:cNvPr id="6861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861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3307221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99B4F14-008D-492D-AB0F-4D5908AD6E09}" type="slidenum">
              <a:rPr lang="en-US" altLang="en-US"/>
              <a:pPr/>
              <a:t>17</a:t>
            </a:fld>
            <a:endParaRPr lang="en-US" altLang="en-US"/>
          </a:p>
        </p:txBody>
      </p:sp>
      <p:sp>
        <p:nvSpPr>
          <p:cNvPr id="6963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963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829310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FF7096C-78FA-4FCD-87CE-A06C405965BF}" type="slidenum">
              <a:rPr lang="en-US" altLang="en-US"/>
              <a:pPr/>
              <a:t>27</a:t>
            </a:fld>
            <a:endParaRPr lang="en-US" altLang="en-US"/>
          </a:p>
        </p:txBody>
      </p:sp>
      <p:sp>
        <p:nvSpPr>
          <p:cNvPr id="7065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066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92805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8052E7C-215B-45FF-A9A3-7BD6AB2190A2}" type="slidenum">
              <a:rPr lang="en-US" altLang="en-US"/>
              <a:pPr/>
              <a:t>28</a:t>
            </a:fld>
            <a:endParaRPr lang="en-US" altLang="en-US"/>
          </a:p>
        </p:txBody>
      </p:sp>
      <p:sp>
        <p:nvSpPr>
          <p:cNvPr id="7168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168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595241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616D74F-DC28-4273-AD77-4D48B153792F}" type="slidenum">
              <a:rPr lang="en-US" altLang="en-US"/>
              <a:pPr/>
              <a:t>29</a:t>
            </a:fld>
            <a:endParaRPr lang="en-US" altLang="en-US"/>
          </a:p>
        </p:txBody>
      </p:sp>
      <p:sp>
        <p:nvSpPr>
          <p:cNvPr id="7270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270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5314833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4C06B40-AE02-49D3-8F8A-2CA08BD6A0D4}" type="slidenum">
              <a:rPr lang="en-US" altLang="en-US"/>
              <a:pPr/>
              <a:t>31</a:t>
            </a:fld>
            <a:endParaRPr lang="en-US" altLang="en-US"/>
          </a:p>
        </p:txBody>
      </p:sp>
      <p:sp>
        <p:nvSpPr>
          <p:cNvPr id="7373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373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87449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5C3B21E-8F25-4F8F-82A2-B63D807E7260}" type="slidenum">
              <a:rPr lang="en-US" altLang="en-US"/>
              <a:pPr/>
              <a:t>32</a:t>
            </a:fld>
            <a:endParaRPr lang="en-US" altLang="en-US"/>
          </a:p>
        </p:txBody>
      </p:sp>
      <p:sp>
        <p:nvSpPr>
          <p:cNvPr id="7475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475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972800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801BACF-D16E-431C-A42E-1EDE7E2DA0EA}" type="slidenum">
              <a:rPr lang="en-US" altLang="en-US"/>
              <a:pPr/>
              <a:t>33</a:t>
            </a:fld>
            <a:endParaRPr lang="en-US" altLang="en-US"/>
          </a:p>
        </p:txBody>
      </p:sp>
      <p:sp>
        <p:nvSpPr>
          <p:cNvPr id="7577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578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50883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1B34366-2BC0-409F-96C2-5DCA4C583FA4}" type="slidenum">
              <a:rPr lang="en-US" altLang="en-US"/>
              <a:pPr/>
              <a:t>34</a:t>
            </a:fld>
            <a:endParaRPr lang="en-US" altLang="en-US"/>
          </a:p>
        </p:txBody>
      </p:sp>
      <p:sp>
        <p:nvSpPr>
          <p:cNvPr id="7680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680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4061173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F448CE1-0F2D-42CC-9085-52C8E1F084F4}" type="slidenum">
              <a:rPr lang="en-US" altLang="en-US"/>
              <a:pPr/>
              <a:t>35</a:t>
            </a:fld>
            <a:endParaRPr lang="en-US" altLang="en-US"/>
          </a:p>
        </p:txBody>
      </p:sp>
      <p:sp>
        <p:nvSpPr>
          <p:cNvPr id="7782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782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91771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3DF8AD3-7A94-4048-BBE6-17656388EC55}" type="slidenum">
              <a:rPr lang="en-US" altLang="en-US"/>
              <a:pPr/>
              <a:t>38</a:t>
            </a:fld>
            <a:endParaRPr lang="en-US" altLang="en-US"/>
          </a:p>
        </p:txBody>
      </p:sp>
      <p:sp>
        <p:nvSpPr>
          <p:cNvPr id="7885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885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386105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548E4FB-7D9F-4337-AC44-1661A7494D54}" type="slidenum">
              <a:rPr lang="en-US" altLang="en-US"/>
              <a:pPr/>
              <a:t>39</a:t>
            </a:fld>
            <a:endParaRPr lang="en-US" altLang="en-US"/>
          </a:p>
        </p:txBody>
      </p:sp>
      <p:sp>
        <p:nvSpPr>
          <p:cNvPr id="7987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987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5865251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8FC703A-8FD4-44F3-B251-803820E2C134}" type="slidenum">
              <a:rPr lang="en-US" altLang="en-US"/>
              <a:pPr/>
              <a:t>40</a:t>
            </a:fld>
            <a:endParaRPr lang="en-US" altLang="en-US"/>
          </a:p>
        </p:txBody>
      </p:sp>
      <p:sp>
        <p:nvSpPr>
          <p:cNvPr id="8089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090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255675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43AC784-6676-49E2-9BAE-5E03B88E4560}"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3882FF-4C33-4D99-9BDC-F87CC25D97FD}"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C23641-19E1-487D-91ED-5FEE65BCDD37}"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63F9F6-FBC3-4748-838C-D18E026894CE}"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27D613-CE84-426E-8B5D-287419AE0F25}" type="datetime1">
              <a:rPr lang="en-US" smtClean="0"/>
              <a:t>5/27/2022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EB6784B-5F49-4681-8E49-C890E0DEC7C1}" type="datetime1">
              <a:rPr lang="en-US" smtClean="0"/>
              <a:t>5/27/2022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7F753E-A0FE-444D-8638-FEAE97B1852E}" type="datetime1">
              <a:rPr lang="en-US" smtClean="0"/>
              <a:t>5/27/2022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BF6160-995D-4F23-B6FC-F7937863FBE2}"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4ACDA5C-A9C5-472A-9694-D49C18AD98E4}"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8863CD-679E-47C6-90FE-84492C8E52A7}"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C7CB205-F99F-45FC-9B36-66C226B5B5F7}"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032000" y="190500"/>
            <a:ext cx="9347200" cy="15271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032000" y="1905000"/>
            <a:ext cx="9347200" cy="4114800"/>
          </a:xfrm>
        </p:spPr>
        <p:txBody>
          <a:bodyPr/>
          <a:lstStyle/>
          <a:p>
            <a:pPr lvl="0"/>
            <a:endParaRPr lang="en-US" noProof="0" smtClean="0"/>
          </a:p>
        </p:txBody>
      </p:sp>
      <p:sp>
        <p:nvSpPr>
          <p:cNvPr id="4" name="Rectangle 5"/>
          <p:cNvSpPr>
            <a:spLocks noGrp="1" noChangeArrowheads="1"/>
          </p:cNvSpPr>
          <p:nvPr>
            <p:ph type="ftr" sz="quarter" idx="10"/>
          </p:nvPr>
        </p:nvSpPr>
        <p:spPr>
          <a:ln/>
        </p:spPr>
        <p:txBody>
          <a:bodyPr/>
          <a:lstStyle>
            <a:lvl1pPr>
              <a:defRPr i="1"/>
            </a:lvl1pPr>
          </a:lstStyle>
          <a:p>
            <a:pPr>
              <a:defRPr/>
            </a:pPr>
            <a:endParaRPr lang="en-US" altLang="en-US" i="0"/>
          </a:p>
        </p:txBody>
      </p:sp>
      <p:sp>
        <p:nvSpPr>
          <p:cNvPr id="5" name="Rectangle 6"/>
          <p:cNvSpPr>
            <a:spLocks noGrp="1" noChangeArrowheads="1"/>
          </p:cNvSpPr>
          <p:nvPr>
            <p:ph type="sldNum" sz="quarter" idx="11"/>
          </p:nvPr>
        </p:nvSpPr>
        <p:spPr>
          <a:ln/>
        </p:spPr>
        <p:txBody>
          <a:bodyPr/>
          <a:lstStyle>
            <a:lvl1pPr>
              <a:defRPr/>
            </a:lvl1pPr>
          </a:lstStyle>
          <a:p>
            <a:r>
              <a:rPr lang="en-US" altLang="en-US"/>
              <a:t>15-</a:t>
            </a:r>
            <a:fld id="{124CC95F-98CC-42B1-89D0-5C751499998A}" type="slidenum">
              <a:rPr lang="en-US" altLang="en-US"/>
              <a:pPr/>
              <a:t>‹#›</a:t>
            </a:fld>
            <a:endParaRPr lang="en-US" altLang="en-US"/>
          </a:p>
        </p:txBody>
      </p:sp>
    </p:spTree>
    <p:extLst>
      <p:ext uri="{BB962C8B-B14F-4D97-AF65-F5344CB8AC3E}">
        <p14:creationId xmlns:p14="http://schemas.microsoft.com/office/powerpoint/2010/main" val="1287217099"/>
      </p:ext>
    </p:extLst>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32000" y="190500"/>
            <a:ext cx="9347200" cy="15271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032000" y="19050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807200" y="19050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i="1"/>
            </a:lvl1pPr>
          </a:lstStyle>
          <a:p>
            <a:pPr>
              <a:defRPr/>
            </a:pPr>
            <a:endParaRPr lang="en-US" altLang="en-US" i="0"/>
          </a:p>
        </p:txBody>
      </p:sp>
      <p:sp>
        <p:nvSpPr>
          <p:cNvPr id="6" name="Rectangle 6"/>
          <p:cNvSpPr>
            <a:spLocks noGrp="1" noChangeArrowheads="1"/>
          </p:cNvSpPr>
          <p:nvPr>
            <p:ph type="sldNum" sz="quarter" idx="11"/>
          </p:nvPr>
        </p:nvSpPr>
        <p:spPr>
          <a:ln/>
        </p:spPr>
        <p:txBody>
          <a:bodyPr/>
          <a:lstStyle>
            <a:lvl1pPr>
              <a:defRPr/>
            </a:lvl1pPr>
          </a:lstStyle>
          <a:p>
            <a:r>
              <a:rPr lang="en-US" altLang="en-US"/>
              <a:t>15-</a:t>
            </a:r>
            <a:fld id="{687CC07D-0EA5-4ED4-B53B-3D746C7BC9BD}" type="slidenum">
              <a:rPr lang="en-US" altLang="en-US"/>
              <a:pPr/>
              <a:t>‹#›</a:t>
            </a:fld>
            <a:endParaRPr lang="en-US" altLang="en-US"/>
          </a:p>
        </p:txBody>
      </p:sp>
    </p:spTree>
    <p:extLst>
      <p:ext uri="{BB962C8B-B14F-4D97-AF65-F5344CB8AC3E}">
        <p14:creationId xmlns:p14="http://schemas.microsoft.com/office/powerpoint/2010/main" val="1669031583"/>
      </p:ext>
    </p:extLst>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AFE94-BE36-4EAC-A2D6-67911B615348}" type="datetime1">
              <a:rPr lang="en-US" smtClean="0"/>
              <a:t>5/27/2022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10: General Ledger and Reporting System </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10: Learning Objectives</a:t>
            </a:r>
          </a:p>
        </p:txBody>
      </p:sp>
      <p:sp>
        <p:nvSpPr>
          <p:cNvPr id="17413" name="Rectangle 3"/>
          <p:cNvSpPr>
            <a:spLocks noGrp="1" noChangeArrowheads="1"/>
          </p:cNvSpPr>
          <p:nvPr>
            <p:ph type="body" idx="1"/>
          </p:nvPr>
        </p:nvSpPr>
        <p:spPr/>
        <p:txBody>
          <a:bodyPr>
            <a:normAutofit fontScale="92500" lnSpcReduction="20000"/>
          </a:bodyPr>
          <a:lstStyle/>
          <a:p>
            <a:pPr marL="495300" indent="-495300">
              <a:buFontTx/>
              <a:buAutoNum type="arabicPeriod"/>
            </a:pPr>
            <a:r>
              <a:rPr lang="en-US" altLang="en-US" dirty="0">
                <a:latin typeface="+mj-lt"/>
              </a:rPr>
              <a:t>Describe the information processing operations required to update the general ledger and to produce other reports for internal and external users.</a:t>
            </a:r>
          </a:p>
          <a:p>
            <a:pPr marL="495300" indent="-495300">
              <a:buFontTx/>
              <a:buAutoNum type="arabicPeriod"/>
            </a:pPr>
            <a:r>
              <a:rPr lang="en-US" altLang="en-US" dirty="0">
                <a:latin typeface="+mj-lt"/>
              </a:rPr>
              <a:t>Identify the major threats in general ledger and reporting activities, and evaluate the adequacy of various  internal control procedures for dealing with them.</a:t>
            </a:r>
          </a:p>
          <a:p>
            <a:pPr marL="495300" indent="-495300">
              <a:buFontTx/>
              <a:buAutoNum type="arabicPeriod"/>
            </a:pPr>
            <a:r>
              <a:rPr lang="en-US" altLang="en-US" dirty="0">
                <a:latin typeface="+mj-lt"/>
              </a:rPr>
              <a:t>Read and explain an integrated enterprise-wide REA data model</a:t>
            </a:r>
            <a:r>
              <a:rPr lang="en-US" altLang="en-US" dirty="0" smtClean="0">
                <a:latin typeface="+mj-lt"/>
              </a:rPr>
              <a:t>.</a:t>
            </a:r>
          </a:p>
          <a:p>
            <a:pPr marL="571500" indent="-571500">
              <a:buFontTx/>
              <a:buAutoNum type="arabicPeriod" startAt="4"/>
            </a:pPr>
            <a:r>
              <a:rPr lang="en-US" altLang="en-US" dirty="0">
                <a:latin typeface="+mj-lt"/>
              </a:rPr>
              <a:t>Discuss and design a balanced scorecard for an organization.</a:t>
            </a:r>
          </a:p>
          <a:p>
            <a:pPr marL="571500" indent="-571500">
              <a:buFontTx/>
              <a:buAutoNum type="arabicPeriod" startAt="4"/>
            </a:pPr>
            <a:r>
              <a:rPr lang="en-US" altLang="en-US" dirty="0">
                <a:latin typeface="+mj-lt"/>
              </a:rPr>
              <a:t>Explain the relationship between online transaction processing systems and data warehouses used to support business intelligence.</a:t>
            </a:r>
          </a:p>
          <a:p>
            <a:pPr marL="571500" indent="-571500">
              <a:buFontTx/>
              <a:buAutoNum type="arabicPeriod" startAt="4"/>
            </a:pPr>
            <a:r>
              <a:rPr lang="en-US" altLang="en-US" dirty="0">
                <a:latin typeface="+mj-lt"/>
              </a:rPr>
              <a:t>Understand the implications of new IT developments, such as XBRL, for internal and external reporting.</a:t>
            </a:r>
          </a:p>
          <a:p>
            <a:pPr marL="0" indent="0">
              <a:buNone/>
            </a:pPr>
            <a:endParaRPr lang="en-US" altLang="en-US" dirty="0">
              <a:latin typeface="+mj-lt"/>
            </a:endParaRPr>
          </a:p>
          <a:p>
            <a:pPr>
              <a:buFontTx/>
              <a:buChar char="2"/>
            </a:pPr>
            <a:endParaRPr lang="en-US" altLang="en-US" dirty="0">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Introduction</a:t>
            </a:r>
          </a:p>
        </p:txBody>
      </p:sp>
      <p:sp>
        <p:nvSpPr>
          <p:cNvPr id="1601539" name="Rectangle 3"/>
          <p:cNvSpPr>
            <a:spLocks noGrp="1" noChangeArrowheads="1"/>
          </p:cNvSpPr>
          <p:nvPr>
            <p:ph type="body" idx="1"/>
          </p:nvPr>
        </p:nvSpPr>
        <p:spPr>
          <a:xfrm>
            <a:off x="838200" y="1905000"/>
            <a:ext cx="105156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This chapter discusses the information processing operations involved in updating  the general ledger and preparing reports that summarize the results of an organization’s activities.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a:t>
            </a:fld>
            <a:endParaRPr lang="en-US">
              <a:latin typeface="+mj-lt"/>
            </a:endParaRPr>
          </a:p>
        </p:txBody>
      </p:sp>
    </p:spTree>
    <p:extLst>
      <p:ext uri="{BB962C8B-B14F-4D97-AF65-F5344CB8AC3E}">
        <p14:creationId xmlns:p14="http://schemas.microsoft.com/office/powerpoint/2010/main" val="8954888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1</a:t>
            </a:r>
          </a:p>
        </p:txBody>
      </p:sp>
      <p:sp>
        <p:nvSpPr>
          <p:cNvPr id="1607683" name="Rectangle 3"/>
          <p:cNvSpPr>
            <a:spLocks noGrp="1" noChangeArrowheads="1"/>
          </p:cNvSpPr>
          <p:nvPr>
            <p:ph type="body" idx="1"/>
          </p:nvPr>
        </p:nvSpPr>
        <p:spPr>
          <a:xfrm>
            <a:off x="838200" y="1981200"/>
            <a:ext cx="105156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sz="3600" dirty="0">
                <a:latin typeface="+mj-lt"/>
              </a:rPr>
              <a:t>	Describe the information processing operations required to update the general ledger and to produce other reports for internal and external users.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4</a:t>
            </a:fld>
            <a:endParaRPr lang="en-US">
              <a:latin typeface="+mj-lt"/>
            </a:endParaRPr>
          </a:p>
        </p:txBody>
      </p:sp>
    </p:spTree>
    <p:extLst>
      <p:ext uri="{BB962C8B-B14F-4D97-AF65-F5344CB8AC3E}">
        <p14:creationId xmlns:p14="http://schemas.microsoft.com/office/powerpoint/2010/main" val="729809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General Ledger and Reporting Activities</a:t>
            </a:r>
          </a:p>
        </p:txBody>
      </p:sp>
      <p:sp>
        <p:nvSpPr>
          <p:cNvPr id="1609731" name="Rectangle 3"/>
          <p:cNvSpPr>
            <a:spLocks noGrp="1" noChangeArrowheads="1"/>
          </p:cNvSpPr>
          <p:nvPr>
            <p:ph type="body" idx="1"/>
          </p:nvPr>
        </p:nvSpPr>
        <p:spPr>
          <a:xfrm>
            <a:off x="838199" y="1905000"/>
            <a:ext cx="9691255"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What are the four basic activities performed in the general ledger and reporting system?</a:t>
            </a:r>
          </a:p>
          <a:p>
            <a:pPr marL="990600" lvl="1" indent="-533400">
              <a:buFont typeface="+mj-lt"/>
              <a:buAutoNum type="romanLcPeriod"/>
            </a:pPr>
            <a:r>
              <a:rPr lang="en-US" altLang="en-US" dirty="0" smtClean="0">
                <a:latin typeface="+mj-lt"/>
              </a:rPr>
              <a:t>Update the general ledger</a:t>
            </a:r>
          </a:p>
          <a:p>
            <a:pPr marL="990600" lvl="1" indent="-533400">
              <a:buFont typeface="+mj-lt"/>
              <a:buAutoNum type="romanLcPeriod"/>
            </a:pPr>
            <a:r>
              <a:rPr lang="en-US" altLang="en-US" dirty="0" smtClean="0">
                <a:latin typeface="+mj-lt"/>
              </a:rPr>
              <a:t>Post adjusting entries</a:t>
            </a:r>
          </a:p>
          <a:p>
            <a:pPr marL="990600" lvl="1" indent="-533400">
              <a:buFont typeface="+mj-lt"/>
              <a:buAutoNum type="romanLcPeriod"/>
            </a:pPr>
            <a:r>
              <a:rPr lang="en-US" altLang="en-US" dirty="0" smtClean="0">
                <a:latin typeface="+mj-lt"/>
              </a:rPr>
              <a:t>Prepare financial statements</a:t>
            </a:r>
          </a:p>
          <a:p>
            <a:pPr marL="990600" lvl="1" indent="-533400">
              <a:buFont typeface="+mj-lt"/>
              <a:buAutoNum type="romanLcPeriod"/>
            </a:pPr>
            <a:r>
              <a:rPr lang="en-US" altLang="en-US" dirty="0" smtClean="0">
                <a:latin typeface="+mj-lt"/>
              </a:rPr>
              <a:t>Produce managerial reports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5</a:t>
            </a:fld>
            <a:endParaRPr lang="en-US">
              <a:latin typeface="+mj-lt"/>
            </a:endParaRPr>
          </a:p>
        </p:txBody>
      </p:sp>
    </p:spTree>
    <p:extLst>
      <p:ext uri="{BB962C8B-B14F-4D97-AF65-F5344CB8AC3E}">
        <p14:creationId xmlns:p14="http://schemas.microsoft.com/office/powerpoint/2010/main" val="3685587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838200" y="365125"/>
            <a:ext cx="10952018" cy="1325563"/>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Update The General Ledger (Activity 1)</a:t>
            </a:r>
          </a:p>
        </p:txBody>
      </p:sp>
      <p:sp>
        <p:nvSpPr>
          <p:cNvPr id="161177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The first activity in the general ledger system is to update the general ledger.</a:t>
            </a:r>
          </a:p>
          <a:p>
            <a:pPr marL="571500" indent="-571500"/>
            <a:r>
              <a:rPr lang="en-US" altLang="en-US" dirty="0" smtClean="0">
                <a:latin typeface="+mj-lt"/>
              </a:rPr>
              <a:t>Updating consists of posting journal entries that originated from two sources:</a:t>
            </a:r>
          </a:p>
          <a:p>
            <a:pPr marL="990600" lvl="1" indent="-533400">
              <a:buFont typeface="+mj-lt"/>
              <a:buAutoNum type="romanLcPeriod"/>
            </a:pPr>
            <a:r>
              <a:rPr lang="en-US" altLang="en-US" dirty="0" smtClean="0">
                <a:latin typeface="+mj-lt"/>
              </a:rPr>
              <a:t>Accounting subsystems</a:t>
            </a:r>
          </a:p>
          <a:p>
            <a:pPr marL="990600" lvl="1" indent="-533400">
              <a:buFont typeface="+mj-lt"/>
              <a:buAutoNum type="romanLcPeriod"/>
            </a:pPr>
            <a:r>
              <a:rPr lang="en-US" altLang="en-US" dirty="0" smtClean="0">
                <a:latin typeface="+mj-lt"/>
              </a:rPr>
              <a:t>The treasurer</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6</a:t>
            </a:fld>
            <a:endParaRPr lang="en-US">
              <a:latin typeface="+mj-lt"/>
            </a:endParaRPr>
          </a:p>
        </p:txBody>
      </p:sp>
    </p:spTree>
    <p:extLst>
      <p:ext uri="{BB962C8B-B14F-4D97-AF65-F5344CB8AC3E}">
        <p14:creationId xmlns:p14="http://schemas.microsoft.com/office/powerpoint/2010/main" val="7729119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Update The General Ledger (Activity 1)</a:t>
            </a:r>
          </a:p>
        </p:txBody>
      </p:sp>
      <p:sp>
        <p:nvSpPr>
          <p:cNvPr id="12293" name="Rectangle 3"/>
          <p:cNvSpPr>
            <a:spLocks noChangeArrowheads="1"/>
          </p:cNvSpPr>
          <p:nvPr/>
        </p:nvSpPr>
        <p:spPr bwMode="auto">
          <a:xfrm>
            <a:off x="2225675" y="2284414"/>
            <a:ext cx="2744788"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20000"/>
              </a:spcBef>
            </a:pPr>
            <a:r>
              <a:rPr lang="en-US" altLang="en-US" sz="3200">
                <a:solidFill>
                  <a:srgbClr val="141400"/>
                </a:solidFill>
                <a:latin typeface="+mj-lt"/>
              </a:rPr>
              <a:t>Accounting</a:t>
            </a:r>
          </a:p>
          <a:p>
            <a:pPr algn="ctr">
              <a:lnSpc>
                <a:spcPct val="75000"/>
              </a:lnSpc>
              <a:spcBef>
                <a:spcPct val="20000"/>
              </a:spcBef>
            </a:pPr>
            <a:r>
              <a:rPr lang="en-US" altLang="en-US" sz="3200">
                <a:solidFill>
                  <a:srgbClr val="141400"/>
                </a:solidFill>
                <a:latin typeface="+mj-lt"/>
              </a:rPr>
              <a:t>subsystems</a:t>
            </a:r>
          </a:p>
        </p:txBody>
      </p:sp>
      <p:sp>
        <p:nvSpPr>
          <p:cNvPr id="12294" name="Rectangle 4"/>
          <p:cNvSpPr>
            <a:spLocks noChangeArrowheads="1"/>
          </p:cNvSpPr>
          <p:nvPr/>
        </p:nvSpPr>
        <p:spPr bwMode="auto">
          <a:xfrm>
            <a:off x="2225675" y="4646614"/>
            <a:ext cx="2744788"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20000"/>
              </a:spcBef>
            </a:pPr>
            <a:r>
              <a:rPr lang="en-US" altLang="en-US" sz="3200">
                <a:solidFill>
                  <a:srgbClr val="141400"/>
                </a:solidFill>
                <a:latin typeface="+mj-lt"/>
              </a:rPr>
              <a:t>Treasurer</a:t>
            </a:r>
          </a:p>
        </p:txBody>
      </p:sp>
      <p:sp>
        <p:nvSpPr>
          <p:cNvPr id="12295" name="Rectangle 5"/>
          <p:cNvSpPr>
            <a:spLocks noChangeArrowheads="1"/>
          </p:cNvSpPr>
          <p:nvPr/>
        </p:nvSpPr>
        <p:spPr bwMode="auto">
          <a:xfrm>
            <a:off x="6892925" y="4872038"/>
            <a:ext cx="1600200" cy="82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pPr>
            <a:r>
              <a:rPr lang="en-US" altLang="en-US" sz="3200">
                <a:latin typeface="+mj-lt"/>
              </a:rPr>
              <a:t>Journal voucher</a:t>
            </a:r>
          </a:p>
        </p:txBody>
      </p:sp>
      <p:sp>
        <p:nvSpPr>
          <p:cNvPr id="12296" name="Rectangle 6"/>
          <p:cNvSpPr>
            <a:spLocks noChangeArrowheads="1"/>
          </p:cNvSpPr>
          <p:nvPr/>
        </p:nvSpPr>
        <p:spPr bwMode="auto">
          <a:xfrm>
            <a:off x="8815389" y="4854575"/>
            <a:ext cx="1582737" cy="82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pPr>
            <a:r>
              <a:rPr lang="en-US" altLang="en-US" sz="3200">
                <a:latin typeface="+mj-lt"/>
              </a:rPr>
              <a:t>General ledger</a:t>
            </a:r>
          </a:p>
        </p:txBody>
      </p:sp>
      <p:sp>
        <p:nvSpPr>
          <p:cNvPr id="12297" name="Oval 7"/>
          <p:cNvSpPr>
            <a:spLocks noChangeArrowheads="1"/>
          </p:cNvSpPr>
          <p:nvPr/>
        </p:nvSpPr>
        <p:spPr bwMode="auto">
          <a:xfrm>
            <a:off x="7261225" y="1827214"/>
            <a:ext cx="2744788" cy="1831975"/>
          </a:xfrm>
          <a:prstGeom prst="ellipse">
            <a:avLst/>
          </a:prstGeom>
          <a:solidFill>
            <a:schemeClr val="accent2"/>
          </a:solidFill>
          <a:ln w="25400">
            <a:solidFill>
              <a:schemeClr val="accent2"/>
            </a:solidFill>
            <a:round/>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20000"/>
              </a:spcBef>
            </a:pPr>
            <a:r>
              <a:rPr lang="en-US" altLang="en-US" sz="3200">
                <a:solidFill>
                  <a:srgbClr val="141400"/>
                </a:solidFill>
                <a:latin typeface="+mj-lt"/>
              </a:rPr>
              <a:t>Update the</a:t>
            </a:r>
          </a:p>
          <a:p>
            <a:pPr algn="ctr">
              <a:lnSpc>
                <a:spcPct val="75000"/>
              </a:lnSpc>
              <a:spcBef>
                <a:spcPct val="20000"/>
              </a:spcBef>
            </a:pPr>
            <a:r>
              <a:rPr lang="en-US" altLang="en-US" sz="3200">
                <a:solidFill>
                  <a:srgbClr val="141400"/>
                </a:solidFill>
                <a:latin typeface="+mj-lt"/>
              </a:rPr>
              <a:t>general ledger</a:t>
            </a:r>
          </a:p>
        </p:txBody>
      </p:sp>
      <p:sp>
        <p:nvSpPr>
          <p:cNvPr id="12298" name="Rectangle 8"/>
          <p:cNvSpPr>
            <a:spLocks noChangeArrowheads="1"/>
          </p:cNvSpPr>
          <p:nvPr/>
        </p:nvSpPr>
        <p:spPr bwMode="auto">
          <a:xfrm>
            <a:off x="4876800" y="2243139"/>
            <a:ext cx="2514600"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a:latin typeface="+mj-lt"/>
              </a:rPr>
              <a:t>Journal entry</a:t>
            </a:r>
          </a:p>
        </p:txBody>
      </p:sp>
      <p:sp>
        <p:nvSpPr>
          <p:cNvPr id="12299" name="Rectangle 9"/>
          <p:cNvSpPr>
            <a:spLocks noChangeArrowheads="1"/>
          </p:cNvSpPr>
          <p:nvPr/>
        </p:nvSpPr>
        <p:spPr bwMode="auto">
          <a:xfrm>
            <a:off x="4495800" y="3524250"/>
            <a:ext cx="2362200" cy="82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pPr>
            <a:r>
              <a:rPr lang="en-US" altLang="en-US" sz="3200" dirty="0">
                <a:latin typeface="+mj-lt"/>
              </a:rPr>
              <a:t>Journal  entry</a:t>
            </a:r>
          </a:p>
        </p:txBody>
      </p:sp>
      <p:sp>
        <p:nvSpPr>
          <p:cNvPr id="12300" name="Freeform 10"/>
          <p:cNvSpPr>
            <a:spLocks/>
          </p:cNvSpPr>
          <p:nvPr/>
        </p:nvSpPr>
        <p:spPr bwMode="auto">
          <a:xfrm>
            <a:off x="4983163" y="2743200"/>
            <a:ext cx="2266950" cy="1588"/>
          </a:xfrm>
          <a:custGeom>
            <a:avLst/>
            <a:gdLst>
              <a:gd name="T0" fmla="*/ 0 w 1428"/>
              <a:gd name="T1" fmla="*/ 0 h 1"/>
              <a:gd name="T2" fmla="*/ 2265363 w 1428"/>
              <a:gd name="T3" fmla="*/ 0 h 1"/>
              <a:gd name="T4" fmla="*/ 0 60000 65536"/>
              <a:gd name="T5" fmla="*/ 0 60000 65536"/>
            </a:gdLst>
            <a:ahLst/>
            <a:cxnLst>
              <a:cxn ang="T4">
                <a:pos x="T0" y="T1"/>
              </a:cxn>
              <a:cxn ang="T5">
                <a:pos x="T2" y="T3"/>
              </a:cxn>
            </a:cxnLst>
            <a:rect l="0" t="0" r="r" b="b"/>
            <a:pathLst>
              <a:path w="1428" h="1">
                <a:moveTo>
                  <a:pt x="0" y="0"/>
                </a:moveTo>
                <a:lnTo>
                  <a:pt x="1427" y="0"/>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1" name="Freeform 11"/>
          <p:cNvSpPr>
            <a:spLocks/>
          </p:cNvSpPr>
          <p:nvPr/>
        </p:nvSpPr>
        <p:spPr bwMode="auto">
          <a:xfrm>
            <a:off x="9602788" y="3403601"/>
            <a:ext cx="6350" cy="1452563"/>
          </a:xfrm>
          <a:custGeom>
            <a:avLst/>
            <a:gdLst>
              <a:gd name="T0" fmla="*/ 0 w 4"/>
              <a:gd name="T1" fmla="*/ 0 h 915"/>
              <a:gd name="T2" fmla="*/ 4763 w 4"/>
              <a:gd name="T3" fmla="*/ 1450975 h 915"/>
              <a:gd name="T4" fmla="*/ 0 60000 65536"/>
              <a:gd name="T5" fmla="*/ 0 60000 65536"/>
            </a:gdLst>
            <a:ahLst/>
            <a:cxnLst>
              <a:cxn ang="T4">
                <a:pos x="T0" y="T1"/>
              </a:cxn>
              <a:cxn ang="T5">
                <a:pos x="T2" y="T3"/>
              </a:cxn>
            </a:cxnLst>
            <a:rect l="0" t="0" r="r" b="b"/>
            <a:pathLst>
              <a:path w="4" h="915">
                <a:moveTo>
                  <a:pt x="0" y="0"/>
                </a:moveTo>
                <a:lnTo>
                  <a:pt x="3" y="914"/>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2" name="Line 12"/>
          <p:cNvSpPr>
            <a:spLocks noChangeShapeType="1"/>
          </p:cNvSpPr>
          <p:nvPr/>
        </p:nvSpPr>
        <p:spPr bwMode="auto">
          <a:xfrm flipV="1">
            <a:off x="4989513" y="3201988"/>
            <a:ext cx="2436812" cy="1903412"/>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3" name="Line 13"/>
          <p:cNvSpPr>
            <a:spLocks noChangeShapeType="1"/>
          </p:cNvSpPr>
          <p:nvPr/>
        </p:nvSpPr>
        <p:spPr bwMode="auto">
          <a:xfrm>
            <a:off x="6935788" y="5638800"/>
            <a:ext cx="144621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4" name="Line 14"/>
          <p:cNvSpPr>
            <a:spLocks noChangeShapeType="1"/>
          </p:cNvSpPr>
          <p:nvPr/>
        </p:nvSpPr>
        <p:spPr bwMode="auto">
          <a:xfrm>
            <a:off x="6935788" y="4876800"/>
            <a:ext cx="144621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5" name="Line 15"/>
          <p:cNvSpPr>
            <a:spLocks noChangeShapeType="1"/>
          </p:cNvSpPr>
          <p:nvPr/>
        </p:nvSpPr>
        <p:spPr bwMode="auto">
          <a:xfrm>
            <a:off x="8875713" y="4876800"/>
            <a:ext cx="144621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6" name="Line 16"/>
          <p:cNvSpPr>
            <a:spLocks noChangeShapeType="1"/>
          </p:cNvSpPr>
          <p:nvPr/>
        </p:nvSpPr>
        <p:spPr bwMode="auto">
          <a:xfrm>
            <a:off x="8882063" y="5638800"/>
            <a:ext cx="144621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2307" name="Freeform 17"/>
          <p:cNvSpPr>
            <a:spLocks/>
          </p:cNvSpPr>
          <p:nvPr/>
        </p:nvSpPr>
        <p:spPr bwMode="auto">
          <a:xfrm>
            <a:off x="7643813" y="3387725"/>
            <a:ext cx="6350" cy="1466850"/>
          </a:xfrm>
          <a:custGeom>
            <a:avLst/>
            <a:gdLst>
              <a:gd name="T0" fmla="*/ 0 w 4"/>
              <a:gd name="T1" fmla="*/ 0 h 924"/>
              <a:gd name="T2" fmla="*/ 4763 w 4"/>
              <a:gd name="T3" fmla="*/ 1465263 h 924"/>
              <a:gd name="T4" fmla="*/ 0 60000 65536"/>
              <a:gd name="T5" fmla="*/ 0 60000 65536"/>
            </a:gdLst>
            <a:ahLst/>
            <a:cxnLst>
              <a:cxn ang="T4">
                <a:pos x="T0" y="T1"/>
              </a:cxn>
              <a:cxn ang="T5">
                <a:pos x="T2" y="T3"/>
              </a:cxn>
            </a:cxnLst>
            <a:rect l="0" t="0" r="r" b="b"/>
            <a:pathLst>
              <a:path w="4" h="924">
                <a:moveTo>
                  <a:pt x="0" y="0"/>
                </a:moveTo>
                <a:lnTo>
                  <a:pt x="3" y="923"/>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7</a:t>
            </a:fld>
            <a:endParaRPr lang="en-US">
              <a:latin typeface="+mj-lt"/>
            </a:endParaRPr>
          </a:p>
        </p:txBody>
      </p:sp>
    </p:spTree>
    <p:extLst>
      <p:ext uri="{BB962C8B-B14F-4D97-AF65-F5344CB8AC3E}">
        <p14:creationId xmlns:p14="http://schemas.microsoft.com/office/powerpoint/2010/main" val="2379666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Post Adjusting Entries (Activity 2)</a:t>
            </a:r>
          </a:p>
        </p:txBody>
      </p:sp>
      <p:sp>
        <p:nvSpPr>
          <p:cNvPr id="1615875" name="Rectangle 3"/>
          <p:cNvSpPr>
            <a:spLocks noGrp="1" noChangeArrowheads="1"/>
          </p:cNvSpPr>
          <p:nvPr>
            <p:ph type="body" idx="1"/>
          </p:nvPr>
        </p:nvSpPr>
        <p:spPr>
          <a:xfrm>
            <a:off x="838200" y="2133600"/>
            <a:ext cx="95250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The second activity in the general ledger system involves posting various adjusting entries.</a:t>
            </a:r>
          </a:p>
          <a:p>
            <a:pPr lvl="1" eaLnBrk="1" hangingPunct="1"/>
            <a:r>
              <a:rPr lang="en-US" altLang="en-US" dirty="0" smtClean="0">
                <a:latin typeface="+mj-lt"/>
              </a:rPr>
              <a:t>Adjusting entries originate from the controller’s office, after the initial trial  balance has been prepared.</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8</a:t>
            </a:fld>
            <a:endParaRPr lang="en-US">
              <a:latin typeface="+mj-lt"/>
            </a:endParaRPr>
          </a:p>
        </p:txBody>
      </p:sp>
    </p:spTree>
    <p:extLst>
      <p:ext uri="{BB962C8B-B14F-4D97-AF65-F5344CB8AC3E}">
        <p14:creationId xmlns:p14="http://schemas.microsoft.com/office/powerpoint/2010/main" val="3488000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Post Adjusting Entries (Activity 2)</a:t>
            </a:r>
          </a:p>
        </p:txBody>
      </p:sp>
      <p:sp>
        <p:nvSpPr>
          <p:cNvPr id="161792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What are the five basic categories of  adjusting entries?</a:t>
            </a:r>
          </a:p>
          <a:p>
            <a:pPr marL="990600" lvl="1" indent="-533400">
              <a:buFontTx/>
              <a:buAutoNum type="arabicPeriod"/>
            </a:pPr>
            <a:r>
              <a:rPr lang="en-US" altLang="en-US" dirty="0" smtClean="0">
                <a:latin typeface="+mj-lt"/>
              </a:rPr>
              <a:t>Accruals (wages payable)</a:t>
            </a:r>
          </a:p>
          <a:p>
            <a:pPr marL="990600" lvl="1" indent="-533400">
              <a:buFontTx/>
              <a:buAutoNum type="arabicPeriod"/>
            </a:pPr>
            <a:r>
              <a:rPr lang="en-US" altLang="en-US" dirty="0" smtClean="0">
                <a:latin typeface="+mj-lt"/>
              </a:rPr>
              <a:t>Deferrals (rent, interest, insurance)</a:t>
            </a:r>
          </a:p>
          <a:p>
            <a:pPr marL="990600" lvl="1" indent="-533400">
              <a:buFontTx/>
              <a:buAutoNum type="arabicPeriod"/>
            </a:pPr>
            <a:r>
              <a:rPr lang="en-US" altLang="en-US" dirty="0" smtClean="0">
                <a:latin typeface="+mj-lt"/>
              </a:rPr>
              <a:t>Estimates (depreciation)</a:t>
            </a:r>
          </a:p>
          <a:p>
            <a:pPr marL="990600" lvl="1" indent="-533400">
              <a:buFontTx/>
              <a:buAutoNum type="arabicPeriod"/>
            </a:pPr>
            <a:r>
              <a:rPr lang="en-US" altLang="en-US" dirty="0" smtClean="0">
                <a:latin typeface="+mj-lt"/>
              </a:rPr>
              <a:t>Revaluation (change in inventory method)</a:t>
            </a:r>
          </a:p>
          <a:p>
            <a:pPr marL="990600" lvl="1" indent="-533400">
              <a:buFontTx/>
              <a:buAutoNum type="arabicPeriod"/>
            </a:pPr>
            <a:r>
              <a:rPr lang="en-US" altLang="en-US" dirty="0" smtClean="0">
                <a:latin typeface="+mj-lt"/>
              </a:rPr>
              <a:t>Corrections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9</a:t>
            </a:fld>
            <a:endParaRPr lang="en-US">
              <a:latin typeface="+mj-lt"/>
            </a:endParaRPr>
          </a:p>
        </p:txBody>
      </p:sp>
    </p:spTree>
    <p:extLst>
      <p:ext uri="{BB962C8B-B14F-4D97-AF65-F5344CB8AC3E}">
        <p14:creationId xmlns:p14="http://schemas.microsoft.com/office/powerpoint/2010/main" val="39571331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lstStyle/>
          <a:p>
            <a:pPr eaLnBrk="1" hangingPunct="1"/>
            <a:r>
              <a:rPr lang="en-US" altLang="en-US" b="1" dirty="0" smtClean="0"/>
              <a:t>Post Adjusting Entries (Activity 2)</a:t>
            </a:r>
          </a:p>
        </p:txBody>
      </p:sp>
      <p:sp>
        <p:nvSpPr>
          <p:cNvPr id="15365" name="Rectangle 4"/>
          <p:cNvSpPr>
            <a:spLocks noChangeArrowheads="1"/>
          </p:cNvSpPr>
          <p:nvPr/>
        </p:nvSpPr>
        <p:spPr bwMode="auto">
          <a:xfrm>
            <a:off x="1981201" y="4741864"/>
            <a:ext cx="1831975"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20000"/>
              </a:spcBef>
            </a:pPr>
            <a:r>
              <a:rPr lang="en-US" altLang="en-US" sz="3200">
                <a:solidFill>
                  <a:srgbClr val="141400"/>
                </a:solidFill>
                <a:latin typeface="+mj-lt"/>
              </a:rPr>
              <a:t>Controller</a:t>
            </a:r>
          </a:p>
        </p:txBody>
      </p:sp>
      <p:sp>
        <p:nvSpPr>
          <p:cNvPr id="15366" name="Rectangle 5"/>
          <p:cNvSpPr>
            <a:spLocks noChangeArrowheads="1"/>
          </p:cNvSpPr>
          <p:nvPr/>
        </p:nvSpPr>
        <p:spPr bwMode="auto">
          <a:xfrm>
            <a:off x="2211388" y="1871663"/>
            <a:ext cx="1600200" cy="82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nSpc>
                <a:spcPct val="75000"/>
              </a:lnSpc>
            </a:pPr>
            <a:r>
              <a:rPr lang="en-US" altLang="en-US" sz="3200" dirty="0">
                <a:latin typeface="+mj-lt"/>
              </a:rPr>
              <a:t>Journal voucher</a:t>
            </a:r>
          </a:p>
        </p:txBody>
      </p:sp>
      <p:sp>
        <p:nvSpPr>
          <p:cNvPr id="15367" name="Oval 6"/>
          <p:cNvSpPr>
            <a:spLocks noChangeArrowheads="1"/>
          </p:cNvSpPr>
          <p:nvPr/>
        </p:nvSpPr>
        <p:spPr bwMode="auto">
          <a:xfrm>
            <a:off x="6705601" y="1371601"/>
            <a:ext cx="2898775" cy="1831975"/>
          </a:xfrm>
          <a:prstGeom prst="ellipse">
            <a:avLst/>
          </a:prstGeom>
          <a:solidFill>
            <a:schemeClr val="accent2"/>
          </a:solidFill>
          <a:ln w="25400">
            <a:solidFill>
              <a:schemeClr val="accent2"/>
            </a:solidFill>
            <a:round/>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20000"/>
              </a:spcBef>
            </a:pPr>
            <a:r>
              <a:rPr lang="en-US" altLang="en-US" sz="3200">
                <a:solidFill>
                  <a:srgbClr val="141400"/>
                </a:solidFill>
                <a:latin typeface="+mj-lt"/>
              </a:rPr>
              <a:t>Post adjusting</a:t>
            </a:r>
          </a:p>
          <a:p>
            <a:pPr algn="ctr">
              <a:lnSpc>
                <a:spcPct val="75000"/>
              </a:lnSpc>
              <a:spcBef>
                <a:spcPct val="20000"/>
              </a:spcBef>
            </a:pPr>
            <a:r>
              <a:rPr lang="en-US" altLang="en-US" sz="3200">
                <a:solidFill>
                  <a:srgbClr val="141400"/>
                </a:solidFill>
                <a:latin typeface="+mj-lt"/>
              </a:rPr>
              <a:t>entries</a:t>
            </a:r>
          </a:p>
        </p:txBody>
      </p:sp>
      <p:sp>
        <p:nvSpPr>
          <p:cNvPr id="15368" name="Line 7"/>
          <p:cNvSpPr>
            <a:spLocks noChangeShapeType="1"/>
          </p:cNvSpPr>
          <p:nvPr/>
        </p:nvSpPr>
        <p:spPr bwMode="auto">
          <a:xfrm>
            <a:off x="2212976" y="2709863"/>
            <a:ext cx="144621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5369" name="Oval 8"/>
          <p:cNvSpPr>
            <a:spLocks noChangeArrowheads="1"/>
          </p:cNvSpPr>
          <p:nvPr/>
        </p:nvSpPr>
        <p:spPr bwMode="auto">
          <a:xfrm>
            <a:off x="7543801" y="4284664"/>
            <a:ext cx="2898775" cy="1831975"/>
          </a:xfrm>
          <a:prstGeom prst="ellipse">
            <a:avLst/>
          </a:prstGeom>
          <a:solidFill>
            <a:schemeClr val="accent2"/>
          </a:solidFill>
          <a:ln w="25400">
            <a:solidFill>
              <a:schemeClr val="accent2"/>
            </a:solidFill>
            <a:round/>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20000"/>
              </a:spcBef>
            </a:pPr>
            <a:r>
              <a:rPr lang="en-US" altLang="en-US" sz="3200">
                <a:solidFill>
                  <a:srgbClr val="141400"/>
                </a:solidFill>
                <a:latin typeface="+mj-lt"/>
              </a:rPr>
              <a:t>Prepare</a:t>
            </a:r>
          </a:p>
          <a:p>
            <a:pPr algn="ctr">
              <a:lnSpc>
                <a:spcPct val="75000"/>
              </a:lnSpc>
              <a:spcBef>
                <a:spcPct val="20000"/>
              </a:spcBef>
            </a:pPr>
            <a:r>
              <a:rPr lang="en-US" altLang="en-US" sz="3200">
                <a:solidFill>
                  <a:srgbClr val="141400"/>
                </a:solidFill>
                <a:latin typeface="+mj-lt"/>
              </a:rPr>
              <a:t>financial</a:t>
            </a:r>
          </a:p>
          <a:p>
            <a:pPr algn="ctr">
              <a:lnSpc>
                <a:spcPct val="75000"/>
              </a:lnSpc>
              <a:spcBef>
                <a:spcPct val="20000"/>
              </a:spcBef>
            </a:pPr>
            <a:r>
              <a:rPr lang="en-US" altLang="en-US" sz="3200">
                <a:solidFill>
                  <a:srgbClr val="141400"/>
                </a:solidFill>
                <a:latin typeface="+mj-lt"/>
              </a:rPr>
              <a:t>statements</a:t>
            </a:r>
          </a:p>
        </p:txBody>
      </p:sp>
      <p:sp>
        <p:nvSpPr>
          <p:cNvPr id="15370" name="Rectangle 9"/>
          <p:cNvSpPr>
            <a:spLocks noChangeArrowheads="1"/>
          </p:cNvSpPr>
          <p:nvPr/>
        </p:nvSpPr>
        <p:spPr bwMode="auto">
          <a:xfrm>
            <a:off x="2973388" y="3278188"/>
            <a:ext cx="3048000"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pPr>
            <a:r>
              <a:rPr lang="en-US" altLang="en-US" sz="3200" dirty="0">
                <a:latin typeface="+mj-lt"/>
              </a:rPr>
              <a:t>Adjusting  entries</a:t>
            </a:r>
          </a:p>
        </p:txBody>
      </p:sp>
      <p:sp>
        <p:nvSpPr>
          <p:cNvPr id="15371" name="Rectangle 10"/>
          <p:cNvSpPr>
            <a:spLocks noChangeArrowheads="1"/>
          </p:cNvSpPr>
          <p:nvPr/>
        </p:nvSpPr>
        <p:spPr bwMode="auto">
          <a:xfrm>
            <a:off x="3887788" y="4725989"/>
            <a:ext cx="3657600"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dirty="0">
                <a:latin typeface="+mj-lt"/>
              </a:rPr>
              <a:t>Financial statements</a:t>
            </a:r>
          </a:p>
        </p:txBody>
      </p:sp>
      <p:sp>
        <p:nvSpPr>
          <p:cNvPr id="15372" name="Rectangle 11"/>
          <p:cNvSpPr>
            <a:spLocks noChangeArrowheads="1"/>
          </p:cNvSpPr>
          <p:nvPr/>
        </p:nvSpPr>
        <p:spPr bwMode="auto">
          <a:xfrm>
            <a:off x="7480300" y="3336925"/>
            <a:ext cx="2514600" cy="82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nSpc>
                <a:spcPct val="75000"/>
              </a:lnSpc>
            </a:pPr>
            <a:r>
              <a:rPr lang="en-US" altLang="en-US" sz="3200">
                <a:latin typeface="+mj-lt"/>
              </a:rPr>
              <a:t>Adjusted trial balance</a:t>
            </a:r>
          </a:p>
        </p:txBody>
      </p:sp>
      <p:sp>
        <p:nvSpPr>
          <p:cNvPr id="15373" name="Freeform 12"/>
          <p:cNvSpPr>
            <a:spLocks/>
          </p:cNvSpPr>
          <p:nvPr/>
        </p:nvSpPr>
        <p:spPr bwMode="auto">
          <a:xfrm>
            <a:off x="3825876" y="5200650"/>
            <a:ext cx="3706813" cy="1588"/>
          </a:xfrm>
          <a:custGeom>
            <a:avLst/>
            <a:gdLst>
              <a:gd name="T0" fmla="*/ 3705225 w 2335"/>
              <a:gd name="T1" fmla="*/ 0 h 1"/>
              <a:gd name="T2" fmla="*/ 0 w 2335"/>
              <a:gd name="T3" fmla="*/ 0 h 1"/>
              <a:gd name="T4" fmla="*/ 0 60000 65536"/>
              <a:gd name="T5" fmla="*/ 0 60000 65536"/>
            </a:gdLst>
            <a:ahLst/>
            <a:cxnLst>
              <a:cxn ang="T4">
                <a:pos x="T0" y="T1"/>
              </a:cxn>
              <a:cxn ang="T5">
                <a:pos x="T2" y="T3"/>
              </a:cxn>
            </a:cxnLst>
            <a:rect l="0" t="0" r="r" b="b"/>
            <a:pathLst>
              <a:path w="2335" h="1">
                <a:moveTo>
                  <a:pt x="2334" y="0"/>
                </a:moveTo>
                <a:lnTo>
                  <a:pt x="0" y="0"/>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5374" name="Line 13"/>
          <p:cNvSpPr>
            <a:spLocks noChangeShapeType="1"/>
          </p:cNvSpPr>
          <p:nvPr/>
        </p:nvSpPr>
        <p:spPr bwMode="auto">
          <a:xfrm flipV="1">
            <a:off x="3813176" y="2898776"/>
            <a:ext cx="3275013" cy="1827213"/>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5375" name="Freeform 14"/>
          <p:cNvSpPr>
            <a:spLocks/>
          </p:cNvSpPr>
          <p:nvPr/>
        </p:nvSpPr>
        <p:spPr bwMode="auto">
          <a:xfrm>
            <a:off x="3811588" y="2298700"/>
            <a:ext cx="2882900" cy="7938"/>
          </a:xfrm>
          <a:custGeom>
            <a:avLst/>
            <a:gdLst>
              <a:gd name="T0" fmla="*/ 2881313 w 1816"/>
              <a:gd name="T1" fmla="*/ 6350 h 5"/>
              <a:gd name="T2" fmla="*/ 0 w 1816"/>
              <a:gd name="T3" fmla="*/ 0 h 5"/>
              <a:gd name="T4" fmla="*/ 0 60000 65536"/>
              <a:gd name="T5" fmla="*/ 0 60000 65536"/>
            </a:gdLst>
            <a:ahLst/>
            <a:cxnLst>
              <a:cxn ang="T4">
                <a:pos x="T0" y="T1"/>
              </a:cxn>
              <a:cxn ang="T5">
                <a:pos x="T2" y="T3"/>
              </a:cxn>
            </a:cxnLst>
            <a:rect l="0" t="0" r="r" b="b"/>
            <a:pathLst>
              <a:path w="1816" h="5">
                <a:moveTo>
                  <a:pt x="1815" y="4"/>
                </a:moveTo>
                <a:lnTo>
                  <a:pt x="0" y="0"/>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5376" name="Line 15"/>
          <p:cNvSpPr>
            <a:spLocks noChangeShapeType="1"/>
          </p:cNvSpPr>
          <p:nvPr/>
        </p:nvSpPr>
        <p:spPr bwMode="auto">
          <a:xfrm>
            <a:off x="2219326" y="1830388"/>
            <a:ext cx="144621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5377" name="Freeform 16"/>
          <p:cNvSpPr>
            <a:spLocks/>
          </p:cNvSpPr>
          <p:nvPr/>
        </p:nvSpPr>
        <p:spPr bwMode="auto">
          <a:xfrm>
            <a:off x="8993189" y="2287588"/>
            <a:ext cx="839787" cy="1985962"/>
          </a:xfrm>
          <a:custGeom>
            <a:avLst/>
            <a:gdLst>
              <a:gd name="T0" fmla="*/ 623887 w 529"/>
              <a:gd name="T1" fmla="*/ 0 h 1251"/>
              <a:gd name="T2" fmla="*/ 838200 w 529"/>
              <a:gd name="T3" fmla="*/ 0 h 1251"/>
              <a:gd name="T4" fmla="*/ 838200 w 529"/>
              <a:gd name="T5" fmla="*/ 1455737 h 1251"/>
              <a:gd name="T6" fmla="*/ 0 w 529"/>
              <a:gd name="T7" fmla="*/ 1455737 h 1251"/>
              <a:gd name="T8" fmla="*/ 0 w 529"/>
              <a:gd name="T9" fmla="*/ 1984375 h 12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9" h="1251">
                <a:moveTo>
                  <a:pt x="393" y="0"/>
                </a:moveTo>
                <a:lnTo>
                  <a:pt x="528" y="0"/>
                </a:lnTo>
                <a:lnTo>
                  <a:pt x="528" y="917"/>
                </a:lnTo>
                <a:lnTo>
                  <a:pt x="0" y="917"/>
                </a:lnTo>
                <a:lnTo>
                  <a:pt x="0" y="1250"/>
                </a:lnTo>
              </a:path>
            </a:pathLst>
          </a:custGeom>
          <a:noFill/>
          <a:ln w="12700" cap="rnd" cmpd="sng">
            <a:solidFill>
              <a:schemeClr val="accent2"/>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10</a:t>
            </a:fld>
            <a:endParaRPr lang="en-US">
              <a:latin typeface="+mj-lt"/>
            </a:endParaRPr>
          </a:p>
        </p:txBody>
      </p:sp>
    </p:spTree>
    <p:extLst>
      <p:ext uri="{BB962C8B-B14F-4D97-AF65-F5344CB8AC3E}">
        <p14:creationId xmlns:p14="http://schemas.microsoft.com/office/powerpoint/2010/main" val="41632873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Prepare Financial Statements (Activity 3)</a:t>
            </a:r>
          </a:p>
        </p:txBody>
      </p:sp>
      <p:sp>
        <p:nvSpPr>
          <p:cNvPr id="162201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The third activity in the general ledger and reporting system involves the preparation of financial statements.</a:t>
            </a:r>
          </a:p>
          <a:p>
            <a:pPr lvl="1" eaLnBrk="1" hangingPunct="1"/>
            <a:r>
              <a:rPr lang="en-US" altLang="en-US" dirty="0" smtClean="0">
                <a:latin typeface="+mj-lt"/>
              </a:rPr>
              <a:t>The income statement is prepared first.</a:t>
            </a:r>
          </a:p>
          <a:p>
            <a:pPr lvl="1" eaLnBrk="1" hangingPunct="1"/>
            <a:r>
              <a:rPr lang="en-US" altLang="en-US" dirty="0" smtClean="0">
                <a:latin typeface="+mj-lt"/>
              </a:rPr>
              <a:t>The balance sheet is prepared next.</a:t>
            </a:r>
          </a:p>
          <a:p>
            <a:pPr lvl="1" eaLnBrk="1" hangingPunct="1"/>
            <a:r>
              <a:rPr lang="en-US" altLang="en-US" dirty="0" smtClean="0">
                <a:latin typeface="+mj-lt"/>
              </a:rPr>
              <a:t>The cash flows statement is prepared last.</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11</a:t>
            </a:fld>
            <a:endParaRPr lang="en-US">
              <a:latin typeface="+mj-lt"/>
            </a:endParaRPr>
          </a:p>
        </p:txBody>
      </p:sp>
    </p:spTree>
    <p:extLst>
      <p:ext uri="{BB962C8B-B14F-4D97-AF65-F5344CB8AC3E}">
        <p14:creationId xmlns:p14="http://schemas.microsoft.com/office/powerpoint/2010/main" val="2177769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Produce Managerial Reports (Activity 4)</a:t>
            </a:r>
          </a:p>
        </p:txBody>
      </p:sp>
      <p:sp>
        <p:nvSpPr>
          <p:cNvPr id="1624067"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The final activity in the general ledger and reporting system involves the production of various managerial reports.</a:t>
            </a:r>
          </a:p>
          <a:p>
            <a:pPr marL="571500" indent="-571500"/>
            <a:r>
              <a:rPr lang="en-US" altLang="en-US" dirty="0" smtClean="0">
                <a:latin typeface="+mj-lt"/>
              </a:rPr>
              <a:t>What are the two main categories of managerial reports?</a:t>
            </a:r>
          </a:p>
          <a:p>
            <a:pPr marL="990600" lvl="1" indent="-533400">
              <a:buFontTx/>
              <a:buAutoNum type="arabicPeriod"/>
            </a:pPr>
            <a:r>
              <a:rPr lang="en-US" altLang="en-US" dirty="0" smtClean="0">
                <a:latin typeface="+mj-lt"/>
              </a:rPr>
              <a:t>General ledger control reports</a:t>
            </a:r>
          </a:p>
          <a:p>
            <a:pPr marL="990600" lvl="1" indent="-533400">
              <a:buFontTx/>
              <a:buAutoNum type="arabicPeriod"/>
            </a:pPr>
            <a:r>
              <a:rPr lang="en-US" altLang="en-US" dirty="0" smtClean="0">
                <a:latin typeface="+mj-lt"/>
              </a:rPr>
              <a:t>Budgets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12</a:t>
            </a:fld>
            <a:endParaRPr lang="en-US">
              <a:latin typeface="+mj-lt"/>
            </a:endParaRPr>
          </a:p>
        </p:txBody>
      </p:sp>
    </p:spTree>
    <p:extLst>
      <p:ext uri="{BB962C8B-B14F-4D97-AF65-F5344CB8AC3E}">
        <p14:creationId xmlns:p14="http://schemas.microsoft.com/office/powerpoint/2010/main" val="2548746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Produce Managerial Reports (Activity 4)</a:t>
            </a:r>
          </a:p>
        </p:txBody>
      </p:sp>
      <p:sp>
        <p:nvSpPr>
          <p:cNvPr id="1626115"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What are examples of control reports?</a:t>
            </a:r>
          </a:p>
          <a:p>
            <a:pPr lvl="1" eaLnBrk="1" hangingPunct="1">
              <a:buFontTx/>
              <a:buChar char="–"/>
            </a:pPr>
            <a:r>
              <a:rPr lang="en-US" altLang="en-US" dirty="0" smtClean="0">
                <a:latin typeface="+mj-lt"/>
              </a:rPr>
              <a:t>lists of journal vouchers by numerical sequence, account number, or date </a:t>
            </a:r>
          </a:p>
          <a:p>
            <a:pPr lvl="1" eaLnBrk="1" hangingPunct="1">
              <a:buFontTx/>
              <a:buChar char="–"/>
            </a:pPr>
            <a:r>
              <a:rPr lang="en-US" altLang="en-US" dirty="0" smtClean="0">
                <a:latin typeface="+mj-lt"/>
              </a:rPr>
              <a:t>listing of general ledger account balances</a:t>
            </a:r>
          </a:p>
          <a:p>
            <a:pPr eaLnBrk="1" hangingPunct="1"/>
            <a:r>
              <a:rPr lang="en-US" altLang="en-US" dirty="0" smtClean="0">
                <a:latin typeface="+mj-lt"/>
              </a:rPr>
              <a:t>What are examples of budgets?</a:t>
            </a:r>
          </a:p>
          <a:p>
            <a:pPr lvl="1" eaLnBrk="1" hangingPunct="1">
              <a:buFontTx/>
              <a:buChar char="–"/>
            </a:pPr>
            <a:r>
              <a:rPr lang="en-US" altLang="en-US" dirty="0" smtClean="0">
                <a:latin typeface="+mj-lt"/>
              </a:rPr>
              <a:t>operating budget</a:t>
            </a:r>
          </a:p>
          <a:p>
            <a:pPr lvl="1" eaLnBrk="1" hangingPunct="1">
              <a:buFontTx/>
              <a:buChar char="–"/>
            </a:pPr>
            <a:r>
              <a:rPr lang="en-US" altLang="en-US" dirty="0" smtClean="0">
                <a:latin typeface="+mj-lt"/>
              </a:rPr>
              <a:t>capital expenditures budget</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13</a:t>
            </a:fld>
            <a:endParaRPr lang="en-US">
              <a:latin typeface="+mj-lt"/>
            </a:endParaRPr>
          </a:p>
        </p:txBody>
      </p:sp>
    </p:spTree>
    <p:extLst>
      <p:ext uri="{BB962C8B-B14F-4D97-AF65-F5344CB8AC3E}">
        <p14:creationId xmlns:p14="http://schemas.microsoft.com/office/powerpoint/2010/main" val="2209687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Produce Managerial Reports (Activity 4)</a:t>
            </a:r>
          </a:p>
        </p:txBody>
      </p:sp>
      <p:sp>
        <p:nvSpPr>
          <p:cNvPr id="162816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Budgets and performance reports should be developed on the basis of responsibility accounting.</a:t>
            </a:r>
          </a:p>
          <a:p>
            <a:pPr eaLnBrk="1" hangingPunct="1"/>
            <a:r>
              <a:rPr lang="en-US" altLang="en-US" dirty="0" smtClean="0">
                <a:latin typeface="+mj-lt"/>
              </a:rPr>
              <a:t>What is responsibility accounting?</a:t>
            </a:r>
          </a:p>
          <a:p>
            <a:pPr lvl="1" eaLnBrk="1" hangingPunct="1"/>
            <a:r>
              <a:rPr lang="en-US" altLang="en-US" dirty="0" smtClean="0">
                <a:latin typeface="+mj-lt"/>
              </a:rPr>
              <a:t>It involves reporting financial results on the basis of managerial responsibilities within an organization.</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14</a:t>
            </a:fld>
            <a:endParaRPr lang="en-US">
              <a:latin typeface="+mj-lt"/>
            </a:endParaRPr>
          </a:p>
        </p:txBody>
      </p:sp>
    </p:spTree>
    <p:extLst>
      <p:ext uri="{BB962C8B-B14F-4D97-AF65-F5344CB8AC3E}">
        <p14:creationId xmlns:p14="http://schemas.microsoft.com/office/powerpoint/2010/main" val="35415205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2</a:t>
            </a:r>
          </a:p>
        </p:txBody>
      </p:sp>
      <p:sp>
        <p:nvSpPr>
          <p:cNvPr id="1648643" name="Rectangle 3"/>
          <p:cNvSpPr>
            <a:spLocks noGrp="1" noChangeArrowheads="1"/>
          </p:cNvSpPr>
          <p:nvPr>
            <p:ph type="body" idx="1"/>
          </p:nvPr>
        </p:nvSpPr>
        <p:spPr>
          <a:xfrm>
            <a:off x="838200" y="1905000"/>
            <a:ext cx="10515599"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3900" b="1" dirty="0">
                <a:latin typeface="+mj-lt"/>
              </a:rPr>
              <a:t>	</a:t>
            </a:r>
            <a:r>
              <a:rPr lang="en-US" altLang="en-US" sz="3600" dirty="0">
                <a:latin typeface="+mj-lt"/>
              </a:rPr>
              <a:t>Identify the major threats in general ledger and reporting activities, and evaluate the adequacy of various internal control procedures for dealing with them.</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15</a:t>
            </a:fld>
            <a:endParaRPr lang="en-US">
              <a:latin typeface="+mj-lt"/>
            </a:endParaRPr>
          </a:p>
        </p:txBody>
      </p:sp>
    </p:spTree>
    <p:extLst>
      <p:ext uri="{BB962C8B-B14F-4D97-AF65-F5344CB8AC3E}">
        <p14:creationId xmlns:p14="http://schemas.microsoft.com/office/powerpoint/2010/main" val="9077743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Control: Objectives, Threats, and Procedures</a:t>
            </a:r>
          </a:p>
        </p:txBody>
      </p:sp>
      <p:sp>
        <p:nvSpPr>
          <p:cNvPr id="1650691"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What are the control objectives in the general ledger and reporting system?</a:t>
            </a:r>
          </a:p>
          <a:p>
            <a:pPr marL="990600" lvl="1" indent="-533400">
              <a:buFont typeface="Wingdings" panose="05000000000000000000" pitchFamily="2" charset="2"/>
              <a:buAutoNum type="arabicPeriod"/>
            </a:pPr>
            <a:r>
              <a:rPr lang="en-US" altLang="en-US" dirty="0" smtClean="0">
                <a:latin typeface="+mj-lt"/>
              </a:rPr>
              <a:t>Updates to the general ledger are properly authorized.</a:t>
            </a:r>
          </a:p>
          <a:p>
            <a:pPr marL="990600" lvl="1" indent="-533400">
              <a:buFont typeface="Wingdings" panose="05000000000000000000" pitchFamily="2" charset="2"/>
              <a:buAutoNum type="arabicPeriod"/>
            </a:pPr>
            <a:r>
              <a:rPr lang="en-US" altLang="en-US" dirty="0" smtClean="0">
                <a:latin typeface="+mj-lt"/>
              </a:rPr>
              <a:t>Recorded general ledger transactions are valid.</a:t>
            </a:r>
          </a:p>
          <a:p>
            <a:pPr marL="990600" lvl="1" indent="-533400">
              <a:buFont typeface="Wingdings" panose="05000000000000000000" pitchFamily="2" charset="2"/>
              <a:buAutoNum type="arabicPeriod"/>
            </a:pPr>
            <a:r>
              <a:rPr lang="en-US" altLang="en-US" dirty="0" smtClean="0">
                <a:latin typeface="+mj-lt"/>
              </a:rPr>
              <a:t>Valid, authorized general ledger transactions are recorded.</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16</a:t>
            </a:fld>
            <a:endParaRPr lang="en-US">
              <a:latin typeface="+mj-lt"/>
            </a:endParaRPr>
          </a:p>
        </p:txBody>
      </p:sp>
    </p:spTree>
    <p:extLst>
      <p:ext uri="{BB962C8B-B14F-4D97-AF65-F5344CB8AC3E}">
        <p14:creationId xmlns:p14="http://schemas.microsoft.com/office/powerpoint/2010/main" val="1756452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Control: Objectives, Threats, and Procedures</a:t>
            </a:r>
          </a:p>
        </p:txBody>
      </p:sp>
      <p:sp>
        <p:nvSpPr>
          <p:cNvPr id="1652739" name="Rectangle 3"/>
          <p:cNvSpPr>
            <a:spLocks noGrp="1" noChangeArrowheads="1"/>
          </p:cNvSpPr>
          <p:nvPr>
            <p:ph type="body" idx="1"/>
          </p:nvPr>
        </p:nvSpPr>
        <p:spPr>
          <a:xfrm>
            <a:off x="734291" y="2362200"/>
            <a:ext cx="9947564"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990600" lvl="1" indent="-533400">
              <a:buFont typeface="Wingdings" panose="05000000000000000000" pitchFamily="2" charset="2"/>
              <a:buAutoNum type="arabicPeriod" startAt="4"/>
            </a:pPr>
            <a:r>
              <a:rPr lang="en-US" altLang="en-US" dirty="0" smtClean="0">
                <a:latin typeface="+mj-lt"/>
              </a:rPr>
              <a:t>General ledger transactions are accurately recorded.</a:t>
            </a:r>
          </a:p>
          <a:p>
            <a:pPr marL="990600" lvl="1" indent="-533400">
              <a:buFont typeface="Wingdings" panose="05000000000000000000" pitchFamily="2" charset="2"/>
              <a:buAutoNum type="arabicPeriod" startAt="4"/>
            </a:pPr>
            <a:r>
              <a:rPr lang="en-US" altLang="en-US" dirty="0" smtClean="0">
                <a:latin typeface="+mj-lt"/>
              </a:rPr>
              <a:t>General ledger data are safeguarded from loss or theft.</a:t>
            </a:r>
          </a:p>
          <a:p>
            <a:pPr marL="990600" lvl="1" indent="-533400">
              <a:buFont typeface="Wingdings" panose="05000000000000000000" pitchFamily="2" charset="2"/>
              <a:buAutoNum type="arabicPeriod" startAt="4"/>
            </a:pPr>
            <a:r>
              <a:rPr lang="en-US" altLang="en-US" dirty="0" smtClean="0">
                <a:latin typeface="+mj-lt"/>
              </a:rPr>
              <a:t>General ledger system activities are performed efficiently and effectively.</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17</a:t>
            </a:fld>
            <a:endParaRPr lang="en-US">
              <a:latin typeface="+mj-lt"/>
            </a:endParaRPr>
          </a:p>
        </p:txBody>
      </p:sp>
    </p:spTree>
    <p:extLst>
      <p:ext uri="{BB962C8B-B14F-4D97-AF65-F5344CB8AC3E}">
        <p14:creationId xmlns:p14="http://schemas.microsoft.com/office/powerpoint/2010/main" val="1139506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a:xfrm>
            <a:off x="1052945" y="190500"/>
            <a:ext cx="10903528" cy="1333500"/>
          </a:xfrm>
        </p:spPr>
        <p:txBody>
          <a:bodyPr/>
          <a:lstStyle/>
          <a:p>
            <a:pPr eaLnBrk="1" hangingPunct="1"/>
            <a:r>
              <a:rPr lang="en-US" altLang="en-US" sz="3200" b="1" dirty="0"/>
              <a:t>Threats and Controls in </a:t>
            </a:r>
            <a:r>
              <a:rPr lang="en-US" altLang="en-US" sz="3200" b="1" dirty="0" smtClean="0"/>
              <a:t>the General </a:t>
            </a:r>
            <a:r>
              <a:rPr lang="en-US" altLang="en-US" sz="3200" b="1" dirty="0"/>
              <a:t>Ledger and Reporting System</a:t>
            </a:r>
          </a:p>
        </p:txBody>
      </p:sp>
      <p:graphicFrame>
        <p:nvGraphicFramePr>
          <p:cNvPr id="1693761" name="Group 65"/>
          <p:cNvGraphicFramePr>
            <a:graphicFrameLocks noGrp="1"/>
          </p:cNvGraphicFramePr>
          <p:nvPr>
            <p:ph idx="1"/>
            <p:extLst>
              <p:ext uri="{D42A27DB-BD31-4B8C-83A1-F6EECF244321}">
                <p14:modId xmlns:p14="http://schemas.microsoft.com/office/powerpoint/2010/main" val="2196644533"/>
              </p:ext>
            </p:extLst>
          </p:nvPr>
        </p:nvGraphicFramePr>
        <p:xfrm>
          <a:off x="2286000" y="1905000"/>
          <a:ext cx="7772400" cy="4194338"/>
        </p:xfrm>
        <a:graphic>
          <a:graphicData uri="http://schemas.openxmlformats.org/drawingml/2006/table">
            <a:tbl>
              <a:tblPr>
                <a:tableStyleId>{5DA37D80-6434-44D0-A028-1B22A696006F}</a:tableStyleId>
              </a:tblPr>
              <a:tblGrid>
                <a:gridCol w="2274888">
                  <a:extLst>
                    <a:ext uri="{9D8B030D-6E8A-4147-A177-3AD203B41FA5}">
                      <a16:colId xmlns:a16="http://schemas.microsoft.com/office/drawing/2014/main" val="20000"/>
                    </a:ext>
                  </a:extLst>
                </a:gridCol>
                <a:gridCol w="2670175">
                  <a:extLst>
                    <a:ext uri="{9D8B030D-6E8A-4147-A177-3AD203B41FA5}">
                      <a16:colId xmlns:a16="http://schemas.microsoft.com/office/drawing/2014/main" val="20001"/>
                    </a:ext>
                  </a:extLst>
                </a:gridCol>
                <a:gridCol w="2827337">
                  <a:extLst>
                    <a:ext uri="{9D8B030D-6E8A-4147-A177-3AD203B41FA5}">
                      <a16:colId xmlns:a16="http://schemas.microsoft.com/office/drawing/2014/main" val="20002"/>
                    </a:ext>
                  </a:extLst>
                </a:gridCol>
              </a:tblGrid>
              <a:tr h="760355">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b="1" u="none" strike="noStrike" cap="none" normalizeH="0" baseline="0" dirty="0" smtClean="0">
                          <a:ln>
                            <a:noFill/>
                          </a:ln>
                          <a:solidFill>
                            <a:schemeClr val="tx1"/>
                          </a:solidFill>
                          <a:effectLst/>
                        </a:rPr>
                        <a:t>Process/Activity</a:t>
                      </a:r>
                      <a:endParaRPr kumimoji="0" lang="en-US" altLang="en-US" sz="2000" b="1" i="0" u="none" strike="noStrike" cap="none" normalizeH="0" baseline="0" dirty="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b="1" u="none" strike="noStrike" cap="none" normalizeH="0" baseline="0" dirty="0" smtClean="0">
                          <a:ln>
                            <a:noFill/>
                          </a:ln>
                          <a:solidFill>
                            <a:schemeClr val="tx1"/>
                          </a:solidFill>
                          <a:effectLst/>
                        </a:rPr>
                        <a:t>Threat</a:t>
                      </a:r>
                      <a:endParaRPr kumimoji="0" lang="en-US" altLang="en-US" sz="2000" b="1" i="0" u="none" strike="noStrike" cap="none" normalizeH="0" baseline="0" dirty="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b="1" u="none" strike="noStrike" cap="none" normalizeH="0" baseline="0" dirty="0" smtClean="0">
                          <a:ln>
                            <a:noFill/>
                          </a:ln>
                          <a:solidFill>
                            <a:schemeClr val="tx1"/>
                          </a:solidFill>
                          <a:effectLst/>
                        </a:rPr>
                        <a:t>Applicable Control Procedures</a:t>
                      </a:r>
                      <a:endParaRPr kumimoji="0" lang="en-US" altLang="en-US" sz="2000" b="1" i="0" u="none" strike="noStrike" cap="none" normalizeH="0" baseline="0" dirty="0" smtClean="0">
                        <a:ln>
                          <a:noFill/>
                        </a:ln>
                        <a:solidFill>
                          <a:schemeClr val="tx1"/>
                        </a:solidFill>
                        <a:effectLst/>
                        <a:latin typeface="Arial" charset="0"/>
                      </a:endParaRPr>
                    </a:p>
                  </a:txBody>
                  <a:tcPr marT="45717" marB="45717" horzOverflow="overflow"/>
                </a:tc>
                <a:extLst>
                  <a:ext uri="{0D108BD9-81ED-4DB2-BD59-A6C34878D82A}">
                    <a16:rowId xmlns:a16="http://schemas.microsoft.com/office/drawing/2014/main" val="10000"/>
                  </a:ext>
                </a:extLst>
              </a:tr>
              <a:tr h="1310541">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dirty="0" smtClean="0">
                          <a:ln>
                            <a:noFill/>
                          </a:ln>
                          <a:solidFill>
                            <a:schemeClr val="tx1"/>
                          </a:solidFill>
                          <a:effectLst/>
                        </a:rPr>
                        <a:t>Updating the general ledger</a:t>
                      </a:r>
                      <a:endParaRPr kumimoji="0" lang="en-US" altLang="en-US" sz="2000" b="0" i="0" u="none" strike="noStrike" cap="none" normalizeH="0" baseline="0" dirty="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dirty="0" smtClean="0">
                          <a:ln>
                            <a:noFill/>
                          </a:ln>
                          <a:solidFill>
                            <a:schemeClr val="tx1"/>
                          </a:solidFill>
                          <a:effectLst/>
                        </a:rPr>
                        <a:t>Errors</a:t>
                      </a:r>
                      <a:endParaRPr kumimoji="0" lang="en-US" altLang="en-US" sz="2000" b="0" i="0" u="none" strike="noStrike" cap="none" normalizeH="0" baseline="0" dirty="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smtClean="0">
                          <a:ln>
                            <a:noFill/>
                          </a:ln>
                          <a:solidFill>
                            <a:schemeClr val="tx1"/>
                          </a:solidFill>
                          <a:effectLst/>
                        </a:rPr>
                        <a:t>Input and processing controls; reconciliations and control reports; audit trail</a:t>
                      </a:r>
                      <a:endParaRPr kumimoji="0" lang="en-US" altLang="en-US" sz="2000" b="0" i="0" u="none" strike="noStrike" cap="none" normalizeH="0" baseline="0" smtClean="0">
                        <a:ln>
                          <a:noFill/>
                        </a:ln>
                        <a:solidFill>
                          <a:schemeClr val="tx1"/>
                        </a:solidFill>
                        <a:effectLst/>
                        <a:latin typeface="Arial" charset="0"/>
                      </a:endParaRPr>
                    </a:p>
                  </a:txBody>
                  <a:tcPr marT="45717" marB="45717" horzOverflow="overflow"/>
                </a:tc>
                <a:extLst>
                  <a:ext uri="{0D108BD9-81ED-4DB2-BD59-A6C34878D82A}">
                    <a16:rowId xmlns:a16="http://schemas.microsoft.com/office/drawing/2014/main" val="10001"/>
                  </a:ext>
                </a:extLst>
              </a:tr>
              <a:tr h="1005764">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smtClean="0">
                          <a:ln>
                            <a:noFill/>
                          </a:ln>
                          <a:solidFill>
                            <a:schemeClr val="tx1"/>
                          </a:solidFill>
                          <a:effectLst/>
                        </a:rPr>
                        <a:t>Access to general ledger</a:t>
                      </a:r>
                      <a:endParaRPr kumimoji="0" lang="en-US" altLang="en-US" sz="2000" b="0" i="0" u="none" strike="noStrike" cap="none" normalizeH="0" baseline="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smtClean="0">
                          <a:ln>
                            <a:noFill/>
                          </a:ln>
                          <a:solidFill>
                            <a:schemeClr val="tx1"/>
                          </a:solidFill>
                          <a:effectLst/>
                        </a:rPr>
                        <a:t>Loss of confidential data and/or concealment of theft</a:t>
                      </a:r>
                      <a:endParaRPr kumimoji="0" lang="en-US" altLang="en-US" sz="2000" b="0" i="0" u="none" strike="noStrike" cap="none" normalizeH="0" baseline="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dirty="0" smtClean="0">
                          <a:ln>
                            <a:noFill/>
                          </a:ln>
                          <a:solidFill>
                            <a:schemeClr val="tx1"/>
                          </a:solidFill>
                          <a:effectLst/>
                        </a:rPr>
                        <a:t>Access controls; audit trail</a:t>
                      </a:r>
                      <a:endParaRPr kumimoji="0" lang="en-US" altLang="en-US" sz="2000" b="0" i="0" u="none" strike="noStrike" cap="none" normalizeH="0" baseline="0" dirty="0" smtClean="0">
                        <a:ln>
                          <a:noFill/>
                        </a:ln>
                        <a:solidFill>
                          <a:schemeClr val="tx1"/>
                        </a:solidFill>
                        <a:effectLst/>
                        <a:latin typeface="Arial" charset="0"/>
                      </a:endParaRPr>
                    </a:p>
                  </a:txBody>
                  <a:tcPr marT="45717" marB="45717" horzOverflow="overflow"/>
                </a:tc>
                <a:extLst>
                  <a:ext uri="{0D108BD9-81ED-4DB2-BD59-A6C34878D82A}">
                    <a16:rowId xmlns:a16="http://schemas.microsoft.com/office/drawing/2014/main" val="10002"/>
                  </a:ext>
                </a:extLst>
              </a:tr>
              <a:tr h="1117515">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dirty="0" smtClean="0">
                          <a:ln>
                            <a:noFill/>
                          </a:ln>
                          <a:solidFill>
                            <a:schemeClr val="tx1"/>
                          </a:solidFill>
                          <a:effectLst/>
                        </a:rPr>
                        <a:t>Loss or destruction of the general ledger</a:t>
                      </a:r>
                      <a:endParaRPr kumimoji="0" lang="en-US" altLang="en-US" sz="2000" b="0" i="0" u="none" strike="noStrike" cap="none" normalizeH="0" baseline="0" dirty="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smtClean="0">
                          <a:ln>
                            <a:noFill/>
                          </a:ln>
                          <a:solidFill>
                            <a:schemeClr val="tx1"/>
                          </a:solidFill>
                          <a:effectLst/>
                        </a:rPr>
                        <a:t>Loss of data and assets</a:t>
                      </a:r>
                      <a:endParaRPr kumimoji="0" lang="en-US" altLang="en-US" sz="2000" b="0" i="0" u="none" strike="noStrike" cap="none" normalizeH="0" baseline="0" smtClean="0">
                        <a:ln>
                          <a:noFill/>
                        </a:ln>
                        <a:solidFill>
                          <a:schemeClr val="tx1"/>
                        </a:solidFill>
                        <a:effectLst/>
                        <a:latin typeface="Arial" charset="0"/>
                      </a:endParaRPr>
                    </a:p>
                  </a:txBody>
                  <a:tcPr marT="45717" marB="45717" horzOverflow="overflow"/>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itchFamily="2" charset="2"/>
                        <a:buNone/>
                        <a:tabLst/>
                      </a:pPr>
                      <a:r>
                        <a:rPr kumimoji="0" lang="en-US" altLang="en-US" sz="2000" u="none" strike="noStrike" cap="none" normalizeH="0" baseline="0" dirty="0" smtClean="0">
                          <a:ln>
                            <a:noFill/>
                          </a:ln>
                          <a:solidFill>
                            <a:schemeClr val="tx1"/>
                          </a:solidFill>
                          <a:effectLst/>
                        </a:rPr>
                        <a:t>Backup and disaster recovery procedures</a:t>
                      </a:r>
                      <a:endParaRPr kumimoji="0" lang="en-US" altLang="en-US" sz="2000" b="0" i="0" u="none" strike="noStrike" cap="none" normalizeH="0" baseline="0" dirty="0" smtClean="0">
                        <a:ln>
                          <a:noFill/>
                        </a:ln>
                        <a:solidFill>
                          <a:schemeClr val="tx1"/>
                        </a:solidFill>
                        <a:effectLst/>
                        <a:latin typeface="Arial" charset="0"/>
                      </a:endParaRPr>
                    </a:p>
                  </a:txBody>
                  <a:tcPr marT="45717" marB="45717" horzOverflow="overflow"/>
                </a:tc>
                <a:extLst>
                  <a:ext uri="{0D108BD9-81ED-4DB2-BD59-A6C34878D82A}">
                    <a16:rowId xmlns:a16="http://schemas.microsoft.com/office/drawing/2014/main" val="10003"/>
                  </a:ext>
                </a:extLst>
              </a:tr>
            </a:tbl>
          </a:graphicData>
        </a:graphic>
      </p:graphicFrame>
      <p:sp>
        <p:nvSpPr>
          <p:cNvPr id="2" name="Slide Number Placeholder 1"/>
          <p:cNvSpPr>
            <a:spLocks noGrp="1"/>
          </p:cNvSpPr>
          <p:nvPr>
            <p:ph type="sldNum" sz="quarter" idx="11"/>
          </p:nvPr>
        </p:nvSpPr>
        <p:spPr/>
        <p:txBody>
          <a:bodyPr/>
          <a:lstStyle/>
          <a:p>
            <a:fld id="{124CC95F-98CC-42B1-89D0-5C751499998A}" type="slidenum">
              <a:rPr lang="en-US" altLang="en-US" smtClean="0">
                <a:latin typeface="+mj-lt"/>
              </a:rPr>
              <a:pPr/>
              <a:t>18</a:t>
            </a:fld>
            <a:endParaRPr lang="en-US" altLang="en-US" dirty="0">
              <a:latin typeface="+mj-lt"/>
            </a:endParaRPr>
          </a:p>
        </p:txBody>
      </p:sp>
    </p:spTree>
    <p:extLst>
      <p:ext uri="{BB962C8B-B14F-4D97-AF65-F5344CB8AC3E}">
        <p14:creationId xmlns:p14="http://schemas.microsoft.com/office/powerpoint/2010/main" val="22062144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xfrm>
            <a:off x="838200" y="365125"/>
            <a:ext cx="11049000" cy="1325563"/>
          </a:xfrm>
        </p:spPr>
        <p:txBody>
          <a:bodyPr/>
          <a:lstStyle/>
          <a:p>
            <a:pPr eaLnBrk="1" hangingPunct="1"/>
            <a:r>
              <a:rPr lang="en-US" altLang="en-US" b="1" dirty="0" smtClean="0"/>
              <a:t>Threat 1:  Errors in Updating the General Ledger</a:t>
            </a:r>
          </a:p>
        </p:txBody>
      </p:sp>
      <p:sp>
        <p:nvSpPr>
          <p:cNvPr id="24581" name="Rectangle 3"/>
          <p:cNvSpPr>
            <a:spLocks noGrp="1" noChangeArrowheads="1"/>
          </p:cNvSpPr>
          <p:nvPr>
            <p:ph type="body" idx="1"/>
          </p:nvPr>
        </p:nvSpPr>
        <p:spPr/>
        <p:txBody>
          <a:bodyPr/>
          <a:lstStyle/>
          <a:p>
            <a:pPr marL="571500" indent="-571500"/>
            <a:r>
              <a:rPr lang="en-US" altLang="en-US" sz="2600">
                <a:latin typeface="+mj-lt"/>
              </a:rPr>
              <a:t>Errors made in updating the general ledger can lead to poor decision making based on erroneous information in financial performance reports.  Control procedures fall into three categories:</a:t>
            </a:r>
          </a:p>
          <a:p>
            <a:pPr marL="990600" lvl="1" indent="-533400">
              <a:buFont typeface="Wingdings" panose="05000000000000000000" pitchFamily="2" charset="2"/>
              <a:buAutoNum type="arabicPeriod"/>
            </a:pPr>
            <a:r>
              <a:rPr lang="en-US" altLang="en-US">
                <a:latin typeface="+mj-lt"/>
              </a:rPr>
              <a:t>Input edit and processing controls</a:t>
            </a:r>
          </a:p>
          <a:p>
            <a:pPr marL="990600" lvl="1" indent="-533400">
              <a:buFont typeface="Wingdings" panose="05000000000000000000" pitchFamily="2" charset="2"/>
              <a:buAutoNum type="arabicPeriod"/>
            </a:pPr>
            <a:r>
              <a:rPr lang="en-US" altLang="en-US">
                <a:latin typeface="+mj-lt"/>
              </a:rPr>
              <a:t>Reconciliations and control reports</a:t>
            </a:r>
          </a:p>
          <a:p>
            <a:pPr marL="990600" lvl="1" indent="-533400">
              <a:buFont typeface="Wingdings" panose="05000000000000000000" pitchFamily="2" charset="2"/>
              <a:buAutoNum type="arabicPeriod"/>
            </a:pPr>
            <a:r>
              <a:rPr lang="en-US" altLang="en-US">
                <a:latin typeface="+mj-lt"/>
              </a:rPr>
              <a:t>Maintenance of an adequate audit trail</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19</a:t>
            </a:fld>
            <a:endParaRPr lang="en-US">
              <a:latin typeface="+mj-lt"/>
            </a:endParaRPr>
          </a:p>
        </p:txBody>
      </p:sp>
    </p:spTree>
    <p:extLst>
      <p:ext uri="{BB962C8B-B14F-4D97-AF65-F5344CB8AC3E}">
        <p14:creationId xmlns:p14="http://schemas.microsoft.com/office/powerpoint/2010/main" val="823254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p:txBody>
          <a:bodyPr/>
          <a:lstStyle/>
          <a:p>
            <a:pPr eaLnBrk="1" hangingPunct="1"/>
            <a:r>
              <a:rPr lang="en-US" altLang="en-US" sz="4000" b="1" dirty="0"/>
              <a:t>Input Edit </a:t>
            </a:r>
            <a:r>
              <a:rPr lang="en-US" altLang="en-US" sz="4000" b="1" dirty="0" smtClean="0"/>
              <a:t>and Processing </a:t>
            </a:r>
            <a:r>
              <a:rPr lang="en-US" altLang="en-US" sz="4000" b="1" dirty="0"/>
              <a:t>Controls</a:t>
            </a:r>
            <a:r>
              <a:rPr lang="en-US" altLang="en-US" sz="3800" b="1" dirty="0"/>
              <a:t>			</a:t>
            </a:r>
          </a:p>
        </p:txBody>
      </p:sp>
      <p:sp>
        <p:nvSpPr>
          <p:cNvPr id="25605" name="Rectangle 3"/>
          <p:cNvSpPr>
            <a:spLocks noGrp="1" noChangeArrowheads="1"/>
          </p:cNvSpPr>
          <p:nvPr>
            <p:ph type="body" idx="1"/>
          </p:nvPr>
        </p:nvSpPr>
        <p:spPr/>
        <p:txBody>
          <a:bodyPr/>
          <a:lstStyle/>
          <a:p>
            <a:pPr marL="571500" indent="-571500"/>
            <a:r>
              <a:rPr lang="en-US" altLang="en-US" dirty="0" smtClean="0">
                <a:latin typeface="+mj-lt"/>
              </a:rPr>
              <a:t>There are two sources of journal entries for updating the general ledger:  </a:t>
            </a:r>
          </a:p>
          <a:p>
            <a:pPr marL="990600" lvl="1" indent="-533400">
              <a:buFont typeface="Wingdings" panose="05000000000000000000" pitchFamily="2" charset="2"/>
              <a:buAutoNum type="arabicPeriod"/>
            </a:pPr>
            <a:r>
              <a:rPr lang="en-US" altLang="en-US" dirty="0" smtClean="0">
                <a:latin typeface="+mj-lt"/>
              </a:rPr>
              <a:t>Summary journal entries from other AIS cycles</a:t>
            </a:r>
          </a:p>
          <a:p>
            <a:pPr marL="990600" lvl="1" indent="-533400">
              <a:buFont typeface="Wingdings" panose="05000000000000000000" pitchFamily="2" charset="2"/>
              <a:buAutoNum type="arabicPeriod"/>
            </a:pPr>
            <a:r>
              <a:rPr lang="en-US" altLang="en-US" dirty="0" smtClean="0">
                <a:latin typeface="+mj-lt"/>
              </a:rPr>
              <a:t>Direct entries made by the treasurer or controller</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20</a:t>
            </a:fld>
            <a:endParaRPr lang="en-US">
              <a:latin typeface="+mj-lt"/>
            </a:endParaRPr>
          </a:p>
        </p:txBody>
      </p:sp>
    </p:spTree>
    <p:extLst>
      <p:ext uri="{BB962C8B-B14F-4D97-AF65-F5344CB8AC3E}">
        <p14:creationId xmlns:p14="http://schemas.microsoft.com/office/powerpoint/2010/main" val="4204535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a:xfrm>
            <a:off x="831273" y="190500"/>
            <a:ext cx="10547927" cy="1527175"/>
          </a:xfrm>
        </p:spPr>
        <p:txBody>
          <a:bodyPr/>
          <a:lstStyle/>
          <a:p>
            <a:pPr eaLnBrk="1" hangingPunct="1"/>
            <a:r>
              <a:rPr lang="en-US" altLang="en-US" sz="4000" b="1" dirty="0"/>
              <a:t>Input Edit </a:t>
            </a:r>
            <a:r>
              <a:rPr lang="en-US" altLang="en-US" sz="4000" b="1" dirty="0" smtClean="0"/>
              <a:t>and Processing </a:t>
            </a:r>
            <a:r>
              <a:rPr lang="en-US" altLang="en-US" sz="4000" b="1" dirty="0"/>
              <a:t>Controls</a:t>
            </a:r>
          </a:p>
        </p:txBody>
      </p:sp>
      <p:sp>
        <p:nvSpPr>
          <p:cNvPr id="26629" name="Rectangle 3"/>
          <p:cNvSpPr>
            <a:spLocks noGrp="1" noChangeArrowheads="1"/>
          </p:cNvSpPr>
          <p:nvPr>
            <p:ph type="body" sz="half" idx="1"/>
          </p:nvPr>
        </p:nvSpPr>
        <p:spPr>
          <a:xfrm>
            <a:off x="831273" y="1752600"/>
            <a:ext cx="10547927" cy="1447800"/>
          </a:xfrm>
        </p:spPr>
        <p:txBody>
          <a:bodyPr/>
          <a:lstStyle/>
          <a:p>
            <a:pPr eaLnBrk="1" hangingPunct="1">
              <a:buFont typeface="Wingdings" panose="05000000000000000000" pitchFamily="2" charset="2"/>
              <a:buNone/>
            </a:pPr>
            <a:r>
              <a:rPr lang="en-US" altLang="en-US" sz="2200" dirty="0">
                <a:latin typeface="+mj-lt"/>
              </a:rPr>
              <a:t>	</a:t>
            </a:r>
            <a:r>
              <a:rPr lang="en-US" altLang="en-US" sz="2000" dirty="0">
                <a:latin typeface="+mj-lt"/>
              </a:rPr>
              <a:t>Journal entries made by the treasurer and controller are original data entry.  Several types of input edit and processing controls are needed to ensure that they are accurate and complete. These are:</a:t>
            </a:r>
          </a:p>
          <a:p>
            <a:pPr eaLnBrk="1" hangingPunct="1">
              <a:buFont typeface="Wingdings" panose="05000000000000000000" pitchFamily="2" charset="2"/>
              <a:buNone/>
            </a:pPr>
            <a:endParaRPr lang="en-US" altLang="en-US" sz="2000" dirty="0">
              <a:latin typeface="+mj-lt"/>
            </a:endParaRPr>
          </a:p>
        </p:txBody>
      </p:sp>
      <p:graphicFrame>
        <p:nvGraphicFramePr>
          <p:cNvPr id="1697878" name="Group 86"/>
          <p:cNvGraphicFramePr>
            <a:graphicFrameLocks noGrp="1"/>
          </p:cNvGraphicFramePr>
          <p:nvPr>
            <p:ph sz="half" idx="2"/>
            <p:extLst>
              <p:ext uri="{D42A27DB-BD31-4B8C-83A1-F6EECF244321}">
                <p14:modId xmlns:p14="http://schemas.microsoft.com/office/powerpoint/2010/main" val="2306108791"/>
              </p:ext>
            </p:extLst>
          </p:nvPr>
        </p:nvGraphicFramePr>
        <p:xfrm>
          <a:off x="1233054" y="3124200"/>
          <a:ext cx="10146145" cy="2530474"/>
        </p:xfrm>
        <a:graphic>
          <a:graphicData uri="http://schemas.openxmlformats.org/drawingml/2006/table">
            <a:tbl>
              <a:tblPr/>
              <a:tblGrid>
                <a:gridCol w="4438939">
                  <a:extLst>
                    <a:ext uri="{9D8B030D-6E8A-4147-A177-3AD203B41FA5}">
                      <a16:colId xmlns:a16="http://schemas.microsoft.com/office/drawing/2014/main" val="20000"/>
                    </a:ext>
                  </a:extLst>
                </a:gridCol>
                <a:gridCol w="5707206">
                  <a:extLst>
                    <a:ext uri="{9D8B030D-6E8A-4147-A177-3AD203B41FA5}">
                      <a16:colId xmlns:a16="http://schemas.microsoft.com/office/drawing/2014/main" val="20001"/>
                    </a:ext>
                  </a:extLst>
                </a:gridCol>
              </a:tblGrid>
              <a:tr h="396339">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dirty="0" smtClean="0">
                          <a:ln>
                            <a:noFill/>
                          </a:ln>
                          <a:solidFill>
                            <a:schemeClr val="accent2"/>
                          </a:solidFill>
                          <a:effectLst/>
                          <a:latin typeface="Arial" charset="0"/>
                        </a:rPr>
                        <a:t>Validity Check</a:t>
                      </a:r>
                    </a:p>
                  </a:txBody>
                  <a:tcPr marT="45731" marB="45731" horzOverflow="overflow">
                    <a:lnL cap="flat">
                      <a:noFill/>
                    </a:lnL>
                    <a:lnR>
                      <a:noFill/>
                    </a:lnR>
                    <a:lnT cap="flat">
                      <a:noFill/>
                    </a:lnT>
                    <a:lnB>
                      <a:noFill/>
                    </a:lnB>
                    <a:lnTlToBr>
                      <a:noFill/>
                    </a:lnTlToBr>
                    <a:lnBlToTr>
                      <a:noFill/>
                    </a:lnBlToTr>
                    <a:no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smtClean="0">
                          <a:ln>
                            <a:noFill/>
                          </a:ln>
                          <a:solidFill>
                            <a:schemeClr val="accent2"/>
                          </a:solidFill>
                          <a:effectLst/>
                          <a:latin typeface="Arial" charset="0"/>
                        </a:rPr>
                        <a:t>Field Checks</a:t>
                      </a:r>
                    </a:p>
                  </a:txBody>
                  <a:tcPr marT="45731" marB="45731"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396339">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smtClean="0">
                          <a:ln>
                            <a:noFill/>
                          </a:ln>
                          <a:solidFill>
                            <a:schemeClr val="accent2"/>
                          </a:solidFill>
                          <a:effectLst/>
                          <a:latin typeface="Arial" charset="0"/>
                        </a:rPr>
                        <a:t>Zero-balance checks</a:t>
                      </a:r>
                    </a:p>
                  </a:txBody>
                  <a:tcPr marT="45731" marB="45731" horzOverflow="overflow">
                    <a:lnL cap="flat">
                      <a:noFill/>
                    </a:lnL>
                    <a:lnR>
                      <a:noFill/>
                    </a:lnR>
                    <a:lnT>
                      <a:noFill/>
                    </a:lnT>
                    <a:lnB>
                      <a:noFill/>
                    </a:lnB>
                    <a:lnTlToBr>
                      <a:noFill/>
                    </a:lnTlToBr>
                    <a:lnBlToTr>
                      <a:noFill/>
                    </a:lnBlToTr>
                    <a:no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smtClean="0">
                          <a:ln>
                            <a:noFill/>
                          </a:ln>
                          <a:solidFill>
                            <a:schemeClr val="accent2"/>
                          </a:solidFill>
                          <a:effectLst/>
                          <a:latin typeface="Arial" charset="0"/>
                        </a:rPr>
                        <a:t>Completeness test</a:t>
                      </a:r>
                    </a:p>
                  </a:txBody>
                  <a:tcPr marT="45731" marB="45731"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1737796">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dirty="0" smtClean="0">
                          <a:ln>
                            <a:noFill/>
                          </a:ln>
                          <a:solidFill>
                            <a:schemeClr val="accent2"/>
                          </a:solidFill>
                          <a:effectLst/>
                          <a:latin typeface="Arial" charset="0"/>
                        </a:rPr>
                        <a:t>Closed-loop verification</a:t>
                      </a:r>
                    </a:p>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dirty="0" smtClean="0">
                          <a:ln>
                            <a:noFill/>
                          </a:ln>
                          <a:solidFill>
                            <a:schemeClr val="accent2"/>
                          </a:solidFill>
                          <a:effectLst/>
                          <a:latin typeface="Arial" charset="0"/>
                        </a:rPr>
                        <a:t>Calculation run-to-run totals to verify accuracy of journal voucher batch processing</a:t>
                      </a:r>
                    </a:p>
                  </a:txBody>
                  <a:tcPr marT="45731" marB="45731" horzOverflow="overflow">
                    <a:lnL cap="flat">
                      <a:noFill/>
                    </a:lnL>
                    <a:lnR>
                      <a:noFill/>
                    </a:lnR>
                    <a:lnT>
                      <a:noFill/>
                    </a:lnT>
                    <a:lnB cap="flat">
                      <a:noFill/>
                    </a:lnB>
                    <a:lnTlToBr>
                      <a:noFill/>
                    </a:lnTlToBr>
                    <a:lnBlToTr>
                      <a:noFill/>
                    </a:lnBlToTr>
                    <a:no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dirty="0" smtClean="0">
                          <a:ln>
                            <a:noFill/>
                          </a:ln>
                          <a:solidFill>
                            <a:schemeClr val="accent2"/>
                          </a:solidFill>
                          <a:effectLst/>
                          <a:latin typeface="Arial" charset="0"/>
                        </a:rPr>
                        <a:t>Standard adjusting entry file for recurring adjusting entries made each period</a:t>
                      </a:r>
                    </a:p>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r>
                        <a:rPr kumimoji="0" lang="en-US" altLang="en-US" sz="2000" b="0" i="0" u="none" strike="noStrike" cap="none" normalizeH="0" baseline="0" dirty="0" smtClean="0">
                          <a:ln>
                            <a:noFill/>
                          </a:ln>
                          <a:solidFill>
                            <a:schemeClr val="accent2"/>
                          </a:solidFill>
                          <a:effectLst/>
                          <a:latin typeface="Arial" charset="0"/>
                        </a:rPr>
                        <a:t>Sign check</a:t>
                      </a:r>
                    </a:p>
                    <a:p>
                      <a:pPr marL="342900" marR="0" lvl="0" indent="-342900" algn="l" defTabSz="914400" rtl="0" eaLnBrk="1" fontAlgn="base" latinLnBrk="0" hangingPunct="1">
                        <a:lnSpc>
                          <a:spcPct val="100000"/>
                        </a:lnSpc>
                        <a:spcBef>
                          <a:spcPct val="20000"/>
                        </a:spcBef>
                        <a:spcAft>
                          <a:spcPct val="0"/>
                        </a:spcAft>
                        <a:buClr>
                          <a:schemeClr val="hlink"/>
                        </a:buClr>
                        <a:buSzPct val="90000"/>
                        <a:buFont typeface="Wingdings" panose="05000000000000000000" pitchFamily="2" charset="2"/>
                        <a:buChar char="§"/>
                        <a:tabLst/>
                      </a:pPr>
                      <a:endParaRPr kumimoji="0" lang="en-US" altLang="en-US" sz="2000" b="0" i="0" u="none" strike="noStrike" cap="none" normalizeH="0" baseline="0" dirty="0" smtClean="0">
                        <a:ln>
                          <a:noFill/>
                        </a:ln>
                        <a:solidFill>
                          <a:schemeClr val="accent2"/>
                        </a:solidFill>
                        <a:effectLst/>
                        <a:latin typeface="Arial" charset="0"/>
                      </a:endParaRPr>
                    </a:p>
                  </a:txBody>
                  <a:tcPr marT="45731" marB="45731"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 name="Slide Number Placeholder 1"/>
          <p:cNvSpPr>
            <a:spLocks noGrp="1"/>
          </p:cNvSpPr>
          <p:nvPr>
            <p:ph type="sldNum" sz="quarter" idx="11"/>
          </p:nvPr>
        </p:nvSpPr>
        <p:spPr/>
        <p:txBody>
          <a:bodyPr/>
          <a:lstStyle/>
          <a:p>
            <a:fld id="{687CC07D-0EA5-4ED4-B53B-3D746C7BC9BD}" type="slidenum">
              <a:rPr lang="en-US" altLang="en-US" smtClean="0">
                <a:latin typeface="+mj-lt"/>
              </a:rPr>
              <a:pPr/>
              <a:t>21</a:t>
            </a:fld>
            <a:endParaRPr lang="en-US" altLang="en-US" dirty="0">
              <a:latin typeface="+mj-lt"/>
            </a:endParaRPr>
          </a:p>
        </p:txBody>
      </p:sp>
    </p:spTree>
    <p:extLst>
      <p:ext uri="{BB962C8B-B14F-4D97-AF65-F5344CB8AC3E}">
        <p14:creationId xmlns:p14="http://schemas.microsoft.com/office/powerpoint/2010/main" val="28304173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p:txBody>
          <a:bodyPr/>
          <a:lstStyle/>
          <a:p>
            <a:pPr eaLnBrk="1" hangingPunct="1"/>
            <a:r>
              <a:rPr lang="en-US" altLang="en-US" b="1" dirty="0" smtClean="0"/>
              <a:t>Reconciliation and Control Report</a:t>
            </a:r>
          </a:p>
        </p:txBody>
      </p:sp>
      <p:sp>
        <p:nvSpPr>
          <p:cNvPr id="27653" name="Rectangle 3"/>
          <p:cNvSpPr>
            <a:spLocks noGrp="1" noChangeArrowheads="1"/>
          </p:cNvSpPr>
          <p:nvPr>
            <p:ph type="body" idx="1"/>
          </p:nvPr>
        </p:nvSpPr>
        <p:spPr>
          <a:xfrm>
            <a:off x="838200" y="1825625"/>
            <a:ext cx="10515600" cy="4351338"/>
          </a:xfrm>
        </p:spPr>
        <p:txBody>
          <a:bodyPr/>
          <a:lstStyle/>
          <a:p>
            <a:pPr eaLnBrk="1" hangingPunct="1">
              <a:buFont typeface="Wingdings" panose="05000000000000000000" pitchFamily="2" charset="2"/>
              <a:buNone/>
            </a:pPr>
            <a:r>
              <a:rPr lang="en-US" altLang="en-US" dirty="0" smtClean="0">
                <a:latin typeface="+mj-lt"/>
              </a:rPr>
              <a:t>	Reconciliations and control reports can detect if any errors were made during the process of updating the general ledger. Examples include:</a:t>
            </a:r>
          </a:p>
          <a:p>
            <a:pPr lvl="1" eaLnBrk="1" hangingPunct="1"/>
            <a:r>
              <a:rPr lang="en-US" altLang="en-US" dirty="0" smtClean="0">
                <a:latin typeface="+mj-lt"/>
              </a:rPr>
              <a:t>Preparation of the trial balance</a:t>
            </a:r>
          </a:p>
          <a:p>
            <a:pPr lvl="1" eaLnBrk="1" hangingPunct="1"/>
            <a:r>
              <a:rPr lang="en-US" altLang="en-US" dirty="0" smtClean="0">
                <a:latin typeface="+mj-lt"/>
              </a:rPr>
              <a:t>Comparing the general ledger control account balances to the total balance in the corresponding ledger</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22</a:t>
            </a:fld>
            <a:endParaRPr lang="en-US">
              <a:latin typeface="+mj-lt"/>
            </a:endParaRPr>
          </a:p>
        </p:txBody>
      </p:sp>
    </p:spTree>
    <p:extLst>
      <p:ext uri="{BB962C8B-B14F-4D97-AF65-F5344CB8AC3E}">
        <p14:creationId xmlns:p14="http://schemas.microsoft.com/office/powerpoint/2010/main" val="1664835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p:txBody>
          <a:bodyPr/>
          <a:lstStyle/>
          <a:p>
            <a:pPr eaLnBrk="1" hangingPunct="1"/>
            <a:r>
              <a:rPr lang="en-US" altLang="en-US" b="1" dirty="0" smtClean="0"/>
              <a:t>Reconciliation and Control Report</a:t>
            </a:r>
          </a:p>
        </p:txBody>
      </p:sp>
      <p:sp>
        <p:nvSpPr>
          <p:cNvPr id="28677" name="Rectangle 3"/>
          <p:cNvSpPr>
            <a:spLocks noGrp="1" noChangeArrowheads="1"/>
          </p:cNvSpPr>
          <p:nvPr>
            <p:ph type="body" idx="1"/>
          </p:nvPr>
        </p:nvSpPr>
        <p:spPr/>
        <p:txBody>
          <a:bodyPr>
            <a:normAutofit/>
          </a:bodyPr>
          <a:lstStyle/>
          <a:p>
            <a:pPr marL="628650" indent="-571500">
              <a:buNone/>
            </a:pPr>
            <a:r>
              <a:rPr lang="en-US" altLang="en-US" dirty="0" smtClean="0">
                <a:latin typeface="+mj-lt"/>
              </a:rPr>
              <a:t>The </a:t>
            </a:r>
            <a:r>
              <a:rPr lang="en-US" altLang="en-US" i="1" dirty="0" smtClean="0">
                <a:solidFill>
                  <a:schemeClr val="tx1"/>
                </a:solidFill>
                <a:latin typeface="+mj-lt"/>
              </a:rPr>
              <a:t>audit trail </a:t>
            </a:r>
            <a:r>
              <a:rPr lang="en-US" altLang="en-US" dirty="0" smtClean="0">
                <a:latin typeface="+mj-lt"/>
              </a:rPr>
              <a:t>is the path of a transaction through the accounting system.  The audit trail facilitates these three tasks:</a:t>
            </a:r>
          </a:p>
          <a:p>
            <a:pPr marL="628650" indent="-571500">
              <a:buNone/>
            </a:pPr>
            <a:endParaRPr lang="en-US" altLang="en-US" dirty="0" smtClean="0">
              <a:latin typeface="+mj-lt"/>
            </a:endParaRPr>
          </a:p>
          <a:p>
            <a:pPr marL="628650" indent="-571500">
              <a:buFont typeface="Wingdings" panose="05000000000000000000" pitchFamily="2" charset="2"/>
              <a:buAutoNum type="arabicPeriod"/>
            </a:pPr>
            <a:r>
              <a:rPr lang="en-US" altLang="en-US" dirty="0" smtClean="0">
                <a:latin typeface="+mj-lt"/>
              </a:rPr>
              <a:t>Trace any transaction from its original source document to the general ledger and to any report or other document using that data.</a:t>
            </a:r>
          </a:p>
          <a:p>
            <a:pPr marL="571500" indent="-571500">
              <a:buFont typeface="Wingdings" panose="05000000000000000000" pitchFamily="2" charset="2"/>
              <a:buAutoNum type="arabicPeriod" startAt="2"/>
            </a:pPr>
            <a:r>
              <a:rPr lang="en-US" altLang="en-US" dirty="0">
                <a:latin typeface="+mj-lt"/>
              </a:rPr>
              <a:t>Trace any item appearing in a report back through the general ledger to its original source document</a:t>
            </a:r>
          </a:p>
          <a:p>
            <a:pPr marL="571500" indent="-571500">
              <a:buFont typeface="Wingdings" panose="05000000000000000000" pitchFamily="2" charset="2"/>
              <a:buAutoNum type="arabicPeriod" startAt="2"/>
            </a:pPr>
            <a:r>
              <a:rPr lang="en-US" altLang="en-US" dirty="0">
                <a:latin typeface="+mj-lt"/>
              </a:rPr>
              <a:t>Trace all changes in general ledger accounts from their beginning balance to their ending balance</a:t>
            </a:r>
          </a:p>
          <a:p>
            <a:pPr marL="628650" indent="-571500">
              <a:buNone/>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23</a:t>
            </a:fld>
            <a:endParaRPr lang="en-US">
              <a:latin typeface="+mj-lt"/>
            </a:endParaRPr>
          </a:p>
        </p:txBody>
      </p:sp>
    </p:spTree>
    <p:extLst>
      <p:ext uri="{BB962C8B-B14F-4D97-AF65-F5344CB8AC3E}">
        <p14:creationId xmlns:p14="http://schemas.microsoft.com/office/powerpoint/2010/main" val="3136435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a:xfrm>
            <a:off x="838200" y="365125"/>
            <a:ext cx="11104418" cy="1325563"/>
          </a:xfrm>
        </p:spPr>
        <p:txBody>
          <a:bodyPr/>
          <a:lstStyle/>
          <a:p>
            <a:pPr eaLnBrk="1" hangingPunct="1"/>
            <a:r>
              <a:rPr lang="en-US" altLang="en-US" sz="3800" b="1" dirty="0"/>
              <a:t>Threat 2:  Unauthorized Access to the General Ledger</a:t>
            </a:r>
          </a:p>
        </p:txBody>
      </p:sp>
      <p:sp>
        <p:nvSpPr>
          <p:cNvPr id="30725" name="Rectangle 3"/>
          <p:cNvSpPr>
            <a:spLocks noGrp="1" noChangeArrowheads="1"/>
          </p:cNvSpPr>
          <p:nvPr>
            <p:ph type="body" idx="1"/>
          </p:nvPr>
        </p:nvSpPr>
        <p:spPr/>
        <p:txBody>
          <a:bodyPr/>
          <a:lstStyle/>
          <a:p>
            <a:pPr marL="57150" indent="0">
              <a:buNone/>
            </a:pPr>
            <a:r>
              <a:rPr lang="en-US" altLang="en-US" smtClean="0">
                <a:latin typeface="+mj-lt"/>
              </a:rPr>
              <a:t>Unauthorized access to the general ledger can result in confidential data leaks to competitors or corruption of the general ledger.  It can also provide a means for concealing the theft of assets.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24</a:t>
            </a:fld>
            <a:endParaRPr lang="en-US">
              <a:latin typeface="+mj-lt"/>
            </a:endParaRPr>
          </a:p>
        </p:txBody>
      </p:sp>
    </p:spTree>
    <p:extLst>
      <p:ext uri="{BB962C8B-B14F-4D97-AF65-F5344CB8AC3E}">
        <p14:creationId xmlns:p14="http://schemas.microsoft.com/office/powerpoint/2010/main" val="3274711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xfrm>
            <a:off x="838199" y="365125"/>
            <a:ext cx="11035145" cy="1325563"/>
          </a:xfrm>
        </p:spPr>
        <p:txBody>
          <a:bodyPr/>
          <a:lstStyle/>
          <a:p>
            <a:pPr eaLnBrk="1" hangingPunct="1"/>
            <a:r>
              <a:rPr lang="en-US" altLang="en-US" sz="3800" b="1" dirty="0"/>
              <a:t>Threat 2:  Unauthorized Access to the General Ledger</a:t>
            </a:r>
          </a:p>
        </p:txBody>
      </p:sp>
      <p:sp>
        <p:nvSpPr>
          <p:cNvPr id="31749"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dirty="0" smtClean="0">
                <a:latin typeface="+mj-lt"/>
              </a:rPr>
              <a:t>Some controls against this threat are:</a:t>
            </a:r>
          </a:p>
          <a:p>
            <a:pPr lvl="1" eaLnBrk="1" hangingPunct="1"/>
            <a:r>
              <a:rPr lang="en-US" altLang="en-US" dirty="0" smtClean="0">
                <a:latin typeface="+mj-lt"/>
              </a:rPr>
              <a:t>User IDs and passwords</a:t>
            </a:r>
          </a:p>
          <a:p>
            <a:pPr lvl="1" eaLnBrk="1" hangingPunct="1"/>
            <a:r>
              <a:rPr lang="en-US" altLang="en-US" dirty="0" smtClean="0">
                <a:latin typeface="+mj-lt"/>
              </a:rPr>
              <a:t>Read-only access to the general ledger</a:t>
            </a:r>
          </a:p>
          <a:p>
            <a:pPr lvl="1" eaLnBrk="1" hangingPunct="1"/>
            <a:r>
              <a:rPr lang="en-US" altLang="en-US" dirty="0" smtClean="0">
                <a:latin typeface="+mj-lt"/>
              </a:rPr>
              <a:t>System checks of authorization codes for each journal voucher record before posting</a:t>
            </a:r>
          </a:p>
          <a:p>
            <a:pPr eaLnBrk="1" hangingPunct="1">
              <a:buFont typeface="Wingdings" panose="05000000000000000000" pitchFamily="2" charset="2"/>
              <a:buNone/>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22345755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2"/>
          <p:cNvSpPr>
            <a:spLocks noGrp="1" noChangeArrowheads="1"/>
          </p:cNvSpPr>
          <p:nvPr>
            <p:ph type="title"/>
          </p:nvPr>
        </p:nvSpPr>
        <p:spPr/>
        <p:txBody>
          <a:bodyPr/>
          <a:lstStyle/>
          <a:p>
            <a:pPr eaLnBrk="1" hangingPunct="1"/>
            <a:r>
              <a:rPr lang="en-US" altLang="en-US" sz="3800" b="1" dirty="0"/>
              <a:t>Threat 3:  Loss or Destruction of the General Ledger</a:t>
            </a:r>
          </a:p>
        </p:txBody>
      </p:sp>
      <p:sp>
        <p:nvSpPr>
          <p:cNvPr id="32773" name="Rectangle 3"/>
          <p:cNvSpPr>
            <a:spLocks noGrp="1" noChangeArrowheads="1"/>
          </p:cNvSpPr>
          <p:nvPr>
            <p:ph type="body" idx="1"/>
          </p:nvPr>
        </p:nvSpPr>
        <p:spPr/>
        <p:txBody>
          <a:bodyPr/>
          <a:lstStyle/>
          <a:p>
            <a:pPr marL="571500" indent="-571500">
              <a:buNone/>
            </a:pPr>
            <a:r>
              <a:rPr lang="en-US" altLang="en-US" dirty="0" smtClean="0">
                <a:latin typeface="+mj-lt"/>
              </a:rPr>
              <a:t>Adequate backup and disaster </a:t>
            </a:r>
            <a:r>
              <a:rPr lang="en-US" altLang="en-US" dirty="0" smtClean="0">
                <a:latin typeface="+mj-lt"/>
              </a:rPr>
              <a:t>recovery </a:t>
            </a:r>
            <a:r>
              <a:rPr lang="en-US" altLang="en-US" dirty="0" smtClean="0">
                <a:latin typeface="+mj-lt"/>
              </a:rPr>
              <a:t>procedures must be in place to protect the general ledger. Backup controls include:</a:t>
            </a:r>
          </a:p>
          <a:p>
            <a:pPr marL="571500" indent="-571500">
              <a:buFont typeface="Wingdings" panose="05000000000000000000" pitchFamily="2" charset="2"/>
              <a:buAutoNum type="arabicPeriod"/>
            </a:pPr>
            <a:r>
              <a:rPr lang="en-US" altLang="en-US" dirty="0" smtClean="0">
                <a:latin typeface="+mj-lt"/>
              </a:rPr>
              <a:t>Use of internal and external file labels</a:t>
            </a:r>
          </a:p>
          <a:p>
            <a:pPr marL="571500" indent="-571500">
              <a:buFont typeface="Wingdings" panose="05000000000000000000" pitchFamily="2" charset="2"/>
              <a:buAutoNum type="arabicPeriod"/>
            </a:pPr>
            <a:r>
              <a:rPr lang="en-US" altLang="en-US" dirty="0" smtClean="0">
                <a:latin typeface="+mj-lt"/>
              </a:rPr>
              <a:t>Performance of regular backup of the general ledger</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26</a:t>
            </a:fld>
            <a:endParaRPr lang="en-US">
              <a:latin typeface="+mj-lt"/>
            </a:endParaRPr>
          </a:p>
        </p:txBody>
      </p:sp>
    </p:spTree>
    <p:extLst>
      <p:ext uri="{BB962C8B-B14F-4D97-AF65-F5344CB8AC3E}">
        <p14:creationId xmlns:p14="http://schemas.microsoft.com/office/powerpoint/2010/main" val="36665786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3</a:t>
            </a:r>
          </a:p>
        </p:txBody>
      </p:sp>
      <p:sp>
        <p:nvSpPr>
          <p:cNvPr id="1660931" name="Rectangle 3"/>
          <p:cNvSpPr>
            <a:spLocks noGrp="1" noChangeArrowheads="1"/>
          </p:cNvSpPr>
          <p:nvPr>
            <p:ph type="body" idx="1"/>
          </p:nvPr>
        </p:nvSpPr>
        <p:spPr>
          <a:xfrm>
            <a:off x="838200" y="1981200"/>
            <a:ext cx="10515599"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Read and explain an integrated enterprise-wide REA data model.</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27</a:t>
            </a:fld>
            <a:endParaRPr lang="en-US">
              <a:latin typeface="+mj-lt"/>
            </a:endParaRPr>
          </a:p>
        </p:txBody>
      </p:sp>
    </p:spTree>
    <p:extLst>
      <p:ext uri="{BB962C8B-B14F-4D97-AF65-F5344CB8AC3E}">
        <p14:creationId xmlns:p14="http://schemas.microsoft.com/office/powerpoint/2010/main" val="1672080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Integrated Data Model</a:t>
            </a:r>
          </a:p>
        </p:txBody>
      </p:sp>
      <p:sp>
        <p:nvSpPr>
          <p:cNvPr id="166297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An integrated enterprise-wide data model represents a merging of separate data models.</a:t>
            </a:r>
          </a:p>
          <a:p>
            <a:pPr eaLnBrk="1" hangingPunct="1"/>
            <a:r>
              <a:rPr lang="en-US" altLang="en-US" dirty="0" smtClean="0">
                <a:latin typeface="+mj-lt"/>
              </a:rPr>
              <a:t>This merging primarily involves linking each resource with the events that increase and decrease that resource.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28</a:t>
            </a:fld>
            <a:endParaRPr lang="en-US">
              <a:latin typeface="+mj-lt"/>
            </a:endParaRPr>
          </a:p>
        </p:txBody>
      </p:sp>
    </p:spTree>
    <p:extLst>
      <p:ext uri="{BB962C8B-B14F-4D97-AF65-F5344CB8AC3E}">
        <p14:creationId xmlns:p14="http://schemas.microsoft.com/office/powerpoint/2010/main" val="12269936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Integrated Data Model</a:t>
            </a:r>
          </a:p>
        </p:txBody>
      </p:sp>
      <p:sp>
        <p:nvSpPr>
          <p:cNvPr id="35845" name="Rectangle 3"/>
          <p:cNvSpPr>
            <a:spLocks noChangeArrowheads="1"/>
          </p:cNvSpPr>
          <p:nvPr/>
        </p:nvSpPr>
        <p:spPr bwMode="auto">
          <a:xfrm>
            <a:off x="4192589" y="4421188"/>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a:t>
            </a:r>
            <a:r>
              <a:rPr lang="en-US" altLang="en-US" sz="2400" i="1">
                <a:latin typeface="+mj-lt"/>
              </a:rPr>
              <a:t>N</a:t>
            </a:r>
            <a:r>
              <a:rPr lang="en-US" altLang="en-US" sz="2400">
                <a:latin typeface="+mj-lt"/>
              </a:rPr>
              <a:t>)</a:t>
            </a:r>
          </a:p>
        </p:txBody>
      </p:sp>
      <p:sp>
        <p:nvSpPr>
          <p:cNvPr id="35846" name="Rectangle 4"/>
          <p:cNvSpPr>
            <a:spLocks noChangeArrowheads="1"/>
          </p:cNvSpPr>
          <p:nvPr/>
        </p:nvSpPr>
        <p:spPr bwMode="auto">
          <a:xfrm>
            <a:off x="8840789" y="3430588"/>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5847" name="Rectangle 5"/>
          <p:cNvSpPr>
            <a:spLocks noChangeArrowheads="1"/>
          </p:cNvSpPr>
          <p:nvPr/>
        </p:nvSpPr>
        <p:spPr bwMode="auto">
          <a:xfrm>
            <a:off x="5180014" y="4365626"/>
            <a:ext cx="1831975"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0"/>
              </a:spcBef>
            </a:pPr>
            <a:r>
              <a:rPr lang="en-US" altLang="en-US" sz="3200">
                <a:solidFill>
                  <a:srgbClr val="1A1A00"/>
                </a:solidFill>
                <a:latin typeface="+mj-lt"/>
              </a:rPr>
              <a:t>Cash</a:t>
            </a:r>
          </a:p>
        </p:txBody>
      </p:sp>
      <p:sp>
        <p:nvSpPr>
          <p:cNvPr id="35848" name="Rectangle 6"/>
          <p:cNvSpPr>
            <a:spLocks noChangeArrowheads="1"/>
          </p:cNvSpPr>
          <p:nvPr/>
        </p:nvSpPr>
        <p:spPr bwMode="auto">
          <a:xfrm>
            <a:off x="7070726" y="4421188"/>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a:t>
            </a:r>
            <a:r>
              <a:rPr lang="en-US" altLang="en-US" sz="2400" i="1">
                <a:latin typeface="+mj-lt"/>
              </a:rPr>
              <a:t>N</a:t>
            </a:r>
            <a:r>
              <a:rPr lang="en-US" altLang="en-US" sz="2400">
                <a:latin typeface="+mj-lt"/>
              </a:rPr>
              <a:t>)</a:t>
            </a:r>
          </a:p>
        </p:txBody>
      </p:sp>
      <p:sp>
        <p:nvSpPr>
          <p:cNvPr id="35860" name="Freeform 8"/>
          <p:cNvSpPr>
            <a:spLocks/>
          </p:cNvSpPr>
          <p:nvPr/>
        </p:nvSpPr>
        <p:spPr bwMode="auto">
          <a:xfrm>
            <a:off x="8077200" y="4367214"/>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254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5850" name="Rectangle 10"/>
          <p:cNvSpPr>
            <a:spLocks noChangeArrowheads="1"/>
          </p:cNvSpPr>
          <p:nvPr/>
        </p:nvSpPr>
        <p:spPr bwMode="auto">
          <a:xfrm>
            <a:off x="7459664" y="2055814"/>
            <a:ext cx="2744787"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solidFill>
                  <a:srgbClr val="1A1A00"/>
                </a:solidFill>
                <a:latin typeface="+mj-lt"/>
              </a:rPr>
              <a:t>Cash</a:t>
            </a:r>
          </a:p>
          <a:p>
            <a:pPr algn="ctr">
              <a:lnSpc>
                <a:spcPct val="75000"/>
              </a:lnSpc>
              <a:spcBef>
                <a:spcPct val="0"/>
              </a:spcBef>
            </a:pPr>
            <a:r>
              <a:rPr lang="en-US" altLang="en-US" sz="3200">
                <a:solidFill>
                  <a:srgbClr val="1A1A00"/>
                </a:solidFill>
                <a:latin typeface="+mj-lt"/>
              </a:rPr>
              <a:t>disbursements</a:t>
            </a:r>
          </a:p>
        </p:txBody>
      </p:sp>
      <p:grpSp>
        <p:nvGrpSpPr>
          <p:cNvPr id="35851" name="Group 11"/>
          <p:cNvGrpSpPr>
            <a:grpSpLocks/>
          </p:cNvGrpSpPr>
          <p:nvPr/>
        </p:nvGrpSpPr>
        <p:grpSpPr bwMode="auto">
          <a:xfrm>
            <a:off x="2573339" y="4367214"/>
            <a:ext cx="1525587" cy="915987"/>
            <a:chOff x="661" y="2751"/>
            <a:chExt cx="961" cy="577"/>
          </a:xfrm>
          <a:solidFill>
            <a:schemeClr val="accent2"/>
          </a:solidFill>
        </p:grpSpPr>
        <p:sp>
          <p:nvSpPr>
            <p:cNvPr id="35858" name="Freeform 12"/>
            <p:cNvSpPr>
              <a:spLocks/>
            </p:cNvSpPr>
            <p:nvPr/>
          </p:nvSpPr>
          <p:spPr bwMode="auto">
            <a:xfrm>
              <a:off x="661" y="2751"/>
              <a:ext cx="961" cy="57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grpFill/>
            <a:ln w="254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5859" name="Rectangle 13"/>
            <p:cNvSpPr>
              <a:spLocks noChangeArrowheads="1"/>
            </p:cNvSpPr>
            <p:nvPr/>
          </p:nvSpPr>
          <p:spPr bwMode="auto">
            <a:xfrm>
              <a:off x="935" y="2914"/>
              <a:ext cx="412" cy="250"/>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a:latin typeface="+mj-lt"/>
              </a:endParaRPr>
            </a:p>
          </p:txBody>
        </p:sp>
      </p:grpSp>
      <p:sp>
        <p:nvSpPr>
          <p:cNvPr id="35852" name="Rectangle 14"/>
          <p:cNvSpPr>
            <a:spLocks noChangeArrowheads="1"/>
          </p:cNvSpPr>
          <p:nvPr/>
        </p:nvSpPr>
        <p:spPr bwMode="auto">
          <a:xfrm>
            <a:off x="1963739" y="2055814"/>
            <a:ext cx="2744787" cy="917575"/>
          </a:xfrm>
          <a:prstGeom prst="rect">
            <a:avLst/>
          </a:prstGeom>
          <a:solidFill>
            <a:schemeClr val="accent2"/>
          </a:solidFill>
          <a:ln w="254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solidFill>
                  <a:srgbClr val="1A1A00"/>
                </a:solidFill>
                <a:latin typeface="+mj-lt"/>
              </a:rPr>
              <a:t>Cash</a:t>
            </a:r>
          </a:p>
          <a:p>
            <a:pPr algn="ctr">
              <a:lnSpc>
                <a:spcPct val="75000"/>
              </a:lnSpc>
              <a:spcBef>
                <a:spcPct val="0"/>
              </a:spcBef>
            </a:pPr>
            <a:r>
              <a:rPr lang="en-US" altLang="en-US" sz="3200">
                <a:solidFill>
                  <a:srgbClr val="1A1A00"/>
                </a:solidFill>
                <a:latin typeface="+mj-lt"/>
              </a:rPr>
              <a:t>receipts</a:t>
            </a:r>
          </a:p>
        </p:txBody>
      </p:sp>
      <p:sp>
        <p:nvSpPr>
          <p:cNvPr id="35853" name="Rectangle 15"/>
          <p:cNvSpPr>
            <a:spLocks noChangeArrowheads="1"/>
          </p:cNvSpPr>
          <p:nvPr/>
        </p:nvSpPr>
        <p:spPr bwMode="auto">
          <a:xfrm>
            <a:off x="2516189" y="3430588"/>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dirty="0">
                <a:latin typeface="+mj-lt"/>
              </a:rPr>
              <a:t>(1, 1)</a:t>
            </a:r>
          </a:p>
        </p:txBody>
      </p:sp>
      <p:sp>
        <p:nvSpPr>
          <p:cNvPr id="35854" name="Freeform 16"/>
          <p:cNvSpPr>
            <a:spLocks/>
          </p:cNvSpPr>
          <p:nvPr/>
        </p:nvSpPr>
        <p:spPr bwMode="auto">
          <a:xfrm>
            <a:off x="3335339" y="2986089"/>
            <a:ext cx="3175" cy="1368425"/>
          </a:xfrm>
          <a:custGeom>
            <a:avLst/>
            <a:gdLst>
              <a:gd name="T0" fmla="*/ 1588 w 2"/>
              <a:gd name="T1" fmla="*/ 0 h 862"/>
              <a:gd name="T2" fmla="*/ 0 w 2"/>
              <a:gd name="T3" fmla="*/ 1366838 h 862"/>
              <a:gd name="T4" fmla="*/ 0 60000 65536"/>
              <a:gd name="T5" fmla="*/ 0 60000 65536"/>
            </a:gdLst>
            <a:ahLst/>
            <a:cxnLst>
              <a:cxn ang="T4">
                <a:pos x="T0" y="T1"/>
              </a:cxn>
              <a:cxn ang="T5">
                <a:pos x="T2" y="T3"/>
              </a:cxn>
            </a:cxnLst>
            <a:rect l="0" t="0" r="r" b="b"/>
            <a:pathLst>
              <a:path w="2" h="862">
                <a:moveTo>
                  <a:pt x="1" y="0"/>
                </a:moveTo>
                <a:lnTo>
                  <a:pt x="0" y="861"/>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5855" name="Freeform 17"/>
          <p:cNvSpPr>
            <a:spLocks/>
          </p:cNvSpPr>
          <p:nvPr/>
        </p:nvSpPr>
        <p:spPr bwMode="auto">
          <a:xfrm>
            <a:off x="4111626" y="4824414"/>
            <a:ext cx="1057275" cy="1587"/>
          </a:xfrm>
          <a:custGeom>
            <a:avLst/>
            <a:gdLst>
              <a:gd name="T0" fmla="*/ 0 w 666"/>
              <a:gd name="T1" fmla="*/ 0 h 1"/>
              <a:gd name="T2" fmla="*/ 1055688 w 666"/>
              <a:gd name="T3" fmla="*/ 0 h 1"/>
              <a:gd name="T4" fmla="*/ 0 60000 65536"/>
              <a:gd name="T5" fmla="*/ 0 60000 65536"/>
            </a:gdLst>
            <a:ahLst/>
            <a:cxnLst>
              <a:cxn ang="T4">
                <a:pos x="T0" y="T1"/>
              </a:cxn>
              <a:cxn ang="T5">
                <a:pos x="T2" y="T3"/>
              </a:cxn>
            </a:cxnLst>
            <a:rect l="0" t="0" r="r" b="b"/>
            <a:pathLst>
              <a:path w="666" h="1">
                <a:moveTo>
                  <a:pt x="0" y="0"/>
                </a:moveTo>
                <a:lnTo>
                  <a:pt x="665"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5856" name="Freeform 18"/>
          <p:cNvSpPr>
            <a:spLocks/>
          </p:cNvSpPr>
          <p:nvPr/>
        </p:nvSpPr>
        <p:spPr bwMode="auto">
          <a:xfrm>
            <a:off x="7024688" y="4824414"/>
            <a:ext cx="1039812" cy="1587"/>
          </a:xfrm>
          <a:custGeom>
            <a:avLst/>
            <a:gdLst>
              <a:gd name="T0" fmla="*/ 0 w 655"/>
              <a:gd name="T1" fmla="*/ 0 h 1"/>
              <a:gd name="T2" fmla="*/ 1038225 w 655"/>
              <a:gd name="T3" fmla="*/ 0 h 1"/>
              <a:gd name="T4" fmla="*/ 0 60000 65536"/>
              <a:gd name="T5" fmla="*/ 0 60000 65536"/>
            </a:gdLst>
            <a:ahLst/>
            <a:cxnLst>
              <a:cxn ang="T4">
                <a:pos x="T0" y="T1"/>
              </a:cxn>
              <a:cxn ang="T5">
                <a:pos x="T2" y="T3"/>
              </a:cxn>
            </a:cxnLst>
            <a:rect l="0" t="0" r="r" b="b"/>
            <a:pathLst>
              <a:path w="655" h="1">
                <a:moveTo>
                  <a:pt x="0" y="0"/>
                </a:moveTo>
                <a:lnTo>
                  <a:pt x="654"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5857" name="Freeform 19"/>
          <p:cNvSpPr>
            <a:spLocks/>
          </p:cNvSpPr>
          <p:nvPr/>
        </p:nvSpPr>
        <p:spPr bwMode="auto">
          <a:xfrm>
            <a:off x="8837614" y="2989264"/>
            <a:ext cx="3175" cy="1368425"/>
          </a:xfrm>
          <a:custGeom>
            <a:avLst/>
            <a:gdLst>
              <a:gd name="T0" fmla="*/ 1588 w 2"/>
              <a:gd name="T1" fmla="*/ 0 h 862"/>
              <a:gd name="T2" fmla="*/ 0 w 2"/>
              <a:gd name="T3" fmla="*/ 1366838 h 862"/>
              <a:gd name="T4" fmla="*/ 0 60000 65536"/>
              <a:gd name="T5" fmla="*/ 0 60000 65536"/>
            </a:gdLst>
            <a:ahLst/>
            <a:cxnLst>
              <a:cxn ang="T4">
                <a:pos x="T0" y="T1"/>
              </a:cxn>
              <a:cxn ang="T5">
                <a:pos x="T2" y="T3"/>
              </a:cxn>
            </a:cxnLst>
            <a:rect l="0" t="0" r="r" b="b"/>
            <a:pathLst>
              <a:path w="2" h="862">
                <a:moveTo>
                  <a:pt x="1" y="0"/>
                </a:moveTo>
                <a:lnTo>
                  <a:pt x="0" y="861"/>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29</a:t>
            </a:fld>
            <a:endParaRPr lang="en-US">
              <a:latin typeface="+mj-lt"/>
            </a:endParaRPr>
          </a:p>
        </p:txBody>
      </p:sp>
    </p:spTree>
    <p:extLst>
      <p:ext uri="{BB962C8B-B14F-4D97-AF65-F5344CB8AC3E}">
        <p14:creationId xmlns:p14="http://schemas.microsoft.com/office/powerpoint/2010/main" val="17208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2"/>
          <p:cNvSpPr>
            <a:spLocks noGrp="1" noChangeArrowheads="1"/>
          </p:cNvSpPr>
          <p:nvPr>
            <p:ph type="title"/>
          </p:nvPr>
        </p:nvSpPr>
        <p:spPr>
          <a:xfrm>
            <a:off x="1496291" y="228601"/>
            <a:ext cx="8409709" cy="1146175"/>
          </a:xfrm>
        </p:spPr>
        <p:txBody>
          <a:bodyPr/>
          <a:lstStyle/>
          <a:p>
            <a:pPr eaLnBrk="1" hangingPunct="1"/>
            <a:r>
              <a:rPr lang="en-US" altLang="en-US" b="1" dirty="0" smtClean="0"/>
              <a:t>Integrated Data Model</a:t>
            </a:r>
          </a:p>
        </p:txBody>
      </p:sp>
      <p:sp>
        <p:nvSpPr>
          <p:cNvPr id="36869" name="Rectangle 4"/>
          <p:cNvSpPr>
            <a:spLocks noChangeArrowheads="1"/>
          </p:cNvSpPr>
          <p:nvPr/>
        </p:nvSpPr>
        <p:spPr bwMode="auto">
          <a:xfrm>
            <a:off x="1906589" y="20574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a:t>
            </a:r>
            <a:r>
              <a:rPr lang="en-US" altLang="en-US" sz="2400" i="1">
                <a:latin typeface="+mj-lt"/>
              </a:rPr>
              <a:t>N</a:t>
            </a:r>
            <a:r>
              <a:rPr lang="en-US" altLang="en-US" sz="2400">
                <a:latin typeface="+mj-lt"/>
              </a:rPr>
              <a:t>)</a:t>
            </a:r>
          </a:p>
        </p:txBody>
      </p:sp>
      <p:sp>
        <p:nvSpPr>
          <p:cNvPr id="36870" name="Rectangle 5"/>
          <p:cNvSpPr>
            <a:spLocks noChangeArrowheads="1"/>
          </p:cNvSpPr>
          <p:nvPr/>
        </p:nvSpPr>
        <p:spPr bwMode="auto">
          <a:xfrm>
            <a:off x="1677989" y="41910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6871" name="Rectangle 6"/>
          <p:cNvSpPr>
            <a:spLocks noChangeArrowheads="1"/>
          </p:cNvSpPr>
          <p:nvPr/>
        </p:nvSpPr>
        <p:spPr bwMode="auto">
          <a:xfrm>
            <a:off x="8764589" y="4419600"/>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a:t>
            </a:r>
            <a:r>
              <a:rPr lang="en-US" altLang="en-US" sz="2400" i="1">
                <a:latin typeface="+mj-lt"/>
              </a:rPr>
              <a:t>N</a:t>
            </a:r>
            <a:r>
              <a:rPr lang="en-US" altLang="en-US" sz="2400">
                <a:latin typeface="+mj-lt"/>
              </a:rPr>
              <a:t>)</a:t>
            </a:r>
          </a:p>
        </p:txBody>
      </p:sp>
      <p:sp>
        <p:nvSpPr>
          <p:cNvPr id="36872" name="Rectangle 7"/>
          <p:cNvSpPr>
            <a:spLocks noChangeArrowheads="1"/>
          </p:cNvSpPr>
          <p:nvPr/>
        </p:nvSpPr>
        <p:spPr bwMode="auto">
          <a:xfrm>
            <a:off x="3276600" y="1328738"/>
            <a:ext cx="18288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0"/>
              </a:spcBef>
            </a:pPr>
            <a:r>
              <a:rPr lang="en-US" altLang="en-US" sz="3200">
                <a:latin typeface="+mj-lt"/>
              </a:rPr>
              <a:t>Cash</a:t>
            </a:r>
          </a:p>
        </p:txBody>
      </p:sp>
      <p:sp>
        <p:nvSpPr>
          <p:cNvPr id="36915" name="Freeform 9"/>
          <p:cNvSpPr>
            <a:spLocks/>
          </p:cNvSpPr>
          <p:nvPr/>
        </p:nvSpPr>
        <p:spPr bwMode="auto">
          <a:xfrm>
            <a:off x="1600200" y="2935289"/>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13" name="Freeform 12"/>
          <p:cNvSpPr>
            <a:spLocks/>
          </p:cNvSpPr>
          <p:nvPr/>
        </p:nvSpPr>
        <p:spPr bwMode="auto">
          <a:xfrm>
            <a:off x="3429000" y="2935289"/>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11" name="Freeform 15"/>
          <p:cNvSpPr>
            <a:spLocks/>
          </p:cNvSpPr>
          <p:nvPr/>
        </p:nvSpPr>
        <p:spPr bwMode="auto">
          <a:xfrm>
            <a:off x="5351464" y="2935289"/>
            <a:ext cx="1525587"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9" name="Freeform 18"/>
          <p:cNvSpPr>
            <a:spLocks/>
          </p:cNvSpPr>
          <p:nvPr/>
        </p:nvSpPr>
        <p:spPr bwMode="auto">
          <a:xfrm>
            <a:off x="7086600" y="2935289"/>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77" name="Rectangle 20"/>
          <p:cNvSpPr>
            <a:spLocks noChangeArrowheads="1"/>
          </p:cNvSpPr>
          <p:nvPr/>
        </p:nvSpPr>
        <p:spPr bwMode="auto">
          <a:xfrm>
            <a:off x="1735138" y="5103813"/>
            <a:ext cx="18288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latin typeface="+mj-lt"/>
              </a:rPr>
              <a:t>Pay</a:t>
            </a:r>
          </a:p>
          <a:p>
            <a:pPr algn="ctr">
              <a:lnSpc>
                <a:spcPct val="75000"/>
              </a:lnSpc>
              <a:spcBef>
                <a:spcPct val="0"/>
              </a:spcBef>
            </a:pPr>
            <a:r>
              <a:rPr lang="en-US" altLang="en-US" sz="3200">
                <a:latin typeface="+mj-lt"/>
              </a:rPr>
              <a:t>employees</a:t>
            </a:r>
          </a:p>
        </p:txBody>
      </p:sp>
      <p:sp>
        <p:nvSpPr>
          <p:cNvPr id="36878" name="Rectangle 21"/>
          <p:cNvSpPr>
            <a:spLocks noChangeArrowheads="1"/>
          </p:cNvSpPr>
          <p:nvPr/>
        </p:nvSpPr>
        <p:spPr bwMode="auto">
          <a:xfrm>
            <a:off x="3962400" y="5103813"/>
            <a:ext cx="18288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latin typeface="+mj-lt"/>
              </a:rPr>
              <a:t>Issue</a:t>
            </a:r>
          </a:p>
          <a:p>
            <a:pPr algn="ctr">
              <a:lnSpc>
                <a:spcPct val="75000"/>
              </a:lnSpc>
              <a:spcBef>
                <a:spcPct val="0"/>
              </a:spcBef>
            </a:pPr>
            <a:r>
              <a:rPr lang="en-US" altLang="en-US" sz="3200">
                <a:latin typeface="+mj-lt"/>
              </a:rPr>
              <a:t>stock</a:t>
            </a:r>
          </a:p>
        </p:txBody>
      </p:sp>
      <p:sp>
        <p:nvSpPr>
          <p:cNvPr id="36879" name="Rectangle 22"/>
          <p:cNvSpPr>
            <a:spLocks noChangeArrowheads="1"/>
          </p:cNvSpPr>
          <p:nvPr/>
        </p:nvSpPr>
        <p:spPr bwMode="auto">
          <a:xfrm>
            <a:off x="6137275" y="5103813"/>
            <a:ext cx="18288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latin typeface="+mj-lt"/>
              </a:rPr>
              <a:t>Dividend</a:t>
            </a:r>
          </a:p>
          <a:p>
            <a:pPr algn="ctr">
              <a:lnSpc>
                <a:spcPct val="75000"/>
              </a:lnSpc>
              <a:spcBef>
                <a:spcPct val="0"/>
              </a:spcBef>
            </a:pPr>
            <a:r>
              <a:rPr lang="en-US" altLang="en-US" sz="3200">
                <a:latin typeface="+mj-lt"/>
              </a:rPr>
              <a:t>payment</a:t>
            </a:r>
          </a:p>
        </p:txBody>
      </p:sp>
      <p:sp>
        <p:nvSpPr>
          <p:cNvPr id="36880" name="Rectangle 23"/>
          <p:cNvSpPr>
            <a:spLocks noChangeArrowheads="1"/>
          </p:cNvSpPr>
          <p:nvPr/>
        </p:nvSpPr>
        <p:spPr bwMode="auto">
          <a:xfrm>
            <a:off x="8329613" y="5103813"/>
            <a:ext cx="18288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latin typeface="+mj-lt"/>
              </a:rPr>
              <a:t>Debt</a:t>
            </a:r>
          </a:p>
          <a:p>
            <a:pPr algn="ctr">
              <a:lnSpc>
                <a:spcPct val="75000"/>
              </a:lnSpc>
              <a:spcBef>
                <a:spcPct val="0"/>
              </a:spcBef>
            </a:pPr>
            <a:r>
              <a:rPr lang="en-US" altLang="en-US" sz="3200">
                <a:latin typeface="+mj-lt"/>
              </a:rPr>
              <a:t>payment</a:t>
            </a:r>
          </a:p>
        </p:txBody>
      </p:sp>
      <p:sp>
        <p:nvSpPr>
          <p:cNvPr id="36907" name="Freeform 25"/>
          <p:cNvSpPr>
            <a:spLocks/>
          </p:cNvSpPr>
          <p:nvPr/>
        </p:nvSpPr>
        <p:spPr bwMode="auto">
          <a:xfrm>
            <a:off x="6629400" y="1335089"/>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82" name="Rectangle 27"/>
          <p:cNvSpPr>
            <a:spLocks noChangeArrowheads="1"/>
          </p:cNvSpPr>
          <p:nvPr/>
        </p:nvSpPr>
        <p:spPr bwMode="auto">
          <a:xfrm>
            <a:off x="8763000" y="1951038"/>
            <a:ext cx="1676400" cy="9144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sz="3200">
                <a:latin typeface="+mj-lt"/>
              </a:rPr>
              <a:t>Issue</a:t>
            </a:r>
          </a:p>
          <a:p>
            <a:pPr algn="ctr">
              <a:lnSpc>
                <a:spcPct val="75000"/>
              </a:lnSpc>
              <a:spcBef>
                <a:spcPct val="0"/>
              </a:spcBef>
            </a:pPr>
            <a:r>
              <a:rPr lang="en-US" altLang="en-US" sz="3200">
                <a:latin typeface="+mj-lt"/>
              </a:rPr>
              <a:t>debt</a:t>
            </a:r>
          </a:p>
        </p:txBody>
      </p:sp>
      <p:sp>
        <p:nvSpPr>
          <p:cNvPr id="36883" name="Rectangle 28"/>
          <p:cNvSpPr>
            <a:spLocks noChangeArrowheads="1"/>
          </p:cNvSpPr>
          <p:nvPr/>
        </p:nvSpPr>
        <p:spPr bwMode="auto">
          <a:xfrm>
            <a:off x="3659189" y="41910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6884" name="Rectangle 29"/>
          <p:cNvSpPr>
            <a:spLocks noChangeArrowheads="1"/>
          </p:cNvSpPr>
          <p:nvPr/>
        </p:nvSpPr>
        <p:spPr bwMode="auto">
          <a:xfrm>
            <a:off x="3354389" y="23622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(0, </a:t>
            </a:r>
            <a:r>
              <a:rPr lang="en-US" altLang="en-US" sz="2400" i="1">
                <a:latin typeface="+mj-lt"/>
              </a:rPr>
              <a:t>N</a:t>
            </a:r>
            <a:r>
              <a:rPr lang="en-US" altLang="en-US" sz="2400">
                <a:latin typeface="+mj-lt"/>
              </a:rPr>
              <a:t>)</a:t>
            </a:r>
          </a:p>
        </p:txBody>
      </p:sp>
      <p:sp>
        <p:nvSpPr>
          <p:cNvPr id="36885" name="Rectangle 30"/>
          <p:cNvSpPr>
            <a:spLocks noChangeArrowheads="1"/>
          </p:cNvSpPr>
          <p:nvPr/>
        </p:nvSpPr>
        <p:spPr bwMode="auto">
          <a:xfrm>
            <a:off x="4954589" y="25146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(0, </a:t>
            </a:r>
            <a:r>
              <a:rPr lang="en-US" altLang="en-US" sz="2400" i="1">
                <a:latin typeface="+mj-lt"/>
              </a:rPr>
              <a:t>N</a:t>
            </a:r>
            <a:r>
              <a:rPr lang="en-US" altLang="en-US" sz="2400">
                <a:latin typeface="+mj-lt"/>
              </a:rPr>
              <a:t>)</a:t>
            </a:r>
          </a:p>
        </p:txBody>
      </p:sp>
      <p:sp>
        <p:nvSpPr>
          <p:cNvPr id="36886" name="Rectangle 31"/>
          <p:cNvSpPr>
            <a:spLocks noChangeArrowheads="1"/>
          </p:cNvSpPr>
          <p:nvPr/>
        </p:nvSpPr>
        <p:spPr bwMode="auto">
          <a:xfrm>
            <a:off x="5716589" y="41910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6887" name="Rectangle 32"/>
          <p:cNvSpPr>
            <a:spLocks noChangeArrowheads="1"/>
          </p:cNvSpPr>
          <p:nvPr/>
        </p:nvSpPr>
        <p:spPr bwMode="auto">
          <a:xfrm>
            <a:off x="5716589" y="22860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(0, </a:t>
            </a:r>
            <a:r>
              <a:rPr lang="en-US" altLang="en-US" sz="2400" i="1">
                <a:latin typeface="+mj-lt"/>
              </a:rPr>
              <a:t>N</a:t>
            </a:r>
            <a:r>
              <a:rPr lang="en-US" altLang="en-US" sz="2400">
                <a:latin typeface="+mj-lt"/>
              </a:rPr>
              <a:t>)</a:t>
            </a:r>
          </a:p>
        </p:txBody>
      </p:sp>
      <p:sp>
        <p:nvSpPr>
          <p:cNvPr id="36888" name="Rectangle 33"/>
          <p:cNvSpPr>
            <a:spLocks noChangeArrowheads="1"/>
          </p:cNvSpPr>
          <p:nvPr/>
        </p:nvSpPr>
        <p:spPr bwMode="auto">
          <a:xfrm>
            <a:off x="7469189" y="41910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6905" name="Freeform 35"/>
          <p:cNvSpPr>
            <a:spLocks/>
          </p:cNvSpPr>
          <p:nvPr/>
        </p:nvSpPr>
        <p:spPr bwMode="auto">
          <a:xfrm>
            <a:off x="8839200" y="3503614"/>
            <a:ext cx="1525588" cy="915987"/>
          </a:xfrm>
          <a:custGeom>
            <a:avLst/>
            <a:gdLst>
              <a:gd name="T0" fmla="*/ 480 w 961"/>
              <a:gd name="T1" fmla="*/ 0 h 577"/>
              <a:gd name="T2" fmla="*/ 0 w 961"/>
              <a:gd name="T3" fmla="*/ 288 h 577"/>
              <a:gd name="T4" fmla="*/ 480 w 961"/>
              <a:gd name="T5" fmla="*/ 576 h 577"/>
              <a:gd name="T6" fmla="*/ 960 w 961"/>
              <a:gd name="T7" fmla="*/ 288 h 577"/>
              <a:gd name="T8" fmla="*/ 480 w 961"/>
              <a:gd name="T9" fmla="*/ 0 h 5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1" h="577">
                <a:moveTo>
                  <a:pt x="480" y="0"/>
                </a:moveTo>
                <a:lnTo>
                  <a:pt x="0" y="288"/>
                </a:lnTo>
                <a:lnTo>
                  <a:pt x="480" y="576"/>
                </a:lnTo>
                <a:lnTo>
                  <a:pt x="960" y="288"/>
                </a:lnTo>
                <a:lnTo>
                  <a:pt x="480" y="0"/>
                </a:lnTo>
              </a:path>
            </a:pathLst>
          </a:custGeom>
          <a:solidFill>
            <a:schemeClr val="accent2"/>
          </a:solid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0" name="Line 37"/>
          <p:cNvSpPr>
            <a:spLocks noChangeShapeType="1"/>
          </p:cNvSpPr>
          <p:nvPr/>
        </p:nvSpPr>
        <p:spPr bwMode="auto">
          <a:xfrm>
            <a:off x="9601200" y="4419601"/>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1" name="Rectangle 38"/>
          <p:cNvSpPr>
            <a:spLocks noChangeArrowheads="1"/>
          </p:cNvSpPr>
          <p:nvPr/>
        </p:nvSpPr>
        <p:spPr bwMode="auto">
          <a:xfrm>
            <a:off x="5446714" y="13716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(0, </a:t>
            </a:r>
            <a:r>
              <a:rPr lang="en-US" altLang="en-US" sz="2400" i="1">
                <a:latin typeface="+mj-lt"/>
              </a:rPr>
              <a:t>N</a:t>
            </a:r>
            <a:r>
              <a:rPr lang="en-US" altLang="en-US" sz="2400">
                <a:latin typeface="+mj-lt"/>
              </a:rPr>
              <a:t>)</a:t>
            </a:r>
          </a:p>
        </p:txBody>
      </p:sp>
      <p:sp>
        <p:nvSpPr>
          <p:cNvPr id="36892" name="Rectangle 39"/>
          <p:cNvSpPr>
            <a:spLocks noChangeArrowheads="1"/>
          </p:cNvSpPr>
          <p:nvPr/>
        </p:nvSpPr>
        <p:spPr bwMode="auto">
          <a:xfrm>
            <a:off x="7926389" y="17526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(1, 1)</a:t>
            </a:r>
          </a:p>
        </p:txBody>
      </p:sp>
      <p:sp>
        <p:nvSpPr>
          <p:cNvPr id="36893" name="Rectangle 40"/>
          <p:cNvSpPr>
            <a:spLocks noChangeArrowheads="1"/>
          </p:cNvSpPr>
          <p:nvPr/>
        </p:nvSpPr>
        <p:spPr bwMode="auto">
          <a:xfrm>
            <a:off x="8764589" y="2971800"/>
            <a:ext cx="9874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r>
              <a:rPr lang="en-US" altLang="en-US" sz="2400">
                <a:latin typeface="+mj-lt"/>
              </a:rPr>
              <a:t>(0, </a:t>
            </a:r>
            <a:r>
              <a:rPr lang="en-US" altLang="en-US" sz="2400" i="1">
                <a:latin typeface="+mj-lt"/>
              </a:rPr>
              <a:t>N</a:t>
            </a:r>
            <a:r>
              <a:rPr lang="en-US" altLang="en-US" sz="2400">
                <a:latin typeface="+mj-lt"/>
              </a:rPr>
              <a:t>)</a:t>
            </a:r>
          </a:p>
        </p:txBody>
      </p:sp>
      <p:sp>
        <p:nvSpPr>
          <p:cNvPr id="36894" name="Freeform 41"/>
          <p:cNvSpPr>
            <a:spLocks/>
          </p:cNvSpPr>
          <p:nvPr/>
        </p:nvSpPr>
        <p:spPr bwMode="auto">
          <a:xfrm>
            <a:off x="5105400" y="1785939"/>
            <a:ext cx="1525588" cy="7937"/>
          </a:xfrm>
          <a:custGeom>
            <a:avLst/>
            <a:gdLst>
              <a:gd name="T0" fmla="*/ 0 w 961"/>
              <a:gd name="T1" fmla="*/ 0 h 5"/>
              <a:gd name="T2" fmla="*/ 1524000 w 961"/>
              <a:gd name="T3" fmla="*/ 6350 h 5"/>
              <a:gd name="T4" fmla="*/ 0 60000 65536"/>
              <a:gd name="T5" fmla="*/ 0 60000 65536"/>
            </a:gdLst>
            <a:ahLst/>
            <a:cxnLst>
              <a:cxn ang="T4">
                <a:pos x="T0" y="T1"/>
              </a:cxn>
              <a:cxn ang="T5">
                <a:pos x="T2" y="T3"/>
              </a:cxn>
            </a:cxnLst>
            <a:rect l="0" t="0" r="r" b="b"/>
            <a:pathLst>
              <a:path w="961" h="5">
                <a:moveTo>
                  <a:pt x="0" y="0"/>
                </a:moveTo>
                <a:lnTo>
                  <a:pt x="960" y="4"/>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5" name="Freeform 42"/>
          <p:cNvSpPr>
            <a:spLocks/>
          </p:cNvSpPr>
          <p:nvPr/>
        </p:nvSpPr>
        <p:spPr bwMode="auto">
          <a:xfrm>
            <a:off x="2362200" y="1785939"/>
            <a:ext cx="915988" cy="1150937"/>
          </a:xfrm>
          <a:custGeom>
            <a:avLst/>
            <a:gdLst>
              <a:gd name="T0" fmla="*/ 914400 w 577"/>
              <a:gd name="T1" fmla="*/ 0 h 725"/>
              <a:gd name="T2" fmla="*/ 0 w 577"/>
              <a:gd name="T3" fmla="*/ 1149350 h 725"/>
              <a:gd name="T4" fmla="*/ 0 60000 65536"/>
              <a:gd name="T5" fmla="*/ 0 60000 65536"/>
            </a:gdLst>
            <a:ahLst/>
            <a:cxnLst>
              <a:cxn ang="T4">
                <a:pos x="T0" y="T1"/>
              </a:cxn>
              <a:cxn ang="T5">
                <a:pos x="T2" y="T3"/>
              </a:cxn>
            </a:cxnLst>
            <a:rect l="0" t="0" r="r" b="b"/>
            <a:pathLst>
              <a:path w="577" h="725">
                <a:moveTo>
                  <a:pt x="576" y="0"/>
                </a:moveTo>
                <a:lnTo>
                  <a:pt x="0" y="724"/>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6" name="Freeform 43"/>
          <p:cNvSpPr>
            <a:spLocks/>
          </p:cNvSpPr>
          <p:nvPr/>
        </p:nvSpPr>
        <p:spPr bwMode="auto">
          <a:xfrm>
            <a:off x="4191000" y="2243139"/>
            <a:ext cx="1588" cy="693737"/>
          </a:xfrm>
          <a:custGeom>
            <a:avLst/>
            <a:gdLst>
              <a:gd name="T0" fmla="*/ 0 w 1"/>
              <a:gd name="T1" fmla="*/ 692150 h 437"/>
              <a:gd name="T2" fmla="*/ 0 w 1"/>
              <a:gd name="T3" fmla="*/ 0 h 437"/>
              <a:gd name="T4" fmla="*/ 0 60000 65536"/>
              <a:gd name="T5" fmla="*/ 0 60000 65536"/>
            </a:gdLst>
            <a:ahLst/>
            <a:cxnLst>
              <a:cxn ang="T4">
                <a:pos x="T0" y="T1"/>
              </a:cxn>
              <a:cxn ang="T5">
                <a:pos x="T2" y="T3"/>
              </a:cxn>
            </a:cxnLst>
            <a:rect l="0" t="0" r="r" b="b"/>
            <a:pathLst>
              <a:path w="1" h="437">
                <a:moveTo>
                  <a:pt x="0" y="436"/>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7" name="Line 44"/>
          <p:cNvSpPr>
            <a:spLocks noChangeShapeType="1"/>
          </p:cNvSpPr>
          <p:nvPr/>
        </p:nvSpPr>
        <p:spPr bwMode="auto">
          <a:xfrm flipH="1" flipV="1">
            <a:off x="4699001" y="2251076"/>
            <a:ext cx="657225" cy="11414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8" name="Freeform 45"/>
          <p:cNvSpPr>
            <a:spLocks/>
          </p:cNvSpPr>
          <p:nvPr/>
        </p:nvSpPr>
        <p:spPr bwMode="auto">
          <a:xfrm>
            <a:off x="5105400" y="1785939"/>
            <a:ext cx="2744788" cy="1150937"/>
          </a:xfrm>
          <a:custGeom>
            <a:avLst/>
            <a:gdLst>
              <a:gd name="T0" fmla="*/ 2743200 w 1729"/>
              <a:gd name="T1" fmla="*/ 1149350 h 725"/>
              <a:gd name="T2" fmla="*/ 0 w 1729"/>
              <a:gd name="T3" fmla="*/ 0 h 725"/>
              <a:gd name="T4" fmla="*/ 0 60000 65536"/>
              <a:gd name="T5" fmla="*/ 0 60000 65536"/>
            </a:gdLst>
            <a:ahLst/>
            <a:cxnLst>
              <a:cxn ang="T4">
                <a:pos x="T0" y="T1"/>
              </a:cxn>
              <a:cxn ang="T5">
                <a:pos x="T2" y="T3"/>
              </a:cxn>
            </a:cxnLst>
            <a:rect l="0" t="0" r="r" b="b"/>
            <a:pathLst>
              <a:path w="1729" h="725">
                <a:moveTo>
                  <a:pt x="1728" y="724"/>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899" name="Line 46"/>
          <p:cNvSpPr>
            <a:spLocks noChangeShapeType="1"/>
          </p:cNvSpPr>
          <p:nvPr/>
        </p:nvSpPr>
        <p:spPr bwMode="auto">
          <a:xfrm flipH="1" flipV="1">
            <a:off x="7697788" y="2057401"/>
            <a:ext cx="1065212" cy="303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0" name="Freeform 47"/>
          <p:cNvSpPr>
            <a:spLocks/>
          </p:cNvSpPr>
          <p:nvPr/>
        </p:nvSpPr>
        <p:spPr bwMode="auto">
          <a:xfrm>
            <a:off x="9601200" y="2865438"/>
            <a:ext cx="1588" cy="639762"/>
          </a:xfrm>
          <a:custGeom>
            <a:avLst/>
            <a:gdLst>
              <a:gd name="T0" fmla="*/ 0 w 1"/>
              <a:gd name="T1" fmla="*/ 638175 h 403"/>
              <a:gd name="T2" fmla="*/ 0 w 1"/>
              <a:gd name="T3" fmla="*/ 0 h 403"/>
              <a:gd name="T4" fmla="*/ 0 60000 65536"/>
              <a:gd name="T5" fmla="*/ 0 60000 65536"/>
            </a:gdLst>
            <a:ahLst/>
            <a:cxnLst>
              <a:cxn ang="T4">
                <a:pos x="T0" y="T1"/>
              </a:cxn>
              <a:cxn ang="T5">
                <a:pos x="T2" y="T3"/>
              </a:cxn>
            </a:cxnLst>
            <a:rect l="0" t="0" r="r" b="b"/>
            <a:pathLst>
              <a:path w="1" h="403">
                <a:moveTo>
                  <a:pt x="0" y="402"/>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1" name="Line 48"/>
          <p:cNvSpPr>
            <a:spLocks noChangeShapeType="1"/>
          </p:cNvSpPr>
          <p:nvPr/>
        </p:nvSpPr>
        <p:spPr bwMode="auto">
          <a:xfrm flipH="1" flipV="1">
            <a:off x="7939089" y="3810001"/>
            <a:ext cx="746125" cy="12938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2" name="Freeform 49"/>
          <p:cNvSpPr>
            <a:spLocks/>
          </p:cNvSpPr>
          <p:nvPr/>
        </p:nvSpPr>
        <p:spPr bwMode="auto">
          <a:xfrm>
            <a:off x="6113463" y="3849688"/>
            <a:ext cx="939800" cy="1255712"/>
          </a:xfrm>
          <a:custGeom>
            <a:avLst/>
            <a:gdLst>
              <a:gd name="T0" fmla="*/ 938213 w 592"/>
              <a:gd name="T1" fmla="*/ 1254125 h 791"/>
              <a:gd name="T2" fmla="*/ 0 w 592"/>
              <a:gd name="T3" fmla="*/ 0 h 791"/>
              <a:gd name="T4" fmla="*/ 0 60000 65536"/>
              <a:gd name="T5" fmla="*/ 0 60000 65536"/>
            </a:gdLst>
            <a:ahLst/>
            <a:cxnLst>
              <a:cxn ang="T4">
                <a:pos x="T0" y="T1"/>
              </a:cxn>
              <a:cxn ang="T5">
                <a:pos x="T2" y="T3"/>
              </a:cxn>
            </a:cxnLst>
            <a:rect l="0" t="0" r="r" b="b"/>
            <a:pathLst>
              <a:path w="592" h="791">
                <a:moveTo>
                  <a:pt x="591" y="790"/>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3" name="Freeform 50"/>
          <p:cNvSpPr>
            <a:spLocks/>
          </p:cNvSpPr>
          <p:nvPr/>
        </p:nvSpPr>
        <p:spPr bwMode="auto">
          <a:xfrm>
            <a:off x="4191000" y="3849688"/>
            <a:ext cx="687388" cy="1255712"/>
          </a:xfrm>
          <a:custGeom>
            <a:avLst/>
            <a:gdLst>
              <a:gd name="T0" fmla="*/ 685800 w 433"/>
              <a:gd name="T1" fmla="*/ 1254125 h 791"/>
              <a:gd name="T2" fmla="*/ 0 w 433"/>
              <a:gd name="T3" fmla="*/ 0 h 791"/>
              <a:gd name="T4" fmla="*/ 0 60000 65536"/>
              <a:gd name="T5" fmla="*/ 0 60000 65536"/>
            </a:gdLst>
            <a:ahLst/>
            <a:cxnLst>
              <a:cxn ang="T4">
                <a:pos x="T0" y="T1"/>
              </a:cxn>
              <a:cxn ang="T5">
                <a:pos x="T2" y="T3"/>
              </a:cxn>
            </a:cxnLst>
            <a:rect l="0" t="0" r="r" b="b"/>
            <a:pathLst>
              <a:path w="433" h="791">
                <a:moveTo>
                  <a:pt x="432" y="790"/>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36904" name="Freeform 51"/>
          <p:cNvSpPr>
            <a:spLocks/>
          </p:cNvSpPr>
          <p:nvPr/>
        </p:nvSpPr>
        <p:spPr bwMode="auto">
          <a:xfrm>
            <a:off x="2362201" y="3849688"/>
            <a:ext cx="288925" cy="1255712"/>
          </a:xfrm>
          <a:custGeom>
            <a:avLst/>
            <a:gdLst>
              <a:gd name="T0" fmla="*/ 287338 w 182"/>
              <a:gd name="T1" fmla="*/ 1254125 h 791"/>
              <a:gd name="T2" fmla="*/ 0 w 182"/>
              <a:gd name="T3" fmla="*/ 0 h 791"/>
              <a:gd name="T4" fmla="*/ 0 60000 65536"/>
              <a:gd name="T5" fmla="*/ 0 60000 65536"/>
            </a:gdLst>
            <a:ahLst/>
            <a:cxnLst>
              <a:cxn ang="T4">
                <a:pos x="T0" y="T1"/>
              </a:cxn>
              <a:cxn ang="T5">
                <a:pos x="T2" y="T3"/>
              </a:cxn>
            </a:cxnLst>
            <a:rect l="0" t="0" r="r" b="b"/>
            <a:pathLst>
              <a:path w="182" h="791">
                <a:moveTo>
                  <a:pt x="181" y="790"/>
                </a:moveTo>
                <a:lnTo>
                  <a:pt x="0" y="0"/>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30</a:t>
            </a:fld>
            <a:endParaRPr lang="en-US"/>
          </a:p>
        </p:txBody>
      </p:sp>
    </p:spTree>
    <p:extLst>
      <p:ext uri="{BB962C8B-B14F-4D97-AF65-F5344CB8AC3E}">
        <p14:creationId xmlns:p14="http://schemas.microsoft.com/office/powerpoint/2010/main" val="2248774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Benefits of an Integrated Data Model</a:t>
            </a:r>
          </a:p>
        </p:txBody>
      </p:sp>
      <p:sp>
        <p:nvSpPr>
          <p:cNvPr id="1669123" name="Rectangle 3"/>
          <p:cNvSpPr>
            <a:spLocks noGrp="1" noChangeArrowheads="1"/>
          </p:cNvSpPr>
          <p:nvPr>
            <p:ph type="body" idx="1"/>
          </p:nvPr>
        </p:nvSpPr>
        <p:spPr>
          <a:xfrm>
            <a:off x="838200" y="2133600"/>
            <a:ext cx="92202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What are some benefits of an Integrated data model?</a:t>
            </a:r>
          </a:p>
          <a:p>
            <a:pPr lvl="1" eaLnBrk="1" hangingPunct="1">
              <a:buFontTx/>
              <a:buChar char="–"/>
            </a:pPr>
            <a:r>
              <a:rPr lang="en-US" altLang="en-US" dirty="0" smtClean="0">
                <a:latin typeface="+mj-lt"/>
              </a:rPr>
              <a:t>Improved support for decision making</a:t>
            </a:r>
          </a:p>
          <a:p>
            <a:pPr lvl="1" eaLnBrk="1" hangingPunct="1">
              <a:buFontTx/>
              <a:buChar char="–"/>
            </a:pPr>
            <a:r>
              <a:rPr lang="en-US" altLang="en-US" dirty="0" smtClean="0">
                <a:latin typeface="+mj-lt"/>
              </a:rPr>
              <a:t>Integration of financial and nonfinancial information</a:t>
            </a:r>
          </a:p>
          <a:p>
            <a:pPr lvl="2" eaLnBrk="1" hangingPunct="1">
              <a:buFontTx/>
              <a:buChar char="–"/>
            </a:pPr>
            <a:r>
              <a:rPr lang="en-US" altLang="en-US" dirty="0" smtClean="0">
                <a:latin typeface="+mj-lt"/>
              </a:rPr>
              <a:t>Improved internal reporting</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31</a:t>
            </a:fld>
            <a:endParaRPr lang="en-US">
              <a:latin typeface="+mj-lt"/>
            </a:endParaRPr>
          </a:p>
        </p:txBody>
      </p:sp>
    </p:spTree>
    <p:extLst>
      <p:ext uri="{BB962C8B-B14F-4D97-AF65-F5344CB8AC3E}">
        <p14:creationId xmlns:p14="http://schemas.microsoft.com/office/powerpoint/2010/main" val="13156278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Benefits of an Integrated Data Model</a:t>
            </a:r>
          </a:p>
        </p:txBody>
      </p:sp>
      <p:sp>
        <p:nvSpPr>
          <p:cNvPr id="167321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Development of a virtual value chain occurs in three stages.</a:t>
            </a:r>
          </a:p>
          <a:p>
            <a:pPr marL="571500" indent="-571500"/>
            <a:r>
              <a:rPr lang="en-US" altLang="en-US" dirty="0" smtClean="0">
                <a:latin typeface="+mj-lt"/>
              </a:rPr>
              <a:t>What are these stages?</a:t>
            </a:r>
          </a:p>
          <a:p>
            <a:pPr marL="990600" lvl="1" indent="-533400">
              <a:buFontTx/>
              <a:buAutoNum type="arabicPeriod"/>
            </a:pPr>
            <a:r>
              <a:rPr lang="en-US" altLang="en-US" dirty="0" smtClean="0">
                <a:latin typeface="+mj-lt"/>
              </a:rPr>
              <a:t>Visibility </a:t>
            </a:r>
          </a:p>
          <a:p>
            <a:pPr marL="990600" lvl="1" indent="-533400">
              <a:buFontTx/>
              <a:buAutoNum type="arabicPeriod"/>
            </a:pPr>
            <a:r>
              <a:rPr lang="en-US" altLang="en-US" dirty="0" smtClean="0">
                <a:latin typeface="+mj-lt"/>
              </a:rPr>
              <a:t>Mirroring</a:t>
            </a:r>
          </a:p>
          <a:p>
            <a:pPr marL="990600" lvl="1" indent="-533400">
              <a:buFontTx/>
              <a:buAutoNum type="arabicPeriod"/>
            </a:pPr>
            <a:r>
              <a:rPr lang="en-US" altLang="en-US" dirty="0" smtClean="0">
                <a:latin typeface="+mj-lt"/>
              </a:rPr>
              <a:t>Building new customer relationships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32</a:t>
            </a:fld>
            <a:endParaRPr lang="en-US">
              <a:latin typeface="+mj-lt"/>
            </a:endParaRPr>
          </a:p>
        </p:txBody>
      </p:sp>
    </p:spTree>
    <p:extLst>
      <p:ext uri="{BB962C8B-B14F-4D97-AF65-F5344CB8AC3E}">
        <p14:creationId xmlns:p14="http://schemas.microsoft.com/office/powerpoint/2010/main" val="835087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4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4</a:t>
            </a:r>
          </a:p>
        </p:txBody>
      </p:sp>
      <p:sp>
        <p:nvSpPr>
          <p:cNvPr id="1684483" name="Rectangle 3"/>
          <p:cNvSpPr>
            <a:spLocks noGrp="1" noChangeArrowheads="1"/>
          </p:cNvSpPr>
          <p:nvPr>
            <p:ph type="body" idx="1"/>
          </p:nvPr>
        </p:nvSpPr>
        <p:spPr>
          <a:xfrm>
            <a:off x="838201" y="1981200"/>
            <a:ext cx="1041169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4300" dirty="0">
                <a:latin typeface="+mj-lt"/>
              </a:rPr>
              <a:t>Discuss and Design a Balanced Scorecard for an organization.</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33</a:t>
            </a:fld>
            <a:endParaRPr lang="en-US">
              <a:latin typeface="+mj-lt"/>
            </a:endParaRPr>
          </a:p>
        </p:txBody>
      </p:sp>
    </p:spTree>
    <p:extLst>
      <p:ext uri="{BB962C8B-B14F-4D97-AF65-F5344CB8AC3E}">
        <p14:creationId xmlns:p14="http://schemas.microsoft.com/office/powerpoint/2010/main" val="3416191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Balanced Scorecard</a:t>
            </a:r>
          </a:p>
        </p:txBody>
      </p:sp>
      <p:sp>
        <p:nvSpPr>
          <p:cNvPr id="1675267"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sz="2600" dirty="0">
                <a:latin typeface="+mj-lt"/>
              </a:rPr>
              <a:t>What is a balanced scorecard?</a:t>
            </a:r>
          </a:p>
          <a:p>
            <a:pPr lvl="1" eaLnBrk="1" hangingPunct="1">
              <a:buSzPct val="110000"/>
              <a:buFontTx/>
              <a:buChar char="•"/>
            </a:pPr>
            <a:r>
              <a:rPr lang="en-US" altLang="en-US" dirty="0">
                <a:latin typeface="+mj-lt"/>
              </a:rPr>
              <a:t>A report that provides a multidimensional perspective of organizational performance</a:t>
            </a:r>
          </a:p>
          <a:p>
            <a:pPr lvl="1" eaLnBrk="1" hangingPunct="1">
              <a:buSzPct val="110000"/>
              <a:buFontTx/>
              <a:buChar char="•"/>
            </a:pPr>
            <a:r>
              <a:rPr lang="en-US" altLang="en-US" dirty="0">
                <a:latin typeface="+mj-lt"/>
              </a:rPr>
              <a:t>It contains measures reflecting four perspectives of the organization:</a:t>
            </a:r>
          </a:p>
          <a:p>
            <a:pPr lvl="2" eaLnBrk="1" hangingPunct="1">
              <a:buClr>
                <a:schemeClr val="accent1"/>
              </a:buClr>
              <a:buSzPct val="110000"/>
            </a:pPr>
            <a:r>
              <a:rPr lang="en-US" altLang="en-US" dirty="0" smtClean="0">
                <a:latin typeface="+mj-lt"/>
              </a:rPr>
              <a:t>Financial </a:t>
            </a:r>
          </a:p>
          <a:p>
            <a:pPr lvl="2" eaLnBrk="1" hangingPunct="1">
              <a:buClr>
                <a:schemeClr val="accent1"/>
              </a:buClr>
              <a:buSzPct val="110000"/>
            </a:pPr>
            <a:r>
              <a:rPr lang="en-US" altLang="en-US" dirty="0" smtClean="0">
                <a:latin typeface="+mj-lt"/>
              </a:rPr>
              <a:t>Customer</a:t>
            </a:r>
          </a:p>
          <a:p>
            <a:pPr lvl="2" eaLnBrk="1" hangingPunct="1">
              <a:buClr>
                <a:schemeClr val="accent1"/>
              </a:buClr>
              <a:buSzPct val="110000"/>
            </a:pPr>
            <a:r>
              <a:rPr lang="en-US" altLang="en-US" dirty="0" smtClean="0">
                <a:latin typeface="+mj-lt"/>
              </a:rPr>
              <a:t>Internal operations</a:t>
            </a:r>
          </a:p>
          <a:p>
            <a:pPr lvl="2" eaLnBrk="1" hangingPunct="1">
              <a:buClr>
                <a:schemeClr val="accent1"/>
              </a:buClr>
              <a:buSzPct val="110000"/>
            </a:pPr>
            <a:r>
              <a:rPr lang="en-US" altLang="en-US" dirty="0" smtClean="0">
                <a:latin typeface="+mj-lt"/>
              </a:rPr>
              <a:t>Innovation and learning</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34</a:t>
            </a:fld>
            <a:endParaRPr lang="en-US">
              <a:latin typeface="+mj-lt"/>
            </a:endParaRPr>
          </a:p>
        </p:txBody>
      </p:sp>
    </p:spTree>
    <p:extLst>
      <p:ext uri="{BB962C8B-B14F-4D97-AF65-F5344CB8AC3E}">
        <p14:creationId xmlns:p14="http://schemas.microsoft.com/office/powerpoint/2010/main" val="18322480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5</a:t>
            </a:r>
          </a:p>
        </p:txBody>
      </p:sp>
      <p:sp>
        <p:nvSpPr>
          <p:cNvPr id="1688579" name="Rectangle 3"/>
          <p:cNvSpPr>
            <a:spLocks noGrp="1" noChangeArrowheads="1"/>
          </p:cNvSpPr>
          <p:nvPr>
            <p:ph type="body" idx="1"/>
          </p:nvPr>
        </p:nvSpPr>
        <p:spPr>
          <a:xfrm>
            <a:off x="838200" y="1981200"/>
            <a:ext cx="10952017"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sz="3600" dirty="0">
                <a:latin typeface="+mj-lt"/>
              </a:rPr>
              <a:t>	Explain the relationship between online transaction processing systems and data warehouses used to support business intelligence.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35</a:t>
            </a:fld>
            <a:endParaRPr lang="en-US">
              <a:latin typeface="+mj-lt"/>
            </a:endParaRPr>
          </a:p>
        </p:txBody>
      </p:sp>
    </p:spTree>
    <p:extLst>
      <p:ext uri="{BB962C8B-B14F-4D97-AF65-F5344CB8AC3E}">
        <p14:creationId xmlns:p14="http://schemas.microsoft.com/office/powerpoint/2010/main" val="3557863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2" name="Rectangle 2"/>
          <p:cNvSpPr>
            <a:spLocks noGrp="1" noChangeArrowheads="1"/>
          </p:cNvSpPr>
          <p:nvPr>
            <p:ph type="title"/>
          </p:nvPr>
        </p:nvSpPr>
        <p:spPr/>
        <p:txBody>
          <a:bodyPr/>
          <a:lstStyle/>
          <a:p>
            <a:pPr eaLnBrk="1" hangingPunct="1"/>
            <a:r>
              <a:rPr lang="en-US" altLang="en-US" b="1" dirty="0" smtClean="0"/>
              <a:t>Data Warehouses</a:t>
            </a:r>
          </a:p>
        </p:txBody>
      </p:sp>
      <p:sp>
        <p:nvSpPr>
          <p:cNvPr id="1690627" name="Rectangle 3"/>
          <p:cNvSpPr>
            <a:spLocks noGrp="1" noChangeArrowheads="1"/>
          </p:cNvSpPr>
          <p:nvPr>
            <p:ph type="body" idx="1"/>
          </p:nvPr>
        </p:nvSpPr>
        <p:spPr>
          <a:xfrm>
            <a:off x="838199" y="1676400"/>
            <a:ext cx="10314709" cy="4114800"/>
          </a:xfrm>
        </p:spPr>
        <p:txBody>
          <a:bodyPr/>
          <a:lstStyle/>
          <a:p>
            <a:pPr eaLnBrk="1" hangingPunct="1"/>
            <a:r>
              <a:rPr lang="en-US" altLang="en-US" sz="2600" dirty="0">
                <a:latin typeface="+mj-lt"/>
              </a:rPr>
              <a:t>Data warehouses, which contain both current and historical data, can provide additional support for strategic decision making.</a:t>
            </a:r>
          </a:p>
          <a:p>
            <a:pPr eaLnBrk="1" hangingPunct="1"/>
            <a:r>
              <a:rPr lang="en-US" altLang="en-US" sz="2600" dirty="0">
                <a:latin typeface="+mj-lt"/>
              </a:rPr>
              <a:t>Whereas transaction-processing databases are designed to minimize redundancy, data warehouses purposely build in redundancies in order to maximize query efficiency.</a:t>
            </a:r>
          </a:p>
          <a:p>
            <a:pPr eaLnBrk="1" hangingPunct="1"/>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36</a:t>
            </a:fld>
            <a:endParaRPr lang="en-US">
              <a:latin typeface="+mj-lt"/>
            </a:endParaRPr>
          </a:p>
        </p:txBody>
      </p:sp>
    </p:spTree>
    <p:extLst>
      <p:ext uri="{BB962C8B-B14F-4D97-AF65-F5344CB8AC3E}">
        <p14:creationId xmlns:p14="http://schemas.microsoft.com/office/powerpoint/2010/main" val="3643793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p:txBody>
          <a:bodyPr/>
          <a:lstStyle/>
          <a:p>
            <a:pPr eaLnBrk="1" hangingPunct="1"/>
            <a:r>
              <a:rPr lang="en-US" altLang="en-US" b="1" dirty="0" smtClean="0"/>
              <a:t>Data Warehouses</a:t>
            </a:r>
          </a:p>
        </p:txBody>
      </p:sp>
      <p:sp>
        <p:nvSpPr>
          <p:cNvPr id="1691651" name="Rectangle 3"/>
          <p:cNvSpPr>
            <a:spLocks noGrp="1" noChangeArrowheads="1"/>
          </p:cNvSpPr>
          <p:nvPr>
            <p:ph type="body" idx="1"/>
          </p:nvPr>
        </p:nvSpPr>
        <p:spPr/>
        <p:txBody>
          <a:bodyPr/>
          <a:lstStyle/>
          <a:p>
            <a:pPr eaLnBrk="1" hangingPunct="1"/>
            <a:r>
              <a:rPr lang="en-US" altLang="en-US" dirty="0" smtClean="0">
                <a:latin typeface="+mj-lt"/>
              </a:rPr>
              <a:t>The process of accessing data contained in the data warehouse and using it for strategic decision making is referred to as Business Intelligence.</a:t>
            </a:r>
          </a:p>
          <a:p>
            <a:pPr eaLnBrk="1" hangingPunct="1"/>
            <a:r>
              <a:rPr lang="en-US" altLang="en-US" dirty="0" smtClean="0">
                <a:latin typeface="+mj-lt"/>
              </a:rPr>
              <a:t>The two main techniques of business intelligence are:</a:t>
            </a:r>
          </a:p>
          <a:p>
            <a:pPr lvl="1" eaLnBrk="1" hangingPunct="1"/>
            <a:r>
              <a:rPr lang="en-US" altLang="en-US" dirty="0" smtClean="0">
                <a:latin typeface="+mj-lt"/>
              </a:rPr>
              <a:t>Online Analytical Processing (OLAP)</a:t>
            </a:r>
          </a:p>
          <a:p>
            <a:pPr lvl="1" eaLnBrk="1" hangingPunct="1"/>
            <a:r>
              <a:rPr lang="en-US" altLang="en-US" dirty="0" smtClean="0">
                <a:latin typeface="+mj-lt"/>
              </a:rPr>
              <a:t>Data mining</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37</a:t>
            </a:fld>
            <a:endParaRPr lang="en-US">
              <a:latin typeface="+mj-lt"/>
            </a:endParaRPr>
          </a:p>
        </p:txBody>
      </p:sp>
    </p:spTree>
    <p:extLst>
      <p:ext uri="{BB962C8B-B14F-4D97-AF65-F5344CB8AC3E}">
        <p14:creationId xmlns:p14="http://schemas.microsoft.com/office/powerpoint/2010/main" val="3290892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6</a:t>
            </a:r>
          </a:p>
        </p:txBody>
      </p:sp>
      <p:sp>
        <p:nvSpPr>
          <p:cNvPr id="1686531" name="Rectangle 3"/>
          <p:cNvSpPr>
            <a:spLocks noGrp="1" noChangeArrowheads="1"/>
          </p:cNvSpPr>
          <p:nvPr>
            <p:ph type="body" idx="1"/>
          </p:nvPr>
        </p:nvSpPr>
        <p:spPr>
          <a:xfrm>
            <a:off x="838201" y="1981200"/>
            <a:ext cx="10965872"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Understand the implications of new IT developments, such as XBRL, for internal and external reporting.</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38</a:t>
            </a:fld>
            <a:endParaRPr lang="en-US">
              <a:latin typeface="+mj-lt"/>
            </a:endParaRPr>
          </a:p>
        </p:txBody>
      </p:sp>
    </p:spTree>
    <p:extLst>
      <p:ext uri="{BB962C8B-B14F-4D97-AF65-F5344CB8AC3E}">
        <p14:creationId xmlns:p14="http://schemas.microsoft.com/office/powerpoint/2010/main" val="14271592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4" name="Rectangle 2"/>
          <p:cNvSpPr>
            <a:spLocks noGrp="1" noChangeArrowheads="1"/>
          </p:cNvSpPr>
          <p:nvPr>
            <p:ph type="title"/>
          </p:nvPr>
        </p:nvSpPr>
        <p:spPr>
          <a:xfrm>
            <a:off x="838199" y="365125"/>
            <a:ext cx="10910455" cy="1325563"/>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Opportunities for Using Information Technology</a:t>
            </a:r>
          </a:p>
        </p:txBody>
      </p:sp>
      <p:sp>
        <p:nvSpPr>
          <p:cNvPr id="163225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The Extensible Business Reporting Language (XBRL) has addressed two problems:</a:t>
            </a:r>
          </a:p>
          <a:p>
            <a:pPr lvl="1" eaLnBrk="1" hangingPunct="1"/>
            <a:r>
              <a:rPr lang="en-US" altLang="en-US" dirty="0" smtClean="0">
                <a:latin typeface="+mj-lt"/>
              </a:rPr>
              <a:t>Different requirements for the manner in which information is delivered.</a:t>
            </a:r>
          </a:p>
          <a:p>
            <a:pPr lvl="1" eaLnBrk="1" hangingPunct="1"/>
            <a:r>
              <a:rPr lang="en-US" altLang="en-US" dirty="0" smtClean="0">
                <a:latin typeface="+mj-lt"/>
              </a:rPr>
              <a:t>The need for manual reentry of information into standalone decision analysis tools.</a:t>
            </a:r>
          </a:p>
          <a:p>
            <a:pPr eaLnBrk="1" hangingPunct="1"/>
            <a:endParaRPr lang="en-US" altLang="en-US" dirty="0" smtClean="0">
              <a:latin typeface="+mj-lt"/>
            </a:endParaRPr>
          </a:p>
          <a:p>
            <a:pPr lvl="1"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39</a:t>
            </a:fld>
            <a:endParaRPr lang="en-US">
              <a:latin typeface="+mj-lt"/>
            </a:endParaRPr>
          </a:p>
        </p:txBody>
      </p:sp>
    </p:spTree>
    <p:extLst>
      <p:ext uri="{BB962C8B-B14F-4D97-AF65-F5344CB8AC3E}">
        <p14:creationId xmlns:p14="http://schemas.microsoft.com/office/powerpoint/2010/main" val="29885413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a:xfrm>
            <a:off x="838199" y="365125"/>
            <a:ext cx="11035145" cy="1325563"/>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Opportunities for Using Information Technology</a:t>
            </a:r>
          </a:p>
        </p:txBody>
      </p:sp>
      <p:sp>
        <p:nvSpPr>
          <p:cNvPr id="1682435" name="Rectangle 3"/>
          <p:cNvSpPr>
            <a:spLocks noGrp="1" noChangeArrowheads="1"/>
          </p:cNvSpPr>
          <p:nvPr>
            <p:ph type="body" idx="1"/>
          </p:nvPr>
        </p:nvSpPr>
        <p:spPr>
          <a:xfrm>
            <a:off x="838199" y="2133600"/>
            <a:ext cx="9144001"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XBRL provides two benefits:</a:t>
            </a:r>
          </a:p>
          <a:p>
            <a:pPr lvl="1" eaLnBrk="1" hangingPunct="1"/>
            <a:r>
              <a:rPr lang="en-US" altLang="en-US" dirty="0" smtClean="0">
                <a:latin typeface="+mj-lt"/>
              </a:rPr>
              <a:t>It enables organizations to publish information only once using standard XBRL tags.</a:t>
            </a:r>
          </a:p>
          <a:p>
            <a:pPr lvl="1" eaLnBrk="1" hangingPunct="1"/>
            <a:r>
              <a:rPr lang="en-US" altLang="en-US" dirty="0" smtClean="0">
                <a:latin typeface="+mj-lt"/>
              </a:rPr>
              <a:t>XBRL tags are interpretable. </a:t>
            </a:r>
          </a:p>
          <a:p>
            <a:pPr eaLnBrk="1" hangingPunct="1"/>
            <a:endParaRPr lang="en-US" altLang="en-US" dirty="0" smtClean="0">
              <a:latin typeface="+mj-lt"/>
            </a:endParaRPr>
          </a:p>
          <a:p>
            <a:pPr lvl="1"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40</a:t>
            </a:fld>
            <a:endParaRPr lang="en-US">
              <a:latin typeface="+mj-lt"/>
            </a:endParaRPr>
          </a:p>
        </p:txBody>
      </p:sp>
    </p:spTree>
    <p:extLst>
      <p:ext uri="{BB962C8B-B14F-4D97-AF65-F5344CB8AC3E}">
        <p14:creationId xmlns:p14="http://schemas.microsoft.com/office/powerpoint/2010/main" val="2682183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a:latin typeface="+mj-lt"/>
              </a:rPr>
              <a:t>.</a:t>
            </a: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41</a:t>
            </a:fld>
            <a:endParaRPr lang="en-US">
              <a:latin typeface="+mj-lt"/>
            </a:endParaRPr>
          </a:p>
        </p:txBody>
      </p:sp>
    </p:spTree>
    <p:extLst>
      <p:ext uri="{BB962C8B-B14F-4D97-AF65-F5344CB8AC3E}">
        <p14:creationId xmlns:p14="http://schemas.microsoft.com/office/powerpoint/2010/main" val="134404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836</TotalTime>
  <Words>1787</Words>
  <Application>Microsoft Office PowerPoint</Application>
  <PresentationFormat>Widescreen</PresentationFormat>
  <Paragraphs>293</Paragraphs>
  <Slides>41</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Wingdings</vt:lpstr>
      <vt:lpstr>Office Theme</vt:lpstr>
      <vt:lpstr>Accounting Information Systems </vt:lpstr>
      <vt:lpstr>Chapter 10: Learning Objectives</vt:lpstr>
      <vt:lpstr>Introduction</vt:lpstr>
      <vt:lpstr>Learning Objective 1</vt:lpstr>
      <vt:lpstr>General Ledger and Reporting Activities</vt:lpstr>
      <vt:lpstr>Update The General Ledger (Activity 1)</vt:lpstr>
      <vt:lpstr>Update The General Ledger (Activity 1)</vt:lpstr>
      <vt:lpstr>Post Adjusting Entries (Activity 2)</vt:lpstr>
      <vt:lpstr>Post Adjusting Entries (Activity 2)</vt:lpstr>
      <vt:lpstr>Post Adjusting Entries (Activity 2)</vt:lpstr>
      <vt:lpstr>Prepare Financial Statements (Activity 3)</vt:lpstr>
      <vt:lpstr>Produce Managerial Reports (Activity 4)</vt:lpstr>
      <vt:lpstr>Produce Managerial Reports (Activity 4)</vt:lpstr>
      <vt:lpstr>Produce Managerial Reports (Activity 4)</vt:lpstr>
      <vt:lpstr>Learning Objective 2</vt:lpstr>
      <vt:lpstr>Control: Objectives, Threats, and Procedures</vt:lpstr>
      <vt:lpstr>Control: Objectives, Threats, and Procedures</vt:lpstr>
      <vt:lpstr>Threats and Controls in the General Ledger and Reporting System</vt:lpstr>
      <vt:lpstr>Threat 1:  Errors in Updating the General Ledger</vt:lpstr>
      <vt:lpstr>Input Edit and Processing Controls   </vt:lpstr>
      <vt:lpstr>Input Edit and Processing Controls</vt:lpstr>
      <vt:lpstr>Reconciliation and Control Report</vt:lpstr>
      <vt:lpstr>Reconciliation and Control Report</vt:lpstr>
      <vt:lpstr>Threat 2:  Unauthorized Access to the General Ledger</vt:lpstr>
      <vt:lpstr>Threat 2:  Unauthorized Access to the General Ledger</vt:lpstr>
      <vt:lpstr>Threat 3:  Loss or Destruction of the General Ledger</vt:lpstr>
      <vt:lpstr>Learning Objective 3</vt:lpstr>
      <vt:lpstr>Integrated Data Model</vt:lpstr>
      <vt:lpstr>Integrated Data Model</vt:lpstr>
      <vt:lpstr>Integrated Data Model</vt:lpstr>
      <vt:lpstr>Benefits of an Integrated Data Model</vt:lpstr>
      <vt:lpstr>Benefits of an Integrated Data Model</vt:lpstr>
      <vt:lpstr>Learning Objective 4</vt:lpstr>
      <vt:lpstr>Balanced Scorecard</vt:lpstr>
      <vt:lpstr>Learning Objective 5</vt:lpstr>
      <vt:lpstr>Data Warehouses</vt:lpstr>
      <vt:lpstr>Data Warehouses</vt:lpstr>
      <vt:lpstr>Learning Objective 6</vt:lpstr>
      <vt:lpstr>Opportunities for Using Information Technology</vt:lpstr>
      <vt:lpstr>Opportunities for Using Information Technology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90</cp:revision>
  <dcterms:created xsi:type="dcterms:W3CDTF">2022-03-16T13:18:21Z</dcterms:created>
  <dcterms:modified xsi:type="dcterms:W3CDTF">2022-05-27T12:23:59Z</dcterms:modified>
</cp:coreProperties>
</file>