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0"/>
  </p:notesMasterIdLst>
  <p:sldIdLst>
    <p:sldId id="257" r:id="rId2"/>
    <p:sldId id="370" r:id="rId3"/>
    <p:sldId id="714" r:id="rId4"/>
    <p:sldId id="715" r:id="rId5"/>
    <p:sldId id="716" r:id="rId6"/>
    <p:sldId id="717" r:id="rId7"/>
    <p:sldId id="718" r:id="rId8"/>
    <p:sldId id="719" r:id="rId9"/>
    <p:sldId id="720" r:id="rId10"/>
    <p:sldId id="721" r:id="rId11"/>
    <p:sldId id="722" r:id="rId12"/>
    <p:sldId id="723" r:id="rId13"/>
    <p:sldId id="724" r:id="rId14"/>
    <p:sldId id="725" r:id="rId15"/>
    <p:sldId id="726" r:id="rId16"/>
    <p:sldId id="727" r:id="rId17"/>
    <p:sldId id="728" r:id="rId18"/>
    <p:sldId id="729" r:id="rId19"/>
    <p:sldId id="730" r:id="rId20"/>
    <p:sldId id="731" r:id="rId21"/>
    <p:sldId id="732" r:id="rId22"/>
    <p:sldId id="733" r:id="rId23"/>
    <p:sldId id="734" r:id="rId24"/>
    <p:sldId id="735" r:id="rId25"/>
    <p:sldId id="736" r:id="rId26"/>
    <p:sldId id="737" r:id="rId27"/>
    <p:sldId id="738" r:id="rId28"/>
    <p:sldId id="739" r:id="rId29"/>
    <p:sldId id="740" r:id="rId30"/>
    <p:sldId id="741" r:id="rId31"/>
    <p:sldId id="742" r:id="rId32"/>
    <p:sldId id="743" r:id="rId33"/>
    <p:sldId id="744" r:id="rId34"/>
    <p:sldId id="745" r:id="rId35"/>
    <p:sldId id="746" r:id="rId36"/>
    <p:sldId id="747" r:id="rId37"/>
    <p:sldId id="748" r:id="rId38"/>
    <p:sldId id="302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3978" autoAdjust="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8F5B49-DF6D-4915-9308-44CDC85F863A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091EB9-5DE5-4390-874E-18F53C391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404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DD800DD-06D6-4168-AD4A-544A937982C3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sw-KE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1118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9B0F220-4E1D-46B6-B9F2-19EAD7C7A6A3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8100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D4BCFBA-A398-4FB2-8C22-DF06E95768F6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05074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9101185-BEE0-472B-B310-F24D8E0B3EF2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7373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1D1DA1F-3587-43F2-8FA1-C9159E7A09D9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0687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683D3BB-A16C-4267-8511-095956E6CB7F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39536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787A7CF-583D-4183-AA58-9EA05C5187B3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81433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261CCF2-83C1-4679-B6C4-DC44E3616636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9443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9705414-9A20-4EA3-9A8F-3D8AEB4BA6CE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81997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B532A29-472C-40B8-9729-431240BF7C9D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42626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DBA31A0-46A9-4C45-B876-2B001667C3A5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6553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4704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D2AFCAD-23FB-4CD3-BD21-9958AC12E3B9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7079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FE6AB17-6A5D-479F-AC1D-2615F59CD472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9488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4C7E0B3-C65A-4EF6-B19F-A32BDBECA033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6861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9168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22C5976-B189-4A82-88A1-983B19BE5A4F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6963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2695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1537BE0-61A0-4563-8D36-897D7D53AD99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7065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9571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91816C8-FB0B-4B39-8483-054C0BC63DAA}" type="slidenum">
              <a:rPr lang="en-US" altLang="en-US"/>
              <a:pPr/>
              <a:t>24</a:t>
            </a:fld>
            <a:endParaRPr lang="en-US" altLang="en-US"/>
          </a:p>
        </p:txBody>
      </p:sp>
      <p:sp>
        <p:nvSpPr>
          <p:cNvPr id="7168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15967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CC9C868-7B0E-43BF-A658-7EC0A33F86FD}" type="slidenum">
              <a:rPr lang="en-US" altLang="en-US"/>
              <a:pPr/>
              <a:t>25</a:t>
            </a:fld>
            <a:endParaRPr lang="en-US" altLang="en-US"/>
          </a:p>
        </p:txBody>
      </p:sp>
      <p:sp>
        <p:nvSpPr>
          <p:cNvPr id="7270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30063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4670007-B240-4583-AB03-300564B204F6}" type="slidenum">
              <a:rPr lang="en-US" altLang="en-US"/>
              <a:pPr/>
              <a:t>26</a:t>
            </a:fld>
            <a:endParaRPr lang="en-US" altLang="en-US"/>
          </a:p>
        </p:txBody>
      </p:sp>
      <p:sp>
        <p:nvSpPr>
          <p:cNvPr id="7373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224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187EF13-CDAD-4827-83F4-91C0D453890A}" type="slidenum">
              <a:rPr lang="en-US" altLang="en-US"/>
              <a:pPr/>
              <a:t>27</a:t>
            </a:fld>
            <a:endParaRPr lang="en-US" altLang="en-US"/>
          </a:p>
        </p:txBody>
      </p:sp>
      <p:sp>
        <p:nvSpPr>
          <p:cNvPr id="7475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07440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7120C9F-E085-4107-8157-D8BA56A8790D}" type="slidenum">
              <a:rPr lang="en-US" altLang="en-US"/>
              <a:pPr/>
              <a:t>28</a:t>
            </a:fld>
            <a:endParaRPr lang="en-US" altLang="en-US"/>
          </a:p>
        </p:txBody>
      </p:sp>
      <p:sp>
        <p:nvSpPr>
          <p:cNvPr id="7577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4309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108FA14-25AD-4AF1-AE9D-6B782451A19C}" type="slidenum">
              <a:rPr lang="en-US" altLang="en-US"/>
              <a:pPr/>
              <a:t>29</a:t>
            </a:fld>
            <a:endParaRPr lang="en-US" altLang="en-US"/>
          </a:p>
        </p:txBody>
      </p:sp>
      <p:sp>
        <p:nvSpPr>
          <p:cNvPr id="7680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62520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13638923-FAD2-4261-832E-A43450F966A6}" type="slidenum">
              <a:rPr lang="en-US" altLang="en-US"/>
              <a:pPr/>
              <a:t>30</a:t>
            </a:fld>
            <a:endParaRPr lang="en-US" altLang="en-US"/>
          </a:p>
        </p:txBody>
      </p:sp>
      <p:sp>
        <p:nvSpPr>
          <p:cNvPr id="7782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565921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2F2D1E6-C121-4BEF-B55D-A31E9E8FAA4D}" type="slidenum">
              <a:rPr lang="en-US" altLang="en-US"/>
              <a:pPr/>
              <a:t>31</a:t>
            </a:fld>
            <a:endParaRPr lang="en-US" altLang="en-US"/>
          </a:p>
        </p:txBody>
      </p:sp>
      <p:sp>
        <p:nvSpPr>
          <p:cNvPr id="7885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996861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A014402-BDF3-40B9-8EA7-5401F2FCE78C}" type="slidenum">
              <a:rPr lang="en-US" altLang="en-US"/>
              <a:pPr/>
              <a:t>32</a:t>
            </a:fld>
            <a:endParaRPr lang="en-US" altLang="en-US"/>
          </a:p>
        </p:txBody>
      </p:sp>
      <p:sp>
        <p:nvSpPr>
          <p:cNvPr id="7987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91978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779DF96-912E-4A4A-A9C5-736F77D109C0}" type="slidenum">
              <a:rPr lang="en-US" altLang="en-US"/>
              <a:pPr/>
              <a:t>33</a:t>
            </a:fld>
            <a:endParaRPr lang="en-US" altLang="en-US"/>
          </a:p>
        </p:txBody>
      </p:sp>
      <p:sp>
        <p:nvSpPr>
          <p:cNvPr id="8089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02767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E59F7AA-5714-4639-8508-49A8F7C13DA0}" type="slidenum">
              <a:rPr lang="en-US" altLang="en-US"/>
              <a:pPr/>
              <a:t>34</a:t>
            </a:fld>
            <a:endParaRPr lang="en-US" altLang="en-US"/>
          </a:p>
        </p:txBody>
      </p:sp>
      <p:sp>
        <p:nvSpPr>
          <p:cNvPr id="8192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99574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9A5CF37-3238-456F-9214-3C4DA18DBCDC}" type="slidenum">
              <a:rPr lang="en-US" altLang="en-US"/>
              <a:pPr/>
              <a:t>35</a:t>
            </a:fld>
            <a:endParaRPr lang="en-US" altLang="en-US"/>
          </a:p>
        </p:txBody>
      </p:sp>
      <p:sp>
        <p:nvSpPr>
          <p:cNvPr id="8294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261801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134F2AD-4153-4F57-919E-352CFCE7AB41}" type="slidenum">
              <a:rPr lang="en-US" altLang="en-US"/>
              <a:pPr/>
              <a:t>36</a:t>
            </a:fld>
            <a:endParaRPr lang="en-US" altLang="en-US"/>
          </a:p>
        </p:txBody>
      </p:sp>
      <p:sp>
        <p:nvSpPr>
          <p:cNvPr id="8397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14976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DBB8BB0-C490-4C89-A8E7-F2EF097DB30E}" type="slidenum">
              <a:rPr lang="en-US" altLang="en-US"/>
              <a:pPr/>
              <a:t>37</a:t>
            </a:fld>
            <a:endParaRPr lang="en-US" altLang="en-US"/>
          </a:p>
        </p:txBody>
      </p:sp>
      <p:sp>
        <p:nvSpPr>
          <p:cNvPr id="8499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1813"/>
            <a:ext cx="502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567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587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179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294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83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735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909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902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646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64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229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7757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2000" y="190500"/>
            <a:ext cx="9347200" cy="15271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032000" y="1905000"/>
            <a:ext cx="4572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807200" y="1905000"/>
            <a:ext cx="4572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807200" y="4038600"/>
            <a:ext cx="4572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 i="1"/>
            </a:lvl1pPr>
          </a:lstStyle>
          <a:p>
            <a:pPr>
              <a:defRPr/>
            </a:pPr>
            <a:r>
              <a:rPr lang="en-US" altLang="en-US" i="0"/>
              <a:t>©2003 Prentice Hall Business Publishing, </a:t>
            </a:r>
          </a:p>
          <a:p>
            <a:pPr>
              <a:defRPr/>
            </a:pPr>
            <a:r>
              <a:rPr lang="en-US" altLang="en-US"/>
              <a:t>Accounting Information Systems</a:t>
            </a:r>
            <a:r>
              <a:rPr lang="en-US" altLang="en-US" i="0"/>
              <a:t>, 9/e, Romney/Steinbart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16-</a:t>
            </a:r>
            <a:fld id="{F501A1FC-2FEF-4F09-AD35-D6DE3E7C63E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1298117"/>
      </p:ext>
    </p:extLst>
  </p:cSld>
  <p:clrMapOvr>
    <a:masterClrMapping/>
  </p:clrMapOvr>
  <p:transition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©2003 Prentice Hall Business Publishing,  Accounting Information Systems, 9/e, Romney/Steinbart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C02E9-2FDD-4E92-B284-B4B315E500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304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0" y="1122363"/>
            <a:ext cx="9144000" cy="954631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4400" b="1" dirty="0" smtClean="0"/>
              <a:t>Accounting Information Systems</a:t>
            </a:r>
            <a:r>
              <a:rPr lang="en-US" altLang="en-US" sz="4400" b="1" dirty="0"/>
              <a:t/>
            </a:r>
            <a:br>
              <a:rPr lang="en-US" altLang="en-US" sz="4400" b="1" dirty="0"/>
            </a:br>
            <a:endParaRPr lang="en-US" altLang="en-US" sz="4400" b="1" dirty="0"/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53640" y="3596640"/>
            <a:ext cx="7970520" cy="1981200"/>
          </a:xfrm>
        </p:spPr>
        <p:txBody>
          <a:bodyPr/>
          <a:lstStyle/>
          <a:p>
            <a:pPr eaLnBrk="1" hangingPunct="1"/>
            <a:r>
              <a:rPr lang="en-US" altLang="en-US" b="1" dirty="0" smtClean="0">
                <a:latin typeface="+mj-lt"/>
              </a:rPr>
              <a:t>Dr. David </a:t>
            </a:r>
            <a:r>
              <a:rPr lang="en-US" altLang="en-US" b="1" dirty="0" err="1" smtClean="0">
                <a:latin typeface="+mj-lt"/>
              </a:rPr>
              <a:t>Muchangi</a:t>
            </a:r>
            <a:r>
              <a:rPr lang="en-US" altLang="en-US" b="1" dirty="0" smtClean="0">
                <a:latin typeface="+mj-lt"/>
              </a:rPr>
              <a:t> </a:t>
            </a:r>
            <a:r>
              <a:rPr lang="en-US" altLang="en-US" b="1" dirty="0" err="1" smtClean="0">
                <a:latin typeface="+mj-lt"/>
              </a:rPr>
              <a:t>Mugo</a:t>
            </a:r>
            <a:r>
              <a:rPr lang="en-US" altLang="en-US" b="1" dirty="0" smtClean="0">
                <a:latin typeface="+mj-lt"/>
              </a:rPr>
              <a:t>, PhD, MSc, MBA, BSc (Hons) </a:t>
            </a:r>
          </a:p>
          <a:p>
            <a:pPr eaLnBrk="1" hangingPunct="1"/>
            <a:endParaRPr lang="en-US" altLang="en-US" sz="1200" b="1" i="1" dirty="0">
              <a:latin typeface="+mj-lt"/>
            </a:endParaRPr>
          </a:p>
          <a:p>
            <a:pPr eaLnBrk="1" hangingPunct="1"/>
            <a:endParaRPr lang="en-US" altLang="en-US" sz="1200" b="1" i="1" dirty="0">
              <a:latin typeface="+mj-lt"/>
            </a:endParaRPr>
          </a:p>
          <a:p>
            <a:pPr eaLnBrk="1" hangingPunct="1"/>
            <a:endParaRPr lang="en-US" altLang="en-US" sz="1200" b="1" i="1" dirty="0">
              <a:latin typeface="+mj-lt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89463" y="2065065"/>
            <a:ext cx="9144000" cy="95463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000" b="1" dirty="0" smtClean="0"/>
              <a:t>Chapter </a:t>
            </a:r>
            <a:r>
              <a:rPr lang="en-US" altLang="en-US" sz="4000" b="1" dirty="0" smtClean="0"/>
              <a:t>11: </a:t>
            </a:r>
            <a:r>
              <a:rPr lang="en-US" altLang="en-US" sz="4000" b="1" dirty="0"/>
              <a:t>Introduction to Systems Development and</a:t>
            </a:r>
            <a:br>
              <a:rPr lang="en-US" altLang="en-US" sz="4000" b="1" dirty="0"/>
            </a:br>
            <a:r>
              <a:rPr lang="en-US" altLang="en-US" sz="4000" b="1" dirty="0"/>
              <a:t>Systems Analysis</a:t>
            </a:r>
            <a:endParaRPr lang="en-US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204991336"/>
      </p:ext>
    </p:extLst>
  </p:cSld>
  <p:clrMapOvr>
    <a:masterClrMapping/>
  </p:clrMapOvr>
  <p:transition advTm="1422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/>
              <a:t>Chapter </a:t>
            </a:r>
            <a:r>
              <a:rPr lang="en-US" altLang="en-US" b="1" dirty="0" smtClean="0"/>
              <a:t>11: </a:t>
            </a:r>
            <a:r>
              <a:rPr lang="en-US" altLang="en-US" b="1" dirty="0" smtClean="0"/>
              <a:t>Learning Objectives</a:t>
            </a:r>
          </a:p>
        </p:txBody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marL="571500" indent="-571500">
              <a:buFontTx/>
              <a:buAutoNum type="arabicPeriod"/>
            </a:pPr>
            <a:r>
              <a:rPr lang="en-US" altLang="en-US" dirty="0"/>
              <a:t>Explain the five phases of the systems development life cycle.</a:t>
            </a:r>
          </a:p>
          <a:p>
            <a:pPr marL="571500" indent="-571500">
              <a:buFontTx/>
              <a:buAutoNum type="arabicPeriod"/>
            </a:pPr>
            <a:r>
              <a:rPr lang="en-US" altLang="en-US" dirty="0"/>
              <a:t>Discuss the people involved in systems development and the roles they play.  </a:t>
            </a:r>
          </a:p>
          <a:p>
            <a:pPr marL="571500" indent="-571500">
              <a:buFontTx/>
              <a:buAutoNum type="arabicPeriod"/>
            </a:pPr>
            <a:r>
              <a:rPr lang="en-US" altLang="en-US" dirty="0"/>
              <a:t>Explain the importance of systems development planning and describe planning techniques</a:t>
            </a:r>
            <a:r>
              <a:rPr lang="en-US" altLang="en-US" dirty="0" smtClean="0"/>
              <a:t>.</a:t>
            </a:r>
          </a:p>
          <a:p>
            <a:pPr marL="495300" indent="-495300">
              <a:buFontTx/>
              <a:buAutoNum type="arabicPeriod" startAt="4"/>
            </a:pPr>
            <a:r>
              <a:rPr lang="en-US" altLang="en-US" dirty="0"/>
              <a:t>Discuss the various types of feasibility analysis, and calculate economic feasibility.</a:t>
            </a:r>
          </a:p>
          <a:p>
            <a:pPr marL="495300" indent="-495300">
              <a:buFontTx/>
              <a:buAutoNum type="arabicPeriod" startAt="4"/>
            </a:pPr>
            <a:r>
              <a:rPr lang="en-US" altLang="en-US" dirty="0"/>
              <a:t>Explain why systems change triggers behavioral reactions, what form this resistance to change takes, and how to avoid or minimize the resulting problems.</a:t>
            </a:r>
          </a:p>
          <a:p>
            <a:pPr marL="495300" indent="-495300">
              <a:buFontTx/>
              <a:buAutoNum type="arabicPeriod" startAt="4"/>
            </a:pPr>
            <a:r>
              <a:rPr lang="en-US" altLang="en-US" dirty="0"/>
              <a:t>Discuss the key issues and steps in systems analysis.</a:t>
            </a:r>
          </a:p>
          <a:p>
            <a:pPr marL="571500" indent="-571500">
              <a:buFontTx/>
              <a:buAutoNum type="arabicPeriod"/>
            </a:pPr>
            <a:endParaRPr lang="en-US" altLang="en-US" dirty="0"/>
          </a:p>
          <a:p>
            <a:pPr marL="0" indent="0">
              <a:buNone/>
            </a:pPr>
            <a:endParaRPr lang="en-US" altLang="en-US" dirty="0">
              <a:latin typeface="+mj-lt"/>
            </a:endParaRPr>
          </a:p>
          <a:p>
            <a:pPr>
              <a:buFontTx/>
              <a:buChar char="2"/>
            </a:pPr>
            <a:endParaRPr lang="en-US" altLang="en-US" dirty="0">
              <a:latin typeface="+mj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2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5793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/>
              <a:t>Introduction</a:t>
            </a:r>
          </a:p>
        </p:txBody>
      </p:sp>
      <p:sp>
        <p:nvSpPr>
          <p:cNvPr id="1700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z="2600" dirty="0"/>
              <a:t>This chapter discusses five major topics.</a:t>
            </a:r>
          </a:p>
          <a:p>
            <a:pPr lvl="1" eaLnBrk="1" hangingPunct="1"/>
            <a:r>
              <a:rPr lang="en-US" altLang="en-US" dirty="0"/>
              <a:t>The first topic is the system development    life cycle (Objective 1).</a:t>
            </a:r>
          </a:p>
          <a:p>
            <a:pPr lvl="1" eaLnBrk="1" hangingPunct="1"/>
            <a:r>
              <a:rPr lang="en-US" altLang="en-US" dirty="0"/>
              <a:t>The second topic is the planning activities  that are necessary during the development     of the life cycle (Objectives 2 and 3).</a:t>
            </a:r>
          </a:p>
          <a:p>
            <a:pPr lvl="1" eaLnBrk="1" hangingPunct="1"/>
            <a:r>
              <a:rPr lang="en-US" altLang="en-US" dirty="0"/>
              <a:t>The third topic is the process of demonstrating the feasibility of a new AIS (Objective 4).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749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dirty="0" smtClean="0"/>
              <a:t>Introduction</a:t>
            </a:r>
          </a:p>
        </p:txBody>
      </p:sp>
      <p:sp>
        <p:nvSpPr>
          <p:cNvPr id="1702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05000"/>
            <a:ext cx="105156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lvl="1" eaLnBrk="1" hangingPunct="1"/>
            <a:r>
              <a:rPr lang="en-US" altLang="en-US" dirty="0">
                <a:latin typeface="+mj-lt"/>
              </a:rPr>
              <a:t>The fourth topic is the behavioral aspects of change that companies must deal with to successfully implement a new system (Objective 5).</a:t>
            </a:r>
          </a:p>
          <a:p>
            <a:pPr lvl="1" eaLnBrk="1" hangingPunct="1"/>
            <a:r>
              <a:rPr lang="en-US" altLang="en-US" dirty="0">
                <a:latin typeface="+mj-lt"/>
              </a:rPr>
              <a:t>The last topic is a discussion of systems analysis, the first step in the development cycle (Objective 6).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319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Learning Objective 1</a:t>
            </a:r>
          </a:p>
        </p:txBody>
      </p:sp>
      <p:sp>
        <p:nvSpPr>
          <p:cNvPr id="1709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81200"/>
            <a:ext cx="10744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3600" dirty="0">
                <a:latin typeface="+mj-lt"/>
              </a:rPr>
              <a:t>	Explain the five phases of the systems development life cycle.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942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The Systems </a:t>
            </a:r>
            <a:r>
              <a:rPr lang="en-US" altLang="en-US" b="1" dirty="0" smtClean="0"/>
              <a:t>Development Life </a:t>
            </a:r>
            <a:r>
              <a:rPr lang="en-US" altLang="en-US" b="1" dirty="0" smtClean="0"/>
              <a:t>Cycle</a:t>
            </a:r>
          </a:p>
        </p:txBody>
      </p:sp>
      <p:sp>
        <p:nvSpPr>
          <p:cNvPr id="1711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marL="571500" indent="-571500"/>
            <a:r>
              <a:rPr lang="en-US" altLang="en-US" dirty="0" smtClean="0">
                <a:latin typeface="+mj-lt"/>
              </a:rPr>
              <a:t>What are the five steps in the systems development life cycle (SDLC)?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Systems analysis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Conceptual design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Physical design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Implementation and conversion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Operations and maintenance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67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b">
            <a:normAutofit/>
          </a:bodyPr>
          <a:lstStyle/>
          <a:p>
            <a:pPr eaLnBrk="1" hangingPunct="1"/>
            <a:r>
              <a:rPr lang="en-US" altLang="en-US" b="1" dirty="0" smtClean="0"/>
              <a:t>The Systems </a:t>
            </a:r>
            <a:r>
              <a:rPr lang="en-US" altLang="en-US" b="1" dirty="0" smtClean="0"/>
              <a:t>Development Life </a:t>
            </a:r>
            <a:r>
              <a:rPr lang="en-US" altLang="en-US" b="1" dirty="0" smtClean="0"/>
              <a:t>Cycle: Systems Analysis</a:t>
            </a:r>
          </a:p>
        </p:txBody>
      </p:sp>
      <p:sp>
        <p:nvSpPr>
          <p:cNvPr id="14341" name="Rectangle 3"/>
          <p:cNvSpPr>
            <a:spLocks noChangeArrowheads="1"/>
          </p:cNvSpPr>
          <p:nvPr/>
        </p:nvSpPr>
        <p:spPr bwMode="auto">
          <a:xfrm>
            <a:off x="1987550" y="1770064"/>
            <a:ext cx="5702300" cy="4090987"/>
          </a:xfrm>
          <a:prstGeom prst="rect">
            <a:avLst/>
          </a:prstGeom>
          <a:solidFill>
            <a:schemeClr val="accent2">
              <a:lumMod val="75000"/>
            </a:schemeClr>
          </a:solidFill>
          <a:ln w="12700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4342" name="Line 4"/>
          <p:cNvSpPr>
            <a:spLocks noChangeShapeType="1"/>
          </p:cNvSpPr>
          <p:nvPr/>
        </p:nvSpPr>
        <p:spPr bwMode="auto">
          <a:xfrm>
            <a:off x="1981200" y="2438400"/>
            <a:ext cx="5691188" cy="0"/>
          </a:xfrm>
          <a:prstGeom prst="line">
            <a:avLst/>
          </a:prstGeom>
          <a:noFill/>
          <a:ln w="508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3" name="Rectangle 5"/>
          <p:cNvSpPr>
            <a:spLocks noChangeArrowheads="1"/>
          </p:cNvSpPr>
          <p:nvPr/>
        </p:nvSpPr>
        <p:spPr bwMode="auto">
          <a:xfrm>
            <a:off x="2287589" y="1906588"/>
            <a:ext cx="5102225" cy="3536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3200" dirty="0">
                <a:solidFill>
                  <a:srgbClr val="051315"/>
                </a:solidFill>
                <a:latin typeface="Times New Roman" panose="02020603050405020304" pitchFamily="18" charset="0"/>
              </a:rPr>
              <a:t>Systems Analysis                Do initial investigation       Do system survey               Do feasibility study Determine information needs and system requirements Deliver systems requirements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8001000" y="3505200"/>
            <a:ext cx="2438400" cy="83185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/>
              <a:t>Conceptual Design</a:t>
            </a:r>
          </a:p>
        </p:txBody>
      </p:sp>
      <p:cxnSp>
        <p:nvCxnSpPr>
          <p:cNvPr id="14345" name="AutoShape 9"/>
          <p:cNvCxnSpPr>
            <a:cxnSpLocks noChangeShapeType="1"/>
            <a:stCxn id="14341" idx="2"/>
            <a:endCxn id="14344" idx="2"/>
          </p:cNvCxnSpPr>
          <p:nvPr/>
        </p:nvCxnSpPr>
        <p:spPr bwMode="auto">
          <a:xfrm rot="5400000" flipH="1" flipV="1">
            <a:off x="6267450" y="2908300"/>
            <a:ext cx="1524000" cy="4381500"/>
          </a:xfrm>
          <a:prstGeom prst="bentConnector3">
            <a:avLst>
              <a:gd name="adj1" fmla="val -15000"/>
            </a:avLst>
          </a:prstGeom>
          <a:noFill/>
          <a:ln w="38100">
            <a:solidFill>
              <a:schemeClr val="accent2">
                <a:lumMod val="75000"/>
              </a:schemeClr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74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b">
            <a:normAutofit/>
          </a:bodyPr>
          <a:lstStyle/>
          <a:p>
            <a:pPr eaLnBrk="1" hangingPunct="1"/>
            <a:r>
              <a:rPr lang="en-US" altLang="en-US" sz="3800" b="1" dirty="0"/>
              <a:t>The Systems </a:t>
            </a:r>
            <a:r>
              <a:rPr lang="en-US" altLang="en-US" sz="3800" b="1" dirty="0" smtClean="0"/>
              <a:t>Development Life </a:t>
            </a:r>
            <a:r>
              <a:rPr lang="en-US" altLang="en-US" sz="3800" b="1" dirty="0"/>
              <a:t>Cycle: Conceptual Design</a:t>
            </a:r>
          </a:p>
        </p:txBody>
      </p:sp>
      <p:sp>
        <p:nvSpPr>
          <p:cNvPr id="15365" name="Rectangle 3"/>
          <p:cNvSpPr>
            <a:spLocks noChangeArrowheads="1"/>
          </p:cNvSpPr>
          <p:nvPr/>
        </p:nvSpPr>
        <p:spPr bwMode="auto">
          <a:xfrm>
            <a:off x="1987550" y="1770064"/>
            <a:ext cx="5702300" cy="4090987"/>
          </a:xfrm>
          <a:prstGeom prst="rect">
            <a:avLst/>
          </a:prstGeom>
          <a:solidFill>
            <a:schemeClr val="accent2">
              <a:lumMod val="75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5366" name="Line 4"/>
          <p:cNvSpPr>
            <a:spLocks noChangeShapeType="1"/>
          </p:cNvSpPr>
          <p:nvPr/>
        </p:nvSpPr>
        <p:spPr bwMode="auto">
          <a:xfrm>
            <a:off x="1981200" y="2438400"/>
            <a:ext cx="5691188" cy="0"/>
          </a:xfrm>
          <a:prstGeom prst="line">
            <a:avLst/>
          </a:prstGeom>
          <a:noFill/>
          <a:ln w="508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2287589" y="1906589"/>
            <a:ext cx="5102225" cy="3044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3200" dirty="0">
                <a:solidFill>
                  <a:srgbClr val="051315"/>
                </a:solidFill>
                <a:latin typeface="Times New Roman" panose="02020603050405020304" pitchFamily="18" charset="0"/>
              </a:rPr>
              <a:t>Conceptual Design      Identify and evaluate     design alternatives      Develop design specifications Deliver conceptual design requirements</a:t>
            </a:r>
          </a:p>
        </p:txBody>
      </p:sp>
      <p:sp>
        <p:nvSpPr>
          <p:cNvPr id="15368" name="Text Box 9"/>
          <p:cNvSpPr txBox="1">
            <a:spLocks noChangeArrowheads="1"/>
          </p:cNvSpPr>
          <p:nvPr/>
        </p:nvSpPr>
        <p:spPr bwMode="auto">
          <a:xfrm>
            <a:off x="8077200" y="3352800"/>
            <a:ext cx="2133600" cy="83185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 dirty="0"/>
              <a:t>Physical Design</a:t>
            </a:r>
          </a:p>
        </p:txBody>
      </p:sp>
      <p:cxnSp>
        <p:nvCxnSpPr>
          <p:cNvPr id="15369" name="AutoShape 10"/>
          <p:cNvCxnSpPr>
            <a:cxnSpLocks noChangeShapeType="1"/>
            <a:stCxn id="15365" idx="2"/>
            <a:endCxn id="15368" idx="2"/>
          </p:cNvCxnSpPr>
          <p:nvPr/>
        </p:nvCxnSpPr>
        <p:spPr bwMode="auto">
          <a:xfrm rot="5400000" flipH="1" flipV="1">
            <a:off x="6153150" y="2870200"/>
            <a:ext cx="1676400" cy="4305300"/>
          </a:xfrm>
          <a:prstGeom prst="bentConnector3">
            <a:avLst>
              <a:gd name="adj1" fmla="val -13634"/>
            </a:avLst>
          </a:prstGeom>
          <a:noFill/>
          <a:ln w="38100">
            <a:solidFill>
              <a:schemeClr val="accent2">
                <a:lumMod val="75000"/>
              </a:schemeClr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704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b">
            <a:normAutofit/>
          </a:bodyPr>
          <a:lstStyle/>
          <a:p>
            <a:pPr eaLnBrk="1" hangingPunct="1"/>
            <a:r>
              <a:rPr lang="en-US" altLang="en-US" b="1" dirty="0" smtClean="0"/>
              <a:t>The Systems </a:t>
            </a:r>
            <a:r>
              <a:rPr lang="en-US" altLang="en-US" b="1" dirty="0" smtClean="0"/>
              <a:t>Development Life </a:t>
            </a:r>
            <a:r>
              <a:rPr lang="en-US" altLang="en-US" b="1" dirty="0" smtClean="0"/>
              <a:t>Cycle: Physical Design</a:t>
            </a:r>
          </a:p>
        </p:txBody>
      </p:sp>
      <p:sp>
        <p:nvSpPr>
          <p:cNvPr id="16389" name="Rectangle 3"/>
          <p:cNvSpPr>
            <a:spLocks noChangeArrowheads="1"/>
          </p:cNvSpPr>
          <p:nvPr/>
        </p:nvSpPr>
        <p:spPr bwMode="auto">
          <a:xfrm>
            <a:off x="1987550" y="1770064"/>
            <a:ext cx="5702300" cy="4090987"/>
          </a:xfrm>
          <a:prstGeom prst="rect">
            <a:avLst/>
          </a:prstGeom>
          <a:solidFill>
            <a:schemeClr val="accent2">
              <a:lumMod val="75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6390" name="Line 4"/>
          <p:cNvSpPr>
            <a:spLocks noChangeShapeType="1"/>
          </p:cNvSpPr>
          <p:nvPr/>
        </p:nvSpPr>
        <p:spPr bwMode="auto">
          <a:xfrm>
            <a:off x="1981200" y="2438400"/>
            <a:ext cx="5691188" cy="0"/>
          </a:xfrm>
          <a:prstGeom prst="line">
            <a:avLst/>
          </a:prstGeom>
          <a:noFill/>
          <a:ln w="508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2287589" y="1906588"/>
            <a:ext cx="5102225" cy="4029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3200" dirty="0">
                <a:solidFill>
                  <a:srgbClr val="051315"/>
                </a:solidFill>
                <a:latin typeface="Times New Roman" panose="02020603050405020304" pitchFamily="18" charset="0"/>
              </a:rPr>
              <a:t>Physical Design            </a:t>
            </a:r>
            <a:r>
              <a:rPr lang="en-US" altLang="en-US" sz="3200" dirty="0" err="1">
                <a:solidFill>
                  <a:srgbClr val="051315"/>
                </a:solidFill>
                <a:latin typeface="Times New Roman" panose="02020603050405020304" pitchFamily="18" charset="0"/>
              </a:rPr>
              <a:t>Design</a:t>
            </a:r>
            <a:r>
              <a:rPr lang="en-US" altLang="en-US" sz="3200" dirty="0">
                <a:solidFill>
                  <a:srgbClr val="051315"/>
                </a:solidFill>
                <a:latin typeface="Times New Roman" panose="02020603050405020304" pitchFamily="18" charset="0"/>
              </a:rPr>
              <a:t> output               Design database            Design input               Develop programs      Develop procedures      Design controls            Deliver developed system</a:t>
            </a:r>
          </a:p>
        </p:txBody>
      </p:sp>
      <p:sp>
        <p:nvSpPr>
          <p:cNvPr id="16392" name="Text Box 9"/>
          <p:cNvSpPr txBox="1">
            <a:spLocks noChangeArrowheads="1"/>
          </p:cNvSpPr>
          <p:nvPr/>
        </p:nvSpPr>
        <p:spPr bwMode="auto">
          <a:xfrm>
            <a:off x="7848600" y="3200400"/>
            <a:ext cx="2590800" cy="83185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/>
              <a:t>Implementation and Conversion</a:t>
            </a:r>
          </a:p>
        </p:txBody>
      </p:sp>
      <p:cxnSp>
        <p:nvCxnSpPr>
          <p:cNvPr id="16393" name="AutoShape 10"/>
          <p:cNvCxnSpPr>
            <a:cxnSpLocks noChangeShapeType="1"/>
            <a:stCxn id="16391" idx="2"/>
            <a:endCxn id="16392" idx="2"/>
          </p:cNvCxnSpPr>
          <p:nvPr/>
        </p:nvCxnSpPr>
        <p:spPr bwMode="auto">
          <a:xfrm rot="5400000" flipH="1" flipV="1">
            <a:off x="6060281" y="2810669"/>
            <a:ext cx="1862138" cy="4305300"/>
          </a:xfrm>
          <a:prstGeom prst="bentConnector3">
            <a:avLst>
              <a:gd name="adj1" fmla="val -12278"/>
            </a:avLst>
          </a:prstGeom>
          <a:noFill/>
          <a:ln w="38100">
            <a:solidFill>
              <a:schemeClr val="accent2">
                <a:lumMod val="75000"/>
              </a:schemeClr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40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b">
            <a:normAutofit/>
          </a:bodyPr>
          <a:lstStyle/>
          <a:p>
            <a:pPr eaLnBrk="1" hangingPunct="1"/>
            <a:r>
              <a:rPr lang="en-US" altLang="en-US" sz="3600" b="1" dirty="0"/>
              <a:t>The Systems </a:t>
            </a:r>
            <a:r>
              <a:rPr lang="en-US" altLang="en-US" sz="3600" b="1" dirty="0" smtClean="0"/>
              <a:t>Development Life </a:t>
            </a:r>
            <a:r>
              <a:rPr lang="en-US" altLang="en-US" sz="3600" b="1" dirty="0"/>
              <a:t>Cycle: Implementation and Conversion</a:t>
            </a:r>
          </a:p>
        </p:txBody>
      </p:sp>
      <p:sp>
        <p:nvSpPr>
          <p:cNvPr id="17413" name="Rectangle 3"/>
          <p:cNvSpPr>
            <a:spLocks noChangeArrowheads="1"/>
          </p:cNvSpPr>
          <p:nvPr/>
        </p:nvSpPr>
        <p:spPr bwMode="auto">
          <a:xfrm>
            <a:off x="1987550" y="1770064"/>
            <a:ext cx="5702300" cy="3640137"/>
          </a:xfrm>
          <a:prstGeom prst="rect">
            <a:avLst/>
          </a:prstGeom>
          <a:solidFill>
            <a:schemeClr val="accent2">
              <a:lumMod val="75000"/>
            </a:schemeClr>
          </a:solidFill>
          <a:ln w="12700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7414" name="Line 4"/>
          <p:cNvSpPr>
            <a:spLocks noChangeShapeType="1"/>
          </p:cNvSpPr>
          <p:nvPr/>
        </p:nvSpPr>
        <p:spPr bwMode="auto">
          <a:xfrm>
            <a:off x="1981200" y="2362200"/>
            <a:ext cx="5691188" cy="0"/>
          </a:xfrm>
          <a:prstGeom prst="line">
            <a:avLst/>
          </a:prstGeom>
          <a:noFill/>
          <a:ln w="508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2058989" y="1906588"/>
            <a:ext cx="5559425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2800">
                <a:solidFill>
                  <a:srgbClr val="051315"/>
                </a:solidFill>
                <a:latin typeface="Times New Roman" panose="02020603050405020304" pitchFamily="18" charset="0"/>
              </a:rPr>
              <a:t>Implementation and Conversion Develop plan                      </a:t>
            </a:r>
          </a:p>
          <a:p>
            <a:pPr algn="ctr">
              <a:spcBef>
                <a:spcPct val="0"/>
              </a:spcBef>
            </a:pPr>
            <a:r>
              <a:rPr lang="en-US" altLang="en-US" sz="2800">
                <a:solidFill>
                  <a:srgbClr val="051315"/>
                </a:solidFill>
                <a:latin typeface="Times New Roman" panose="02020603050405020304" pitchFamily="18" charset="0"/>
              </a:rPr>
              <a:t>Install hardware and software </a:t>
            </a:r>
          </a:p>
          <a:p>
            <a:pPr algn="ctr">
              <a:spcBef>
                <a:spcPct val="0"/>
              </a:spcBef>
            </a:pPr>
            <a:r>
              <a:rPr lang="en-US" altLang="en-US" sz="2800">
                <a:solidFill>
                  <a:srgbClr val="051315"/>
                </a:solidFill>
                <a:latin typeface="Times New Roman" panose="02020603050405020304" pitchFamily="18" charset="0"/>
              </a:rPr>
              <a:t>Train personnel, test the system             Complete documentation </a:t>
            </a:r>
          </a:p>
          <a:p>
            <a:pPr algn="ctr">
              <a:spcBef>
                <a:spcPct val="0"/>
              </a:spcBef>
            </a:pPr>
            <a:r>
              <a:rPr lang="en-US" altLang="en-US" sz="2800">
                <a:solidFill>
                  <a:srgbClr val="051315"/>
                </a:solidFill>
                <a:latin typeface="Times New Roman" panose="02020603050405020304" pitchFamily="18" charset="0"/>
              </a:rPr>
              <a:t>Convert from old to new system Fine-tune and review       </a:t>
            </a:r>
          </a:p>
          <a:p>
            <a:pPr algn="ctr">
              <a:spcBef>
                <a:spcPct val="0"/>
              </a:spcBef>
            </a:pPr>
            <a:r>
              <a:rPr lang="en-US" altLang="en-US" sz="2800">
                <a:solidFill>
                  <a:srgbClr val="051315"/>
                </a:solidFill>
                <a:latin typeface="Times New Roman" panose="02020603050405020304" pitchFamily="18" charset="0"/>
              </a:rPr>
              <a:t>Deliver operational system</a:t>
            </a:r>
          </a:p>
        </p:txBody>
      </p:sp>
      <p:sp>
        <p:nvSpPr>
          <p:cNvPr id="17416" name="Text Box 9"/>
          <p:cNvSpPr txBox="1">
            <a:spLocks noChangeArrowheads="1"/>
          </p:cNvSpPr>
          <p:nvPr/>
        </p:nvSpPr>
        <p:spPr bwMode="auto">
          <a:xfrm>
            <a:off x="8305800" y="3505201"/>
            <a:ext cx="1981200" cy="119697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 dirty="0"/>
              <a:t>Operation and Maintenance</a:t>
            </a:r>
          </a:p>
        </p:txBody>
      </p:sp>
      <p:cxnSp>
        <p:nvCxnSpPr>
          <p:cNvPr id="17417" name="AutoShape 10"/>
          <p:cNvCxnSpPr>
            <a:cxnSpLocks noChangeShapeType="1"/>
            <a:stCxn id="17413" idx="2"/>
            <a:endCxn id="17416" idx="1"/>
          </p:cNvCxnSpPr>
          <p:nvPr/>
        </p:nvCxnSpPr>
        <p:spPr bwMode="auto">
          <a:xfrm rot="5400000" flipH="1" flipV="1">
            <a:off x="5918994" y="3023394"/>
            <a:ext cx="1306512" cy="3467100"/>
          </a:xfrm>
          <a:prstGeom prst="bentConnector4">
            <a:avLst>
              <a:gd name="adj1" fmla="val -17495"/>
              <a:gd name="adj2" fmla="val 91116"/>
            </a:avLst>
          </a:prstGeom>
          <a:noFill/>
          <a:ln w="28575">
            <a:solidFill>
              <a:schemeClr val="accent2">
                <a:lumMod val="75000"/>
              </a:schemeClr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355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>
          <a:xfrm>
            <a:off x="166256" y="246858"/>
            <a:ext cx="11901054" cy="1325563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b">
            <a:normAutofit/>
          </a:bodyPr>
          <a:lstStyle/>
          <a:p>
            <a:pPr eaLnBrk="1" hangingPunct="1"/>
            <a:r>
              <a:rPr lang="en-US" altLang="en-US" sz="3600" b="1" dirty="0"/>
              <a:t>The Systems </a:t>
            </a:r>
            <a:r>
              <a:rPr lang="en-US" altLang="en-US" sz="3600" b="1" dirty="0" smtClean="0"/>
              <a:t>Development Life </a:t>
            </a:r>
            <a:r>
              <a:rPr lang="en-US" altLang="en-US" sz="3600" b="1" dirty="0"/>
              <a:t>Cycle: Operation </a:t>
            </a:r>
            <a:r>
              <a:rPr lang="en-US" altLang="en-US" sz="3600" b="1" dirty="0" smtClean="0"/>
              <a:t>and Maintenance</a:t>
            </a:r>
            <a:endParaRPr lang="en-US" altLang="en-US" sz="3600" b="1" dirty="0"/>
          </a:p>
        </p:txBody>
      </p:sp>
      <p:sp>
        <p:nvSpPr>
          <p:cNvPr id="18437" name="Rectangle 3"/>
          <p:cNvSpPr>
            <a:spLocks noChangeArrowheads="1"/>
          </p:cNvSpPr>
          <p:nvPr/>
        </p:nvSpPr>
        <p:spPr bwMode="auto">
          <a:xfrm>
            <a:off x="1987550" y="1770064"/>
            <a:ext cx="5702300" cy="2725737"/>
          </a:xfrm>
          <a:prstGeom prst="rect">
            <a:avLst/>
          </a:prstGeom>
          <a:solidFill>
            <a:schemeClr val="accent2">
              <a:lumMod val="75000"/>
            </a:schemeClr>
          </a:solidFill>
          <a:ln w="12700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8438" name="Line 4"/>
          <p:cNvSpPr>
            <a:spLocks noChangeShapeType="1"/>
          </p:cNvSpPr>
          <p:nvPr/>
        </p:nvSpPr>
        <p:spPr bwMode="auto">
          <a:xfrm>
            <a:off x="1981200" y="2438400"/>
            <a:ext cx="5691188" cy="0"/>
          </a:xfrm>
          <a:prstGeom prst="line">
            <a:avLst/>
          </a:prstGeom>
          <a:noFill/>
          <a:ln w="508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39" name="Rectangle 5"/>
          <p:cNvSpPr>
            <a:spLocks noChangeArrowheads="1"/>
          </p:cNvSpPr>
          <p:nvPr/>
        </p:nvSpPr>
        <p:spPr bwMode="auto">
          <a:xfrm>
            <a:off x="2287589" y="1906589"/>
            <a:ext cx="5102225" cy="2551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3200" dirty="0">
                <a:solidFill>
                  <a:srgbClr val="051315"/>
                </a:solidFill>
                <a:latin typeface="Times New Roman" panose="02020603050405020304" pitchFamily="18" charset="0"/>
              </a:rPr>
              <a:t>Operation and </a:t>
            </a:r>
            <a:r>
              <a:rPr lang="en-US" altLang="en-US" sz="3200" dirty="0" smtClean="0">
                <a:solidFill>
                  <a:srgbClr val="051315"/>
                </a:solidFill>
                <a:latin typeface="Times New Roman" panose="02020603050405020304" pitchFamily="18" charset="0"/>
              </a:rPr>
              <a:t>Maintenance</a:t>
            </a:r>
          </a:p>
          <a:p>
            <a:pPr algn="ctr"/>
            <a:r>
              <a:rPr lang="en-US" altLang="en-US" sz="3200" dirty="0" smtClean="0">
                <a:solidFill>
                  <a:srgbClr val="051315"/>
                </a:solidFill>
                <a:latin typeface="Times New Roman" panose="02020603050405020304" pitchFamily="18" charset="0"/>
              </a:rPr>
              <a:t>Operate </a:t>
            </a:r>
            <a:r>
              <a:rPr lang="en-US" altLang="en-US" sz="3200" dirty="0">
                <a:solidFill>
                  <a:srgbClr val="051315"/>
                </a:solidFill>
                <a:latin typeface="Times New Roman" panose="02020603050405020304" pitchFamily="18" charset="0"/>
              </a:rPr>
              <a:t>system            Modify system                    Do ongoing maintenance Deliver improved system</a:t>
            </a:r>
          </a:p>
        </p:txBody>
      </p:sp>
      <p:sp>
        <p:nvSpPr>
          <p:cNvPr id="18440" name="Rectangle 6"/>
          <p:cNvSpPr>
            <a:spLocks noChangeArrowheads="1"/>
          </p:cNvSpPr>
          <p:nvPr/>
        </p:nvSpPr>
        <p:spPr bwMode="auto">
          <a:xfrm>
            <a:off x="5638800" y="4572000"/>
            <a:ext cx="2057400" cy="1371600"/>
          </a:xfrm>
          <a:prstGeom prst="rect">
            <a:avLst/>
          </a:prstGeom>
          <a:solidFill>
            <a:schemeClr val="accent2">
              <a:lumMod val="75000"/>
            </a:schemeClr>
          </a:solidFill>
          <a:ln w="12700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051315"/>
                </a:solidFill>
                <a:latin typeface="Times New Roman" panose="02020603050405020304" pitchFamily="18" charset="0"/>
              </a:rPr>
              <a:t>Systems</a:t>
            </a:r>
          </a:p>
          <a:p>
            <a:pPr algn="ctr">
              <a:spcBef>
                <a:spcPct val="0"/>
              </a:spcBef>
            </a:pPr>
            <a:r>
              <a:rPr lang="en-US" altLang="en-US" sz="3200">
                <a:solidFill>
                  <a:srgbClr val="051315"/>
                </a:solidFill>
                <a:latin typeface="Times New Roman" panose="02020603050405020304" pitchFamily="18" charset="0"/>
              </a:rPr>
              <a:t>Analysis</a:t>
            </a:r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8189914" y="1685956"/>
            <a:ext cx="3877396" cy="2287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5000"/>
              </a:lnSpc>
            </a:pPr>
            <a:r>
              <a:rPr lang="en-US" altLang="en-US" sz="2400" dirty="0">
                <a:latin typeface="+mj-lt"/>
              </a:rPr>
              <a:t>Feasibility analysis and decision points:</a:t>
            </a:r>
          </a:p>
          <a:p>
            <a:pPr marL="342900" indent="-342900">
              <a:lnSpc>
                <a:spcPct val="85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+mj-lt"/>
              </a:rPr>
              <a:t>Economic Feasibility</a:t>
            </a:r>
          </a:p>
          <a:p>
            <a:pPr marL="342900" indent="-342900">
              <a:lnSpc>
                <a:spcPct val="85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+mj-lt"/>
              </a:rPr>
              <a:t>Technical Feasibility</a:t>
            </a:r>
          </a:p>
          <a:p>
            <a:pPr marL="342900" indent="-342900">
              <a:lnSpc>
                <a:spcPct val="85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+mj-lt"/>
              </a:rPr>
              <a:t>Legal Feasibility</a:t>
            </a:r>
          </a:p>
          <a:p>
            <a:pPr marL="342900" indent="-342900">
              <a:lnSpc>
                <a:spcPct val="85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+mj-lt"/>
              </a:rPr>
              <a:t>Scheduling Feasibility</a:t>
            </a:r>
          </a:p>
          <a:p>
            <a:pPr marL="342900" indent="-342900">
              <a:lnSpc>
                <a:spcPct val="85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+mj-lt"/>
              </a:rPr>
              <a:t>Operational Feasibility</a:t>
            </a:r>
          </a:p>
        </p:txBody>
      </p:sp>
      <p:cxnSp>
        <p:nvCxnSpPr>
          <p:cNvPr id="18442" name="AutoShape 10"/>
          <p:cNvCxnSpPr>
            <a:cxnSpLocks noChangeShapeType="1"/>
            <a:stCxn id="18437" idx="2"/>
            <a:endCxn id="18440" idx="1"/>
          </p:cNvCxnSpPr>
          <p:nvPr/>
        </p:nvCxnSpPr>
        <p:spPr bwMode="auto">
          <a:xfrm rot="16200000" flipH="1">
            <a:off x="4857750" y="4476750"/>
            <a:ext cx="762000" cy="800100"/>
          </a:xfrm>
          <a:prstGeom prst="bentConnector2">
            <a:avLst/>
          </a:prstGeom>
          <a:noFill/>
          <a:ln w="28575">
            <a:solidFill>
              <a:schemeClr val="accent2">
                <a:lumMod val="75000"/>
              </a:schemeClr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896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Learning Objective 2</a:t>
            </a:r>
          </a:p>
        </p:txBody>
      </p:sp>
      <p:sp>
        <p:nvSpPr>
          <p:cNvPr id="1718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199" y="1981200"/>
            <a:ext cx="10924309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4300" b="1" dirty="0">
                <a:latin typeface="+mj-lt"/>
              </a:rPr>
              <a:t>	</a:t>
            </a:r>
            <a:r>
              <a:rPr lang="en-US" altLang="en-US" sz="3600" dirty="0">
                <a:latin typeface="+mj-lt"/>
              </a:rPr>
              <a:t>Discuss the people involved in systems development and the roles they play.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631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The Players</a:t>
            </a:r>
          </a:p>
        </p:txBody>
      </p:sp>
      <p:sp>
        <p:nvSpPr>
          <p:cNvPr id="1720323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Who are the people involved in developing and implementing AIS?</a:t>
            </a:r>
          </a:p>
          <a:p>
            <a:pPr lvl="1" eaLnBrk="1" hangingPunct="1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altLang="en-US" dirty="0" smtClean="0">
                <a:latin typeface="+mj-lt"/>
              </a:rPr>
              <a:t>Management</a:t>
            </a:r>
          </a:p>
          <a:p>
            <a:pPr lvl="1" eaLnBrk="1" hangingPunct="1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altLang="en-US" dirty="0" smtClean="0">
                <a:latin typeface="+mj-lt"/>
              </a:rPr>
              <a:t>Accountants</a:t>
            </a:r>
          </a:p>
          <a:p>
            <a:pPr lvl="1" eaLnBrk="1" hangingPunct="1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altLang="en-US" dirty="0" smtClean="0">
                <a:latin typeface="+mj-lt"/>
              </a:rPr>
              <a:t>Information systems steering committee</a:t>
            </a:r>
          </a:p>
          <a:p>
            <a:pPr lvl="1" eaLnBrk="1" hangingPunct="1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altLang="en-US" dirty="0" smtClean="0">
                <a:latin typeface="+mj-lt"/>
              </a:rPr>
              <a:t>Project development team</a:t>
            </a:r>
          </a:p>
          <a:p>
            <a:pPr lvl="1" eaLnBrk="1" hangingPunct="1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altLang="en-US" dirty="0" smtClean="0">
                <a:latin typeface="+mj-lt"/>
              </a:rPr>
              <a:t>Systems analysts and programmers</a:t>
            </a:r>
          </a:p>
          <a:p>
            <a:pPr lvl="1" eaLnBrk="1" hangingPunct="1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altLang="en-US" dirty="0" smtClean="0">
                <a:latin typeface="+mj-lt"/>
              </a:rPr>
              <a:t>External players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691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The Players</a:t>
            </a:r>
          </a:p>
        </p:txBody>
      </p:sp>
      <p:sp>
        <p:nvSpPr>
          <p:cNvPr id="1722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What are top management’s roles?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providing support and encouragement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establishing system goals and objectives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determine information requirements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489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The Players</a:t>
            </a:r>
          </a:p>
        </p:txBody>
      </p:sp>
      <p:sp>
        <p:nvSpPr>
          <p:cNvPr id="1724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What are accountants’ roles?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determine their information needs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may be members of the project development team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play an active role in designing system controls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361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The Players</a:t>
            </a:r>
          </a:p>
        </p:txBody>
      </p:sp>
      <p:sp>
        <p:nvSpPr>
          <p:cNvPr id="1726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What are the steering committee’s roles?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set policies that govern the AIS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ensures top-management participation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guidance and control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facilitates coordination and integration of IS activities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351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The Players</a:t>
            </a:r>
          </a:p>
        </p:txBody>
      </p:sp>
      <p:sp>
        <p:nvSpPr>
          <p:cNvPr id="1728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81200"/>
            <a:ext cx="88392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What are the project development team’s roles?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plan each project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monitor project 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make sure proper consideration is given to the human element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493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The Players</a:t>
            </a:r>
          </a:p>
        </p:txBody>
      </p:sp>
      <p:sp>
        <p:nvSpPr>
          <p:cNvPr id="1730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What are the system analyst’s and programmer’s roles?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study existing systems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design new systems and prepare specifications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write computer programs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127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92835"/>
            <a:ext cx="10515600" cy="1325563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Learning Objective 3</a:t>
            </a:r>
          </a:p>
        </p:txBody>
      </p:sp>
      <p:sp>
        <p:nvSpPr>
          <p:cNvPr id="1732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2008910"/>
            <a:ext cx="10799617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3600" dirty="0">
                <a:latin typeface="+mj-lt"/>
              </a:rPr>
              <a:t>	Explain the importance of systems development    planning and </a:t>
            </a:r>
            <a:r>
              <a:rPr lang="en-US" altLang="en-US" sz="3600" dirty="0" smtClean="0">
                <a:latin typeface="+mj-lt"/>
              </a:rPr>
              <a:t>describe planning </a:t>
            </a:r>
            <a:r>
              <a:rPr lang="en-US" altLang="en-US" sz="3600" dirty="0">
                <a:latin typeface="+mj-lt"/>
              </a:rPr>
              <a:t>techniques.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409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Planning Systems Development</a:t>
            </a:r>
          </a:p>
        </p:txBody>
      </p:sp>
      <p:sp>
        <p:nvSpPr>
          <p:cNvPr id="1734659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Why is planning an important step in    systems development?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consistency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efficiency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cutting edge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lower costs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adaptability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66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Planning Systems Development</a:t>
            </a:r>
          </a:p>
        </p:txBody>
      </p:sp>
      <p:sp>
        <p:nvSpPr>
          <p:cNvPr id="1736707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What types of systems development plans are needed?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project development plan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master plan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080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Planning Techniques</a:t>
            </a:r>
          </a:p>
        </p:txBody>
      </p:sp>
      <p:sp>
        <p:nvSpPr>
          <p:cNvPr id="1738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524000"/>
            <a:ext cx="105156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600" dirty="0">
                <a:latin typeface="+mj-lt"/>
              </a:rPr>
              <a:t>Two techniques for scheduling and monitoring systems development activities are:</a:t>
            </a:r>
          </a:p>
          <a:p>
            <a:pPr lvl="1" eaLnBrk="1" hangingPunct="1">
              <a:lnSpc>
                <a:spcPct val="90000"/>
              </a:lnSpc>
              <a:buFontTx/>
              <a:buChar char="1"/>
            </a:pPr>
            <a:r>
              <a:rPr lang="en-US" altLang="en-US" dirty="0">
                <a:latin typeface="+mj-lt"/>
              </a:rPr>
              <a:t>PERT (program evaluation and review technique)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>
                <a:latin typeface="+mj-lt"/>
              </a:rPr>
              <a:t>PERT requires that all activities and the precedent and subsequent relationships among them be identified.</a:t>
            </a:r>
          </a:p>
          <a:p>
            <a:pPr lvl="1" eaLnBrk="1" hangingPunct="1">
              <a:lnSpc>
                <a:spcPct val="90000"/>
              </a:lnSpc>
              <a:buFontTx/>
              <a:buChar char="2"/>
            </a:pPr>
            <a:r>
              <a:rPr lang="en-US" altLang="en-US" dirty="0">
                <a:latin typeface="+mj-lt"/>
              </a:rPr>
              <a:t>Gantt chart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dirty="0">
                <a:latin typeface="+mj-lt"/>
              </a:rPr>
              <a:t>A bar chart with project activities listed on the left-hand side and units of time across the top</a:t>
            </a:r>
          </a:p>
          <a:p>
            <a:pPr lvl="2" eaLnBrk="1" hangingPunct="1">
              <a:lnSpc>
                <a:spcPct val="90000"/>
              </a:lnSpc>
              <a:buFontTx/>
              <a:buNone/>
            </a:pPr>
            <a:endParaRPr lang="en-US" altLang="en-US" sz="1800" dirty="0">
              <a:latin typeface="+mj-lt"/>
            </a:endParaRPr>
          </a:p>
          <a:p>
            <a:pPr lvl="1" eaLnBrk="1" hangingPunct="1">
              <a:lnSpc>
                <a:spcPct val="90000"/>
              </a:lnSpc>
            </a:pPr>
            <a:endParaRPr lang="en-US" altLang="en-US" dirty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153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381001"/>
            <a:ext cx="8991600" cy="917575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b">
            <a:normAutofit/>
          </a:bodyPr>
          <a:lstStyle/>
          <a:p>
            <a:pPr eaLnBrk="1" hangingPunct="1"/>
            <a:r>
              <a:rPr lang="en-US" altLang="en-US" sz="3800" b="1" dirty="0"/>
              <a:t>Planning </a:t>
            </a:r>
            <a:r>
              <a:rPr lang="en-US" altLang="en-US" sz="3800" b="1" dirty="0" smtClean="0"/>
              <a:t>Techniques: Gantt </a:t>
            </a:r>
            <a:r>
              <a:rPr lang="en-US" altLang="en-US" sz="3800" b="1" dirty="0"/>
              <a:t>Chart</a:t>
            </a:r>
          </a:p>
        </p:txBody>
      </p:sp>
      <p:sp>
        <p:nvSpPr>
          <p:cNvPr id="30725" name="Rectangle 3"/>
          <p:cNvSpPr>
            <a:spLocks noChangeArrowheads="1"/>
          </p:cNvSpPr>
          <p:nvPr/>
        </p:nvSpPr>
        <p:spPr bwMode="auto">
          <a:xfrm>
            <a:off x="2592389" y="2516189"/>
            <a:ext cx="7312025" cy="378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 dirty="0">
                <a:latin typeface="+mj-lt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  <p:sp>
        <p:nvSpPr>
          <p:cNvPr id="30726" name="Line 4"/>
          <p:cNvSpPr>
            <a:spLocks noChangeShapeType="1"/>
          </p:cNvSpPr>
          <p:nvPr/>
        </p:nvSpPr>
        <p:spPr bwMode="auto">
          <a:xfrm>
            <a:off x="2667000" y="2895600"/>
            <a:ext cx="0" cy="327660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30727" name="Line 5"/>
          <p:cNvSpPr>
            <a:spLocks noChangeShapeType="1"/>
          </p:cNvSpPr>
          <p:nvPr/>
        </p:nvSpPr>
        <p:spPr bwMode="auto">
          <a:xfrm>
            <a:off x="9694863" y="2895600"/>
            <a:ext cx="0" cy="327660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30728" name="Line 6"/>
          <p:cNvSpPr>
            <a:spLocks noChangeShapeType="1"/>
          </p:cNvSpPr>
          <p:nvPr/>
        </p:nvSpPr>
        <p:spPr bwMode="auto">
          <a:xfrm>
            <a:off x="4724400" y="2895600"/>
            <a:ext cx="0" cy="327660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30729" name="Line 7"/>
          <p:cNvSpPr>
            <a:spLocks noChangeShapeType="1"/>
          </p:cNvSpPr>
          <p:nvPr/>
        </p:nvSpPr>
        <p:spPr bwMode="auto">
          <a:xfrm>
            <a:off x="5410200" y="3276600"/>
            <a:ext cx="0" cy="289560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30730" name="Line 8"/>
          <p:cNvSpPr>
            <a:spLocks noChangeShapeType="1"/>
          </p:cNvSpPr>
          <p:nvPr/>
        </p:nvSpPr>
        <p:spPr bwMode="auto">
          <a:xfrm>
            <a:off x="6119813" y="3276600"/>
            <a:ext cx="0" cy="289560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30731" name="Line 9"/>
          <p:cNvSpPr>
            <a:spLocks noChangeShapeType="1"/>
          </p:cNvSpPr>
          <p:nvPr/>
        </p:nvSpPr>
        <p:spPr bwMode="auto">
          <a:xfrm>
            <a:off x="6840538" y="3276600"/>
            <a:ext cx="0" cy="289560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30732" name="Line 10"/>
          <p:cNvSpPr>
            <a:spLocks noChangeShapeType="1"/>
          </p:cNvSpPr>
          <p:nvPr/>
        </p:nvSpPr>
        <p:spPr bwMode="auto">
          <a:xfrm>
            <a:off x="7567613" y="3276600"/>
            <a:ext cx="0" cy="289560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30733" name="Line 11"/>
          <p:cNvSpPr>
            <a:spLocks noChangeShapeType="1"/>
          </p:cNvSpPr>
          <p:nvPr/>
        </p:nvSpPr>
        <p:spPr bwMode="auto">
          <a:xfrm>
            <a:off x="8277225" y="3276600"/>
            <a:ext cx="0" cy="289560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30734" name="Line 12"/>
          <p:cNvSpPr>
            <a:spLocks noChangeShapeType="1"/>
          </p:cNvSpPr>
          <p:nvPr/>
        </p:nvSpPr>
        <p:spPr bwMode="auto">
          <a:xfrm>
            <a:off x="8980488" y="3276600"/>
            <a:ext cx="0" cy="289560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30735" name="Rectangle 13"/>
          <p:cNvSpPr>
            <a:spLocks noChangeArrowheads="1"/>
          </p:cNvSpPr>
          <p:nvPr/>
        </p:nvSpPr>
        <p:spPr bwMode="auto">
          <a:xfrm>
            <a:off x="3125789" y="2820989"/>
            <a:ext cx="5864225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800">
                <a:latin typeface="+mj-lt"/>
              </a:rPr>
              <a:t>Activity		  Week Starting</a:t>
            </a:r>
          </a:p>
        </p:txBody>
      </p:sp>
      <p:sp>
        <p:nvSpPr>
          <p:cNvPr id="30736" name="Rectangle 14"/>
          <p:cNvSpPr>
            <a:spLocks noChangeArrowheads="1"/>
          </p:cNvSpPr>
          <p:nvPr/>
        </p:nvSpPr>
        <p:spPr bwMode="auto">
          <a:xfrm>
            <a:off x="2668589" y="3236913"/>
            <a:ext cx="454025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latin typeface="+mj-lt"/>
              </a:rPr>
              <a:t>1</a:t>
            </a:r>
          </a:p>
        </p:txBody>
      </p:sp>
      <p:sp>
        <p:nvSpPr>
          <p:cNvPr id="30737" name="Rectangle 15"/>
          <p:cNvSpPr>
            <a:spLocks noChangeArrowheads="1"/>
          </p:cNvSpPr>
          <p:nvPr/>
        </p:nvSpPr>
        <p:spPr bwMode="auto">
          <a:xfrm>
            <a:off x="2668589" y="3600450"/>
            <a:ext cx="454025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latin typeface="+mj-lt"/>
              </a:rPr>
              <a:t>2</a:t>
            </a:r>
          </a:p>
        </p:txBody>
      </p:sp>
      <p:sp>
        <p:nvSpPr>
          <p:cNvPr id="30738" name="Rectangle 16"/>
          <p:cNvSpPr>
            <a:spLocks noChangeArrowheads="1"/>
          </p:cNvSpPr>
          <p:nvPr/>
        </p:nvSpPr>
        <p:spPr bwMode="auto">
          <a:xfrm>
            <a:off x="2651126" y="3957638"/>
            <a:ext cx="454025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latin typeface="+mj-lt"/>
              </a:rPr>
              <a:t>3</a:t>
            </a:r>
          </a:p>
        </p:txBody>
      </p:sp>
      <p:sp>
        <p:nvSpPr>
          <p:cNvPr id="30739" name="Rectangle 17"/>
          <p:cNvSpPr>
            <a:spLocks noChangeArrowheads="1"/>
          </p:cNvSpPr>
          <p:nvPr/>
        </p:nvSpPr>
        <p:spPr bwMode="auto">
          <a:xfrm>
            <a:off x="2651126" y="4314825"/>
            <a:ext cx="454025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latin typeface="+mj-lt"/>
              </a:rPr>
              <a:t>4</a:t>
            </a:r>
          </a:p>
        </p:txBody>
      </p:sp>
      <p:sp>
        <p:nvSpPr>
          <p:cNvPr id="30740" name="Rectangle 18"/>
          <p:cNvSpPr>
            <a:spLocks noChangeArrowheads="1"/>
          </p:cNvSpPr>
          <p:nvPr/>
        </p:nvSpPr>
        <p:spPr bwMode="auto">
          <a:xfrm>
            <a:off x="2651126" y="4695825"/>
            <a:ext cx="454025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latin typeface="+mj-lt"/>
              </a:rPr>
              <a:t>5</a:t>
            </a:r>
          </a:p>
        </p:txBody>
      </p:sp>
      <p:sp>
        <p:nvSpPr>
          <p:cNvPr id="30741" name="Rectangle 19"/>
          <p:cNvSpPr>
            <a:spLocks noChangeArrowheads="1"/>
          </p:cNvSpPr>
          <p:nvPr/>
        </p:nvSpPr>
        <p:spPr bwMode="auto">
          <a:xfrm>
            <a:off x="2651126" y="5059363"/>
            <a:ext cx="454025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latin typeface="+mj-lt"/>
              </a:rPr>
              <a:t>6</a:t>
            </a:r>
          </a:p>
        </p:txBody>
      </p:sp>
      <p:sp>
        <p:nvSpPr>
          <p:cNvPr id="30742" name="Rectangle 20"/>
          <p:cNvSpPr>
            <a:spLocks noChangeArrowheads="1"/>
          </p:cNvSpPr>
          <p:nvPr/>
        </p:nvSpPr>
        <p:spPr bwMode="auto">
          <a:xfrm>
            <a:off x="2651126" y="5422900"/>
            <a:ext cx="454025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latin typeface="+mj-lt"/>
              </a:rPr>
              <a:t>7</a:t>
            </a:r>
          </a:p>
        </p:txBody>
      </p:sp>
      <p:sp>
        <p:nvSpPr>
          <p:cNvPr id="30743" name="Rectangle 21"/>
          <p:cNvSpPr>
            <a:spLocks noChangeArrowheads="1"/>
          </p:cNvSpPr>
          <p:nvPr/>
        </p:nvSpPr>
        <p:spPr bwMode="auto">
          <a:xfrm>
            <a:off x="2651126" y="5780088"/>
            <a:ext cx="454025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latin typeface="+mj-lt"/>
              </a:rPr>
              <a:t>8</a:t>
            </a:r>
          </a:p>
        </p:txBody>
      </p:sp>
      <p:sp>
        <p:nvSpPr>
          <p:cNvPr id="30744" name="Rectangle 22"/>
          <p:cNvSpPr>
            <a:spLocks noChangeArrowheads="1"/>
          </p:cNvSpPr>
          <p:nvPr/>
        </p:nvSpPr>
        <p:spPr bwMode="auto">
          <a:xfrm>
            <a:off x="4730750" y="3359150"/>
            <a:ext cx="673100" cy="139700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>
              <a:latin typeface="+mj-lt"/>
            </a:endParaRPr>
          </a:p>
        </p:txBody>
      </p:sp>
      <p:sp>
        <p:nvSpPr>
          <p:cNvPr id="30745" name="Rectangle 23"/>
          <p:cNvSpPr>
            <a:spLocks noChangeArrowheads="1"/>
          </p:cNvSpPr>
          <p:nvPr/>
        </p:nvSpPr>
        <p:spPr bwMode="auto">
          <a:xfrm>
            <a:off x="5416550" y="4086225"/>
            <a:ext cx="673100" cy="139700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>
              <a:latin typeface="+mj-lt"/>
            </a:endParaRPr>
          </a:p>
        </p:txBody>
      </p:sp>
      <p:sp>
        <p:nvSpPr>
          <p:cNvPr id="30746" name="Rectangle 24"/>
          <p:cNvSpPr>
            <a:spLocks noChangeArrowheads="1"/>
          </p:cNvSpPr>
          <p:nvPr/>
        </p:nvSpPr>
        <p:spPr bwMode="auto">
          <a:xfrm>
            <a:off x="5416550" y="3722688"/>
            <a:ext cx="673100" cy="139700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>
              <a:latin typeface="+mj-lt"/>
            </a:endParaRPr>
          </a:p>
        </p:txBody>
      </p:sp>
      <p:sp>
        <p:nvSpPr>
          <p:cNvPr id="30747" name="Rectangle 25"/>
          <p:cNvSpPr>
            <a:spLocks noChangeArrowheads="1"/>
          </p:cNvSpPr>
          <p:nvPr/>
        </p:nvSpPr>
        <p:spPr bwMode="auto">
          <a:xfrm>
            <a:off x="6143625" y="3722688"/>
            <a:ext cx="673100" cy="139700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>
              <a:latin typeface="+mj-lt"/>
            </a:endParaRPr>
          </a:p>
        </p:txBody>
      </p:sp>
      <p:sp>
        <p:nvSpPr>
          <p:cNvPr id="30748" name="Rectangle 26"/>
          <p:cNvSpPr>
            <a:spLocks noChangeArrowheads="1"/>
          </p:cNvSpPr>
          <p:nvPr/>
        </p:nvSpPr>
        <p:spPr bwMode="auto">
          <a:xfrm>
            <a:off x="6137275" y="4443413"/>
            <a:ext cx="673100" cy="139700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>
              <a:latin typeface="+mj-lt"/>
            </a:endParaRPr>
          </a:p>
        </p:txBody>
      </p:sp>
      <p:sp>
        <p:nvSpPr>
          <p:cNvPr id="30749" name="Rectangle 27"/>
          <p:cNvSpPr>
            <a:spLocks noChangeArrowheads="1"/>
          </p:cNvSpPr>
          <p:nvPr/>
        </p:nvSpPr>
        <p:spPr bwMode="auto">
          <a:xfrm>
            <a:off x="6870700" y="4443413"/>
            <a:ext cx="673100" cy="1397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>
              <a:latin typeface="+mj-lt"/>
            </a:endParaRPr>
          </a:p>
        </p:txBody>
      </p:sp>
      <p:sp>
        <p:nvSpPr>
          <p:cNvPr id="30750" name="Rectangle 28"/>
          <p:cNvSpPr>
            <a:spLocks noChangeArrowheads="1"/>
          </p:cNvSpPr>
          <p:nvPr/>
        </p:nvSpPr>
        <p:spPr bwMode="auto">
          <a:xfrm>
            <a:off x="6870700" y="4824413"/>
            <a:ext cx="673100" cy="1397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>
              <a:latin typeface="+mj-lt"/>
            </a:endParaRPr>
          </a:p>
        </p:txBody>
      </p:sp>
      <p:sp>
        <p:nvSpPr>
          <p:cNvPr id="30751" name="Rectangle 29"/>
          <p:cNvSpPr>
            <a:spLocks noChangeArrowheads="1"/>
          </p:cNvSpPr>
          <p:nvPr/>
        </p:nvSpPr>
        <p:spPr bwMode="auto">
          <a:xfrm>
            <a:off x="7573964" y="5187951"/>
            <a:ext cx="1411287" cy="1571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>
              <a:latin typeface="+mj-lt"/>
            </a:endParaRPr>
          </a:p>
        </p:txBody>
      </p:sp>
      <p:sp>
        <p:nvSpPr>
          <p:cNvPr id="30752" name="Rectangle 30"/>
          <p:cNvSpPr>
            <a:spLocks noChangeArrowheads="1"/>
          </p:cNvSpPr>
          <p:nvPr/>
        </p:nvSpPr>
        <p:spPr bwMode="auto">
          <a:xfrm>
            <a:off x="8277225" y="5915026"/>
            <a:ext cx="1411288" cy="1571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>
              <a:latin typeface="+mj-lt"/>
            </a:endParaRPr>
          </a:p>
        </p:txBody>
      </p:sp>
      <p:sp>
        <p:nvSpPr>
          <p:cNvPr id="30753" name="Rectangle 31"/>
          <p:cNvSpPr>
            <a:spLocks noChangeArrowheads="1"/>
          </p:cNvSpPr>
          <p:nvPr/>
        </p:nvSpPr>
        <p:spPr bwMode="auto">
          <a:xfrm>
            <a:off x="8294688" y="5551488"/>
            <a:ext cx="673100" cy="1397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>
              <a:latin typeface="+mj-lt"/>
            </a:endParaRPr>
          </a:p>
        </p:txBody>
      </p:sp>
      <p:sp>
        <p:nvSpPr>
          <p:cNvPr id="30754" name="Rectangle 32"/>
          <p:cNvSpPr>
            <a:spLocks noChangeArrowheads="1"/>
          </p:cNvSpPr>
          <p:nvPr/>
        </p:nvSpPr>
        <p:spPr bwMode="auto">
          <a:xfrm>
            <a:off x="4040189" y="1754189"/>
            <a:ext cx="4035425" cy="1074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3200" dirty="0">
                <a:latin typeface="+mj-lt"/>
              </a:rPr>
              <a:t>Project Planning Chart (Sample Gantt Chart)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51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Learning Objective 4</a:t>
            </a:r>
          </a:p>
        </p:txBody>
      </p:sp>
      <p:sp>
        <p:nvSpPr>
          <p:cNvPr id="1747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1" y="1981200"/>
            <a:ext cx="9109076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4300" b="1" dirty="0">
                <a:latin typeface="+mj-lt"/>
              </a:rPr>
              <a:t>	</a:t>
            </a:r>
            <a:r>
              <a:rPr lang="en-US" altLang="en-US" sz="3600" dirty="0">
                <a:latin typeface="+mj-lt"/>
              </a:rPr>
              <a:t>Discuss the various types of feasibility analysis, and calculate economic feasibility.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578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Feasibility Analysis</a:t>
            </a:r>
          </a:p>
        </p:txBody>
      </p:sp>
      <p:sp>
        <p:nvSpPr>
          <p:cNvPr id="1750019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600" dirty="0">
                <a:latin typeface="+mj-lt"/>
              </a:rPr>
              <a:t>Systems analysis is the first step in the systems development life cycle (SDLC).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 dirty="0">
                <a:latin typeface="+mj-lt"/>
              </a:rPr>
              <a:t>A </a:t>
            </a:r>
            <a:r>
              <a:rPr lang="en-US" altLang="en-US" sz="2600" i="1" dirty="0">
                <a:latin typeface="+mj-lt"/>
              </a:rPr>
              <a:t>feasibility study</a:t>
            </a:r>
            <a:r>
              <a:rPr lang="en-US" altLang="en-US" sz="2600" dirty="0">
                <a:latin typeface="+mj-lt"/>
              </a:rPr>
              <a:t> (also called a business case) is prepared during systems analysis and updated as necessary during the remaining steps in the SDLC.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600" dirty="0">
                <a:latin typeface="+mj-lt"/>
              </a:rPr>
              <a:t>The steering committee uses the study to decide whether to terminate a project, proceed unconditionally, or proceed conditionally.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203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Feasibility Analysis</a:t>
            </a:r>
          </a:p>
        </p:txBody>
      </p:sp>
      <p:sp>
        <p:nvSpPr>
          <p:cNvPr id="1752067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marL="571500" indent="-571500"/>
            <a:r>
              <a:rPr lang="en-US" altLang="en-US" dirty="0" smtClean="0">
                <a:latin typeface="+mj-lt"/>
              </a:rPr>
              <a:t>What five important aspects need to be considered during a feasibility study?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Technical feasibility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Operational feasibility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Legal feasibility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Scheduling feasibility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Economic feasibility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785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Feasibility Analysis</a:t>
            </a:r>
          </a:p>
        </p:txBody>
      </p:sp>
      <p:sp>
        <p:nvSpPr>
          <p:cNvPr id="1754115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Economic feasibility is the most frequently analyzed of the five aspects.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What is the basic framework for feasibility analysis?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capital budgeting model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511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Feasibility Analysis</a:t>
            </a:r>
          </a:p>
        </p:txBody>
      </p:sp>
      <p:sp>
        <p:nvSpPr>
          <p:cNvPr id="1756163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What are some capital budgeting techniques?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payback period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net present value (NPV) 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internal rate of return (IRR)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392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smtClean="0"/>
              <a:t>Learning Objective 5</a:t>
            </a:r>
          </a:p>
        </p:txBody>
      </p:sp>
      <p:sp>
        <p:nvSpPr>
          <p:cNvPr id="1758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81200"/>
            <a:ext cx="10328564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3900" b="1" dirty="0">
                <a:latin typeface="+mj-lt"/>
              </a:rPr>
              <a:t>	</a:t>
            </a:r>
            <a:r>
              <a:rPr lang="en-US" altLang="en-US" sz="3600" dirty="0">
                <a:latin typeface="+mj-lt"/>
              </a:rPr>
              <a:t>Explain why systems change triggers behavioral reactions, what form this resistance to change takes, and how to avoid or minimize the   resulting problem.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670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Behavioral Aspects of Change</a:t>
            </a:r>
          </a:p>
        </p:txBody>
      </p:sp>
      <p:sp>
        <p:nvSpPr>
          <p:cNvPr id="1760259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Individuals involved in systems development are agents of change who are continually confronted by people’s reaction and resistance to change.</a:t>
            </a:r>
          </a:p>
          <a:p>
            <a:pPr eaLnBrk="1" hangingPunct="1"/>
            <a:r>
              <a:rPr lang="en-US" altLang="en-US" dirty="0" smtClean="0">
                <a:latin typeface="+mj-lt"/>
              </a:rPr>
              <a:t>The best system will fail without the support of the people it serves.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747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Behavioral Aspects of Change</a:t>
            </a:r>
          </a:p>
        </p:txBody>
      </p:sp>
      <p:sp>
        <p:nvSpPr>
          <p:cNvPr id="1762307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Why do behavioral problems occur?</a:t>
            </a:r>
          </a:p>
          <a:p>
            <a:pPr lvl="1" eaLnBrk="1" hangingPunct="1">
              <a:lnSpc>
                <a:spcPct val="90000"/>
              </a:lnSpc>
              <a:buFontTx/>
              <a:buChar char="–"/>
            </a:pPr>
            <a:r>
              <a:rPr lang="en-US" altLang="en-US" dirty="0" smtClean="0">
                <a:latin typeface="+mj-lt"/>
              </a:rPr>
              <a:t>personal characteristics and background</a:t>
            </a:r>
          </a:p>
          <a:p>
            <a:pPr lvl="1" eaLnBrk="1" hangingPunct="1">
              <a:lnSpc>
                <a:spcPct val="90000"/>
              </a:lnSpc>
              <a:buFontTx/>
              <a:buChar char="–"/>
            </a:pPr>
            <a:r>
              <a:rPr lang="en-US" altLang="en-US" dirty="0" smtClean="0">
                <a:latin typeface="+mj-lt"/>
              </a:rPr>
              <a:t>manner in which change is introduced</a:t>
            </a:r>
          </a:p>
          <a:p>
            <a:pPr lvl="1" eaLnBrk="1" hangingPunct="1">
              <a:lnSpc>
                <a:spcPct val="90000"/>
              </a:lnSpc>
              <a:buFontTx/>
              <a:buChar char="–"/>
            </a:pPr>
            <a:r>
              <a:rPr lang="en-US" altLang="en-US" dirty="0" smtClean="0">
                <a:latin typeface="+mj-lt"/>
              </a:rPr>
              <a:t>experience with prior changes</a:t>
            </a:r>
          </a:p>
          <a:p>
            <a:pPr lvl="1" eaLnBrk="1" hangingPunct="1">
              <a:lnSpc>
                <a:spcPct val="90000"/>
              </a:lnSpc>
              <a:buFontTx/>
              <a:buChar char="–"/>
            </a:pPr>
            <a:r>
              <a:rPr lang="en-US" altLang="en-US" dirty="0" smtClean="0">
                <a:latin typeface="+mj-lt"/>
              </a:rPr>
              <a:t>communication</a:t>
            </a:r>
          </a:p>
          <a:p>
            <a:pPr lvl="1" eaLnBrk="1" hangingPunct="1">
              <a:lnSpc>
                <a:spcPct val="90000"/>
              </a:lnSpc>
              <a:buFontTx/>
              <a:buChar char="–"/>
            </a:pPr>
            <a:r>
              <a:rPr lang="en-US" altLang="en-US" dirty="0" smtClean="0">
                <a:latin typeface="+mj-lt"/>
              </a:rPr>
              <a:t>disruptive nature of the change process</a:t>
            </a:r>
          </a:p>
          <a:p>
            <a:pPr lvl="1" eaLnBrk="1" hangingPunct="1">
              <a:lnSpc>
                <a:spcPct val="90000"/>
              </a:lnSpc>
              <a:buFontTx/>
              <a:buChar char="–"/>
            </a:pPr>
            <a:r>
              <a:rPr lang="en-US" altLang="en-US" dirty="0" smtClean="0">
                <a:latin typeface="+mj-lt"/>
              </a:rPr>
              <a:t>fear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0814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/>
          <p:cNvSpPr>
            <a:spLocks noGrp="1" noChangeArrowheads="1"/>
          </p:cNvSpPr>
          <p:nvPr>
            <p:ph type="title"/>
          </p:nvPr>
        </p:nvSpPr>
        <p:spPr>
          <a:xfrm>
            <a:off x="1482436" y="190500"/>
            <a:ext cx="9896764" cy="1527175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Behavioral Aspects of Change</a:t>
            </a:r>
          </a:p>
        </p:txBody>
      </p:sp>
      <p:sp>
        <p:nvSpPr>
          <p:cNvPr id="17643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79418" y="1905000"/>
            <a:ext cx="8991600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dirty="0" smtClean="0">
                <a:latin typeface="+mj-lt"/>
              </a:rPr>
              <a:t>How do people resist AIS changes?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aggression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projection</a:t>
            </a:r>
          </a:p>
          <a:p>
            <a:pPr lvl="1" eaLnBrk="1" hangingPunct="1">
              <a:buFontTx/>
              <a:buChar char="–"/>
            </a:pPr>
            <a:r>
              <a:rPr lang="en-US" altLang="en-US" dirty="0" smtClean="0">
                <a:latin typeface="+mj-lt"/>
              </a:rPr>
              <a:t>avoidance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501A1FC-2FEF-4F09-AD35-D6DE3E7C63EC}" type="slidenum">
              <a:rPr lang="en-US" altLang="en-US" smtClean="0"/>
              <a:pPr/>
              <a:t>32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90644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Behavioral Aspects </a:t>
            </a:r>
            <a:r>
              <a:rPr lang="en-US" altLang="en-US" b="1" dirty="0" smtClean="0"/>
              <a:t>of </a:t>
            </a:r>
            <a:r>
              <a:rPr lang="en-US" altLang="en-US" b="1" dirty="0" smtClean="0"/>
              <a:t>Change</a:t>
            </a:r>
          </a:p>
        </p:txBody>
      </p:sp>
      <p:sp>
        <p:nvSpPr>
          <p:cNvPr id="1766403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altLang="en-US" sz="2600" dirty="0">
                <a:latin typeface="+mj-lt"/>
              </a:rPr>
              <a:t>How can behavioral problems be overcome?</a:t>
            </a:r>
          </a:p>
          <a:p>
            <a:pPr lvl="1" eaLnBrk="1" hangingPunct="1">
              <a:buFontTx/>
              <a:buChar char="–"/>
            </a:pPr>
            <a:r>
              <a:rPr lang="en-US" altLang="en-US" dirty="0">
                <a:latin typeface="+mj-lt"/>
              </a:rPr>
              <a:t>meet needs of the users</a:t>
            </a:r>
          </a:p>
          <a:p>
            <a:pPr lvl="1" eaLnBrk="1" hangingPunct="1">
              <a:buFontTx/>
              <a:buChar char="–"/>
            </a:pPr>
            <a:r>
              <a:rPr lang="en-US" altLang="en-US" dirty="0">
                <a:latin typeface="+mj-lt"/>
              </a:rPr>
              <a:t>keep communication lines open</a:t>
            </a:r>
          </a:p>
          <a:p>
            <a:pPr lvl="1" eaLnBrk="1" hangingPunct="1">
              <a:buFontTx/>
              <a:buChar char="–"/>
            </a:pPr>
            <a:r>
              <a:rPr lang="en-US" altLang="en-US" dirty="0">
                <a:latin typeface="+mj-lt"/>
              </a:rPr>
              <a:t>maintain a safe and open atmosphere</a:t>
            </a:r>
          </a:p>
          <a:p>
            <a:pPr lvl="1" eaLnBrk="1" hangingPunct="1">
              <a:buFontTx/>
              <a:buChar char="–"/>
            </a:pPr>
            <a:r>
              <a:rPr lang="en-US" altLang="en-US" dirty="0">
                <a:latin typeface="+mj-lt"/>
              </a:rPr>
              <a:t>obtain management support</a:t>
            </a:r>
          </a:p>
          <a:p>
            <a:pPr lvl="1" eaLnBrk="1" hangingPunct="1">
              <a:buFontTx/>
              <a:buChar char="–"/>
            </a:pPr>
            <a:r>
              <a:rPr lang="en-US" altLang="en-US" dirty="0">
                <a:latin typeface="+mj-lt"/>
              </a:rPr>
              <a:t>allay fears</a:t>
            </a:r>
          </a:p>
          <a:p>
            <a:pPr lvl="1" eaLnBrk="1" hangingPunct="1">
              <a:buFontTx/>
              <a:buChar char="–"/>
            </a:pPr>
            <a:r>
              <a:rPr lang="en-US" altLang="en-US" dirty="0">
                <a:latin typeface="+mj-lt"/>
              </a:rPr>
              <a:t>solicit user participation</a:t>
            </a:r>
          </a:p>
          <a:p>
            <a:pPr lvl="1" eaLnBrk="1" hangingPunct="1">
              <a:buFontTx/>
              <a:buChar char="–"/>
            </a:pPr>
            <a:r>
              <a:rPr lang="en-US" altLang="en-US" dirty="0">
                <a:latin typeface="+mj-lt"/>
              </a:rPr>
              <a:t>make sure users understand the system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222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Behavioral Aspects of Change</a:t>
            </a:r>
          </a:p>
        </p:txBody>
      </p:sp>
      <p:sp>
        <p:nvSpPr>
          <p:cNvPr id="1768451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lnSpc>
                <a:spcPct val="80000"/>
              </a:lnSpc>
              <a:buFontTx/>
              <a:buChar char="–"/>
            </a:pPr>
            <a:r>
              <a:rPr lang="en-US" altLang="en-US" sz="2600" dirty="0">
                <a:latin typeface="+mj-lt"/>
              </a:rPr>
              <a:t>How can behavioral problems be overcome? (continued)</a:t>
            </a:r>
          </a:p>
          <a:p>
            <a:pPr lvl="1" eaLnBrk="1" hangingPunct="1">
              <a:lnSpc>
                <a:spcPct val="80000"/>
              </a:lnSpc>
              <a:buFontTx/>
              <a:buChar char="–"/>
            </a:pPr>
            <a:r>
              <a:rPr lang="en-US" altLang="en-US" dirty="0">
                <a:latin typeface="+mj-lt"/>
              </a:rPr>
              <a:t>provide honest feedback</a:t>
            </a:r>
          </a:p>
          <a:p>
            <a:pPr lvl="1" eaLnBrk="1" hangingPunct="1">
              <a:lnSpc>
                <a:spcPct val="80000"/>
              </a:lnSpc>
              <a:buFontTx/>
              <a:buChar char="–"/>
            </a:pPr>
            <a:r>
              <a:rPr lang="en-US" altLang="en-US" dirty="0">
                <a:latin typeface="+mj-lt"/>
              </a:rPr>
              <a:t>humanize the system</a:t>
            </a:r>
          </a:p>
          <a:p>
            <a:pPr lvl="1" eaLnBrk="1" hangingPunct="1">
              <a:lnSpc>
                <a:spcPct val="80000"/>
              </a:lnSpc>
              <a:buFontTx/>
              <a:buChar char="–"/>
            </a:pPr>
            <a:r>
              <a:rPr lang="en-US" altLang="en-US" dirty="0">
                <a:latin typeface="+mj-lt"/>
              </a:rPr>
              <a:t>describe new challenges and opportunities</a:t>
            </a:r>
          </a:p>
          <a:p>
            <a:pPr lvl="1" eaLnBrk="1" hangingPunct="1">
              <a:lnSpc>
                <a:spcPct val="80000"/>
              </a:lnSpc>
              <a:buFontTx/>
              <a:buChar char="–"/>
            </a:pPr>
            <a:r>
              <a:rPr lang="en-US" altLang="en-US" dirty="0">
                <a:latin typeface="+mj-lt"/>
              </a:rPr>
              <a:t>reexamine performance evaluation</a:t>
            </a:r>
          </a:p>
          <a:p>
            <a:pPr lvl="1" eaLnBrk="1" hangingPunct="1">
              <a:lnSpc>
                <a:spcPct val="80000"/>
              </a:lnSpc>
              <a:buFontTx/>
              <a:buChar char="–"/>
            </a:pPr>
            <a:r>
              <a:rPr lang="en-US" altLang="en-US" dirty="0">
                <a:latin typeface="+mj-lt"/>
              </a:rPr>
              <a:t>test the system’s integrity</a:t>
            </a:r>
          </a:p>
          <a:p>
            <a:pPr lvl="1" eaLnBrk="1" hangingPunct="1">
              <a:lnSpc>
                <a:spcPct val="80000"/>
              </a:lnSpc>
              <a:buFontTx/>
              <a:buChar char="–"/>
            </a:pPr>
            <a:r>
              <a:rPr lang="en-US" altLang="en-US" dirty="0">
                <a:latin typeface="+mj-lt"/>
              </a:rPr>
              <a:t>avoid emotionalism</a:t>
            </a:r>
          </a:p>
          <a:p>
            <a:pPr lvl="1" eaLnBrk="1" hangingPunct="1">
              <a:lnSpc>
                <a:spcPct val="80000"/>
              </a:lnSpc>
              <a:buFontTx/>
              <a:buChar char="–"/>
            </a:pPr>
            <a:r>
              <a:rPr lang="en-US" altLang="en-US" dirty="0">
                <a:latin typeface="+mj-lt"/>
              </a:rPr>
              <a:t>present the system in the proper context</a:t>
            </a:r>
          </a:p>
          <a:p>
            <a:pPr lvl="1" eaLnBrk="1" hangingPunct="1">
              <a:lnSpc>
                <a:spcPct val="80000"/>
              </a:lnSpc>
              <a:buFontTx/>
              <a:buChar char="–"/>
            </a:pPr>
            <a:r>
              <a:rPr lang="en-US" altLang="en-US" dirty="0">
                <a:latin typeface="+mj-lt"/>
              </a:rPr>
              <a:t>control the users’ expectations</a:t>
            </a:r>
          </a:p>
          <a:p>
            <a:pPr lvl="1" eaLnBrk="1" hangingPunct="1">
              <a:lnSpc>
                <a:spcPct val="80000"/>
              </a:lnSpc>
              <a:buFontTx/>
              <a:buChar char="–"/>
            </a:pPr>
            <a:r>
              <a:rPr lang="en-US" altLang="en-US" dirty="0">
                <a:latin typeface="+mj-lt"/>
              </a:rPr>
              <a:t>keep the system simple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59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/>
              <a:t>Learning Objective 6</a:t>
            </a:r>
          </a:p>
        </p:txBody>
      </p:sp>
      <p:sp>
        <p:nvSpPr>
          <p:cNvPr id="1770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1" y="1981200"/>
            <a:ext cx="9109076" cy="4114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4300" b="1" dirty="0">
                <a:latin typeface="+mj-lt"/>
              </a:rPr>
              <a:t>	</a:t>
            </a:r>
            <a:r>
              <a:rPr lang="en-US" altLang="en-US" sz="3600" dirty="0">
                <a:latin typeface="+mj-lt"/>
              </a:rPr>
              <a:t>Discuss the key issues and steps in systems analysis.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881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Systems Analysis</a:t>
            </a:r>
          </a:p>
        </p:txBody>
      </p:sp>
      <p:sp>
        <p:nvSpPr>
          <p:cNvPr id="1772547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When a new or improved system is needed, a written </a:t>
            </a:r>
            <a:r>
              <a:rPr lang="en-US" altLang="en-US" i="1" dirty="0" smtClean="0">
                <a:solidFill>
                  <a:schemeClr val="tx1"/>
                </a:solidFill>
                <a:latin typeface="+mj-lt"/>
              </a:rPr>
              <a:t>request for systems development</a:t>
            </a:r>
            <a:r>
              <a:rPr lang="en-US" altLang="en-US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en-US" dirty="0" smtClean="0">
                <a:latin typeface="+mj-lt"/>
              </a:rPr>
              <a:t>is prepared.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The request describes the current system’s problems, why the change is needed, and the proposed system’s goals and objectives.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latin typeface="+mj-lt"/>
              </a:rPr>
              <a:t>It also describes the anticipated benefits and costs.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4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ctr">
            <a:normAutofit/>
          </a:bodyPr>
          <a:lstStyle/>
          <a:p>
            <a:pPr eaLnBrk="1" hangingPunct="1"/>
            <a:r>
              <a:rPr lang="en-US" altLang="en-US" b="1" dirty="0" smtClean="0"/>
              <a:t>Systems Analysis</a:t>
            </a:r>
          </a:p>
        </p:txBody>
      </p:sp>
      <p:sp>
        <p:nvSpPr>
          <p:cNvPr id="1774595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marL="571500" indent="-571500"/>
            <a:r>
              <a:rPr lang="en-US" altLang="en-US" dirty="0" smtClean="0">
                <a:latin typeface="+mj-lt"/>
              </a:rPr>
              <a:t>There are five steps in the analysis phase: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Initial investigation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Systems survey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Feasibility study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Information needs and systems requirements</a:t>
            </a:r>
          </a:p>
          <a:p>
            <a:pPr marL="990600" lvl="1" indent="-533400">
              <a:buFontTx/>
              <a:buAutoNum type="arabicPeriod"/>
            </a:pPr>
            <a:r>
              <a:rPr lang="en-US" altLang="en-US" dirty="0" smtClean="0">
                <a:latin typeface="+mj-lt"/>
              </a:rPr>
              <a:t>Systems analysis report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691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References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996749" cy="4351338"/>
          </a:xfrm>
        </p:spPr>
        <p:txBody>
          <a:bodyPr>
            <a:normAutofit/>
          </a:bodyPr>
          <a:lstStyle/>
          <a:p>
            <a:pPr marL="571500" indent="-571500">
              <a:buFont typeface="+mj-lt"/>
              <a:buAutoNum type="romanLcPeriod"/>
            </a:pPr>
            <a:r>
              <a:rPr lang="en-GB" dirty="0" smtClean="0">
                <a:latin typeface="+mj-lt"/>
              </a:rPr>
              <a:t>Marshall B. Romney&amp; Paul J. </a:t>
            </a:r>
            <a:r>
              <a:rPr lang="en-GB" dirty="0" err="1" smtClean="0">
                <a:latin typeface="+mj-lt"/>
              </a:rPr>
              <a:t>Steinbar</a:t>
            </a:r>
            <a:r>
              <a:rPr lang="en-GB" dirty="0" smtClean="0">
                <a:latin typeface="+mj-lt"/>
              </a:rPr>
              <a:t>(2021). </a:t>
            </a:r>
            <a:r>
              <a:rPr lang="en-GB" i="1" dirty="0" smtClean="0">
                <a:latin typeface="+mj-lt"/>
              </a:rPr>
              <a:t>Accounting Information Systems (15</a:t>
            </a:r>
            <a:r>
              <a:rPr lang="en-GB" i="1" baseline="30000" dirty="0" smtClean="0">
                <a:latin typeface="+mj-lt"/>
              </a:rPr>
              <a:t>th</a:t>
            </a:r>
            <a:r>
              <a:rPr lang="en-GB" i="1" dirty="0" smtClean="0">
                <a:latin typeface="+mj-lt"/>
              </a:rPr>
              <a:t> Edition)</a:t>
            </a:r>
            <a:r>
              <a:rPr lang="en-GB" dirty="0" smtClean="0">
                <a:latin typeface="+mj-lt"/>
              </a:rPr>
              <a:t>, Pearson Education</a:t>
            </a:r>
          </a:p>
          <a:p>
            <a:pPr marL="571500" indent="-571500">
              <a:buFont typeface="+mj-lt"/>
              <a:buAutoNum type="romanLcPeriod"/>
            </a:pPr>
            <a:r>
              <a:rPr lang="en-US" dirty="0" err="1" smtClean="0">
                <a:latin typeface="+mj-lt"/>
              </a:rPr>
              <a:t>Gelinas</a:t>
            </a:r>
            <a:r>
              <a:rPr lang="en-US" dirty="0">
                <a:latin typeface="+mj-lt"/>
              </a:rPr>
              <a:t>, U. J., Dull, R. B., &amp; Wheeler, P. R. (2018). </a:t>
            </a:r>
            <a:r>
              <a:rPr lang="en-US" i="1" dirty="0">
                <a:latin typeface="+mj-lt"/>
              </a:rPr>
              <a:t>Accounting information </a:t>
            </a:r>
            <a:r>
              <a:rPr lang="en-US" i="1" dirty="0" smtClean="0">
                <a:latin typeface="+mj-lt"/>
              </a:rPr>
              <a:t>systems</a:t>
            </a:r>
            <a:r>
              <a:rPr lang="en-US" dirty="0">
                <a:latin typeface="+mj-lt"/>
              </a:rPr>
              <a:t> </a:t>
            </a:r>
            <a:r>
              <a:rPr lang="en-US" dirty="0" smtClean="0">
                <a:latin typeface="+mj-lt"/>
              </a:rPr>
              <a:t>(11th international), Cengage </a:t>
            </a:r>
            <a:r>
              <a:rPr lang="en-US" dirty="0">
                <a:latin typeface="+mj-lt"/>
              </a:rPr>
              <a:t>Learning Australia.</a:t>
            </a:r>
          </a:p>
          <a:p>
            <a:pPr marL="571500" lvl="0" indent="-571500">
              <a:buFont typeface="+mj-lt"/>
              <a:buAutoNum type="romanLcPeriod"/>
            </a:pPr>
            <a:r>
              <a:rPr lang="en-US" dirty="0" err="1">
                <a:latin typeface="+mj-lt"/>
              </a:rPr>
              <a:t>Simkin</a:t>
            </a:r>
            <a:r>
              <a:rPr lang="en-US" dirty="0">
                <a:latin typeface="+mj-lt"/>
              </a:rPr>
              <a:t>, M. G., Worrell, J. L</a:t>
            </a:r>
            <a:r>
              <a:rPr lang="en-US" dirty="0" smtClean="0">
                <a:latin typeface="+mj-lt"/>
              </a:rPr>
              <a:t>. &amp; </a:t>
            </a:r>
            <a:r>
              <a:rPr lang="en-US" dirty="0">
                <a:latin typeface="+mj-lt"/>
              </a:rPr>
              <a:t>Savage, A. A. (2019). </a:t>
            </a:r>
            <a:r>
              <a:rPr lang="en-US" i="1" dirty="0">
                <a:latin typeface="+mj-lt"/>
              </a:rPr>
              <a:t>Core concepts of accounting information systems</a:t>
            </a:r>
            <a:r>
              <a:rPr lang="en-US" dirty="0">
                <a:latin typeface="+mj-lt"/>
              </a:rPr>
              <a:t> (Fourteenth edition): John Wiley &amp; Sons</a:t>
            </a:r>
          </a:p>
          <a:p>
            <a:pPr marL="571500" lvl="0" indent="-571500">
              <a:buFont typeface="+mj-lt"/>
              <a:buAutoNum type="romanLcPeriod"/>
            </a:pPr>
            <a:r>
              <a:rPr lang="en-US" dirty="0">
                <a:latin typeface="+mj-lt"/>
              </a:rPr>
              <a:t>Quinn, M., &amp; Strauss, E. (Eds</a:t>
            </a:r>
            <a:r>
              <a:rPr lang="en-US" dirty="0" smtClean="0">
                <a:latin typeface="+mj-lt"/>
              </a:rPr>
              <a:t>.) (</a:t>
            </a:r>
            <a:r>
              <a:rPr lang="en-US" dirty="0">
                <a:latin typeface="+mj-lt"/>
              </a:rPr>
              <a:t>2018). </a:t>
            </a:r>
            <a:r>
              <a:rPr lang="en-US" i="1" dirty="0">
                <a:latin typeface="+mj-lt"/>
              </a:rPr>
              <a:t>The </a:t>
            </a:r>
            <a:r>
              <a:rPr lang="en-US" i="1" dirty="0" smtClean="0">
                <a:latin typeface="+mj-lt"/>
              </a:rPr>
              <a:t>Routledge </a:t>
            </a:r>
            <a:r>
              <a:rPr lang="en-US" i="1" dirty="0">
                <a:latin typeface="+mj-lt"/>
              </a:rPr>
              <a:t>companion to accounting information </a:t>
            </a:r>
            <a:r>
              <a:rPr lang="en-US" i="1" dirty="0" smtClean="0">
                <a:latin typeface="+mj-lt"/>
              </a:rPr>
              <a:t>systems</a:t>
            </a:r>
            <a:r>
              <a:rPr lang="en-US" dirty="0" smtClean="0">
                <a:latin typeface="+mj-lt"/>
              </a:rPr>
              <a:t>, Routledge</a:t>
            </a:r>
            <a:r>
              <a:rPr lang="en-US" dirty="0">
                <a:latin typeface="+mj-lt"/>
              </a:rPr>
              <a:t>.</a:t>
            </a:r>
          </a:p>
          <a:p>
            <a:endParaRPr lang="en-GB" dirty="0" smtClean="0">
              <a:latin typeface="+mj-lt"/>
            </a:endParaRPr>
          </a:p>
          <a:p>
            <a:endParaRPr lang="en-US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C02E9-2FDD-4E92-B284-B4B315E5001E}" type="slidenum">
              <a:rPr lang="en-US" smtClean="0">
                <a:latin typeface="+mj-lt"/>
              </a:rPr>
              <a:t>38</a:t>
            </a:fld>
            <a:endParaRPr lang="en-US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44044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869</TotalTime>
  <Words>1378</Words>
  <Application>Microsoft Office PowerPoint</Application>
  <PresentationFormat>Widescreen</PresentationFormat>
  <Paragraphs>268</Paragraphs>
  <Slides>38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Arial</vt:lpstr>
      <vt:lpstr>Calibri</vt:lpstr>
      <vt:lpstr>Calibri Light</vt:lpstr>
      <vt:lpstr>Times New Roman</vt:lpstr>
      <vt:lpstr>Wingdings</vt:lpstr>
      <vt:lpstr>Office Theme</vt:lpstr>
      <vt:lpstr>Accounting Information Systems </vt:lpstr>
      <vt:lpstr>Chapter 11: Learning Objectives</vt:lpstr>
      <vt:lpstr>Introduction</vt:lpstr>
      <vt:lpstr>Introduction</vt:lpstr>
      <vt:lpstr>Learning Objective 1</vt:lpstr>
      <vt:lpstr>The Systems Development Life Cycle</vt:lpstr>
      <vt:lpstr>The Systems Development Life Cycle: Systems Analysis</vt:lpstr>
      <vt:lpstr>The Systems Development Life Cycle: Conceptual Design</vt:lpstr>
      <vt:lpstr>The Systems Development Life Cycle: Physical Design</vt:lpstr>
      <vt:lpstr>The Systems Development Life Cycle: Implementation and Conversion</vt:lpstr>
      <vt:lpstr>The Systems Development Life Cycle: Operation and Maintenance</vt:lpstr>
      <vt:lpstr>Learning Objective 2</vt:lpstr>
      <vt:lpstr>The Players</vt:lpstr>
      <vt:lpstr>The Players</vt:lpstr>
      <vt:lpstr>The Players</vt:lpstr>
      <vt:lpstr>The Players</vt:lpstr>
      <vt:lpstr>The Players</vt:lpstr>
      <vt:lpstr>The Players</vt:lpstr>
      <vt:lpstr>Learning Objective 3</vt:lpstr>
      <vt:lpstr>Planning Systems Development</vt:lpstr>
      <vt:lpstr>Planning Systems Development</vt:lpstr>
      <vt:lpstr>Planning Techniques</vt:lpstr>
      <vt:lpstr>Planning Techniques: Gantt Chart</vt:lpstr>
      <vt:lpstr>Learning Objective 4</vt:lpstr>
      <vt:lpstr>Feasibility Analysis</vt:lpstr>
      <vt:lpstr>Feasibility Analysis</vt:lpstr>
      <vt:lpstr>Feasibility Analysis</vt:lpstr>
      <vt:lpstr>Feasibility Analysis</vt:lpstr>
      <vt:lpstr>Learning Objective 5</vt:lpstr>
      <vt:lpstr>Behavioral Aspects of Change</vt:lpstr>
      <vt:lpstr>Behavioral Aspects of Change</vt:lpstr>
      <vt:lpstr>Behavioral Aspects of Change</vt:lpstr>
      <vt:lpstr>Behavioral Aspects of Change</vt:lpstr>
      <vt:lpstr>Behavioral Aspects of Change</vt:lpstr>
      <vt:lpstr>Learning Objective 6</vt:lpstr>
      <vt:lpstr>Systems Analysis</vt:lpstr>
      <vt:lpstr>Systems Analysis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CoD_CIT</dc:creator>
  <cp:lastModifiedBy>CoD_CIT</cp:lastModifiedBy>
  <cp:revision>94</cp:revision>
  <dcterms:created xsi:type="dcterms:W3CDTF">2022-03-16T13:18:21Z</dcterms:created>
  <dcterms:modified xsi:type="dcterms:W3CDTF">2022-05-03T11:40:37Z</dcterms:modified>
</cp:coreProperties>
</file>