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sldIdLst>
    <p:sldId id="257" r:id="rId2"/>
    <p:sldId id="370" r:id="rId3"/>
    <p:sldId id="749" r:id="rId4"/>
    <p:sldId id="750" r:id="rId5"/>
    <p:sldId id="751" r:id="rId6"/>
    <p:sldId id="752" r:id="rId7"/>
    <p:sldId id="753" r:id="rId8"/>
    <p:sldId id="754" r:id="rId9"/>
    <p:sldId id="755" r:id="rId10"/>
    <p:sldId id="756" r:id="rId11"/>
    <p:sldId id="757" r:id="rId12"/>
    <p:sldId id="758" r:id="rId13"/>
    <p:sldId id="759" r:id="rId14"/>
    <p:sldId id="760" r:id="rId15"/>
    <p:sldId id="761" r:id="rId16"/>
    <p:sldId id="762" r:id="rId17"/>
    <p:sldId id="763" r:id="rId18"/>
    <p:sldId id="764" r:id="rId19"/>
    <p:sldId id="765" r:id="rId20"/>
    <p:sldId id="766" r:id="rId21"/>
    <p:sldId id="767" r:id="rId22"/>
    <p:sldId id="768" r:id="rId23"/>
    <p:sldId id="769" r:id="rId24"/>
    <p:sldId id="770" r:id="rId25"/>
    <p:sldId id="771" r:id="rId26"/>
    <p:sldId id="772" r:id="rId27"/>
    <p:sldId id="773" r:id="rId28"/>
    <p:sldId id="775" r:id="rId29"/>
    <p:sldId id="776" r:id="rId30"/>
    <p:sldId id="777" r:id="rId31"/>
    <p:sldId id="778" r:id="rId32"/>
    <p:sldId id="779" r:id="rId33"/>
    <p:sldId id="780" r:id="rId34"/>
    <p:sldId id="781" r:id="rId35"/>
    <p:sldId id="782" r:id="rId36"/>
    <p:sldId id="783" r:id="rId37"/>
    <p:sldId id="784" r:id="rId38"/>
    <p:sldId id="785"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110" autoAdjust="0"/>
    <p:restoredTop sz="93978" autoAdjust="0"/>
  </p:normalViewPr>
  <p:slideViewPr>
    <p:cSldViewPr snapToGrid="0">
      <p:cViewPr varScale="1">
        <p:scale>
          <a:sx n="63" d="100"/>
          <a:sy n="63" d="100"/>
        </p:scale>
        <p:origin x="9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5/6/2022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E458928-5A88-40E8-9308-6FD8ACA6F4AF}" type="slidenum">
              <a:rPr lang="en-US" altLang="en-US"/>
              <a:pPr/>
              <a:t>3</a:t>
            </a:fld>
            <a:endParaRPr lang="en-US" altLang="en-US"/>
          </a:p>
        </p:txBody>
      </p:sp>
      <p:sp>
        <p:nvSpPr>
          <p:cNvPr id="6144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144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497241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A757383-2824-4257-B895-0301E7EAAC9C}" type="slidenum">
              <a:rPr lang="en-US" altLang="en-US"/>
              <a:pPr/>
              <a:t>4</a:t>
            </a:fld>
            <a:endParaRPr lang="en-US" altLang="en-US"/>
          </a:p>
        </p:txBody>
      </p:sp>
      <p:sp>
        <p:nvSpPr>
          <p:cNvPr id="624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246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004027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FED85D9-AF3E-49ED-A1A9-A07B62588E4E}" type="slidenum">
              <a:rPr lang="en-US" altLang="en-US"/>
              <a:pPr/>
              <a:t>5</a:t>
            </a:fld>
            <a:endParaRPr lang="en-US" altLang="en-US"/>
          </a:p>
        </p:txBody>
      </p:sp>
      <p:sp>
        <p:nvSpPr>
          <p:cNvPr id="6349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349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5772674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A7124C3-AE5C-474E-AFBE-2F4EFA445301}" type="slidenum">
              <a:rPr lang="en-US" altLang="en-US"/>
              <a:pPr/>
              <a:t>7</a:t>
            </a:fld>
            <a:endParaRPr lang="en-US" altLang="en-US"/>
          </a:p>
        </p:txBody>
      </p:sp>
      <p:sp>
        <p:nvSpPr>
          <p:cNvPr id="6451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451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838718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73E38E76-3EDB-41A9-A4C7-FA225272DC32}" type="slidenum">
              <a:rPr lang="en-US" altLang="en-US"/>
              <a:pPr/>
              <a:t>9</a:t>
            </a:fld>
            <a:endParaRPr lang="en-US" altLang="en-US"/>
          </a:p>
        </p:txBody>
      </p:sp>
      <p:sp>
        <p:nvSpPr>
          <p:cNvPr id="6553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554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31560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61FFF4E-60DB-4D7F-B3B3-95E38F7F0AE0}" type="slidenum">
              <a:rPr lang="en-US" altLang="en-US"/>
              <a:pPr/>
              <a:t>10</a:t>
            </a:fld>
            <a:endParaRPr lang="en-US" altLang="en-US"/>
          </a:p>
        </p:txBody>
      </p:sp>
      <p:sp>
        <p:nvSpPr>
          <p:cNvPr id="6656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656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179397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CE43485-A4BD-4C7D-A590-A6A57C201865}" type="slidenum">
              <a:rPr lang="en-US" altLang="en-US"/>
              <a:pPr/>
              <a:t>11</a:t>
            </a:fld>
            <a:endParaRPr lang="en-US" altLang="en-US"/>
          </a:p>
        </p:txBody>
      </p:sp>
      <p:sp>
        <p:nvSpPr>
          <p:cNvPr id="6758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758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787479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45E6BE8-308E-4C2D-9835-C32036124C97}" type="slidenum">
              <a:rPr lang="en-US" altLang="en-US"/>
              <a:pPr/>
              <a:t>12</a:t>
            </a:fld>
            <a:endParaRPr lang="en-US" altLang="en-US"/>
          </a:p>
        </p:txBody>
      </p:sp>
      <p:sp>
        <p:nvSpPr>
          <p:cNvPr id="6861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861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34102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CAFFB7E-AED0-4EDE-A29C-286C1F323599}" type="slidenum">
              <a:rPr lang="en-US" altLang="en-US"/>
              <a:pPr/>
              <a:t>13</a:t>
            </a:fld>
            <a:endParaRPr lang="en-US" altLang="en-US"/>
          </a:p>
        </p:txBody>
      </p:sp>
      <p:sp>
        <p:nvSpPr>
          <p:cNvPr id="6963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6963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202082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B90F7AB1-EB51-4035-8DB7-D184F8FE83B1}" type="slidenum">
              <a:rPr lang="en-US" altLang="en-US"/>
              <a:pPr/>
              <a:t>14</a:t>
            </a:fld>
            <a:endParaRPr lang="en-US" altLang="en-US"/>
          </a:p>
        </p:txBody>
      </p:sp>
      <p:sp>
        <p:nvSpPr>
          <p:cNvPr id="7065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066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288115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9969AFBF-23F3-4EC1-9A64-07F772112A77}" type="slidenum">
              <a:rPr lang="en-US" altLang="en-US"/>
              <a:pPr/>
              <a:t>17</a:t>
            </a:fld>
            <a:endParaRPr lang="en-US" altLang="en-US"/>
          </a:p>
        </p:txBody>
      </p:sp>
      <p:sp>
        <p:nvSpPr>
          <p:cNvPr id="7168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168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813793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D66D470-EB89-4B21-BAA7-2C8803F8B84F}" type="slidenum">
              <a:rPr lang="en-US" altLang="en-US"/>
              <a:pPr/>
              <a:t>18</a:t>
            </a:fld>
            <a:endParaRPr lang="en-US" altLang="en-US"/>
          </a:p>
        </p:txBody>
      </p:sp>
      <p:sp>
        <p:nvSpPr>
          <p:cNvPr id="7270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270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345120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DA268CA-6B48-4D4C-AF60-919F9306D8BB}" type="slidenum">
              <a:rPr lang="en-US" altLang="en-US"/>
              <a:pPr/>
              <a:t>19</a:t>
            </a:fld>
            <a:endParaRPr lang="en-US" altLang="en-US"/>
          </a:p>
        </p:txBody>
      </p:sp>
      <p:sp>
        <p:nvSpPr>
          <p:cNvPr id="7373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373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9051478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25BFC59-51AC-44D9-AB79-6DDABE814C11}" type="slidenum">
              <a:rPr lang="en-US" altLang="en-US"/>
              <a:pPr/>
              <a:t>20</a:t>
            </a:fld>
            <a:endParaRPr lang="en-US" altLang="en-US"/>
          </a:p>
        </p:txBody>
      </p:sp>
      <p:sp>
        <p:nvSpPr>
          <p:cNvPr id="7475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475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8789669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3F27D3C-B2D2-471F-9597-5E709A9C0A13}" type="slidenum">
              <a:rPr lang="en-US" altLang="en-US"/>
              <a:pPr/>
              <a:t>21</a:t>
            </a:fld>
            <a:endParaRPr lang="en-US" altLang="en-US"/>
          </a:p>
        </p:txBody>
      </p:sp>
      <p:sp>
        <p:nvSpPr>
          <p:cNvPr id="7577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578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361648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09306CB5-B8E4-4BCE-89EA-486046551ADB}" type="slidenum">
              <a:rPr lang="en-US" altLang="en-US"/>
              <a:pPr/>
              <a:t>24</a:t>
            </a:fld>
            <a:endParaRPr lang="en-US" altLang="en-US"/>
          </a:p>
        </p:txBody>
      </p:sp>
      <p:sp>
        <p:nvSpPr>
          <p:cNvPr id="7680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680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506727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DD3BF74-79EF-4E9E-BC65-46ADB4D23681}" type="slidenum">
              <a:rPr lang="en-US" altLang="en-US"/>
              <a:pPr/>
              <a:t>25</a:t>
            </a:fld>
            <a:endParaRPr lang="en-US" altLang="en-US"/>
          </a:p>
        </p:txBody>
      </p:sp>
      <p:sp>
        <p:nvSpPr>
          <p:cNvPr id="7782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782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5098596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2805057F-556F-4830-8D74-2FAF10509A26}" type="slidenum">
              <a:rPr lang="en-US" altLang="en-US"/>
              <a:pPr/>
              <a:t>26</a:t>
            </a:fld>
            <a:endParaRPr lang="en-US" altLang="en-US"/>
          </a:p>
        </p:txBody>
      </p:sp>
      <p:sp>
        <p:nvSpPr>
          <p:cNvPr id="7885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885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87236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FBAA5B94-5122-4143-9482-7BE48E5090E6}" type="slidenum">
              <a:rPr lang="en-US" altLang="en-US"/>
              <a:pPr/>
              <a:t>27</a:t>
            </a:fld>
            <a:endParaRPr lang="en-US" altLang="en-US"/>
          </a:p>
        </p:txBody>
      </p:sp>
      <p:sp>
        <p:nvSpPr>
          <p:cNvPr id="7987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7987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5151687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374CDFD4-A566-42D5-BCF5-5DBAD79B6C47}" type="slidenum">
              <a:rPr lang="en-US" altLang="en-US"/>
              <a:pPr/>
              <a:t>28</a:t>
            </a:fld>
            <a:endParaRPr lang="en-US" altLang="en-US"/>
          </a:p>
        </p:txBody>
      </p:sp>
      <p:sp>
        <p:nvSpPr>
          <p:cNvPr id="8192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192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0032858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2D47CE8-2970-4407-B904-944DA7CE4504}" type="slidenum">
              <a:rPr lang="en-US" altLang="en-US"/>
              <a:pPr/>
              <a:t>29</a:t>
            </a:fld>
            <a:endParaRPr lang="en-US" altLang="en-US"/>
          </a:p>
        </p:txBody>
      </p:sp>
      <p:sp>
        <p:nvSpPr>
          <p:cNvPr id="8294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294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0891305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5646AAE0-229F-422B-9234-4D87419E9E88}" type="slidenum">
              <a:rPr lang="en-US" altLang="en-US"/>
              <a:pPr/>
              <a:t>30</a:t>
            </a:fld>
            <a:endParaRPr lang="en-US" altLang="en-US"/>
          </a:p>
        </p:txBody>
      </p:sp>
      <p:sp>
        <p:nvSpPr>
          <p:cNvPr id="83971"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3972"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480932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B71A507-EE16-45E6-ACDE-47D21D7A7A9C}" type="slidenum">
              <a:rPr lang="en-US" altLang="en-US"/>
              <a:pPr/>
              <a:t>31</a:t>
            </a:fld>
            <a:endParaRPr lang="en-US" altLang="en-US"/>
          </a:p>
        </p:txBody>
      </p:sp>
      <p:sp>
        <p:nvSpPr>
          <p:cNvPr id="84995"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4996"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9047899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AE3F5F2F-941D-4F35-92E4-0146600B40E8}" type="slidenum">
              <a:rPr lang="en-US" altLang="en-US"/>
              <a:pPr/>
              <a:t>34</a:t>
            </a:fld>
            <a:endParaRPr lang="en-US" altLang="en-US"/>
          </a:p>
        </p:txBody>
      </p:sp>
      <p:sp>
        <p:nvSpPr>
          <p:cNvPr id="86019"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6020"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983499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12C39E20-6BC5-4346-B0B1-B05535820A4B}" type="slidenum">
              <a:rPr lang="en-US" altLang="en-US"/>
              <a:pPr/>
              <a:t>35</a:t>
            </a:fld>
            <a:endParaRPr lang="en-US" altLang="en-US" dirty="0"/>
          </a:p>
        </p:txBody>
      </p:sp>
      <p:sp>
        <p:nvSpPr>
          <p:cNvPr id="87043"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7044"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36353868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E7D5FF34-B7EB-48C7-B365-5898C3203392}" type="slidenum">
              <a:rPr lang="en-US" altLang="en-US"/>
              <a:pPr/>
              <a:t>36</a:t>
            </a:fld>
            <a:endParaRPr lang="en-US" altLang="en-US" dirty="0"/>
          </a:p>
        </p:txBody>
      </p:sp>
      <p:sp>
        <p:nvSpPr>
          <p:cNvPr id="88067" name="Rectangle 2"/>
          <p:cNvSpPr>
            <a:spLocks noGrp="1" noRot="1" noChangeAspect="1" noChangeArrowheads="1" noTextEdit="1"/>
          </p:cNvSpPr>
          <p:nvPr>
            <p:ph type="sldImg"/>
          </p:nvPr>
        </p:nvSpPr>
        <p:spPr>
          <a:xfrm>
            <a:off x="393700" y="692150"/>
            <a:ext cx="6070600" cy="3416300"/>
          </a:xfrm>
          <a:ln w="12700" cap="flat">
            <a:solidFill>
              <a:schemeClr val="tx1"/>
            </a:solidFill>
          </a:ln>
        </p:spPr>
      </p:sp>
      <p:sp>
        <p:nvSpPr>
          <p:cNvPr id="88068" name="Rectangle 3"/>
          <p:cNvSpPr>
            <a:spLocks noGrp="1" noChangeArrowheads="1"/>
          </p:cNvSpPr>
          <p:nvPr>
            <p:ph type="body" idx="1"/>
          </p:nvPr>
        </p:nvSpPr>
        <p:spPr>
          <a:xfrm>
            <a:off x="914400" y="4341813"/>
            <a:ext cx="50292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dirty="0" smtClean="0">
              <a:latin typeface="Arial" panose="020B0604020202020204" pitchFamily="34" charset="0"/>
            </a:endParaRPr>
          </a:p>
        </p:txBody>
      </p:sp>
    </p:spTree>
    <p:extLst>
      <p:ext uri="{BB962C8B-B14F-4D97-AF65-F5344CB8AC3E}">
        <p14:creationId xmlns:p14="http://schemas.microsoft.com/office/powerpoint/2010/main" val="3579818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32000" y="190500"/>
            <a:ext cx="9347200" cy="15271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032000" y="19050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807200" y="19050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i="1"/>
            </a:lvl1pPr>
          </a:lstStyle>
          <a:p>
            <a:pPr>
              <a:defRPr/>
            </a:pPr>
            <a:r>
              <a:rPr lang="en-US" altLang="en-US" i="0"/>
              <a:t>©2003 Prentice Hall Business Publishing, </a:t>
            </a:r>
          </a:p>
          <a:p>
            <a:pPr>
              <a:defRPr/>
            </a:pPr>
            <a:r>
              <a:rPr lang="en-US" altLang="en-US"/>
              <a:t>Accounting Information Systems</a:t>
            </a:r>
            <a:r>
              <a:rPr lang="en-US" altLang="en-US" i="0"/>
              <a:t>, 9/e, Romney/Steinbart</a:t>
            </a:r>
          </a:p>
        </p:txBody>
      </p:sp>
      <p:sp>
        <p:nvSpPr>
          <p:cNvPr id="6" name="Rectangle 6"/>
          <p:cNvSpPr>
            <a:spLocks noGrp="1" noChangeArrowheads="1"/>
          </p:cNvSpPr>
          <p:nvPr>
            <p:ph type="sldNum" sz="quarter" idx="11"/>
          </p:nvPr>
        </p:nvSpPr>
        <p:spPr>
          <a:ln/>
        </p:spPr>
        <p:txBody>
          <a:bodyPr/>
          <a:lstStyle>
            <a:lvl1pPr>
              <a:defRPr/>
            </a:lvl1pPr>
          </a:lstStyle>
          <a:p>
            <a:r>
              <a:rPr lang="en-US" altLang="en-US"/>
              <a:t>17-</a:t>
            </a:r>
            <a:fld id="{7D362B2B-2BA1-46B5-B55F-DECB7A6EDE0C}" type="slidenum">
              <a:rPr lang="en-US" altLang="en-US"/>
              <a:pPr/>
              <a:t>‹#›</a:t>
            </a:fld>
            <a:endParaRPr lang="en-US" altLang="en-US"/>
          </a:p>
        </p:txBody>
      </p:sp>
    </p:spTree>
    <p:extLst>
      <p:ext uri="{BB962C8B-B14F-4D97-AF65-F5344CB8AC3E}">
        <p14:creationId xmlns:p14="http://schemas.microsoft.com/office/powerpoint/2010/main" val="2582871776"/>
      </p:ext>
    </p:extLst>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12: </a:t>
            </a:r>
            <a:r>
              <a:rPr lang="en-US" altLang="en-US" sz="4000" b="1" dirty="0"/>
              <a:t>Systems Development Methodologies</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12: Learning Objectives</a:t>
            </a:r>
          </a:p>
        </p:txBody>
      </p:sp>
      <p:sp>
        <p:nvSpPr>
          <p:cNvPr id="17413" name="Rectangle 3"/>
          <p:cNvSpPr>
            <a:spLocks noGrp="1" noChangeArrowheads="1"/>
          </p:cNvSpPr>
          <p:nvPr>
            <p:ph type="body" idx="1"/>
          </p:nvPr>
        </p:nvSpPr>
        <p:spPr/>
        <p:txBody>
          <a:bodyPr>
            <a:normAutofit fontScale="92500" lnSpcReduction="20000"/>
          </a:bodyPr>
          <a:lstStyle/>
          <a:p>
            <a:pPr marL="571500" indent="-571500">
              <a:buFontTx/>
              <a:buAutoNum type="arabicPeriod"/>
            </a:pPr>
            <a:r>
              <a:rPr lang="en-US" altLang="en-US" dirty="0">
                <a:latin typeface="+mj-lt"/>
              </a:rPr>
              <a:t>Describe how organizations purchase application software, vendor services, and hardware.</a:t>
            </a:r>
          </a:p>
          <a:p>
            <a:pPr marL="571500" indent="-571500">
              <a:buFontTx/>
              <a:buAutoNum type="arabicPeriod"/>
            </a:pPr>
            <a:r>
              <a:rPr lang="en-US" altLang="en-US" dirty="0">
                <a:latin typeface="+mj-lt"/>
              </a:rPr>
              <a:t>Explain how information system departments develop custom software.  </a:t>
            </a:r>
          </a:p>
          <a:p>
            <a:pPr marL="571500" indent="-571500">
              <a:buFontTx/>
              <a:buAutoNum type="arabicPeriod"/>
            </a:pPr>
            <a:r>
              <a:rPr lang="en-US" altLang="en-US" dirty="0">
                <a:latin typeface="+mj-lt"/>
              </a:rPr>
              <a:t>Explain how end-users develop, use, and control computer-based information systems.</a:t>
            </a:r>
          </a:p>
          <a:p>
            <a:pPr marL="495300" indent="-495300">
              <a:buFontTx/>
              <a:buAutoNum type="arabicPeriod" startAt="4"/>
            </a:pPr>
            <a:r>
              <a:rPr lang="en-US" altLang="en-US" dirty="0">
                <a:latin typeface="+mj-lt"/>
              </a:rPr>
              <a:t>Explain why organizations outsource their information systems, and evaluate the benefits and risks of this strategy.</a:t>
            </a:r>
          </a:p>
          <a:p>
            <a:pPr marL="495300" indent="-495300">
              <a:buFontTx/>
              <a:buAutoNum type="arabicPeriod" startAt="4"/>
            </a:pPr>
            <a:r>
              <a:rPr lang="en-US" altLang="en-US" dirty="0">
                <a:latin typeface="+mj-lt"/>
              </a:rPr>
              <a:t>Explain the principles and challenges of business process reengineering</a:t>
            </a:r>
            <a:r>
              <a:rPr lang="en-US" altLang="en-US" dirty="0" smtClean="0">
                <a:latin typeface="+mj-lt"/>
              </a:rPr>
              <a:t>.</a:t>
            </a:r>
          </a:p>
          <a:p>
            <a:pPr marL="571500" indent="-571500">
              <a:buFontTx/>
              <a:buAutoNum type="arabicPeriod" startAt="6"/>
            </a:pPr>
            <a:r>
              <a:rPr lang="en-US" altLang="en-US" dirty="0">
                <a:latin typeface="+mj-lt"/>
              </a:rPr>
              <a:t>Describe how prototypes are used to develop an AIS, and discuss the advantages and disadvantages of doing so.</a:t>
            </a:r>
          </a:p>
          <a:p>
            <a:pPr marL="571500" indent="-571500">
              <a:buFontTx/>
              <a:buAutoNum type="arabicPeriod" startAt="6"/>
            </a:pPr>
            <a:r>
              <a:rPr lang="en-US" altLang="en-US" dirty="0">
                <a:latin typeface="+mj-lt"/>
              </a:rPr>
              <a:t>Explain what computer-aided software engineering is and how it is used in systems development.</a:t>
            </a:r>
          </a:p>
          <a:p>
            <a:pPr marL="495300" indent="-495300">
              <a:buFontTx/>
              <a:buAutoNum type="arabicPeriod" startAt="4"/>
            </a:pPr>
            <a:endParaRPr lang="en-US" altLang="en-US" dirty="0">
              <a:latin typeface="+mj-lt"/>
            </a:endParaRPr>
          </a:p>
          <a:p>
            <a:pPr marL="571500" indent="-571500">
              <a:buFontTx/>
              <a:buAutoNum type="arabicPeriod"/>
            </a:pPr>
            <a:endParaRPr lang="en-US" altLang="en-US" dirty="0">
              <a:latin typeface="+mj-lt"/>
            </a:endParaRPr>
          </a:p>
          <a:p>
            <a:pPr marL="0" indent="0">
              <a:buNone/>
            </a:pPr>
            <a:endParaRPr lang="en-US" altLang="en-US" dirty="0">
              <a:latin typeface="+mj-lt"/>
            </a:endParaRPr>
          </a:p>
          <a:p>
            <a:pPr>
              <a:buFontTx/>
              <a:buChar char="2"/>
            </a:pPr>
            <a:endParaRPr lang="en-US" altLang="en-US" dirty="0">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Introduction</a:t>
            </a:r>
          </a:p>
        </p:txBody>
      </p:sp>
      <p:sp>
        <p:nvSpPr>
          <p:cNvPr id="1788931" name="Rectangle 3"/>
          <p:cNvSpPr>
            <a:spLocks noGrp="1" noChangeArrowheads="1"/>
          </p:cNvSpPr>
          <p:nvPr>
            <p:ph type="body" idx="1"/>
          </p:nvPr>
        </p:nvSpPr>
        <p:spPr>
          <a:xfrm>
            <a:off x="838200" y="1676400"/>
            <a:ext cx="88392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pPr>
            <a:r>
              <a:rPr lang="en-US" altLang="en-US" sz="2600" dirty="0">
                <a:latin typeface="+mj-lt"/>
              </a:rPr>
              <a:t>This chapter discusses three ways to obtain a new information system: purchasing prewritten software, developing software in-house, and hiring an outside company (outsourcing).</a:t>
            </a:r>
          </a:p>
          <a:p>
            <a:pPr eaLnBrk="1" hangingPunct="1">
              <a:lnSpc>
                <a:spcPct val="90000"/>
              </a:lnSpc>
            </a:pPr>
            <a:r>
              <a:rPr lang="en-US" altLang="en-US" sz="2600" dirty="0">
                <a:latin typeface="+mj-lt"/>
              </a:rPr>
              <a:t>It also presents ways of speeding up or improving the development process – business process reengineering, prototyping and computer-aided software engineering (CASE) tools.</a:t>
            </a:r>
          </a:p>
        </p:txBody>
      </p:sp>
      <p:sp>
        <p:nvSpPr>
          <p:cNvPr id="2" name="Slide Number Placeholder 1"/>
          <p:cNvSpPr>
            <a:spLocks noGrp="1"/>
          </p:cNvSpPr>
          <p:nvPr>
            <p:ph type="sldNum" sz="quarter" idx="12"/>
          </p:nvPr>
        </p:nvSpPr>
        <p:spPr/>
        <p:txBody>
          <a:bodyPr/>
          <a:lstStyle/>
          <a:p>
            <a:fld id="{919C02E9-2FDD-4E92-B284-B4B315E5001E}" type="slidenum">
              <a:rPr lang="en-US" smtClean="0"/>
              <a:t>3</a:t>
            </a:fld>
            <a:endParaRPr lang="en-US"/>
          </a:p>
        </p:txBody>
      </p:sp>
    </p:spTree>
    <p:extLst>
      <p:ext uri="{BB962C8B-B14F-4D97-AF65-F5344CB8AC3E}">
        <p14:creationId xmlns:p14="http://schemas.microsoft.com/office/powerpoint/2010/main" val="19057642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1</a:t>
            </a:r>
          </a:p>
        </p:txBody>
      </p:sp>
      <p:sp>
        <p:nvSpPr>
          <p:cNvPr id="1797123" name="Rectangle 3"/>
          <p:cNvSpPr>
            <a:spLocks noGrp="1" noChangeArrowheads="1"/>
          </p:cNvSpPr>
          <p:nvPr>
            <p:ph type="body" idx="1"/>
          </p:nvPr>
        </p:nvSpPr>
        <p:spPr>
          <a:xfrm>
            <a:off x="838201" y="1981200"/>
            <a:ext cx="9109076"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Describe how organizations purchase application software, vendor services, and hardware.</a:t>
            </a:r>
          </a:p>
        </p:txBody>
      </p:sp>
      <p:sp>
        <p:nvSpPr>
          <p:cNvPr id="2" name="Slide Number Placeholder 1"/>
          <p:cNvSpPr>
            <a:spLocks noGrp="1"/>
          </p:cNvSpPr>
          <p:nvPr>
            <p:ph type="sldNum" sz="quarter" idx="12"/>
          </p:nvPr>
        </p:nvSpPr>
        <p:spPr/>
        <p:txBody>
          <a:bodyPr/>
          <a:lstStyle/>
          <a:p>
            <a:fld id="{919C02E9-2FDD-4E92-B284-B4B315E5001E}" type="slidenum">
              <a:rPr lang="en-US" smtClean="0"/>
              <a:t>4</a:t>
            </a:fld>
            <a:endParaRPr lang="en-US"/>
          </a:p>
        </p:txBody>
      </p:sp>
    </p:spTree>
    <p:extLst>
      <p:ext uri="{BB962C8B-B14F-4D97-AF65-F5344CB8AC3E}">
        <p14:creationId xmlns:p14="http://schemas.microsoft.com/office/powerpoint/2010/main" val="2572475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Purchase Software</a:t>
            </a:r>
          </a:p>
        </p:txBody>
      </p:sp>
      <p:sp>
        <p:nvSpPr>
          <p:cNvPr id="1799171" name="Rectangle 3"/>
          <p:cNvSpPr>
            <a:spLocks noGrp="1" noChangeArrowheads="1"/>
          </p:cNvSpPr>
          <p:nvPr>
            <p:ph type="body" idx="1"/>
          </p:nvPr>
        </p:nvSpPr>
        <p:spPr>
          <a:xfrm>
            <a:off x="838200" y="1828800"/>
            <a:ext cx="91440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pPr>
            <a:r>
              <a:rPr lang="en-US" altLang="en-US" i="1" dirty="0" smtClean="0">
                <a:solidFill>
                  <a:schemeClr val="tx1"/>
                </a:solidFill>
                <a:latin typeface="+mj-lt"/>
              </a:rPr>
              <a:t>Canned software </a:t>
            </a:r>
            <a:r>
              <a:rPr lang="en-US" altLang="en-US" dirty="0" smtClean="0">
                <a:latin typeface="+mj-lt"/>
              </a:rPr>
              <a:t>is written by software development companies and is sold on the open market to a broad range of users with similar requirements.</a:t>
            </a:r>
          </a:p>
          <a:p>
            <a:pPr eaLnBrk="1" hangingPunct="1">
              <a:lnSpc>
                <a:spcPct val="90000"/>
              </a:lnSpc>
            </a:pPr>
            <a:r>
              <a:rPr lang="en-US" altLang="en-US" i="1" dirty="0" smtClean="0">
                <a:solidFill>
                  <a:schemeClr val="tx1"/>
                </a:solidFill>
                <a:latin typeface="+mj-lt"/>
              </a:rPr>
              <a:t>Turnkey systems </a:t>
            </a:r>
            <a:r>
              <a:rPr lang="en-US" altLang="en-US" dirty="0" smtClean="0">
                <a:latin typeface="+mj-lt"/>
              </a:rPr>
              <a:t>are a combination of software and hardware sold as a package.  The vendor installs the entire system and user needs only to “turn the key”.</a:t>
            </a:r>
          </a:p>
        </p:txBody>
      </p:sp>
      <p:sp>
        <p:nvSpPr>
          <p:cNvPr id="2" name="Slide Number Placeholder 1"/>
          <p:cNvSpPr>
            <a:spLocks noGrp="1"/>
          </p:cNvSpPr>
          <p:nvPr>
            <p:ph type="sldNum" sz="quarter" idx="12"/>
          </p:nvPr>
        </p:nvSpPr>
        <p:spPr/>
        <p:txBody>
          <a:bodyPr/>
          <a:lstStyle/>
          <a:p>
            <a:fld id="{919C02E9-2FDD-4E92-B284-B4B315E5001E}" type="slidenum">
              <a:rPr lang="en-US" smtClean="0"/>
              <a:t>5</a:t>
            </a:fld>
            <a:endParaRPr lang="en-US"/>
          </a:p>
        </p:txBody>
      </p:sp>
    </p:spTree>
    <p:extLst>
      <p:ext uri="{BB962C8B-B14F-4D97-AF65-F5344CB8AC3E}">
        <p14:creationId xmlns:p14="http://schemas.microsoft.com/office/powerpoint/2010/main" val="2438238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US" altLang="en-US" b="1" dirty="0" smtClean="0"/>
              <a:t>Purchase Software…</a:t>
            </a:r>
            <a:endParaRPr lang="en-US" altLang="en-US" sz="2400" b="1" dirty="0"/>
          </a:p>
        </p:txBody>
      </p:sp>
      <p:sp>
        <p:nvSpPr>
          <p:cNvPr id="14341" name="Rectangle 3"/>
          <p:cNvSpPr>
            <a:spLocks noGrp="1" noChangeArrowheads="1"/>
          </p:cNvSpPr>
          <p:nvPr>
            <p:ph type="body" idx="1"/>
          </p:nvPr>
        </p:nvSpPr>
        <p:spPr/>
        <p:txBody>
          <a:bodyPr/>
          <a:lstStyle/>
          <a:p>
            <a:pPr indent="0">
              <a:buNone/>
            </a:pPr>
            <a:r>
              <a:rPr lang="en-US" altLang="en-US" dirty="0" smtClean="0">
                <a:latin typeface="+mj-lt"/>
              </a:rPr>
              <a:t>The Internet has given companies a new way to acquire software:  </a:t>
            </a:r>
          </a:p>
          <a:p>
            <a:pPr indent="0">
              <a:buNone/>
            </a:pPr>
            <a:r>
              <a:rPr lang="en-US" altLang="en-US" dirty="0" smtClean="0">
                <a:latin typeface="+mj-lt"/>
              </a:rPr>
              <a:t>Application service providers (ASPs) host Web-based software on their computers and deliver the software to their clients over the Internet.</a:t>
            </a:r>
          </a:p>
          <a:p>
            <a:pPr indent="0">
              <a:buNone/>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6</a:t>
            </a:fld>
            <a:endParaRPr lang="en-US"/>
          </a:p>
        </p:txBody>
      </p:sp>
    </p:spTree>
    <p:extLst>
      <p:ext uri="{BB962C8B-B14F-4D97-AF65-F5344CB8AC3E}">
        <p14:creationId xmlns:p14="http://schemas.microsoft.com/office/powerpoint/2010/main" val="591260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Purchasing Software and The SDLC</a:t>
            </a:r>
          </a:p>
        </p:txBody>
      </p:sp>
      <p:sp>
        <p:nvSpPr>
          <p:cNvPr id="180121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Companies that buy rather than develop AIS software still go through the systems development life cycle (SDLC).</a:t>
            </a:r>
          </a:p>
          <a:p>
            <a:pPr marL="990600" lvl="1" indent="-533400">
              <a:buFontTx/>
              <a:buAutoNum type="arabicPeriod"/>
            </a:pPr>
            <a:r>
              <a:rPr lang="en-US" altLang="en-US" dirty="0" smtClean="0">
                <a:latin typeface="+mj-lt"/>
              </a:rPr>
              <a:t>Systems analysis</a:t>
            </a:r>
          </a:p>
          <a:p>
            <a:pPr marL="990600" lvl="1" indent="-533400">
              <a:buFontTx/>
              <a:buAutoNum type="arabicPeriod"/>
            </a:pPr>
            <a:r>
              <a:rPr lang="en-US" altLang="en-US" dirty="0" smtClean="0">
                <a:latin typeface="+mj-lt"/>
              </a:rPr>
              <a:t>Conceptual design</a:t>
            </a:r>
          </a:p>
          <a:p>
            <a:pPr marL="990600" lvl="1" indent="-533400">
              <a:buFontTx/>
              <a:buAutoNum type="arabicPeriod"/>
            </a:pPr>
            <a:r>
              <a:rPr lang="en-US" altLang="en-US" dirty="0" smtClean="0">
                <a:latin typeface="+mj-lt"/>
              </a:rPr>
              <a:t>Physical design</a:t>
            </a:r>
          </a:p>
          <a:p>
            <a:pPr marL="990600" lvl="1" indent="-533400">
              <a:buFontTx/>
              <a:buAutoNum type="arabicPeriod"/>
            </a:pPr>
            <a:r>
              <a:rPr lang="en-US" altLang="en-US" dirty="0" smtClean="0">
                <a:latin typeface="+mj-lt"/>
              </a:rPr>
              <a:t>Implementation and conversion</a:t>
            </a:r>
          </a:p>
          <a:p>
            <a:pPr marL="990600" lvl="1" indent="-533400">
              <a:buFontTx/>
              <a:buAutoNum type="arabicPeriod"/>
            </a:pPr>
            <a:r>
              <a:rPr lang="en-US" altLang="en-US" dirty="0" smtClean="0">
                <a:latin typeface="+mj-lt"/>
              </a:rPr>
              <a:t>Operation and maintenance</a:t>
            </a:r>
          </a:p>
        </p:txBody>
      </p:sp>
      <p:sp>
        <p:nvSpPr>
          <p:cNvPr id="2" name="Slide Number Placeholder 1"/>
          <p:cNvSpPr>
            <a:spLocks noGrp="1"/>
          </p:cNvSpPr>
          <p:nvPr>
            <p:ph type="sldNum" sz="quarter" idx="12"/>
          </p:nvPr>
        </p:nvSpPr>
        <p:spPr/>
        <p:txBody>
          <a:bodyPr/>
          <a:lstStyle/>
          <a:p>
            <a:fld id="{919C02E9-2FDD-4E92-B284-B4B315E5001E}" type="slidenum">
              <a:rPr lang="en-US" smtClean="0"/>
              <a:t>7</a:t>
            </a:fld>
            <a:endParaRPr lang="en-US"/>
          </a:p>
        </p:txBody>
      </p:sp>
    </p:spTree>
    <p:extLst>
      <p:ext uri="{BB962C8B-B14F-4D97-AF65-F5344CB8AC3E}">
        <p14:creationId xmlns:p14="http://schemas.microsoft.com/office/powerpoint/2010/main" val="23019803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p:txBody>
          <a:bodyPr/>
          <a:lstStyle/>
          <a:p>
            <a:pPr eaLnBrk="1" hangingPunct="1"/>
            <a:r>
              <a:rPr lang="en-US" altLang="en-US" sz="3600" b="1" dirty="0"/>
              <a:t>The Systems Acquisition Process</a:t>
            </a:r>
          </a:p>
        </p:txBody>
      </p:sp>
      <p:grpSp>
        <p:nvGrpSpPr>
          <p:cNvPr id="16389" name="Group 4"/>
          <p:cNvGrpSpPr>
            <a:grpSpLocks/>
          </p:cNvGrpSpPr>
          <p:nvPr/>
        </p:nvGrpSpPr>
        <p:grpSpPr bwMode="auto">
          <a:xfrm>
            <a:off x="2109788" y="2832100"/>
            <a:ext cx="2754312" cy="914400"/>
            <a:chOff x="192" y="1824"/>
            <a:chExt cx="1729" cy="817"/>
          </a:xfrm>
          <a:solidFill>
            <a:schemeClr val="accent2"/>
          </a:solidFill>
        </p:grpSpPr>
        <p:sp>
          <p:nvSpPr>
            <p:cNvPr id="16413" name="Freeform 5"/>
            <p:cNvSpPr>
              <a:spLocks/>
            </p:cNvSpPr>
            <p:nvPr/>
          </p:nvSpPr>
          <p:spPr bwMode="auto">
            <a:xfrm>
              <a:off x="192" y="1824"/>
              <a:ext cx="1729" cy="817"/>
            </a:xfrm>
            <a:custGeom>
              <a:avLst/>
              <a:gdLst>
                <a:gd name="T0" fmla="*/ 864 w 1729"/>
                <a:gd name="T1" fmla="*/ 0 h 817"/>
                <a:gd name="T2" fmla="*/ 0 w 1729"/>
                <a:gd name="T3" fmla="*/ 408 h 817"/>
                <a:gd name="T4" fmla="*/ 864 w 1729"/>
                <a:gd name="T5" fmla="*/ 816 h 817"/>
                <a:gd name="T6" fmla="*/ 1728 w 1729"/>
                <a:gd name="T7" fmla="*/ 408 h 817"/>
                <a:gd name="T8" fmla="*/ 864 w 1729"/>
                <a:gd name="T9" fmla="*/ 0 h 8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29" h="817">
                  <a:moveTo>
                    <a:pt x="864" y="0"/>
                  </a:moveTo>
                  <a:lnTo>
                    <a:pt x="0" y="408"/>
                  </a:lnTo>
                  <a:lnTo>
                    <a:pt x="864" y="816"/>
                  </a:lnTo>
                  <a:lnTo>
                    <a:pt x="1728" y="408"/>
                  </a:lnTo>
                  <a:lnTo>
                    <a:pt x="864" y="0"/>
                  </a:lnTo>
                </a:path>
              </a:pathLst>
            </a:custGeom>
            <a:grp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6414" name="Rectangle 6"/>
            <p:cNvSpPr>
              <a:spLocks noChangeArrowheads="1"/>
            </p:cNvSpPr>
            <p:nvPr/>
          </p:nvSpPr>
          <p:spPr bwMode="auto">
            <a:xfrm>
              <a:off x="659" y="2051"/>
              <a:ext cx="794" cy="362"/>
            </a:xfrm>
            <a:prstGeom prst="rect">
              <a:avLst/>
            </a:prstGeom>
            <a:grpFill/>
            <a:ln w="127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dirty="0">
                  <a:latin typeface="+mj-lt"/>
                </a:rPr>
                <a:t>Will package</a:t>
              </a:r>
            </a:p>
            <a:p>
              <a:pPr algn="ctr">
                <a:lnSpc>
                  <a:spcPct val="75000"/>
                </a:lnSpc>
                <a:spcBef>
                  <a:spcPct val="0"/>
                </a:spcBef>
              </a:pPr>
              <a:r>
                <a:rPr lang="en-US" altLang="en-US" b="1" dirty="0">
                  <a:latin typeface="+mj-lt"/>
                </a:rPr>
                <a:t>meet needs?</a:t>
              </a:r>
            </a:p>
          </p:txBody>
        </p:sp>
      </p:grpSp>
      <p:sp>
        <p:nvSpPr>
          <p:cNvPr id="16390" name="Rectangle 7"/>
          <p:cNvSpPr>
            <a:spLocks noChangeArrowheads="1"/>
          </p:cNvSpPr>
          <p:nvPr/>
        </p:nvSpPr>
        <p:spPr bwMode="auto">
          <a:xfrm>
            <a:off x="8915401" y="2914650"/>
            <a:ext cx="1558925" cy="750888"/>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a:latin typeface="+mj-lt"/>
              </a:rPr>
              <a:t>Develop</a:t>
            </a:r>
          </a:p>
          <a:p>
            <a:pPr algn="ctr">
              <a:lnSpc>
                <a:spcPct val="75000"/>
              </a:lnSpc>
              <a:spcBef>
                <a:spcPct val="0"/>
              </a:spcBef>
            </a:pPr>
            <a:r>
              <a:rPr lang="en-US" altLang="en-US" b="1">
                <a:latin typeface="+mj-lt"/>
              </a:rPr>
              <a:t>software</a:t>
            </a:r>
          </a:p>
          <a:p>
            <a:pPr algn="ctr">
              <a:lnSpc>
                <a:spcPct val="75000"/>
              </a:lnSpc>
              <a:spcBef>
                <a:spcPct val="0"/>
              </a:spcBef>
            </a:pPr>
            <a:r>
              <a:rPr lang="en-US" altLang="en-US" b="1">
                <a:latin typeface="+mj-lt"/>
              </a:rPr>
              <a:t>internally</a:t>
            </a:r>
          </a:p>
        </p:txBody>
      </p:sp>
      <p:sp>
        <p:nvSpPr>
          <p:cNvPr id="16391" name="Rectangle 8"/>
          <p:cNvSpPr>
            <a:spLocks noChangeArrowheads="1"/>
          </p:cNvSpPr>
          <p:nvPr/>
        </p:nvSpPr>
        <p:spPr bwMode="auto">
          <a:xfrm>
            <a:off x="7467600" y="4419600"/>
            <a:ext cx="1974850" cy="79375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a:latin typeface="+mj-lt"/>
              </a:rPr>
              <a:t>Send RFP for</a:t>
            </a:r>
          </a:p>
          <a:p>
            <a:pPr algn="ctr">
              <a:lnSpc>
                <a:spcPct val="75000"/>
              </a:lnSpc>
              <a:spcBef>
                <a:spcPct val="0"/>
              </a:spcBef>
            </a:pPr>
            <a:r>
              <a:rPr lang="en-US" altLang="en-US" b="1">
                <a:latin typeface="+mj-lt"/>
              </a:rPr>
              <a:t>hardware,</a:t>
            </a:r>
          </a:p>
          <a:p>
            <a:pPr algn="ctr">
              <a:lnSpc>
                <a:spcPct val="75000"/>
              </a:lnSpc>
              <a:spcBef>
                <a:spcPct val="0"/>
              </a:spcBef>
            </a:pPr>
            <a:r>
              <a:rPr lang="en-US" altLang="en-US" b="1">
                <a:latin typeface="+mj-lt"/>
              </a:rPr>
              <a:t>if necessary</a:t>
            </a:r>
          </a:p>
        </p:txBody>
      </p:sp>
      <p:sp>
        <p:nvSpPr>
          <p:cNvPr id="16392" name="Rectangle 9"/>
          <p:cNvSpPr>
            <a:spLocks noChangeArrowheads="1"/>
          </p:cNvSpPr>
          <p:nvPr/>
        </p:nvSpPr>
        <p:spPr bwMode="auto">
          <a:xfrm>
            <a:off x="2722563" y="5257801"/>
            <a:ext cx="1528762" cy="627063"/>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a:latin typeface="+mj-lt"/>
              </a:rPr>
              <a:t>Evaluate</a:t>
            </a:r>
          </a:p>
          <a:p>
            <a:pPr algn="ctr">
              <a:lnSpc>
                <a:spcPct val="75000"/>
              </a:lnSpc>
              <a:spcBef>
                <a:spcPct val="0"/>
              </a:spcBef>
            </a:pPr>
            <a:r>
              <a:rPr lang="en-US" altLang="en-US" b="1">
                <a:latin typeface="+mj-lt"/>
              </a:rPr>
              <a:t>proposal</a:t>
            </a:r>
          </a:p>
        </p:txBody>
      </p:sp>
      <p:sp>
        <p:nvSpPr>
          <p:cNvPr id="16393" name="Rectangle 14"/>
          <p:cNvSpPr>
            <a:spLocks noChangeArrowheads="1"/>
          </p:cNvSpPr>
          <p:nvPr/>
        </p:nvSpPr>
        <p:spPr bwMode="auto">
          <a:xfrm>
            <a:off x="4724400" y="2895600"/>
            <a:ext cx="762000" cy="36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b="1">
                <a:latin typeface="+mj-lt"/>
              </a:rPr>
              <a:t>No</a:t>
            </a:r>
          </a:p>
        </p:txBody>
      </p:sp>
      <p:sp>
        <p:nvSpPr>
          <p:cNvPr id="16394" name="Rectangle 15"/>
          <p:cNvSpPr>
            <a:spLocks noChangeArrowheads="1"/>
          </p:cNvSpPr>
          <p:nvPr/>
        </p:nvSpPr>
        <p:spPr bwMode="auto">
          <a:xfrm>
            <a:off x="3395663" y="4168775"/>
            <a:ext cx="762000" cy="36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b="1">
                <a:latin typeface="+mj-lt"/>
              </a:rPr>
              <a:t>Yes</a:t>
            </a:r>
          </a:p>
        </p:txBody>
      </p:sp>
      <p:sp>
        <p:nvSpPr>
          <p:cNvPr id="16395" name="Rectangle 16"/>
          <p:cNvSpPr>
            <a:spLocks noChangeArrowheads="1"/>
          </p:cNvSpPr>
          <p:nvPr/>
        </p:nvSpPr>
        <p:spPr bwMode="auto">
          <a:xfrm>
            <a:off x="2722563" y="1752601"/>
            <a:ext cx="1528762" cy="627063"/>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dirty="0">
                <a:latin typeface="+mj-lt"/>
              </a:rPr>
              <a:t>Investigate</a:t>
            </a:r>
          </a:p>
          <a:p>
            <a:pPr algn="ctr">
              <a:lnSpc>
                <a:spcPct val="75000"/>
              </a:lnSpc>
              <a:spcBef>
                <a:spcPct val="0"/>
              </a:spcBef>
            </a:pPr>
            <a:r>
              <a:rPr lang="en-US" altLang="en-US" b="1" dirty="0">
                <a:latin typeface="+mj-lt"/>
              </a:rPr>
              <a:t>software</a:t>
            </a:r>
          </a:p>
          <a:p>
            <a:pPr algn="ctr">
              <a:lnSpc>
                <a:spcPct val="75000"/>
              </a:lnSpc>
              <a:spcBef>
                <a:spcPct val="0"/>
              </a:spcBef>
            </a:pPr>
            <a:r>
              <a:rPr lang="en-US" altLang="en-US" b="1" dirty="0">
                <a:latin typeface="+mj-lt"/>
              </a:rPr>
              <a:t>packages</a:t>
            </a:r>
          </a:p>
        </p:txBody>
      </p:sp>
      <p:grpSp>
        <p:nvGrpSpPr>
          <p:cNvPr id="16396" name="Group 17"/>
          <p:cNvGrpSpPr>
            <a:grpSpLocks/>
          </p:cNvGrpSpPr>
          <p:nvPr/>
        </p:nvGrpSpPr>
        <p:grpSpPr bwMode="auto">
          <a:xfrm>
            <a:off x="5386388" y="2833688"/>
            <a:ext cx="2754312" cy="912812"/>
            <a:chOff x="2256" y="1835"/>
            <a:chExt cx="1729" cy="769"/>
          </a:xfrm>
          <a:solidFill>
            <a:schemeClr val="accent2"/>
          </a:solidFill>
        </p:grpSpPr>
        <p:sp>
          <p:nvSpPr>
            <p:cNvPr id="16411" name="Freeform 18"/>
            <p:cNvSpPr>
              <a:spLocks/>
            </p:cNvSpPr>
            <p:nvPr/>
          </p:nvSpPr>
          <p:spPr bwMode="auto">
            <a:xfrm>
              <a:off x="2256" y="1835"/>
              <a:ext cx="1729" cy="769"/>
            </a:xfrm>
            <a:custGeom>
              <a:avLst/>
              <a:gdLst>
                <a:gd name="T0" fmla="*/ 864 w 1729"/>
                <a:gd name="T1" fmla="*/ 0 h 769"/>
                <a:gd name="T2" fmla="*/ 0 w 1729"/>
                <a:gd name="T3" fmla="*/ 384 h 769"/>
                <a:gd name="T4" fmla="*/ 864 w 1729"/>
                <a:gd name="T5" fmla="*/ 768 h 769"/>
                <a:gd name="T6" fmla="*/ 1728 w 1729"/>
                <a:gd name="T7" fmla="*/ 384 h 769"/>
                <a:gd name="T8" fmla="*/ 864 w 1729"/>
                <a:gd name="T9" fmla="*/ 0 h 7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29" h="769">
                  <a:moveTo>
                    <a:pt x="864" y="0"/>
                  </a:moveTo>
                  <a:lnTo>
                    <a:pt x="0" y="384"/>
                  </a:lnTo>
                  <a:lnTo>
                    <a:pt x="864" y="768"/>
                  </a:lnTo>
                  <a:lnTo>
                    <a:pt x="1728" y="384"/>
                  </a:lnTo>
                  <a:lnTo>
                    <a:pt x="864" y="0"/>
                  </a:lnTo>
                </a:path>
              </a:pathLst>
            </a:custGeom>
            <a:grpFill/>
            <a:ln w="12700" cap="rnd"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16412" name="Rectangle 19"/>
            <p:cNvSpPr>
              <a:spLocks noChangeArrowheads="1"/>
            </p:cNvSpPr>
            <p:nvPr/>
          </p:nvSpPr>
          <p:spPr bwMode="auto">
            <a:xfrm>
              <a:off x="2723" y="2048"/>
              <a:ext cx="794" cy="342"/>
            </a:xfrm>
            <a:prstGeom prst="rect">
              <a:avLst/>
            </a:prstGeom>
            <a:grpFill/>
            <a:ln w="1270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dirty="0">
                  <a:latin typeface="+mj-lt"/>
                </a:rPr>
                <a:t>Can package</a:t>
              </a:r>
            </a:p>
            <a:p>
              <a:pPr algn="ctr">
                <a:lnSpc>
                  <a:spcPct val="75000"/>
                </a:lnSpc>
                <a:spcBef>
                  <a:spcPct val="0"/>
                </a:spcBef>
              </a:pPr>
              <a:r>
                <a:rPr lang="en-US" altLang="en-US" b="1" dirty="0">
                  <a:latin typeface="+mj-lt"/>
                </a:rPr>
                <a:t>be modified?</a:t>
              </a:r>
            </a:p>
          </p:txBody>
        </p:sp>
      </p:grpSp>
      <p:sp>
        <p:nvSpPr>
          <p:cNvPr id="16397" name="Rectangle 20"/>
          <p:cNvSpPr>
            <a:spLocks noChangeArrowheads="1"/>
          </p:cNvSpPr>
          <p:nvPr/>
        </p:nvSpPr>
        <p:spPr bwMode="auto">
          <a:xfrm>
            <a:off x="2533650" y="4038600"/>
            <a:ext cx="1905000" cy="736600"/>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a:latin typeface="+mj-lt"/>
              </a:rPr>
              <a:t>Send RFP for</a:t>
            </a:r>
          </a:p>
          <a:p>
            <a:pPr algn="ctr">
              <a:lnSpc>
                <a:spcPct val="75000"/>
              </a:lnSpc>
              <a:spcBef>
                <a:spcPct val="0"/>
              </a:spcBef>
            </a:pPr>
            <a:r>
              <a:rPr lang="en-US" altLang="en-US" b="1">
                <a:latin typeface="+mj-lt"/>
              </a:rPr>
              <a:t>software and</a:t>
            </a:r>
          </a:p>
          <a:p>
            <a:pPr algn="ctr">
              <a:lnSpc>
                <a:spcPct val="75000"/>
              </a:lnSpc>
              <a:spcBef>
                <a:spcPct val="0"/>
              </a:spcBef>
            </a:pPr>
            <a:r>
              <a:rPr lang="en-US" altLang="en-US" b="1">
                <a:latin typeface="+mj-lt"/>
              </a:rPr>
              <a:t>hardware</a:t>
            </a:r>
          </a:p>
        </p:txBody>
      </p:sp>
      <p:sp>
        <p:nvSpPr>
          <p:cNvPr id="16398" name="Rectangle 21"/>
          <p:cNvSpPr>
            <a:spLocks noChangeArrowheads="1"/>
          </p:cNvSpPr>
          <p:nvPr/>
        </p:nvSpPr>
        <p:spPr bwMode="auto">
          <a:xfrm>
            <a:off x="8001000" y="2895600"/>
            <a:ext cx="762000" cy="36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b="1">
                <a:latin typeface="+mj-lt"/>
              </a:rPr>
              <a:t>No</a:t>
            </a:r>
          </a:p>
        </p:txBody>
      </p:sp>
      <p:sp>
        <p:nvSpPr>
          <p:cNvPr id="16399" name="Rectangle 26"/>
          <p:cNvSpPr>
            <a:spLocks noChangeArrowheads="1"/>
          </p:cNvSpPr>
          <p:nvPr/>
        </p:nvSpPr>
        <p:spPr bwMode="auto">
          <a:xfrm>
            <a:off x="6705600" y="3962400"/>
            <a:ext cx="762000" cy="36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b="1">
                <a:latin typeface="+mj-lt"/>
              </a:rPr>
              <a:t>Yes</a:t>
            </a:r>
          </a:p>
        </p:txBody>
      </p:sp>
      <p:sp>
        <p:nvSpPr>
          <p:cNvPr id="16400" name="Rectangle 30"/>
          <p:cNvSpPr>
            <a:spLocks noChangeArrowheads="1"/>
          </p:cNvSpPr>
          <p:nvPr/>
        </p:nvSpPr>
        <p:spPr bwMode="auto">
          <a:xfrm>
            <a:off x="6096000" y="5410201"/>
            <a:ext cx="1828800" cy="627063"/>
          </a:xfrm>
          <a:prstGeom prst="rect">
            <a:avLst/>
          </a:prstGeom>
          <a:solidFill>
            <a:schemeClr val="accent2"/>
          </a:solidFill>
          <a:ln w="12700">
            <a:solidFill>
              <a:schemeClr val="accent2"/>
            </a:solidFill>
            <a:miter lim="800000"/>
            <a:headEnd/>
            <a:tailEnd/>
          </a:ln>
          <a:effectLst/>
        </p:spPr>
        <p:txBody>
          <a:bodyPr wrap="none" lIns="90488" tIns="44450" rIns="90488" bIns="44450"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lnSpc>
                <a:spcPct val="75000"/>
              </a:lnSpc>
              <a:spcBef>
                <a:spcPct val="0"/>
              </a:spcBef>
            </a:pPr>
            <a:r>
              <a:rPr lang="en-US" altLang="en-US" b="1">
                <a:latin typeface="+mj-lt"/>
              </a:rPr>
              <a:t>Select best</a:t>
            </a:r>
          </a:p>
          <a:p>
            <a:pPr algn="ctr">
              <a:lnSpc>
                <a:spcPct val="75000"/>
              </a:lnSpc>
              <a:spcBef>
                <a:spcPct val="0"/>
              </a:spcBef>
            </a:pPr>
            <a:r>
              <a:rPr lang="en-US" altLang="en-US" b="1">
                <a:latin typeface="+mj-lt"/>
              </a:rPr>
              <a:t>combination</a:t>
            </a:r>
          </a:p>
        </p:txBody>
      </p:sp>
      <p:cxnSp>
        <p:nvCxnSpPr>
          <p:cNvPr id="16401" name="AutoShape 33"/>
          <p:cNvCxnSpPr>
            <a:cxnSpLocks noChangeShapeType="1"/>
            <a:stCxn id="16395" idx="2"/>
            <a:endCxn id="16413" idx="4"/>
          </p:cNvCxnSpPr>
          <p:nvPr/>
        </p:nvCxnSpPr>
        <p:spPr bwMode="auto">
          <a:xfrm flipH="1">
            <a:off x="3486150" y="2379664"/>
            <a:ext cx="1588" cy="452437"/>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2" name="AutoShape 35"/>
          <p:cNvCxnSpPr>
            <a:cxnSpLocks noChangeShapeType="1"/>
            <a:stCxn id="16413" idx="2"/>
            <a:endCxn id="16397" idx="0"/>
          </p:cNvCxnSpPr>
          <p:nvPr/>
        </p:nvCxnSpPr>
        <p:spPr bwMode="auto">
          <a:xfrm>
            <a:off x="3486150" y="3744914"/>
            <a:ext cx="0" cy="293687"/>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3" name="AutoShape 36"/>
          <p:cNvCxnSpPr>
            <a:cxnSpLocks noChangeShapeType="1"/>
            <a:stCxn id="16397" idx="2"/>
            <a:endCxn id="16392" idx="0"/>
          </p:cNvCxnSpPr>
          <p:nvPr/>
        </p:nvCxnSpPr>
        <p:spPr bwMode="auto">
          <a:xfrm>
            <a:off x="3486150" y="4775200"/>
            <a:ext cx="1588" cy="482600"/>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4" name="AutoShape 37"/>
          <p:cNvCxnSpPr>
            <a:cxnSpLocks noChangeShapeType="1"/>
            <a:stCxn id="16413" idx="3"/>
            <a:endCxn id="16411" idx="1"/>
          </p:cNvCxnSpPr>
          <p:nvPr/>
        </p:nvCxnSpPr>
        <p:spPr bwMode="auto">
          <a:xfrm>
            <a:off x="4862514" y="3289300"/>
            <a:ext cx="523875" cy="0"/>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5" name="AutoShape 38"/>
          <p:cNvCxnSpPr>
            <a:cxnSpLocks noChangeShapeType="1"/>
            <a:stCxn id="16411" idx="3"/>
            <a:endCxn id="16390" idx="1"/>
          </p:cNvCxnSpPr>
          <p:nvPr/>
        </p:nvCxnSpPr>
        <p:spPr bwMode="auto">
          <a:xfrm>
            <a:off x="8139114" y="3289300"/>
            <a:ext cx="776287" cy="1588"/>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6" name="AutoShape 39"/>
          <p:cNvCxnSpPr>
            <a:cxnSpLocks noChangeShapeType="1"/>
            <a:stCxn id="16411" idx="2"/>
            <a:endCxn id="16397" idx="3"/>
          </p:cNvCxnSpPr>
          <p:nvPr/>
        </p:nvCxnSpPr>
        <p:spPr bwMode="auto">
          <a:xfrm rot="5400000">
            <a:off x="5269707" y="2913857"/>
            <a:ext cx="661987" cy="2324100"/>
          </a:xfrm>
          <a:prstGeom prst="bentConnector2">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7" name="AutoShape 40"/>
          <p:cNvCxnSpPr>
            <a:cxnSpLocks noChangeShapeType="1"/>
            <a:stCxn id="16390" idx="2"/>
            <a:endCxn id="16391" idx="0"/>
          </p:cNvCxnSpPr>
          <p:nvPr/>
        </p:nvCxnSpPr>
        <p:spPr bwMode="auto">
          <a:xfrm rot="5400000">
            <a:off x="8697913" y="3422650"/>
            <a:ext cx="754062" cy="1239838"/>
          </a:xfrm>
          <a:prstGeom prst="bentConnector3">
            <a:avLst>
              <a:gd name="adj1" fmla="val 49894"/>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408" name="AutoShape 44"/>
          <p:cNvCxnSpPr>
            <a:cxnSpLocks noChangeShapeType="1"/>
            <a:stCxn id="16391" idx="1"/>
            <a:endCxn id="16392" idx="3"/>
          </p:cNvCxnSpPr>
          <p:nvPr/>
        </p:nvCxnSpPr>
        <p:spPr bwMode="auto">
          <a:xfrm flipH="1">
            <a:off x="4251326" y="4816475"/>
            <a:ext cx="3216275" cy="755650"/>
          </a:xfrm>
          <a:prstGeom prst="straightConnector1">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409" name="Rectangle 46"/>
          <p:cNvSpPr>
            <a:spLocks noChangeArrowheads="1"/>
          </p:cNvSpPr>
          <p:nvPr/>
        </p:nvSpPr>
        <p:spPr bwMode="auto">
          <a:xfrm>
            <a:off x="3886200" y="3505200"/>
            <a:ext cx="762000" cy="36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b="1">
                <a:latin typeface="+mj-lt"/>
              </a:rPr>
              <a:t>Yes</a:t>
            </a:r>
          </a:p>
        </p:txBody>
      </p:sp>
      <p:cxnSp>
        <p:nvCxnSpPr>
          <p:cNvPr id="16410" name="AutoShape 47"/>
          <p:cNvCxnSpPr>
            <a:cxnSpLocks noChangeShapeType="1"/>
            <a:stCxn id="16392" idx="2"/>
            <a:endCxn id="16400" idx="1"/>
          </p:cNvCxnSpPr>
          <p:nvPr/>
        </p:nvCxnSpPr>
        <p:spPr bwMode="auto">
          <a:xfrm rot="5400000" flipH="1" flipV="1">
            <a:off x="4711700" y="4500563"/>
            <a:ext cx="160338" cy="2608262"/>
          </a:xfrm>
          <a:prstGeom prst="bentConnector4">
            <a:avLst>
              <a:gd name="adj1" fmla="val -142574"/>
              <a:gd name="adj2" fmla="val 64639"/>
            </a:avLst>
          </a:prstGeom>
          <a:noFill/>
          <a:ln w="28575">
            <a:solidFill>
              <a:schemeClr val="accent2"/>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Slide Number Placeholder 1"/>
          <p:cNvSpPr>
            <a:spLocks noGrp="1"/>
          </p:cNvSpPr>
          <p:nvPr>
            <p:ph type="sldNum" sz="quarter" idx="12"/>
          </p:nvPr>
        </p:nvSpPr>
        <p:spPr/>
        <p:txBody>
          <a:bodyPr/>
          <a:lstStyle/>
          <a:p>
            <a:fld id="{919C02E9-2FDD-4E92-B284-B4B315E5001E}" type="slidenum">
              <a:rPr lang="en-US" smtClean="0"/>
              <a:t>8</a:t>
            </a:fld>
            <a:endParaRPr lang="en-US"/>
          </a:p>
        </p:txBody>
      </p:sp>
    </p:spTree>
    <p:extLst>
      <p:ext uri="{BB962C8B-B14F-4D97-AF65-F5344CB8AC3E}">
        <p14:creationId xmlns:p14="http://schemas.microsoft.com/office/powerpoint/2010/main" val="2893634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2</a:t>
            </a:r>
          </a:p>
        </p:txBody>
      </p:sp>
      <p:sp>
        <p:nvSpPr>
          <p:cNvPr id="1805315" name="Rectangle 3"/>
          <p:cNvSpPr>
            <a:spLocks noGrp="1" noChangeArrowheads="1"/>
          </p:cNvSpPr>
          <p:nvPr>
            <p:ph type="body" idx="1"/>
          </p:nvPr>
        </p:nvSpPr>
        <p:spPr>
          <a:xfrm>
            <a:off x="838201" y="1981200"/>
            <a:ext cx="9109076"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3600" dirty="0">
                <a:latin typeface="+mj-lt"/>
              </a:rPr>
              <a:t>	Explain how information system departments        develop custom software.	</a:t>
            </a:r>
          </a:p>
        </p:txBody>
      </p:sp>
      <p:sp>
        <p:nvSpPr>
          <p:cNvPr id="2" name="Slide Number Placeholder 1"/>
          <p:cNvSpPr>
            <a:spLocks noGrp="1"/>
          </p:cNvSpPr>
          <p:nvPr>
            <p:ph type="sldNum" sz="quarter" idx="12"/>
          </p:nvPr>
        </p:nvSpPr>
        <p:spPr/>
        <p:txBody>
          <a:bodyPr/>
          <a:lstStyle/>
          <a:p>
            <a:fld id="{919C02E9-2FDD-4E92-B284-B4B315E5001E}" type="slidenum">
              <a:rPr lang="en-US" smtClean="0"/>
              <a:t>9</a:t>
            </a:fld>
            <a:endParaRPr lang="en-US"/>
          </a:p>
        </p:txBody>
      </p:sp>
    </p:spTree>
    <p:extLst>
      <p:ext uri="{BB962C8B-B14F-4D97-AF65-F5344CB8AC3E}">
        <p14:creationId xmlns:p14="http://schemas.microsoft.com/office/powerpoint/2010/main" val="478222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Development by </a:t>
            </a:r>
            <a:r>
              <a:rPr lang="en-US" altLang="en-US" b="1" dirty="0" smtClean="0"/>
              <a:t>In-House IS </a:t>
            </a:r>
            <a:r>
              <a:rPr lang="en-US" altLang="en-US" b="1" dirty="0" smtClean="0"/>
              <a:t>Department</a:t>
            </a:r>
          </a:p>
        </p:txBody>
      </p:sp>
      <p:sp>
        <p:nvSpPr>
          <p:cNvPr id="180736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Most often, organizations develop their own </a:t>
            </a:r>
            <a:r>
              <a:rPr lang="en-US" altLang="en-US" i="1" dirty="0" smtClean="0">
                <a:solidFill>
                  <a:schemeClr val="tx1"/>
                </a:solidFill>
                <a:latin typeface="+mj-lt"/>
              </a:rPr>
              <a:t>custom software</a:t>
            </a:r>
            <a:r>
              <a:rPr lang="en-US" altLang="en-US" i="1" dirty="0" smtClean="0">
                <a:latin typeface="+mj-lt"/>
              </a:rPr>
              <a:t>, </a:t>
            </a:r>
            <a:r>
              <a:rPr lang="en-US" altLang="en-US" dirty="0" smtClean="0">
                <a:latin typeface="+mj-lt"/>
              </a:rPr>
              <a:t>because canned software that fit their specific needs is not available.</a:t>
            </a:r>
          </a:p>
          <a:p>
            <a:pPr eaLnBrk="1" hangingPunct="1"/>
            <a:r>
              <a:rPr lang="en-US" altLang="en-US" dirty="0" smtClean="0">
                <a:latin typeface="+mj-lt"/>
              </a:rPr>
              <a:t>Developing custom software is difficult and error-prone.</a:t>
            </a:r>
          </a:p>
          <a:p>
            <a:pPr eaLnBrk="1" hangingPunct="1"/>
            <a:r>
              <a:rPr lang="en-US" altLang="en-US" dirty="0" smtClean="0">
                <a:latin typeface="+mj-lt"/>
              </a:rPr>
              <a:t>It also consumes a great deal of time and resources.</a:t>
            </a:r>
          </a:p>
        </p:txBody>
      </p:sp>
      <p:sp>
        <p:nvSpPr>
          <p:cNvPr id="2" name="Slide Number Placeholder 1"/>
          <p:cNvSpPr>
            <a:spLocks noGrp="1"/>
          </p:cNvSpPr>
          <p:nvPr>
            <p:ph type="sldNum" sz="quarter" idx="12"/>
          </p:nvPr>
        </p:nvSpPr>
        <p:spPr/>
        <p:txBody>
          <a:bodyPr/>
          <a:lstStyle/>
          <a:p>
            <a:fld id="{919C02E9-2FDD-4E92-B284-B4B315E5001E}" type="slidenum">
              <a:rPr lang="en-US" smtClean="0"/>
              <a:t>10</a:t>
            </a:fld>
            <a:endParaRPr lang="en-US"/>
          </a:p>
        </p:txBody>
      </p:sp>
    </p:spTree>
    <p:extLst>
      <p:ext uri="{BB962C8B-B14F-4D97-AF65-F5344CB8AC3E}">
        <p14:creationId xmlns:p14="http://schemas.microsoft.com/office/powerpoint/2010/main" val="200343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a:xfrm>
            <a:off x="838200" y="365125"/>
            <a:ext cx="11140440" cy="1325563"/>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sz="3800" b="1" dirty="0"/>
              <a:t>Custom Software Development by an </a:t>
            </a:r>
            <a:r>
              <a:rPr lang="en-US" altLang="en-US" sz="3800" b="1" dirty="0" smtClean="0"/>
              <a:t>Outside Company</a:t>
            </a:r>
            <a:endParaRPr lang="en-US" altLang="en-US" sz="3800" b="1" dirty="0"/>
          </a:p>
        </p:txBody>
      </p:sp>
      <p:sp>
        <p:nvSpPr>
          <p:cNvPr id="1809411"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 indent="0">
              <a:buNone/>
            </a:pPr>
            <a:r>
              <a:rPr lang="en-US" altLang="en-US" dirty="0" smtClean="0">
                <a:latin typeface="+mj-lt"/>
              </a:rPr>
              <a:t>When contracting with an outside organization, a company should maintain control over the development process. </a:t>
            </a:r>
            <a:endParaRPr lang="en-US" altLang="en-US" dirty="0" smtClean="0">
              <a:latin typeface="+mj-lt"/>
            </a:endParaRPr>
          </a:p>
          <a:p>
            <a:pPr marL="57150" indent="0">
              <a:buNone/>
            </a:pPr>
            <a:r>
              <a:rPr lang="en-US" altLang="en-US" dirty="0" smtClean="0">
                <a:latin typeface="+mj-lt"/>
              </a:rPr>
              <a:t>Some guidelines to be observed include:</a:t>
            </a:r>
            <a:endParaRPr lang="en-US" altLang="en-US" dirty="0" smtClean="0">
              <a:latin typeface="+mj-lt"/>
            </a:endParaRPr>
          </a:p>
          <a:p>
            <a:pPr lvl="1" eaLnBrk="1" hangingPunct="1">
              <a:lnSpc>
                <a:spcPct val="90000"/>
              </a:lnSpc>
              <a:buSzPct val="135000"/>
              <a:buFontTx/>
              <a:buChar char="•"/>
            </a:pPr>
            <a:r>
              <a:rPr lang="en-US" altLang="en-US" dirty="0" smtClean="0">
                <a:latin typeface="+mj-lt"/>
              </a:rPr>
              <a:t>Carefully select a developer</a:t>
            </a:r>
          </a:p>
          <a:p>
            <a:pPr lvl="1" eaLnBrk="1" hangingPunct="1">
              <a:lnSpc>
                <a:spcPct val="90000"/>
              </a:lnSpc>
              <a:buSzPct val="135000"/>
              <a:buFontTx/>
              <a:buChar char="•"/>
            </a:pPr>
            <a:r>
              <a:rPr lang="en-US" altLang="en-US" dirty="0" smtClean="0">
                <a:latin typeface="+mj-lt"/>
              </a:rPr>
              <a:t>Sign a contract</a:t>
            </a:r>
          </a:p>
          <a:p>
            <a:pPr lvl="1" eaLnBrk="1" hangingPunct="1">
              <a:lnSpc>
                <a:spcPct val="90000"/>
              </a:lnSpc>
              <a:buSzPct val="135000"/>
              <a:buFontTx/>
              <a:buChar char="•"/>
            </a:pPr>
            <a:r>
              <a:rPr lang="en-US" altLang="en-US" dirty="0" smtClean="0">
                <a:latin typeface="+mj-lt"/>
              </a:rPr>
              <a:t>Plan and monitor each step</a:t>
            </a:r>
          </a:p>
          <a:p>
            <a:pPr lvl="1" eaLnBrk="1" hangingPunct="1">
              <a:lnSpc>
                <a:spcPct val="90000"/>
              </a:lnSpc>
              <a:buSzPct val="135000"/>
              <a:buFontTx/>
              <a:buChar char="•"/>
            </a:pPr>
            <a:r>
              <a:rPr lang="en-US" altLang="en-US" dirty="0" smtClean="0">
                <a:latin typeface="+mj-lt"/>
              </a:rPr>
              <a:t>Maintain effective communication</a:t>
            </a:r>
          </a:p>
          <a:p>
            <a:pPr lvl="1" eaLnBrk="1" hangingPunct="1">
              <a:lnSpc>
                <a:spcPct val="90000"/>
              </a:lnSpc>
              <a:buSzPct val="135000"/>
              <a:buFontTx/>
              <a:buChar char="•"/>
            </a:pPr>
            <a:r>
              <a:rPr lang="en-US" altLang="en-US" dirty="0" smtClean="0">
                <a:latin typeface="+mj-lt"/>
              </a:rPr>
              <a:t>Control all costs</a:t>
            </a:r>
          </a:p>
        </p:txBody>
      </p:sp>
      <p:sp>
        <p:nvSpPr>
          <p:cNvPr id="2" name="Slide Number Placeholder 1"/>
          <p:cNvSpPr>
            <a:spLocks noGrp="1"/>
          </p:cNvSpPr>
          <p:nvPr>
            <p:ph type="sldNum" sz="quarter" idx="12"/>
          </p:nvPr>
        </p:nvSpPr>
        <p:spPr/>
        <p:txBody>
          <a:bodyPr/>
          <a:lstStyle/>
          <a:p>
            <a:fld id="{919C02E9-2FDD-4E92-B284-B4B315E5001E}" type="slidenum">
              <a:rPr lang="en-US" smtClean="0"/>
              <a:t>11</a:t>
            </a:fld>
            <a:endParaRPr lang="en-US"/>
          </a:p>
        </p:txBody>
      </p:sp>
    </p:spTree>
    <p:extLst>
      <p:ext uri="{BB962C8B-B14F-4D97-AF65-F5344CB8AC3E}">
        <p14:creationId xmlns:p14="http://schemas.microsoft.com/office/powerpoint/2010/main" val="17150671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3</a:t>
            </a:r>
          </a:p>
        </p:txBody>
      </p:sp>
      <p:sp>
        <p:nvSpPr>
          <p:cNvPr id="1813507" name="Rectangle 3"/>
          <p:cNvSpPr>
            <a:spLocks noGrp="1" noChangeArrowheads="1"/>
          </p:cNvSpPr>
          <p:nvPr>
            <p:ph type="body" idx="1"/>
          </p:nvPr>
        </p:nvSpPr>
        <p:spPr>
          <a:xfrm>
            <a:off x="838201" y="1981200"/>
            <a:ext cx="9109076"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Explain how end users  develop, use, and control computer-based information systems</a:t>
            </a:r>
            <a:r>
              <a:rPr lang="en-US" altLang="en-US" sz="4300" dirty="0">
                <a:latin typeface="+mj-lt"/>
              </a:rPr>
              <a:t>.</a:t>
            </a:r>
          </a:p>
        </p:txBody>
      </p:sp>
      <p:sp>
        <p:nvSpPr>
          <p:cNvPr id="2" name="Slide Number Placeholder 1"/>
          <p:cNvSpPr>
            <a:spLocks noGrp="1"/>
          </p:cNvSpPr>
          <p:nvPr>
            <p:ph type="sldNum" sz="quarter" idx="12"/>
          </p:nvPr>
        </p:nvSpPr>
        <p:spPr/>
        <p:txBody>
          <a:bodyPr/>
          <a:lstStyle/>
          <a:p>
            <a:fld id="{919C02E9-2FDD-4E92-B284-B4B315E5001E}" type="slidenum">
              <a:rPr lang="en-US" smtClean="0"/>
              <a:t>12</a:t>
            </a:fld>
            <a:endParaRPr lang="en-US"/>
          </a:p>
        </p:txBody>
      </p:sp>
    </p:spTree>
    <p:extLst>
      <p:ext uri="{BB962C8B-B14F-4D97-AF65-F5344CB8AC3E}">
        <p14:creationId xmlns:p14="http://schemas.microsoft.com/office/powerpoint/2010/main" val="2178869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End-User-Developed Software</a:t>
            </a:r>
          </a:p>
        </p:txBody>
      </p:sp>
      <p:sp>
        <p:nvSpPr>
          <p:cNvPr id="1815555"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sz="2600" i="1" dirty="0">
                <a:latin typeface="+mj-lt"/>
              </a:rPr>
              <a:t>End-user computing </a:t>
            </a:r>
            <a:r>
              <a:rPr lang="en-US" altLang="en-US" sz="2600" dirty="0">
                <a:latin typeface="+mj-lt"/>
              </a:rPr>
              <a:t>(EUC) is the hands-on development, use, and control of computer-based information systems by users.</a:t>
            </a:r>
          </a:p>
          <a:p>
            <a:pPr eaLnBrk="1" hangingPunct="1"/>
            <a:r>
              <a:rPr lang="en-US" altLang="en-US" sz="2600" dirty="0">
                <a:latin typeface="+mj-lt"/>
              </a:rPr>
              <a:t>With the advent of inexpensive PCs and powerful, inexpensive software, users began developing their own systems to create and store data, access and download company data, and share data and computer resources in networks.</a:t>
            </a:r>
          </a:p>
        </p:txBody>
      </p:sp>
      <p:sp>
        <p:nvSpPr>
          <p:cNvPr id="2" name="Slide Number Placeholder 1"/>
          <p:cNvSpPr>
            <a:spLocks noGrp="1"/>
          </p:cNvSpPr>
          <p:nvPr>
            <p:ph type="sldNum" sz="quarter" idx="12"/>
          </p:nvPr>
        </p:nvSpPr>
        <p:spPr/>
        <p:txBody>
          <a:bodyPr/>
          <a:lstStyle/>
          <a:p>
            <a:fld id="{919C02E9-2FDD-4E92-B284-B4B315E5001E}" type="slidenum">
              <a:rPr lang="en-US" smtClean="0"/>
              <a:t>13</a:t>
            </a:fld>
            <a:endParaRPr lang="en-US"/>
          </a:p>
        </p:txBody>
      </p:sp>
    </p:spTree>
    <p:extLst>
      <p:ext uri="{BB962C8B-B14F-4D97-AF65-F5344CB8AC3E}">
        <p14:creationId xmlns:p14="http://schemas.microsoft.com/office/powerpoint/2010/main" val="32687565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End-User-Developed Software</a:t>
            </a:r>
          </a:p>
        </p:txBody>
      </p:sp>
      <p:sp>
        <p:nvSpPr>
          <p:cNvPr id="181760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pPr>
            <a:r>
              <a:rPr lang="en-US" altLang="en-US" sz="2600" dirty="0">
                <a:latin typeface="+mj-lt"/>
              </a:rPr>
              <a:t>Examples of end user development uses:</a:t>
            </a:r>
          </a:p>
          <a:p>
            <a:pPr lvl="1" eaLnBrk="1" hangingPunct="1">
              <a:lnSpc>
                <a:spcPct val="90000"/>
              </a:lnSpc>
              <a:buSzPct val="105000"/>
              <a:buFontTx/>
              <a:buChar char="•"/>
            </a:pPr>
            <a:r>
              <a:rPr lang="en-US" altLang="en-US" dirty="0">
                <a:latin typeface="+mj-lt"/>
              </a:rPr>
              <a:t>Retrieving information from company databases to produce simple reports or to answer one-time queries</a:t>
            </a:r>
          </a:p>
          <a:p>
            <a:pPr lvl="1" eaLnBrk="1" hangingPunct="1">
              <a:lnSpc>
                <a:spcPct val="90000"/>
              </a:lnSpc>
              <a:buSzPct val="105000"/>
              <a:buFontTx/>
              <a:buChar char="•"/>
            </a:pPr>
            <a:r>
              <a:rPr lang="en-US" altLang="en-US" dirty="0">
                <a:latin typeface="+mj-lt"/>
              </a:rPr>
              <a:t>Performing “what if” sensitivity or statistical analyses</a:t>
            </a:r>
          </a:p>
          <a:p>
            <a:pPr lvl="1" eaLnBrk="1" hangingPunct="1">
              <a:lnSpc>
                <a:spcPct val="90000"/>
              </a:lnSpc>
              <a:buSzPct val="105000"/>
              <a:buFontTx/>
              <a:buChar char="•"/>
            </a:pPr>
            <a:r>
              <a:rPr lang="en-US" altLang="en-US" dirty="0">
                <a:latin typeface="+mj-lt"/>
              </a:rPr>
              <a:t>Developing applications using prewritten software (spreadsheet or database system)</a:t>
            </a:r>
          </a:p>
          <a:p>
            <a:pPr lvl="1" eaLnBrk="1" hangingPunct="1">
              <a:lnSpc>
                <a:spcPct val="90000"/>
              </a:lnSpc>
              <a:buSzPct val="105000"/>
              <a:buFontTx/>
              <a:buChar char="•"/>
            </a:pPr>
            <a:r>
              <a:rPr lang="en-US" altLang="en-US" dirty="0">
                <a:latin typeface="+mj-lt"/>
              </a:rPr>
              <a:t>Preparing schedules and lists, such as depreciation schedules, accounts receivable aging, and loan amortizations</a:t>
            </a:r>
          </a:p>
        </p:txBody>
      </p:sp>
      <p:sp>
        <p:nvSpPr>
          <p:cNvPr id="2" name="Slide Number Placeholder 1"/>
          <p:cNvSpPr>
            <a:spLocks noGrp="1"/>
          </p:cNvSpPr>
          <p:nvPr>
            <p:ph type="sldNum" sz="quarter" idx="12"/>
          </p:nvPr>
        </p:nvSpPr>
        <p:spPr/>
        <p:txBody>
          <a:bodyPr/>
          <a:lstStyle/>
          <a:p>
            <a:fld id="{919C02E9-2FDD-4E92-B284-B4B315E5001E}" type="slidenum">
              <a:rPr lang="en-US" smtClean="0"/>
              <a:t>14</a:t>
            </a:fld>
            <a:endParaRPr lang="en-US"/>
          </a:p>
        </p:txBody>
      </p:sp>
    </p:spTree>
    <p:extLst>
      <p:ext uri="{BB962C8B-B14F-4D97-AF65-F5344CB8AC3E}">
        <p14:creationId xmlns:p14="http://schemas.microsoft.com/office/powerpoint/2010/main" val="21694879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2"/>
          <p:cNvSpPr>
            <a:spLocks noGrp="1" noChangeArrowheads="1"/>
          </p:cNvSpPr>
          <p:nvPr>
            <p:ph type="title"/>
          </p:nvPr>
        </p:nvSpPr>
        <p:spPr/>
        <p:txBody>
          <a:bodyPr/>
          <a:lstStyle/>
          <a:p>
            <a:pPr eaLnBrk="1" hangingPunct="1"/>
            <a:r>
              <a:rPr lang="en-US" altLang="en-US" b="1" dirty="0" smtClean="0"/>
              <a:t>Benefits of End-User-Developed Software</a:t>
            </a:r>
          </a:p>
        </p:txBody>
      </p:sp>
      <p:sp>
        <p:nvSpPr>
          <p:cNvPr id="23557" name="Rectangle 4"/>
          <p:cNvSpPr>
            <a:spLocks noChangeArrowheads="1"/>
          </p:cNvSpPr>
          <p:nvPr/>
        </p:nvSpPr>
        <p:spPr bwMode="auto">
          <a:xfrm>
            <a:off x="2181225" y="1770064"/>
            <a:ext cx="7759700" cy="379253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sz="3200" dirty="0">
              <a:latin typeface="Times New Roman" panose="02020603050405020304" pitchFamily="18" charset="0"/>
              <a:cs typeface="Times New Roman" panose="02020603050405020304" pitchFamily="18" charset="0"/>
            </a:endParaRPr>
          </a:p>
        </p:txBody>
      </p:sp>
      <p:sp>
        <p:nvSpPr>
          <p:cNvPr id="23558" name="Rectangle 5"/>
          <p:cNvSpPr>
            <a:spLocks noChangeArrowheads="1"/>
          </p:cNvSpPr>
          <p:nvPr/>
        </p:nvSpPr>
        <p:spPr bwMode="auto">
          <a:xfrm>
            <a:off x="2322514" y="1906589"/>
            <a:ext cx="7464425" cy="3044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dirty="0">
                <a:solidFill>
                  <a:srgbClr val="051315"/>
                </a:solidFill>
                <a:latin typeface="+mj-lt"/>
              </a:rPr>
              <a:t>Benefits of End-User Computing</a:t>
            </a:r>
          </a:p>
          <a:p>
            <a:pPr algn="ctr"/>
            <a:r>
              <a:rPr lang="en-US" altLang="en-US" sz="3200" dirty="0">
                <a:solidFill>
                  <a:srgbClr val="051315"/>
                </a:solidFill>
                <a:latin typeface="+mj-lt"/>
              </a:rPr>
              <a:t>User creation, control, and implementation                Systems that meet user needs                Timeliness                                               </a:t>
            </a:r>
            <a:endParaRPr lang="en-US" altLang="en-US" sz="3200" dirty="0" smtClean="0">
              <a:solidFill>
                <a:srgbClr val="051315"/>
              </a:solidFill>
              <a:latin typeface="+mj-lt"/>
            </a:endParaRPr>
          </a:p>
          <a:p>
            <a:pPr algn="ctr"/>
            <a:r>
              <a:rPr lang="en-US" altLang="en-US" sz="3200" dirty="0" smtClean="0">
                <a:solidFill>
                  <a:srgbClr val="051315"/>
                </a:solidFill>
                <a:latin typeface="+mj-lt"/>
              </a:rPr>
              <a:t>Freeing </a:t>
            </a:r>
            <a:r>
              <a:rPr lang="en-US" altLang="en-US" sz="3200" dirty="0">
                <a:solidFill>
                  <a:srgbClr val="051315"/>
                </a:solidFill>
                <a:latin typeface="+mj-lt"/>
              </a:rPr>
              <a:t>up IS resources                        Versatility and ease of use</a:t>
            </a:r>
          </a:p>
        </p:txBody>
      </p:sp>
      <p:sp>
        <p:nvSpPr>
          <p:cNvPr id="23559" name="Line 6"/>
          <p:cNvSpPr>
            <a:spLocks noChangeShapeType="1"/>
          </p:cNvSpPr>
          <p:nvPr/>
        </p:nvSpPr>
        <p:spPr bwMode="auto">
          <a:xfrm>
            <a:off x="2168525" y="24384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15</a:t>
            </a:fld>
            <a:endParaRPr lang="en-US"/>
          </a:p>
        </p:txBody>
      </p:sp>
    </p:spTree>
    <p:extLst>
      <p:ext uri="{BB962C8B-B14F-4D97-AF65-F5344CB8AC3E}">
        <p14:creationId xmlns:p14="http://schemas.microsoft.com/office/powerpoint/2010/main" val="27218707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Risks of End-User-Developed Software</a:t>
            </a:r>
          </a:p>
        </p:txBody>
      </p:sp>
      <p:sp>
        <p:nvSpPr>
          <p:cNvPr id="24581" name="Rectangle 3"/>
          <p:cNvSpPr>
            <a:spLocks noChangeArrowheads="1"/>
          </p:cNvSpPr>
          <p:nvPr/>
        </p:nvSpPr>
        <p:spPr bwMode="auto">
          <a:xfrm>
            <a:off x="2181225" y="1770064"/>
            <a:ext cx="7759700" cy="409098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sz="3200" dirty="0">
              <a:latin typeface="Times New Roman" panose="02020603050405020304" pitchFamily="18" charset="0"/>
              <a:cs typeface="Times New Roman" panose="02020603050405020304" pitchFamily="18" charset="0"/>
            </a:endParaRPr>
          </a:p>
        </p:txBody>
      </p:sp>
      <p:sp>
        <p:nvSpPr>
          <p:cNvPr id="24582" name="Line 4"/>
          <p:cNvSpPr>
            <a:spLocks noChangeShapeType="1"/>
          </p:cNvSpPr>
          <p:nvPr/>
        </p:nvSpPr>
        <p:spPr bwMode="auto">
          <a:xfrm>
            <a:off x="2168525" y="24384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atin typeface="+mj-lt"/>
            </a:endParaRPr>
          </a:p>
        </p:txBody>
      </p:sp>
      <p:sp>
        <p:nvSpPr>
          <p:cNvPr id="24583" name="Rectangle 5"/>
          <p:cNvSpPr>
            <a:spLocks noChangeArrowheads="1"/>
          </p:cNvSpPr>
          <p:nvPr/>
        </p:nvSpPr>
        <p:spPr bwMode="auto">
          <a:xfrm>
            <a:off x="2322514" y="1906588"/>
            <a:ext cx="7464425" cy="4029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dirty="0">
                <a:solidFill>
                  <a:srgbClr val="051315"/>
                </a:solidFill>
                <a:latin typeface="+mj-lt"/>
              </a:rPr>
              <a:t>Risks of End-User Computing                        Logic and development errors   </a:t>
            </a:r>
            <a:endParaRPr lang="en-US" altLang="en-US" sz="3200" dirty="0" smtClean="0">
              <a:solidFill>
                <a:srgbClr val="051315"/>
              </a:solidFill>
              <a:latin typeface="+mj-lt"/>
            </a:endParaRPr>
          </a:p>
          <a:p>
            <a:pPr algn="ctr"/>
            <a:r>
              <a:rPr lang="en-US" altLang="en-US" sz="3200" dirty="0" smtClean="0">
                <a:solidFill>
                  <a:srgbClr val="051315"/>
                </a:solidFill>
                <a:latin typeface="+mj-lt"/>
              </a:rPr>
              <a:t>Inadequately </a:t>
            </a:r>
            <a:r>
              <a:rPr lang="en-US" altLang="en-US" sz="3200" dirty="0">
                <a:solidFill>
                  <a:srgbClr val="051315"/>
                </a:solidFill>
                <a:latin typeface="+mj-lt"/>
              </a:rPr>
              <a:t>tested applications                  Inefficient systems                                    Poorly controlled and documented systems      </a:t>
            </a:r>
            <a:r>
              <a:rPr lang="en-US" altLang="en-US" sz="3200" dirty="0" err="1">
                <a:solidFill>
                  <a:srgbClr val="051315"/>
                </a:solidFill>
                <a:latin typeface="+mj-lt"/>
              </a:rPr>
              <a:t>Systems</a:t>
            </a:r>
            <a:r>
              <a:rPr lang="en-US" altLang="en-US" sz="3200" dirty="0">
                <a:solidFill>
                  <a:srgbClr val="051315"/>
                </a:solidFill>
                <a:latin typeface="+mj-lt"/>
              </a:rPr>
              <a:t> incompatibility                      Duplication of systems                         Increased costs</a:t>
            </a:r>
          </a:p>
        </p:txBody>
      </p:sp>
      <p:sp>
        <p:nvSpPr>
          <p:cNvPr id="2" name="Slide Number Placeholder 1"/>
          <p:cNvSpPr>
            <a:spLocks noGrp="1"/>
          </p:cNvSpPr>
          <p:nvPr>
            <p:ph type="sldNum" sz="quarter" idx="12"/>
          </p:nvPr>
        </p:nvSpPr>
        <p:spPr/>
        <p:txBody>
          <a:bodyPr/>
          <a:lstStyle/>
          <a:p>
            <a:fld id="{919C02E9-2FDD-4E92-B284-B4B315E5001E}" type="slidenum">
              <a:rPr lang="en-US" smtClean="0"/>
              <a:t>16</a:t>
            </a:fld>
            <a:endParaRPr lang="en-US"/>
          </a:p>
        </p:txBody>
      </p:sp>
    </p:spTree>
    <p:extLst>
      <p:ext uri="{BB962C8B-B14F-4D97-AF65-F5344CB8AC3E}">
        <p14:creationId xmlns:p14="http://schemas.microsoft.com/office/powerpoint/2010/main" val="19717529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4" name="Rectangle 2"/>
          <p:cNvSpPr>
            <a:spLocks noGrp="1" noChangeArrowheads="1"/>
          </p:cNvSpPr>
          <p:nvPr>
            <p:ph type="title"/>
          </p:nvPr>
        </p:nvSpPr>
        <p:spPr>
          <a:xfrm>
            <a:off x="838200" y="365125"/>
            <a:ext cx="11003280" cy="1325563"/>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Managing and Controlling End-User Computing</a:t>
            </a:r>
          </a:p>
        </p:txBody>
      </p:sp>
      <p:sp>
        <p:nvSpPr>
          <p:cNvPr id="182169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Organizations use several different approaches to mange and control end-user computing. For example, a </a:t>
            </a:r>
            <a:r>
              <a:rPr lang="en-US" altLang="en-US" i="1" dirty="0" smtClean="0">
                <a:solidFill>
                  <a:schemeClr val="tx1"/>
                </a:solidFill>
                <a:latin typeface="+mj-lt"/>
              </a:rPr>
              <a:t>help desk </a:t>
            </a:r>
            <a:r>
              <a:rPr lang="en-US" altLang="en-US" dirty="0" smtClean="0">
                <a:latin typeface="+mj-lt"/>
              </a:rPr>
              <a:t>can encourage, support, coordinate and control end-user activities. </a:t>
            </a:r>
          </a:p>
        </p:txBody>
      </p:sp>
      <p:sp>
        <p:nvSpPr>
          <p:cNvPr id="2" name="Slide Number Placeholder 1"/>
          <p:cNvSpPr>
            <a:spLocks noGrp="1"/>
          </p:cNvSpPr>
          <p:nvPr>
            <p:ph type="sldNum" sz="quarter" idx="12"/>
          </p:nvPr>
        </p:nvSpPr>
        <p:spPr/>
        <p:txBody>
          <a:bodyPr/>
          <a:lstStyle/>
          <a:p>
            <a:fld id="{919C02E9-2FDD-4E92-B284-B4B315E5001E}" type="slidenum">
              <a:rPr lang="en-US" smtClean="0"/>
              <a:t>17</a:t>
            </a:fld>
            <a:endParaRPr lang="en-US"/>
          </a:p>
        </p:txBody>
      </p:sp>
    </p:spTree>
    <p:extLst>
      <p:ext uri="{BB962C8B-B14F-4D97-AF65-F5344CB8AC3E}">
        <p14:creationId xmlns:p14="http://schemas.microsoft.com/office/powerpoint/2010/main" val="30846793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Functions of a Help Desk</a:t>
            </a:r>
          </a:p>
        </p:txBody>
      </p:sp>
      <p:sp>
        <p:nvSpPr>
          <p:cNvPr id="1823747"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80000"/>
              </a:lnSpc>
              <a:buFont typeface="Wingdings" panose="05000000000000000000" pitchFamily="2" charset="2"/>
              <a:buNone/>
            </a:pPr>
            <a:r>
              <a:rPr lang="en-US" altLang="en-US" sz="2600" dirty="0">
                <a:latin typeface="+mj-lt"/>
              </a:rPr>
              <a:t>What are some duties of the help desk?</a:t>
            </a:r>
          </a:p>
          <a:p>
            <a:pPr lvl="1" eaLnBrk="1" hangingPunct="1">
              <a:lnSpc>
                <a:spcPct val="80000"/>
              </a:lnSpc>
              <a:buFontTx/>
              <a:buChar char="–"/>
            </a:pPr>
            <a:r>
              <a:rPr lang="en-US" altLang="en-US" dirty="0">
                <a:latin typeface="+mj-lt"/>
              </a:rPr>
              <a:t>Providing hot-line assistance to help resolve problems</a:t>
            </a:r>
          </a:p>
          <a:p>
            <a:pPr lvl="1" eaLnBrk="1" hangingPunct="1">
              <a:lnSpc>
                <a:spcPct val="80000"/>
              </a:lnSpc>
              <a:buFontTx/>
              <a:buChar char="–"/>
            </a:pPr>
            <a:r>
              <a:rPr lang="en-US" altLang="en-US" dirty="0">
                <a:latin typeface="+mj-lt"/>
              </a:rPr>
              <a:t>Serving as a clearinghouse for information, coordination, and assistance training end users, and providing corresponding technical maintenance and support</a:t>
            </a:r>
          </a:p>
          <a:p>
            <a:pPr lvl="1" eaLnBrk="1" hangingPunct="1">
              <a:lnSpc>
                <a:spcPct val="80000"/>
              </a:lnSpc>
              <a:buFontTx/>
              <a:buChar char="–"/>
            </a:pPr>
            <a:r>
              <a:rPr lang="en-US" altLang="en-US" dirty="0">
                <a:latin typeface="+mj-lt"/>
              </a:rPr>
              <a:t>Evaluating new end-user hardware and software products</a:t>
            </a:r>
          </a:p>
          <a:p>
            <a:pPr lvl="1" eaLnBrk="1" hangingPunct="1">
              <a:lnSpc>
                <a:spcPct val="80000"/>
              </a:lnSpc>
              <a:buFontTx/>
              <a:buChar char="–"/>
            </a:pPr>
            <a:r>
              <a:rPr lang="en-US" altLang="en-US" dirty="0">
                <a:latin typeface="+mj-lt"/>
              </a:rPr>
              <a:t>Assisting with application development</a:t>
            </a:r>
          </a:p>
          <a:p>
            <a:pPr lvl="1" eaLnBrk="1" hangingPunct="1">
              <a:lnSpc>
                <a:spcPct val="80000"/>
              </a:lnSpc>
              <a:buFontTx/>
              <a:buChar char="–"/>
            </a:pPr>
            <a:r>
              <a:rPr lang="en-US" altLang="en-US" dirty="0">
                <a:latin typeface="+mj-lt"/>
              </a:rPr>
              <a:t>Developing and implementing standards</a:t>
            </a:r>
          </a:p>
          <a:p>
            <a:pPr lvl="1" eaLnBrk="1" hangingPunct="1">
              <a:lnSpc>
                <a:spcPct val="80000"/>
              </a:lnSpc>
              <a:buFontTx/>
              <a:buChar char="–"/>
            </a:pPr>
            <a:r>
              <a:rPr lang="en-US" altLang="en-US" dirty="0">
                <a:latin typeface="+mj-lt"/>
              </a:rPr>
              <a:t>Controlling corporate data</a:t>
            </a:r>
          </a:p>
        </p:txBody>
      </p:sp>
      <p:sp>
        <p:nvSpPr>
          <p:cNvPr id="2" name="Slide Number Placeholder 1"/>
          <p:cNvSpPr>
            <a:spLocks noGrp="1"/>
          </p:cNvSpPr>
          <p:nvPr>
            <p:ph type="sldNum" sz="quarter" idx="12"/>
          </p:nvPr>
        </p:nvSpPr>
        <p:spPr/>
        <p:txBody>
          <a:bodyPr/>
          <a:lstStyle/>
          <a:p>
            <a:fld id="{919C02E9-2FDD-4E92-B284-B4B315E5001E}" type="slidenum">
              <a:rPr lang="en-US" smtClean="0"/>
              <a:t>18</a:t>
            </a:fld>
            <a:endParaRPr lang="en-US"/>
          </a:p>
        </p:txBody>
      </p:sp>
    </p:spTree>
    <p:extLst>
      <p:ext uri="{BB962C8B-B14F-4D97-AF65-F5344CB8AC3E}">
        <p14:creationId xmlns:p14="http://schemas.microsoft.com/office/powerpoint/2010/main" val="67226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smtClean="0"/>
              <a:t>Learning Objective 4</a:t>
            </a:r>
          </a:p>
        </p:txBody>
      </p:sp>
      <p:sp>
        <p:nvSpPr>
          <p:cNvPr id="1825795" name="Rectangle 3"/>
          <p:cNvSpPr>
            <a:spLocks noGrp="1" noChangeArrowheads="1"/>
          </p:cNvSpPr>
          <p:nvPr>
            <p:ph type="body" idx="1"/>
          </p:nvPr>
        </p:nvSpPr>
        <p:spPr>
          <a:xfrm>
            <a:off x="838199" y="1600200"/>
            <a:ext cx="10882745"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buFont typeface="Wingdings" panose="05000000000000000000" pitchFamily="2" charset="2"/>
              <a:buNone/>
            </a:pPr>
            <a:r>
              <a:rPr lang="en-US" altLang="en-US" sz="3600" dirty="0">
                <a:latin typeface="+mj-lt"/>
              </a:rPr>
              <a:t>	Explain why organizations outsource their information systems, and evaluate the benefits and risks of this strategy.</a:t>
            </a:r>
          </a:p>
        </p:txBody>
      </p:sp>
      <p:sp>
        <p:nvSpPr>
          <p:cNvPr id="2" name="Slide Number Placeholder 1"/>
          <p:cNvSpPr>
            <a:spLocks noGrp="1"/>
          </p:cNvSpPr>
          <p:nvPr>
            <p:ph type="sldNum" sz="quarter" idx="12"/>
          </p:nvPr>
        </p:nvSpPr>
        <p:spPr/>
        <p:txBody>
          <a:bodyPr/>
          <a:lstStyle/>
          <a:p>
            <a:fld id="{919C02E9-2FDD-4E92-B284-B4B315E5001E}" type="slidenum">
              <a:rPr lang="en-US" smtClean="0"/>
              <a:t>19</a:t>
            </a:fld>
            <a:endParaRPr lang="en-US"/>
          </a:p>
        </p:txBody>
      </p:sp>
    </p:spTree>
    <p:extLst>
      <p:ext uri="{BB962C8B-B14F-4D97-AF65-F5344CB8AC3E}">
        <p14:creationId xmlns:p14="http://schemas.microsoft.com/office/powerpoint/2010/main" val="208739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Outsource the System</a:t>
            </a:r>
          </a:p>
        </p:txBody>
      </p:sp>
      <p:sp>
        <p:nvSpPr>
          <p:cNvPr id="182784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What is outsourcing?</a:t>
            </a:r>
          </a:p>
          <a:p>
            <a:pPr lvl="1" eaLnBrk="1" hangingPunct="1"/>
            <a:r>
              <a:rPr lang="en-US" altLang="en-US" dirty="0" smtClean="0">
                <a:latin typeface="+mj-lt"/>
              </a:rPr>
              <a:t>It is hiring an outside company to handle all or part of an organization’s data processing activities.</a:t>
            </a:r>
          </a:p>
          <a:p>
            <a:pPr eaLnBrk="1" hangingPunct="1"/>
            <a:r>
              <a:rPr lang="en-US" altLang="en-US" dirty="0" smtClean="0">
                <a:latin typeface="+mj-lt"/>
              </a:rPr>
              <a:t>In a mainframe outsourcing agreement, the outsourcers buy their client’s computers and hire all or most of the client’s employees.</a:t>
            </a:r>
          </a:p>
        </p:txBody>
      </p:sp>
      <p:sp>
        <p:nvSpPr>
          <p:cNvPr id="2" name="Slide Number Placeholder 1"/>
          <p:cNvSpPr>
            <a:spLocks noGrp="1"/>
          </p:cNvSpPr>
          <p:nvPr>
            <p:ph type="sldNum" sz="quarter" idx="12"/>
          </p:nvPr>
        </p:nvSpPr>
        <p:spPr/>
        <p:txBody>
          <a:bodyPr/>
          <a:lstStyle/>
          <a:p>
            <a:fld id="{919C02E9-2FDD-4E92-B284-B4B315E5001E}" type="slidenum">
              <a:rPr lang="en-US" smtClean="0"/>
              <a:t>20</a:t>
            </a:fld>
            <a:endParaRPr lang="en-US"/>
          </a:p>
        </p:txBody>
      </p:sp>
    </p:spTree>
    <p:extLst>
      <p:ext uri="{BB962C8B-B14F-4D97-AF65-F5344CB8AC3E}">
        <p14:creationId xmlns:p14="http://schemas.microsoft.com/office/powerpoint/2010/main" val="3420697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01"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Outsource the System</a:t>
            </a:r>
          </a:p>
        </p:txBody>
      </p:sp>
      <p:sp>
        <p:nvSpPr>
          <p:cNvPr id="1829891"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In a client/server or PC outsourcing agreement, an organization outsources a particular service, a segment of its business, a particular function, or PC support.</a:t>
            </a:r>
          </a:p>
        </p:txBody>
      </p:sp>
      <p:sp>
        <p:nvSpPr>
          <p:cNvPr id="2" name="Slide Number Placeholder 1"/>
          <p:cNvSpPr>
            <a:spLocks noGrp="1"/>
          </p:cNvSpPr>
          <p:nvPr>
            <p:ph type="sldNum" sz="quarter" idx="12"/>
          </p:nvPr>
        </p:nvSpPr>
        <p:spPr/>
        <p:txBody>
          <a:bodyPr/>
          <a:lstStyle/>
          <a:p>
            <a:fld id="{919C02E9-2FDD-4E92-B284-B4B315E5001E}" type="slidenum">
              <a:rPr lang="en-US" smtClean="0"/>
              <a:t>21</a:t>
            </a:fld>
            <a:endParaRPr lang="en-US"/>
          </a:p>
        </p:txBody>
      </p:sp>
    </p:spTree>
    <p:extLst>
      <p:ext uri="{BB962C8B-B14F-4D97-AF65-F5344CB8AC3E}">
        <p14:creationId xmlns:p14="http://schemas.microsoft.com/office/powerpoint/2010/main" val="243335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2"/>
          <p:cNvSpPr>
            <a:spLocks noGrp="1" noChangeArrowheads="1"/>
          </p:cNvSpPr>
          <p:nvPr>
            <p:ph type="title"/>
          </p:nvPr>
        </p:nvSpPr>
        <p:spPr/>
        <p:txBody>
          <a:bodyPr/>
          <a:lstStyle/>
          <a:p>
            <a:pPr eaLnBrk="1" hangingPunct="1"/>
            <a:r>
              <a:rPr lang="en-US" altLang="en-US" b="1" dirty="0" smtClean="0"/>
              <a:t>Outsource the System</a:t>
            </a:r>
          </a:p>
        </p:txBody>
      </p:sp>
      <p:sp>
        <p:nvSpPr>
          <p:cNvPr id="30725" name="Rectangle 4"/>
          <p:cNvSpPr>
            <a:spLocks noChangeArrowheads="1"/>
          </p:cNvSpPr>
          <p:nvPr/>
        </p:nvSpPr>
        <p:spPr bwMode="auto">
          <a:xfrm>
            <a:off x="2220913" y="1844675"/>
            <a:ext cx="7759700" cy="4114800"/>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a:latin typeface="+mj-lt"/>
            </a:endParaRPr>
          </a:p>
        </p:txBody>
      </p:sp>
      <p:sp>
        <p:nvSpPr>
          <p:cNvPr id="30726" name="Rectangle 5"/>
          <p:cNvSpPr>
            <a:spLocks noChangeArrowheads="1"/>
          </p:cNvSpPr>
          <p:nvPr/>
        </p:nvSpPr>
        <p:spPr bwMode="auto">
          <a:xfrm>
            <a:off x="2362201" y="1828800"/>
            <a:ext cx="7464425" cy="3932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0"/>
              </a:spcBef>
            </a:pPr>
            <a:r>
              <a:rPr lang="en-US" altLang="en-US" sz="2800">
                <a:solidFill>
                  <a:srgbClr val="051315"/>
                </a:solidFill>
                <a:latin typeface="+mj-lt"/>
              </a:rPr>
              <a:t>Benefits of Outsourcing</a:t>
            </a:r>
          </a:p>
          <a:p>
            <a:pPr algn="ctr">
              <a:spcBef>
                <a:spcPct val="0"/>
              </a:spcBef>
            </a:pPr>
            <a:r>
              <a:rPr lang="en-US" altLang="en-US" sz="2800">
                <a:solidFill>
                  <a:srgbClr val="051315"/>
                </a:solidFill>
                <a:latin typeface="+mj-lt"/>
              </a:rPr>
              <a:t>A business  and information solution                                </a:t>
            </a:r>
          </a:p>
          <a:p>
            <a:pPr algn="ctr">
              <a:spcBef>
                <a:spcPct val="0"/>
              </a:spcBef>
            </a:pPr>
            <a:r>
              <a:rPr lang="en-US" altLang="en-US" sz="2800">
                <a:solidFill>
                  <a:srgbClr val="051315"/>
                </a:solidFill>
                <a:latin typeface="+mj-lt"/>
              </a:rPr>
              <a:t>Asset utilization                                   </a:t>
            </a:r>
          </a:p>
          <a:p>
            <a:pPr algn="ctr">
              <a:spcBef>
                <a:spcPct val="0"/>
              </a:spcBef>
            </a:pPr>
            <a:r>
              <a:rPr lang="en-US" altLang="en-US" sz="2800">
                <a:solidFill>
                  <a:srgbClr val="051315"/>
                </a:solidFill>
                <a:latin typeface="+mj-lt"/>
              </a:rPr>
              <a:t>Access to greater expertise and </a:t>
            </a:r>
          </a:p>
          <a:p>
            <a:pPr algn="ctr">
              <a:spcBef>
                <a:spcPct val="0"/>
              </a:spcBef>
            </a:pPr>
            <a:r>
              <a:rPr lang="en-US" altLang="en-US" sz="2800">
                <a:solidFill>
                  <a:srgbClr val="051315"/>
                </a:solidFill>
                <a:latin typeface="+mj-lt"/>
              </a:rPr>
              <a:t>more advanced technology                   </a:t>
            </a:r>
          </a:p>
          <a:p>
            <a:pPr algn="ctr">
              <a:spcBef>
                <a:spcPct val="0"/>
              </a:spcBef>
            </a:pPr>
            <a:r>
              <a:rPr lang="en-US" altLang="en-US" sz="2800">
                <a:solidFill>
                  <a:srgbClr val="051315"/>
                </a:solidFill>
                <a:latin typeface="+mj-lt"/>
              </a:rPr>
              <a:t>Lower costs                                     </a:t>
            </a:r>
          </a:p>
          <a:p>
            <a:pPr algn="ctr">
              <a:spcBef>
                <a:spcPct val="0"/>
              </a:spcBef>
            </a:pPr>
            <a:r>
              <a:rPr lang="en-US" altLang="en-US" sz="2800">
                <a:solidFill>
                  <a:srgbClr val="051315"/>
                </a:solidFill>
                <a:latin typeface="+mj-lt"/>
              </a:rPr>
              <a:t>Improved development time        </a:t>
            </a:r>
          </a:p>
          <a:p>
            <a:pPr algn="ctr">
              <a:spcBef>
                <a:spcPct val="0"/>
              </a:spcBef>
            </a:pPr>
            <a:r>
              <a:rPr lang="en-US" altLang="en-US" sz="2800">
                <a:solidFill>
                  <a:srgbClr val="051315"/>
                </a:solidFill>
                <a:latin typeface="+mj-lt"/>
              </a:rPr>
              <a:t>Elimination of peaks and valleys usage </a:t>
            </a:r>
          </a:p>
          <a:p>
            <a:pPr algn="ctr">
              <a:spcBef>
                <a:spcPct val="0"/>
              </a:spcBef>
            </a:pPr>
            <a:r>
              <a:rPr lang="en-US" altLang="en-US" sz="2800">
                <a:solidFill>
                  <a:srgbClr val="051315"/>
                </a:solidFill>
                <a:latin typeface="+mj-lt"/>
              </a:rPr>
              <a:t>Facilitation of downsizing</a:t>
            </a:r>
          </a:p>
        </p:txBody>
      </p:sp>
      <p:sp>
        <p:nvSpPr>
          <p:cNvPr id="30727" name="Line 6"/>
          <p:cNvSpPr>
            <a:spLocks noChangeShapeType="1"/>
          </p:cNvSpPr>
          <p:nvPr/>
        </p:nvSpPr>
        <p:spPr bwMode="auto">
          <a:xfrm>
            <a:off x="2209800" y="2286000"/>
            <a:ext cx="7772400" cy="0"/>
          </a:xfrm>
          <a:prstGeom prst="line">
            <a:avLst/>
          </a:prstGeom>
          <a:noFill/>
          <a:ln w="28575">
            <a:solidFill>
              <a:schemeClr val="accent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22</a:t>
            </a:fld>
            <a:endParaRPr lang="en-US"/>
          </a:p>
        </p:txBody>
      </p:sp>
    </p:spTree>
    <p:extLst>
      <p:ext uri="{BB962C8B-B14F-4D97-AF65-F5344CB8AC3E}">
        <p14:creationId xmlns:p14="http://schemas.microsoft.com/office/powerpoint/2010/main" val="1806588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Grp="1" noChangeArrowheads="1"/>
          </p:cNvSpPr>
          <p:nvPr>
            <p:ph type="title"/>
          </p:nvPr>
        </p:nvSpPr>
        <p:spPr>
          <a:xfrm>
            <a:off x="2971800" y="457201"/>
            <a:ext cx="7010400" cy="95567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Outsource the System</a:t>
            </a:r>
          </a:p>
        </p:txBody>
      </p:sp>
      <p:sp>
        <p:nvSpPr>
          <p:cNvPr id="31749" name="Rectangle 3"/>
          <p:cNvSpPr>
            <a:spLocks noChangeArrowheads="1"/>
          </p:cNvSpPr>
          <p:nvPr/>
        </p:nvSpPr>
        <p:spPr bwMode="auto">
          <a:xfrm>
            <a:off x="2198688" y="1770064"/>
            <a:ext cx="7759700" cy="386873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a:p>
        </p:txBody>
      </p:sp>
      <p:sp>
        <p:nvSpPr>
          <p:cNvPr id="31750" name="Line 4"/>
          <p:cNvSpPr>
            <a:spLocks noChangeShapeType="1"/>
          </p:cNvSpPr>
          <p:nvPr/>
        </p:nvSpPr>
        <p:spPr bwMode="auto">
          <a:xfrm>
            <a:off x="2185988" y="24384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1" name="Rectangle 5"/>
          <p:cNvSpPr>
            <a:spLocks noChangeArrowheads="1"/>
          </p:cNvSpPr>
          <p:nvPr/>
        </p:nvSpPr>
        <p:spPr bwMode="auto">
          <a:xfrm>
            <a:off x="2322514" y="1906588"/>
            <a:ext cx="7464425" cy="3536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0"/>
              </a:spcBef>
            </a:pPr>
            <a:r>
              <a:rPr lang="en-US" altLang="en-US" sz="3200" dirty="0">
                <a:solidFill>
                  <a:srgbClr val="051315"/>
                </a:solidFill>
                <a:latin typeface="Times New Roman" panose="02020603050405020304" pitchFamily="18" charset="0"/>
              </a:rPr>
              <a:t>Risks of Outsourcing                   Inflexibility                                              Loss of control of system and/or data                               Reduced competitive advantage        Locked-in system                          Unfulfilled goals</a:t>
            </a:r>
          </a:p>
          <a:p>
            <a:pPr algn="ctr">
              <a:spcBef>
                <a:spcPct val="0"/>
              </a:spcBef>
            </a:pPr>
            <a:r>
              <a:rPr lang="en-US" altLang="en-US" sz="3200" dirty="0">
                <a:solidFill>
                  <a:srgbClr val="051315"/>
                </a:solidFill>
                <a:latin typeface="Times New Roman" panose="02020603050405020304" pitchFamily="18" charset="0"/>
              </a:rPr>
              <a:t>Possibility of poor service</a:t>
            </a:r>
          </a:p>
        </p:txBody>
      </p:sp>
      <p:sp>
        <p:nvSpPr>
          <p:cNvPr id="2" name="Slide Number Placeholder 1"/>
          <p:cNvSpPr>
            <a:spLocks noGrp="1"/>
          </p:cNvSpPr>
          <p:nvPr>
            <p:ph type="sldNum" sz="quarter" idx="12"/>
          </p:nvPr>
        </p:nvSpPr>
        <p:spPr/>
        <p:txBody>
          <a:bodyPr/>
          <a:lstStyle/>
          <a:p>
            <a:fld id="{919C02E9-2FDD-4E92-B284-B4B315E5001E}" type="slidenum">
              <a:rPr lang="en-US" smtClean="0"/>
              <a:t>23</a:t>
            </a:fld>
            <a:endParaRPr lang="en-US"/>
          </a:p>
        </p:txBody>
      </p:sp>
    </p:spTree>
    <p:extLst>
      <p:ext uri="{BB962C8B-B14F-4D97-AF65-F5344CB8AC3E}">
        <p14:creationId xmlns:p14="http://schemas.microsoft.com/office/powerpoint/2010/main" val="29120912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smtClean="0"/>
              <a:t>Learning Objective 5</a:t>
            </a:r>
          </a:p>
        </p:txBody>
      </p:sp>
      <p:sp>
        <p:nvSpPr>
          <p:cNvPr id="1833987" name="Rectangle 3"/>
          <p:cNvSpPr>
            <a:spLocks noGrp="1" noChangeArrowheads="1"/>
          </p:cNvSpPr>
          <p:nvPr>
            <p:ph type="body" idx="1"/>
          </p:nvPr>
        </p:nvSpPr>
        <p:spPr>
          <a:xfrm>
            <a:off x="838201" y="1981200"/>
            <a:ext cx="9109076"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3600" dirty="0">
                <a:latin typeface="+mj-lt"/>
              </a:rPr>
              <a:t>	Explain the principles and challenges of business process reengineering.</a:t>
            </a:r>
          </a:p>
        </p:txBody>
      </p:sp>
      <p:sp>
        <p:nvSpPr>
          <p:cNvPr id="2" name="Slide Number Placeholder 1"/>
          <p:cNvSpPr>
            <a:spLocks noGrp="1"/>
          </p:cNvSpPr>
          <p:nvPr>
            <p:ph type="sldNum" sz="quarter" idx="12"/>
          </p:nvPr>
        </p:nvSpPr>
        <p:spPr/>
        <p:txBody>
          <a:bodyPr/>
          <a:lstStyle/>
          <a:p>
            <a:fld id="{919C02E9-2FDD-4E92-B284-B4B315E5001E}" type="slidenum">
              <a:rPr lang="en-US" smtClean="0"/>
              <a:t>24</a:t>
            </a:fld>
            <a:endParaRPr lang="en-US"/>
          </a:p>
        </p:txBody>
      </p:sp>
    </p:spTree>
    <p:extLst>
      <p:ext uri="{BB962C8B-B14F-4D97-AF65-F5344CB8AC3E}">
        <p14:creationId xmlns:p14="http://schemas.microsoft.com/office/powerpoint/2010/main" val="593738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Business Processes Reengineering</a:t>
            </a:r>
          </a:p>
        </p:txBody>
      </p:sp>
      <p:sp>
        <p:nvSpPr>
          <p:cNvPr id="1836035" name="Rectangle 3"/>
          <p:cNvSpPr>
            <a:spLocks noGrp="1" noChangeArrowheads="1"/>
          </p:cNvSpPr>
          <p:nvPr>
            <p:ph type="body" idx="1"/>
          </p:nvPr>
        </p:nvSpPr>
        <p:spPr>
          <a:xfrm>
            <a:off x="838200" y="1828800"/>
            <a:ext cx="87630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sz="2600" dirty="0">
                <a:latin typeface="+mj-lt"/>
              </a:rPr>
              <a:t>What is business process reengineering (BPR)?</a:t>
            </a:r>
          </a:p>
          <a:p>
            <a:pPr eaLnBrk="1" hangingPunct="1"/>
            <a:r>
              <a:rPr lang="en-US" altLang="en-US" sz="2600" dirty="0">
                <a:latin typeface="+mj-lt"/>
              </a:rPr>
              <a:t>It is the thorough analysis and complete redesign of business process and information systems to achieve performance improvements.</a:t>
            </a:r>
          </a:p>
          <a:p>
            <a:pPr eaLnBrk="1" hangingPunct="1"/>
            <a:r>
              <a:rPr lang="en-US" altLang="en-US" sz="2600" dirty="0">
                <a:latin typeface="+mj-lt"/>
              </a:rPr>
              <a:t>It is a process that challenges traditional organizational values and cultures associated with underperformance.</a:t>
            </a: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8904256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2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Business Processes </a:t>
            </a:r>
            <a:r>
              <a:rPr lang="en-US" altLang="en-US" b="1" dirty="0" smtClean="0"/>
              <a:t>Reengineering…</a:t>
            </a:r>
            <a:endParaRPr lang="en-US" altLang="en-US" b="1" dirty="0" smtClean="0"/>
          </a:p>
        </p:txBody>
      </p:sp>
      <p:sp>
        <p:nvSpPr>
          <p:cNvPr id="1838083"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pPr>
            <a:r>
              <a:rPr lang="en-US" altLang="en-US" dirty="0" smtClean="0">
                <a:latin typeface="+mj-lt"/>
              </a:rPr>
              <a:t>BPR reduces a company to its essential business processes and focuses on </a:t>
            </a:r>
            <a:r>
              <a:rPr lang="en-US" altLang="en-US" i="1" dirty="0" smtClean="0">
                <a:solidFill>
                  <a:schemeClr val="tx1"/>
                </a:solidFill>
                <a:latin typeface="+mj-lt"/>
              </a:rPr>
              <a:t>why</a:t>
            </a:r>
            <a:r>
              <a:rPr lang="en-US" altLang="en-US" i="1" dirty="0" smtClean="0">
                <a:latin typeface="+mj-lt"/>
              </a:rPr>
              <a:t> </a:t>
            </a:r>
            <a:r>
              <a:rPr lang="en-US" altLang="en-US" dirty="0" smtClean="0">
                <a:latin typeface="+mj-lt"/>
              </a:rPr>
              <a:t>they are done rather than on the details of </a:t>
            </a:r>
            <a:r>
              <a:rPr lang="en-US" altLang="en-US" i="1" dirty="0" smtClean="0">
                <a:solidFill>
                  <a:schemeClr val="tx1"/>
                </a:solidFill>
                <a:latin typeface="+mj-lt"/>
              </a:rPr>
              <a:t>how</a:t>
            </a:r>
            <a:r>
              <a:rPr lang="en-US" altLang="en-US" dirty="0" smtClean="0">
                <a:latin typeface="+mj-lt"/>
              </a:rPr>
              <a:t> they are done.</a:t>
            </a:r>
          </a:p>
          <a:p>
            <a:pPr eaLnBrk="1" hangingPunct="1">
              <a:lnSpc>
                <a:spcPct val="90000"/>
              </a:lnSpc>
            </a:pPr>
            <a:r>
              <a:rPr lang="en-US" altLang="en-US" dirty="0" smtClean="0">
                <a:latin typeface="+mj-lt"/>
              </a:rPr>
              <a:t>It completely reshapes organizational work practices and information flows to take advantage of technological advancements.</a:t>
            </a:r>
          </a:p>
        </p:txBody>
      </p:sp>
      <p:sp>
        <p:nvSpPr>
          <p:cNvPr id="2" name="Slide Number Placeholder 1"/>
          <p:cNvSpPr>
            <a:spLocks noGrp="1"/>
          </p:cNvSpPr>
          <p:nvPr>
            <p:ph type="sldNum" sz="quarter" idx="12"/>
          </p:nvPr>
        </p:nvSpPr>
        <p:spPr/>
        <p:txBody>
          <a:bodyPr/>
          <a:lstStyle/>
          <a:p>
            <a:fld id="{919C02E9-2FDD-4E92-B284-B4B315E5001E}" type="slidenum">
              <a:rPr lang="en-US" smtClean="0"/>
              <a:t>26</a:t>
            </a:fld>
            <a:endParaRPr lang="en-US"/>
          </a:p>
        </p:txBody>
      </p:sp>
    </p:spTree>
    <p:extLst>
      <p:ext uri="{BB962C8B-B14F-4D97-AF65-F5344CB8AC3E}">
        <p14:creationId xmlns:p14="http://schemas.microsoft.com/office/powerpoint/2010/main" val="276371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Principles of Reengineering</a:t>
            </a:r>
          </a:p>
        </p:txBody>
      </p:sp>
      <p:sp>
        <p:nvSpPr>
          <p:cNvPr id="1840131" name="Rectangle 3"/>
          <p:cNvSpPr>
            <a:spLocks noGrp="1" noChangeArrowheads="1"/>
          </p:cNvSpPr>
          <p:nvPr>
            <p:ph type="body" idx="1"/>
          </p:nvPr>
        </p:nvSpPr>
        <p:spPr>
          <a:xfrm>
            <a:off x="838199" y="1752600"/>
            <a:ext cx="10065327"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571500" indent="-571500"/>
            <a:r>
              <a:rPr lang="en-US" altLang="en-US" dirty="0" smtClean="0">
                <a:latin typeface="+mj-lt"/>
              </a:rPr>
              <a:t>What are the seven principles of business processing reengineering?</a:t>
            </a:r>
          </a:p>
          <a:p>
            <a:pPr marL="990600" lvl="1" indent="-533400">
              <a:buFontTx/>
              <a:buAutoNum type="arabicPeriod"/>
            </a:pPr>
            <a:r>
              <a:rPr lang="en-US" altLang="en-US" dirty="0" smtClean="0">
                <a:latin typeface="+mj-lt"/>
              </a:rPr>
              <a:t>Organize around outcomes, not tasks.</a:t>
            </a:r>
          </a:p>
          <a:p>
            <a:pPr marL="990600" lvl="1" indent="-533400">
              <a:buFontTx/>
              <a:buAutoNum type="arabicPeriod"/>
            </a:pPr>
            <a:r>
              <a:rPr lang="en-US" altLang="en-US" dirty="0" smtClean="0">
                <a:latin typeface="+mj-lt"/>
              </a:rPr>
              <a:t>Require those who use the output to perform the process.</a:t>
            </a:r>
          </a:p>
          <a:p>
            <a:pPr marL="990600" lvl="1" indent="-533400">
              <a:buFontTx/>
              <a:buAutoNum type="arabicPeriod"/>
            </a:pPr>
            <a:r>
              <a:rPr lang="en-US" altLang="en-US" dirty="0" smtClean="0">
                <a:latin typeface="+mj-lt"/>
              </a:rPr>
              <a:t>Require those who produce information to process it</a:t>
            </a:r>
            <a:r>
              <a:rPr lang="en-US" altLang="en-US" dirty="0" smtClean="0">
                <a:latin typeface="+mj-lt"/>
              </a:rPr>
              <a:t>.</a:t>
            </a:r>
          </a:p>
          <a:p>
            <a:pPr marL="990600" lvl="1" indent="-533400">
              <a:buFontTx/>
              <a:buAutoNum type="arabicPeriod" startAt="4"/>
            </a:pPr>
            <a:r>
              <a:rPr lang="en-US" altLang="en-US" dirty="0">
                <a:latin typeface="+mj-lt"/>
              </a:rPr>
              <a:t>Centralize and disperse data.</a:t>
            </a:r>
          </a:p>
          <a:p>
            <a:pPr marL="990600" lvl="1" indent="-533400">
              <a:buFontTx/>
              <a:buAutoNum type="arabicPeriod" startAt="5"/>
            </a:pPr>
            <a:r>
              <a:rPr lang="en-US" altLang="en-US" dirty="0">
                <a:latin typeface="+mj-lt"/>
              </a:rPr>
              <a:t>Integrate parallel activities</a:t>
            </a:r>
          </a:p>
          <a:p>
            <a:pPr marL="990600" lvl="1" indent="-533400">
              <a:buFontTx/>
              <a:buAutoNum type="arabicPeriod" startAt="5"/>
            </a:pPr>
            <a:r>
              <a:rPr lang="en-US" altLang="en-US" dirty="0">
                <a:latin typeface="+mj-lt"/>
              </a:rPr>
              <a:t>Empower workers, use built-in controls, and flatten the organization chart.</a:t>
            </a:r>
          </a:p>
          <a:p>
            <a:pPr marL="990600" lvl="1" indent="-533400">
              <a:buFontTx/>
              <a:buAutoNum type="arabicPeriod" startAt="5"/>
            </a:pPr>
            <a:r>
              <a:rPr lang="en-US" altLang="en-US" dirty="0">
                <a:latin typeface="+mj-lt"/>
              </a:rPr>
              <a:t>Capture data once, at its source.</a:t>
            </a:r>
          </a:p>
          <a:p>
            <a:pPr marL="457200" lvl="1" indent="0">
              <a:buNone/>
            </a:pPr>
            <a:endParaRPr lang="en-US" altLang="en-US" dirty="0" smtClean="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27</a:t>
            </a:fld>
            <a:endParaRPr lang="en-US"/>
          </a:p>
        </p:txBody>
      </p:sp>
    </p:spTree>
    <p:extLst>
      <p:ext uri="{BB962C8B-B14F-4D97-AF65-F5344CB8AC3E}">
        <p14:creationId xmlns:p14="http://schemas.microsoft.com/office/powerpoint/2010/main" val="35251932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Slide Number Placeholder 5"/>
          <p:cNvSpPr>
            <a:spLocks noGrp="1"/>
          </p:cNvSpPr>
          <p:nvPr>
            <p:ph type="sldNum" sz="quarter" idx="11"/>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4EC0F471-478C-4B6D-B884-210C2D20CBE3}" type="slidenum">
              <a:rPr lang="en-US" altLang="en-US" smtClean="0">
                <a:latin typeface="+mj-lt"/>
              </a:rPr>
              <a:pPr/>
              <a:t>28</a:t>
            </a:fld>
            <a:endParaRPr lang="en-US" altLang="en-US" dirty="0">
              <a:latin typeface="+mj-lt"/>
            </a:endParaRPr>
          </a:p>
        </p:txBody>
      </p:sp>
      <p:sp>
        <p:nvSpPr>
          <p:cNvPr id="37892" name="Rectangle 2"/>
          <p:cNvSpPr>
            <a:spLocks noGrp="1" noChangeArrowheads="1"/>
          </p:cNvSpPr>
          <p:nvPr>
            <p:ph type="title"/>
          </p:nvPr>
        </p:nvSpPr>
        <p:spPr>
          <a:xfrm>
            <a:off x="929640" y="190500"/>
            <a:ext cx="10449560" cy="152717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Challenges Faced by Reengineering Efforts</a:t>
            </a:r>
          </a:p>
        </p:txBody>
      </p:sp>
      <p:sp>
        <p:nvSpPr>
          <p:cNvPr id="1844227" name="Rectangle 3"/>
          <p:cNvSpPr>
            <a:spLocks noGrp="1" noChangeArrowheads="1"/>
          </p:cNvSpPr>
          <p:nvPr>
            <p:ph type="body" sz="half" idx="1"/>
          </p:nvPr>
        </p:nvSpPr>
        <p:spPr>
          <a:xfrm>
            <a:off x="1584960" y="1905000"/>
            <a:ext cx="7391400" cy="9144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2600" dirty="0">
                <a:latin typeface="+mj-lt"/>
              </a:rPr>
              <a:t>	What are some of the obstacles to reengineering efforts?</a:t>
            </a:r>
          </a:p>
        </p:txBody>
      </p:sp>
      <p:graphicFrame>
        <p:nvGraphicFramePr>
          <p:cNvPr id="1844324" name="Group 100"/>
          <p:cNvGraphicFramePr>
            <a:graphicFrameLocks noGrp="1"/>
          </p:cNvGraphicFramePr>
          <p:nvPr>
            <p:ph sz="half" idx="2"/>
            <p:extLst>
              <p:ext uri="{D42A27DB-BD31-4B8C-83A1-F6EECF244321}">
                <p14:modId xmlns:p14="http://schemas.microsoft.com/office/powerpoint/2010/main" val="1417587482"/>
              </p:ext>
            </p:extLst>
          </p:nvPr>
        </p:nvGraphicFramePr>
        <p:xfrm>
          <a:off x="1737360" y="2895600"/>
          <a:ext cx="7162800" cy="2628900"/>
        </p:xfrm>
        <a:graphic>
          <a:graphicData uri="http://schemas.openxmlformats.org/drawingml/2006/table">
            <a:tbl>
              <a:tblPr/>
              <a:tblGrid>
                <a:gridCol w="4800600">
                  <a:extLst>
                    <a:ext uri="{9D8B030D-6E8A-4147-A177-3AD203B41FA5}">
                      <a16:colId xmlns:a16="http://schemas.microsoft.com/office/drawing/2014/main" val="20000"/>
                    </a:ext>
                  </a:extLst>
                </a:gridCol>
                <a:gridCol w="2362200">
                  <a:extLst>
                    <a:ext uri="{9D8B030D-6E8A-4147-A177-3AD203B41FA5}">
                      <a16:colId xmlns:a16="http://schemas.microsoft.com/office/drawing/2014/main" val="20001"/>
                    </a:ext>
                  </a:extLst>
                </a:gridCol>
              </a:tblGrid>
              <a:tr h="666750">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Tradition</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accent2">
                        <a:lumMod val="75000"/>
                      </a:schemeClr>
                    </a:solid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Resistance</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chemeClr val="accent2">
                        <a:lumMod val="75000"/>
                      </a:schemeClr>
                    </a:solidFill>
                  </a:tcPr>
                </a:tc>
                <a:extLst>
                  <a:ext uri="{0D108BD9-81ED-4DB2-BD59-A6C34878D82A}">
                    <a16:rowId xmlns:a16="http://schemas.microsoft.com/office/drawing/2014/main" val="10000"/>
                  </a:ext>
                </a:extLst>
              </a:tr>
              <a:tr h="628650">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Time requirements</a:t>
                      </a:r>
                    </a:p>
                  </a:txBody>
                  <a:tcP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accent2">
                        <a:lumMod val="75000"/>
                      </a:schemeClr>
                    </a:solid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Risk</a:t>
                      </a:r>
                    </a:p>
                  </a:txBody>
                  <a:tcP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accent2">
                        <a:lumMod val="75000"/>
                      </a:schemeClr>
                    </a:solidFill>
                  </a:tcPr>
                </a:tc>
                <a:extLst>
                  <a:ext uri="{0D108BD9-81ED-4DB2-BD59-A6C34878D82A}">
                    <a16:rowId xmlns:a16="http://schemas.microsoft.com/office/drawing/2014/main" val="10001"/>
                  </a:ext>
                </a:extLst>
              </a:tr>
              <a:tr h="666750">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Lack of management support</a:t>
                      </a:r>
                    </a:p>
                  </a:txBody>
                  <a:tcP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accent2">
                        <a:lumMod val="75000"/>
                      </a:schemeClr>
                    </a:solid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smtClean="0">
                          <a:ln>
                            <a:noFill/>
                          </a:ln>
                          <a:solidFill>
                            <a:schemeClr val="tx2"/>
                          </a:solidFill>
                          <a:effectLst/>
                          <a:latin typeface="Arial" charset="0"/>
                        </a:rPr>
                        <a:t>Skepticism</a:t>
                      </a:r>
                    </a:p>
                  </a:txBody>
                  <a:tcP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accent2">
                        <a:lumMod val="75000"/>
                      </a:schemeClr>
                    </a:solidFill>
                  </a:tcPr>
                </a:tc>
                <a:extLst>
                  <a:ext uri="{0D108BD9-81ED-4DB2-BD59-A6C34878D82A}">
                    <a16:rowId xmlns:a16="http://schemas.microsoft.com/office/drawing/2014/main" val="10002"/>
                  </a:ext>
                </a:extLst>
              </a:tr>
              <a:tr h="666750">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dirty="0" smtClean="0">
                          <a:ln>
                            <a:noFill/>
                          </a:ln>
                          <a:solidFill>
                            <a:schemeClr val="tx2"/>
                          </a:solidFill>
                          <a:effectLst/>
                          <a:latin typeface="Arial" charset="0"/>
                        </a:rPr>
                        <a:t>Retraining</a:t>
                      </a:r>
                    </a:p>
                  </a:txBody>
                  <a:tcPr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accent2">
                        <a:lumMod val="75000"/>
                      </a:schemeClr>
                    </a:solidFill>
                  </a:tcPr>
                </a:tc>
                <a:tc>
                  <a:txBody>
                    <a:bodyPr/>
                    <a:lstStyle>
                      <a:lvl1pPr>
                        <a:spcBef>
                          <a:spcPct val="20000"/>
                        </a:spcBef>
                        <a:buClr>
                          <a:schemeClr val="tx1"/>
                        </a:buClr>
                        <a:buSzPct val="70000"/>
                        <a:buFont typeface="Wingdings" pitchFamily="2" charset="2"/>
                        <a:defRPr sz="2600">
                          <a:solidFill>
                            <a:schemeClr val="tx2"/>
                          </a:solidFill>
                          <a:latin typeface="Arial" charset="0"/>
                        </a:defRPr>
                      </a:lvl1pPr>
                      <a:lvl2pPr>
                        <a:spcBef>
                          <a:spcPct val="20000"/>
                        </a:spcBef>
                        <a:buClr>
                          <a:schemeClr val="accent1"/>
                        </a:buClr>
                        <a:buSzPct val="75000"/>
                        <a:buFont typeface="Wingdings" pitchFamily="2" charset="2"/>
                        <a:defRPr sz="2400">
                          <a:solidFill>
                            <a:schemeClr val="tx2"/>
                          </a:solidFill>
                          <a:latin typeface="Arial" charset="0"/>
                        </a:defRPr>
                      </a:lvl2pPr>
                      <a:lvl3pPr>
                        <a:spcBef>
                          <a:spcPct val="20000"/>
                        </a:spcBef>
                        <a:buClr>
                          <a:schemeClr val="accent2"/>
                        </a:buClr>
                        <a:defRPr sz="2000">
                          <a:solidFill>
                            <a:schemeClr val="tx2"/>
                          </a:solidFill>
                          <a:latin typeface="Arial" charset="0"/>
                        </a:defRPr>
                      </a:lvl3pPr>
                      <a:lvl4pPr>
                        <a:spcBef>
                          <a:spcPct val="20000"/>
                        </a:spcBef>
                        <a:buClr>
                          <a:schemeClr val="tx1"/>
                        </a:buClr>
                        <a:defRPr>
                          <a:solidFill>
                            <a:schemeClr val="tx2"/>
                          </a:solidFill>
                          <a:latin typeface="Arial" charset="0"/>
                        </a:defRPr>
                      </a:lvl4pPr>
                      <a:lvl5pPr>
                        <a:spcBef>
                          <a:spcPct val="20000"/>
                        </a:spcBef>
                        <a:defRPr>
                          <a:solidFill>
                            <a:schemeClr val="tx2"/>
                          </a:solidFill>
                          <a:latin typeface="Arial" charset="0"/>
                        </a:defRPr>
                      </a:lvl5pPr>
                      <a:lvl6pPr fontAlgn="base">
                        <a:spcBef>
                          <a:spcPct val="20000"/>
                        </a:spcBef>
                        <a:spcAft>
                          <a:spcPct val="0"/>
                        </a:spcAft>
                        <a:defRPr>
                          <a:solidFill>
                            <a:schemeClr val="tx2"/>
                          </a:solidFill>
                          <a:latin typeface="Arial" charset="0"/>
                        </a:defRPr>
                      </a:lvl6pPr>
                      <a:lvl7pPr fontAlgn="base">
                        <a:spcBef>
                          <a:spcPct val="20000"/>
                        </a:spcBef>
                        <a:spcAft>
                          <a:spcPct val="0"/>
                        </a:spcAft>
                        <a:defRPr>
                          <a:solidFill>
                            <a:schemeClr val="tx2"/>
                          </a:solidFill>
                          <a:latin typeface="Arial" charset="0"/>
                        </a:defRPr>
                      </a:lvl7pPr>
                      <a:lvl8pPr fontAlgn="base">
                        <a:spcBef>
                          <a:spcPct val="20000"/>
                        </a:spcBef>
                        <a:spcAft>
                          <a:spcPct val="0"/>
                        </a:spcAft>
                        <a:defRPr>
                          <a:solidFill>
                            <a:schemeClr val="tx2"/>
                          </a:solidFill>
                          <a:latin typeface="Arial" charset="0"/>
                        </a:defRPr>
                      </a:lvl8pPr>
                      <a:lvl9pPr fontAlgn="base">
                        <a:spcBef>
                          <a:spcPct val="20000"/>
                        </a:spcBef>
                        <a:spcAft>
                          <a:spcPct val="0"/>
                        </a:spcAft>
                        <a:defRPr>
                          <a:solidFill>
                            <a:schemeClr val="tx2"/>
                          </a:solidFill>
                          <a:latin typeface="Arial" charset="0"/>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Char char="ü"/>
                        <a:tabLst/>
                      </a:pPr>
                      <a:r>
                        <a:rPr kumimoji="0" lang="en-US" altLang="en-US" sz="2600" b="0" i="0" u="none" strike="noStrike" cap="none" normalizeH="0" baseline="0" dirty="0" smtClean="0">
                          <a:ln>
                            <a:noFill/>
                          </a:ln>
                          <a:solidFill>
                            <a:schemeClr val="tx2"/>
                          </a:solidFill>
                          <a:effectLst/>
                          <a:latin typeface="Arial" charset="0"/>
                        </a:rPr>
                        <a:t>Controls</a:t>
                      </a:r>
                    </a:p>
                  </a:txBody>
                  <a:tcPr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chemeClr val="accent2">
                        <a:lumMod val="7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4217150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6</a:t>
            </a:r>
          </a:p>
        </p:txBody>
      </p:sp>
      <p:sp>
        <p:nvSpPr>
          <p:cNvPr id="1848323" name="Rectangle 3"/>
          <p:cNvSpPr>
            <a:spLocks noGrp="1" noChangeArrowheads="1"/>
          </p:cNvSpPr>
          <p:nvPr>
            <p:ph type="body" idx="1"/>
          </p:nvPr>
        </p:nvSpPr>
        <p:spPr>
          <a:xfrm>
            <a:off x="838201" y="1676400"/>
            <a:ext cx="9109076"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Describe how prototypes are used to develop an AIS, and discuss the advantages and disadvantages of doing so.</a:t>
            </a:r>
          </a:p>
        </p:txBody>
      </p:sp>
      <p:sp>
        <p:nvSpPr>
          <p:cNvPr id="2" name="Slide Number Placeholder 1"/>
          <p:cNvSpPr>
            <a:spLocks noGrp="1"/>
          </p:cNvSpPr>
          <p:nvPr>
            <p:ph type="sldNum" sz="quarter" idx="12"/>
          </p:nvPr>
        </p:nvSpPr>
        <p:spPr/>
        <p:txBody>
          <a:bodyPr/>
          <a:lstStyle/>
          <a:p>
            <a:fld id="{919C02E9-2FDD-4E92-B284-B4B315E5001E}" type="slidenum">
              <a:rPr lang="en-US" smtClean="0"/>
              <a:t>29</a:t>
            </a:fld>
            <a:endParaRPr lang="en-US"/>
          </a:p>
        </p:txBody>
      </p:sp>
    </p:spTree>
    <p:extLst>
      <p:ext uri="{BB962C8B-B14F-4D97-AF65-F5344CB8AC3E}">
        <p14:creationId xmlns:p14="http://schemas.microsoft.com/office/powerpoint/2010/main" val="2055764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4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Prototyping</a:t>
            </a:r>
          </a:p>
        </p:txBody>
      </p:sp>
      <p:sp>
        <p:nvSpPr>
          <p:cNvPr id="1850371"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dirty="0" smtClean="0">
                <a:latin typeface="+mj-lt"/>
              </a:rPr>
              <a:t>What is prototyping?</a:t>
            </a:r>
          </a:p>
          <a:p>
            <a:pPr lvl="1" eaLnBrk="1" hangingPunct="1">
              <a:buFontTx/>
              <a:buChar char="–"/>
            </a:pPr>
            <a:r>
              <a:rPr lang="en-US" altLang="en-US" dirty="0" smtClean="0">
                <a:latin typeface="+mj-lt"/>
              </a:rPr>
              <a:t>an approach to systems design in which a simplified working model of a system is developed.</a:t>
            </a:r>
          </a:p>
          <a:p>
            <a:pPr eaLnBrk="1" hangingPunct="1"/>
            <a:r>
              <a:rPr lang="en-US" altLang="en-US" dirty="0" smtClean="0">
                <a:latin typeface="+mj-lt"/>
              </a:rPr>
              <a:t>A prototype, or “first draft,” is quickly and inexpensively built and provided to users for testing.</a:t>
            </a:r>
          </a:p>
        </p:txBody>
      </p:sp>
      <p:sp>
        <p:nvSpPr>
          <p:cNvPr id="2" name="Slide Number Placeholder 1"/>
          <p:cNvSpPr>
            <a:spLocks noGrp="1"/>
          </p:cNvSpPr>
          <p:nvPr>
            <p:ph type="sldNum" sz="quarter" idx="12"/>
          </p:nvPr>
        </p:nvSpPr>
        <p:spPr/>
        <p:txBody>
          <a:bodyPr/>
          <a:lstStyle/>
          <a:p>
            <a:fld id="{919C02E9-2FDD-4E92-B284-B4B315E5001E}" type="slidenum">
              <a:rPr lang="en-US" smtClean="0"/>
              <a:t>30</a:t>
            </a:fld>
            <a:endParaRPr lang="en-US"/>
          </a:p>
        </p:txBody>
      </p:sp>
    </p:spTree>
    <p:extLst>
      <p:ext uri="{BB962C8B-B14F-4D97-AF65-F5344CB8AC3E}">
        <p14:creationId xmlns:p14="http://schemas.microsoft.com/office/powerpoint/2010/main" val="512088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Prototyping</a:t>
            </a:r>
          </a:p>
        </p:txBody>
      </p:sp>
      <p:sp>
        <p:nvSpPr>
          <p:cNvPr id="1852419"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495300" indent="-495300"/>
            <a:r>
              <a:rPr lang="en-US" altLang="en-US" sz="2600" dirty="0">
                <a:latin typeface="+mj-lt"/>
              </a:rPr>
              <a:t>What four steps are involved in developing     a prototype?</a:t>
            </a:r>
          </a:p>
          <a:p>
            <a:pPr marL="914400" lvl="1" indent="-457200">
              <a:buFontTx/>
              <a:buAutoNum type="arabicPeriod"/>
            </a:pPr>
            <a:r>
              <a:rPr lang="en-US" altLang="en-US" dirty="0">
                <a:latin typeface="+mj-lt"/>
              </a:rPr>
              <a:t>Identify basic systems requirements.</a:t>
            </a:r>
          </a:p>
          <a:p>
            <a:pPr marL="914400" lvl="1" indent="-457200">
              <a:buFontTx/>
              <a:buAutoNum type="arabicPeriod"/>
            </a:pPr>
            <a:r>
              <a:rPr lang="en-US" altLang="en-US" dirty="0">
                <a:latin typeface="+mj-lt"/>
              </a:rPr>
              <a:t>Develop an initial prototype that meets the agreed-on requirements.</a:t>
            </a:r>
          </a:p>
          <a:p>
            <a:pPr marL="914400" lvl="1" indent="-457200">
              <a:buFontTx/>
              <a:buAutoNum type="arabicPeriod"/>
            </a:pPr>
            <a:r>
              <a:rPr lang="en-US" altLang="en-US" dirty="0">
                <a:latin typeface="+mj-lt"/>
              </a:rPr>
              <a:t>Users identify changes, developers make changes, and the system is turned over to the user. </a:t>
            </a:r>
          </a:p>
          <a:p>
            <a:pPr marL="914400" lvl="1" indent="-457200">
              <a:buFontTx/>
              <a:buAutoNum type="arabicPeriod"/>
            </a:pPr>
            <a:r>
              <a:rPr lang="en-US" altLang="en-US" dirty="0">
                <a:latin typeface="+mj-lt"/>
              </a:rPr>
              <a:t>Use the system approved by the users.</a:t>
            </a:r>
          </a:p>
        </p:txBody>
      </p:sp>
      <p:sp>
        <p:nvSpPr>
          <p:cNvPr id="2" name="Slide Number Placeholder 1"/>
          <p:cNvSpPr>
            <a:spLocks noGrp="1"/>
          </p:cNvSpPr>
          <p:nvPr>
            <p:ph type="sldNum" sz="quarter" idx="12"/>
          </p:nvPr>
        </p:nvSpPr>
        <p:spPr/>
        <p:txBody>
          <a:bodyPr/>
          <a:lstStyle/>
          <a:p>
            <a:fld id="{919C02E9-2FDD-4E92-B284-B4B315E5001E}" type="slidenum">
              <a:rPr lang="en-US" smtClean="0"/>
              <a:t>31</a:t>
            </a:fld>
            <a:endParaRPr lang="en-US"/>
          </a:p>
        </p:txBody>
      </p:sp>
    </p:spTree>
    <p:extLst>
      <p:ext uri="{BB962C8B-B14F-4D97-AF65-F5344CB8AC3E}">
        <p14:creationId xmlns:p14="http://schemas.microsoft.com/office/powerpoint/2010/main" val="13757709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3048000" y="381001"/>
            <a:ext cx="7010400" cy="103187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Benefits of Prototyping</a:t>
            </a:r>
          </a:p>
        </p:txBody>
      </p:sp>
      <p:sp>
        <p:nvSpPr>
          <p:cNvPr id="41989" name="Rectangle 3"/>
          <p:cNvSpPr>
            <a:spLocks noChangeArrowheads="1"/>
          </p:cNvSpPr>
          <p:nvPr/>
        </p:nvSpPr>
        <p:spPr bwMode="auto">
          <a:xfrm>
            <a:off x="2174875" y="1770064"/>
            <a:ext cx="7759700" cy="409098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a:p>
        </p:txBody>
      </p:sp>
      <p:sp>
        <p:nvSpPr>
          <p:cNvPr id="41990" name="Line 4"/>
          <p:cNvSpPr>
            <a:spLocks noChangeShapeType="1"/>
          </p:cNvSpPr>
          <p:nvPr/>
        </p:nvSpPr>
        <p:spPr bwMode="auto">
          <a:xfrm>
            <a:off x="2174875" y="25908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991" name="Rectangle 5"/>
          <p:cNvSpPr>
            <a:spLocks noChangeArrowheads="1"/>
          </p:cNvSpPr>
          <p:nvPr/>
        </p:nvSpPr>
        <p:spPr bwMode="auto">
          <a:xfrm>
            <a:off x="2322514" y="1906588"/>
            <a:ext cx="7464425" cy="3536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a:solidFill>
                  <a:srgbClr val="051315"/>
                </a:solidFill>
                <a:latin typeface="Times New Roman" panose="02020603050405020304" pitchFamily="18" charset="0"/>
              </a:rPr>
              <a:t>Advantages of Prototyping</a:t>
            </a:r>
          </a:p>
          <a:p>
            <a:pPr algn="ctr"/>
            <a:r>
              <a:rPr lang="en-US" altLang="en-US" sz="3200">
                <a:solidFill>
                  <a:srgbClr val="051315"/>
                </a:solidFill>
                <a:latin typeface="Times New Roman" panose="02020603050405020304" pitchFamily="18" charset="0"/>
              </a:rPr>
              <a:t>Better definition of user needs             Higher user involvement and satisfaction Faster development time                       Fewer errors                                           More opportunity for changes                 Less costly</a:t>
            </a:r>
          </a:p>
        </p:txBody>
      </p:sp>
      <p:sp>
        <p:nvSpPr>
          <p:cNvPr id="2" name="Slide Number Placeholder 1"/>
          <p:cNvSpPr>
            <a:spLocks noGrp="1"/>
          </p:cNvSpPr>
          <p:nvPr>
            <p:ph type="sldNum" sz="quarter" idx="12"/>
          </p:nvPr>
        </p:nvSpPr>
        <p:spPr/>
        <p:txBody>
          <a:bodyPr/>
          <a:lstStyle/>
          <a:p>
            <a:fld id="{919C02E9-2FDD-4E92-B284-B4B315E5001E}" type="slidenum">
              <a:rPr lang="en-US" smtClean="0"/>
              <a:t>32</a:t>
            </a:fld>
            <a:endParaRPr lang="en-US"/>
          </a:p>
        </p:txBody>
      </p:sp>
    </p:spTree>
    <p:extLst>
      <p:ext uri="{BB962C8B-B14F-4D97-AF65-F5344CB8AC3E}">
        <p14:creationId xmlns:p14="http://schemas.microsoft.com/office/powerpoint/2010/main" val="4041504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Disadvantages of Prototyping</a:t>
            </a:r>
          </a:p>
        </p:txBody>
      </p:sp>
      <p:sp>
        <p:nvSpPr>
          <p:cNvPr id="43013" name="Rectangle 3"/>
          <p:cNvSpPr>
            <a:spLocks noChangeArrowheads="1"/>
          </p:cNvSpPr>
          <p:nvPr/>
        </p:nvSpPr>
        <p:spPr bwMode="auto">
          <a:xfrm>
            <a:off x="2181225" y="1770064"/>
            <a:ext cx="7759700" cy="409098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a:p>
        </p:txBody>
      </p:sp>
      <p:sp>
        <p:nvSpPr>
          <p:cNvPr id="43014" name="Line 4"/>
          <p:cNvSpPr>
            <a:spLocks noChangeShapeType="1"/>
          </p:cNvSpPr>
          <p:nvPr/>
        </p:nvSpPr>
        <p:spPr bwMode="auto">
          <a:xfrm>
            <a:off x="2168525" y="24384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15" name="Rectangle 5"/>
          <p:cNvSpPr>
            <a:spLocks noChangeArrowheads="1"/>
          </p:cNvSpPr>
          <p:nvPr/>
        </p:nvSpPr>
        <p:spPr bwMode="auto">
          <a:xfrm>
            <a:off x="2322514" y="1906588"/>
            <a:ext cx="7464425" cy="4029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dirty="0">
                <a:solidFill>
                  <a:srgbClr val="051315"/>
                </a:solidFill>
                <a:latin typeface="Times New Roman" panose="02020603050405020304" pitchFamily="18" charset="0"/>
              </a:rPr>
              <a:t>Disadvantages of Prototyping       Significant user time                                Less efficient use of system resources Incomplete systems development Inadequately tested and               documented systems                                             Negative behavioral reactions         Unending development</a:t>
            </a:r>
          </a:p>
        </p:txBody>
      </p:sp>
      <p:sp>
        <p:nvSpPr>
          <p:cNvPr id="2" name="Slide Number Placeholder 1"/>
          <p:cNvSpPr>
            <a:spLocks noGrp="1"/>
          </p:cNvSpPr>
          <p:nvPr>
            <p:ph type="sldNum" sz="quarter" idx="12"/>
          </p:nvPr>
        </p:nvSpPr>
        <p:spPr/>
        <p:txBody>
          <a:bodyPr/>
          <a:lstStyle/>
          <a:p>
            <a:fld id="{919C02E9-2FDD-4E92-B284-B4B315E5001E}" type="slidenum">
              <a:rPr lang="en-US" smtClean="0"/>
              <a:t>33</a:t>
            </a:fld>
            <a:endParaRPr lang="en-US"/>
          </a:p>
        </p:txBody>
      </p:sp>
    </p:spTree>
    <p:extLst>
      <p:ext uri="{BB962C8B-B14F-4D97-AF65-F5344CB8AC3E}">
        <p14:creationId xmlns:p14="http://schemas.microsoft.com/office/powerpoint/2010/main" val="3716208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6"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Learning Objective 7</a:t>
            </a:r>
          </a:p>
        </p:txBody>
      </p:sp>
      <p:sp>
        <p:nvSpPr>
          <p:cNvPr id="1856515" name="Rectangle 3"/>
          <p:cNvSpPr>
            <a:spLocks noGrp="1" noChangeArrowheads="1"/>
          </p:cNvSpPr>
          <p:nvPr>
            <p:ph type="body" idx="1"/>
          </p:nvPr>
        </p:nvSpPr>
        <p:spPr>
          <a:xfrm>
            <a:off x="838200" y="1981200"/>
            <a:ext cx="10515600"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buFont typeface="Wingdings" panose="05000000000000000000" pitchFamily="2" charset="2"/>
              <a:buNone/>
            </a:pPr>
            <a:r>
              <a:rPr lang="en-US" altLang="en-US" sz="4300" b="1" dirty="0">
                <a:latin typeface="+mj-lt"/>
              </a:rPr>
              <a:t>	</a:t>
            </a:r>
            <a:r>
              <a:rPr lang="en-US" altLang="en-US" sz="3600" dirty="0">
                <a:latin typeface="+mj-lt"/>
              </a:rPr>
              <a:t>Explain what computer-aided software engineering is and how it is used in systems development.</a:t>
            </a:r>
          </a:p>
        </p:txBody>
      </p:sp>
      <p:sp>
        <p:nvSpPr>
          <p:cNvPr id="2" name="Slide Number Placeholder 1"/>
          <p:cNvSpPr>
            <a:spLocks noGrp="1"/>
          </p:cNvSpPr>
          <p:nvPr>
            <p:ph type="sldNum" sz="quarter" idx="12"/>
          </p:nvPr>
        </p:nvSpPr>
        <p:spPr/>
        <p:txBody>
          <a:bodyPr/>
          <a:lstStyle/>
          <a:p>
            <a:fld id="{919C02E9-2FDD-4E92-B284-B4B315E5001E}" type="slidenum">
              <a:rPr lang="en-US" smtClean="0"/>
              <a:t>34</a:t>
            </a:fld>
            <a:endParaRPr lang="en-US"/>
          </a:p>
        </p:txBody>
      </p:sp>
    </p:spTree>
    <p:extLst>
      <p:ext uri="{BB962C8B-B14F-4D97-AF65-F5344CB8AC3E}">
        <p14:creationId xmlns:p14="http://schemas.microsoft.com/office/powerpoint/2010/main" val="2398790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60"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Computer-Aided Software Engineering (CASE)</a:t>
            </a:r>
          </a:p>
        </p:txBody>
      </p:sp>
      <p:sp>
        <p:nvSpPr>
          <p:cNvPr id="1858563" name="Rectangle 3"/>
          <p:cNvSpPr>
            <a:spLocks noGrp="1" noChangeArrowheads="1"/>
          </p:cNvSpPr>
          <p:nvPr>
            <p:ph type="body" idx="1"/>
          </p:nvPr>
        </p:nvSpPr>
        <p:spPr>
          <a:xfrm>
            <a:off x="838200" y="1905000"/>
            <a:ext cx="10023764"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lnSpc>
                <a:spcPct val="90000"/>
              </a:lnSpc>
            </a:pPr>
            <a:r>
              <a:rPr lang="en-US" altLang="en-US" sz="2600" dirty="0">
                <a:latin typeface="+mj-lt"/>
              </a:rPr>
              <a:t>CASE is an integrated package of computer-based tools that automate important aspects of the software development process.</a:t>
            </a:r>
          </a:p>
          <a:p>
            <a:pPr eaLnBrk="1" hangingPunct="1">
              <a:lnSpc>
                <a:spcPct val="90000"/>
              </a:lnSpc>
            </a:pPr>
            <a:r>
              <a:rPr lang="en-US" altLang="en-US" sz="2600" dirty="0">
                <a:latin typeface="+mj-lt"/>
              </a:rPr>
              <a:t>CASE tools are used to plan, analyze, design, program, and maintain an information system.</a:t>
            </a:r>
          </a:p>
          <a:p>
            <a:pPr eaLnBrk="1" hangingPunct="1">
              <a:lnSpc>
                <a:spcPct val="90000"/>
              </a:lnSpc>
            </a:pPr>
            <a:r>
              <a:rPr lang="en-US" altLang="en-US" sz="2600" dirty="0">
                <a:latin typeface="+mj-lt"/>
              </a:rPr>
              <a:t>They are also used to enhance the efforts of managers, users, and programmers in understanding information needs.</a:t>
            </a:r>
          </a:p>
        </p:txBody>
      </p:sp>
      <p:sp>
        <p:nvSpPr>
          <p:cNvPr id="2" name="Slide Number Placeholder 1"/>
          <p:cNvSpPr>
            <a:spLocks noGrp="1"/>
          </p:cNvSpPr>
          <p:nvPr>
            <p:ph type="sldNum" sz="quarter" idx="12"/>
          </p:nvPr>
        </p:nvSpPr>
        <p:spPr/>
        <p:txBody>
          <a:bodyPr/>
          <a:lstStyle/>
          <a:p>
            <a:fld id="{919C02E9-2FDD-4E92-B284-B4B315E5001E}" type="slidenum">
              <a:rPr lang="en-US" smtClean="0"/>
              <a:t>35</a:t>
            </a:fld>
            <a:endParaRPr lang="en-US"/>
          </a:p>
        </p:txBody>
      </p:sp>
    </p:spTree>
    <p:extLst>
      <p:ext uri="{BB962C8B-B14F-4D97-AF65-F5344CB8AC3E}">
        <p14:creationId xmlns:p14="http://schemas.microsoft.com/office/powerpoint/2010/main" val="2509458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4"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eaLnBrk="1" hangingPunct="1"/>
            <a:r>
              <a:rPr lang="en-US" altLang="en-US" b="1" dirty="0" smtClean="0"/>
              <a:t>Computer-Aided Software Engineering (CASE)</a:t>
            </a:r>
          </a:p>
        </p:txBody>
      </p:sp>
      <p:sp>
        <p:nvSpPr>
          <p:cNvPr id="1860611" name="Rectangle 3"/>
          <p:cNvSpPr>
            <a:spLocks noGrp="1" noChangeArrowheads="1"/>
          </p:cNvSpPr>
          <p:nvPr>
            <p:ph type="body" idx="1"/>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eaLnBrk="1" hangingPunct="1"/>
            <a:r>
              <a:rPr lang="en-US" altLang="en-US" sz="2600" dirty="0">
                <a:latin typeface="+mj-lt"/>
              </a:rPr>
              <a:t>CASE tools do not replace skilled designers; instead they provide a host of self-integrated tools that give developers effective support  for all SDLC phases.</a:t>
            </a:r>
          </a:p>
          <a:p>
            <a:pPr eaLnBrk="1" hangingPunct="1"/>
            <a:r>
              <a:rPr lang="en-US" altLang="en-US" sz="2600" dirty="0">
                <a:latin typeface="+mj-lt"/>
              </a:rPr>
              <a:t>CASE software typically has tools for strategic planning, project and system management, database design, screen and report layout, and automatic code generation.</a:t>
            </a:r>
          </a:p>
        </p:txBody>
      </p:sp>
      <p:sp>
        <p:nvSpPr>
          <p:cNvPr id="2" name="Slide Number Placeholder 1"/>
          <p:cNvSpPr>
            <a:spLocks noGrp="1"/>
          </p:cNvSpPr>
          <p:nvPr>
            <p:ph type="sldNum" sz="quarter" idx="12"/>
          </p:nvPr>
        </p:nvSpPr>
        <p:spPr/>
        <p:txBody>
          <a:bodyPr/>
          <a:lstStyle/>
          <a:p>
            <a:fld id="{919C02E9-2FDD-4E92-B284-B4B315E5001E}" type="slidenum">
              <a:rPr lang="en-US" smtClean="0"/>
              <a:t>36</a:t>
            </a:fld>
            <a:endParaRPr lang="en-US"/>
          </a:p>
        </p:txBody>
      </p:sp>
    </p:spTree>
    <p:extLst>
      <p:ext uri="{BB962C8B-B14F-4D97-AF65-F5344CB8AC3E}">
        <p14:creationId xmlns:p14="http://schemas.microsoft.com/office/powerpoint/2010/main" val="3782789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Computer-Aided Software Engineering (CASE)</a:t>
            </a:r>
          </a:p>
        </p:txBody>
      </p:sp>
      <p:sp>
        <p:nvSpPr>
          <p:cNvPr id="47109" name="Rectangle 3"/>
          <p:cNvSpPr>
            <a:spLocks noChangeArrowheads="1"/>
          </p:cNvSpPr>
          <p:nvPr/>
        </p:nvSpPr>
        <p:spPr bwMode="auto">
          <a:xfrm>
            <a:off x="2181225" y="1770064"/>
            <a:ext cx="7759700" cy="355758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dirty="0"/>
          </a:p>
        </p:txBody>
      </p:sp>
      <p:sp>
        <p:nvSpPr>
          <p:cNvPr id="47110" name="Line 4"/>
          <p:cNvSpPr>
            <a:spLocks noChangeShapeType="1"/>
          </p:cNvSpPr>
          <p:nvPr/>
        </p:nvSpPr>
        <p:spPr bwMode="auto">
          <a:xfrm>
            <a:off x="2168525" y="2514600"/>
            <a:ext cx="7772400"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7111" name="Rectangle 5"/>
          <p:cNvSpPr>
            <a:spLocks noChangeArrowheads="1"/>
          </p:cNvSpPr>
          <p:nvPr/>
        </p:nvSpPr>
        <p:spPr bwMode="auto">
          <a:xfrm>
            <a:off x="2322514" y="1906589"/>
            <a:ext cx="7464425" cy="3044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r>
              <a:rPr lang="en-US" altLang="en-US" sz="3200" dirty="0">
                <a:solidFill>
                  <a:srgbClr val="051315"/>
                </a:solidFill>
                <a:latin typeface="Times New Roman" panose="02020603050405020304" pitchFamily="18" charset="0"/>
              </a:rPr>
              <a:t>Advantages of CASE Technology</a:t>
            </a:r>
          </a:p>
          <a:p>
            <a:pPr algn="ctr"/>
            <a:r>
              <a:rPr lang="en-US" altLang="en-US" sz="3200" dirty="0">
                <a:solidFill>
                  <a:srgbClr val="051315"/>
                </a:solidFill>
                <a:latin typeface="Times New Roman" panose="02020603050405020304" pitchFamily="18" charset="0"/>
              </a:rPr>
              <a:t>Improved productivity                     Improved program quality                       Cost savings                                    Improved control procedures         Simplified documentation</a:t>
            </a:r>
          </a:p>
        </p:txBody>
      </p:sp>
      <p:sp>
        <p:nvSpPr>
          <p:cNvPr id="2" name="Slide Number Placeholder 1"/>
          <p:cNvSpPr>
            <a:spLocks noGrp="1"/>
          </p:cNvSpPr>
          <p:nvPr>
            <p:ph type="sldNum" sz="quarter" idx="12"/>
          </p:nvPr>
        </p:nvSpPr>
        <p:spPr/>
        <p:txBody>
          <a:bodyPr/>
          <a:lstStyle/>
          <a:p>
            <a:fld id="{919C02E9-2FDD-4E92-B284-B4B315E5001E}" type="slidenum">
              <a:rPr lang="en-US" smtClean="0"/>
              <a:t>37</a:t>
            </a:fld>
            <a:endParaRPr lang="en-US"/>
          </a:p>
        </p:txBody>
      </p:sp>
    </p:spTree>
    <p:extLst>
      <p:ext uri="{BB962C8B-B14F-4D97-AF65-F5344CB8AC3E}">
        <p14:creationId xmlns:p14="http://schemas.microsoft.com/office/powerpoint/2010/main" val="22332474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b">
            <a:normAutofit/>
          </a:bodyPr>
          <a:lstStyle/>
          <a:p>
            <a:pPr eaLnBrk="1" hangingPunct="1"/>
            <a:r>
              <a:rPr lang="en-US" altLang="en-US" b="1" dirty="0" smtClean="0"/>
              <a:t>Computer-Aided Software Engineering (CASE)</a:t>
            </a:r>
          </a:p>
        </p:txBody>
      </p:sp>
      <p:sp>
        <p:nvSpPr>
          <p:cNvPr id="48133" name="Rectangle 3"/>
          <p:cNvSpPr>
            <a:spLocks noChangeArrowheads="1"/>
          </p:cNvSpPr>
          <p:nvPr/>
        </p:nvSpPr>
        <p:spPr bwMode="auto">
          <a:xfrm>
            <a:off x="2714625" y="1846264"/>
            <a:ext cx="6692900" cy="2262187"/>
          </a:xfrm>
          <a:prstGeom prst="rect">
            <a:avLst/>
          </a:prstGeom>
          <a:solidFill>
            <a:schemeClr val="accent2">
              <a:lumMod val="75000"/>
            </a:schemeClr>
          </a:solidFill>
          <a:ln w="12700">
            <a:solidFill>
              <a:schemeClr val="accent2">
                <a:lumMod val="75000"/>
              </a:schemeClr>
            </a:solidFill>
            <a:miter lim="800000"/>
            <a:headEnd/>
            <a:tailEnd/>
          </a:ln>
          <a:effectLs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endParaRPr lang="en-US" altLang="en-US" dirty="0"/>
          </a:p>
        </p:txBody>
      </p:sp>
      <p:sp>
        <p:nvSpPr>
          <p:cNvPr id="48134" name="Line 4"/>
          <p:cNvSpPr>
            <a:spLocks noChangeShapeType="1"/>
          </p:cNvSpPr>
          <p:nvPr/>
        </p:nvSpPr>
        <p:spPr bwMode="auto">
          <a:xfrm>
            <a:off x="2684464" y="2438400"/>
            <a:ext cx="6740525" cy="0"/>
          </a:xfrm>
          <a:prstGeom prst="line">
            <a:avLst/>
          </a:prstGeom>
          <a:noFill/>
          <a:ln w="50800">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48135" name="Rectangle 5"/>
          <p:cNvSpPr>
            <a:spLocks noChangeArrowheads="1"/>
          </p:cNvSpPr>
          <p:nvPr/>
        </p:nvSpPr>
        <p:spPr bwMode="auto">
          <a:xfrm>
            <a:off x="2779714" y="1906588"/>
            <a:ext cx="6550025" cy="2059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pPr algn="ctr">
              <a:spcBef>
                <a:spcPct val="0"/>
              </a:spcBef>
            </a:pPr>
            <a:r>
              <a:rPr lang="en-US" altLang="en-US" sz="3200" dirty="0">
                <a:solidFill>
                  <a:srgbClr val="051315"/>
                </a:solidFill>
                <a:latin typeface="Times New Roman" panose="02020603050405020304" pitchFamily="18" charset="0"/>
              </a:rPr>
              <a:t>Disadvantages of CASE Technology Incompatibility </a:t>
            </a:r>
          </a:p>
          <a:p>
            <a:pPr algn="ctr">
              <a:spcBef>
                <a:spcPct val="0"/>
              </a:spcBef>
            </a:pPr>
            <a:r>
              <a:rPr lang="en-US" altLang="en-US" sz="3200" dirty="0">
                <a:solidFill>
                  <a:srgbClr val="051315"/>
                </a:solidFill>
                <a:latin typeface="Times New Roman" panose="02020603050405020304" pitchFamily="18" charset="0"/>
              </a:rPr>
              <a:t>Cost</a:t>
            </a:r>
          </a:p>
          <a:p>
            <a:pPr algn="ctr">
              <a:spcBef>
                <a:spcPct val="0"/>
              </a:spcBef>
            </a:pPr>
            <a:r>
              <a:rPr lang="en-US" altLang="en-US" sz="3200" dirty="0">
                <a:solidFill>
                  <a:srgbClr val="051315"/>
                </a:solidFill>
                <a:latin typeface="Times New Roman" panose="02020603050405020304" pitchFamily="18" charset="0"/>
              </a:rPr>
              <a:t>Unmet expectations</a:t>
            </a:r>
          </a:p>
        </p:txBody>
      </p:sp>
      <p:sp>
        <p:nvSpPr>
          <p:cNvPr id="2" name="Slide Number Placeholder 1"/>
          <p:cNvSpPr>
            <a:spLocks noGrp="1"/>
          </p:cNvSpPr>
          <p:nvPr>
            <p:ph type="sldNum" sz="quarter" idx="12"/>
          </p:nvPr>
        </p:nvSpPr>
        <p:spPr/>
        <p:txBody>
          <a:bodyPr/>
          <a:lstStyle/>
          <a:p>
            <a:fld id="{919C02E9-2FDD-4E92-B284-B4B315E5001E}" type="slidenum">
              <a:rPr lang="en-US" smtClean="0"/>
              <a:t>38</a:t>
            </a:fld>
            <a:endParaRPr lang="en-US"/>
          </a:p>
        </p:txBody>
      </p:sp>
    </p:spTree>
    <p:extLst>
      <p:ext uri="{BB962C8B-B14F-4D97-AF65-F5344CB8AC3E}">
        <p14:creationId xmlns:p14="http://schemas.microsoft.com/office/powerpoint/2010/main" val="14982392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a:latin typeface="+mj-lt"/>
              </a:rPr>
              <a:t>.</a:t>
            </a: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39</a:t>
            </a:fld>
            <a:endParaRPr lang="en-US">
              <a:latin typeface="+mj-lt"/>
            </a:endParaRPr>
          </a:p>
        </p:txBody>
      </p:sp>
    </p:spTree>
    <p:extLst>
      <p:ext uri="{BB962C8B-B14F-4D97-AF65-F5344CB8AC3E}">
        <p14:creationId xmlns:p14="http://schemas.microsoft.com/office/powerpoint/2010/main" val="134404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905</TotalTime>
  <Words>1672</Words>
  <Application>Microsoft Office PowerPoint</Application>
  <PresentationFormat>Widescreen</PresentationFormat>
  <Paragraphs>252</Paragraphs>
  <Slides>39</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Times New Roman</vt:lpstr>
      <vt:lpstr>Wingdings</vt:lpstr>
      <vt:lpstr>Office Theme</vt:lpstr>
      <vt:lpstr>Accounting Information Systems </vt:lpstr>
      <vt:lpstr>Chapter 12: Learning Objectives</vt:lpstr>
      <vt:lpstr>Introduction</vt:lpstr>
      <vt:lpstr>Learning Objective 1</vt:lpstr>
      <vt:lpstr>Purchase Software</vt:lpstr>
      <vt:lpstr>Purchase Software…</vt:lpstr>
      <vt:lpstr>Purchasing Software and The SDLC</vt:lpstr>
      <vt:lpstr>The Systems Acquisition Process</vt:lpstr>
      <vt:lpstr>Learning Objective 2</vt:lpstr>
      <vt:lpstr>Development by In-House IS Department</vt:lpstr>
      <vt:lpstr>Custom Software Development by an Outside Company</vt:lpstr>
      <vt:lpstr>Learning Objective 3</vt:lpstr>
      <vt:lpstr>End-User-Developed Software</vt:lpstr>
      <vt:lpstr>End-User-Developed Software</vt:lpstr>
      <vt:lpstr>Benefits of End-User-Developed Software</vt:lpstr>
      <vt:lpstr>Risks of End-User-Developed Software</vt:lpstr>
      <vt:lpstr>Managing and Controlling End-User Computing</vt:lpstr>
      <vt:lpstr>Functions of a Help Desk</vt:lpstr>
      <vt:lpstr>Learning Objective 4</vt:lpstr>
      <vt:lpstr>Outsource the System</vt:lpstr>
      <vt:lpstr>Outsource the System</vt:lpstr>
      <vt:lpstr>Outsource the System</vt:lpstr>
      <vt:lpstr>Outsource the System</vt:lpstr>
      <vt:lpstr>Learning Objective 5</vt:lpstr>
      <vt:lpstr>Business Processes Reengineering</vt:lpstr>
      <vt:lpstr>Business Processes Reengineering…</vt:lpstr>
      <vt:lpstr>Principles of Reengineering</vt:lpstr>
      <vt:lpstr>Challenges Faced by Reengineering Efforts</vt:lpstr>
      <vt:lpstr>Learning Objective 6</vt:lpstr>
      <vt:lpstr>Prototyping</vt:lpstr>
      <vt:lpstr>Prototyping</vt:lpstr>
      <vt:lpstr>Benefits of Prototyping</vt:lpstr>
      <vt:lpstr>Disadvantages of Prototyping</vt:lpstr>
      <vt:lpstr>Learning Objective 7</vt:lpstr>
      <vt:lpstr>Computer-Aided Software Engineering (CASE)</vt:lpstr>
      <vt:lpstr>Computer-Aided Software Engineering (CASE)</vt:lpstr>
      <vt:lpstr>Computer-Aided Software Engineering (CASE)</vt:lpstr>
      <vt:lpstr>Computer-Aided Software Engineering (CASE)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103</cp:revision>
  <dcterms:created xsi:type="dcterms:W3CDTF">2022-03-16T13:18:21Z</dcterms:created>
  <dcterms:modified xsi:type="dcterms:W3CDTF">2022-05-06T17:12:27Z</dcterms:modified>
</cp:coreProperties>
</file>