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0"/>
  </p:notesMasterIdLst>
  <p:sldIdLst>
    <p:sldId id="257" r:id="rId2"/>
    <p:sldId id="370" r:id="rId3"/>
    <p:sldId id="749" r:id="rId4"/>
    <p:sldId id="750" r:id="rId5"/>
    <p:sldId id="751" r:id="rId6"/>
    <p:sldId id="752" r:id="rId7"/>
    <p:sldId id="753" r:id="rId8"/>
    <p:sldId id="754" r:id="rId9"/>
    <p:sldId id="755" r:id="rId10"/>
    <p:sldId id="756" r:id="rId11"/>
    <p:sldId id="757" r:id="rId12"/>
    <p:sldId id="758" r:id="rId13"/>
    <p:sldId id="759" r:id="rId14"/>
    <p:sldId id="760" r:id="rId15"/>
    <p:sldId id="761" r:id="rId16"/>
    <p:sldId id="762" r:id="rId17"/>
    <p:sldId id="763" r:id="rId18"/>
    <p:sldId id="765" r:id="rId19"/>
    <p:sldId id="766" r:id="rId20"/>
    <p:sldId id="767" r:id="rId21"/>
    <p:sldId id="768" r:id="rId22"/>
    <p:sldId id="769" r:id="rId23"/>
    <p:sldId id="770" r:id="rId24"/>
    <p:sldId id="771" r:id="rId25"/>
    <p:sldId id="772" r:id="rId26"/>
    <p:sldId id="773" r:id="rId27"/>
    <p:sldId id="774" r:id="rId28"/>
    <p:sldId id="775" r:id="rId29"/>
    <p:sldId id="776" r:id="rId30"/>
    <p:sldId id="777" r:id="rId31"/>
    <p:sldId id="778" r:id="rId32"/>
    <p:sldId id="779" r:id="rId33"/>
    <p:sldId id="780" r:id="rId34"/>
    <p:sldId id="781" r:id="rId35"/>
    <p:sldId id="782" r:id="rId36"/>
    <p:sldId id="783" r:id="rId37"/>
    <p:sldId id="784" r:id="rId38"/>
    <p:sldId id="30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10" autoAdjust="0"/>
    <p:restoredTop sz="93978" autoAdjust="0"/>
  </p:normalViewPr>
  <p:slideViewPr>
    <p:cSldViewPr snapToGrid="0">
      <p:cViewPr varScale="1">
        <p:scale>
          <a:sx n="69" d="100"/>
          <a:sy n="69" d="100"/>
        </p:scale>
        <p:origin x="4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5/27/2022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E458928-5A88-40E8-9308-6FD8ACA6F4AF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2410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8B26D37-BAEA-4BE3-A6E0-E23995644DE2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282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F3317F4-E914-44A4-8F70-03A9AD2C1E33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993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D56FBE0-37F5-4AFD-966A-E66ADBF8A10B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745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B23E8C6-673F-4508-B317-79EE047AB33E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637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5444AD5-33E6-4438-B57F-F3652D4AF72C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76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D2D58F8-8259-4702-8F64-3A6E63A81FC0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268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9017D3-3A37-4018-ACD8-F34D81211EFF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3945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1E959D9-CB9F-4D05-A37B-775CC828E872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5470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DEC03D0-E551-47C1-96B8-7C8B251F6070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987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470F3E6-3D28-4618-B3BA-FC5FE5003179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4637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0084446-F61A-4F30-A461-5C4748568908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156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AC60032-8ECF-4121-95DB-AB86B4EDB4BC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9738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4C8930C-A0A9-4215-8D82-A88E645084BF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9083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6465524-C3D5-4048-A23A-0B74D7E1578C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6264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C0330F5-529E-4048-BBFA-46170D1890D7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5755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6DFF885-599E-4E1B-9D85-D68244F6E985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4351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5ED7852-BB2F-424B-B42C-E9C04DA59B6F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2357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AB8319F-B8ED-4655-91E0-626DD837D261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9994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9156923-16A2-44AB-8A6A-1D9DB3327EC7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0599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1138D4E-041E-4D48-A4E2-DEBC4BEAC00E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2352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19435B0-559D-424F-9AF0-441D8A2F6334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2014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511BD0C-95F3-4056-99FE-9D141BD4C193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9931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8DE1AE0-7530-4B42-A20F-EE03AAD55AAE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19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F80851A-70CE-4D69-9D42-970BA15BD0A2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661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E7E6413-B13C-48F7-BE0E-59FEF662CE66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8707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F007735-4FC1-4C28-AC67-7CD954F0EFEC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685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1DFBC6E-958B-46F9-92CA-62A9B67C300D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4700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1F9782B-D591-4051-B28F-08514ABFFEBD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8099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CEE9DFC-E28B-492E-A24E-D77A8A88F8F2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7158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B69173-9222-4499-A9C2-BABB14EBE549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5156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9FBB478-8B3F-4F28-B2F6-33CB57F16EDA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2295525" y="519113"/>
            <a:ext cx="4552950" cy="2562225"/>
          </a:xfrm>
          <a:ln w="12700" cap="flat">
            <a:solidFill>
              <a:schemeClr val="tx1"/>
            </a:solidFill>
          </a:ln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3255963"/>
            <a:ext cx="6705600" cy="30861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48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0" y="190500"/>
            <a:ext cx="9347200" cy="1527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032000" y="19050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7200" y="19050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 i="1"/>
            </a:lvl1pPr>
          </a:lstStyle>
          <a:p>
            <a:pPr>
              <a:defRPr/>
            </a:pPr>
            <a:r>
              <a:rPr lang="en-US" altLang="en-US" i="0"/>
              <a:t>©2003 Prentice Hall Business Publishing, </a:t>
            </a:r>
          </a:p>
          <a:p>
            <a:pPr>
              <a:defRPr/>
            </a:pPr>
            <a:r>
              <a:rPr lang="en-US" altLang="en-US"/>
              <a:t>Accounting Information Systems</a:t>
            </a:r>
            <a:r>
              <a:rPr lang="en-US" altLang="en-US" i="0"/>
              <a:t>, 9/e, Romney/Steinbart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18-</a:t>
            </a:r>
            <a:fld id="{8E808034-9BB5-4F27-AAD0-2E4C4D4B43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7111337"/>
      </p:ext>
    </p:extLst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</a:t>
            </a:r>
            <a:r>
              <a:rPr lang="en-US" altLang="en-US" sz="4000" b="1" dirty="0" smtClean="0"/>
              <a:t>13: Systems Design Implementation and Operation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Chapter </a:t>
            </a:r>
            <a:r>
              <a:rPr lang="en-US" altLang="en-US" b="1" dirty="0" smtClean="0"/>
              <a:t>13: </a:t>
            </a:r>
            <a:r>
              <a:rPr lang="en-US" altLang="en-US" b="1" dirty="0" smtClean="0"/>
              <a:t>Learning Objectives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Discuss the conceptual systems design process and the activities in this phase.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Discuss the physical systems design process and the activities in this phase.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Discuss the systems implementation and conversion process and the activities in this phase.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>
                <a:latin typeface="+mj-lt"/>
              </a:rPr>
              <a:t>Discuss the systems operation and maintenance process and the activities in this phase.</a:t>
            </a:r>
          </a:p>
          <a:p>
            <a:pPr marL="495300" indent="-495300">
              <a:buFontTx/>
              <a:buAutoNum type="arabicPeriod"/>
            </a:pPr>
            <a:endParaRPr lang="en-US" altLang="en-US" dirty="0">
              <a:latin typeface="+mj-lt"/>
            </a:endParaRPr>
          </a:p>
          <a:p>
            <a:pPr marL="571500" indent="-571500">
              <a:buFontTx/>
              <a:buAutoNum type="arabicPeriod"/>
            </a:pPr>
            <a:endParaRPr lang="en-US" altLang="en-US" dirty="0">
              <a:latin typeface="+mj-lt"/>
            </a:endParaRPr>
          </a:p>
          <a:p>
            <a:pPr marL="0" indent="0">
              <a:buNone/>
            </a:pPr>
            <a:endParaRPr lang="en-US" altLang="en-US" dirty="0">
              <a:latin typeface="+mj-lt"/>
            </a:endParaRPr>
          </a:p>
          <a:p>
            <a:pPr>
              <a:buFontTx/>
              <a:buChar char="2"/>
            </a:pPr>
            <a:endParaRPr lang="en-US" altLang="en-US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793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Introduction</a:t>
            </a:r>
          </a:p>
        </p:txBody>
      </p:sp>
      <p:sp>
        <p:nvSpPr>
          <p:cNvPr id="1788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883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r>
              <a:rPr lang="en-US" altLang="en-US" sz="2400" dirty="0">
                <a:latin typeface="+mj-lt"/>
              </a:rPr>
              <a:t>This chapter discusses the last four steps in the SDLC: conceptual systems design, physical systems design, systems implementation and conversion, and operation and maintenance.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76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smtClean="0"/>
              <a:t>Learning Objective 1</a:t>
            </a:r>
          </a:p>
        </p:txBody>
      </p:sp>
      <p:sp>
        <p:nvSpPr>
          <p:cNvPr id="1883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9476512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43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Discuss the conceptual systems design process and the activities in this phase.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970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Conceptual Systems Design</a:t>
            </a:r>
          </a:p>
        </p:txBody>
      </p:sp>
      <p:sp>
        <p:nvSpPr>
          <p:cNvPr id="1885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199" y="1825625"/>
            <a:ext cx="11090565" cy="4351338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sz="2600" dirty="0">
                <a:latin typeface="+mj-lt"/>
              </a:rPr>
              <a:t>In the conceptual systems design </a:t>
            </a:r>
            <a:r>
              <a:rPr lang="en-US" altLang="en-US" sz="2600" dirty="0" smtClean="0">
                <a:latin typeface="+mj-lt"/>
              </a:rPr>
              <a:t>phase, a </a:t>
            </a:r>
            <a:r>
              <a:rPr lang="en-US" altLang="en-US" sz="2600" dirty="0">
                <a:latin typeface="+mj-lt"/>
              </a:rPr>
              <a:t>general framework is developed for implementing user requirements and solving problems identified in the analysis phase.</a:t>
            </a:r>
          </a:p>
          <a:p>
            <a:pPr marL="571500" indent="-571500"/>
            <a:r>
              <a:rPr lang="en-US" altLang="en-US" sz="2600" dirty="0">
                <a:latin typeface="+mj-lt"/>
              </a:rPr>
              <a:t>What are the three steps in conceptual design?</a:t>
            </a:r>
          </a:p>
          <a:p>
            <a:pPr marL="990600" lvl="1" indent="-533400"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Evaluate design alternatives.</a:t>
            </a:r>
          </a:p>
          <a:p>
            <a:pPr marL="990600" lvl="1" indent="-533400"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Prepare design specifications.</a:t>
            </a:r>
          </a:p>
          <a:p>
            <a:pPr marL="990600" lvl="1" indent="-533400"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Prepare conceptual systems design report.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7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b="1" dirty="0" smtClean="0"/>
              <a:t>Conceptual Systems Design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779963" y="1828801"/>
            <a:ext cx="2559050" cy="109696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Systems</a:t>
            </a:r>
          </a:p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analysis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7769225" y="3722688"/>
            <a:ext cx="2559050" cy="21209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Prepare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conceptual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systems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design report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4797425" y="3722688"/>
            <a:ext cx="2559050" cy="21209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Prepare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design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specifications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860550" y="3722688"/>
            <a:ext cx="2559050" cy="21209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Evaluate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design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alternatives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606550" y="3435350"/>
            <a:ext cx="8832850" cy="2736850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12298" name="Line 10"/>
          <p:cNvSpPr>
            <a:spLocks noChangeShapeType="1"/>
          </p:cNvSpPr>
          <p:nvPr/>
        </p:nvSpPr>
        <p:spPr bwMode="auto">
          <a:xfrm>
            <a:off x="6096000" y="2971800"/>
            <a:ext cx="0" cy="4572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>
            <a:off x="4419600" y="4789488"/>
            <a:ext cx="3810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00" name="Line 12"/>
          <p:cNvSpPr>
            <a:spLocks noChangeShapeType="1"/>
          </p:cNvSpPr>
          <p:nvPr/>
        </p:nvSpPr>
        <p:spPr bwMode="auto">
          <a:xfrm>
            <a:off x="7391400" y="4800600"/>
            <a:ext cx="3810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17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Conceptual Systems Design</a:t>
            </a:r>
          </a:p>
        </p:txBody>
      </p:sp>
      <p:sp>
        <p:nvSpPr>
          <p:cNvPr id="1889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10093036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sz="2600" i="1" dirty="0">
                <a:latin typeface="+mj-lt"/>
              </a:rPr>
              <a:t>Evaluate design alternatives:</a:t>
            </a:r>
            <a:endParaRPr lang="en-US" altLang="en-US" sz="2600" dirty="0">
              <a:latin typeface="+mj-lt"/>
            </a:endParaRPr>
          </a:p>
          <a:p>
            <a:pPr marL="571500" indent="-571500"/>
            <a:r>
              <a:rPr lang="en-US" altLang="en-US" sz="2600" dirty="0">
                <a:latin typeface="+mj-lt"/>
              </a:rPr>
              <a:t>The design team should identify and evaluate </a:t>
            </a:r>
            <a:r>
              <a:rPr lang="en-US" altLang="en-US" sz="2600" i="1" dirty="0">
                <a:latin typeface="+mj-lt"/>
              </a:rPr>
              <a:t>design alternatives</a:t>
            </a:r>
            <a:r>
              <a:rPr lang="en-US" altLang="en-US" sz="2600" dirty="0">
                <a:latin typeface="+mj-lt"/>
              </a:rPr>
              <a:t> using the following criteria: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How well it meets organizational and system objectives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How well it meets users’ needs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Whether it is economically feasible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Its advantages and disadvantages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94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Conceptual Systems Design</a:t>
            </a:r>
          </a:p>
        </p:txBody>
      </p:sp>
      <p:sp>
        <p:nvSpPr>
          <p:cNvPr id="1891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sz="2600" i="1" dirty="0">
                <a:latin typeface="+mj-lt"/>
              </a:rPr>
              <a:t>Prepare design specifications:</a:t>
            </a:r>
            <a:endParaRPr lang="en-US" altLang="en-US" sz="2600" dirty="0">
              <a:latin typeface="+mj-lt"/>
            </a:endParaRPr>
          </a:p>
          <a:p>
            <a:pPr marL="571500" indent="-571500"/>
            <a:r>
              <a:rPr lang="en-US" altLang="en-US" sz="2600" dirty="0">
                <a:latin typeface="+mj-lt"/>
              </a:rPr>
              <a:t>Once a design alternative has been selected, the team develops the </a:t>
            </a:r>
            <a:r>
              <a:rPr lang="en-US" altLang="en-US" sz="2600" i="1" dirty="0">
                <a:latin typeface="+mj-lt"/>
              </a:rPr>
              <a:t>conceptual design specifications </a:t>
            </a:r>
            <a:r>
              <a:rPr lang="en-US" altLang="en-US" sz="2600" dirty="0">
                <a:latin typeface="+mj-lt"/>
              </a:rPr>
              <a:t>for the following elements: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Output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Data storage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Input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Processing procedures and operations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55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Conceptual Systems Design</a:t>
            </a:r>
          </a:p>
        </p:txBody>
      </p:sp>
      <p:sp>
        <p:nvSpPr>
          <p:cNvPr id="1893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sz="2600" i="1" dirty="0">
                <a:latin typeface="+mj-lt"/>
              </a:rPr>
              <a:t>Prepare conceptual systems design report:</a:t>
            </a:r>
            <a:endParaRPr lang="en-US" altLang="en-US" sz="2600" dirty="0">
              <a:latin typeface="+mj-lt"/>
            </a:endParaRPr>
          </a:p>
          <a:p>
            <a:pPr marL="571500" indent="-571500"/>
            <a:r>
              <a:rPr lang="en-US" altLang="en-US" sz="2600" dirty="0">
                <a:latin typeface="+mj-lt"/>
              </a:rPr>
              <a:t>At the end of the conceptual design a </a:t>
            </a:r>
            <a:r>
              <a:rPr lang="en-US" altLang="en-US" sz="2600" i="1" dirty="0">
                <a:latin typeface="+mj-lt"/>
              </a:rPr>
              <a:t>conceptual systems design report </a:t>
            </a:r>
            <a:r>
              <a:rPr lang="en-US" altLang="en-US" sz="2600" dirty="0">
                <a:latin typeface="+mj-lt"/>
              </a:rPr>
              <a:t>is  developed and submitted.</a:t>
            </a:r>
            <a:endParaRPr lang="en-US" altLang="en-US" sz="2600" i="1" dirty="0">
              <a:latin typeface="+mj-lt"/>
            </a:endParaRPr>
          </a:p>
          <a:p>
            <a:pPr marL="990600" lvl="1" indent="-533400"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To guide physical systems design activities</a:t>
            </a:r>
          </a:p>
          <a:p>
            <a:pPr marL="990600" lvl="1" indent="-533400"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To communicate how management and user information needs will be met</a:t>
            </a:r>
          </a:p>
          <a:p>
            <a:pPr marL="990600" lvl="1" indent="-533400"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To help assess systems’ feasibility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6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smtClean="0"/>
              <a:t>Learning Objective 2</a:t>
            </a:r>
          </a:p>
        </p:txBody>
      </p:sp>
      <p:sp>
        <p:nvSpPr>
          <p:cNvPr id="1895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728" y="1981200"/>
            <a:ext cx="10543308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43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Discuss the physical systems design processes and the activities in this phase.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61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</a:t>
            </a:r>
          </a:p>
        </p:txBody>
      </p:sp>
      <p:sp>
        <p:nvSpPr>
          <p:cNvPr id="1897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Physical design translates the broad, user-oriented AIS requirements of conceptual design into detailed specifications that are used to code and test the computer program.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dirty="0" smtClean="0">
              <a:latin typeface="+mj-lt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dirty="0" smtClean="0">
              <a:latin typeface="+mj-lt"/>
            </a:endParaRPr>
          </a:p>
        </p:txBody>
      </p:sp>
      <p:sp>
        <p:nvSpPr>
          <p:cNvPr id="17414" name="Rectangle 4"/>
          <p:cNvSpPr>
            <a:spLocks noChangeArrowheads="1"/>
          </p:cNvSpPr>
          <p:nvPr/>
        </p:nvSpPr>
        <p:spPr bwMode="auto">
          <a:xfrm>
            <a:off x="2493963" y="4665663"/>
            <a:ext cx="2559050" cy="1096962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Conceptual</a:t>
            </a:r>
          </a:p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systems design</a:t>
            </a:r>
          </a:p>
        </p:txBody>
      </p:sp>
      <p:sp>
        <p:nvSpPr>
          <p:cNvPr id="17415" name="Rectangle 5"/>
          <p:cNvSpPr>
            <a:spLocks noChangeArrowheads="1"/>
          </p:cNvSpPr>
          <p:nvPr/>
        </p:nvSpPr>
        <p:spPr bwMode="auto">
          <a:xfrm>
            <a:off x="7083425" y="4665663"/>
            <a:ext cx="2559050" cy="1096962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Physical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systems design</a:t>
            </a:r>
          </a:p>
        </p:txBody>
      </p:sp>
      <p:sp>
        <p:nvSpPr>
          <p:cNvPr id="17416" name="Line 6"/>
          <p:cNvSpPr>
            <a:spLocks noChangeShapeType="1"/>
          </p:cNvSpPr>
          <p:nvPr/>
        </p:nvSpPr>
        <p:spPr bwMode="auto">
          <a:xfrm>
            <a:off x="5087938" y="5181600"/>
            <a:ext cx="19812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17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</a:t>
            </a:r>
          </a:p>
        </p:txBody>
      </p:sp>
      <p:sp>
        <p:nvSpPr>
          <p:cNvPr id="18437" name="Rectangle 3"/>
          <p:cNvSpPr>
            <a:spLocks noChangeArrowheads="1"/>
          </p:cNvSpPr>
          <p:nvPr/>
        </p:nvSpPr>
        <p:spPr bwMode="auto">
          <a:xfrm>
            <a:off x="2843213" y="3581400"/>
            <a:ext cx="2273300" cy="106045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File and data</a:t>
            </a:r>
          </a:p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base design</a:t>
            </a:r>
          </a:p>
        </p:txBody>
      </p:sp>
      <p:sp>
        <p:nvSpPr>
          <p:cNvPr id="18438" name="Rectangle 4"/>
          <p:cNvSpPr>
            <a:spLocks noChangeArrowheads="1"/>
          </p:cNvSpPr>
          <p:nvPr/>
        </p:nvSpPr>
        <p:spPr bwMode="auto">
          <a:xfrm>
            <a:off x="2860675" y="1946275"/>
            <a:ext cx="2273300" cy="106045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Output </a:t>
            </a:r>
          </a:p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design</a:t>
            </a:r>
          </a:p>
        </p:txBody>
      </p:sp>
      <p:sp>
        <p:nvSpPr>
          <p:cNvPr id="18439" name="Rectangle 5"/>
          <p:cNvSpPr>
            <a:spLocks noChangeArrowheads="1"/>
          </p:cNvSpPr>
          <p:nvPr/>
        </p:nvSpPr>
        <p:spPr bwMode="auto">
          <a:xfrm>
            <a:off x="2860675" y="5175250"/>
            <a:ext cx="2273300" cy="106045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Input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design</a:t>
            </a:r>
          </a:p>
        </p:txBody>
      </p:sp>
      <p:sp>
        <p:nvSpPr>
          <p:cNvPr id="18440" name="Rectangle 6"/>
          <p:cNvSpPr>
            <a:spLocks noChangeArrowheads="1"/>
          </p:cNvSpPr>
          <p:nvPr/>
        </p:nvSpPr>
        <p:spPr bwMode="auto">
          <a:xfrm>
            <a:off x="7010400" y="1928813"/>
            <a:ext cx="2273300" cy="106045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Program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design</a:t>
            </a:r>
          </a:p>
        </p:txBody>
      </p:sp>
      <p:sp>
        <p:nvSpPr>
          <p:cNvPr id="18441" name="Rectangle 7"/>
          <p:cNvSpPr>
            <a:spLocks noChangeArrowheads="1"/>
          </p:cNvSpPr>
          <p:nvPr/>
        </p:nvSpPr>
        <p:spPr bwMode="auto">
          <a:xfrm>
            <a:off x="7016750" y="3581400"/>
            <a:ext cx="2273300" cy="106045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Procedures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design</a:t>
            </a:r>
          </a:p>
        </p:txBody>
      </p:sp>
      <p:sp>
        <p:nvSpPr>
          <p:cNvPr id="18442" name="Rectangle 8"/>
          <p:cNvSpPr>
            <a:spLocks noChangeArrowheads="1"/>
          </p:cNvSpPr>
          <p:nvPr/>
        </p:nvSpPr>
        <p:spPr bwMode="auto">
          <a:xfrm>
            <a:off x="7005638" y="5164138"/>
            <a:ext cx="2273300" cy="106045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Controls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design</a:t>
            </a:r>
          </a:p>
        </p:txBody>
      </p:sp>
      <p:sp>
        <p:nvSpPr>
          <p:cNvPr id="18443" name="Line 9"/>
          <p:cNvSpPr>
            <a:spLocks noChangeShapeType="1"/>
          </p:cNvSpPr>
          <p:nvPr/>
        </p:nvSpPr>
        <p:spPr bwMode="auto">
          <a:xfrm>
            <a:off x="8153400" y="2971800"/>
            <a:ext cx="0" cy="6096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4" name="Line 10"/>
          <p:cNvSpPr>
            <a:spLocks noChangeShapeType="1"/>
          </p:cNvSpPr>
          <p:nvPr/>
        </p:nvSpPr>
        <p:spPr bwMode="auto">
          <a:xfrm>
            <a:off x="8153400" y="4648200"/>
            <a:ext cx="0" cy="5334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5" name="Line 11"/>
          <p:cNvSpPr>
            <a:spLocks noChangeShapeType="1"/>
          </p:cNvSpPr>
          <p:nvPr/>
        </p:nvSpPr>
        <p:spPr bwMode="auto">
          <a:xfrm>
            <a:off x="3997325" y="4648200"/>
            <a:ext cx="0" cy="5334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6" name="Line 12"/>
          <p:cNvSpPr>
            <a:spLocks noChangeShapeType="1"/>
          </p:cNvSpPr>
          <p:nvPr/>
        </p:nvSpPr>
        <p:spPr bwMode="auto">
          <a:xfrm>
            <a:off x="4003675" y="3048000"/>
            <a:ext cx="0" cy="5334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7" name="Line 13"/>
          <p:cNvSpPr>
            <a:spLocks noChangeShapeType="1"/>
          </p:cNvSpPr>
          <p:nvPr/>
        </p:nvSpPr>
        <p:spPr bwMode="auto">
          <a:xfrm>
            <a:off x="5181600" y="5708650"/>
            <a:ext cx="9144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8" name="Line 14"/>
          <p:cNvSpPr>
            <a:spLocks noChangeShapeType="1"/>
          </p:cNvSpPr>
          <p:nvPr/>
        </p:nvSpPr>
        <p:spPr bwMode="auto">
          <a:xfrm flipH="1">
            <a:off x="6096000" y="2438400"/>
            <a:ext cx="9144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9" name="Line 15"/>
          <p:cNvSpPr>
            <a:spLocks noChangeShapeType="1"/>
          </p:cNvSpPr>
          <p:nvPr/>
        </p:nvSpPr>
        <p:spPr bwMode="auto">
          <a:xfrm flipV="1">
            <a:off x="6096000" y="2438400"/>
            <a:ext cx="0" cy="3259138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205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Design: Output Design</a:t>
            </a:r>
          </a:p>
        </p:txBody>
      </p:sp>
      <p:sp>
        <p:nvSpPr>
          <p:cNvPr id="1901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199" y="1752600"/>
            <a:ext cx="9497291" cy="43434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sz="2600" dirty="0">
                <a:latin typeface="+mj-lt"/>
              </a:rPr>
              <a:t>The objective of </a:t>
            </a:r>
            <a:r>
              <a:rPr lang="en-US" altLang="en-US" sz="2600" i="1" dirty="0">
                <a:latin typeface="+mj-lt"/>
              </a:rPr>
              <a:t>output design</a:t>
            </a:r>
            <a:r>
              <a:rPr lang="en-US" altLang="en-US" sz="2600" dirty="0">
                <a:latin typeface="+mj-lt"/>
              </a:rPr>
              <a:t> is to determine the characteristics of reports, documents, and screen displays.</a:t>
            </a:r>
          </a:p>
          <a:p>
            <a:pPr marL="571500" indent="-571500"/>
            <a:r>
              <a:rPr lang="en-US" altLang="en-US" sz="2600" dirty="0">
                <a:latin typeface="+mj-lt"/>
              </a:rPr>
              <a:t>Output fits into one of four categories: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Scheduled reports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Special-purpose analysis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Triggered exception reports</a:t>
            </a:r>
          </a:p>
          <a:p>
            <a:pPr marL="990600" lvl="1" indent="-533400">
              <a:buSzPct val="95000"/>
              <a:buFontTx/>
              <a:buAutoNum type="arabicPeriod"/>
            </a:pPr>
            <a:r>
              <a:rPr lang="en-US" altLang="en-US" dirty="0">
                <a:latin typeface="+mj-lt"/>
              </a:rPr>
              <a:t>Demand reports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03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Design: File and Database Design</a:t>
            </a:r>
          </a:p>
        </p:txBody>
      </p:sp>
      <p:sp>
        <p:nvSpPr>
          <p:cNvPr id="1903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some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file and database design </a:t>
            </a:r>
            <a:r>
              <a:rPr lang="en-US" altLang="en-US" dirty="0" smtClean="0">
                <a:latin typeface="+mj-lt"/>
              </a:rPr>
              <a:t>considerations?</a:t>
            </a:r>
            <a:endParaRPr lang="en-US" altLang="en-US" i="1" dirty="0" smtClean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medium of storage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organization and access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processing mode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maintenance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size and activity level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0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Design: Input Design</a:t>
            </a:r>
          </a:p>
        </p:txBody>
      </p:sp>
      <p:sp>
        <p:nvSpPr>
          <p:cNvPr id="1905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9220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When evaluating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input design, </a:t>
            </a:r>
            <a:r>
              <a:rPr lang="en-US" altLang="en-US" dirty="0" smtClean="0">
                <a:latin typeface="+mj-lt"/>
              </a:rPr>
              <a:t>the design team must identify the different types of data input and optimal input method.</a:t>
            </a:r>
          </a:p>
          <a:p>
            <a:pPr marL="571500" indent="-571500"/>
            <a:r>
              <a:rPr lang="en-US" altLang="en-US" dirty="0" smtClean="0">
                <a:latin typeface="+mj-lt"/>
              </a:rPr>
              <a:t>What are the two principal types of data input?</a:t>
            </a:r>
          </a:p>
          <a:p>
            <a:pPr marL="990600" lvl="1" indent="-533400">
              <a:buClr>
                <a:schemeClr val="tx1"/>
              </a:buClr>
              <a:buSzPct val="85000"/>
              <a:buFontTx/>
              <a:buAutoNum type="arabicPeriod"/>
            </a:pPr>
            <a:r>
              <a:rPr lang="en-US" altLang="en-US" dirty="0" smtClean="0">
                <a:latin typeface="+mj-lt"/>
              </a:rPr>
              <a:t>Forms</a:t>
            </a:r>
          </a:p>
          <a:p>
            <a:pPr marL="990600" lvl="1" indent="-533400">
              <a:buClr>
                <a:schemeClr val="tx1"/>
              </a:buClr>
              <a:buSzPct val="85000"/>
              <a:buFontTx/>
              <a:buAutoNum type="arabicPeriod"/>
            </a:pPr>
            <a:r>
              <a:rPr lang="en-US" altLang="en-US" dirty="0" smtClean="0">
                <a:latin typeface="+mj-lt"/>
              </a:rPr>
              <a:t>Computer screens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594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Design: Program Design</a:t>
            </a:r>
          </a:p>
        </p:txBody>
      </p:sp>
      <p:sp>
        <p:nvSpPr>
          <p:cNvPr id="1907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i="1" dirty="0">
                <a:latin typeface="+mj-lt"/>
              </a:rPr>
              <a:t>Program design </a:t>
            </a:r>
            <a:r>
              <a:rPr lang="en-US" altLang="en-US" sz="2600" dirty="0">
                <a:latin typeface="+mj-lt"/>
              </a:rPr>
              <a:t>is one of the most time-consuming activities in the entire SDLC.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Programs should be subdivided into small, well-defined modules to reduce complexity.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What is this referred to as?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structured programming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Modules should interact with a control module rather than with each other.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3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Design:  Procedures Design</a:t>
            </a:r>
          </a:p>
        </p:txBody>
      </p:sp>
      <p:sp>
        <p:nvSpPr>
          <p:cNvPr id="1909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92964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 lnSpcReduction="10000"/>
          </a:bodyPr>
          <a:lstStyle/>
          <a:p>
            <a:pPr eaLnBrk="1" hangingPunct="1"/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Procedures design </a:t>
            </a:r>
            <a:r>
              <a:rPr lang="en-US" altLang="en-US" dirty="0" smtClean="0">
                <a:latin typeface="+mj-lt"/>
              </a:rPr>
              <a:t>should answer the who, what, where, and how questions related to all AIS activities.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What should procedures cover?</a:t>
            </a:r>
          </a:p>
          <a:p>
            <a:pPr lvl="1"/>
            <a:r>
              <a:rPr lang="en-US" altLang="en-US" dirty="0" smtClean="0">
                <a:latin typeface="+mj-lt"/>
              </a:rPr>
              <a:t> input preparation</a:t>
            </a:r>
          </a:p>
          <a:p>
            <a:pPr lvl="1"/>
            <a:r>
              <a:rPr lang="en-US" altLang="en-US" dirty="0" smtClean="0">
                <a:latin typeface="+mj-lt"/>
              </a:rPr>
              <a:t> transaction processing</a:t>
            </a:r>
          </a:p>
          <a:p>
            <a:pPr lvl="1"/>
            <a:r>
              <a:rPr lang="en-US" altLang="en-US" dirty="0" smtClean="0">
                <a:latin typeface="+mj-lt"/>
              </a:rPr>
              <a:t> error detection and corrections</a:t>
            </a:r>
          </a:p>
          <a:p>
            <a:pPr lvl="1"/>
            <a:r>
              <a:rPr lang="en-US" altLang="en-US" dirty="0" smtClean="0">
                <a:latin typeface="+mj-lt"/>
              </a:rPr>
              <a:t> </a:t>
            </a:r>
            <a:r>
              <a:rPr lang="en-US" altLang="en-US" dirty="0" smtClean="0">
                <a:latin typeface="+mj-lt"/>
              </a:rPr>
              <a:t>controls</a:t>
            </a:r>
          </a:p>
          <a:p>
            <a:pPr lvl="1"/>
            <a:r>
              <a:rPr lang="en-US" altLang="en-US" dirty="0" smtClean="0">
                <a:latin typeface="+mj-lt"/>
              </a:rPr>
              <a:t>reconciliation </a:t>
            </a:r>
            <a:r>
              <a:rPr lang="en-US" altLang="en-US" dirty="0">
                <a:latin typeface="+mj-lt"/>
              </a:rPr>
              <a:t>of </a:t>
            </a:r>
            <a:r>
              <a:rPr lang="en-US" altLang="en-US" dirty="0" smtClean="0">
                <a:latin typeface="+mj-lt"/>
              </a:rPr>
              <a:t>balances</a:t>
            </a:r>
          </a:p>
          <a:p>
            <a:pPr lvl="1"/>
            <a:r>
              <a:rPr lang="en-US" altLang="en-US" dirty="0" smtClean="0">
                <a:latin typeface="+mj-lt"/>
              </a:rPr>
              <a:t>database access</a:t>
            </a:r>
          </a:p>
          <a:p>
            <a:pPr lvl="1"/>
            <a:r>
              <a:rPr lang="en-US" altLang="en-US" dirty="0" smtClean="0">
                <a:latin typeface="+mj-lt"/>
              </a:rPr>
              <a:t>output </a:t>
            </a:r>
            <a:r>
              <a:rPr lang="en-US" altLang="en-US" dirty="0">
                <a:latin typeface="+mj-lt"/>
              </a:rPr>
              <a:t>preparation and </a:t>
            </a:r>
            <a:r>
              <a:rPr lang="en-US" altLang="en-US" dirty="0" smtClean="0">
                <a:latin typeface="+mj-lt"/>
              </a:rPr>
              <a:t>distribution</a:t>
            </a:r>
          </a:p>
          <a:p>
            <a:pPr lvl="1"/>
            <a:r>
              <a:rPr lang="en-US" altLang="en-US" dirty="0" smtClean="0">
                <a:latin typeface="+mj-lt"/>
              </a:rPr>
              <a:t>computer </a:t>
            </a:r>
            <a:r>
              <a:rPr lang="en-US" altLang="en-US" dirty="0">
                <a:latin typeface="+mj-lt"/>
              </a:rPr>
              <a:t>operator instructions</a:t>
            </a:r>
          </a:p>
          <a:p>
            <a:pPr lvl="1" eaLnBrk="1" hangingPunct="1">
              <a:buSzTx/>
              <a:buFont typeface="Wingdings" panose="05000000000000000000" pitchFamily="2" charset="2"/>
              <a:buChar char="t"/>
            </a:pPr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594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BECD8A6-523D-4367-8A82-2C055485B0E1}" type="slidenum">
              <a:rPr lang="en-US" altLang="en-US" smtClean="0">
                <a:latin typeface="+mj-lt"/>
              </a:rPr>
              <a:pPr/>
              <a:t>18</a:t>
            </a:fld>
            <a:endParaRPr lang="en-US" altLang="en-US" dirty="0">
              <a:latin typeface="+mj-lt"/>
            </a:endParaRPr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Systems Design: Control Design</a:t>
            </a:r>
          </a:p>
        </p:txBody>
      </p:sp>
      <p:sp>
        <p:nvSpPr>
          <p:cNvPr id="19138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743200" y="1905000"/>
            <a:ext cx="7315200" cy="9144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2600" dirty="0">
                <a:latin typeface="+mj-lt"/>
              </a:rPr>
              <a:t>What are some </a:t>
            </a:r>
            <a:r>
              <a:rPr lang="en-US" altLang="en-US" sz="2600" i="1" dirty="0">
                <a:latin typeface="+mj-lt"/>
              </a:rPr>
              <a:t>control design </a:t>
            </a:r>
            <a:r>
              <a:rPr lang="en-US" altLang="en-US" sz="2600" dirty="0">
                <a:latin typeface="+mj-lt"/>
              </a:rPr>
              <a:t>considerations?</a:t>
            </a:r>
            <a:endParaRPr lang="en-US" altLang="en-US" sz="2600" i="1" dirty="0">
              <a:latin typeface="+mj-lt"/>
            </a:endParaRPr>
          </a:p>
        </p:txBody>
      </p:sp>
      <p:graphicFrame>
        <p:nvGraphicFramePr>
          <p:cNvPr id="1913916" name="Group 60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82097150"/>
              </p:ext>
            </p:extLst>
          </p:nvPr>
        </p:nvGraphicFramePr>
        <p:xfrm>
          <a:off x="3048000" y="2590801"/>
          <a:ext cx="7010400" cy="2727326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Validity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Authorization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Accuracy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Security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Numerical Control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Availability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7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Maintainability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Integrity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927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defRPr sz="26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2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en-US" alt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Audit Control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9236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Physical </a:t>
            </a:r>
            <a:r>
              <a:rPr lang="en-US" altLang="en-US" b="1" dirty="0" smtClean="0"/>
              <a:t>Systems Design </a:t>
            </a:r>
            <a:r>
              <a:rPr lang="en-US" altLang="en-US" b="1" dirty="0" smtClean="0"/>
              <a:t>Report</a:t>
            </a:r>
          </a:p>
        </p:txBody>
      </p:sp>
      <p:sp>
        <p:nvSpPr>
          <p:cNvPr id="191590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At the end of the physical design phase the team prepares a physical systems design report.</a:t>
            </a:r>
            <a:endParaRPr lang="en-US" altLang="en-US" i="1" dirty="0" smtClean="0">
              <a:solidFill>
                <a:schemeClr val="tx1"/>
              </a:solidFill>
              <a:latin typeface="+mj-lt"/>
            </a:endParaRPr>
          </a:p>
          <a:p>
            <a:pPr eaLnBrk="1" hangingPunct="1"/>
            <a:r>
              <a:rPr lang="en-US" altLang="en-US" dirty="0" smtClean="0">
                <a:latin typeface="+mj-lt"/>
              </a:rPr>
              <a:t>This report becomes the basis for management’s decision whether to proceed to the implementation phase.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915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smtClean="0"/>
              <a:t>Learning Objective 3</a:t>
            </a:r>
          </a:p>
        </p:txBody>
      </p:sp>
      <p:sp>
        <p:nvSpPr>
          <p:cNvPr id="1917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1" y="1828800"/>
            <a:ext cx="1041169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43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Discuss the systems implementation and  conversion process </a:t>
            </a:r>
            <a:r>
              <a:rPr lang="en-US" altLang="en-US" sz="3600" dirty="0" smtClean="0">
                <a:latin typeface="+mj-lt"/>
              </a:rPr>
              <a:t>and the </a:t>
            </a:r>
            <a:r>
              <a:rPr lang="en-US" altLang="en-US" sz="3600" dirty="0">
                <a:latin typeface="+mj-lt"/>
              </a:rPr>
              <a:t>activities in this phase.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25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</a:t>
            </a:r>
          </a:p>
        </p:txBody>
      </p:sp>
      <p:sp>
        <p:nvSpPr>
          <p:cNvPr id="192000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Systems implementation is the process of installing hardware and software and getting the AIS up and running.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77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46471"/>
            <a:ext cx="10515600" cy="1103460"/>
          </a:xfrm>
        </p:spPr>
        <p:txBody>
          <a:bodyPr/>
          <a:lstStyle/>
          <a:p>
            <a:pPr eaLnBrk="1" hangingPunct="1"/>
            <a:r>
              <a:rPr lang="en-US" altLang="en-US" b="1" dirty="0" smtClean="0"/>
              <a:t>Systems Implementation</a:t>
            </a:r>
          </a:p>
        </p:txBody>
      </p:sp>
      <p:sp>
        <p:nvSpPr>
          <p:cNvPr id="29701" name="Line 4"/>
          <p:cNvSpPr>
            <a:spLocks noChangeShapeType="1"/>
          </p:cNvSpPr>
          <p:nvPr/>
        </p:nvSpPr>
        <p:spPr bwMode="auto">
          <a:xfrm>
            <a:off x="5995989" y="1974850"/>
            <a:ext cx="1587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02" name="Rectangle 5"/>
          <p:cNvSpPr>
            <a:spLocks noChangeArrowheads="1"/>
          </p:cNvSpPr>
          <p:nvPr/>
        </p:nvSpPr>
        <p:spPr bwMode="auto">
          <a:xfrm>
            <a:off x="3810000" y="1295400"/>
            <a:ext cx="4330700" cy="6731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Implementation planning</a:t>
            </a:r>
          </a:p>
        </p:txBody>
      </p:sp>
      <p:sp>
        <p:nvSpPr>
          <p:cNvPr id="29703" name="Rectangle 6"/>
          <p:cNvSpPr>
            <a:spLocks noChangeArrowheads="1"/>
          </p:cNvSpPr>
          <p:nvPr/>
        </p:nvSpPr>
        <p:spPr bwMode="auto">
          <a:xfrm>
            <a:off x="2854325" y="4495800"/>
            <a:ext cx="2578100" cy="8255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Complete</a:t>
            </a:r>
          </a:p>
          <a:p>
            <a:pPr algn="ctr">
              <a:lnSpc>
                <a:spcPct val="75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documentation</a:t>
            </a:r>
          </a:p>
        </p:txBody>
      </p:sp>
      <p:sp>
        <p:nvSpPr>
          <p:cNvPr id="29704" name="Rectangle 7"/>
          <p:cNvSpPr>
            <a:spLocks noChangeArrowheads="1"/>
          </p:cNvSpPr>
          <p:nvPr/>
        </p:nvSpPr>
        <p:spPr bwMode="auto">
          <a:xfrm>
            <a:off x="2063751" y="2613026"/>
            <a:ext cx="2219325" cy="135572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87313" tIns="42863" rIns="87313" bIns="42863" anchor="ctr"/>
          <a:lstStyle>
            <a:lvl1pPr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Develop and</a:t>
            </a:r>
          </a:p>
          <a:p>
            <a:pPr algn="ctr">
              <a:lnSpc>
                <a:spcPct val="70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test software</a:t>
            </a:r>
          </a:p>
          <a:p>
            <a:pPr algn="ctr">
              <a:lnSpc>
                <a:spcPct val="70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programs</a:t>
            </a:r>
          </a:p>
        </p:txBody>
      </p:sp>
      <p:sp>
        <p:nvSpPr>
          <p:cNvPr id="29705" name="Rectangle 8"/>
          <p:cNvSpPr>
            <a:spLocks noChangeArrowheads="1"/>
          </p:cNvSpPr>
          <p:nvPr/>
        </p:nvSpPr>
        <p:spPr bwMode="auto">
          <a:xfrm>
            <a:off x="4454525" y="5791200"/>
            <a:ext cx="3035300" cy="3683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Conversion</a:t>
            </a:r>
          </a:p>
        </p:txBody>
      </p:sp>
      <p:sp>
        <p:nvSpPr>
          <p:cNvPr id="29706" name="Rectangle 9"/>
          <p:cNvSpPr>
            <a:spLocks noChangeArrowheads="1"/>
          </p:cNvSpPr>
          <p:nvPr/>
        </p:nvSpPr>
        <p:spPr bwMode="auto">
          <a:xfrm>
            <a:off x="4865689" y="2613026"/>
            <a:ext cx="2219325" cy="135572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87313" tIns="42863" rIns="87313" bIns="42863" anchor="ctr"/>
          <a:lstStyle>
            <a:lvl1pPr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Prepare site;</a:t>
            </a:r>
          </a:p>
          <a:p>
            <a:pPr algn="ctr">
              <a:lnSpc>
                <a:spcPct val="70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install and</a:t>
            </a:r>
          </a:p>
          <a:p>
            <a:pPr algn="ctr">
              <a:lnSpc>
                <a:spcPct val="70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test hardware</a:t>
            </a:r>
          </a:p>
        </p:txBody>
      </p:sp>
      <p:sp>
        <p:nvSpPr>
          <p:cNvPr id="29707" name="Rectangle 10"/>
          <p:cNvSpPr>
            <a:spLocks noChangeArrowheads="1"/>
          </p:cNvSpPr>
          <p:nvPr/>
        </p:nvSpPr>
        <p:spPr bwMode="auto">
          <a:xfrm>
            <a:off x="7670801" y="2613026"/>
            <a:ext cx="2290763" cy="135572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87313" tIns="42863" rIns="87313" bIns="42863" anchor="ctr"/>
          <a:lstStyle>
            <a:lvl1pPr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Select</a:t>
            </a:r>
          </a:p>
          <a:p>
            <a:pPr algn="ctr">
              <a:lnSpc>
                <a:spcPct val="70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and train</a:t>
            </a:r>
          </a:p>
          <a:p>
            <a:pPr algn="ctr">
              <a:lnSpc>
                <a:spcPct val="70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personnel</a:t>
            </a:r>
          </a:p>
        </p:txBody>
      </p:sp>
      <p:sp>
        <p:nvSpPr>
          <p:cNvPr id="29708" name="Line 11"/>
          <p:cNvSpPr>
            <a:spLocks noChangeShapeType="1"/>
          </p:cNvSpPr>
          <p:nvPr/>
        </p:nvSpPr>
        <p:spPr bwMode="auto">
          <a:xfrm>
            <a:off x="8832850" y="2279650"/>
            <a:ext cx="1588" cy="3048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09" name="Line 12"/>
          <p:cNvSpPr>
            <a:spLocks noChangeShapeType="1"/>
          </p:cNvSpPr>
          <p:nvPr/>
        </p:nvSpPr>
        <p:spPr bwMode="auto">
          <a:xfrm>
            <a:off x="5995989" y="2279650"/>
            <a:ext cx="1587" cy="3048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10" name="Line 13"/>
          <p:cNvSpPr>
            <a:spLocks noChangeShapeType="1"/>
          </p:cNvSpPr>
          <p:nvPr/>
        </p:nvSpPr>
        <p:spPr bwMode="auto">
          <a:xfrm>
            <a:off x="3194050" y="2279650"/>
            <a:ext cx="1588" cy="3048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11" name="Line 14"/>
          <p:cNvSpPr>
            <a:spLocks noChangeShapeType="1"/>
          </p:cNvSpPr>
          <p:nvPr/>
        </p:nvSpPr>
        <p:spPr bwMode="auto">
          <a:xfrm>
            <a:off x="3194050" y="3997325"/>
            <a:ext cx="1588" cy="3048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12" name="Line 15"/>
          <p:cNvSpPr>
            <a:spLocks noChangeShapeType="1"/>
          </p:cNvSpPr>
          <p:nvPr/>
        </p:nvSpPr>
        <p:spPr bwMode="auto">
          <a:xfrm>
            <a:off x="5937250" y="3973513"/>
            <a:ext cx="1588" cy="3048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13" name="Line 16"/>
          <p:cNvSpPr>
            <a:spLocks noChangeShapeType="1"/>
          </p:cNvSpPr>
          <p:nvPr/>
        </p:nvSpPr>
        <p:spPr bwMode="auto">
          <a:xfrm>
            <a:off x="8839200" y="3962400"/>
            <a:ext cx="1588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14" name="Rectangle 19"/>
          <p:cNvSpPr>
            <a:spLocks noChangeArrowheads="1"/>
          </p:cNvSpPr>
          <p:nvPr/>
        </p:nvSpPr>
        <p:spPr bwMode="auto">
          <a:xfrm>
            <a:off x="6529388" y="4495800"/>
            <a:ext cx="2578100" cy="8255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Test system</a:t>
            </a:r>
          </a:p>
        </p:txBody>
      </p:sp>
      <p:sp>
        <p:nvSpPr>
          <p:cNvPr id="29715" name="Line 20"/>
          <p:cNvSpPr>
            <a:spLocks noChangeShapeType="1"/>
          </p:cNvSpPr>
          <p:nvPr/>
        </p:nvSpPr>
        <p:spPr bwMode="auto">
          <a:xfrm>
            <a:off x="3194050" y="2279650"/>
            <a:ext cx="5638800" cy="1588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9716" name="Line 21"/>
          <p:cNvSpPr>
            <a:spLocks noChangeShapeType="1"/>
          </p:cNvSpPr>
          <p:nvPr/>
        </p:nvSpPr>
        <p:spPr bwMode="auto">
          <a:xfrm>
            <a:off x="3200400" y="4267200"/>
            <a:ext cx="5638800" cy="1588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cxnSp>
        <p:nvCxnSpPr>
          <p:cNvPr id="29717" name="AutoShape 26"/>
          <p:cNvCxnSpPr>
            <a:cxnSpLocks noChangeShapeType="1"/>
            <a:stCxn id="29703" idx="2"/>
            <a:endCxn id="29705" idx="0"/>
          </p:cNvCxnSpPr>
          <p:nvPr/>
        </p:nvCxnSpPr>
        <p:spPr bwMode="auto">
          <a:xfrm rot="16200000" flipH="1">
            <a:off x="4822825" y="4641850"/>
            <a:ext cx="469900" cy="18288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accent2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18" name="AutoShape 27"/>
          <p:cNvCxnSpPr>
            <a:cxnSpLocks noChangeShapeType="1"/>
            <a:stCxn id="29714" idx="2"/>
            <a:endCxn id="29705" idx="0"/>
          </p:cNvCxnSpPr>
          <p:nvPr/>
        </p:nvCxnSpPr>
        <p:spPr bwMode="auto">
          <a:xfrm rot="5400000">
            <a:off x="6660357" y="4633119"/>
            <a:ext cx="469900" cy="184626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accent2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9719" name="Line 29"/>
          <p:cNvSpPr>
            <a:spLocks noChangeShapeType="1"/>
          </p:cNvSpPr>
          <p:nvPr/>
        </p:nvSpPr>
        <p:spPr bwMode="auto">
          <a:xfrm>
            <a:off x="4114800" y="4267200"/>
            <a:ext cx="0" cy="2286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9720" name="Line 30"/>
          <p:cNvSpPr>
            <a:spLocks noChangeShapeType="1"/>
          </p:cNvSpPr>
          <p:nvPr/>
        </p:nvSpPr>
        <p:spPr bwMode="auto">
          <a:xfrm>
            <a:off x="7696200" y="4267200"/>
            <a:ext cx="0" cy="2286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207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Implementation: Implementation Planning</a:t>
            </a:r>
          </a:p>
        </p:txBody>
      </p:sp>
      <p:sp>
        <p:nvSpPr>
          <p:cNvPr id="192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9718964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An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implementation plan </a:t>
            </a:r>
            <a:r>
              <a:rPr lang="en-US" altLang="en-US" dirty="0" smtClean="0">
                <a:latin typeface="+mj-lt"/>
              </a:rPr>
              <a:t>consists of implementation tasks, expected completion dates, cost estimates, and the person or persons responsible for each task.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Planning should include adjustments to the company’s organizational structure.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41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3600" b="1" dirty="0"/>
              <a:t>Systems Implementation: Develop and test software programs</a:t>
            </a:r>
          </a:p>
        </p:txBody>
      </p:sp>
      <p:sp>
        <p:nvSpPr>
          <p:cNvPr id="192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>
              <a:buNone/>
            </a:pPr>
            <a:r>
              <a:rPr lang="en-US" altLang="en-US" sz="2600" dirty="0">
                <a:latin typeface="+mj-lt"/>
              </a:rPr>
              <a:t>Seven steps are followed when </a:t>
            </a:r>
            <a:r>
              <a:rPr lang="en-US" altLang="en-US" sz="2600" i="1" dirty="0">
                <a:latin typeface="+mj-lt"/>
              </a:rPr>
              <a:t>developing  and testing software programs</a:t>
            </a:r>
            <a:r>
              <a:rPr lang="en-US" altLang="en-US" sz="2600" dirty="0">
                <a:latin typeface="+mj-lt"/>
              </a:rPr>
              <a:t>.</a:t>
            </a:r>
          </a:p>
          <a:p>
            <a:pPr marL="1219200" lvl="1" indent="-533400">
              <a:buClr>
                <a:schemeClr val="tx1"/>
              </a:buClr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Determine user needs.</a:t>
            </a:r>
          </a:p>
          <a:p>
            <a:pPr marL="1219200" lvl="1" indent="-533400">
              <a:buClr>
                <a:schemeClr val="tx1"/>
              </a:buClr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Develop a plan.</a:t>
            </a:r>
          </a:p>
          <a:p>
            <a:pPr marL="1219200" lvl="1" indent="-533400">
              <a:buClr>
                <a:schemeClr val="tx1"/>
              </a:buClr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Write program instructions (code).</a:t>
            </a:r>
          </a:p>
          <a:p>
            <a:pPr marL="1219200" lvl="1" indent="-533400">
              <a:buClr>
                <a:schemeClr val="tx1"/>
              </a:buClr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Test the program.</a:t>
            </a:r>
          </a:p>
          <a:p>
            <a:pPr marL="1219200" lvl="1" indent="-533400">
              <a:buClr>
                <a:schemeClr val="tx1"/>
              </a:buClr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Document the program. </a:t>
            </a:r>
          </a:p>
          <a:p>
            <a:pPr marL="1219200" lvl="1" indent="-533400">
              <a:buClr>
                <a:schemeClr val="tx1"/>
              </a:buClr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Train program users.</a:t>
            </a:r>
          </a:p>
          <a:p>
            <a:pPr marL="1219200" lvl="1" indent="-533400">
              <a:buClr>
                <a:schemeClr val="tx1"/>
              </a:buClr>
              <a:buSzPct val="90000"/>
              <a:buFontTx/>
              <a:buAutoNum type="arabicPeriod"/>
            </a:pPr>
            <a:r>
              <a:rPr lang="en-US" altLang="en-US" dirty="0">
                <a:latin typeface="+mj-lt"/>
              </a:rPr>
              <a:t>Install and use the system.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6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3600" b="1" dirty="0"/>
              <a:t>Systems </a:t>
            </a:r>
            <a:r>
              <a:rPr lang="en-US" altLang="en-US" sz="3600" b="1" dirty="0" smtClean="0"/>
              <a:t>Implementation: Site </a:t>
            </a:r>
            <a:r>
              <a:rPr lang="en-US" altLang="en-US" sz="3600" b="1" dirty="0"/>
              <a:t>Preparation</a:t>
            </a:r>
          </a:p>
        </p:txBody>
      </p:sp>
      <p:sp>
        <p:nvSpPr>
          <p:cNvPr id="192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495300" indent="-495300"/>
            <a:r>
              <a:rPr lang="en-US" altLang="en-US" dirty="0" smtClean="0">
                <a:latin typeface="+mj-lt"/>
              </a:rPr>
              <a:t>A PC requires little site preparation.</a:t>
            </a:r>
          </a:p>
          <a:p>
            <a:pPr marL="495300" indent="-495300"/>
            <a:r>
              <a:rPr lang="en-US" altLang="en-US" dirty="0" smtClean="0">
                <a:latin typeface="+mj-lt"/>
              </a:rPr>
              <a:t>A large system may require extensive changes, such as additional electrical outlets.</a:t>
            </a:r>
          </a:p>
          <a:p>
            <a:pPr marL="495300" indent="-495300"/>
            <a:r>
              <a:rPr lang="en-US" altLang="en-US" dirty="0" smtClean="0">
                <a:latin typeface="+mj-lt"/>
              </a:rPr>
              <a:t>Site preparation should begin well in advance of the installation date.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39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3600" b="1" dirty="0"/>
              <a:t>Systems </a:t>
            </a:r>
            <a:r>
              <a:rPr lang="en-US" altLang="en-US" sz="3600" b="1" dirty="0" smtClean="0"/>
              <a:t>Implementation: Select </a:t>
            </a:r>
            <a:r>
              <a:rPr lang="en-US" altLang="en-US" sz="3600" b="1" dirty="0"/>
              <a:t>and train personnel</a:t>
            </a:r>
          </a:p>
        </p:txBody>
      </p:sp>
      <p:sp>
        <p:nvSpPr>
          <p:cNvPr id="1930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Employees can be hired from outside the company or transferred internally.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Effective AIS training should include employees’ orientation to new </a:t>
            </a:r>
            <a:r>
              <a:rPr lang="en-US" altLang="en-US" dirty="0" smtClean="0">
                <a:latin typeface="+mj-lt"/>
              </a:rPr>
              <a:t>policies and </a:t>
            </a:r>
            <a:r>
              <a:rPr lang="en-US" altLang="en-US" dirty="0" smtClean="0">
                <a:latin typeface="+mj-lt"/>
              </a:rPr>
              <a:t>operations.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Training should occur before </a:t>
            </a:r>
            <a:r>
              <a:rPr lang="en-US" altLang="en-US" dirty="0" smtClean="0">
                <a:latin typeface="+mj-lt"/>
              </a:rPr>
              <a:t>systems testing </a:t>
            </a:r>
            <a:r>
              <a:rPr lang="en-US" altLang="en-US" dirty="0" smtClean="0">
                <a:latin typeface="+mj-lt"/>
              </a:rPr>
              <a:t>and conversion.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46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>
          <a:xfrm>
            <a:off x="207818" y="365125"/>
            <a:ext cx="11831781" cy="1325563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</a:t>
            </a:r>
            <a:r>
              <a:rPr lang="en-US" altLang="en-US" b="1" dirty="0" smtClean="0"/>
              <a:t>Implementation: Complete </a:t>
            </a:r>
            <a:r>
              <a:rPr lang="en-US" altLang="en-US" b="1" dirty="0" smtClean="0"/>
              <a:t>Documentation</a:t>
            </a:r>
          </a:p>
        </p:txBody>
      </p:sp>
      <p:sp>
        <p:nvSpPr>
          <p:cNvPr id="193229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Three types of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documentation</a:t>
            </a:r>
            <a:r>
              <a:rPr lang="en-US" altLang="en-US" dirty="0" smtClean="0">
                <a:latin typeface="+mj-lt"/>
              </a:rPr>
              <a:t> must be prepared for new systems.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Development documentation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Operations documentation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User documentation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6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Implementation: Test the System</a:t>
            </a:r>
          </a:p>
        </p:txBody>
      </p:sp>
      <p:sp>
        <p:nvSpPr>
          <p:cNvPr id="1934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There are three common forms of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testing</a:t>
            </a:r>
            <a:r>
              <a:rPr lang="en-US" altLang="en-US" dirty="0" smtClean="0">
                <a:latin typeface="+mj-lt"/>
              </a:rPr>
              <a:t>.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Walk-through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Processing of test transactions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Acceptance tests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8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Implementation: Conversion</a:t>
            </a:r>
          </a:p>
        </p:txBody>
      </p:sp>
      <p:sp>
        <p:nvSpPr>
          <p:cNvPr id="193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There are four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 conversion </a:t>
            </a:r>
            <a:r>
              <a:rPr lang="en-US" altLang="en-US" dirty="0" smtClean="0">
                <a:latin typeface="+mj-lt"/>
              </a:rPr>
              <a:t>approaches.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Direct conversion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Parallel conversion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Phase-in conversion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Pilot conversion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02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</a:t>
            </a:r>
          </a:p>
        </p:txBody>
      </p:sp>
      <p:sp>
        <p:nvSpPr>
          <p:cNvPr id="37893" name="Rectangle 3"/>
          <p:cNvSpPr>
            <a:spLocks noChangeArrowheads="1"/>
          </p:cNvSpPr>
          <p:nvPr/>
        </p:nvSpPr>
        <p:spPr bwMode="auto">
          <a:xfrm>
            <a:off x="2808288" y="2992000"/>
            <a:ext cx="3263900" cy="10541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Old system</a:t>
            </a:r>
          </a:p>
        </p:txBody>
      </p:sp>
      <p:sp>
        <p:nvSpPr>
          <p:cNvPr id="37894" name="Rectangle 4"/>
          <p:cNvSpPr>
            <a:spLocks noChangeArrowheads="1"/>
          </p:cNvSpPr>
          <p:nvPr/>
        </p:nvSpPr>
        <p:spPr bwMode="auto">
          <a:xfrm>
            <a:off x="6102350" y="4197350"/>
            <a:ext cx="3263900" cy="10541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New system</a:t>
            </a:r>
          </a:p>
        </p:txBody>
      </p:sp>
      <p:sp>
        <p:nvSpPr>
          <p:cNvPr id="37895" name="Oval 5"/>
          <p:cNvSpPr>
            <a:spLocks noChangeArrowheads="1"/>
          </p:cNvSpPr>
          <p:nvPr/>
        </p:nvSpPr>
        <p:spPr bwMode="auto">
          <a:xfrm>
            <a:off x="3487738" y="1676400"/>
            <a:ext cx="5181600" cy="9906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latin typeface="Times New Roman" panose="02020603050405020304" pitchFamily="18" charset="0"/>
              </a:rPr>
              <a:t>Direct Conversion Method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88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</a:t>
            </a:r>
          </a:p>
        </p:txBody>
      </p:sp>
      <p:sp>
        <p:nvSpPr>
          <p:cNvPr id="38917" name="Rectangle 3"/>
          <p:cNvSpPr>
            <a:spLocks noChangeArrowheads="1"/>
          </p:cNvSpPr>
          <p:nvPr/>
        </p:nvSpPr>
        <p:spPr bwMode="auto">
          <a:xfrm>
            <a:off x="2714625" y="3587750"/>
            <a:ext cx="6692900" cy="10541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Old system                  New system</a:t>
            </a:r>
          </a:p>
        </p:txBody>
      </p:sp>
      <p:sp>
        <p:nvSpPr>
          <p:cNvPr id="38918" name="Line 4"/>
          <p:cNvSpPr>
            <a:spLocks noChangeShapeType="1"/>
          </p:cNvSpPr>
          <p:nvPr/>
        </p:nvSpPr>
        <p:spPr bwMode="auto">
          <a:xfrm flipV="1">
            <a:off x="5410200" y="4114800"/>
            <a:ext cx="0" cy="533400"/>
          </a:xfrm>
          <a:prstGeom prst="line">
            <a:avLst/>
          </a:prstGeom>
          <a:noFill/>
          <a:ln w="50800">
            <a:solidFill>
              <a:schemeClr val="accent2">
                <a:lumMod val="20000"/>
                <a:lumOff val="8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19" name="Line 5"/>
          <p:cNvSpPr>
            <a:spLocks noChangeShapeType="1"/>
          </p:cNvSpPr>
          <p:nvPr/>
        </p:nvSpPr>
        <p:spPr bwMode="auto">
          <a:xfrm flipV="1">
            <a:off x="6781800" y="3581401"/>
            <a:ext cx="0" cy="550863"/>
          </a:xfrm>
          <a:prstGeom prst="line">
            <a:avLst/>
          </a:prstGeom>
          <a:noFill/>
          <a:ln w="50800">
            <a:solidFill>
              <a:schemeClr val="accent2">
                <a:lumMod val="20000"/>
                <a:lumOff val="8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0" name="Oval 6"/>
          <p:cNvSpPr>
            <a:spLocks noChangeArrowheads="1"/>
          </p:cNvSpPr>
          <p:nvPr/>
        </p:nvSpPr>
        <p:spPr bwMode="auto">
          <a:xfrm>
            <a:off x="3470275" y="1752600"/>
            <a:ext cx="5181600" cy="8382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latin typeface="Times New Roman" panose="02020603050405020304" pitchFamily="18" charset="0"/>
              </a:rPr>
              <a:t>Parallel Conversion Method</a:t>
            </a:r>
          </a:p>
        </p:txBody>
      </p:sp>
      <p:sp>
        <p:nvSpPr>
          <p:cNvPr id="38921" name="Line 7"/>
          <p:cNvSpPr>
            <a:spLocks noChangeShapeType="1"/>
          </p:cNvSpPr>
          <p:nvPr/>
        </p:nvSpPr>
        <p:spPr bwMode="auto">
          <a:xfrm>
            <a:off x="5410200" y="4121150"/>
            <a:ext cx="1371600" cy="0"/>
          </a:xfrm>
          <a:prstGeom prst="line">
            <a:avLst/>
          </a:prstGeom>
          <a:noFill/>
          <a:ln w="50800">
            <a:solidFill>
              <a:schemeClr val="accent2">
                <a:lumMod val="20000"/>
                <a:lumOff val="8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173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</a:t>
            </a:r>
          </a:p>
        </p:txBody>
      </p:sp>
      <p:sp>
        <p:nvSpPr>
          <p:cNvPr id="39941" name="Rectangle 3"/>
          <p:cNvSpPr>
            <a:spLocks noChangeArrowheads="1"/>
          </p:cNvSpPr>
          <p:nvPr/>
        </p:nvSpPr>
        <p:spPr bwMode="auto">
          <a:xfrm>
            <a:off x="2732088" y="3400426"/>
            <a:ext cx="6692900" cy="124142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9942" name="Oval 4"/>
          <p:cNvSpPr>
            <a:spLocks noChangeArrowheads="1"/>
          </p:cNvSpPr>
          <p:nvPr/>
        </p:nvSpPr>
        <p:spPr bwMode="auto">
          <a:xfrm>
            <a:off x="3470275" y="1682750"/>
            <a:ext cx="51816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latin typeface="+mj-lt"/>
              </a:rPr>
              <a:t>Phase-in Conversion Method</a:t>
            </a:r>
          </a:p>
        </p:txBody>
      </p:sp>
      <p:sp>
        <p:nvSpPr>
          <p:cNvPr id="39943" name="Rectangle 5"/>
          <p:cNvSpPr>
            <a:spLocks noChangeArrowheads="1"/>
          </p:cNvSpPr>
          <p:nvPr/>
        </p:nvSpPr>
        <p:spPr bwMode="auto">
          <a:xfrm>
            <a:off x="2744789" y="3398839"/>
            <a:ext cx="6702425" cy="102540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en-US" altLang="en-US" sz="3200" dirty="0">
                <a:solidFill>
                  <a:srgbClr val="000000"/>
                </a:solidFill>
                <a:latin typeface="+mj-lt"/>
              </a:rPr>
              <a:t>     Old system</a:t>
            </a:r>
          </a:p>
          <a:p>
            <a:pPr>
              <a:lnSpc>
                <a:spcPct val="95000"/>
              </a:lnSpc>
            </a:pPr>
            <a:r>
              <a:rPr lang="en-US" altLang="en-US" sz="3200" dirty="0">
                <a:solidFill>
                  <a:srgbClr val="000000"/>
                </a:solidFill>
                <a:latin typeface="+mj-lt"/>
              </a:rPr>
              <a:t>				     New system</a:t>
            </a:r>
          </a:p>
        </p:txBody>
      </p:sp>
      <p:sp>
        <p:nvSpPr>
          <p:cNvPr id="39944" name="Line 7"/>
          <p:cNvSpPr>
            <a:spLocks noChangeShapeType="1"/>
          </p:cNvSpPr>
          <p:nvPr/>
        </p:nvSpPr>
        <p:spPr bwMode="auto">
          <a:xfrm flipH="1">
            <a:off x="5257799" y="3398839"/>
            <a:ext cx="1420091" cy="1249361"/>
          </a:xfrm>
          <a:prstGeom prst="line">
            <a:avLst/>
          </a:prstGeom>
          <a:noFill/>
          <a:ln w="38100">
            <a:solidFill>
              <a:schemeClr val="accent2">
                <a:lumMod val="20000"/>
                <a:lumOff val="8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005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Systems Implementation</a:t>
            </a:r>
          </a:p>
        </p:txBody>
      </p:sp>
      <p:sp>
        <p:nvSpPr>
          <p:cNvPr id="40965" name="Oval 4"/>
          <p:cNvSpPr>
            <a:spLocks noChangeArrowheads="1"/>
          </p:cNvSpPr>
          <p:nvPr/>
        </p:nvSpPr>
        <p:spPr bwMode="auto">
          <a:xfrm>
            <a:off x="3429000" y="1295400"/>
            <a:ext cx="51816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latin typeface="+mj-lt"/>
              </a:rPr>
              <a:t>Pilot Conversion Method</a:t>
            </a:r>
          </a:p>
        </p:txBody>
      </p:sp>
      <p:sp>
        <p:nvSpPr>
          <p:cNvPr id="40966" name="Rectangle 5"/>
          <p:cNvSpPr>
            <a:spLocks noChangeArrowheads="1"/>
          </p:cNvSpPr>
          <p:nvPr/>
        </p:nvSpPr>
        <p:spPr bwMode="auto">
          <a:xfrm>
            <a:off x="2720976" y="207645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1</a:t>
            </a:r>
          </a:p>
        </p:txBody>
      </p:sp>
      <p:sp>
        <p:nvSpPr>
          <p:cNvPr id="40967" name="Rectangle 6"/>
          <p:cNvSpPr>
            <a:spLocks noChangeArrowheads="1"/>
          </p:cNvSpPr>
          <p:nvPr/>
        </p:nvSpPr>
        <p:spPr bwMode="auto">
          <a:xfrm>
            <a:off x="3548064" y="207645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2</a:t>
            </a:r>
          </a:p>
        </p:txBody>
      </p:sp>
      <p:sp>
        <p:nvSpPr>
          <p:cNvPr id="40968" name="Rectangle 7"/>
          <p:cNvSpPr>
            <a:spLocks noChangeArrowheads="1"/>
          </p:cNvSpPr>
          <p:nvPr/>
        </p:nvSpPr>
        <p:spPr bwMode="auto">
          <a:xfrm>
            <a:off x="4386264" y="207010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3</a:t>
            </a:r>
          </a:p>
        </p:txBody>
      </p:sp>
      <p:sp>
        <p:nvSpPr>
          <p:cNvPr id="40969" name="Rectangle 8"/>
          <p:cNvSpPr>
            <a:spLocks noChangeArrowheads="1"/>
          </p:cNvSpPr>
          <p:nvPr/>
        </p:nvSpPr>
        <p:spPr bwMode="auto">
          <a:xfrm>
            <a:off x="7597776" y="207645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3</a:t>
            </a:r>
          </a:p>
        </p:txBody>
      </p:sp>
      <p:sp>
        <p:nvSpPr>
          <p:cNvPr id="40970" name="Rectangle 9"/>
          <p:cNvSpPr>
            <a:spLocks noChangeArrowheads="1"/>
          </p:cNvSpPr>
          <p:nvPr/>
        </p:nvSpPr>
        <p:spPr bwMode="auto">
          <a:xfrm>
            <a:off x="5921376" y="207645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1</a:t>
            </a:r>
          </a:p>
        </p:txBody>
      </p:sp>
      <p:sp>
        <p:nvSpPr>
          <p:cNvPr id="40971" name="Rectangle 10"/>
          <p:cNvSpPr>
            <a:spLocks noChangeArrowheads="1"/>
          </p:cNvSpPr>
          <p:nvPr/>
        </p:nvSpPr>
        <p:spPr bwMode="auto">
          <a:xfrm>
            <a:off x="6759576" y="207645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2</a:t>
            </a:r>
          </a:p>
        </p:txBody>
      </p:sp>
      <p:sp>
        <p:nvSpPr>
          <p:cNvPr id="40972" name="Rectangle 11"/>
          <p:cNvSpPr>
            <a:spLocks noChangeArrowheads="1"/>
          </p:cNvSpPr>
          <p:nvPr/>
        </p:nvSpPr>
        <p:spPr bwMode="auto">
          <a:xfrm>
            <a:off x="9121776" y="420370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3</a:t>
            </a:r>
          </a:p>
        </p:txBody>
      </p:sp>
      <p:sp>
        <p:nvSpPr>
          <p:cNvPr id="40973" name="Rectangle 12"/>
          <p:cNvSpPr>
            <a:spLocks noChangeArrowheads="1"/>
          </p:cNvSpPr>
          <p:nvPr/>
        </p:nvSpPr>
        <p:spPr bwMode="auto">
          <a:xfrm>
            <a:off x="5927726" y="421005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3</a:t>
            </a:r>
          </a:p>
        </p:txBody>
      </p:sp>
      <p:sp>
        <p:nvSpPr>
          <p:cNvPr id="40974" name="Rectangle 13"/>
          <p:cNvSpPr>
            <a:spLocks noChangeArrowheads="1"/>
          </p:cNvSpPr>
          <p:nvPr/>
        </p:nvSpPr>
        <p:spPr bwMode="auto">
          <a:xfrm>
            <a:off x="8283576" y="420370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2</a:t>
            </a:r>
          </a:p>
        </p:txBody>
      </p:sp>
      <p:sp>
        <p:nvSpPr>
          <p:cNvPr id="40975" name="Rectangle 14"/>
          <p:cNvSpPr>
            <a:spLocks noChangeArrowheads="1"/>
          </p:cNvSpPr>
          <p:nvPr/>
        </p:nvSpPr>
        <p:spPr bwMode="auto">
          <a:xfrm>
            <a:off x="5089526" y="4221164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2</a:t>
            </a:r>
          </a:p>
        </p:txBody>
      </p:sp>
      <p:sp>
        <p:nvSpPr>
          <p:cNvPr id="40976" name="Rectangle 15"/>
          <p:cNvSpPr>
            <a:spLocks noChangeArrowheads="1"/>
          </p:cNvSpPr>
          <p:nvPr/>
        </p:nvSpPr>
        <p:spPr bwMode="auto">
          <a:xfrm>
            <a:off x="7427914" y="4203701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1</a:t>
            </a:r>
          </a:p>
        </p:txBody>
      </p:sp>
      <p:sp>
        <p:nvSpPr>
          <p:cNvPr id="40977" name="Rectangle 16"/>
          <p:cNvSpPr>
            <a:spLocks noChangeArrowheads="1"/>
          </p:cNvSpPr>
          <p:nvPr/>
        </p:nvSpPr>
        <p:spPr bwMode="auto">
          <a:xfrm>
            <a:off x="4233864" y="4227514"/>
            <a:ext cx="530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>
                <a:latin typeface="+mj-lt"/>
              </a:rPr>
              <a:t>1</a:t>
            </a:r>
          </a:p>
        </p:txBody>
      </p:sp>
      <p:sp>
        <p:nvSpPr>
          <p:cNvPr id="40978" name="Rectangle 17"/>
          <p:cNvSpPr>
            <a:spLocks noChangeArrowheads="1"/>
          </p:cNvSpPr>
          <p:nvPr/>
        </p:nvSpPr>
        <p:spPr bwMode="auto">
          <a:xfrm>
            <a:off x="2576513" y="26654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Old</a:t>
            </a:r>
          </a:p>
        </p:txBody>
      </p:sp>
      <p:sp>
        <p:nvSpPr>
          <p:cNvPr id="40979" name="Rectangle 18"/>
          <p:cNvSpPr>
            <a:spLocks noChangeArrowheads="1"/>
          </p:cNvSpPr>
          <p:nvPr/>
        </p:nvSpPr>
        <p:spPr bwMode="auto">
          <a:xfrm>
            <a:off x="3414713" y="26654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Old</a:t>
            </a:r>
          </a:p>
        </p:txBody>
      </p:sp>
      <p:sp>
        <p:nvSpPr>
          <p:cNvPr id="40980" name="Rectangle 19"/>
          <p:cNvSpPr>
            <a:spLocks noChangeArrowheads="1"/>
          </p:cNvSpPr>
          <p:nvPr/>
        </p:nvSpPr>
        <p:spPr bwMode="auto">
          <a:xfrm>
            <a:off x="4252913" y="26654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Old</a:t>
            </a:r>
          </a:p>
        </p:txBody>
      </p:sp>
      <p:sp>
        <p:nvSpPr>
          <p:cNvPr id="40981" name="Rectangle 20"/>
          <p:cNvSpPr>
            <a:spLocks noChangeArrowheads="1"/>
          </p:cNvSpPr>
          <p:nvPr/>
        </p:nvSpPr>
        <p:spPr bwMode="auto">
          <a:xfrm>
            <a:off x="5776913" y="26654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Old</a:t>
            </a:r>
          </a:p>
        </p:txBody>
      </p:sp>
      <p:sp>
        <p:nvSpPr>
          <p:cNvPr id="40982" name="Rectangle 21"/>
          <p:cNvSpPr>
            <a:spLocks noChangeArrowheads="1"/>
          </p:cNvSpPr>
          <p:nvPr/>
        </p:nvSpPr>
        <p:spPr bwMode="auto">
          <a:xfrm>
            <a:off x="6615113" y="26654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Old</a:t>
            </a:r>
          </a:p>
        </p:txBody>
      </p:sp>
      <p:sp>
        <p:nvSpPr>
          <p:cNvPr id="40983" name="Rectangle 22"/>
          <p:cNvSpPr>
            <a:spLocks noChangeArrowheads="1"/>
          </p:cNvSpPr>
          <p:nvPr/>
        </p:nvSpPr>
        <p:spPr bwMode="auto">
          <a:xfrm>
            <a:off x="7453313" y="26654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New</a:t>
            </a:r>
          </a:p>
        </p:txBody>
      </p:sp>
      <p:sp>
        <p:nvSpPr>
          <p:cNvPr id="40984" name="Rectangle 23"/>
          <p:cNvSpPr>
            <a:spLocks noChangeArrowheads="1"/>
          </p:cNvSpPr>
          <p:nvPr/>
        </p:nvSpPr>
        <p:spPr bwMode="auto">
          <a:xfrm>
            <a:off x="4100513" y="47990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Old</a:t>
            </a:r>
          </a:p>
        </p:txBody>
      </p:sp>
      <p:sp>
        <p:nvSpPr>
          <p:cNvPr id="40985" name="Rectangle 24"/>
          <p:cNvSpPr>
            <a:spLocks noChangeArrowheads="1"/>
          </p:cNvSpPr>
          <p:nvPr/>
        </p:nvSpPr>
        <p:spPr bwMode="auto">
          <a:xfrm>
            <a:off x="4938713" y="47990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New</a:t>
            </a:r>
          </a:p>
        </p:txBody>
      </p:sp>
      <p:sp>
        <p:nvSpPr>
          <p:cNvPr id="40986" name="Rectangle 25"/>
          <p:cNvSpPr>
            <a:spLocks noChangeArrowheads="1"/>
          </p:cNvSpPr>
          <p:nvPr/>
        </p:nvSpPr>
        <p:spPr bwMode="auto">
          <a:xfrm>
            <a:off x="5776913" y="47990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New</a:t>
            </a:r>
          </a:p>
        </p:txBody>
      </p:sp>
      <p:sp>
        <p:nvSpPr>
          <p:cNvPr id="40987" name="Rectangle 26"/>
          <p:cNvSpPr>
            <a:spLocks noChangeArrowheads="1"/>
          </p:cNvSpPr>
          <p:nvPr/>
        </p:nvSpPr>
        <p:spPr bwMode="auto">
          <a:xfrm>
            <a:off x="7300913" y="47990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New</a:t>
            </a:r>
          </a:p>
        </p:txBody>
      </p:sp>
      <p:sp>
        <p:nvSpPr>
          <p:cNvPr id="40988" name="Rectangle 27"/>
          <p:cNvSpPr>
            <a:spLocks noChangeArrowheads="1"/>
          </p:cNvSpPr>
          <p:nvPr/>
        </p:nvSpPr>
        <p:spPr bwMode="auto">
          <a:xfrm>
            <a:off x="8139113" y="47990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New</a:t>
            </a:r>
          </a:p>
        </p:txBody>
      </p:sp>
      <p:sp>
        <p:nvSpPr>
          <p:cNvPr id="40989" name="Rectangle 28"/>
          <p:cNvSpPr>
            <a:spLocks noChangeArrowheads="1"/>
          </p:cNvSpPr>
          <p:nvPr/>
        </p:nvSpPr>
        <p:spPr bwMode="auto">
          <a:xfrm>
            <a:off x="8977313" y="4799014"/>
            <a:ext cx="825500" cy="1328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00000"/>
                </a:solidFill>
                <a:latin typeface="+mj-lt"/>
              </a:rPr>
              <a:t>New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3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Implementation: Data Conversion</a:t>
            </a:r>
          </a:p>
        </p:txBody>
      </p:sp>
      <p:sp>
        <p:nvSpPr>
          <p:cNvPr id="194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Data files may need to be modified in three ways: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Files may be moved to a different storage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Data content may be changed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File format may be changed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9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smtClean="0"/>
              <a:t>Learning Objective 4</a:t>
            </a:r>
          </a:p>
        </p:txBody>
      </p:sp>
      <p:sp>
        <p:nvSpPr>
          <p:cNvPr id="194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1" y="1981200"/>
            <a:ext cx="10619508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43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Discuss the systems operation and maintenance process and the activities in this phase.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67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Operation and Maintenance</a:t>
            </a:r>
          </a:p>
        </p:txBody>
      </p:sp>
      <p:sp>
        <p:nvSpPr>
          <p:cNvPr id="195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final step in the SDLC is to operate and maintain the new system.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A </a:t>
            </a:r>
            <a:r>
              <a:rPr lang="en-US" altLang="en-US" dirty="0" smtClean="0">
                <a:latin typeface="+mj-lt"/>
              </a:rPr>
              <a:t>post implementation </a:t>
            </a:r>
            <a:r>
              <a:rPr lang="en-US" altLang="en-US" dirty="0" smtClean="0">
                <a:latin typeface="+mj-lt"/>
              </a:rPr>
              <a:t>review should be conducted on a newly installed system.</a:t>
            </a:r>
          </a:p>
        </p:txBody>
      </p:sp>
      <p:sp>
        <p:nvSpPr>
          <p:cNvPr id="44038" name="Rectangle 4"/>
          <p:cNvSpPr>
            <a:spLocks noChangeArrowheads="1"/>
          </p:cNvSpPr>
          <p:nvPr/>
        </p:nvSpPr>
        <p:spPr bwMode="auto">
          <a:xfrm>
            <a:off x="6719889" y="4516439"/>
            <a:ext cx="2816225" cy="120808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Operation and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maintenance</a:t>
            </a:r>
          </a:p>
        </p:txBody>
      </p:sp>
      <p:sp>
        <p:nvSpPr>
          <p:cNvPr id="44039" name="Rectangle 5"/>
          <p:cNvSpPr>
            <a:spLocks noChangeArrowheads="1"/>
          </p:cNvSpPr>
          <p:nvPr/>
        </p:nvSpPr>
        <p:spPr bwMode="auto">
          <a:xfrm>
            <a:off x="2593976" y="4516439"/>
            <a:ext cx="2816225" cy="120808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101600" tIns="50800" rIns="101600" bIns="50800" anchor="ctr"/>
          <a:lstStyle>
            <a:lvl1pPr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064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06488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Implementation</a:t>
            </a:r>
          </a:p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and conversion</a:t>
            </a:r>
          </a:p>
        </p:txBody>
      </p:sp>
      <p:sp>
        <p:nvSpPr>
          <p:cNvPr id="44040" name="Line 6"/>
          <p:cNvSpPr>
            <a:spLocks noChangeShapeType="1"/>
          </p:cNvSpPr>
          <p:nvPr/>
        </p:nvSpPr>
        <p:spPr bwMode="auto">
          <a:xfrm>
            <a:off x="5410200" y="5140325"/>
            <a:ext cx="12954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678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Operation and Maintenance</a:t>
            </a:r>
          </a:p>
        </p:txBody>
      </p:sp>
      <p:sp>
        <p:nvSpPr>
          <p:cNvPr id="195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62541" y="2168239"/>
            <a:ext cx="8001000" cy="8382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 dirty="0">
                <a:latin typeface="+mj-lt"/>
              </a:rPr>
              <a:t>	What are some factors to consider during the </a:t>
            </a:r>
            <a:r>
              <a:rPr lang="en-US" altLang="en-US" sz="2400" dirty="0" smtClean="0">
                <a:latin typeface="+mj-lt"/>
              </a:rPr>
              <a:t>post implementation </a:t>
            </a:r>
            <a:r>
              <a:rPr lang="en-US" altLang="en-US" sz="2400" dirty="0">
                <a:latin typeface="+mj-lt"/>
              </a:rPr>
              <a:t>review?</a:t>
            </a:r>
          </a:p>
        </p:txBody>
      </p:sp>
      <p:sp>
        <p:nvSpPr>
          <p:cNvPr id="45062" name="Text Box 4"/>
          <p:cNvSpPr txBox="1">
            <a:spLocks noChangeArrowheads="1"/>
          </p:cNvSpPr>
          <p:nvPr/>
        </p:nvSpPr>
        <p:spPr bwMode="auto">
          <a:xfrm>
            <a:off x="1891141" y="3311240"/>
            <a:ext cx="320040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Goals and objectives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Satisfaction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Benefits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Costs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Reliability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Documentation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Timeliness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endParaRPr lang="en-US" altLang="en-US" sz="20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5063" name="Text Box 5"/>
          <p:cNvSpPr txBox="1">
            <a:spLocks noChangeArrowheads="1"/>
          </p:cNvSpPr>
          <p:nvPr/>
        </p:nvSpPr>
        <p:spPr bwMode="auto">
          <a:xfrm>
            <a:off x="5091541" y="3311240"/>
            <a:ext cx="35814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Controls and security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Errors 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Training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Communications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Organizational changes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Accuracy</a:t>
            </a:r>
          </a:p>
          <a:p>
            <a:pPr lvl="1">
              <a:buClr>
                <a:schemeClr val="accent1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en-US" sz="2000">
                <a:solidFill>
                  <a:schemeClr val="tx2"/>
                </a:solidFill>
                <a:latin typeface="+mj-lt"/>
              </a:rPr>
              <a:t>Compatibility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89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(2021). </a:t>
            </a:r>
            <a:r>
              <a:rPr lang="en-GB" i="1" dirty="0" smtClean="0">
                <a:latin typeface="+mj-lt"/>
              </a:rPr>
              <a:t>Accounting Information Systems (15</a:t>
            </a:r>
            <a:r>
              <a:rPr lang="en-GB" i="1" baseline="30000" dirty="0" smtClean="0">
                <a:latin typeface="+mj-lt"/>
              </a:rPr>
              <a:t>th</a:t>
            </a:r>
            <a:r>
              <a:rPr lang="en-GB" i="1" dirty="0" smtClean="0">
                <a:latin typeface="+mj-lt"/>
              </a:rPr>
              <a:t> Edition)</a:t>
            </a:r>
            <a:r>
              <a:rPr lang="en-GB" dirty="0" smtClean="0">
                <a:latin typeface="+mj-lt"/>
              </a:rPr>
              <a:t>, 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1350</Words>
  <Application>Microsoft Office PowerPoint</Application>
  <PresentationFormat>Widescreen</PresentationFormat>
  <Paragraphs>322</Paragraphs>
  <Slides>38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Wingdings</vt:lpstr>
      <vt:lpstr>Office Theme</vt:lpstr>
      <vt:lpstr>Accounting Information Systems </vt:lpstr>
      <vt:lpstr>Chapter 13: Learning Objectives</vt:lpstr>
      <vt:lpstr>Introduction</vt:lpstr>
      <vt:lpstr>Learning Objective 1</vt:lpstr>
      <vt:lpstr>Conceptual Systems Design</vt:lpstr>
      <vt:lpstr>Conceptual Systems Design</vt:lpstr>
      <vt:lpstr>Conceptual Systems Design</vt:lpstr>
      <vt:lpstr>Conceptual Systems Design</vt:lpstr>
      <vt:lpstr>Conceptual Systems Design</vt:lpstr>
      <vt:lpstr>Learning Objective 2</vt:lpstr>
      <vt:lpstr>Physical Systems Design</vt:lpstr>
      <vt:lpstr>Physical Systems Design</vt:lpstr>
      <vt:lpstr>Physical Systems Design: Output Design</vt:lpstr>
      <vt:lpstr>Physical Systems Design: File and Database Design</vt:lpstr>
      <vt:lpstr>Physical Systems Design: Input Design</vt:lpstr>
      <vt:lpstr>Physical Systems Design: Program Design</vt:lpstr>
      <vt:lpstr>Physical Systems Design:  Procedures Design</vt:lpstr>
      <vt:lpstr>Physical Systems Design: Control Design</vt:lpstr>
      <vt:lpstr>Physical Systems Design Report</vt:lpstr>
      <vt:lpstr>Learning Objective 3</vt:lpstr>
      <vt:lpstr>Systems Implementation</vt:lpstr>
      <vt:lpstr>Systems Implementation</vt:lpstr>
      <vt:lpstr>Systems Implementation: Implementation Planning</vt:lpstr>
      <vt:lpstr>Systems Implementation: Develop and test software programs</vt:lpstr>
      <vt:lpstr>Systems Implementation: Site Preparation</vt:lpstr>
      <vt:lpstr>Systems Implementation: Select and train personnel</vt:lpstr>
      <vt:lpstr>Systems Implementation: Complete Documentation</vt:lpstr>
      <vt:lpstr>Systems Implementation: Test the System</vt:lpstr>
      <vt:lpstr>Systems Implementation: Conversion</vt:lpstr>
      <vt:lpstr>Systems Implementation</vt:lpstr>
      <vt:lpstr>Systems Implementation</vt:lpstr>
      <vt:lpstr>Systems Implementation</vt:lpstr>
      <vt:lpstr>Systems Implementation</vt:lpstr>
      <vt:lpstr>Systems Implementation: Data Conversion</vt:lpstr>
      <vt:lpstr>Learning Objective 4</vt:lpstr>
      <vt:lpstr>Operation and Maintenance</vt:lpstr>
      <vt:lpstr>Operation and Maintenance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111</cp:revision>
  <dcterms:created xsi:type="dcterms:W3CDTF">2022-03-16T13:18:21Z</dcterms:created>
  <dcterms:modified xsi:type="dcterms:W3CDTF">2022-05-27T14:02:50Z</dcterms:modified>
</cp:coreProperties>
</file>