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57" r:id="rId2"/>
    <p:sldId id="370" r:id="rId3"/>
    <p:sldId id="831" r:id="rId4"/>
    <p:sldId id="793" r:id="rId5"/>
    <p:sldId id="794" r:id="rId6"/>
    <p:sldId id="795" r:id="rId7"/>
    <p:sldId id="796" r:id="rId8"/>
    <p:sldId id="798" r:id="rId9"/>
    <p:sldId id="800" r:id="rId10"/>
    <p:sldId id="832" r:id="rId11"/>
    <p:sldId id="834" r:id="rId12"/>
    <p:sldId id="835" r:id="rId13"/>
    <p:sldId id="836" r:id="rId14"/>
    <p:sldId id="837" r:id="rId15"/>
    <p:sldId id="838" r:id="rId16"/>
    <p:sldId id="839" r:id="rId17"/>
    <p:sldId id="840" r:id="rId18"/>
    <p:sldId id="841" r:id="rId19"/>
    <p:sldId id="842" r:id="rId20"/>
    <p:sldId id="843" r:id="rId21"/>
    <p:sldId id="844" r:id="rId22"/>
    <p:sldId id="845" r:id="rId23"/>
    <p:sldId id="846" r:id="rId24"/>
    <p:sldId id="847" r:id="rId25"/>
    <p:sldId id="848" r:id="rId26"/>
    <p:sldId id="849" r:id="rId27"/>
    <p:sldId id="850" r:id="rId28"/>
    <p:sldId id="851" r:id="rId29"/>
    <p:sldId id="833" r:id="rId30"/>
    <p:sldId id="802" r:id="rId31"/>
    <p:sldId id="803" r:id="rId32"/>
    <p:sldId id="804" r:id="rId33"/>
    <p:sldId id="807" r:id="rId34"/>
    <p:sldId id="809" r:id="rId35"/>
    <p:sldId id="810" r:id="rId36"/>
    <p:sldId id="852" r:id="rId37"/>
    <p:sldId id="853" r:id="rId38"/>
    <p:sldId id="855" r:id="rId39"/>
    <p:sldId id="856"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38" autoAdjust="0"/>
    <p:restoredTop sz="93978" autoAdjust="0"/>
  </p:normalViewPr>
  <p:slideViewPr>
    <p:cSldViewPr snapToGrid="0">
      <p:cViewPr varScale="1">
        <p:scale>
          <a:sx n="69" d="100"/>
          <a:sy n="69" d="100"/>
        </p:scale>
        <p:origin x="49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8F5B49-DF6D-4915-9308-44CDC85F863A}" type="datetimeFigureOut">
              <a:rPr lang="en-US" smtClean="0"/>
              <a:t>5/31/2022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091EB9-5DE5-4390-874E-18F53C39108F}" type="slidenum">
              <a:rPr lang="en-US" smtClean="0"/>
              <a:t>‹#›</a:t>
            </a:fld>
            <a:endParaRPr lang="en-US"/>
          </a:p>
        </p:txBody>
      </p:sp>
    </p:spTree>
    <p:extLst>
      <p:ext uri="{BB962C8B-B14F-4D97-AF65-F5344CB8AC3E}">
        <p14:creationId xmlns:p14="http://schemas.microsoft.com/office/powerpoint/2010/main" val="41044044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DD800DD-06D6-4168-AD4A-544A937982C3}" type="slidenum">
              <a:rPr lang="en-US" altLang="en-US"/>
              <a:pPr/>
              <a:t>1</a:t>
            </a:fld>
            <a:endParaRPr lang="en-US" altLang="en-US"/>
          </a:p>
        </p:txBody>
      </p:sp>
      <p:sp>
        <p:nvSpPr>
          <p:cNvPr id="6147" name="Rectangle 2"/>
          <p:cNvSpPr>
            <a:spLocks noGrp="1" noRot="1" noChangeAspect="1" noChangeArrowheads="1" noTextEdit="1"/>
          </p:cNvSpPr>
          <p:nvPr>
            <p:ph type="sldImg"/>
          </p:nvPr>
        </p:nvSpPr>
        <p:spPr>
          <a:ln/>
        </p:spPr>
      </p:sp>
      <p:sp>
        <p:nvSpPr>
          <p:cNvPr id="6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sw-KE" altLang="en-US" smtClean="0">
              <a:latin typeface="Arial" panose="020B0604020202020204" pitchFamily="34" charset="0"/>
            </a:endParaRPr>
          </a:p>
        </p:txBody>
      </p:sp>
    </p:spTree>
    <p:extLst>
      <p:ext uri="{BB962C8B-B14F-4D97-AF65-F5344CB8AC3E}">
        <p14:creationId xmlns:p14="http://schemas.microsoft.com/office/powerpoint/2010/main" val="643111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B091EB9-5DE5-4390-874E-18F53C39108F}" type="slidenum">
              <a:rPr lang="en-US" smtClean="0"/>
              <a:t>8</a:t>
            </a:fld>
            <a:endParaRPr lang="en-US"/>
          </a:p>
        </p:txBody>
      </p:sp>
    </p:spTree>
    <p:extLst>
      <p:ext uri="{BB962C8B-B14F-4D97-AF65-F5344CB8AC3E}">
        <p14:creationId xmlns:p14="http://schemas.microsoft.com/office/powerpoint/2010/main" val="25646848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C8B26D37-BAEA-4BE3-A6E0-E23995644DE2}" type="slidenum">
              <a:rPr lang="en-US" altLang="en-US"/>
              <a:pPr/>
              <a:t>36</a:t>
            </a:fld>
            <a:endParaRPr lang="en-US" altLang="en-US"/>
          </a:p>
        </p:txBody>
      </p:sp>
      <p:sp>
        <p:nvSpPr>
          <p:cNvPr id="57347" name="Rectangle 2"/>
          <p:cNvSpPr>
            <a:spLocks noGrp="1" noRot="1" noChangeAspect="1" noChangeArrowheads="1" noTextEdit="1"/>
          </p:cNvSpPr>
          <p:nvPr>
            <p:ph type="sldImg"/>
          </p:nvPr>
        </p:nvSpPr>
        <p:spPr>
          <a:xfrm>
            <a:off x="2295525" y="519113"/>
            <a:ext cx="4552950" cy="2562225"/>
          </a:xfrm>
          <a:ln w="12700" cap="flat">
            <a:solidFill>
              <a:schemeClr val="tx1"/>
            </a:solidFill>
          </a:ln>
        </p:spPr>
      </p:sp>
      <p:sp>
        <p:nvSpPr>
          <p:cNvPr id="57348" name="Rectangle 3"/>
          <p:cNvSpPr>
            <a:spLocks noGrp="1" noChangeArrowheads="1"/>
          </p:cNvSpPr>
          <p:nvPr>
            <p:ph type="body" idx="1"/>
          </p:nvPr>
        </p:nvSpPr>
        <p:spPr>
          <a:xfrm>
            <a:off x="1219200" y="3255963"/>
            <a:ext cx="6705600" cy="30861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4171063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50000"/>
              </a:spcBef>
              <a:spcAft>
                <a:spcPct val="0"/>
              </a:spcAft>
              <a:defRPr>
                <a:solidFill>
                  <a:schemeClr val="tx1"/>
                </a:solidFill>
                <a:latin typeface="Arial" panose="020B0604020202020204" pitchFamily="34" charset="0"/>
              </a:defRPr>
            </a:lvl6pPr>
            <a:lvl7pPr marL="2971800" indent="-228600" eaLnBrk="0" fontAlgn="base" hangingPunct="0">
              <a:spcBef>
                <a:spcPct val="50000"/>
              </a:spcBef>
              <a:spcAft>
                <a:spcPct val="0"/>
              </a:spcAft>
              <a:defRPr>
                <a:solidFill>
                  <a:schemeClr val="tx1"/>
                </a:solidFill>
                <a:latin typeface="Arial" panose="020B0604020202020204" pitchFamily="34" charset="0"/>
              </a:defRPr>
            </a:lvl7pPr>
            <a:lvl8pPr marL="3429000" indent="-228600" eaLnBrk="0" fontAlgn="base" hangingPunct="0">
              <a:spcBef>
                <a:spcPct val="50000"/>
              </a:spcBef>
              <a:spcAft>
                <a:spcPct val="0"/>
              </a:spcAft>
              <a:defRPr>
                <a:solidFill>
                  <a:schemeClr val="tx1"/>
                </a:solidFill>
                <a:latin typeface="Arial" panose="020B0604020202020204" pitchFamily="34" charset="0"/>
              </a:defRPr>
            </a:lvl8pPr>
            <a:lvl9pPr marL="3886200" indent="-228600" eaLnBrk="0" fontAlgn="base" hangingPunct="0">
              <a:spcBef>
                <a:spcPct val="50000"/>
              </a:spcBef>
              <a:spcAft>
                <a:spcPct val="0"/>
              </a:spcAft>
              <a:defRPr>
                <a:solidFill>
                  <a:schemeClr val="tx1"/>
                </a:solidFill>
                <a:latin typeface="Arial" panose="020B0604020202020204" pitchFamily="34" charset="0"/>
              </a:defRPr>
            </a:lvl9pPr>
          </a:lstStyle>
          <a:p>
            <a:fld id="{C8B26D37-BAEA-4BE3-A6E0-E23995644DE2}" type="slidenum">
              <a:rPr lang="en-US" altLang="en-US"/>
              <a:pPr/>
              <a:t>38</a:t>
            </a:fld>
            <a:endParaRPr lang="en-US" altLang="en-US"/>
          </a:p>
        </p:txBody>
      </p:sp>
      <p:sp>
        <p:nvSpPr>
          <p:cNvPr id="57347" name="Rectangle 2"/>
          <p:cNvSpPr>
            <a:spLocks noGrp="1" noRot="1" noChangeAspect="1" noChangeArrowheads="1" noTextEdit="1"/>
          </p:cNvSpPr>
          <p:nvPr>
            <p:ph type="sldImg"/>
          </p:nvPr>
        </p:nvSpPr>
        <p:spPr>
          <a:xfrm>
            <a:off x="2295525" y="519113"/>
            <a:ext cx="4552950" cy="2562225"/>
          </a:xfrm>
          <a:ln w="12700" cap="flat">
            <a:solidFill>
              <a:schemeClr val="tx1"/>
            </a:solidFill>
          </a:ln>
        </p:spPr>
      </p:sp>
      <p:sp>
        <p:nvSpPr>
          <p:cNvPr id="57348" name="Rectangle 3"/>
          <p:cNvSpPr>
            <a:spLocks noGrp="1" noChangeArrowheads="1"/>
          </p:cNvSpPr>
          <p:nvPr>
            <p:ph type="body" idx="1"/>
          </p:nvPr>
        </p:nvSpPr>
        <p:spPr>
          <a:xfrm>
            <a:off x="1219200" y="3255963"/>
            <a:ext cx="6705600" cy="30861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810317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1846587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817179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4028294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723838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9" name="Slide Number Placeholder 8"/>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11735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5" name="Slide Number Placeholder 4"/>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376909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4" name="Slide Number Placeholder 3"/>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30490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8966466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7" name="Slide Number Placeholder 6"/>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70764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2275229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12"/>
          </p:nvPr>
        </p:nvSpPr>
        <p:spPr/>
        <p:txBody>
          <a:bodyPr/>
          <a:lstStyle/>
          <a:p>
            <a:fld id="{919C02E9-2FDD-4E92-B284-B4B315E5001E}" type="slidenum">
              <a:rPr lang="en-US" smtClean="0"/>
              <a:t>‹#›</a:t>
            </a:fld>
            <a:endParaRPr lang="en-US"/>
          </a:p>
        </p:txBody>
      </p:sp>
    </p:spTree>
    <p:extLst>
      <p:ext uri="{BB962C8B-B14F-4D97-AF65-F5344CB8AC3E}">
        <p14:creationId xmlns:p14="http://schemas.microsoft.com/office/powerpoint/2010/main" val="3005775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smtClean="0"/>
              <a:t>©2003 Prentice Hall Business Publishing,  Accounting Information Systems, 9/e, Romney/Steinbart</a:t>
            </a: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C02E9-2FDD-4E92-B284-B4B315E5001E}" type="slidenum">
              <a:rPr lang="en-US" smtClean="0"/>
              <a:t>‹#›</a:t>
            </a:fld>
            <a:endParaRPr lang="en-US"/>
          </a:p>
        </p:txBody>
      </p:sp>
    </p:spTree>
    <p:extLst>
      <p:ext uri="{BB962C8B-B14F-4D97-AF65-F5344CB8AC3E}">
        <p14:creationId xmlns:p14="http://schemas.microsoft.com/office/powerpoint/2010/main" val="513304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3" name="Rectangle 2"/>
          <p:cNvSpPr>
            <a:spLocks noGrp="1" noChangeArrowheads="1"/>
          </p:cNvSpPr>
          <p:nvPr>
            <p:ph type="ctrTitle"/>
          </p:nvPr>
        </p:nvSpPr>
        <p:spPr>
          <a:xfrm>
            <a:off x="1524000" y="1122363"/>
            <a:ext cx="9144000" cy="954631"/>
          </a:xfrm>
        </p:spPr>
        <p:txBody>
          <a:bodyPr>
            <a:noAutofit/>
          </a:bodyPr>
          <a:lstStyle/>
          <a:p>
            <a:pPr eaLnBrk="1" hangingPunct="1"/>
            <a:r>
              <a:rPr lang="en-US" altLang="en-US" sz="4400" b="1" dirty="0" smtClean="0"/>
              <a:t>Accounting Information Systems</a:t>
            </a:r>
            <a:r>
              <a:rPr lang="en-US" altLang="en-US" sz="4400" b="1" dirty="0"/>
              <a:t/>
            </a:r>
            <a:br>
              <a:rPr lang="en-US" altLang="en-US" sz="4400" b="1" dirty="0"/>
            </a:br>
            <a:endParaRPr lang="en-US" altLang="en-US" sz="4400" b="1" dirty="0"/>
          </a:p>
        </p:txBody>
      </p:sp>
      <p:sp>
        <p:nvSpPr>
          <p:cNvPr id="5124" name="Rectangle 3"/>
          <p:cNvSpPr>
            <a:spLocks noGrp="1" noChangeArrowheads="1"/>
          </p:cNvSpPr>
          <p:nvPr>
            <p:ph type="subTitle" idx="1"/>
          </p:nvPr>
        </p:nvSpPr>
        <p:spPr>
          <a:xfrm>
            <a:off x="2453640" y="3596640"/>
            <a:ext cx="7970520" cy="1981200"/>
          </a:xfrm>
        </p:spPr>
        <p:txBody>
          <a:bodyPr/>
          <a:lstStyle/>
          <a:p>
            <a:pPr eaLnBrk="1" hangingPunct="1"/>
            <a:r>
              <a:rPr lang="en-US" altLang="en-US" b="1" dirty="0" smtClean="0">
                <a:latin typeface="+mj-lt"/>
              </a:rPr>
              <a:t>Dr. David </a:t>
            </a:r>
            <a:r>
              <a:rPr lang="en-US" altLang="en-US" b="1" dirty="0" err="1" smtClean="0">
                <a:latin typeface="+mj-lt"/>
              </a:rPr>
              <a:t>Muchangi</a:t>
            </a:r>
            <a:r>
              <a:rPr lang="en-US" altLang="en-US" b="1" dirty="0" smtClean="0">
                <a:latin typeface="+mj-lt"/>
              </a:rPr>
              <a:t> </a:t>
            </a:r>
            <a:r>
              <a:rPr lang="en-US" altLang="en-US" b="1" dirty="0" err="1" smtClean="0">
                <a:latin typeface="+mj-lt"/>
              </a:rPr>
              <a:t>Mugo</a:t>
            </a:r>
            <a:r>
              <a:rPr lang="en-US" altLang="en-US" b="1" dirty="0" smtClean="0">
                <a:latin typeface="+mj-lt"/>
              </a:rPr>
              <a:t>, PhD, MSc, MBA, BSc (Hons) </a:t>
            </a:r>
          </a:p>
          <a:p>
            <a:pPr eaLnBrk="1" hangingPunct="1"/>
            <a:endParaRPr lang="en-US" altLang="en-US" sz="1200" b="1" i="1" dirty="0">
              <a:latin typeface="+mj-lt"/>
            </a:endParaRPr>
          </a:p>
          <a:p>
            <a:pPr eaLnBrk="1" hangingPunct="1"/>
            <a:endParaRPr lang="en-US" altLang="en-US" sz="1200" b="1" i="1" dirty="0">
              <a:latin typeface="+mj-lt"/>
            </a:endParaRPr>
          </a:p>
          <a:p>
            <a:pPr eaLnBrk="1" hangingPunct="1"/>
            <a:endParaRPr lang="en-US" altLang="en-US" sz="1200" b="1" i="1" dirty="0">
              <a:latin typeface="+mj-lt"/>
            </a:endParaRPr>
          </a:p>
        </p:txBody>
      </p:sp>
      <p:sp>
        <p:nvSpPr>
          <p:cNvPr id="5" name="Rectangle 2"/>
          <p:cNvSpPr txBox="1">
            <a:spLocks noChangeArrowheads="1"/>
          </p:cNvSpPr>
          <p:nvPr/>
        </p:nvSpPr>
        <p:spPr>
          <a:xfrm>
            <a:off x="1689463" y="2065065"/>
            <a:ext cx="9144000" cy="954631"/>
          </a:xfrm>
          <a:prstGeom prst="rect">
            <a:avLst/>
          </a:prstGeom>
        </p:spPr>
        <p:txBody>
          <a:bodyPr vert="horz" lIns="91440" tIns="45720" rIns="91440" bIns="45720" rtlCol="0" anchor="b">
            <a:normAutofit fontScale="9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en-US" sz="4000" b="1" dirty="0" smtClean="0"/>
              <a:t>Chapter 14: </a:t>
            </a:r>
            <a:r>
              <a:rPr lang="en-GB" altLang="en-US" sz="4000" b="1" dirty="0"/>
              <a:t>Emerging Issues in Accounting Information Systems</a:t>
            </a:r>
            <a:endParaRPr lang="en-US" altLang="en-US" sz="3200" b="1" dirty="0"/>
          </a:p>
        </p:txBody>
      </p:sp>
    </p:spTree>
    <p:extLst>
      <p:ext uri="{BB962C8B-B14F-4D97-AF65-F5344CB8AC3E}">
        <p14:creationId xmlns:p14="http://schemas.microsoft.com/office/powerpoint/2010/main" val="3204991336"/>
      </p:ext>
    </p:extLst>
  </p:cSld>
  <p:clrMapOvr>
    <a:masterClrMapping/>
  </p:clrMapOvr>
  <p:transition advTm="1422"/>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p:txBody>
          <a:bodyPr/>
          <a:lstStyle/>
          <a:p>
            <a:pPr eaLnBrk="1" hangingPunct="1"/>
            <a:r>
              <a:rPr lang="en-US" altLang="en-US" b="1" dirty="0" smtClean="0"/>
              <a:t>Chapter 14: Learning Objectives</a:t>
            </a:r>
          </a:p>
        </p:txBody>
      </p:sp>
      <p:sp>
        <p:nvSpPr>
          <p:cNvPr id="17413" name="Rectangle 3"/>
          <p:cNvSpPr>
            <a:spLocks noGrp="1" noChangeArrowheads="1"/>
          </p:cNvSpPr>
          <p:nvPr>
            <p:ph type="body" idx="1"/>
          </p:nvPr>
        </p:nvSpPr>
        <p:spPr/>
        <p:txBody>
          <a:bodyPr>
            <a:normAutofit/>
          </a:bodyPr>
          <a:lstStyle/>
          <a:p>
            <a:pPr marL="514350" indent="-514350">
              <a:buFont typeface="+mj-lt"/>
              <a:buAutoNum type="arabicPeriod"/>
            </a:pPr>
            <a:r>
              <a:rPr lang="en-GB" altLang="en-US" dirty="0" smtClean="0">
                <a:latin typeface="+mj-lt"/>
              </a:rPr>
              <a:t>Discuss computer security issues facing accounting information systems  </a:t>
            </a:r>
          </a:p>
          <a:p>
            <a:pPr marL="514350" indent="-514350">
              <a:buFont typeface="+mj-lt"/>
              <a:buAutoNum type="arabicPeriod"/>
            </a:pPr>
            <a:r>
              <a:rPr lang="en-GB" altLang="en-US" dirty="0" smtClean="0">
                <a:latin typeface="+mj-lt"/>
              </a:rPr>
              <a:t>Discuss computer systems vulnerabilities  </a:t>
            </a:r>
            <a:endParaRPr lang="en-US" altLang="en-US" dirty="0" smtClean="0">
              <a:latin typeface="+mj-lt"/>
            </a:endParaRPr>
          </a:p>
          <a:p>
            <a:pPr marL="514350" indent="-514350">
              <a:buFont typeface="+mj-lt"/>
              <a:buAutoNum type="arabicPeriod"/>
            </a:pPr>
            <a:r>
              <a:rPr lang="en-GB" altLang="en-US" dirty="0" smtClean="0">
                <a:latin typeface="+mj-lt"/>
              </a:rPr>
              <a:t>Examine ethical issues facing </a:t>
            </a:r>
            <a:r>
              <a:rPr lang="en-GB" altLang="en-US" dirty="0">
                <a:latin typeface="+mj-lt"/>
              </a:rPr>
              <a:t>accounting information systems </a:t>
            </a:r>
            <a:endParaRPr lang="en-GB" altLang="en-US" dirty="0" smtClean="0">
              <a:latin typeface="+mj-lt"/>
            </a:endParaRPr>
          </a:p>
          <a:p>
            <a:pPr marL="514350" indent="-514350">
              <a:buFont typeface="+mj-lt"/>
              <a:buAutoNum type="arabicPeriod"/>
            </a:pPr>
            <a:r>
              <a:rPr lang="en-US" altLang="en-US" dirty="0" smtClean="0">
                <a:latin typeface="+mj-lt"/>
              </a:rPr>
              <a:t>Discuss </a:t>
            </a:r>
            <a:r>
              <a:rPr lang="en-US" altLang="en-US" dirty="0">
                <a:latin typeface="+mj-lt"/>
              </a:rPr>
              <a:t>other emerging issues in Accounting Information </a:t>
            </a:r>
            <a:r>
              <a:rPr lang="en-US" altLang="en-US" dirty="0" smtClean="0">
                <a:latin typeface="+mj-lt"/>
              </a:rPr>
              <a:t>Systems</a:t>
            </a:r>
          </a:p>
          <a:p>
            <a:pPr marL="514350" indent="-514350">
              <a:buFont typeface="+mj-lt"/>
              <a:buAutoNum type="arabicPeriod"/>
            </a:pPr>
            <a:r>
              <a:rPr lang="en-GB" altLang="en-US" dirty="0" smtClean="0">
                <a:latin typeface="+mj-lt"/>
              </a:rPr>
              <a:t>Identify </a:t>
            </a:r>
            <a:r>
              <a:rPr lang="en-GB" altLang="en-US" dirty="0">
                <a:latin typeface="+mj-lt"/>
              </a:rPr>
              <a:t>the opportunities that exist as a result of emerging issues in Accounting Information Systems</a:t>
            </a:r>
            <a:endParaRPr lang="en-US" altLang="en-US" dirty="0">
              <a:latin typeface="+mj-lt"/>
            </a:endParaRPr>
          </a:p>
          <a:p>
            <a:pPr marL="571500" indent="-571500">
              <a:buFontTx/>
              <a:buAutoNum type="arabicPeriod"/>
            </a:pPr>
            <a:endParaRPr lang="en-US" altLang="en-US" dirty="0">
              <a:latin typeface="+mj-lt"/>
            </a:endParaRPr>
          </a:p>
          <a:p>
            <a:pPr marL="0" indent="0">
              <a:buNone/>
            </a:pPr>
            <a:endParaRPr lang="en-US" altLang="en-US" dirty="0">
              <a:latin typeface="+mj-lt"/>
            </a:endParaRPr>
          </a:p>
          <a:p>
            <a:pPr>
              <a:buFontTx/>
              <a:buChar char="2"/>
            </a:pPr>
            <a:endParaRPr lang="en-US" altLang="en-US" dirty="0">
              <a:latin typeface="+mj-lt"/>
            </a:endParaRPr>
          </a:p>
        </p:txBody>
      </p:sp>
      <p:sp>
        <p:nvSpPr>
          <p:cNvPr id="3" name="Slide Number Placeholder 2"/>
          <p:cNvSpPr>
            <a:spLocks noGrp="1"/>
          </p:cNvSpPr>
          <p:nvPr>
            <p:ph type="sldNum" sz="quarter" idx="12"/>
          </p:nvPr>
        </p:nvSpPr>
        <p:spPr/>
        <p:txBody>
          <a:bodyPr/>
          <a:lstStyle/>
          <a:p>
            <a:fld id="{919C02E9-2FDD-4E92-B284-B4B315E5001E}" type="slidenum">
              <a:rPr lang="en-US" smtClean="0">
                <a:latin typeface="+mj-lt"/>
              </a:rPr>
              <a:t>2</a:t>
            </a:fld>
            <a:endParaRPr lang="en-US">
              <a:latin typeface="+mj-lt"/>
            </a:endParaRPr>
          </a:p>
        </p:txBody>
      </p:sp>
    </p:spTree>
    <p:extLst>
      <p:ext uri="{BB962C8B-B14F-4D97-AF65-F5344CB8AC3E}">
        <p14:creationId xmlns:p14="http://schemas.microsoft.com/office/powerpoint/2010/main" val="11579301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altLang="en-US" sz="4000" b="1" dirty="0" smtClean="0">
                <a:latin typeface="+mj-lt"/>
              </a:rPr>
              <a:t>Objective 1: Discuss </a:t>
            </a:r>
            <a:r>
              <a:rPr lang="en-GB" altLang="en-US" sz="4000" b="1" dirty="0">
                <a:latin typeface="+mj-lt"/>
              </a:rPr>
              <a:t>computer security and ethical challenges facing accounting information systems  </a:t>
            </a:r>
            <a:endParaRPr lang="en-US" altLang="en-US" sz="4000" b="1" dirty="0">
              <a:latin typeface="+mj-lt"/>
            </a:endParaRPr>
          </a:p>
          <a:p>
            <a:pPr marL="0" indent="0">
              <a:buNone/>
            </a:pPr>
            <a:endParaRPr lang="en-US" sz="4000" b="1"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3</a:t>
            </a:fld>
            <a:endParaRPr lang="en-US">
              <a:latin typeface="+mj-lt"/>
            </a:endParaRPr>
          </a:p>
        </p:txBody>
      </p:sp>
    </p:spTree>
    <p:extLst>
      <p:ext uri="{BB962C8B-B14F-4D97-AF65-F5344CB8AC3E}">
        <p14:creationId xmlns:p14="http://schemas.microsoft.com/office/powerpoint/2010/main" val="18553563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idx="4294967295"/>
          </p:nvPr>
        </p:nvSpPr>
        <p:spPr>
          <a:xfrm>
            <a:off x="554182" y="1692276"/>
            <a:ext cx="9428018" cy="1736725"/>
          </a:xfrm>
        </p:spPr>
        <p:txBody>
          <a:bodyPr anchor="b" anchorCtr="1">
            <a:normAutofit/>
          </a:bodyPr>
          <a:lstStyle/>
          <a:p>
            <a:pPr>
              <a:defRPr/>
            </a:pPr>
            <a:r>
              <a:rPr lang="en-US" altLang="en-US" sz="6300" b="1" dirty="0">
                <a:effectLst>
                  <a:outerShdw blurRad="38100" dist="38100" dir="2700000" algn="tl">
                    <a:srgbClr val="C0C0C0"/>
                  </a:outerShdw>
                </a:effectLst>
              </a:rPr>
              <a:t>Computer Security &amp; Ethics</a:t>
            </a:r>
          </a:p>
        </p:txBody>
      </p:sp>
      <p:sp>
        <p:nvSpPr>
          <p:cNvPr id="2" name="Slide Number Placeholder 1"/>
          <p:cNvSpPr>
            <a:spLocks noGrp="1"/>
          </p:cNvSpPr>
          <p:nvPr>
            <p:ph type="sldNum" sz="quarter" idx="12"/>
          </p:nvPr>
        </p:nvSpPr>
        <p:spPr/>
        <p:txBody>
          <a:bodyPr/>
          <a:lstStyle/>
          <a:p>
            <a:fld id="{919C02E9-2FDD-4E92-B284-B4B315E5001E}" type="slidenum">
              <a:rPr lang="en-US" smtClean="0"/>
              <a:t>4</a:t>
            </a:fld>
            <a:endParaRPr lang="en-US"/>
          </a:p>
        </p:txBody>
      </p:sp>
    </p:spTree>
    <p:extLst>
      <p:ext uri="{BB962C8B-B14F-4D97-AF65-F5344CB8AC3E}">
        <p14:creationId xmlns:p14="http://schemas.microsoft.com/office/powerpoint/2010/main" val="14617459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p:txBody>
          <a:bodyPr anchor="ctr" anchorCtr="1"/>
          <a:lstStyle/>
          <a:p>
            <a:pPr>
              <a:defRPr/>
            </a:pPr>
            <a:r>
              <a:rPr lang="en-US" altLang="en-US" b="1" dirty="0"/>
              <a:t>Computer Risks &amp; Protection</a:t>
            </a:r>
          </a:p>
        </p:txBody>
      </p:sp>
      <p:sp>
        <p:nvSpPr>
          <p:cNvPr id="6147" name="Rectangle 3"/>
          <p:cNvSpPr>
            <a:spLocks noGrp="1" noChangeArrowheads="1"/>
          </p:cNvSpPr>
          <p:nvPr>
            <p:ph type="body" idx="4294967295"/>
          </p:nvPr>
        </p:nvSpPr>
        <p:spPr/>
        <p:txBody>
          <a:bodyPr/>
          <a:lstStyle/>
          <a:p>
            <a:pPr>
              <a:buFont typeface="Wingdings" pitchFamily="2" charset="2"/>
              <a:buNone/>
              <a:defRPr/>
            </a:pPr>
            <a:r>
              <a:rPr lang="en-US" altLang="en-US" sz="2600" dirty="0">
                <a:latin typeface="+mj-lt"/>
              </a:rPr>
              <a:t>1. Computer security</a:t>
            </a:r>
          </a:p>
          <a:p>
            <a:pPr>
              <a:defRPr/>
            </a:pPr>
            <a:r>
              <a:rPr lang="en-US" altLang="en-US" sz="2600" dirty="0">
                <a:latin typeface="+mj-lt"/>
              </a:rPr>
              <a:t>Computer security is the process of preventing and detecting unauthorized use of your computer. </a:t>
            </a:r>
          </a:p>
          <a:p>
            <a:pPr>
              <a:defRPr/>
            </a:pPr>
            <a:r>
              <a:rPr lang="en-US" altLang="en-US" sz="2600" dirty="0">
                <a:latin typeface="+mj-lt"/>
              </a:rPr>
              <a:t>Prevention measures help you to stop unauthorized users (also known as "intruders") from accessing any part of your computer system. </a:t>
            </a:r>
          </a:p>
          <a:p>
            <a:pPr>
              <a:defRPr/>
            </a:pPr>
            <a:r>
              <a:rPr lang="en-US" altLang="en-US" sz="2600" dirty="0">
                <a:latin typeface="+mj-lt"/>
              </a:rPr>
              <a:t>Detection helps you to determine whether someone attempted to break into your system.</a:t>
            </a:r>
          </a:p>
          <a:p>
            <a:pPr>
              <a:defRPr/>
            </a:pPr>
            <a:r>
              <a:rPr lang="en-US" altLang="en-US" sz="2600" dirty="0">
                <a:latin typeface="+mj-lt"/>
              </a:rPr>
              <a:t>Indicating if they were successful, and what they may have done.</a:t>
            </a:r>
          </a:p>
          <a:p>
            <a:pPr>
              <a:defRPr/>
            </a:pPr>
            <a:endParaRPr lang="en-US" altLang="en-US" sz="26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5</a:t>
            </a:fld>
            <a:endParaRPr lang="en-US"/>
          </a:p>
        </p:txBody>
      </p:sp>
    </p:spTree>
    <p:extLst>
      <p:ext uri="{BB962C8B-B14F-4D97-AF65-F5344CB8AC3E}">
        <p14:creationId xmlns:p14="http://schemas.microsoft.com/office/powerpoint/2010/main" val="9144808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p:txBody>
          <a:bodyPr anchor="ctr" anchorCtr="1"/>
          <a:lstStyle/>
          <a:p>
            <a:pPr>
              <a:defRPr/>
            </a:pPr>
            <a:r>
              <a:rPr lang="en-US" altLang="en-US" b="1" dirty="0"/>
              <a:t>Why secure your computer?</a:t>
            </a:r>
          </a:p>
        </p:txBody>
      </p:sp>
      <p:sp>
        <p:nvSpPr>
          <p:cNvPr id="304131" name="Rectangle 3"/>
          <p:cNvSpPr>
            <a:spLocks noGrp="1" noChangeArrowheads="1"/>
          </p:cNvSpPr>
          <p:nvPr>
            <p:ph type="body" idx="4294967295"/>
          </p:nvPr>
        </p:nvSpPr>
        <p:spPr/>
        <p:txBody>
          <a:bodyPr/>
          <a:lstStyle/>
          <a:p>
            <a:r>
              <a:rPr lang="en-US" altLang="en-US" sz="2600" dirty="0">
                <a:latin typeface="+mj-lt"/>
              </a:rPr>
              <a:t>We use computers for everything from banking and investing to shopping and communicating with others through email or chat programs.  </a:t>
            </a:r>
          </a:p>
          <a:p>
            <a:r>
              <a:rPr lang="en-US" altLang="en-US" sz="2600" dirty="0">
                <a:latin typeface="+mj-lt"/>
              </a:rPr>
              <a:t>Although you may not consider your communications "top secret," you probably do not want strangers reading your email, using your computer to attack other systems, sending forged email from your computer, or examining personal information stored on your computer (such as financial statements).</a:t>
            </a:r>
          </a:p>
        </p:txBody>
      </p:sp>
      <p:sp>
        <p:nvSpPr>
          <p:cNvPr id="2" name="Slide Number Placeholder 1"/>
          <p:cNvSpPr>
            <a:spLocks noGrp="1"/>
          </p:cNvSpPr>
          <p:nvPr>
            <p:ph type="sldNum" sz="quarter" idx="12"/>
          </p:nvPr>
        </p:nvSpPr>
        <p:spPr/>
        <p:txBody>
          <a:bodyPr/>
          <a:lstStyle/>
          <a:p>
            <a:fld id="{919C02E9-2FDD-4E92-B284-B4B315E5001E}" type="slidenum">
              <a:rPr lang="en-US" smtClean="0"/>
              <a:t>6</a:t>
            </a:fld>
            <a:endParaRPr lang="en-US"/>
          </a:p>
        </p:txBody>
      </p:sp>
    </p:spTree>
    <p:extLst>
      <p:ext uri="{BB962C8B-B14F-4D97-AF65-F5344CB8AC3E}">
        <p14:creationId xmlns:p14="http://schemas.microsoft.com/office/powerpoint/2010/main" val="1684272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nchor="ctr" anchorCtr="1">
            <a:normAutofit fontScale="90000"/>
          </a:bodyPr>
          <a:lstStyle/>
          <a:p>
            <a:pPr>
              <a:defRPr/>
            </a:pPr>
            <a:r>
              <a:rPr lang="en-US" altLang="en-US" sz="3400" b="1" dirty="0"/>
              <a:t/>
            </a:r>
            <a:br>
              <a:rPr lang="en-US" altLang="en-US" sz="3400" b="1" dirty="0"/>
            </a:br>
            <a:r>
              <a:rPr lang="en-US" altLang="en-US" sz="3400" b="1" dirty="0"/>
              <a:t>How easy is it to break into my computer?</a:t>
            </a:r>
            <a:br>
              <a:rPr lang="en-US" altLang="en-US" sz="3400" b="1" dirty="0"/>
            </a:br>
            <a:r>
              <a:rPr lang="en-US" altLang="en-US" sz="3400" b="1" dirty="0"/>
              <a:t/>
            </a:r>
            <a:br>
              <a:rPr lang="en-US" altLang="en-US" sz="3400" b="1" dirty="0"/>
            </a:br>
            <a:endParaRPr lang="en-US" altLang="en-US" sz="3400" b="1" dirty="0"/>
          </a:p>
        </p:txBody>
      </p:sp>
      <p:sp>
        <p:nvSpPr>
          <p:cNvPr id="305155" name="Rectangle 3"/>
          <p:cNvSpPr>
            <a:spLocks noGrp="1" noChangeArrowheads="1"/>
          </p:cNvSpPr>
          <p:nvPr>
            <p:ph type="body" idx="4294967295"/>
          </p:nvPr>
        </p:nvSpPr>
        <p:spPr/>
        <p:txBody>
          <a:bodyPr>
            <a:normAutofit fontScale="92500" lnSpcReduction="20000"/>
          </a:bodyPr>
          <a:lstStyle/>
          <a:p>
            <a:pPr>
              <a:lnSpc>
                <a:spcPct val="80000"/>
              </a:lnSpc>
            </a:pPr>
            <a:r>
              <a:rPr lang="en-US" altLang="en-US" sz="2500" dirty="0">
                <a:latin typeface="+mj-lt"/>
              </a:rPr>
              <a:t>Unfortunately, intruders are always discovering new vulnerabilities (informally called "holes") to exploit in computer software. </a:t>
            </a:r>
          </a:p>
          <a:p>
            <a:pPr>
              <a:lnSpc>
                <a:spcPct val="80000"/>
              </a:lnSpc>
            </a:pPr>
            <a:r>
              <a:rPr lang="en-US" altLang="en-US" sz="2500" dirty="0">
                <a:latin typeface="+mj-lt"/>
              </a:rPr>
              <a:t>The complexity of software makes it increasingly difficult to thoroughly test the security of computer systems. </a:t>
            </a:r>
          </a:p>
          <a:p>
            <a:pPr>
              <a:lnSpc>
                <a:spcPct val="80000"/>
              </a:lnSpc>
            </a:pPr>
            <a:r>
              <a:rPr lang="en-US" altLang="en-US" sz="2500" dirty="0">
                <a:latin typeface="+mj-lt"/>
              </a:rPr>
              <a:t>When holes are discovered, computer vendors will usually develop patches to address the problem(s). </a:t>
            </a:r>
          </a:p>
          <a:p>
            <a:pPr>
              <a:lnSpc>
                <a:spcPct val="80000"/>
              </a:lnSpc>
            </a:pPr>
            <a:r>
              <a:rPr lang="en-US" altLang="en-US" sz="2500" dirty="0">
                <a:latin typeface="+mj-lt"/>
              </a:rPr>
              <a:t>However, it is up to you, the user, to obtain and install the patches, or correctly configure the software to operate more securely. </a:t>
            </a:r>
            <a:endParaRPr lang="en-US" altLang="en-US" sz="2500" dirty="0" smtClean="0">
              <a:latin typeface="+mj-lt"/>
            </a:endParaRPr>
          </a:p>
          <a:p>
            <a:pPr>
              <a:lnSpc>
                <a:spcPct val="80000"/>
              </a:lnSpc>
            </a:pPr>
            <a:r>
              <a:rPr lang="en-US" altLang="en-US" sz="2500" dirty="0">
                <a:latin typeface="+mj-lt"/>
              </a:rPr>
              <a:t>Most of the incident reports of computer break-ins received could have been prevented if system administrators and users kept their computers up-to-date with patches and security fixes.</a:t>
            </a:r>
          </a:p>
          <a:p>
            <a:pPr>
              <a:lnSpc>
                <a:spcPct val="80000"/>
              </a:lnSpc>
            </a:pPr>
            <a:r>
              <a:rPr lang="en-US" altLang="en-US" sz="2500" dirty="0">
                <a:latin typeface="+mj-lt"/>
              </a:rPr>
              <a:t>Also, some software applications have default settings that allow other users to access your computer unless you change the settings to be more secure. </a:t>
            </a:r>
          </a:p>
          <a:p>
            <a:pPr>
              <a:lnSpc>
                <a:spcPct val="80000"/>
              </a:lnSpc>
            </a:pPr>
            <a:r>
              <a:rPr lang="en-US" altLang="en-US" sz="2500" dirty="0">
                <a:latin typeface="+mj-lt"/>
              </a:rPr>
              <a:t>Examples include chat programs that let outsiders execute commands on your computer or web browsers that could allow someone to place harmful programs on your computer that run when you click on them.</a:t>
            </a:r>
          </a:p>
          <a:p>
            <a:pPr>
              <a:lnSpc>
                <a:spcPct val="80000"/>
              </a:lnSpc>
            </a:pPr>
            <a:endParaRPr lang="en-US" altLang="en-US" sz="2500" dirty="0">
              <a:latin typeface="+mj-lt"/>
            </a:endParaRPr>
          </a:p>
          <a:p>
            <a:pPr>
              <a:lnSpc>
                <a:spcPct val="80000"/>
              </a:lnSpc>
            </a:pPr>
            <a:endParaRPr lang="en-US" altLang="en-US" sz="25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7</a:t>
            </a:fld>
            <a:endParaRPr lang="en-US"/>
          </a:p>
        </p:txBody>
      </p:sp>
    </p:spTree>
    <p:extLst>
      <p:ext uri="{BB962C8B-B14F-4D97-AF65-F5344CB8AC3E}">
        <p14:creationId xmlns:p14="http://schemas.microsoft.com/office/powerpoint/2010/main" val="26625814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p:txBody>
          <a:bodyPr anchor="ctr" anchorCtr="1"/>
          <a:lstStyle/>
          <a:p>
            <a:pPr>
              <a:defRPr/>
            </a:pPr>
            <a:r>
              <a:rPr lang="en-US" altLang="en-US" b="1" dirty="0" smtClean="0"/>
              <a:t>Solutions to security challenges</a:t>
            </a:r>
            <a:endParaRPr lang="en-US" altLang="en-US" b="1" dirty="0"/>
          </a:p>
        </p:txBody>
      </p:sp>
      <p:sp>
        <p:nvSpPr>
          <p:cNvPr id="307203" name="Rectangle 3"/>
          <p:cNvSpPr>
            <a:spLocks noGrp="1" noChangeArrowheads="1"/>
          </p:cNvSpPr>
          <p:nvPr>
            <p:ph type="body" idx="4294967295"/>
          </p:nvPr>
        </p:nvSpPr>
        <p:spPr/>
        <p:txBody>
          <a:bodyPr>
            <a:normAutofit fontScale="92500" lnSpcReduction="10000"/>
          </a:bodyPr>
          <a:lstStyle/>
          <a:p>
            <a:pPr marL="609600" indent="-609600">
              <a:lnSpc>
                <a:spcPct val="80000"/>
              </a:lnSpc>
              <a:buFont typeface="Wingdings" pitchFamily="2" charset="2"/>
              <a:buAutoNum type="arabicPeriod"/>
            </a:pPr>
            <a:r>
              <a:rPr lang="en-US" altLang="en-US" sz="2500" b="1" dirty="0" smtClean="0">
                <a:latin typeface="+mj-lt"/>
              </a:rPr>
              <a:t>Firewalls</a:t>
            </a:r>
            <a:endParaRPr lang="en-US" altLang="en-US" sz="2500" b="1" dirty="0">
              <a:latin typeface="+mj-lt"/>
            </a:endParaRPr>
          </a:p>
          <a:p>
            <a:pPr marL="609600" indent="-609600">
              <a:lnSpc>
                <a:spcPct val="80000"/>
              </a:lnSpc>
            </a:pPr>
            <a:r>
              <a:rPr lang="en-US" altLang="en-US" sz="2500" dirty="0">
                <a:latin typeface="+mj-lt"/>
              </a:rPr>
              <a:t>A firewall is an integrated collection of security measures designed to prevent unauthorized electronic access to a networked computer system. </a:t>
            </a:r>
          </a:p>
          <a:p>
            <a:pPr marL="609600" indent="-609600">
              <a:lnSpc>
                <a:spcPct val="80000"/>
              </a:lnSpc>
            </a:pPr>
            <a:r>
              <a:rPr lang="en-US" altLang="en-US" sz="2500" dirty="0">
                <a:latin typeface="+mj-lt"/>
              </a:rPr>
              <a:t>It is also a device or set of devices configured to permit, deny, encrypt, decrypt, or proxy all computer traffic between different security domains based upon a set of rules and other criteria.</a:t>
            </a:r>
          </a:p>
          <a:p>
            <a:pPr marL="609600" indent="-609600">
              <a:lnSpc>
                <a:spcPct val="80000"/>
              </a:lnSpc>
            </a:pPr>
            <a:r>
              <a:rPr lang="en-US" altLang="en-US" sz="2500" dirty="0">
                <a:latin typeface="+mj-lt"/>
              </a:rPr>
              <a:t>A system designed to prevent unauthorized access to or from a private network. </a:t>
            </a:r>
            <a:endParaRPr lang="en-US" altLang="en-US" sz="2500" dirty="0" smtClean="0">
              <a:latin typeface="+mj-lt"/>
            </a:endParaRPr>
          </a:p>
          <a:p>
            <a:pPr marL="609600" indent="-609600">
              <a:lnSpc>
                <a:spcPct val="80000"/>
              </a:lnSpc>
              <a:defRPr/>
            </a:pPr>
            <a:r>
              <a:rPr lang="en-US" altLang="en-US" sz="2500" dirty="0">
                <a:latin typeface="+mj-lt"/>
              </a:rPr>
              <a:t>Firewalls can be implemented in both hardware and software, or a combination of both. </a:t>
            </a:r>
          </a:p>
          <a:p>
            <a:pPr marL="609600" indent="-609600">
              <a:lnSpc>
                <a:spcPct val="80000"/>
              </a:lnSpc>
              <a:defRPr/>
            </a:pPr>
            <a:r>
              <a:rPr lang="en-US" altLang="en-US" sz="2500" dirty="0">
                <a:latin typeface="+mj-lt"/>
              </a:rPr>
              <a:t>Firewalls are frequently used to prevent unauthorized </a:t>
            </a:r>
            <a:r>
              <a:rPr lang="en-US" altLang="en-US" sz="2500" dirty="0" smtClean="0">
                <a:latin typeface="+mj-lt"/>
              </a:rPr>
              <a:t>internet </a:t>
            </a:r>
            <a:r>
              <a:rPr lang="en-US" altLang="en-US" sz="2500" dirty="0">
                <a:latin typeface="+mj-lt"/>
              </a:rPr>
              <a:t>users from accessing private networks connected to the </a:t>
            </a:r>
            <a:r>
              <a:rPr lang="en-US" altLang="en-US" sz="2500" dirty="0" smtClean="0">
                <a:latin typeface="+mj-lt"/>
              </a:rPr>
              <a:t>internet</a:t>
            </a:r>
            <a:r>
              <a:rPr lang="en-US" altLang="en-US" sz="2500" dirty="0">
                <a:latin typeface="+mj-lt"/>
              </a:rPr>
              <a:t>, especially intranets. </a:t>
            </a:r>
          </a:p>
          <a:p>
            <a:pPr marL="609600" indent="-609600">
              <a:lnSpc>
                <a:spcPct val="80000"/>
              </a:lnSpc>
              <a:defRPr/>
            </a:pPr>
            <a:r>
              <a:rPr lang="en-US" altLang="en-US" sz="2500" dirty="0">
                <a:latin typeface="+mj-lt"/>
              </a:rPr>
              <a:t>All messages entering or leaving the intranet pass through the firewall, which examines each message and blocks those that do not meet the specified security criteria.</a:t>
            </a:r>
          </a:p>
          <a:p>
            <a:pPr marL="609600" indent="-609600">
              <a:lnSpc>
                <a:spcPct val="80000"/>
              </a:lnSpc>
            </a:pPr>
            <a:endParaRPr lang="en-US" altLang="en-US" sz="2500" dirty="0">
              <a:latin typeface="+mj-lt"/>
            </a:endParaRPr>
          </a:p>
          <a:p>
            <a:pPr marL="609600" indent="-609600">
              <a:lnSpc>
                <a:spcPct val="80000"/>
              </a:lnSpc>
            </a:pPr>
            <a:endParaRPr lang="en-US" altLang="en-US" sz="25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8</a:t>
            </a:fld>
            <a:endParaRPr lang="en-US">
              <a:latin typeface="+mj-lt"/>
            </a:endParaRPr>
          </a:p>
        </p:txBody>
      </p:sp>
    </p:spTree>
    <p:extLst>
      <p:ext uri="{BB962C8B-B14F-4D97-AF65-F5344CB8AC3E}">
        <p14:creationId xmlns:p14="http://schemas.microsoft.com/office/powerpoint/2010/main" val="1577813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1" name="Rectangle 3"/>
          <p:cNvSpPr>
            <a:spLocks noGrp="1" noChangeArrowheads="1"/>
          </p:cNvSpPr>
          <p:nvPr>
            <p:ph type="body" idx="4294967295"/>
          </p:nvPr>
        </p:nvSpPr>
        <p:spPr/>
        <p:txBody>
          <a:bodyPr>
            <a:normAutofit fontScale="92500"/>
          </a:bodyPr>
          <a:lstStyle/>
          <a:p>
            <a:pPr>
              <a:lnSpc>
                <a:spcPct val="80000"/>
              </a:lnSpc>
              <a:buFont typeface="Wingdings" pitchFamily="2" charset="2"/>
              <a:buNone/>
            </a:pPr>
            <a:r>
              <a:rPr lang="en-US" altLang="en-US" sz="2500" b="1" dirty="0">
                <a:latin typeface="+mj-lt"/>
              </a:rPr>
              <a:t>2. Antivirus software  </a:t>
            </a:r>
          </a:p>
          <a:p>
            <a:pPr>
              <a:lnSpc>
                <a:spcPct val="80000"/>
              </a:lnSpc>
            </a:pPr>
            <a:r>
              <a:rPr lang="en-US" altLang="en-US" sz="2500" dirty="0">
                <a:latin typeface="+mj-lt"/>
              </a:rPr>
              <a:t>There are a variety of antivirus software packages that operate in many different ways, depending on how the vendor chose to implement their software. </a:t>
            </a:r>
          </a:p>
          <a:p>
            <a:pPr>
              <a:lnSpc>
                <a:spcPct val="80000"/>
              </a:lnSpc>
            </a:pPr>
            <a:r>
              <a:rPr lang="en-US" altLang="en-US" sz="2500" dirty="0">
                <a:latin typeface="+mj-lt"/>
              </a:rPr>
              <a:t>What they have in common, though, is that they all look for patterns in the files or memory of your computer that indicate the possible presence of a known virus. </a:t>
            </a:r>
            <a:endParaRPr lang="en-US" altLang="en-US" sz="2500" dirty="0" smtClean="0">
              <a:latin typeface="+mj-lt"/>
            </a:endParaRPr>
          </a:p>
          <a:p>
            <a:pPr>
              <a:lnSpc>
                <a:spcPct val="80000"/>
              </a:lnSpc>
            </a:pPr>
            <a:r>
              <a:rPr lang="en-US" altLang="en-US" sz="2500" dirty="0">
                <a:latin typeface="+mj-lt"/>
              </a:rPr>
              <a:t>Antivirus packages know what to look for through the use of virus profiles (sometimes called "signatures</a:t>
            </a:r>
            <a:r>
              <a:rPr lang="en-US" altLang="en-US" sz="2500" dirty="0" smtClean="0">
                <a:latin typeface="+mj-lt"/>
              </a:rPr>
              <a:t>") provided </a:t>
            </a:r>
            <a:r>
              <a:rPr lang="en-US" altLang="en-US" sz="2500" dirty="0">
                <a:latin typeface="+mj-lt"/>
              </a:rPr>
              <a:t>by the vendor.</a:t>
            </a:r>
          </a:p>
          <a:p>
            <a:pPr>
              <a:lnSpc>
                <a:spcPct val="80000"/>
              </a:lnSpc>
            </a:pPr>
            <a:r>
              <a:rPr lang="en-US" altLang="en-US" sz="2500" dirty="0">
                <a:latin typeface="+mj-lt"/>
              </a:rPr>
              <a:t>New viruses are discovered daily. </a:t>
            </a:r>
          </a:p>
          <a:p>
            <a:pPr>
              <a:lnSpc>
                <a:spcPct val="80000"/>
              </a:lnSpc>
            </a:pPr>
            <a:r>
              <a:rPr lang="en-US" altLang="en-US" sz="2500" dirty="0">
                <a:latin typeface="+mj-lt"/>
              </a:rPr>
              <a:t>The effectiveness of antivirus software is dependent on having the latest virus profiles installed on your computer so that it can look for recently discovered viruses. </a:t>
            </a:r>
          </a:p>
          <a:p>
            <a:pPr>
              <a:lnSpc>
                <a:spcPct val="80000"/>
              </a:lnSpc>
            </a:pPr>
            <a:r>
              <a:rPr lang="en-US" altLang="en-US" sz="2500" dirty="0">
                <a:latin typeface="+mj-lt"/>
              </a:rPr>
              <a:t>It is important to keep these profiles up to date.</a:t>
            </a:r>
          </a:p>
          <a:p>
            <a:pPr>
              <a:lnSpc>
                <a:spcPct val="80000"/>
              </a:lnSpc>
            </a:pPr>
            <a:endParaRPr lang="en-US" altLang="en-US" sz="2500" dirty="0">
              <a:latin typeface="+mj-lt"/>
            </a:endParaRPr>
          </a:p>
          <a:p>
            <a:pPr>
              <a:lnSpc>
                <a:spcPct val="80000"/>
              </a:lnSpc>
            </a:pPr>
            <a:endParaRPr lang="en-US" altLang="en-US" sz="2500" dirty="0">
              <a:latin typeface="+mj-lt"/>
            </a:endParaRPr>
          </a:p>
          <a:p>
            <a:pPr>
              <a:lnSpc>
                <a:spcPct val="80000"/>
              </a:lnSpc>
            </a:pPr>
            <a:endParaRPr lang="en-US" altLang="en-US" sz="2500" dirty="0">
              <a:latin typeface="+mj-lt"/>
            </a:endParaRPr>
          </a:p>
        </p:txBody>
      </p:sp>
      <p:sp>
        <p:nvSpPr>
          <p:cNvPr id="4" name="Rectangle 2"/>
          <p:cNvSpPr txBox="1">
            <a:spLocks noChangeArrowheads="1"/>
          </p:cNvSpPr>
          <p:nvPr/>
        </p:nvSpPr>
        <p:spPr>
          <a:xfrm>
            <a:off x="838200" y="365125"/>
            <a:ext cx="10515600" cy="1325563"/>
          </a:xfrm>
          <a:prstGeom prst="rect">
            <a:avLst/>
          </a:prstGeom>
        </p:spPr>
        <p:txBody>
          <a:bodyPr vert="horz" lIns="91440" tIns="45720" rIns="91440" bIns="45720" rtlCol="0" anchor="ctr" anchorCtr="1">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dirty="0" smtClean="0"/>
              <a:t>Solutions to security challenges…</a:t>
            </a:r>
            <a:endParaRPr lang="en-US" altLang="en-US" b="1" dirty="0"/>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9</a:t>
            </a:fld>
            <a:endParaRPr lang="en-US">
              <a:latin typeface="+mj-lt"/>
            </a:endParaRPr>
          </a:p>
        </p:txBody>
      </p:sp>
    </p:spTree>
    <p:extLst>
      <p:ext uri="{BB962C8B-B14F-4D97-AF65-F5344CB8AC3E}">
        <p14:creationId xmlns:p14="http://schemas.microsoft.com/office/powerpoint/2010/main" val="8273005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altLang="en-US" sz="4000" b="1" dirty="0" smtClean="0">
                <a:latin typeface="+mj-lt"/>
              </a:rPr>
              <a:t>Objective 2: </a:t>
            </a:r>
            <a:r>
              <a:rPr lang="en-GB" altLang="en-US" sz="4000" b="1" dirty="0">
                <a:latin typeface="+mj-lt"/>
              </a:rPr>
              <a:t>Discuss computer systems vulnerabilities  </a:t>
            </a:r>
            <a:endParaRPr lang="en-US" altLang="en-US" sz="4000" b="1" dirty="0">
              <a:latin typeface="+mj-lt"/>
            </a:endParaRPr>
          </a:p>
          <a:p>
            <a:pPr marL="0" indent="0">
              <a:buNone/>
            </a:pPr>
            <a:endParaRPr lang="en-US" altLang="en-US" sz="4000" b="1"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z="3600" b="1" smtClean="0">
                <a:latin typeface="+mj-lt"/>
              </a:rPr>
              <a:t>10</a:t>
            </a:fld>
            <a:endParaRPr lang="en-US" sz="3600" b="1">
              <a:latin typeface="+mj-lt"/>
            </a:endParaRPr>
          </a:p>
        </p:txBody>
      </p:sp>
    </p:spTree>
    <p:extLst>
      <p:ext uri="{BB962C8B-B14F-4D97-AF65-F5344CB8AC3E}">
        <p14:creationId xmlns:p14="http://schemas.microsoft.com/office/powerpoint/2010/main" val="3878105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Grp="1" noChangeArrowheads="1"/>
          </p:cNvSpPr>
          <p:nvPr>
            <p:ph type="title"/>
          </p:nvPr>
        </p:nvSpPr>
        <p:spPr>
          <a:xfrm>
            <a:off x="1905000" y="2514600"/>
            <a:ext cx="8763000" cy="1752600"/>
          </a:xfrm>
        </p:spPr>
        <p:txBody>
          <a:bodyPr/>
          <a:lstStyle/>
          <a:p>
            <a:pPr algn="r">
              <a:defRPr/>
            </a:pPr>
            <a:r>
              <a:rPr lang="en-US" sz="4000" b="1" dirty="0">
                <a:effectLst>
                  <a:outerShdw blurRad="38100" dist="38100" dir="2700000" algn="tl">
                    <a:srgbClr val="000000">
                      <a:alpha val="43137"/>
                    </a:srgbClr>
                  </a:outerShdw>
                </a:effectLst>
              </a:rPr>
              <a:t>COMPUTER SYSTEMS VULNERABILITY</a:t>
            </a:r>
            <a:endParaRPr lang="en-US" sz="3800" dirty="0">
              <a:effectLst>
                <a:outerShdw blurRad="38100" dist="38100" dir="2700000" algn="tl">
                  <a:srgbClr val="000000">
                    <a:alpha val="43137"/>
                  </a:srgbClr>
                </a:outerShdw>
              </a:effectLs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11</a:t>
            </a:fld>
            <a:endParaRPr lang="en-US"/>
          </a:p>
        </p:txBody>
      </p:sp>
    </p:spTree>
    <p:extLst>
      <p:ext uri="{BB962C8B-B14F-4D97-AF65-F5344CB8AC3E}">
        <p14:creationId xmlns:p14="http://schemas.microsoft.com/office/powerpoint/2010/main" val="439300704"/>
      </p:ext>
    </p:extLst>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Computer crimes</a:t>
            </a:r>
            <a:endParaRPr lang="en-US" sz="3400" b="1" cap="all" dirty="0"/>
          </a:p>
        </p:txBody>
      </p:sp>
      <p:sp>
        <p:nvSpPr>
          <p:cNvPr id="133123" name="Rectangle 3"/>
          <p:cNvSpPr>
            <a:spLocks noGrp="1" noChangeArrowheads="1"/>
          </p:cNvSpPr>
          <p:nvPr>
            <p:ph type="body" idx="1"/>
          </p:nvPr>
        </p:nvSpPr>
        <p:spPr>
          <a:xfrm>
            <a:off x="838200" y="1496291"/>
            <a:ext cx="9372600" cy="5029200"/>
          </a:xfrm>
        </p:spPr>
        <p:txBody>
          <a:bodyPr/>
          <a:lstStyle/>
          <a:p>
            <a:pPr marL="0" indent="0">
              <a:buNone/>
              <a:defRPr/>
            </a:pPr>
            <a:r>
              <a:rPr lang="en-US" dirty="0">
                <a:latin typeface="+mj-lt"/>
              </a:rPr>
              <a:t>Computer crimes can occur in four ways:</a:t>
            </a:r>
          </a:p>
          <a:p>
            <a:pPr>
              <a:defRPr/>
            </a:pPr>
            <a:r>
              <a:rPr lang="en-US" dirty="0">
                <a:latin typeface="+mj-lt"/>
              </a:rPr>
              <a:t>Target a computer- a computer may be stolen, destroyed or a virus may destroy data in a computer. </a:t>
            </a:r>
          </a:p>
          <a:p>
            <a:pPr>
              <a:defRPr/>
            </a:pPr>
            <a:r>
              <a:rPr lang="en-US" dirty="0">
                <a:latin typeface="+mj-lt"/>
              </a:rPr>
              <a:t>The computer can be the media of the attack by creating an environment in which a crime or fraud can occur.</a:t>
            </a:r>
          </a:p>
          <a:p>
            <a:pPr>
              <a:defRPr/>
            </a:pPr>
            <a:r>
              <a:rPr lang="en-US" dirty="0">
                <a:latin typeface="+mj-lt"/>
              </a:rPr>
              <a:t>Data manipulation which is used to mislead individuals examining a system.</a:t>
            </a:r>
          </a:p>
          <a:p>
            <a:pPr>
              <a:defRPr/>
            </a:pPr>
            <a:r>
              <a:rPr lang="en-US" dirty="0">
                <a:latin typeface="+mj-lt"/>
              </a:rPr>
              <a:t>Computer can be the tool by which the crime is committed- a computer is used to plan the crime but the crime does not involve a computer.</a:t>
            </a:r>
          </a:p>
        </p:txBody>
      </p:sp>
      <p:sp>
        <p:nvSpPr>
          <p:cNvPr id="2" name="Slide Number Placeholder 1"/>
          <p:cNvSpPr>
            <a:spLocks noGrp="1"/>
          </p:cNvSpPr>
          <p:nvPr>
            <p:ph type="sldNum" sz="quarter" idx="12"/>
          </p:nvPr>
        </p:nvSpPr>
        <p:spPr/>
        <p:txBody>
          <a:bodyPr/>
          <a:lstStyle/>
          <a:p>
            <a:fld id="{919C02E9-2FDD-4E92-B284-B4B315E5001E}" type="slidenum">
              <a:rPr lang="en-US" smtClean="0"/>
              <a:t>12</a:t>
            </a:fld>
            <a:endParaRPr lang="en-US"/>
          </a:p>
        </p:txBody>
      </p:sp>
    </p:spTree>
    <p:extLst>
      <p:ext uri="{BB962C8B-B14F-4D97-AF65-F5344CB8AC3E}">
        <p14:creationId xmlns:p14="http://schemas.microsoft.com/office/powerpoint/2010/main" val="1015039025"/>
      </p:ext>
    </p:extLst>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manipulation</a:t>
            </a:r>
            <a:endParaRPr lang="en-US" sz="3400" b="1" cap="all" dirty="0"/>
          </a:p>
        </p:txBody>
      </p:sp>
      <p:sp>
        <p:nvSpPr>
          <p:cNvPr id="133123" name="Rectangle 3"/>
          <p:cNvSpPr>
            <a:spLocks noGrp="1" noChangeArrowheads="1"/>
          </p:cNvSpPr>
          <p:nvPr>
            <p:ph type="body" idx="1"/>
          </p:nvPr>
        </p:nvSpPr>
        <p:spPr>
          <a:xfrm>
            <a:off x="838199" y="1690688"/>
            <a:ext cx="10515601" cy="5029200"/>
          </a:xfrm>
        </p:spPr>
        <p:txBody>
          <a:bodyPr/>
          <a:lstStyle/>
          <a:p>
            <a:pPr>
              <a:defRPr/>
            </a:pPr>
            <a:r>
              <a:rPr lang="en-US" dirty="0">
                <a:latin typeface="+mj-lt"/>
              </a:rPr>
              <a:t>Data can be manipulated in two basic ways:</a:t>
            </a:r>
          </a:p>
          <a:p>
            <a:pPr lvl="1">
              <a:defRPr/>
            </a:pPr>
            <a:r>
              <a:rPr lang="en-US" dirty="0">
                <a:latin typeface="+mj-lt"/>
              </a:rPr>
              <a:t>Data tampering where false data, fabricated data or fraudulent data is entered into the system</a:t>
            </a:r>
          </a:p>
          <a:p>
            <a:pPr lvl="2">
              <a:defRPr/>
            </a:pPr>
            <a:r>
              <a:rPr lang="en-US" sz="2400" dirty="0">
                <a:latin typeface="+mj-lt"/>
              </a:rPr>
              <a:t>Data tampering can also be done through programming techniques where skilled criminals can modify a computer program with the intention of committing fraud.  </a:t>
            </a:r>
            <a:endParaRPr lang="en-US" dirty="0">
              <a:latin typeface="+mj-lt"/>
            </a:endParaRPr>
          </a:p>
          <a:p>
            <a:pPr lvl="1">
              <a:defRPr/>
            </a:pPr>
            <a:r>
              <a:rPr lang="en-US" dirty="0">
                <a:latin typeface="+mj-lt"/>
              </a:rPr>
              <a:t>The existing data is changed or deleted. </a:t>
            </a:r>
          </a:p>
          <a:p>
            <a:pPr marL="344487" lvl="1" indent="0">
              <a:buNone/>
              <a:defRPr/>
            </a:pPr>
            <a:endParaRPr 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13</a:t>
            </a:fld>
            <a:endParaRPr lang="en-US"/>
          </a:p>
        </p:txBody>
      </p:sp>
    </p:spTree>
    <p:extLst>
      <p:ext uri="{BB962C8B-B14F-4D97-AF65-F5344CB8AC3E}">
        <p14:creationId xmlns:p14="http://schemas.microsoft.com/office/powerpoint/2010/main" val="3168569444"/>
      </p:ext>
    </p:extLst>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manipulation</a:t>
            </a:r>
            <a:endParaRPr lang="en-US" sz="3400" b="1" cap="all" dirty="0"/>
          </a:p>
        </p:txBody>
      </p:sp>
      <p:sp>
        <p:nvSpPr>
          <p:cNvPr id="133123" name="Rectangle 3"/>
          <p:cNvSpPr>
            <a:spLocks noGrp="1" noChangeArrowheads="1"/>
          </p:cNvSpPr>
          <p:nvPr>
            <p:ph type="body" idx="1"/>
          </p:nvPr>
        </p:nvSpPr>
        <p:spPr>
          <a:xfrm>
            <a:off x="838200" y="1690688"/>
            <a:ext cx="9885218" cy="5029200"/>
          </a:xfrm>
        </p:spPr>
        <p:txBody>
          <a:bodyPr/>
          <a:lstStyle/>
          <a:p>
            <a:pPr>
              <a:defRPr/>
            </a:pPr>
            <a:r>
              <a:rPr lang="en-US" dirty="0">
                <a:latin typeface="+mj-lt"/>
              </a:rPr>
              <a:t>Through viruses which is the introduction of undesired program in a system that can cause files, databases, other programs or even parts of the computer hardware to malfunction.  </a:t>
            </a:r>
          </a:p>
          <a:p>
            <a:pPr>
              <a:defRPr/>
            </a:pPr>
            <a:r>
              <a:rPr lang="en-US" dirty="0">
                <a:latin typeface="+mj-lt"/>
              </a:rPr>
              <a:t>When a virus is attached to a legitimate program, that program becomes infected without the owner becoming aware and the infection may spread causing damage to the program and other programs of files in the system.  </a:t>
            </a:r>
          </a:p>
        </p:txBody>
      </p:sp>
      <p:sp>
        <p:nvSpPr>
          <p:cNvPr id="2" name="Slide Number Placeholder 1"/>
          <p:cNvSpPr>
            <a:spLocks noGrp="1"/>
          </p:cNvSpPr>
          <p:nvPr>
            <p:ph type="sldNum" sz="quarter" idx="12"/>
          </p:nvPr>
        </p:nvSpPr>
        <p:spPr/>
        <p:txBody>
          <a:bodyPr/>
          <a:lstStyle/>
          <a:p>
            <a:fld id="{919C02E9-2FDD-4E92-B284-B4B315E5001E}" type="slidenum">
              <a:rPr lang="en-US" smtClean="0"/>
              <a:t>14</a:t>
            </a:fld>
            <a:endParaRPr lang="en-US"/>
          </a:p>
        </p:txBody>
      </p:sp>
    </p:spTree>
    <p:extLst>
      <p:ext uri="{BB962C8B-B14F-4D97-AF65-F5344CB8AC3E}">
        <p14:creationId xmlns:p14="http://schemas.microsoft.com/office/powerpoint/2010/main" val="3877998036"/>
      </p:ext>
    </p:extLst>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manipulation</a:t>
            </a:r>
            <a:endParaRPr lang="en-US" sz="3400" b="1" cap="all" dirty="0"/>
          </a:p>
        </p:txBody>
      </p:sp>
      <p:sp>
        <p:nvSpPr>
          <p:cNvPr id="133123" name="Rectangle 3"/>
          <p:cNvSpPr>
            <a:spLocks noGrp="1" noChangeArrowheads="1"/>
          </p:cNvSpPr>
          <p:nvPr>
            <p:ph type="body" idx="1"/>
          </p:nvPr>
        </p:nvSpPr>
        <p:spPr>
          <a:xfrm>
            <a:off x="838200" y="1690688"/>
            <a:ext cx="10515600" cy="5029200"/>
          </a:xfrm>
        </p:spPr>
        <p:txBody>
          <a:bodyPr/>
          <a:lstStyle/>
          <a:p>
            <a:pPr>
              <a:defRPr/>
            </a:pPr>
            <a:r>
              <a:rPr lang="en-US" dirty="0">
                <a:latin typeface="+mj-lt"/>
              </a:rPr>
              <a:t>Information systems must be secured from all types of attacks by providing security and controls that aim to protect the system and its components. </a:t>
            </a:r>
          </a:p>
          <a:p>
            <a:pPr>
              <a:defRPr/>
            </a:pPr>
            <a:r>
              <a:rPr lang="en-US" dirty="0">
                <a:latin typeface="+mj-lt"/>
              </a:rPr>
              <a:t>The selection of specific strategy depends on the objective of the defense and the perceived cost benefit. </a:t>
            </a:r>
          </a:p>
          <a:p>
            <a:pPr>
              <a:defRPr/>
            </a:pPr>
            <a:r>
              <a:rPr lang="en-US" dirty="0">
                <a:latin typeface="+mj-lt"/>
              </a:rPr>
              <a:t>The following defense strategies can be implemented:</a:t>
            </a:r>
          </a:p>
          <a:p>
            <a:pPr>
              <a:defRPr/>
            </a:pPr>
            <a:endParaRPr 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15</a:t>
            </a:fld>
            <a:endParaRPr lang="en-US"/>
          </a:p>
        </p:txBody>
      </p:sp>
    </p:spTree>
    <p:extLst>
      <p:ext uri="{BB962C8B-B14F-4D97-AF65-F5344CB8AC3E}">
        <p14:creationId xmlns:p14="http://schemas.microsoft.com/office/powerpoint/2010/main" val="25303843"/>
      </p:ext>
    </p:extLst>
  </p:cSld>
  <p:clrMapOvr>
    <a:masterClrMapping/>
  </p:clrMapOvr>
  <p:transition spd="med"/>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manipulation</a:t>
            </a:r>
            <a:endParaRPr lang="en-US" sz="3400" b="1" cap="all" dirty="0"/>
          </a:p>
        </p:txBody>
      </p:sp>
      <p:sp>
        <p:nvSpPr>
          <p:cNvPr id="133123" name="Rectangle 3"/>
          <p:cNvSpPr>
            <a:spLocks noGrp="1" noChangeArrowheads="1"/>
          </p:cNvSpPr>
          <p:nvPr>
            <p:ph type="body" idx="1"/>
          </p:nvPr>
        </p:nvSpPr>
        <p:spPr>
          <a:xfrm>
            <a:off x="838199" y="1690688"/>
            <a:ext cx="10120745" cy="5029200"/>
          </a:xfrm>
        </p:spPr>
        <p:txBody>
          <a:bodyPr/>
          <a:lstStyle/>
          <a:p>
            <a:pPr>
              <a:defRPr/>
            </a:pPr>
            <a:r>
              <a:rPr lang="en-US" b="1" dirty="0">
                <a:latin typeface="+mj-lt"/>
              </a:rPr>
              <a:t>Controls for prevention</a:t>
            </a:r>
            <a:r>
              <a:rPr lang="en-US" dirty="0">
                <a:latin typeface="+mj-lt"/>
              </a:rPr>
              <a:t>– This is aimed at preventing errors from occurring or deter criminals from attacking and to deny access to unauthorized people.  </a:t>
            </a:r>
          </a:p>
          <a:p>
            <a:pPr>
              <a:defRPr/>
            </a:pPr>
            <a:r>
              <a:rPr lang="en-US" dirty="0">
                <a:latin typeface="+mj-lt"/>
              </a:rPr>
              <a:t>This is important where potential damage to the information system is very high.</a:t>
            </a:r>
          </a:p>
        </p:txBody>
      </p:sp>
      <p:sp>
        <p:nvSpPr>
          <p:cNvPr id="2" name="Slide Number Placeholder 1"/>
          <p:cNvSpPr>
            <a:spLocks noGrp="1"/>
          </p:cNvSpPr>
          <p:nvPr>
            <p:ph type="sldNum" sz="quarter" idx="12"/>
          </p:nvPr>
        </p:nvSpPr>
        <p:spPr/>
        <p:txBody>
          <a:bodyPr/>
          <a:lstStyle/>
          <a:p>
            <a:fld id="{919C02E9-2FDD-4E92-B284-B4B315E5001E}" type="slidenum">
              <a:rPr lang="en-US" smtClean="0"/>
              <a:t>16</a:t>
            </a:fld>
            <a:endParaRPr lang="en-US"/>
          </a:p>
        </p:txBody>
      </p:sp>
    </p:spTree>
    <p:extLst>
      <p:ext uri="{BB962C8B-B14F-4D97-AF65-F5344CB8AC3E}">
        <p14:creationId xmlns:p14="http://schemas.microsoft.com/office/powerpoint/2010/main" val="3689274772"/>
      </p:ext>
    </p:extLst>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manipulation</a:t>
            </a:r>
            <a:endParaRPr lang="en-US" sz="3400" b="1" cap="all" dirty="0"/>
          </a:p>
        </p:txBody>
      </p:sp>
      <p:sp>
        <p:nvSpPr>
          <p:cNvPr id="133123" name="Rectangle 3"/>
          <p:cNvSpPr>
            <a:spLocks noGrp="1" noChangeArrowheads="1"/>
          </p:cNvSpPr>
          <p:nvPr>
            <p:ph type="body" idx="1"/>
          </p:nvPr>
        </p:nvSpPr>
        <p:spPr>
          <a:xfrm>
            <a:off x="838200" y="1565564"/>
            <a:ext cx="10515600" cy="5029200"/>
          </a:xfrm>
        </p:spPr>
        <p:txBody>
          <a:bodyPr/>
          <a:lstStyle/>
          <a:p>
            <a:pPr>
              <a:defRPr/>
            </a:pPr>
            <a:r>
              <a:rPr lang="en-US" b="1" dirty="0">
                <a:latin typeface="+mj-lt"/>
              </a:rPr>
              <a:t>Detection</a:t>
            </a:r>
            <a:r>
              <a:rPr lang="en-US" dirty="0">
                <a:latin typeface="+mj-lt"/>
              </a:rPr>
              <a:t> – It may not be possible to prevent all hazards therefore deterring measures may not work therefore unprotected systems are vulnerable to attach hence if the attack can be detected as early as possible it will be possible to combat it before it causes damage.</a:t>
            </a:r>
          </a:p>
          <a:p>
            <a:pPr>
              <a:defRPr/>
            </a:pPr>
            <a:r>
              <a:rPr lang="en-US" dirty="0">
                <a:latin typeface="+mj-lt"/>
              </a:rPr>
              <a:t>For example one may not protect or prevent fire from occurring or a virus from attacking but if either of this is detected early enough the damage can be minimal</a:t>
            </a:r>
          </a:p>
        </p:txBody>
      </p:sp>
      <p:sp>
        <p:nvSpPr>
          <p:cNvPr id="2" name="Slide Number Placeholder 1"/>
          <p:cNvSpPr>
            <a:spLocks noGrp="1"/>
          </p:cNvSpPr>
          <p:nvPr>
            <p:ph type="sldNum" sz="quarter" idx="12"/>
          </p:nvPr>
        </p:nvSpPr>
        <p:spPr/>
        <p:txBody>
          <a:bodyPr/>
          <a:lstStyle/>
          <a:p>
            <a:fld id="{919C02E9-2FDD-4E92-B284-B4B315E5001E}" type="slidenum">
              <a:rPr lang="en-US" smtClean="0"/>
              <a:t>17</a:t>
            </a:fld>
            <a:endParaRPr lang="en-US"/>
          </a:p>
        </p:txBody>
      </p:sp>
    </p:spTree>
    <p:extLst>
      <p:ext uri="{BB962C8B-B14F-4D97-AF65-F5344CB8AC3E}">
        <p14:creationId xmlns:p14="http://schemas.microsoft.com/office/powerpoint/2010/main" val="202394324"/>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manipulation</a:t>
            </a:r>
            <a:endParaRPr lang="en-US" sz="3400" b="1" cap="all" dirty="0"/>
          </a:p>
        </p:txBody>
      </p:sp>
      <p:sp>
        <p:nvSpPr>
          <p:cNvPr id="133123" name="Rectangle 3"/>
          <p:cNvSpPr>
            <a:spLocks noGrp="1" noChangeArrowheads="1"/>
          </p:cNvSpPr>
          <p:nvPr>
            <p:ph type="body" idx="1"/>
          </p:nvPr>
        </p:nvSpPr>
        <p:spPr>
          <a:xfrm>
            <a:off x="838200" y="1579418"/>
            <a:ext cx="10515600" cy="5029200"/>
          </a:xfrm>
        </p:spPr>
        <p:txBody>
          <a:bodyPr/>
          <a:lstStyle/>
          <a:p>
            <a:pPr>
              <a:defRPr/>
            </a:pPr>
            <a:r>
              <a:rPr lang="en-US" b="1" dirty="0">
                <a:latin typeface="+mj-lt"/>
              </a:rPr>
              <a:t>Imitation</a:t>
            </a:r>
            <a:r>
              <a:rPr lang="en-US" dirty="0">
                <a:latin typeface="+mj-lt"/>
              </a:rPr>
              <a:t> – Minimizing losses once a malfunction has occurred.  </a:t>
            </a:r>
          </a:p>
          <a:p>
            <a:pPr>
              <a:defRPr/>
            </a:pPr>
            <a:r>
              <a:rPr lang="en-US" dirty="0">
                <a:latin typeface="+mj-lt"/>
              </a:rPr>
              <a:t>It can be accomplished by including a fault tolerant system that permits operation in a degraded mode until full recovery is made</a:t>
            </a:r>
          </a:p>
          <a:p>
            <a:pPr>
              <a:defRPr/>
            </a:pPr>
            <a:endParaRPr lang="en-US" dirty="0">
              <a:latin typeface="+mj-lt"/>
            </a:endParaRPr>
          </a:p>
          <a:p>
            <a:pPr>
              <a:defRPr/>
            </a:pPr>
            <a:endParaRPr 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18</a:t>
            </a:fld>
            <a:endParaRPr lang="en-US"/>
          </a:p>
        </p:txBody>
      </p:sp>
    </p:spTree>
    <p:extLst>
      <p:ext uri="{BB962C8B-B14F-4D97-AF65-F5344CB8AC3E}">
        <p14:creationId xmlns:p14="http://schemas.microsoft.com/office/powerpoint/2010/main" val="3014857379"/>
      </p:ext>
    </p:extLst>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manipulation</a:t>
            </a:r>
            <a:endParaRPr lang="en-US" sz="3400" b="1" cap="all" dirty="0"/>
          </a:p>
        </p:txBody>
      </p:sp>
      <p:sp>
        <p:nvSpPr>
          <p:cNvPr id="133123" name="Rectangle 3"/>
          <p:cNvSpPr>
            <a:spLocks noGrp="1" noChangeArrowheads="1"/>
          </p:cNvSpPr>
          <p:nvPr>
            <p:ph type="body" idx="1"/>
          </p:nvPr>
        </p:nvSpPr>
        <p:spPr>
          <a:xfrm>
            <a:off x="838200" y="1690688"/>
            <a:ext cx="10515600" cy="5029200"/>
          </a:xfrm>
        </p:spPr>
        <p:txBody>
          <a:bodyPr/>
          <a:lstStyle/>
          <a:p>
            <a:pPr>
              <a:defRPr/>
            </a:pPr>
            <a:r>
              <a:rPr lang="en-US" b="1" dirty="0">
                <a:latin typeface="+mj-lt"/>
              </a:rPr>
              <a:t>Recovery </a:t>
            </a:r>
            <a:r>
              <a:rPr lang="en-US" dirty="0">
                <a:latin typeface="+mj-lt"/>
              </a:rPr>
              <a:t>– This defense strategy explains how to fix a damaged information system as quickly as possible.  </a:t>
            </a:r>
          </a:p>
          <a:p>
            <a:pPr>
              <a:defRPr/>
            </a:pPr>
            <a:r>
              <a:rPr lang="en-US" dirty="0">
                <a:latin typeface="+mj-lt"/>
              </a:rPr>
              <a:t>It involves replacing of components that have been affected in order to recover as fast as possible.</a:t>
            </a:r>
          </a:p>
          <a:p>
            <a:pPr>
              <a:defRPr/>
            </a:pPr>
            <a:r>
              <a:rPr lang="en-US" b="1" dirty="0" smtClean="0">
                <a:latin typeface="+mj-lt"/>
              </a:rPr>
              <a:t>Correction</a:t>
            </a:r>
            <a:r>
              <a:rPr lang="en-US" dirty="0" smtClean="0">
                <a:latin typeface="+mj-lt"/>
              </a:rPr>
              <a:t> </a:t>
            </a:r>
            <a:r>
              <a:rPr lang="en-US" dirty="0">
                <a:latin typeface="+mj-lt"/>
              </a:rPr>
              <a:t>– This strategy focuses on the repairing of the damaged components and also preventing the problem for occurring again.</a:t>
            </a:r>
          </a:p>
          <a:p>
            <a:pPr>
              <a:defRPr/>
            </a:pPr>
            <a:endParaRPr 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19</a:t>
            </a:fld>
            <a:endParaRPr lang="en-US"/>
          </a:p>
        </p:txBody>
      </p:sp>
    </p:spTree>
    <p:extLst>
      <p:ext uri="{BB962C8B-B14F-4D97-AF65-F5344CB8AC3E}">
        <p14:creationId xmlns:p14="http://schemas.microsoft.com/office/powerpoint/2010/main" val="3415511021"/>
      </p:ext>
    </p:extLst>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Security</a:t>
            </a:r>
            <a:endParaRPr lang="en-US" sz="3400" b="1" cap="all" dirty="0"/>
          </a:p>
        </p:txBody>
      </p:sp>
      <p:sp>
        <p:nvSpPr>
          <p:cNvPr id="133123" name="Rectangle 3"/>
          <p:cNvSpPr>
            <a:spLocks noGrp="1" noChangeArrowheads="1"/>
          </p:cNvSpPr>
          <p:nvPr>
            <p:ph type="body" idx="1"/>
          </p:nvPr>
        </p:nvSpPr>
        <p:spPr>
          <a:xfrm>
            <a:off x="838200" y="1794165"/>
            <a:ext cx="10515600" cy="4530725"/>
          </a:xfrm>
        </p:spPr>
        <p:txBody>
          <a:bodyPr/>
          <a:lstStyle/>
          <a:p>
            <a:pPr>
              <a:defRPr/>
            </a:pPr>
            <a:r>
              <a:rPr lang="en-US" dirty="0">
                <a:latin typeface="+mj-lt"/>
              </a:rPr>
              <a:t>This is concerned with protecting data from accidental or intentional disclosure to unauthorized persons or from unauthorized modification or destruction.  </a:t>
            </a:r>
          </a:p>
          <a:p>
            <a:pPr>
              <a:defRPr/>
            </a:pPr>
            <a:r>
              <a:rPr lang="en-US" dirty="0">
                <a:latin typeface="+mj-lt"/>
              </a:rPr>
              <a:t>These controls are implemented through operating systems, security access control programs, data communication products, and backup and recovery procedure and application programs.  </a:t>
            </a:r>
          </a:p>
        </p:txBody>
      </p:sp>
      <p:sp>
        <p:nvSpPr>
          <p:cNvPr id="2" name="Slide Number Placeholder 1"/>
          <p:cNvSpPr>
            <a:spLocks noGrp="1"/>
          </p:cNvSpPr>
          <p:nvPr>
            <p:ph type="sldNum" sz="quarter" idx="12"/>
          </p:nvPr>
        </p:nvSpPr>
        <p:spPr/>
        <p:txBody>
          <a:bodyPr/>
          <a:lstStyle/>
          <a:p>
            <a:fld id="{919C02E9-2FDD-4E92-B284-B4B315E5001E}" type="slidenum">
              <a:rPr lang="en-US" smtClean="0"/>
              <a:t>20</a:t>
            </a:fld>
            <a:endParaRPr lang="en-US"/>
          </a:p>
        </p:txBody>
      </p:sp>
    </p:spTree>
    <p:extLst>
      <p:ext uri="{BB962C8B-B14F-4D97-AF65-F5344CB8AC3E}">
        <p14:creationId xmlns:p14="http://schemas.microsoft.com/office/powerpoint/2010/main" val="254863625"/>
      </p:ext>
    </p:extLst>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Security</a:t>
            </a:r>
            <a:endParaRPr lang="en-US" sz="3400" b="1" cap="all" dirty="0"/>
          </a:p>
        </p:txBody>
      </p:sp>
      <p:sp>
        <p:nvSpPr>
          <p:cNvPr id="133123" name="Rectangle 3"/>
          <p:cNvSpPr>
            <a:spLocks noGrp="1" noChangeArrowheads="1"/>
          </p:cNvSpPr>
          <p:nvPr>
            <p:ph type="body" idx="1"/>
          </p:nvPr>
        </p:nvSpPr>
        <p:spPr>
          <a:xfrm>
            <a:off x="838200" y="1489364"/>
            <a:ext cx="10515600" cy="4530725"/>
          </a:xfrm>
        </p:spPr>
        <p:txBody>
          <a:bodyPr/>
          <a:lstStyle/>
          <a:p>
            <a:pPr>
              <a:defRPr/>
            </a:pPr>
            <a:r>
              <a:rPr lang="en-US" dirty="0">
                <a:latin typeface="+mj-lt"/>
              </a:rPr>
              <a:t>There controls address the following issues:</a:t>
            </a:r>
          </a:p>
          <a:p>
            <a:pPr lvl="1">
              <a:defRPr/>
            </a:pPr>
            <a:r>
              <a:rPr lang="en-US" dirty="0">
                <a:latin typeface="+mj-lt"/>
              </a:rPr>
              <a:t>Confidentiality of data</a:t>
            </a:r>
          </a:p>
          <a:p>
            <a:pPr lvl="1">
              <a:defRPr/>
            </a:pPr>
            <a:r>
              <a:rPr lang="en-US" dirty="0">
                <a:latin typeface="+mj-lt"/>
              </a:rPr>
              <a:t>Access control</a:t>
            </a:r>
          </a:p>
          <a:p>
            <a:pPr lvl="1">
              <a:defRPr/>
            </a:pPr>
            <a:r>
              <a:rPr lang="en-US" dirty="0">
                <a:latin typeface="+mj-lt"/>
              </a:rPr>
              <a:t>Critical nature of data</a:t>
            </a:r>
          </a:p>
          <a:p>
            <a:pPr lvl="1">
              <a:defRPr/>
            </a:pPr>
            <a:r>
              <a:rPr lang="en-US" dirty="0">
                <a:latin typeface="+mj-lt"/>
              </a:rPr>
              <a:t>Integrity of data</a:t>
            </a:r>
          </a:p>
          <a:p>
            <a:pPr eaLnBrk="1" hangingPunct="1">
              <a:lnSpc>
                <a:spcPct val="80000"/>
              </a:lnSpc>
              <a:defRPr/>
            </a:pPr>
            <a:endParaRPr 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21</a:t>
            </a:fld>
            <a:endParaRPr lang="en-US"/>
          </a:p>
        </p:txBody>
      </p:sp>
    </p:spTree>
    <p:extLst>
      <p:ext uri="{BB962C8B-B14F-4D97-AF65-F5344CB8AC3E}">
        <p14:creationId xmlns:p14="http://schemas.microsoft.com/office/powerpoint/2010/main" val="3480246365"/>
      </p:ext>
    </p:extLst>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Security</a:t>
            </a:r>
            <a:endParaRPr lang="en-US" sz="3400" b="1" cap="all" dirty="0"/>
          </a:p>
        </p:txBody>
      </p:sp>
      <p:sp>
        <p:nvSpPr>
          <p:cNvPr id="133123" name="Rectangle 3"/>
          <p:cNvSpPr>
            <a:spLocks noGrp="1" noChangeArrowheads="1"/>
          </p:cNvSpPr>
          <p:nvPr>
            <p:ph type="body" idx="1"/>
          </p:nvPr>
        </p:nvSpPr>
        <p:spPr>
          <a:xfrm>
            <a:off x="838199" y="1572492"/>
            <a:ext cx="10411691" cy="4530725"/>
          </a:xfrm>
        </p:spPr>
        <p:txBody>
          <a:bodyPr/>
          <a:lstStyle/>
          <a:p>
            <a:pPr>
              <a:defRPr/>
            </a:pPr>
            <a:r>
              <a:rPr lang="en-US" dirty="0">
                <a:latin typeface="+mj-lt"/>
              </a:rPr>
              <a:t>The controls must reflect two basic principles:</a:t>
            </a:r>
          </a:p>
          <a:p>
            <a:pPr>
              <a:defRPr/>
            </a:pPr>
            <a:r>
              <a:rPr lang="en-US" dirty="0" smtClean="0">
                <a:latin typeface="+mj-lt"/>
              </a:rPr>
              <a:t>Minimal </a:t>
            </a:r>
            <a:r>
              <a:rPr lang="en-US" dirty="0">
                <a:latin typeface="+mj-lt"/>
              </a:rPr>
              <a:t>privilege - only the information the user needs to carry out an assigned task should be made available to them.</a:t>
            </a:r>
          </a:p>
          <a:p>
            <a:pPr>
              <a:defRPr/>
            </a:pPr>
            <a:r>
              <a:rPr lang="en-US" dirty="0">
                <a:latin typeface="+mj-lt"/>
              </a:rPr>
              <a:t>Minimal exposure - once a user gains access to sensitive information they have the responsibility of protecting it by making sure only people whose duty require it obtain knowledge of this information while it is processed, stored or in transit.</a:t>
            </a:r>
          </a:p>
          <a:p>
            <a:pPr eaLnBrk="1" hangingPunct="1">
              <a:lnSpc>
                <a:spcPct val="80000"/>
              </a:lnSpc>
              <a:defRPr/>
            </a:pPr>
            <a:endParaRPr lang="en-US"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22</a:t>
            </a:fld>
            <a:endParaRPr lang="en-US"/>
          </a:p>
        </p:txBody>
      </p:sp>
    </p:spTree>
    <p:extLst>
      <p:ext uri="{BB962C8B-B14F-4D97-AF65-F5344CB8AC3E}">
        <p14:creationId xmlns:p14="http://schemas.microsoft.com/office/powerpoint/2010/main" val="844401599"/>
      </p:ext>
    </p:extLst>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600" b="1" cap="all" dirty="0">
                <a:effectLst>
                  <a:outerShdw blurRad="38100" dist="38100" dir="2700000" algn="tl">
                    <a:srgbClr val="C0C0C0"/>
                  </a:outerShdw>
                </a:effectLst>
              </a:rPr>
              <a:t>data Security</a:t>
            </a:r>
            <a:endParaRPr lang="en-US" sz="3400" b="1" cap="all" dirty="0"/>
          </a:p>
        </p:txBody>
      </p:sp>
      <p:sp>
        <p:nvSpPr>
          <p:cNvPr id="133123" name="Rectangle 3"/>
          <p:cNvSpPr>
            <a:spLocks noGrp="1" noChangeArrowheads="1"/>
          </p:cNvSpPr>
          <p:nvPr>
            <p:ph type="body" idx="1"/>
          </p:nvPr>
        </p:nvSpPr>
        <p:spPr>
          <a:xfrm>
            <a:off x="838199" y="1690688"/>
            <a:ext cx="10314709" cy="4530725"/>
          </a:xfrm>
        </p:spPr>
        <p:txBody>
          <a:bodyPr/>
          <a:lstStyle/>
          <a:p>
            <a:pPr>
              <a:defRPr/>
            </a:pPr>
            <a:r>
              <a:rPr lang="en-US" dirty="0">
                <a:latin typeface="+mj-lt"/>
              </a:rPr>
              <a:t>Data integrity- the condition that exists as long as accidental or intentional destruction, alteration or loss of data does not occur.  </a:t>
            </a:r>
          </a:p>
          <a:p>
            <a:pPr>
              <a:defRPr/>
            </a:pPr>
            <a:r>
              <a:rPr lang="en-US" dirty="0">
                <a:latin typeface="+mj-lt"/>
              </a:rPr>
              <a:t>It is the preservation of data for its intended use.</a:t>
            </a:r>
          </a:p>
        </p:txBody>
      </p:sp>
      <p:sp>
        <p:nvSpPr>
          <p:cNvPr id="2" name="Slide Number Placeholder 1"/>
          <p:cNvSpPr>
            <a:spLocks noGrp="1"/>
          </p:cNvSpPr>
          <p:nvPr>
            <p:ph type="sldNum" sz="quarter" idx="12"/>
          </p:nvPr>
        </p:nvSpPr>
        <p:spPr/>
        <p:txBody>
          <a:bodyPr/>
          <a:lstStyle/>
          <a:p>
            <a:fld id="{919C02E9-2FDD-4E92-B284-B4B315E5001E}" type="slidenum">
              <a:rPr lang="en-US" smtClean="0"/>
              <a:t>23</a:t>
            </a:fld>
            <a:endParaRPr lang="en-US"/>
          </a:p>
        </p:txBody>
      </p:sp>
    </p:spTree>
    <p:extLst>
      <p:ext uri="{BB962C8B-B14F-4D97-AF65-F5344CB8AC3E}">
        <p14:creationId xmlns:p14="http://schemas.microsoft.com/office/powerpoint/2010/main" val="1206230037"/>
      </p:ext>
    </p:extLst>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400" b="1" cap="all" dirty="0"/>
              <a:t>communication controls</a:t>
            </a:r>
          </a:p>
        </p:txBody>
      </p:sp>
      <p:sp>
        <p:nvSpPr>
          <p:cNvPr id="133123" name="Rectangle 3"/>
          <p:cNvSpPr>
            <a:spLocks noGrp="1" noChangeArrowheads="1"/>
          </p:cNvSpPr>
          <p:nvPr>
            <p:ph type="body" idx="1"/>
          </p:nvPr>
        </p:nvSpPr>
        <p:spPr>
          <a:xfrm>
            <a:off x="838200" y="1690688"/>
            <a:ext cx="10515600" cy="4530725"/>
          </a:xfrm>
        </p:spPr>
        <p:txBody>
          <a:bodyPr/>
          <a:lstStyle/>
          <a:p>
            <a:pPr>
              <a:defRPr/>
            </a:pPr>
            <a:r>
              <a:rPr lang="en-US" dirty="0">
                <a:latin typeface="+mj-lt"/>
              </a:rPr>
              <a:t>To protect data that is in transit through the </a:t>
            </a:r>
            <a:r>
              <a:rPr lang="en-US" dirty="0">
                <a:latin typeface="+mj-lt"/>
              </a:rPr>
              <a:t>i</a:t>
            </a:r>
            <a:r>
              <a:rPr lang="en-US" dirty="0" smtClean="0">
                <a:latin typeface="+mj-lt"/>
              </a:rPr>
              <a:t>nternet </a:t>
            </a:r>
            <a:r>
              <a:rPr lang="en-US" dirty="0">
                <a:latin typeface="+mj-lt"/>
              </a:rPr>
              <a:t>or intranets.  </a:t>
            </a:r>
          </a:p>
          <a:p>
            <a:pPr>
              <a:defRPr/>
            </a:pPr>
            <a:r>
              <a:rPr lang="en-US" dirty="0">
                <a:latin typeface="+mj-lt"/>
              </a:rPr>
              <a:t>The most common measures of protecting information in a network include: </a:t>
            </a:r>
          </a:p>
          <a:p>
            <a:pPr lvl="1">
              <a:defRPr/>
            </a:pPr>
            <a:r>
              <a:rPr lang="en-US" dirty="0">
                <a:latin typeface="+mj-lt"/>
              </a:rPr>
              <a:t>Access control that includes authentication and passwords, encryption. </a:t>
            </a:r>
          </a:p>
          <a:p>
            <a:pPr lvl="1">
              <a:defRPr/>
            </a:pPr>
            <a:r>
              <a:rPr lang="en-US" dirty="0">
                <a:latin typeface="+mj-lt"/>
              </a:rPr>
              <a:t>Cable testing </a:t>
            </a:r>
          </a:p>
          <a:p>
            <a:pPr lvl="1">
              <a:defRPr/>
            </a:pPr>
            <a:r>
              <a:rPr lang="en-US" dirty="0">
                <a:latin typeface="+mj-lt"/>
              </a:rPr>
              <a:t>Firewalls. </a:t>
            </a:r>
          </a:p>
        </p:txBody>
      </p:sp>
      <p:sp>
        <p:nvSpPr>
          <p:cNvPr id="2" name="Slide Number Placeholder 1"/>
          <p:cNvSpPr>
            <a:spLocks noGrp="1"/>
          </p:cNvSpPr>
          <p:nvPr>
            <p:ph type="sldNum" sz="quarter" idx="12"/>
          </p:nvPr>
        </p:nvSpPr>
        <p:spPr/>
        <p:txBody>
          <a:bodyPr/>
          <a:lstStyle/>
          <a:p>
            <a:fld id="{919C02E9-2FDD-4E92-B284-B4B315E5001E}" type="slidenum">
              <a:rPr lang="en-US" smtClean="0"/>
              <a:t>24</a:t>
            </a:fld>
            <a:endParaRPr lang="en-US"/>
          </a:p>
        </p:txBody>
      </p:sp>
    </p:spTree>
    <p:extLst>
      <p:ext uri="{BB962C8B-B14F-4D97-AF65-F5344CB8AC3E}">
        <p14:creationId xmlns:p14="http://schemas.microsoft.com/office/powerpoint/2010/main" val="256251276"/>
      </p:ext>
    </p:extLst>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400" b="1" cap="all" dirty="0"/>
              <a:t>communication controls</a:t>
            </a:r>
          </a:p>
        </p:txBody>
      </p:sp>
      <p:sp>
        <p:nvSpPr>
          <p:cNvPr id="133123" name="Rectangle 3"/>
          <p:cNvSpPr>
            <a:spLocks noGrp="1" noChangeArrowheads="1"/>
          </p:cNvSpPr>
          <p:nvPr>
            <p:ph type="body" idx="1"/>
          </p:nvPr>
        </p:nvSpPr>
        <p:spPr>
          <a:xfrm>
            <a:off x="838200" y="1572492"/>
            <a:ext cx="10515600" cy="4530725"/>
          </a:xfrm>
        </p:spPr>
        <p:txBody>
          <a:bodyPr/>
          <a:lstStyle/>
          <a:p>
            <a:pPr>
              <a:defRPr/>
            </a:pPr>
            <a:r>
              <a:rPr lang="en-US" dirty="0">
                <a:latin typeface="+mj-lt"/>
              </a:rPr>
              <a:t>Access controls safeguard against dial-in attempt.  </a:t>
            </a:r>
          </a:p>
          <a:p>
            <a:pPr>
              <a:defRPr/>
            </a:pPr>
            <a:r>
              <a:rPr lang="en-US" dirty="0">
                <a:latin typeface="+mj-lt"/>
              </a:rPr>
              <a:t>It authenticates the personal identification number assigned to every user and also user passwords.  </a:t>
            </a:r>
          </a:p>
          <a:p>
            <a:pPr>
              <a:defRPr/>
            </a:pPr>
            <a:r>
              <a:rPr lang="en-US" dirty="0">
                <a:latin typeface="+mj-lt"/>
              </a:rPr>
              <a:t>It can also include biometrics.  </a:t>
            </a:r>
          </a:p>
          <a:p>
            <a:pPr>
              <a:defRPr/>
            </a:pPr>
            <a:r>
              <a:rPr lang="en-US" dirty="0">
                <a:latin typeface="+mj-lt"/>
              </a:rPr>
              <a:t>Encryption encodes regular digitized text into unreadable scrabbled text or numbers to be decoded upon receipt.  </a:t>
            </a:r>
          </a:p>
        </p:txBody>
      </p:sp>
      <p:sp>
        <p:nvSpPr>
          <p:cNvPr id="2" name="Slide Number Placeholder 1"/>
          <p:cNvSpPr>
            <a:spLocks noGrp="1"/>
          </p:cNvSpPr>
          <p:nvPr>
            <p:ph type="sldNum" sz="quarter" idx="12"/>
          </p:nvPr>
        </p:nvSpPr>
        <p:spPr/>
        <p:txBody>
          <a:bodyPr/>
          <a:lstStyle/>
          <a:p>
            <a:fld id="{919C02E9-2FDD-4E92-B284-B4B315E5001E}" type="slidenum">
              <a:rPr lang="en-US" smtClean="0"/>
              <a:t>25</a:t>
            </a:fld>
            <a:endParaRPr lang="en-US"/>
          </a:p>
        </p:txBody>
      </p:sp>
    </p:spTree>
    <p:extLst>
      <p:ext uri="{BB962C8B-B14F-4D97-AF65-F5344CB8AC3E}">
        <p14:creationId xmlns:p14="http://schemas.microsoft.com/office/powerpoint/2010/main" val="1716096168"/>
      </p:ext>
    </p:extLst>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400" b="1" cap="all" dirty="0"/>
              <a:t>communication controls</a:t>
            </a:r>
          </a:p>
        </p:txBody>
      </p:sp>
      <p:sp>
        <p:nvSpPr>
          <p:cNvPr id="133123" name="Rectangle 3"/>
          <p:cNvSpPr>
            <a:spLocks noGrp="1" noChangeArrowheads="1"/>
          </p:cNvSpPr>
          <p:nvPr>
            <p:ph type="body" idx="1"/>
          </p:nvPr>
        </p:nvSpPr>
        <p:spPr>
          <a:xfrm>
            <a:off x="838200" y="1572492"/>
            <a:ext cx="10515600" cy="4530725"/>
          </a:xfrm>
        </p:spPr>
        <p:txBody>
          <a:bodyPr/>
          <a:lstStyle/>
          <a:p>
            <a:pPr>
              <a:defRPr/>
            </a:pPr>
            <a:r>
              <a:rPr lang="en-US" dirty="0">
                <a:latin typeface="+mj-lt"/>
              </a:rPr>
              <a:t>This accomplishes three purposes:</a:t>
            </a:r>
          </a:p>
          <a:p>
            <a:pPr marL="0" indent="0">
              <a:buNone/>
              <a:defRPr/>
            </a:pPr>
            <a:endParaRPr lang="en-US" dirty="0">
              <a:latin typeface="+mj-lt"/>
            </a:endParaRPr>
          </a:p>
          <a:p>
            <a:pPr lvl="1">
              <a:defRPr/>
            </a:pPr>
            <a:r>
              <a:rPr lang="en-US" dirty="0">
                <a:latin typeface="+mj-lt"/>
              </a:rPr>
              <a:t>Identify legitimate senders and receivers</a:t>
            </a:r>
          </a:p>
          <a:p>
            <a:pPr lvl="1">
              <a:defRPr/>
            </a:pPr>
            <a:r>
              <a:rPr lang="en-US" dirty="0">
                <a:latin typeface="+mj-lt"/>
              </a:rPr>
              <a:t>Prevent changing or distorting any transaction or message</a:t>
            </a:r>
          </a:p>
          <a:p>
            <a:pPr lvl="1">
              <a:defRPr/>
            </a:pPr>
            <a:r>
              <a:rPr lang="en-US" dirty="0">
                <a:latin typeface="+mj-lt"/>
              </a:rPr>
              <a:t>Accomplishes privacy</a:t>
            </a:r>
          </a:p>
        </p:txBody>
      </p:sp>
      <p:sp>
        <p:nvSpPr>
          <p:cNvPr id="2" name="Slide Number Placeholder 1"/>
          <p:cNvSpPr>
            <a:spLocks noGrp="1"/>
          </p:cNvSpPr>
          <p:nvPr>
            <p:ph type="sldNum" sz="quarter" idx="12"/>
          </p:nvPr>
        </p:nvSpPr>
        <p:spPr/>
        <p:txBody>
          <a:bodyPr/>
          <a:lstStyle/>
          <a:p>
            <a:fld id="{919C02E9-2FDD-4E92-B284-B4B315E5001E}" type="slidenum">
              <a:rPr lang="en-US" smtClean="0"/>
              <a:t>26</a:t>
            </a:fld>
            <a:endParaRPr lang="en-US"/>
          </a:p>
        </p:txBody>
      </p:sp>
    </p:spTree>
    <p:extLst>
      <p:ext uri="{BB962C8B-B14F-4D97-AF65-F5344CB8AC3E}">
        <p14:creationId xmlns:p14="http://schemas.microsoft.com/office/powerpoint/2010/main" val="921507364"/>
      </p:ext>
    </p:extLst>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400" b="1" cap="all" dirty="0"/>
              <a:t>communication controls</a:t>
            </a:r>
          </a:p>
        </p:txBody>
      </p:sp>
      <p:sp>
        <p:nvSpPr>
          <p:cNvPr id="133123" name="Rectangle 3"/>
          <p:cNvSpPr>
            <a:spLocks noGrp="1" noChangeArrowheads="1"/>
          </p:cNvSpPr>
          <p:nvPr>
            <p:ph type="body" idx="1"/>
          </p:nvPr>
        </p:nvSpPr>
        <p:spPr>
          <a:xfrm>
            <a:off x="838200" y="1517073"/>
            <a:ext cx="10515600" cy="4530725"/>
          </a:xfrm>
        </p:spPr>
        <p:txBody>
          <a:bodyPr>
            <a:normAutofit/>
          </a:bodyPr>
          <a:lstStyle/>
          <a:p>
            <a:pPr>
              <a:defRPr/>
            </a:pPr>
            <a:r>
              <a:rPr lang="en-US" sz="3600" dirty="0">
                <a:latin typeface="+mj-lt"/>
              </a:rPr>
              <a:t>Cable testing is popular in LANS and is used to find faults that can occur with LAN cabling.  </a:t>
            </a:r>
          </a:p>
          <a:p>
            <a:pPr>
              <a:defRPr/>
            </a:pPr>
            <a:r>
              <a:rPr lang="en-US" sz="3600" dirty="0">
                <a:latin typeface="+mj-lt"/>
              </a:rPr>
              <a:t>It can include protocol analysis which allows users to inspect the contents of information packets as they travel through networks.  </a:t>
            </a:r>
          </a:p>
        </p:txBody>
      </p:sp>
      <p:sp>
        <p:nvSpPr>
          <p:cNvPr id="2" name="Slide Number Placeholder 1"/>
          <p:cNvSpPr>
            <a:spLocks noGrp="1"/>
          </p:cNvSpPr>
          <p:nvPr>
            <p:ph type="sldNum" sz="quarter" idx="12"/>
          </p:nvPr>
        </p:nvSpPr>
        <p:spPr/>
        <p:txBody>
          <a:bodyPr/>
          <a:lstStyle/>
          <a:p>
            <a:fld id="{919C02E9-2FDD-4E92-B284-B4B315E5001E}" type="slidenum">
              <a:rPr lang="en-US" smtClean="0"/>
              <a:t>27</a:t>
            </a:fld>
            <a:endParaRPr lang="en-US"/>
          </a:p>
        </p:txBody>
      </p:sp>
    </p:spTree>
    <p:extLst>
      <p:ext uri="{BB962C8B-B14F-4D97-AF65-F5344CB8AC3E}">
        <p14:creationId xmlns:p14="http://schemas.microsoft.com/office/powerpoint/2010/main" val="2609299434"/>
      </p:ext>
    </p:extLst>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defRPr/>
            </a:pPr>
            <a:r>
              <a:rPr lang="en-US" sz="3400" b="1" cap="all" dirty="0"/>
              <a:t>communication controls</a:t>
            </a:r>
          </a:p>
        </p:txBody>
      </p:sp>
      <p:sp>
        <p:nvSpPr>
          <p:cNvPr id="133123" name="Rectangle 3"/>
          <p:cNvSpPr>
            <a:spLocks noGrp="1" noChangeArrowheads="1"/>
          </p:cNvSpPr>
          <p:nvPr>
            <p:ph type="body" idx="1"/>
          </p:nvPr>
        </p:nvSpPr>
        <p:spPr>
          <a:xfrm>
            <a:off x="838199" y="1690688"/>
            <a:ext cx="10619509" cy="4530725"/>
          </a:xfrm>
        </p:spPr>
        <p:txBody>
          <a:bodyPr/>
          <a:lstStyle/>
          <a:p>
            <a:pPr>
              <a:defRPr/>
            </a:pPr>
            <a:r>
              <a:rPr lang="en-US" dirty="0">
                <a:latin typeface="+mj-lt"/>
              </a:rPr>
              <a:t>Firewalls-  groups of systems that enforce an access control policy between two networks.  </a:t>
            </a:r>
          </a:p>
          <a:p>
            <a:pPr>
              <a:defRPr/>
            </a:pPr>
            <a:r>
              <a:rPr lang="en-US" dirty="0">
                <a:latin typeface="+mj-lt"/>
              </a:rPr>
              <a:t>They are commonly used as a barrier between secure cooperate network or any other internal network and the </a:t>
            </a:r>
            <a:r>
              <a:rPr lang="en-US" dirty="0" smtClean="0">
                <a:latin typeface="+mj-lt"/>
              </a:rPr>
              <a:t>internet </a:t>
            </a:r>
            <a:r>
              <a:rPr lang="en-US" dirty="0">
                <a:latin typeface="+mj-lt"/>
              </a:rPr>
              <a:t>which is always assumed to be insecure. </a:t>
            </a:r>
          </a:p>
          <a:p>
            <a:pPr>
              <a:defRPr/>
            </a:pPr>
            <a:r>
              <a:rPr lang="en-US" dirty="0">
                <a:latin typeface="+mj-lt"/>
              </a:rPr>
              <a:t>Firewall follows stated guidelines that either permit or block traffic.  </a:t>
            </a:r>
          </a:p>
          <a:p>
            <a:pPr>
              <a:defRPr/>
            </a:pPr>
            <a:r>
              <a:rPr lang="en-US" dirty="0">
                <a:latin typeface="+mj-lt"/>
              </a:rPr>
              <a:t>It is designed with clear and specific rules about what can pass through.</a:t>
            </a:r>
          </a:p>
        </p:txBody>
      </p:sp>
      <p:sp>
        <p:nvSpPr>
          <p:cNvPr id="2" name="Slide Number Placeholder 1"/>
          <p:cNvSpPr>
            <a:spLocks noGrp="1"/>
          </p:cNvSpPr>
          <p:nvPr>
            <p:ph type="sldNum" sz="quarter" idx="12"/>
          </p:nvPr>
        </p:nvSpPr>
        <p:spPr/>
        <p:txBody>
          <a:bodyPr/>
          <a:lstStyle/>
          <a:p>
            <a:fld id="{919C02E9-2FDD-4E92-B284-B4B315E5001E}" type="slidenum">
              <a:rPr lang="en-US" smtClean="0"/>
              <a:t>28</a:t>
            </a:fld>
            <a:endParaRPr lang="en-US"/>
          </a:p>
        </p:txBody>
      </p:sp>
    </p:spTree>
    <p:extLst>
      <p:ext uri="{BB962C8B-B14F-4D97-AF65-F5344CB8AC3E}">
        <p14:creationId xmlns:p14="http://schemas.microsoft.com/office/powerpoint/2010/main" val="3651608568"/>
      </p:ext>
    </p:extLst>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altLang="en-US" sz="4000" b="1" dirty="0" smtClean="0">
                <a:latin typeface="+mj-lt"/>
              </a:rPr>
              <a:t>Objective 3: </a:t>
            </a:r>
            <a:r>
              <a:rPr lang="en-GB" altLang="en-US" sz="4000" b="1" dirty="0">
                <a:latin typeface="+mj-lt"/>
              </a:rPr>
              <a:t>Examine ethical issues facing accounting information systems  </a:t>
            </a:r>
            <a:endParaRPr lang="en-US" altLang="en-US" sz="4000" b="1"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29</a:t>
            </a:fld>
            <a:endParaRPr lang="en-US">
              <a:latin typeface="+mj-lt"/>
            </a:endParaRPr>
          </a:p>
        </p:txBody>
      </p:sp>
    </p:spTree>
    <p:extLst>
      <p:ext uri="{BB962C8B-B14F-4D97-AF65-F5344CB8AC3E}">
        <p14:creationId xmlns:p14="http://schemas.microsoft.com/office/powerpoint/2010/main" val="16374518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p:txBody>
          <a:bodyPr anchor="ctr" anchorCtr="1"/>
          <a:lstStyle/>
          <a:p>
            <a:pPr>
              <a:defRPr/>
            </a:pPr>
            <a:r>
              <a:rPr lang="en-US" altLang="en-US" b="1" dirty="0"/>
              <a:t>Ethics &amp; Society</a:t>
            </a:r>
          </a:p>
        </p:txBody>
      </p:sp>
      <p:sp>
        <p:nvSpPr>
          <p:cNvPr id="311299" name="Rectangle 3"/>
          <p:cNvSpPr>
            <a:spLocks noGrp="1" noChangeArrowheads="1"/>
          </p:cNvSpPr>
          <p:nvPr>
            <p:ph type="body" idx="4294967295"/>
          </p:nvPr>
        </p:nvSpPr>
        <p:spPr/>
        <p:txBody>
          <a:bodyPr/>
          <a:lstStyle/>
          <a:p>
            <a:pPr>
              <a:lnSpc>
                <a:spcPct val="90000"/>
              </a:lnSpc>
            </a:pPr>
            <a:r>
              <a:rPr lang="en-US" altLang="en-US" sz="2500" dirty="0">
                <a:latin typeface="+mj-lt"/>
              </a:rPr>
              <a:t>Computer Ethics is a branch of practical philosophy which deals with how computing professionals should make decisions regarding professional and social conduct. </a:t>
            </a:r>
          </a:p>
          <a:p>
            <a:pPr>
              <a:lnSpc>
                <a:spcPct val="90000"/>
              </a:lnSpc>
            </a:pPr>
            <a:r>
              <a:rPr lang="en-US" altLang="en-US" sz="2500" dirty="0">
                <a:latin typeface="+mj-lt"/>
              </a:rPr>
              <a:t>The term "computer ethics" was first used in the mid-1970s, but only since the 1990s did it start being integrated into professional development programs in academic settings. </a:t>
            </a:r>
          </a:p>
          <a:p>
            <a:pPr>
              <a:lnSpc>
                <a:spcPct val="90000"/>
              </a:lnSpc>
            </a:pPr>
            <a:r>
              <a:rPr lang="en-US" altLang="en-US" sz="2500" dirty="0">
                <a:latin typeface="+mj-lt"/>
              </a:rPr>
              <a:t>Computer ethics is a very important </a:t>
            </a:r>
            <a:r>
              <a:rPr lang="en-US" altLang="en-US" sz="2500" dirty="0" smtClean="0">
                <a:latin typeface="+mj-lt"/>
              </a:rPr>
              <a:t>topic in accounting information systems.</a:t>
            </a:r>
            <a:endParaRPr lang="en-US" altLang="en-US" sz="25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30</a:t>
            </a:fld>
            <a:endParaRPr lang="en-US"/>
          </a:p>
        </p:txBody>
      </p:sp>
    </p:spTree>
    <p:extLst>
      <p:ext uri="{BB962C8B-B14F-4D97-AF65-F5344CB8AC3E}">
        <p14:creationId xmlns:p14="http://schemas.microsoft.com/office/powerpoint/2010/main" val="1858643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idx="4294967295"/>
          </p:nvPr>
        </p:nvSpPr>
        <p:spPr/>
        <p:txBody>
          <a:bodyPr anchor="ctr" anchorCtr="1"/>
          <a:lstStyle/>
          <a:p>
            <a:pPr>
              <a:defRPr/>
            </a:pPr>
            <a:r>
              <a:rPr lang="en-US" altLang="en-US" b="1" dirty="0"/>
              <a:t>The Issues..</a:t>
            </a:r>
          </a:p>
        </p:txBody>
      </p:sp>
      <p:sp>
        <p:nvSpPr>
          <p:cNvPr id="312323" name="Rectangle 3"/>
          <p:cNvSpPr>
            <a:spLocks noGrp="1" noChangeArrowheads="1"/>
          </p:cNvSpPr>
          <p:nvPr>
            <p:ph type="body" idx="4294967295"/>
          </p:nvPr>
        </p:nvSpPr>
        <p:spPr/>
        <p:txBody>
          <a:bodyPr/>
          <a:lstStyle/>
          <a:p>
            <a:pPr>
              <a:lnSpc>
                <a:spcPct val="80000"/>
              </a:lnSpc>
            </a:pPr>
            <a:r>
              <a:rPr lang="en-US" altLang="en-US" sz="2500" dirty="0">
                <a:latin typeface="+mj-lt"/>
              </a:rPr>
              <a:t>New ethical dilemmas have emerged, or taken on new form, with the rise of the internet. </a:t>
            </a:r>
          </a:p>
          <a:p>
            <a:pPr>
              <a:lnSpc>
                <a:spcPct val="80000"/>
              </a:lnSpc>
            </a:pPr>
            <a:r>
              <a:rPr lang="en-US" altLang="en-US" sz="2500" dirty="0">
                <a:latin typeface="+mj-lt"/>
              </a:rPr>
              <a:t>For example, there is a wide range of behaviors that fall under the heading of “hacking”, many of which have been variously defended and opposed by ethicists.</a:t>
            </a:r>
          </a:p>
          <a:p>
            <a:pPr>
              <a:lnSpc>
                <a:spcPct val="80000"/>
              </a:lnSpc>
            </a:pPr>
            <a:r>
              <a:rPr lang="en-US" altLang="en-US" sz="2500" dirty="0">
                <a:latin typeface="+mj-lt"/>
              </a:rPr>
              <a:t>There are now many ways to gain information about others that were not available, or easily available, before the rise of computers. </a:t>
            </a:r>
          </a:p>
          <a:p>
            <a:pPr>
              <a:lnSpc>
                <a:spcPct val="80000"/>
              </a:lnSpc>
            </a:pPr>
            <a:r>
              <a:rPr lang="en-US" altLang="en-US" sz="2500" dirty="0">
                <a:latin typeface="+mj-lt"/>
              </a:rPr>
              <a:t>Thus ethical issues about information storage and retrieval are now in the forefront </a:t>
            </a:r>
          </a:p>
          <a:p>
            <a:pPr>
              <a:lnSpc>
                <a:spcPct val="80000"/>
              </a:lnSpc>
            </a:pPr>
            <a:r>
              <a:rPr lang="en-US" altLang="en-US" sz="2500" i="1" dirty="0">
                <a:latin typeface="+mj-lt"/>
              </a:rPr>
              <a:t>For example</a:t>
            </a:r>
            <a:r>
              <a:rPr lang="en-US" altLang="en-US" sz="2500" dirty="0">
                <a:latin typeface="+mj-lt"/>
              </a:rPr>
              <a:t>- How should we protect private data in large databases</a:t>
            </a:r>
            <a:r>
              <a:rPr lang="en-US" altLang="en-US" sz="2500" dirty="0" smtClean="0">
                <a:latin typeface="+mj-lt"/>
              </a:rPr>
              <a:t>?</a:t>
            </a:r>
          </a:p>
          <a:p>
            <a:pPr>
              <a:lnSpc>
                <a:spcPct val="80000"/>
              </a:lnSpc>
            </a:pPr>
            <a:r>
              <a:rPr lang="en-GB" altLang="en-US" sz="2500" dirty="0" smtClean="0">
                <a:latin typeface="+mj-lt"/>
              </a:rPr>
              <a:t>Why is the study of ethics important to accountants?</a:t>
            </a:r>
            <a:endParaRPr lang="en-US" altLang="en-US" sz="2500" dirty="0">
              <a:latin typeface="+mj-lt"/>
            </a:endParaRPr>
          </a:p>
          <a:p>
            <a:pPr>
              <a:lnSpc>
                <a:spcPct val="80000"/>
              </a:lnSpc>
              <a:buFont typeface="Wingdings" pitchFamily="2" charset="2"/>
              <a:buNone/>
            </a:pPr>
            <a:endParaRPr lang="en-US" altLang="en-US" sz="25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31</a:t>
            </a:fld>
            <a:endParaRPr lang="en-US">
              <a:latin typeface="+mj-lt"/>
            </a:endParaRPr>
          </a:p>
        </p:txBody>
      </p:sp>
    </p:spTree>
    <p:extLst>
      <p:ext uri="{BB962C8B-B14F-4D97-AF65-F5344CB8AC3E}">
        <p14:creationId xmlns:p14="http://schemas.microsoft.com/office/powerpoint/2010/main" val="37257193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p:txBody>
          <a:bodyPr anchor="ctr" anchorCtr="1"/>
          <a:lstStyle/>
          <a:p>
            <a:pPr>
              <a:defRPr/>
            </a:pPr>
            <a:r>
              <a:rPr lang="en-US" altLang="en-US" sz="3800" b="1" dirty="0"/>
              <a:t>Health Concerns for Computer Users</a:t>
            </a:r>
          </a:p>
        </p:txBody>
      </p:sp>
      <p:sp>
        <p:nvSpPr>
          <p:cNvPr id="313347" name="Rectangle 3"/>
          <p:cNvSpPr>
            <a:spLocks noGrp="1" noChangeArrowheads="1"/>
          </p:cNvSpPr>
          <p:nvPr>
            <p:ph type="body" idx="4294967295"/>
          </p:nvPr>
        </p:nvSpPr>
        <p:spPr>
          <a:xfrm>
            <a:off x="838199" y="1288470"/>
            <a:ext cx="11062855" cy="4625254"/>
          </a:xfrm>
        </p:spPr>
        <p:txBody>
          <a:bodyPr>
            <a:noAutofit/>
          </a:bodyPr>
          <a:lstStyle/>
          <a:p>
            <a:pPr>
              <a:lnSpc>
                <a:spcPct val="100000"/>
              </a:lnSpc>
            </a:pPr>
            <a:r>
              <a:rPr lang="en-US" altLang="en-US" sz="2200" dirty="0">
                <a:latin typeface="+mj-lt"/>
              </a:rPr>
              <a:t>One set of issues concerns workstation design, setup, and illumination, together with users' work habits. </a:t>
            </a:r>
          </a:p>
          <a:p>
            <a:pPr>
              <a:lnSpc>
                <a:spcPct val="100000"/>
              </a:lnSpc>
            </a:pPr>
            <a:r>
              <a:rPr lang="en-US" altLang="en-US" sz="2200" dirty="0" smtClean="0">
                <a:latin typeface="+mj-lt"/>
              </a:rPr>
              <a:t>Eyestrain</a:t>
            </a:r>
            <a:r>
              <a:rPr lang="en-US" altLang="en-US" sz="2200" dirty="0">
                <a:latin typeface="+mj-lt"/>
              </a:rPr>
              <a:t>, headaches and other visual and musculoskeletal problems are the main manifestations of this. </a:t>
            </a:r>
            <a:endParaRPr lang="en-US" altLang="en-US" sz="2200" dirty="0" smtClean="0">
              <a:latin typeface="+mj-lt"/>
            </a:endParaRPr>
          </a:p>
          <a:p>
            <a:pPr>
              <a:lnSpc>
                <a:spcPct val="100000"/>
              </a:lnSpc>
            </a:pPr>
            <a:r>
              <a:rPr lang="en-US" altLang="en-US" sz="2200" dirty="0">
                <a:latin typeface="+mj-lt"/>
              </a:rPr>
              <a:t>Occasional computer users may notice no ill effects from poorly designed or badly adjusted workstations</a:t>
            </a:r>
          </a:p>
          <a:p>
            <a:pPr>
              <a:lnSpc>
                <a:spcPct val="100000"/>
              </a:lnSpc>
            </a:pPr>
            <a:r>
              <a:rPr lang="en-US" altLang="en-US" sz="2200" dirty="0" smtClean="0">
                <a:latin typeface="+mj-lt"/>
              </a:rPr>
              <a:t>Those </a:t>
            </a:r>
            <a:r>
              <a:rPr lang="en-US" altLang="en-US" sz="2200" dirty="0">
                <a:latin typeface="+mj-lt"/>
              </a:rPr>
              <a:t>who spend several hours a day for many years should pay careful attention to ergonomics, the study of man-machine interfaces. </a:t>
            </a:r>
            <a:endParaRPr lang="en-US" altLang="en-US" sz="2200" dirty="0" smtClean="0">
              <a:latin typeface="+mj-lt"/>
            </a:endParaRPr>
          </a:p>
          <a:p>
            <a:pPr>
              <a:lnSpc>
                <a:spcPct val="100000"/>
              </a:lnSpc>
            </a:pPr>
            <a:r>
              <a:rPr lang="en-US" altLang="en-US" sz="2200" dirty="0">
                <a:latin typeface="+mj-lt"/>
              </a:rPr>
              <a:t>The key to most workstation comfort guidelines is adjustability--to accommodate different body dimensions, personal workstyle preferences, and the need to change positions to avoid fatigue. </a:t>
            </a:r>
          </a:p>
          <a:p>
            <a:pPr>
              <a:lnSpc>
                <a:spcPct val="100000"/>
              </a:lnSpc>
            </a:pPr>
            <a:r>
              <a:rPr lang="en-US" altLang="en-US" sz="2200" dirty="0" smtClean="0">
                <a:latin typeface="+mj-lt"/>
              </a:rPr>
              <a:t>A </a:t>
            </a:r>
            <a:r>
              <a:rPr lang="en-US" altLang="en-US" sz="2200" dirty="0">
                <a:latin typeface="+mj-lt"/>
              </a:rPr>
              <a:t>recommended working posture shows the body directly facing the keyboard and terminal, back straight, feet flat on the floor, eyes aligned at or slightly below the top of the screen, and thighs, forearms, wrists, and hands roughly parallel to the floor. </a:t>
            </a:r>
          </a:p>
          <a:p>
            <a:pPr>
              <a:lnSpc>
                <a:spcPct val="100000"/>
              </a:lnSpc>
            </a:pPr>
            <a:endParaRPr lang="en-US" altLang="en-US" sz="2200" dirty="0">
              <a:latin typeface="+mj-lt"/>
            </a:endParaRPr>
          </a:p>
          <a:p>
            <a:pPr>
              <a:lnSpc>
                <a:spcPct val="100000"/>
              </a:lnSpc>
            </a:pPr>
            <a:endParaRPr lang="en-US" altLang="en-US" sz="22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32</a:t>
            </a:fld>
            <a:endParaRPr lang="en-US">
              <a:latin typeface="+mj-lt"/>
            </a:endParaRPr>
          </a:p>
        </p:txBody>
      </p:sp>
    </p:spTree>
    <p:extLst>
      <p:ext uri="{BB962C8B-B14F-4D97-AF65-F5344CB8AC3E}">
        <p14:creationId xmlns:p14="http://schemas.microsoft.com/office/powerpoint/2010/main" val="4097390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9" name="Rectangle 3"/>
          <p:cNvSpPr>
            <a:spLocks noGrp="1" noChangeArrowheads="1"/>
          </p:cNvSpPr>
          <p:nvPr>
            <p:ph type="body" idx="4294967295"/>
          </p:nvPr>
        </p:nvSpPr>
        <p:spPr/>
        <p:txBody>
          <a:bodyPr>
            <a:normAutofit lnSpcReduction="10000"/>
          </a:bodyPr>
          <a:lstStyle/>
          <a:p>
            <a:pPr marL="457200" indent="-457200">
              <a:lnSpc>
                <a:spcPct val="80000"/>
              </a:lnSpc>
              <a:buNone/>
            </a:pPr>
            <a:r>
              <a:rPr lang="en-US" altLang="en-US" sz="2500" dirty="0">
                <a:latin typeface="+mj-lt"/>
              </a:rPr>
              <a:t>Achieving this posture may require: </a:t>
            </a:r>
          </a:p>
          <a:p>
            <a:pPr marL="457200" indent="-457200">
              <a:lnSpc>
                <a:spcPct val="80000"/>
              </a:lnSpc>
              <a:buFont typeface="Wingdings" pitchFamily="2" charset="2"/>
              <a:buChar char="§"/>
            </a:pPr>
            <a:r>
              <a:rPr lang="en-US" altLang="en-US" sz="2500" dirty="0">
                <a:latin typeface="+mj-lt"/>
              </a:rPr>
              <a:t>A chair with a seat pan that adjusts both vertically and fore-and- back, an adjustable height backrest </a:t>
            </a:r>
          </a:p>
          <a:p>
            <a:pPr marL="457200" indent="-457200">
              <a:lnSpc>
                <a:spcPct val="80000"/>
              </a:lnSpc>
              <a:buFont typeface="Wingdings" pitchFamily="2" charset="2"/>
              <a:buChar char="§"/>
            </a:pPr>
            <a:r>
              <a:rPr lang="en-US" altLang="en-US" sz="2500" dirty="0" smtClean="0">
                <a:latin typeface="+mj-lt"/>
              </a:rPr>
              <a:t>An </a:t>
            </a:r>
            <a:r>
              <a:rPr lang="en-US" altLang="en-US" sz="2500" dirty="0">
                <a:latin typeface="+mj-lt"/>
              </a:rPr>
              <a:t>adjustable height work surface or separate keyboard/mouse tray (note that many keyboard trays are too narrow to accommodate a mouse pad, leaving the mouse at an awkward height or reach on the desktop) </a:t>
            </a:r>
          </a:p>
          <a:p>
            <a:pPr marL="457200" indent="-457200">
              <a:lnSpc>
                <a:spcPct val="80000"/>
              </a:lnSpc>
              <a:buFont typeface="Wingdings" pitchFamily="2" charset="2"/>
              <a:buChar char="§"/>
            </a:pPr>
            <a:r>
              <a:rPr lang="en-US" altLang="en-US" sz="2500" dirty="0" smtClean="0">
                <a:latin typeface="+mj-lt"/>
              </a:rPr>
              <a:t>A </a:t>
            </a:r>
            <a:r>
              <a:rPr lang="en-US" altLang="en-US" sz="2500" dirty="0">
                <a:latin typeface="+mj-lt"/>
              </a:rPr>
              <a:t>height adjustment for the visual display unit  </a:t>
            </a:r>
            <a:endParaRPr lang="en-US" altLang="en-US" sz="2500" dirty="0" smtClean="0">
              <a:latin typeface="+mj-lt"/>
            </a:endParaRPr>
          </a:p>
          <a:p>
            <a:pPr marL="457200" indent="-457200">
              <a:lnSpc>
                <a:spcPct val="80000"/>
              </a:lnSpc>
              <a:buFont typeface="Wingdings" pitchFamily="2" charset="2"/>
              <a:buChar char="§"/>
            </a:pPr>
            <a:r>
              <a:rPr lang="en-US" altLang="en-US" sz="2500" dirty="0">
                <a:latin typeface="+mj-lt"/>
              </a:rPr>
              <a:t>An adjustable document holder to minimize head movement and eyestrain</a:t>
            </a:r>
          </a:p>
          <a:p>
            <a:pPr marL="457200" indent="-457200">
              <a:lnSpc>
                <a:spcPct val="80000"/>
              </a:lnSpc>
              <a:buFont typeface="Wingdings" pitchFamily="2" charset="2"/>
              <a:buChar char="§"/>
            </a:pPr>
            <a:r>
              <a:rPr lang="en-US" altLang="en-US" sz="2500" dirty="0" smtClean="0">
                <a:latin typeface="+mj-lt"/>
              </a:rPr>
              <a:t>Adjustable </a:t>
            </a:r>
            <a:r>
              <a:rPr lang="en-US" altLang="en-US" sz="2500" dirty="0">
                <a:latin typeface="+mj-lt"/>
              </a:rPr>
              <a:t>foot rests, arms rests, and/or wrist rests. </a:t>
            </a:r>
          </a:p>
          <a:p>
            <a:pPr marL="457200" indent="-457200">
              <a:lnSpc>
                <a:spcPct val="80000"/>
              </a:lnSpc>
              <a:buFont typeface="Wingdings" pitchFamily="2" charset="2"/>
              <a:buChar char="§"/>
            </a:pPr>
            <a:r>
              <a:rPr lang="en-US" altLang="en-US" sz="2500" dirty="0" smtClean="0">
                <a:latin typeface="+mj-lt"/>
              </a:rPr>
              <a:t>Studies </a:t>
            </a:r>
            <a:r>
              <a:rPr lang="en-US" altLang="en-US" sz="2500" dirty="0">
                <a:latin typeface="+mj-lt"/>
              </a:rPr>
              <a:t>show that many people are unaware of the range of adjustments possible in their chairs and workstations – thus they do not use these features</a:t>
            </a:r>
          </a:p>
          <a:p>
            <a:pPr marL="457200" indent="-457200">
              <a:lnSpc>
                <a:spcPct val="80000"/>
              </a:lnSpc>
              <a:buFont typeface="Wingdings" pitchFamily="2" charset="2"/>
              <a:buChar char="§"/>
            </a:pPr>
            <a:endParaRPr lang="en-US" altLang="en-US" sz="2500" dirty="0">
              <a:latin typeface="+mj-lt"/>
            </a:endParaRPr>
          </a:p>
        </p:txBody>
      </p:sp>
      <p:sp>
        <p:nvSpPr>
          <p:cNvPr id="4" name="Rectangle 2"/>
          <p:cNvSpPr txBox="1">
            <a:spLocks noChangeArrowheads="1"/>
          </p:cNvSpPr>
          <p:nvPr/>
        </p:nvSpPr>
        <p:spPr>
          <a:xfrm>
            <a:off x="838200" y="365125"/>
            <a:ext cx="10515600" cy="1325563"/>
          </a:xfrm>
          <a:prstGeom prst="rect">
            <a:avLst/>
          </a:prstGeom>
        </p:spPr>
        <p:txBody>
          <a:bodyPr vert="horz" lIns="91440" tIns="45720" rIns="91440" bIns="45720" rtlCol="0" anchor="ctr" anchorCtr="1">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800" b="1" dirty="0" smtClean="0">
                <a:effectLst>
                  <a:outerShdw blurRad="38100" dist="38100" dir="2700000" algn="tl">
                    <a:srgbClr val="C0C0C0"/>
                  </a:outerShdw>
                </a:effectLst>
              </a:rPr>
              <a:t>Health Concerns for Computer Users</a:t>
            </a:r>
            <a:endParaRPr lang="en-US" altLang="en-US" sz="3800" b="1" dirty="0">
              <a:effectLst>
                <a:outerShdw blurRad="38100" dist="38100" dir="2700000" algn="tl">
                  <a:srgbClr val="C0C0C0"/>
                </a:outerShdw>
              </a:effectLs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33</a:t>
            </a:fld>
            <a:endParaRPr lang="en-US"/>
          </a:p>
        </p:txBody>
      </p:sp>
    </p:spTree>
    <p:extLst>
      <p:ext uri="{BB962C8B-B14F-4D97-AF65-F5344CB8AC3E}">
        <p14:creationId xmlns:p14="http://schemas.microsoft.com/office/powerpoint/2010/main" val="28695790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p:txBody>
          <a:bodyPr anchor="ctr" anchorCtr="1"/>
          <a:lstStyle/>
          <a:p>
            <a:pPr>
              <a:defRPr/>
            </a:pPr>
            <a:r>
              <a:rPr lang="en-US" altLang="en-US" b="1" dirty="0"/>
              <a:t>Other Factors to consider</a:t>
            </a:r>
          </a:p>
        </p:txBody>
      </p:sp>
      <p:sp>
        <p:nvSpPr>
          <p:cNvPr id="318467" name="Rectangle 3"/>
          <p:cNvSpPr>
            <a:spLocks noGrp="1" noChangeArrowheads="1"/>
          </p:cNvSpPr>
          <p:nvPr>
            <p:ph type="body" idx="4294967295"/>
          </p:nvPr>
        </p:nvSpPr>
        <p:spPr/>
        <p:txBody>
          <a:bodyPr/>
          <a:lstStyle/>
          <a:p>
            <a:pPr>
              <a:lnSpc>
                <a:spcPct val="90000"/>
              </a:lnSpc>
            </a:pPr>
            <a:r>
              <a:rPr lang="en-US" altLang="en-US" sz="2500">
                <a:latin typeface="+mj-lt"/>
              </a:rPr>
              <a:t>Light and glare </a:t>
            </a:r>
          </a:p>
          <a:p>
            <a:pPr>
              <a:lnSpc>
                <a:spcPct val="90000"/>
              </a:lnSpc>
            </a:pPr>
            <a:r>
              <a:rPr lang="en-US" altLang="en-US" sz="2500">
                <a:latin typeface="+mj-lt"/>
              </a:rPr>
              <a:t>Breaks and exercises </a:t>
            </a:r>
          </a:p>
          <a:p>
            <a:pPr>
              <a:lnSpc>
                <a:spcPct val="90000"/>
              </a:lnSpc>
            </a:pPr>
            <a:r>
              <a:rPr lang="en-US" altLang="en-US" sz="2500">
                <a:latin typeface="+mj-lt"/>
              </a:rPr>
              <a:t>Radiation hazards- Earlier fears about ionizing radiation, such as X rays, have been laid to rest, since these rays are blocked by modern glass screens. </a:t>
            </a:r>
          </a:p>
          <a:p>
            <a:pPr>
              <a:lnSpc>
                <a:spcPct val="90000"/>
              </a:lnSpc>
            </a:pPr>
            <a:r>
              <a:rPr lang="en-US" altLang="en-US" sz="2500">
                <a:latin typeface="+mj-lt"/>
              </a:rPr>
              <a:t>Also well below exposure standards are ultraviolet, infrared, and ultrasound radiation. </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34</a:t>
            </a:fld>
            <a:endParaRPr lang="en-US">
              <a:latin typeface="+mj-lt"/>
            </a:endParaRPr>
          </a:p>
        </p:txBody>
      </p:sp>
    </p:spTree>
    <p:extLst>
      <p:ext uri="{BB962C8B-B14F-4D97-AF65-F5344CB8AC3E}">
        <p14:creationId xmlns:p14="http://schemas.microsoft.com/office/powerpoint/2010/main" val="21417477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1" name="Rectangle 3"/>
          <p:cNvSpPr>
            <a:spLocks noGrp="1" noChangeArrowheads="1"/>
          </p:cNvSpPr>
          <p:nvPr>
            <p:ph type="body" idx="4294967295"/>
          </p:nvPr>
        </p:nvSpPr>
        <p:spPr>
          <a:xfrm>
            <a:off x="824345" y="1257587"/>
            <a:ext cx="10515600" cy="4547467"/>
          </a:xfrm>
        </p:spPr>
        <p:txBody>
          <a:bodyPr>
            <a:normAutofit lnSpcReduction="10000"/>
          </a:bodyPr>
          <a:lstStyle/>
          <a:p>
            <a:pPr>
              <a:lnSpc>
                <a:spcPct val="80000"/>
              </a:lnSpc>
            </a:pPr>
            <a:r>
              <a:rPr lang="en-US" altLang="en-US" sz="2500" dirty="0">
                <a:latin typeface="+mj-lt"/>
              </a:rPr>
              <a:t>A 1990 Macworld article by noted industry critic, Paul </a:t>
            </a:r>
            <a:r>
              <a:rPr lang="en-US" altLang="en-US" sz="2500" dirty="0" err="1">
                <a:latin typeface="+mj-lt"/>
              </a:rPr>
              <a:t>Brodeur</a:t>
            </a:r>
            <a:r>
              <a:rPr lang="en-US" altLang="en-US" sz="2500" dirty="0">
                <a:latin typeface="+mj-lt"/>
              </a:rPr>
              <a:t>, proposed that users maintain the following distances to </a:t>
            </a:r>
            <a:r>
              <a:rPr lang="en-US" altLang="en-US" sz="2500" dirty="0" err="1">
                <a:latin typeface="+mj-lt"/>
              </a:rPr>
              <a:t>minimise</a:t>
            </a:r>
            <a:r>
              <a:rPr lang="en-US" altLang="en-US" sz="2500" dirty="0">
                <a:latin typeface="+mj-lt"/>
              </a:rPr>
              <a:t> exposure: </a:t>
            </a:r>
          </a:p>
          <a:p>
            <a:pPr lvl="1">
              <a:lnSpc>
                <a:spcPct val="80000"/>
              </a:lnSpc>
            </a:pPr>
            <a:r>
              <a:rPr lang="en-US" altLang="en-US" sz="2100" dirty="0">
                <a:latin typeface="+mj-lt"/>
              </a:rPr>
              <a:t>28 inches or more from the video screen </a:t>
            </a:r>
          </a:p>
          <a:p>
            <a:pPr lvl="1">
              <a:lnSpc>
                <a:spcPct val="80000"/>
              </a:lnSpc>
            </a:pPr>
            <a:r>
              <a:rPr lang="en-US" altLang="en-US" sz="2100" dirty="0">
                <a:latin typeface="+mj-lt"/>
              </a:rPr>
              <a:t>48 inches or more from the sides and backs of any CPU’s. </a:t>
            </a:r>
          </a:p>
          <a:p>
            <a:pPr lvl="1">
              <a:lnSpc>
                <a:spcPct val="80000"/>
              </a:lnSpc>
              <a:buFont typeface="Wingdings" pitchFamily="2" charset="2"/>
              <a:buNone/>
            </a:pPr>
            <a:endParaRPr lang="en-US" altLang="en-US" sz="2100" dirty="0">
              <a:latin typeface="+mj-lt"/>
            </a:endParaRPr>
          </a:p>
          <a:p>
            <a:pPr>
              <a:lnSpc>
                <a:spcPct val="80000"/>
              </a:lnSpc>
            </a:pPr>
            <a:r>
              <a:rPr lang="en-US" altLang="en-US" sz="2500" dirty="0">
                <a:latin typeface="+mj-lt"/>
              </a:rPr>
              <a:t>Although these guidelines seem overly cautious, a fundamental principle is that magnetic field strength diminishes rapidly with distance. </a:t>
            </a:r>
          </a:p>
          <a:p>
            <a:pPr>
              <a:lnSpc>
                <a:spcPct val="80000"/>
              </a:lnSpc>
              <a:buFont typeface="Wingdings" pitchFamily="2" charset="2"/>
              <a:buNone/>
            </a:pPr>
            <a:endParaRPr lang="en-US" altLang="en-US" sz="2500" dirty="0">
              <a:latin typeface="+mj-lt"/>
            </a:endParaRPr>
          </a:p>
          <a:p>
            <a:pPr>
              <a:lnSpc>
                <a:spcPct val="80000"/>
              </a:lnSpc>
            </a:pPr>
            <a:r>
              <a:rPr lang="en-US" altLang="en-US" sz="2500" dirty="0">
                <a:latin typeface="+mj-lt"/>
              </a:rPr>
              <a:t>Users could, for example, select fonts with larger point sizes to permit working further from the screen. </a:t>
            </a:r>
          </a:p>
          <a:p>
            <a:pPr>
              <a:lnSpc>
                <a:spcPct val="80000"/>
              </a:lnSpc>
              <a:buFont typeface="Wingdings" pitchFamily="2" charset="2"/>
              <a:buNone/>
            </a:pPr>
            <a:endParaRPr lang="en-US" altLang="en-US" sz="2500" dirty="0">
              <a:latin typeface="+mj-lt"/>
            </a:endParaRPr>
          </a:p>
          <a:p>
            <a:pPr>
              <a:lnSpc>
                <a:spcPct val="80000"/>
              </a:lnSpc>
            </a:pPr>
            <a:r>
              <a:rPr lang="en-US" altLang="en-US" sz="2500" dirty="0">
                <a:latin typeface="+mj-lt"/>
              </a:rPr>
              <a:t>Last but not least education and training of users is important in order to minimize the health concerns. </a:t>
            </a:r>
          </a:p>
          <a:p>
            <a:pPr>
              <a:lnSpc>
                <a:spcPct val="80000"/>
              </a:lnSpc>
            </a:pPr>
            <a:endParaRPr lang="en-US" altLang="en-US" sz="2500"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t>35</a:t>
            </a:fld>
            <a:endParaRPr lang="en-US"/>
          </a:p>
        </p:txBody>
      </p:sp>
    </p:spTree>
    <p:extLst>
      <p:ext uri="{BB962C8B-B14F-4D97-AF65-F5344CB8AC3E}">
        <p14:creationId xmlns:p14="http://schemas.microsoft.com/office/powerpoint/2010/main" val="8498952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83139" name="Rectangle 3"/>
          <p:cNvSpPr>
            <a:spLocks noGrp="1" noChangeArrowheads="1"/>
          </p:cNvSpPr>
          <p:nvPr>
            <p:ph type="body" idx="1"/>
          </p:nvPr>
        </p:nvSpPr>
        <p:spPr>
          <a:xfrm>
            <a:off x="838200" y="1752600"/>
            <a:ext cx="9476512"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0" indent="0">
              <a:buNone/>
            </a:pPr>
            <a:r>
              <a:rPr lang="en-US" altLang="en-US" sz="4000" b="1" dirty="0" smtClean="0">
                <a:latin typeface="+mj-lt"/>
              </a:rPr>
              <a:t>Objective 4: Discuss other emerging </a:t>
            </a:r>
            <a:r>
              <a:rPr lang="en-US" altLang="en-US" sz="4000" b="1" dirty="0">
                <a:latin typeface="+mj-lt"/>
              </a:rPr>
              <a:t>issues in Accounting Information Systems</a:t>
            </a: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36</a:t>
            </a:fld>
            <a:endParaRPr lang="en-US" dirty="0">
              <a:latin typeface="+mj-lt"/>
            </a:endParaRPr>
          </a:p>
        </p:txBody>
      </p:sp>
    </p:spTree>
    <p:extLst>
      <p:ext uri="{BB962C8B-B14F-4D97-AF65-F5344CB8AC3E}">
        <p14:creationId xmlns:p14="http://schemas.microsoft.com/office/powerpoint/2010/main" val="17282756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Discuss the following issues as they relate to your Country </a:t>
            </a:r>
            <a:endParaRPr lang="en-US" dirty="0"/>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37</a:t>
            </a:fld>
            <a:endParaRPr lang="en-US">
              <a:latin typeface="+mj-lt"/>
            </a:endParaRPr>
          </a:p>
        </p:txBody>
      </p:sp>
      <p:sp>
        <p:nvSpPr>
          <p:cNvPr id="5" name="Rectangle 1"/>
          <p:cNvSpPr>
            <a:spLocks noGrp="1" noChangeArrowheads="1"/>
          </p:cNvSpPr>
          <p:nvPr>
            <p:ph idx="1"/>
          </p:nvPr>
        </p:nvSpPr>
        <p:spPr bwMode="auto">
          <a:xfrm>
            <a:off x="838200" y="2231579"/>
            <a:ext cx="10515600"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b="0" i="0" u="none" strike="noStrike" cap="none" normalizeH="0" baseline="0" dirty="0" smtClean="0">
                <a:ln>
                  <a:noFill/>
                </a:ln>
                <a:solidFill>
                  <a:schemeClr val="tx1"/>
                </a:solidFill>
                <a:effectLst/>
                <a:latin typeface="+mj-lt"/>
              </a:rPr>
              <a:t>Tax Regime and Tax Cuts in the country </a:t>
            </a:r>
          </a:p>
          <a:p>
            <a:pPr marL="342900" marR="0" lvl="0" indent="-3429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b="0" i="0" u="none" strike="noStrike" cap="none" normalizeH="0" baseline="0" dirty="0" smtClean="0">
                <a:ln>
                  <a:noFill/>
                </a:ln>
                <a:solidFill>
                  <a:schemeClr val="tx1"/>
                </a:solidFill>
                <a:effectLst/>
                <a:latin typeface="+mj-lt"/>
              </a:rPr>
              <a:t>Automation and AI </a:t>
            </a:r>
          </a:p>
          <a:p>
            <a:pPr marL="342900" marR="0" lvl="0" indent="-342900" algn="just" defTabSz="914400" rtl="0" eaLnBrk="0" fontAlgn="base" latinLnBrk="0" hangingPunct="0">
              <a:lnSpc>
                <a:spcPct val="200000"/>
              </a:lnSpc>
              <a:spcBef>
                <a:spcPct val="0"/>
              </a:spcBef>
              <a:spcAft>
                <a:spcPct val="0"/>
              </a:spcAft>
              <a:buClrTx/>
              <a:buSzTx/>
              <a:buFont typeface="+mj-lt"/>
              <a:buAutoNum type="arabicPeriod"/>
              <a:tabLst/>
            </a:pPr>
            <a:r>
              <a:rPr lang="en-US" altLang="en-US" dirty="0" smtClean="0">
                <a:latin typeface="+mj-lt"/>
              </a:rPr>
              <a:t>Current skills required for accountants </a:t>
            </a:r>
            <a:endParaRPr kumimoji="0" lang="en-US" altLang="en-US" b="0" i="0" u="none" strike="noStrike" cap="none" normalizeH="0" baseline="0" dirty="0" smtClean="0">
              <a:ln>
                <a:noFill/>
              </a:ln>
              <a:solidFill>
                <a:schemeClr val="tx1"/>
              </a:solidFill>
              <a:effectLst/>
              <a:latin typeface="+mj-lt"/>
            </a:endParaRPr>
          </a:p>
          <a:p>
            <a:pPr marL="342900" marR="0" lvl="0" indent="-3429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b="0" i="0" u="none" strike="noStrike" cap="none" normalizeH="0" baseline="0" dirty="0" smtClean="0">
                <a:ln>
                  <a:noFill/>
                </a:ln>
                <a:solidFill>
                  <a:schemeClr val="tx1"/>
                </a:solidFill>
                <a:effectLst/>
                <a:latin typeface="+mj-lt"/>
              </a:rPr>
              <a:t>Cybersecurity is becoming a bigger priority. </a:t>
            </a:r>
          </a:p>
        </p:txBody>
      </p:sp>
    </p:spTree>
    <p:extLst>
      <p:ext uri="{BB962C8B-B14F-4D97-AF65-F5344CB8AC3E}">
        <p14:creationId xmlns:p14="http://schemas.microsoft.com/office/powerpoint/2010/main" val="20021212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83139" name="Rectangle 3"/>
          <p:cNvSpPr>
            <a:spLocks noGrp="1" noChangeArrowheads="1"/>
          </p:cNvSpPr>
          <p:nvPr>
            <p:ph type="body" idx="1"/>
          </p:nvPr>
        </p:nvSpPr>
        <p:spPr>
          <a:xfrm>
            <a:off x="838200" y="1752600"/>
            <a:ext cx="9476512" cy="41148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ormAutofit/>
          </a:bodyPr>
          <a:lstStyle/>
          <a:p>
            <a:pPr marL="0" indent="0">
              <a:buNone/>
            </a:pPr>
            <a:r>
              <a:rPr lang="en-GB" altLang="en-US" sz="4000" b="1" dirty="0" smtClean="0">
                <a:latin typeface="+mj-lt"/>
              </a:rPr>
              <a:t>Objective 5: Identify </a:t>
            </a:r>
            <a:r>
              <a:rPr lang="en-GB" altLang="en-US" sz="4000" b="1" dirty="0">
                <a:latin typeface="+mj-lt"/>
              </a:rPr>
              <a:t>the opportunities that exist as a result of emerging issues in Accounting Information Systems</a:t>
            </a:r>
            <a:endParaRPr lang="en-US" altLang="en-US" sz="4000" b="1" dirty="0">
              <a:latin typeface="+mj-lt"/>
            </a:endParaRPr>
          </a:p>
        </p:txBody>
      </p:sp>
      <p:sp>
        <p:nvSpPr>
          <p:cNvPr id="2" name="Slide Number Placeholder 1"/>
          <p:cNvSpPr>
            <a:spLocks noGrp="1"/>
          </p:cNvSpPr>
          <p:nvPr>
            <p:ph type="sldNum" sz="quarter" idx="12"/>
          </p:nvPr>
        </p:nvSpPr>
        <p:spPr/>
        <p:txBody>
          <a:bodyPr/>
          <a:lstStyle/>
          <a:p>
            <a:fld id="{919C02E9-2FDD-4E92-B284-B4B315E5001E}" type="slidenum">
              <a:rPr lang="en-US" smtClean="0">
                <a:latin typeface="+mj-lt"/>
              </a:rPr>
              <a:t>38</a:t>
            </a:fld>
            <a:endParaRPr lang="en-US">
              <a:latin typeface="+mj-lt"/>
            </a:endParaRPr>
          </a:p>
        </p:txBody>
      </p:sp>
    </p:spTree>
    <p:extLst>
      <p:ext uri="{BB962C8B-B14F-4D97-AF65-F5344CB8AC3E}">
        <p14:creationId xmlns:p14="http://schemas.microsoft.com/office/powerpoint/2010/main" val="19868603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Discuss how Accountants can position themselves given the following emerging issues </a:t>
            </a:r>
            <a:endParaRPr lang="en-US" b="1" dirty="0"/>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39</a:t>
            </a:fld>
            <a:endParaRPr lang="en-US">
              <a:latin typeface="+mj-lt"/>
            </a:endParaRPr>
          </a:p>
        </p:txBody>
      </p:sp>
      <p:sp>
        <p:nvSpPr>
          <p:cNvPr id="5" name="Rectangle 1"/>
          <p:cNvSpPr>
            <a:spLocks noGrp="1" noChangeArrowheads="1"/>
          </p:cNvSpPr>
          <p:nvPr>
            <p:ph idx="1"/>
          </p:nvPr>
        </p:nvSpPr>
        <p:spPr bwMode="auto">
          <a:xfrm>
            <a:off x="838200" y="2237894"/>
            <a:ext cx="10515600" cy="2556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b="0" i="0" u="none" strike="noStrike" cap="none" normalizeH="0" baseline="0" dirty="0" smtClean="0">
                <a:ln>
                  <a:noFill/>
                </a:ln>
                <a:solidFill>
                  <a:schemeClr val="tx1"/>
                </a:solidFill>
                <a:effectLst/>
                <a:latin typeface="+mj-lt"/>
              </a:rPr>
              <a:t>Tax Regime and Tax Cuts in the country </a:t>
            </a:r>
          </a:p>
          <a:p>
            <a:pPr marL="342900" marR="0" lvl="0" indent="-3429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b="0" i="0" u="none" strike="noStrike" cap="none" normalizeH="0" baseline="0" dirty="0" smtClean="0">
                <a:ln>
                  <a:noFill/>
                </a:ln>
                <a:solidFill>
                  <a:schemeClr val="tx1"/>
                </a:solidFill>
                <a:effectLst/>
                <a:latin typeface="+mj-lt"/>
              </a:rPr>
              <a:t>Automation and AI </a:t>
            </a:r>
          </a:p>
          <a:p>
            <a:pPr marL="342900" marR="0" lvl="0" indent="-342900" algn="just" defTabSz="914400" rtl="0" eaLnBrk="0" fontAlgn="base" latinLnBrk="0" hangingPunct="0">
              <a:lnSpc>
                <a:spcPct val="200000"/>
              </a:lnSpc>
              <a:spcBef>
                <a:spcPct val="0"/>
              </a:spcBef>
              <a:spcAft>
                <a:spcPct val="0"/>
              </a:spcAft>
              <a:buClrTx/>
              <a:buSzTx/>
              <a:buFont typeface="+mj-lt"/>
              <a:buAutoNum type="arabicPeriod"/>
              <a:tabLst/>
            </a:pPr>
            <a:r>
              <a:rPr kumimoji="0" lang="en-US" altLang="en-US" b="0" i="0" u="none" strike="noStrike" cap="none" normalizeH="0" baseline="0" dirty="0" smtClean="0">
                <a:ln>
                  <a:noFill/>
                </a:ln>
                <a:solidFill>
                  <a:schemeClr val="tx1"/>
                </a:solidFill>
                <a:effectLst/>
                <a:latin typeface="+mj-lt"/>
              </a:rPr>
              <a:t>Cybersecurity  </a:t>
            </a:r>
          </a:p>
        </p:txBody>
      </p:sp>
    </p:spTree>
    <p:extLst>
      <p:ext uri="{BB962C8B-B14F-4D97-AF65-F5344CB8AC3E}">
        <p14:creationId xmlns:p14="http://schemas.microsoft.com/office/powerpoint/2010/main" val="6701669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References</a:t>
            </a:r>
            <a:endParaRPr lang="en-US" b="1" dirty="0"/>
          </a:p>
        </p:txBody>
      </p:sp>
      <p:sp>
        <p:nvSpPr>
          <p:cNvPr id="3" name="Content Placeholder 2"/>
          <p:cNvSpPr>
            <a:spLocks noGrp="1"/>
          </p:cNvSpPr>
          <p:nvPr>
            <p:ph idx="1"/>
          </p:nvPr>
        </p:nvSpPr>
        <p:spPr>
          <a:xfrm>
            <a:off x="838199" y="1825625"/>
            <a:ext cx="10996749" cy="4351338"/>
          </a:xfrm>
        </p:spPr>
        <p:txBody>
          <a:bodyPr>
            <a:normAutofit fontScale="92500"/>
          </a:bodyPr>
          <a:lstStyle/>
          <a:p>
            <a:pPr marL="571500" indent="-571500">
              <a:buFont typeface="+mj-lt"/>
              <a:buAutoNum type="romanLcPeriod"/>
            </a:pPr>
            <a:r>
              <a:rPr lang="en-GB" dirty="0" smtClean="0">
                <a:latin typeface="+mj-lt"/>
              </a:rPr>
              <a:t>Marshall B. Romney&amp; Paul J. </a:t>
            </a:r>
            <a:r>
              <a:rPr lang="en-GB" dirty="0" err="1" smtClean="0">
                <a:latin typeface="+mj-lt"/>
              </a:rPr>
              <a:t>Steinbar</a:t>
            </a:r>
            <a:r>
              <a:rPr lang="en-GB" dirty="0" smtClean="0">
                <a:latin typeface="+mj-lt"/>
              </a:rPr>
              <a:t>(2021). </a:t>
            </a:r>
            <a:r>
              <a:rPr lang="en-GB" i="1" dirty="0" smtClean="0">
                <a:latin typeface="+mj-lt"/>
              </a:rPr>
              <a:t>Accounting Information Systems (15</a:t>
            </a:r>
            <a:r>
              <a:rPr lang="en-GB" i="1" baseline="30000" dirty="0" smtClean="0">
                <a:latin typeface="+mj-lt"/>
              </a:rPr>
              <a:t>th</a:t>
            </a:r>
            <a:r>
              <a:rPr lang="en-GB" i="1" dirty="0" smtClean="0">
                <a:latin typeface="+mj-lt"/>
              </a:rPr>
              <a:t> Edition)</a:t>
            </a:r>
            <a:r>
              <a:rPr lang="en-GB" dirty="0" smtClean="0">
                <a:latin typeface="+mj-lt"/>
              </a:rPr>
              <a:t>, Pearson Education</a:t>
            </a:r>
          </a:p>
          <a:p>
            <a:pPr marL="571500" indent="-571500">
              <a:buFont typeface="+mj-lt"/>
              <a:buAutoNum type="romanLcPeriod"/>
            </a:pPr>
            <a:r>
              <a:rPr lang="en-US" dirty="0" err="1" smtClean="0">
                <a:latin typeface="+mj-lt"/>
              </a:rPr>
              <a:t>Gelinas</a:t>
            </a:r>
            <a:r>
              <a:rPr lang="en-US" dirty="0">
                <a:latin typeface="+mj-lt"/>
              </a:rPr>
              <a:t>, U. J., Dull, R. B., &amp; Wheeler, P. R. (2018). </a:t>
            </a:r>
            <a:r>
              <a:rPr lang="en-US" i="1" dirty="0">
                <a:latin typeface="+mj-lt"/>
              </a:rPr>
              <a:t>Accounting information </a:t>
            </a:r>
            <a:r>
              <a:rPr lang="en-US" i="1" dirty="0" smtClean="0">
                <a:latin typeface="+mj-lt"/>
              </a:rPr>
              <a:t>systems</a:t>
            </a:r>
            <a:r>
              <a:rPr lang="en-US" dirty="0">
                <a:latin typeface="+mj-lt"/>
              </a:rPr>
              <a:t> </a:t>
            </a:r>
            <a:r>
              <a:rPr lang="en-US" dirty="0" smtClean="0">
                <a:latin typeface="+mj-lt"/>
              </a:rPr>
              <a:t>(11th international), Cengage </a:t>
            </a:r>
            <a:r>
              <a:rPr lang="en-US" dirty="0">
                <a:latin typeface="+mj-lt"/>
              </a:rPr>
              <a:t>Learning Australia.</a:t>
            </a:r>
          </a:p>
          <a:p>
            <a:pPr marL="571500" lvl="0" indent="-571500">
              <a:buFont typeface="+mj-lt"/>
              <a:buAutoNum type="romanLcPeriod"/>
            </a:pPr>
            <a:r>
              <a:rPr lang="en-US" dirty="0" err="1">
                <a:latin typeface="+mj-lt"/>
              </a:rPr>
              <a:t>Simkin</a:t>
            </a:r>
            <a:r>
              <a:rPr lang="en-US" dirty="0">
                <a:latin typeface="+mj-lt"/>
              </a:rPr>
              <a:t>, M. G., Worrell, J. L</a:t>
            </a:r>
            <a:r>
              <a:rPr lang="en-US" dirty="0" smtClean="0">
                <a:latin typeface="+mj-lt"/>
              </a:rPr>
              <a:t>. &amp; </a:t>
            </a:r>
            <a:r>
              <a:rPr lang="en-US" dirty="0">
                <a:latin typeface="+mj-lt"/>
              </a:rPr>
              <a:t>Savage, A. A. (2019). </a:t>
            </a:r>
            <a:r>
              <a:rPr lang="en-US" i="1" dirty="0">
                <a:latin typeface="+mj-lt"/>
              </a:rPr>
              <a:t>Core concepts of accounting information systems</a:t>
            </a:r>
            <a:r>
              <a:rPr lang="en-US" dirty="0">
                <a:latin typeface="+mj-lt"/>
              </a:rPr>
              <a:t> (Fourteenth edition): John Wiley &amp; Sons</a:t>
            </a:r>
          </a:p>
          <a:p>
            <a:pPr marL="571500" lvl="0" indent="-571500">
              <a:buFont typeface="+mj-lt"/>
              <a:buAutoNum type="romanLcPeriod"/>
            </a:pPr>
            <a:r>
              <a:rPr lang="en-US" dirty="0">
                <a:latin typeface="+mj-lt"/>
              </a:rPr>
              <a:t>Quinn, M., &amp; Strauss, E. (Eds</a:t>
            </a:r>
            <a:r>
              <a:rPr lang="en-US" dirty="0" smtClean="0">
                <a:latin typeface="+mj-lt"/>
              </a:rPr>
              <a:t>.) (</a:t>
            </a:r>
            <a:r>
              <a:rPr lang="en-US" dirty="0">
                <a:latin typeface="+mj-lt"/>
              </a:rPr>
              <a:t>2018). </a:t>
            </a:r>
            <a:r>
              <a:rPr lang="en-US" i="1" dirty="0">
                <a:latin typeface="+mj-lt"/>
              </a:rPr>
              <a:t>The </a:t>
            </a:r>
            <a:r>
              <a:rPr lang="en-US" i="1" dirty="0" smtClean="0">
                <a:latin typeface="+mj-lt"/>
              </a:rPr>
              <a:t>Routledge </a:t>
            </a:r>
            <a:r>
              <a:rPr lang="en-US" i="1" dirty="0">
                <a:latin typeface="+mj-lt"/>
              </a:rPr>
              <a:t>companion to accounting information </a:t>
            </a:r>
            <a:r>
              <a:rPr lang="en-US" i="1" dirty="0" smtClean="0">
                <a:latin typeface="+mj-lt"/>
              </a:rPr>
              <a:t>systems</a:t>
            </a:r>
            <a:r>
              <a:rPr lang="en-US" dirty="0" smtClean="0">
                <a:latin typeface="+mj-lt"/>
              </a:rPr>
              <a:t>, Routledge</a:t>
            </a:r>
            <a:r>
              <a:rPr lang="en-US" dirty="0" smtClean="0">
                <a:latin typeface="+mj-lt"/>
              </a:rPr>
              <a:t>.</a:t>
            </a:r>
          </a:p>
          <a:p>
            <a:pPr marL="571500" indent="-571500">
              <a:buFont typeface="+mj-lt"/>
              <a:buAutoNum type="romanLcPeriod"/>
            </a:pPr>
            <a:r>
              <a:rPr lang="en-US" dirty="0">
                <a:latin typeface="+mj-lt"/>
              </a:rPr>
              <a:t>Laudon, J.P. &amp; Laudon, K.C. (2009). </a:t>
            </a:r>
            <a:r>
              <a:rPr lang="en-US" dirty="0" smtClean="0">
                <a:latin typeface="+mj-lt"/>
              </a:rPr>
              <a:t>Essentials </a:t>
            </a:r>
            <a:r>
              <a:rPr lang="en-US" dirty="0">
                <a:latin typeface="+mj-lt"/>
              </a:rPr>
              <a:t>of Management Information Systems, 5th </a:t>
            </a:r>
            <a:r>
              <a:rPr lang="en-US" dirty="0" err="1">
                <a:latin typeface="+mj-lt"/>
              </a:rPr>
              <a:t>ed</a:t>
            </a:r>
            <a:r>
              <a:rPr lang="en-US" dirty="0" smtClean="0">
                <a:latin typeface="+mj-lt"/>
              </a:rPr>
              <a:t>,; Prentice </a:t>
            </a:r>
            <a:r>
              <a:rPr lang="en-US" dirty="0">
                <a:latin typeface="+mj-lt"/>
              </a:rPr>
              <a:t>Hall. </a:t>
            </a:r>
          </a:p>
          <a:p>
            <a:pPr marL="571500" lvl="0" indent="-571500">
              <a:buFont typeface="+mj-lt"/>
              <a:buAutoNum type="romanLcPeriod"/>
            </a:pPr>
            <a:endParaRPr lang="en-US" dirty="0">
              <a:latin typeface="+mj-lt"/>
            </a:endParaRPr>
          </a:p>
          <a:p>
            <a:endParaRPr lang="en-GB" dirty="0" smtClean="0">
              <a:latin typeface="+mj-lt"/>
            </a:endParaRPr>
          </a:p>
          <a:p>
            <a:endParaRPr lang="en-US" dirty="0">
              <a:latin typeface="+mj-lt"/>
            </a:endParaRPr>
          </a:p>
        </p:txBody>
      </p:sp>
      <p:sp>
        <p:nvSpPr>
          <p:cNvPr id="4" name="Slide Number Placeholder 3"/>
          <p:cNvSpPr>
            <a:spLocks noGrp="1"/>
          </p:cNvSpPr>
          <p:nvPr>
            <p:ph type="sldNum" sz="quarter" idx="12"/>
          </p:nvPr>
        </p:nvSpPr>
        <p:spPr/>
        <p:txBody>
          <a:bodyPr/>
          <a:lstStyle/>
          <a:p>
            <a:fld id="{919C02E9-2FDD-4E92-B284-B4B315E5001E}" type="slidenum">
              <a:rPr lang="en-US" smtClean="0">
                <a:latin typeface="+mj-lt"/>
              </a:rPr>
              <a:t>40</a:t>
            </a:fld>
            <a:endParaRPr lang="en-US">
              <a:latin typeface="+mj-lt"/>
            </a:endParaRPr>
          </a:p>
        </p:txBody>
      </p:sp>
    </p:spTree>
    <p:extLst>
      <p:ext uri="{BB962C8B-B14F-4D97-AF65-F5344CB8AC3E}">
        <p14:creationId xmlns:p14="http://schemas.microsoft.com/office/powerpoint/2010/main" val="134404492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1243</TotalTime>
  <Words>2498</Words>
  <Application>Microsoft Office PowerPoint</Application>
  <PresentationFormat>Widescreen</PresentationFormat>
  <Paragraphs>223</Paragraphs>
  <Slides>40</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Wingdings</vt:lpstr>
      <vt:lpstr>Office Theme</vt:lpstr>
      <vt:lpstr>Accounting Information Systems </vt:lpstr>
      <vt:lpstr>Chapter 14: Learning Objectives</vt:lpstr>
      <vt:lpstr>PowerPoint Presentation</vt:lpstr>
      <vt:lpstr>Computer Security &amp; Ethics</vt:lpstr>
      <vt:lpstr>Computer Risks &amp; Protection</vt:lpstr>
      <vt:lpstr>Why secure your computer?</vt:lpstr>
      <vt:lpstr> How easy is it to break into my computer?  </vt:lpstr>
      <vt:lpstr>Solutions to security challenges</vt:lpstr>
      <vt:lpstr>PowerPoint Presentation</vt:lpstr>
      <vt:lpstr>PowerPoint Presentation</vt:lpstr>
      <vt:lpstr>COMPUTER SYSTEMS VULNERABILITY</vt:lpstr>
      <vt:lpstr>Computer crimes</vt:lpstr>
      <vt:lpstr>Data manipulation</vt:lpstr>
      <vt:lpstr>Data manipulation</vt:lpstr>
      <vt:lpstr>Data manipulation</vt:lpstr>
      <vt:lpstr>Data manipulation</vt:lpstr>
      <vt:lpstr>Data manipulation</vt:lpstr>
      <vt:lpstr>Data manipulation</vt:lpstr>
      <vt:lpstr>Data manipulation</vt:lpstr>
      <vt:lpstr>data Security</vt:lpstr>
      <vt:lpstr>data Security</vt:lpstr>
      <vt:lpstr>data Security</vt:lpstr>
      <vt:lpstr>data Security</vt:lpstr>
      <vt:lpstr>communication controls</vt:lpstr>
      <vt:lpstr>communication controls</vt:lpstr>
      <vt:lpstr>communication controls</vt:lpstr>
      <vt:lpstr>communication controls</vt:lpstr>
      <vt:lpstr>communication controls</vt:lpstr>
      <vt:lpstr>PowerPoint Presentation</vt:lpstr>
      <vt:lpstr>Ethics &amp; Society</vt:lpstr>
      <vt:lpstr>The Issues..</vt:lpstr>
      <vt:lpstr>Health Concerns for Computer Users</vt:lpstr>
      <vt:lpstr>PowerPoint Presentation</vt:lpstr>
      <vt:lpstr>Other Factors to consider</vt:lpstr>
      <vt:lpstr>PowerPoint Presentation</vt:lpstr>
      <vt:lpstr>PowerPoint Presentation</vt:lpstr>
      <vt:lpstr>Discuss the following issues as they relate to your Country </vt:lpstr>
      <vt:lpstr>PowerPoint Presentation</vt:lpstr>
      <vt:lpstr>Discuss how Accountants can position themselves given the following emerging issues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CoD_CIT</dc:creator>
  <cp:lastModifiedBy>CoD_CIT</cp:lastModifiedBy>
  <cp:revision>128</cp:revision>
  <dcterms:created xsi:type="dcterms:W3CDTF">2022-03-16T13:18:21Z</dcterms:created>
  <dcterms:modified xsi:type="dcterms:W3CDTF">2022-05-31T07:57:16Z</dcterms:modified>
</cp:coreProperties>
</file>