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ig9BMxQM2CywnNreb+gEiizzK9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130e8091260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130e809126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1"/>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1"/>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1"/>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41"/>
          <p:cNvGrpSpPr/>
          <p:nvPr/>
        </p:nvGrpSpPr>
        <p:grpSpPr>
          <a:xfrm>
            <a:off x="9649215" y="4068923"/>
            <a:ext cx="1080904" cy="1080902"/>
            <a:chOff x="9685338" y="4460675"/>
            <a:chExt cx="1080904" cy="1080902"/>
          </a:xfrm>
        </p:grpSpPr>
        <p:sp>
          <p:nvSpPr>
            <p:cNvPr id="19" name="Google Shape;19;p41"/>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1"/>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1"/>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1"/>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3"/>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3"/>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3"/>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3"/>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3"/>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3"/>
          <p:cNvGrpSpPr/>
          <p:nvPr/>
        </p:nvGrpSpPr>
        <p:grpSpPr>
          <a:xfrm>
            <a:off x="897399" y="2325848"/>
            <a:ext cx="1080904" cy="1080902"/>
            <a:chOff x="9685338" y="4460675"/>
            <a:chExt cx="1080904" cy="1080902"/>
          </a:xfrm>
        </p:grpSpPr>
        <p:sp>
          <p:nvSpPr>
            <p:cNvPr id="39" name="Google Shape;39;p43"/>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3"/>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4"/>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44"/>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5"/>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45"/>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45"/>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45"/>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4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4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8"/>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8"/>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8"/>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8"/>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8"/>
          <p:cNvGrpSpPr/>
          <p:nvPr/>
        </p:nvGrpSpPr>
        <p:grpSpPr>
          <a:xfrm>
            <a:off x="11401725" y="6229681"/>
            <a:ext cx="457200" cy="457200"/>
            <a:chOff x="11361456" y="6195813"/>
            <a:chExt cx="548640" cy="548640"/>
          </a:xfrm>
        </p:grpSpPr>
        <p:sp>
          <p:nvSpPr>
            <p:cNvPr id="75" name="Google Shape;75;p48"/>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8"/>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9"/>
          <p:cNvSpPr/>
          <p:nvPr>
            <p:ph idx="2" type="pic"/>
          </p:nvPr>
        </p:nvSpPr>
        <p:spPr>
          <a:xfrm>
            <a:off x="0" y="0"/>
            <a:ext cx="8303740" cy="6858000"/>
          </a:xfrm>
          <a:prstGeom prst="rect">
            <a:avLst/>
          </a:prstGeom>
          <a:solidFill>
            <a:srgbClr val="E1DFDF"/>
          </a:solidFill>
          <a:ln>
            <a:noFill/>
          </a:ln>
        </p:spPr>
      </p:sp>
      <p:sp>
        <p:nvSpPr>
          <p:cNvPr id="82" name="Google Shape;82;p49"/>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9"/>
          <p:cNvGrpSpPr/>
          <p:nvPr/>
        </p:nvGrpSpPr>
        <p:grpSpPr>
          <a:xfrm>
            <a:off x="11401725" y="6229681"/>
            <a:ext cx="457200" cy="457200"/>
            <a:chOff x="11361456" y="6195813"/>
            <a:chExt cx="548640" cy="548640"/>
          </a:xfrm>
        </p:grpSpPr>
        <p:sp>
          <p:nvSpPr>
            <p:cNvPr id="85" name="Google Shape;85;p4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0"/>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5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1"/>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1"/>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5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0"/>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40"/>
          <p:cNvGrpSpPr/>
          <p:nvPr/>
        </p:nvGrpSpPr>
        <p:grpSpPr>
          <a:xfrm>
            <a:off x="11401725" y="6229681"/>
            <a:ext cx="457200" cy="457200"/>
            <a:chOff x="11361456" y="6195813"/>
            <a:chExt cx="548640" cy="548640"/>
          </a:xfrm>
        </p:grpSpPr>
        <p:sp>
          <p:nvSpPr>
            <p:cNvPr id="11" name="Google Shape;11;p40"/>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0.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3096882" y="646981"/>
            <a:ext cx="8953075" cy="2669272"/>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7. RHYTHM METER, SIZE</a:t>
            </a:r>
            <a:br>
              <a:rPr lang="mn-MN" sz="4800">
                <a:latin typeface="Times New Roman"/>
                <a:ea typeface="Times New Roman"/>
                <a:cs typeface="Times New Roman"/>
                <a:sym typeface="Times New Roman"/>
              </a:rPr>
            </a:br>
            <a:r>
              <a:rPr b="1" lang="mn-MN" sz="4800">
                <a:latin typeface="Times New Roman"/>
                <a:ea typeface="Times New Roman"/>
                <a:cs typeface="Times New Roman"/>
                <a:sym typeface="Times New Roman"/>
              </a:rPr>
              <a:t>РИТМ МЕТР, РАЗМЕР</a:t>
            </a:r>
            <a:endParaRPr sz="4800">
              <a:latin typeface="Times New Roman"/>
              <a:ea typeface="Times New Roman"/>
              <a:cs typeface="Times New Roman"/>
              <a:sym typeface="Times New Roman"/>
            </a:endParaRPr>
          </a:p>
        </p:txBody>
      </p:sp>
      <p:sp>
        <p:nvSpPr>
          <p:cNvPr id="105" name="Google Shape;105;p1"/>
          <p:cNvSpPr txBox="1"/>
          <p:nvPr>
            <p:ph idx="1" type="subTitle"/>
          </p:nvPr>
        </p:nvSpPr>
        <p:spPr>
          <a:xfrm>
            <a:off x="1460465" y="2986447"/>
            <a:ext cx="9086206" cy="195841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1870"/>
              <a:buNone/>
            </a:pPr>
            <a:r>
              <a:rPr b="1" lang="mn-MN"/>
              <a:t>1.Ритм метр, размер /Rhythm, meter/</a:t>
            </a:r>
            <a:endParaRPr/>
          </a:p>
          <a:p>
            <a:pPr indent="0" lvl="0" marL="0" rtl="0" algn="l">
              <a:lnSpc>
                <a:spcPct val="90000"/>
              </a:lnSpc>
              <a:spcBef>
                <a:spcPts val="1200"/>
              </a:spcBef>
              <a:spcAft>
                <a:spcPts val="0"/>
              </a:spcAft>
              <a:buSzPts val="1870"/>
              <a:buNone/>
            </a:pPr>
            <a:r>
              <a:rPr b="1" lang="mn-MN"/>
              <a:t>2.Метрийн акцент   /Meter’s accent/</a:t>
            </a:r>
            <a:endParaRPr/>
          </a:p>
          <a:p>
            <a:pPr indent="0" lvl="0" marL="0" rtl="0" algn="l">
              <a:lnSpc>
                <a:spcPct val="90000"/>
              </a:lnSpc>
              <a:spcBef>
                <a:spcPts val="1200"/>
              </a:spcBef>
              <a:spcAft>
                <a:spcPts val="0"/>
              </a:spcAft>
              <a:buSzPts val="1870"/>
              <a:buNone/>
            </a:pPr>
            <a:r>
              <a:rPr b="1" lang="mn-MN"/>
              <a:t>3.Энгийн, нийлмэл, холимог болон солигдмол метр, размер /Simple, compound, mixed and intra meter and size/</a:t>
            </a:r>
            <a:endParaRPr/>
          </a:p>
          <a:p>
            <a:pPr indent="0" lvl="0" marL="0" rtl="0" algn="l">
              <a:lnSpc>
                <a:spcPct val="90000"/>
              </a:lnSpc>
              <a:spcBef>
                <a:spcPts val="1200"/>
              </a:spcBef>
              <a:spcAft>
                <a:spcPts val="0"/>
              </a:spcAft>
              <a:buSzPts val="1870"/>
              <a:buNone/>
            </a:pPr>
            <a:r>
              <a:rPr b="1" lang="mn-MN"/>
              <a:t>4.Багцлал /Music note’s group/</a:t>
            </a:r>
            <a:endParaRPr/>
          </a:p>
          <a:p>
            <a:pPr indent="0" lvl="0" marL="0" rtl="0" algn="l">
              <a:lnSpc>
                <a:spcPct val="90000"/>
              </a:lnSpc>
              <a:spcBef>
                <a:spcPts val="1200"/>
              </a:spcBef>
              <a:spcAft>
                <a:spcPts val="0"/>
              </a:spcAft>
              <a:buSzPts val="1700"/>
              <a:buNone/>
            </a:pPr>
            <a:r>
              <a:t/>
            </a:r>
            <a:endParaRPr sz="2000">
              <a:latin typeface="Times New Roman"/>
              <a:ea typeface="Times New Roman"/>
              <a:cs typeface="Times New Roman"/>
              <a:sym typeface="Times New Roman"/>
            </a:endParaRPr>
          </a:p>
        </p:txBody>
      </p:sp>
      <p:sp>
        <p:nvSpPr>
          <p:cNvPr id="106" name="Google Shape;106;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7" name="Google Shape;107;p1"/>
          <p:cNvSpPr txBox="1"/>
          <p:nvPr/>
        </p:nvSpPr>
        <p:spPr>
          <a:xfrm>
            <a:off x="9631375" y="424500"/>
            <a:ext cx="1905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a:latin typeface="Rockwell"/>
                <a:ea typeface="Rockwell"/>
                <a:cs typeface="Rockwell"/>
                <a:sym typeface="Rockwell"/>
              </a:rPr>
              <a:t>MUSIC THEORY</a:t>
            </a:r>
            <a:endParaRPr>
              <a:latin typeface="Rockwell"/>
              <a:ea typeface="Rockwell"/>
              <a:cs typeface="Rockwell"/>
              <a:sym typeface="Rockwe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3338422" y="484632"/>
            <a:ext cx="7789825"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7200"/>
              <a:buFont typeface="Times New Roman"/>
              <a:buNone/>
            </a:pPr>
            <a:r>
              <a:rPr b="1" lang="mn-MN" sz="7200">
                <a:latin typeface="Times New Roman"/>
                <a:ea typeface="Times New Roman"/>
                <a:cs typeface="Times New Roman"/>
                <a:sym typeface="Times New Roman"/>
              </a:rPr>
              <a:t>ДЭД СЭДЭВ</a:t>
            </a:r>
            <a:endParaRPr b="1" sz="7200">
              <a:latin typeface="Times New Roman"/>
              <a:ea typeface="Times New Roman"/>
              <a:cs typeface="Times New Roman"/>
              <a:sym typeface="Times New Roman"/>
            </a:endParaRPr>
          </a:p>
        </p:txBody>
      </p:sp>
      <p:sp>
        <p:nvSpPr>
          <p:cNvPr id="113" name="Google Shape;113;p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lnSpcReduction="10000"/>
          </a:bodyPr>
          <a:lstStyle/>
          <a:p>
            <a:pPr indent="-215900" lvl="0" marL="182880" rtl="0" algn="l">
              <a:lnSpc>
                <a:spcPct val="90000"/>
              </a:lnSpc>
              <a:spcBef>
                <a:spcPts val="0"/>
              </a:spcBef>
              <a:spcAft>
                <a:spcPts val="0"/>
              </a:spcAft>
              <a:buSzPts val="3400"/>
              <a:buChar char="▪"/>
            </a:pPr>
            <a:r>
              <a:rPr b="1" lang="mn-MN" sz="4000"/>
              <a:t>1.Ритм метр, размер /Rhythm, meter/</a:t>
            </a:r>
            <a:endParaRPr sz="4000"/>
          </a:p>
          <a:p>
            <a:pPr indent="-215900" lvl="0" marL="182880" rtl="0" algn="l">
              <a:lnSpc>
                <a:spcPct val="90000"/>
              </a:lnSpc>
              <a:spcBef>
                <a:spcPts val="1200"/>
              </a:spcBef>
              <a:spcAft>
                <a:spcPts val="0"/>
              </a:spcAft>
              <a:buSzPts val="3400"/>
              <a:buChar char="▪"/>
            </a:pPr>
            <a:r>
              <a:rPr b="1" lang="mn-MN" sz="4000"/>
              <a:t>2.Метрийн акцент   /Meter’s accent/</a:t>
            </a:r>
            <a:endParaRPr sz="4000"/>
          </a:p>
          <a:p>
            <a:pPr indent="-215900" lvl="0" marL="182880" rtl="0" algn="l">
              <a:lnSpc>
                <a:spcPct val="90000"/>
              </a:lnSpc>
              <a:spcBef>
                <a:spcPts val="1200"/>
              </a:spcBef>
              <a:spcAft>
                <a:spcPts val="0"/>
              </a:spcAft>
              <a:buSzPts val="3400"/>
              <a:buChar char="▪"/>
            </a:pPr>
            <a:r>
              <a:rPr b="1" lang="mn-MN" sz="4000"/>
              <a:t>3.Энгийн, нийлмэл, холимог болон солигдмол метр, размер /Simple, compound, mixed and intra meter and size/</a:t>
            </a:r>
            <a:endParaRPr sz="4000"/>
          </a:p>
          <a:p>
            <a:pPr indent="-215900" lvl="0" marL="182880" rtl="0" algn="l">
              <a:lnSpc>
                <a:spcPct val="90000"/>
              </a:lnSpc>
              <a:spcBef>
                <a:spcPts val="1200"/>
              </a:spcBef>
              <a:spcAft>
                <a:spcPts val="0"/>
              </a:spcAft>
              <a:buSzPts val="3400"/>
              <a:buChar char="▪"/>
            </a:pPr>
            <a:r>
              <a:rPr b="1" lang="mn-MN" sz="4000"/>
              <a:t>4.Багцлал /Music note’s group/</a:t>
            </a:r>
            <a:endParaRPr sz="4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3657600" y="1000664"/>
            <a:ext cx="7470647" cy="109331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b="1" lang="mn-MN" sz="4400">
                <a:latin typeface="Times New Roman"/>
                <a:ea typeface="Times New Roman"/>
                <a:cs typeface="Times New Roman"/>
                <a:sym typeface="Times New Roman"/>
              </a:rPr>
              <a:t>1. РИТМ МЕТР, РАЗМЕР </a:t>
            </a:r>
            <a:r>
              <a:rPr b="1" lang="mn-MN" sz="3600"/>
              <a:t>/RHYTHM, METER/</a:t>
            </a:r>
            <a:br>
              <a:rPr lang="mn-MN" sz="3600"/>
            </a:br>
            <a:endParaRPr sz="3600">
              <a:latin typeface="Times New Roman"/>
              <a:ea typeface="Times New Roman"/>
              <a:cs typeface="Times New Roman"/>
              <a:sym typeface="Times New Roman"/>
            </a:endParaRPr>
          </a:p>
        </p:txBody>
      </p:sp>
      <p:sp>
        <p:nvSpPr>
          <p:cNvPr id="119" name="Google Shape;119;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Хөгжим цаг хугацааны урлаг болохоор хөгжмийн эгшгүүд урт, богино янз янзын уртааштайг бид мэднэ. Герегийн “rythmos” – хэмжээ, зохицол, цэгцрэл гэсэн утгатай үгийг бид хэмээн хэлж, ярьж заншжээ. Харин хөгжимд эгшгүүдийн дуурьслын дараалал дахь уртаашийн харьцааг хэмнэл гэнэ.</a:t>
            </a:r>
            <a:endParaRPr sz="40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216325" y="1561380"/>
            <a:ext cx="10286176" cy="4930415"/>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Хөгжмийн эгшгүүдийн зүй – тогтолт ээлжлэл (хэмнэл) нь хөгжмийн утга илэрхийллийн болоод хэлбэршүүлгийн (хөгжмийн бүтээл бүтэх) үндсэн хэрэгслийн нэг гарцаагүй мөн. Чухам ийм л учраас үндэстэн ястан бүрийн дуу хөгжмийн зарим төрөл, ялангуяа бүжгийн хөгжим (монголчуудын бий – биелгээ, буриадын ёохор, оросуудын частушка, кавказынхны лезгинка, украйны гопак, польшийн полонез, мазур, австрийн венийн вальс, аргентины танго г.м) бусдаас гоц ялгарах хэм – хэмнэлийн давтагдашгүй ялгаатай байдаг. </a:t>
            </a:r>
            <a:endParaRPr sz="36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idx="1" type="body"/>
          </p:nvPr>
        </p:nvSpPr>
        <p:spPr>
          <a:xfrm>
            <a:off x="1595886" y="1578634"/>
            <a:ext cx="9532361" cy="459356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Хөгжимд янз бүрийн уртааштай эгшгүүдийн ээлж дараалал буй болгосноор тэдгээрийн хооронд цаг хугацааны янз бүрийн харьцаа үүснэ. Тодорхой дараалалд нэгдсэнээр уртаашууд хэмнэлийн бүлэглэл бүрдүүлж, тэдгээр нь тухайн зохиол бүтээлийн хэмнэлийн нийтлэг зураглал болж төлөвшин тогтох нь олонтаа: </a:t>
            </a:r>
            <a:endParaRPr sz="40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p:nvPr/>
        </p:nvSpPr>
        <p:spPr>
          <a:xfrm>
            <a:off x="2070639" y="6262596"/>
            <a:ext cx="805071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Х.34</a:t>
            </a:r>
            <a:endParaRPr sz="1600">
              <a:solidFill>
                <a:schemeClr val="dk1"/>
              </a:solidFill>
              <a:latin typeface="Calibri"/>
              <a:ea typeface="Calibri"/>
              <a:cs typeface="Calibri"/>
              <a:sym typeface="Calibri"/>
            </a:endParaRPr>
          </a:p>
        </p:txBody>
      </p:sp>
      <p:pic>
        <p:nvPicPr>
          <p:cNvPr id="135" name="Google Shape;135;p6"/>
          <p:cNvPicPr preferRelativeResize="0"/>
          <p:nvPr/>
        </p:nvPicPr>
        <p:blipFill>
          <a:blip r:embed="rId3">
            <a:alphaModFix/>
          </a:blip>
          <a:stretch>
            <a:fillRect/>
          </a:stretch>
        </p:blipFill>
        <p:spPr>
          <a:xfrm>
            <a:off x="1746625" y="284475"/>
            <a:ext cx="8803075" cy="2980333"/>
          </a:xfrm>
          <a:prstGeom prst="rect">
            <a:avLst/>
          </a:prstGeom>
          <a:noFill/>
          <a:ln>
            <a:noFill/>
          </a:ln>
        </p:spPr>
      </p:pic>
      <p:pic>
        <p:nvPicPr>
          <p:cNvPr id="136" name="Google Shape;136;p6"/>
          <p:cNvPicPr preferRelativeResize="0"/>
          <p:nvPr/>
        </p:nvPicPr>
        <p:blipFill>
          <a:blip r:embed="rId4">
            <a:alphaModFix/>
          </a:blip>
          <a:stretch>
            <a:fillRect/>
          </a:stretch>
        </p:blipFill>
        <p:spPr>
          <a:xfrm>
            <a:off x="1973025" y="3360608"/>
            <a:ext cx="8781726" cy="274958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2320504" y="769304"/>
            <a:ext cx="9023403"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4000"/>
              <a:buFont typeface="Times New Roman"/>
              <a:buNone/>
            </a:pPr>
            <a:r>
              <a:rPr lang="mn-MN" sz="4000">
                <a:latin typeface="Times New Roman"/>
                <a:ea typeface="Times New Roman"/>
                <a:cs typeface="Times New Roman"/>
                <a:sym typeface="Times New Roman"/>
              </a:rPr>
              <a:t>2. </a:t>
            </a:r>
            <a:r>
              <a:rPr b="1" lang="mn-MN" sz="4000">
                <a:latin typeface="Times New Roman"/>
                <a:ea typeface="Times New Roman"/>
                <a:cs typeface="Times New Roman"/>
                <a:sym typeface="Times New Roman"/>
              </a:rPr>
              <a:t>МЕТРИЙН АКЦЕНТ </a:t>
            </a:r>
            <a:r>
              <a:rPr b="1" lang="mn-MN" sz="4000"/>
              <a:t>/METER’S ACCENT/</a:t>
            </a:r>
            <a:br>
              <a:rPr lang="mn-MN" sz="4000"/>
            </a:br>
            <a:endParaRPr sz="4000">
              <a:latin typeface="Times New Roman"/>
              <a:ea typeface="Times New Roman"/>
              <a:cs typeface="Times New Roman"/>
              <a:sym typeface="Times New Roman"/>
            </a:endParaRPr>
          </a:p>
        </p:txBody>
      </p:sp>
      <p:sp>
        <p:nvSpPr>
          <p:cNvPr id="142" name="Google Shape;142;p7"/>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Хөгжимд ч эгшгүүд тодорхой цаг хугацаанд цэгцрэн ижил тэнцүү хувиар ээлж дараалан дуурьсана. Дуурьслын энэхүү хөдөлгөөнд хэл яриа, нэн ялангуяа уран уншлагад үгийн зарим үе бусдаас хурц тод дуудагддагийн адил зарим нь бусдаасаа арай тод сонсогдох бөгөөд үүнийг өргөлт гэнэ.</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8"/>
          <p:cNvSpPr txBox="1"/>
          <p:nvPr>
            <p:ph idx="1" type="body"/>
          </p:nvPr>
        </p:nvSpPr>
        <p:spPr>
          <a:xfrm>
            <a:off x="1066800" y="363630"/>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Өргөлт таарсан хувийг (эгшгийг) хүчтэй хувь, харин өргөлтгүй сонсогдох хувийг сул хувь хэмээнэ. Хувь гэдэг нь бидний энгийнээр ярьж хэлж заншсанаар нэг гишгэлт (далайлт, тоололт)-эд ногдох нэг юмуу бүлэг ноот юм. </a:t>
            </a:r>
            <a:endParaRPr sz="4000">
              <a:latin typeface="Times New Roman"/>
              <a:ea typeface="Times New Roman"/>
              <a:cs typeface="Times New Roman"/>
              <a:sym typeface="Times New Roman"/>
            </a:endParaRPr>
          </a:p>
        </p:txBody>
      </p:sp>
      <p:sp>
        <p:nvSpPr>
          <p:cNvPr id="148" name="Google Shape;148;p8"/>
          <p:cNvSpPr/>
          <p:nvPr/>
        </p:nvSpPr>
        <p:spPr>
          <a:xfrm>
            <a:off x="2058583" y="6250808"/>
            <a:ext cx="8074833"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Х.35</a:t>
            </a:r>
            <a:endParaRPr sz="1600">
              <a:solidFill>
                <a:schemeClr val="dk1"/>
              </a:solidFill>
              <a:latin typeface="Calibri"/>
              <a:ea typeface="Calibri"/>
              <a:cs typeface="Calibri"/>
              <a:sym typeface="Calibri"/>
            </a:endParaRPr>
          </a:p>
        </p:txBody>
      </p:sp>
      <p:pic>
        <p:nvPicPr>
          <p:cNvPr id="149" name="Google Shape;149;p8"/>
          <p:cNvPicPr preferRelativeResize="0"/>
          <p:nvPr/>
        </p:nvPicPr>
        <p:blipFill>
          <a:blip r:embed="rId3">
            <a:alphaModFix/>
          </a:blip>
          <a:stretch>
            <a:fillRect/>
          </a:stretch>
        </p:blipFill>
        <p:spPr>
          <a:xfrm>
            <a:off x="1980975" y="3964350"/>
            <a:ext cx="7288800" cy="1978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9"/>
          <p:cNvSpPr txBox="1"/>
          <p:nvPr>
            <p:ph idx="1" type="body"/>
          </p:nvPr>
        </p:nvSpPr>
        <p:spPr>
          <a:xfrm>
            <a:off x="1043796" y="1406105"/>
            <a:ext cx="10709454" cy="496881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Хөгжмийн бүтээлийн явцын нэг хүчтэй хувиас нөгөөг хүртэлх хэсгийг айзам гэдэг. Ноот бичлэгт айзмууд нь дэвсгэрийн таван шугамыг хөндлөн огтолсон босоо зураасаар зааглагдана. Хүчтэй ба сул хувийн жигд тэнцүү ээлж дарааллыг хэм гэж нэрлэнэ. Хэмийн хувь янз бүрийн уртаашаар илэрч болно. Хэмийн хувийн нэгж ба тухайн нэгжийн тоон үзүүлэлтийг хэмжээ размер гэдэг. Хэмжээг бутархай тоогоор илэрхийлэх бөгөөд түүнийг түлхүүр болон хувиргалын тэмдэгийн ард бичнэ.</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0"/>
          <p:cNvSpPr txBox="1"/>
          <p:nvPr>
            <p:ph idx="1" type="body"/>
          </p:nvPr>
        </p:nvSpPr>
        <p:spPr>
          <a:xfrm>
            <a:off x="1932317" y="793629"/>
            <a:ext cx="9684410" cy="3558795"/>
          </a:xfrm>
          <a:prstGeom prst="rect">
            <a:avLst/>
          </a:prstGeom>
          <a:blipFill rotWithShape="1">
            <a:blip r:embed="rId3">
              <a:alphaModFix/>
            </a:blip>
            <a:stretch>
              <a:fillRect b="-3765" l="-1950" r="-1887" t="-4279"/>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
        <p:nvSpPr>
          <p:cNvPr id="160" name="Google Shape;160;p10"/>
          <p:cNvSpPr/>
          <p:nvPr/>
        </p:nvSpPr>
        <p:spPr>
          <a:xfrm>
            <a:off x="2107411" y="6222014"/>
            <a:ext cx="79771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Х.35</a:t>
            </a:r>
            <a:endParaRPr sz="1600">
              <a:solidFill>
                <a:schemeClr val="dk1"/>
              </a:solidFill>
              <a:latin typeface="Calibri"/>
              <a:ea typeface="Calibri"/>
              <a:cs typeface="Calibri"/>
              <a:sym typeface="Calibri"/>
            </a:endParaRPr>
          </a:p>
        </p:txBody>
      </p:sp>
      <p:pic>
        <p:nvPicPr>
          <p:cNvPr id="161" name="Google Shape;161;p10"/>
          <p:cNvPicPr preferRelativeResize="0"/>
          <p:nvPr/>
        </p:nvPicPr>
        <p:blipFill>
          <a:blip r:embed="rId4">
            <a:alphaModFix/>
          </a:blip>
          <a:stretch>
            <a:fillRect/>
          </a:stretch>
        </p:blipFill>
        <p:spPr>
          <a:xfrm>
            <a:off x="907050" y="4448224"/>
            <a:ext cx="10922362" cy="156479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1"/>
          <p:cNvSpPr txBox="1"/>
          <p:nvPr>
            <p:ph idx="1" type="body"/>
          </p:nvPr>
        </p:nvSpPr>
        <p:spPr>
          <a:xfrm>
            <a:off x="1664898" y="1518249"/>
            <a:ext cx="9463350" cy="4653951"/>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зохиолын явцад түүний аль нэг хэсэг сул хувиас эхлэх нь түгээмэл бөгөөд ингэснээр дутуу айзам үүсэх нь мэдээж, үүнийг угтвар айзам гэж нэрлэдэг. Харин зохиол, түүний хэсгийн төгсгөлийн айзам энэхүү угтвар айзмын уртааштай тэнцэхүйц уртаашаар дутуу байх нь (эх, төгсгөлийн хоёр дутуу айзам нийлээд нэг айзам гэсэн утгаар) элбэг: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p:nvPr/>
        </p:nvSpPr>
        <p:spPr>
          <a:xfrm>
            <a:off x="1934296" y="6248400"/>
            <a:ext cx="8323407"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Х.35</a:t>
            </a:r>
            <a:endParaRPr sz="1600">
              <a:solidFill>
                <a:schemeClr val="dk1"/>
              </a:solidFill>
              <a:latin typeface="Calibri"/>
              <a:ea typeface="Calibri"/>
              <a:cs typeface="Calibri"/>
              <a:sym typeface="Calibri"/>
            </a:endParaRPr>
          </a:p>
        </p:txBody>
      </p:sp>
      <p:pic>
        <p:nvPicPr>
          <p:cNvPr id="172" name="Google Shape;172;p12"/>
          <p:cNvPicPr preferRelativeResize="0"/>
          <p:nvPr/>
        </p:nvPicPr>
        <p:blipFill>
          <a:blip r:embed="rId3">
            <a:alphaModFix/>
          </a:blip>
          <a:stretch>
            <a:fillRect/>
          </a:stretch>
        </p:blipFill>
        <p:spPr>
          <a:xfrm>
            <a:off x="1765500" y="304800"/>
            <a:ext cx="9882050" cy="5619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13"/>
          <p:cNvPicPr preferRelativeResize="0"/>
          <p:nvPr/>
        </p:nvPicPr>
        <p:blipFill rotWithShape="1">
          <a:blip r:embed="rId3">
            <a:alphaModFix/>
          </a:blip>
          <a:srcRect b="15999" l="12000" r="7499" t="39111"/>
          <a:stretch/>
        </p:blipFill>
        <p:spPr>
          <a:xfrm>
            <a:off x="1613139" y="1216324"/>
            <a:ext cx="10291815" cy="492568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4"/>
          <p:cNvSpPr txBox="1"/>
          <p:nvPr>
            <p:ph type="title"/>
          </p:nvPr>
        </p:nvSpPr>
        <p:spPr>
          <a:xfrm>
            <a:off x="2223019" y="938222"/>
            <a:ext cx="9639375" cy="1468547"/>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3200"/>
              <a:buFont typeface="Times New Roman"/>
              <a:buNone/>
            </a:pPr>
            <a:r>
              <a:rPr b="1" lang="mn-MN" sz="3200">
                <a:latin typeface="Times New Roman"/>
                <a:ea typeface="Times New Roman"/>
                <a:cs typeface="Times New Roman"/>
                <a:sym typeface="Times New Roman"/>
              </a:rPr>
              <a:t>3. ЭНГИЙН, НИЙЛМЭЛ, ХОЛИМОГ БОЛОН СОЛИГДМОЛ МЕТР РАЗМЕРУУД </a:t>
            </a:r>
            <a:r>
              <a:rPr b="1" lang="mn-MN" sz="3200"/>
              <a:t>/SIMPLE, COMPOUND, MIXED AND INTRA METER AND SIZE/</a:t>
            </a:r>
            <a:br>
              <a:rPr lang="mn-MN" sz="3200"/>
            </a:br>
            <a:endParaRPr sz="3200">
              <a:latin typeface="Times New Roman"/>
              <a:ea typeface="Times New Roman"/>
              <a:cs typeface="Times New Roman"/>
              <a:sym typeface="Times New Roman"/>
            </a:endParaRPr>
          </a:p>
        </p:txBody>
      </p:sp>
      <p:sp>
        <p:nvSpPr>
          <p:cNvPr id="183" name="Google Shape;183;p14"/>
          <p:cNvSpPr txBox="1"/>
          <p:nvPr>
            <p:ph idx="1" type="body"/>
          </p:nvPr>
        </p:nvSpPr>
        <p:spPr>
          <a:xfrm>
            <a:off x="1104181" y="2504435"/>
            <a:ext cx="10758213"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Өргөлт буюу хүчтэй хувь нь нэг хувь алгасан жигд давтагдах хэмийг хоёр хувьт гэнэ. Харин хүчтэй хувь нь хоёр хувь алгасан жигд давтагдах хэмийг гурван хувьт хэм гэж нэрлэдэг.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rPr lang="mn-MN" sz="3600">
                <a:latin typeface="Times New Roman"/>
                <a:ea typeface="Times New Roman"/>
                <a:cs typeface="Times New Roman"/>
                <a:sym typeface="Times New Roman"/>
              </a:rPr>
              <a:t>	Хоёр ба гурван хувьт хэм айзамдаа нэг л хүчтэй хувьтай байх тул тэдгээрийг энгийн хэм харин тэдгээрийг илэрхийлэгч хэмжээг энгийн хэмжээ гэж хөгжмийн ухаанд тодорхойлдог.</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t/>
            </a:r>
            <a:endParaRPr sz="36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5"/>
          <p:cNvSpPr txBox="1"/>
          <p:nvPr>
            <p:ph idx="1" type="body"/>
          </p:nvPr>
        </p:nvSpPr>
        <p:spPr>
          <a:xfrm>
            <a:off x="1285335" y="1341011"/>
            <a:ext cx="10694243" cy="571056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2720"/>
              <a:buNone/>
            </a:pPr>
            <a:r>
              <a:rPr lang="mn-MN" sz="3200"/>
              <a:t>Хоёр хувьт хэмжээнд хоёрын хоёр, дөрөвний хоёр, наймны хоёр гэсэн хэмжээ багтана. Хоёрны хоёр хэмжээг алля брэвэ (италиар alla –“шиг” гэсэн утгатай үг) гэж нэрлэн         - зурлагаар тэмдэглэдэг. Хэрвээ зохиолын эхэнд хэмжээг нь хоёрны хоёр гэлгүй          гэж тэмдэглэсэн бол дөрвөн дөрөвт агуулсан энэ хэмжээг дөрөв биш хоёр хэмт шиг “гүйцэтгэнэ” гэсэн утгатай болно. </a:t>
            </a:r>
            <a:endParaRPr sz="3200"/>
          </a:p>
          <a:p>
            <a:pPr indent="0" lvl="0" marL="0" rtl="0" algn="just">
              <a:lnSpc>
                <a:spcPct val="90000"/>
              </a:lnSpc>
              <a:spcBef>
                <a:spcPts val="1200"/>
              </a:spcBef>
              <a:spcAft>
                <a:spcPts val="0"/>
              </a:spcAft>
              <a:buSzPts val="2720"/>
              <a:buNone/>
            </a:pPr>
            <a:r>
              <a:rPr lang="mn-MN" sz="3200"/>
              <a:t>	Гурван хувьт хэмжээнд хоёрны гурав, дөрөвний гурав, наймны гурав, тун ховор тохиолдолд арванзургааны гурав гэсэн хэмжээ багтана. </a:t>
            </a:r>
            <a:endParaRPr sz="3200"/>
          </a:p>
          <a:p>
            <a:pPr indent="0" lvl="0" marL="0" rtl="0" algn="just">
              <a:lnSpc>
                <a:spcPct val="90000"/>
              </a:lnSpc>
              <a:spcBef>
                <a:spcPts val="1200"/>
              </a:spcBef>
              <a:spcAft>
                <a:spcPts val="0"/>
              </a:spcAft>
              <a:buSzPts val="3230"/>
              <a:buNone/>
            </a:pPr>
            <a:r>
              <a:t/>
            </a:r>
            <a:endParaRPr sz="3800"/>
          </a:p>
        </p:txBody>
      </p:sp>
      <p:pic>
        <p:nvPicPr>
          <p:cNvPr id="189" name="Google Shape;189;p15"/>
          <p:cNvPicPr preferRelativeResize="0"/>
          <p:nvPr/>
        </p:nvPicPr>
        <p:blipFill rotWithShape="1">
          <a:blip r:embed="rId3">
            <a:alphaModFix/>
          </a:blip>
          <a:srcRect b="57414" l="40401" r="57462" t="40305"/>
          <a:stretch/>
        </p:blipFill>
        <p:spPr>
          <a:xfrm>
            <a:off x="3035401" y="3638476"/>
            <a:ext cx="803970" cy="416659"/>
          </a:xfrm>
          <a:prstGeom prst="rect">
            <a:avLst/>
          </a:prstGeom>
          <a:noFill/>
          <a:ln>
            <a:noFill/>
          </a:ln>
        </p:spPr>
      </p:pic>
      <p:pic>
        <p:nvPicPr>
          <p:cNvPr id="190" name="Google Shape;190;p15"/>
          <p:cNvPicPr preferRelativeResize="0"/>
          <p:nvPr/>
        </p:nvPicPr>
        <p:blipFill rotWithShape="1">
          <a:blip r:embed="rId4">
            <a:alphaModFix/>
          </a:blip>
          <a:srcRect b="57414" l="40401" r="57462" t="40305"/>
          <a:stretch/>
        </p:blipFill>
        <p:spPr>
          <a:xfrm>
            <a:off x="6037393" y="2761653"/>
            <a:ext cx="876876" cy="32252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6"/>
          <p:cNvSpPr txBox="1"/>
          <p:nvPr>
            <p:ph type="title"/>
          </p:nvPr>
        </p:nvSpPr>
        <p:spPr>
          <a:xfrm>
            <a:off x="3355675" y="264982"/>
            <a:ext cx="8002438" cy="133768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НИЙЛМЭЛ ХЭМЖЭЭ </a:t>
            </a:r>
            <a:endParaRPr sz="3600">
              <a:latin typeface="Times New Roman"/>
              <a:ea typeface="Times New Roman"/>
              <a:cs typeface="Times New Roman"/>
              <a:sym typeface="Times New Roman"/>
            </a:endParaRPr>
          </a:p>
        </p:txBody>
      </p:sp>
      <p:sp>
        <p:nvSpPr>
          <p:cNvPr id="196" name="Google Shape;196;p16"/>
          <p:cNvSpPr txBox="1"/>
          <p:nvPr>
            <p:ph idx="1" type="body"/>
          </p:nvPr>
        </p:nvSpPr>
        <p:spPr>
          <a:xfrm>
            <a:off x="1233576" y="1285336"/>
            <a:ext cx="10472469" cy="504645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2890"/>
              <a:buNone/>
            </a:pPr>
            <a:r>
              <a:rPr lang="mn-MN" sz="3400">
                <a:latin typeface="Times New Roman"/>
                <a:ea typeface="Times New Roman"/>
                <a:cs typeface="Times New Roman"/>
                <a:sym typeface="Times New Roman"/>
              </a:rPr>
              <a:t> 	</a:t>
            </a:r>
            <a:r>
              <a:rPr lang="mn-MN" sz="3200">
                <a:latin typeface="Times New Roman"/>
                <a:ea typeface="Times New Roman"/>
                <a:cs typeface="Times New Roman"/>
                <a:sym typeface="Times New Roman"/>
              </a:rPr>
              <a:t>Нэг төрлийн энгийн хэмийн нийллээс нийлмэл хэм бүрэлддэг. Нийлмэл хэмд хэд хэдэн энгийн хэм нэгдэж болно. Үүнээс үүдээд нийлмэл хэмт  айзамд хэд хэдэн хүчтэй хувь байж болох ба чухам хэд байх нь энгийн хэдэн хэм нийлснээс хамаарах юм.</a:t>
            </a:r>
            <a:endParaRPr sz="3200">
              <a:latin typeface="Times New Roman"/>
              <a:ea typeface="Times New Roman"/>
              <a:cs typeface="Times New Roman"/>
              <a:sym typeface="Times New Roman"/>
            </a:endParaRPr>
          </a:p>
          <a:p>
            <a:pPr indent="0" lvl="0" marL="0" rtl="0" algn="just">
              <a:lnSpc>
                <a:spcPct val="90000"/>
              </a:lnSpc>
              <a:spcBef>
                <a:spcPts val="1200"/>
              </a:spcBef>
              <a:spcAft>
                <a:spcPts val="0"/>
              </a:spcAft>
              <a:buSzPts val="2720"/>
              <a:buNone/>
            </a:pPr>
            <a:r>
              <a:rPr lang="mn-MN" sz="3200">
                <a:latin typeface="Times New Roman"/>
                <a:ea typeface="Times New Roman"/>
                <a:cs typeface="Times New Roman"/>
                <a:sym typeface="Times New Roman"/>
              </a:rPr>
              <a:t>            Нийлмэл хэмийн эхний хувийн өргөлт бусдаас илүү мэдрэгдэм тул хүчтэй, харин бусдыг нь харьцангуй хүчтэй хувь гэж үздэг байна.</a:t>
            </a:r>
            <a:endParaRPr sz="3200">
              <a:latin typeface="Times New Roman"/>
              <a:ea typeface="Times New Roman"/>
              <a:cs typeface="Times New Roman"/>
              <a:sym typeface="Times New Roman"/>
            </a:endParaRPr>
          </a:p>
          <a:p>
            <a:pPr indent="0" lvl="0" marL="0" rtl="0" algn="just">
              <a:lnSpc>
                <a:spcPct val="90000"/>
              </a:lnSpc>
              <a:spcBef>
                <a:spcPts val="1200"/>
              </a:spcBef>
              <a:spcAft>
                <a:spcPts val="0"/>
              </a:spcAft>
              <a:buSzPts val="2720"/>
              <a:buNone/>
            </a:pPr>
            <a:r>
              <a:rPr lang="mn-MN" sz="3200">
                <a:latin typeface="Times New Roman"/>
                <a:ea typeface="Times New Roman"/>
                <a:cs typeface="Times New Roman"/>
                <a:sym typeface="Times New Roman"/>
              </a:rPr>
              <a:t>        Нийлмэл хэмийг илэрхийлэгч бүх хэмжээг нийлмэл гэх нь мэдээж. Хөгжмийн уран бүтээлд хамгийн түгээмэл хэрэглэгддэг нийлмэл хэмжээг дурдвал:</a:t>
            </a:r>
            <a:endParaRPr sz="32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7"/>
          <p:cNvSpPr txBox="1"/>
          <p:nvPr>
            <p:ph idx="1" type="body"/>
          </p:nvPr>
        </p:nvSpPr>
        <p:spPr>
          <a:xfrm>
            <a:off x="1578634" y="293297"/>
            <a:ext cx="10423221" cy="6060517"/>
          </a:xfrm>
          <a:prstGeom prst="rect">
            <a:avLst/>
          </a:prstGeom>
          <a:blipFill rotWithShape="1">
            <a:blip r:embed="rId3">
              <a:alphaModFix/>
            </a:blip>
            <a:stretch>
              <a:fillRect b="-6738" l="-2104" r="-466" t="-1005"/>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8"/>
          <p:cNvSpPr txBox="1"/>
          <p:nvPr>
            <p:ph idx="1" type="body"/>
          </p:nvPr>
        </p:nvSpPr>
        <p:spPr>
          <a:xfrm>
            <a:off x="1066800" y="567816"/>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Нийлмэл хэмжээний багцлалын онцлог нь нэгдэн нийлж буй энгийн хэмжээнүүд хэмнэлийн ерөнхий бүлэглэлд орж нэгдэхгүй, харин тусдаа бүлэг болж багцлахад оршино.</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	Айзмыг бүхэлд нь эзлэх уртааштай эгшгийг нэг ноотоор бичиж болно, гэхдээ энгийн айзмын уртааштай тэнцэх байдлаар нь салангид бичээд нумаар холбох нь илүү тохиромжтой.</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9"/>
          <p:cNvSpPr txBox="1"/>
          <p:nvPr>
            <p:ph idx="1" type="body"/>
          </p:nvPr>
        </p:nvSpPr>
        <p:spPr>
          <a:xfrm>
            <a:off x="1309804" y="1078301"/>
            <a:ext cx="9572400" cy="3584700"/>
          </a:xfrm>
          <a:prstGeom prst="rect">
            <a:avLst/>
          </a:prstGeom>
          <a:blipFill rotWithShape="1">
            <a:blip r:embed="rId3">
              <a:alphaModFix/>
            </a:blip>
            <a:stretch>
              <a:fillRect b="0" l="-2292" r="-2228" t="-4761"/>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
        <p:nvSpPr>
          <p:cNvPr id="212" name="Google Shape;212;p19"/>
          <p:cNvSpPr/>
          <p:nvPr/>
        </p:nvSpPr>
        <p:spPr>
          <a:xfrm>
            <a:off x="2102733" y="6076518"/>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Х.42</a:t>
            </a:r>
            <a:endParaRPr sz="1600">
              <a:solidFill>
                <a:schemeClr val="dk1"/>
              </a:solidFill>
              <a:latin typeface="Calibri"/>
              <a:ea typeface="Calibri"/>
              <a:cs typeface="Calibri"/>
              <a:sym typeface="Calibri"/>
            </a:endParaRPr>
          </a:p>
        </p:txBody>
      </p:sp>
      <p:pic>
        <p:nvPicPr>
          <p:cNvPr id="213" name="Google Shape;213;p19"/>
          <p:cNvPicPr preferRelativeResize="0"/>
          <p:nvPr/>
        </p:nvPicPr>
        <p:blipFill>
          <a:blip r:embed="rId4">
            <a:alphaModFix/>
          </a:blip>
          <a:stretch>
            <a:fillRect/>
          </a:stretch>
        </p:blipFill>
        <p:spPr>
          <a:xfrm>
            <a:off x="1593950" y="4037425"/>
            <a:ext cx="9004098" cy="14661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0"/>
          <p:cNvSpPr txBox="1"/>
          <p:nvPr>
            <p:ph idx="1" type="body"/>
          </p:nvPr>
        </p:nvSpPr>
        <p:spPr>
          <a:xfrm>
            <a:off x="1066800" y="518129"/>
            <a:ext cx="10058400" cy="4050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Нийлмэл хэмжээнд бичсэн зохиолын жишээ:</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19" name="Google Shape;219;p20"/>
          <p:cNvSpPr/>
          <p:nvPr/>
        </p:nvSpPr>
        <p:spPr>
          <a:xfrm>
            <a:off x="2102733" y="6339871"/>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Х.42</a:t>
            </a:r>
            <a:endParaRPr sz="1600">
              <a:solidFill>
                <a:schemeClr val="dk1"/>
              </a:solidFill>
              <a:latin typeface="Calibri"/>
              <a:ea typeface="Calibri"/>
              <a:cs typeface="Calibri"/>
              <a:sym typeface="Calibri"/>
            </a:endParaRPr>
          </a:p>
        </p:txBody>
      </p:sp>
      <p:pic>
        <p:nvPicPr>
          <p:cNvPr id="220" name="Google Shape;220;p20"/>
          <p:cNvPicPr preferRelativeResize="0"/>
          <p:nvPr/>
        </p:nvPicPr>
        <p:blipFill>
          <a:blip r:embed="rId3">
            <a:alphaModFix/>
          </a:blip>
          <a:stretch>
            <a:fillRect/>
          </a:stretch>
        </p:blipFill>
        <p:spPr>
          <a:xfrm>
            <a:off x="1476150" y="1754575"/>
            <a:ext cx="9352099" cy="43016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1"/>
          <p:cNvSpPr txBox="1"/>
          <p:nvPr>
            <p:ph type="title"/>
          </p:nvPr>
        </p:nvSpPr>
        <p:spPr>
          <a:xfrm>
            <a:off x="2691442" y="0"/>
            <a:ext cx="8433758"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200"/>
              <a:buFont typeface="Times New Roman"/>
              <a:buNone/>
            </a:pPr>
            <a:r>
              <a:rPr b="1" lang="mn-MN" sz="3200">
                <a:latin typeface="Times New Roman"/>
                <a:ea typeface="Times New Roman"/>
                <a:cs typeface="Times New Roman"/>
                <a:sym typeface="Times New Roman"/>
              </a:rPr>
              <a:t>ХОЛИМОГ ХЭМЖЭЭ</a:t>
            </a:r>
            <a:endParaRPr sz="3200">
              <a:latin typeface="Times New Roman"/>
              <a:ea typeface="Times New Roman"/>
              <a:cs typeface="Times New Roman"/>
              <a:sym typeface="Times New Roman"/>
            </a:endParaRPr>
          </a:p>
        </p:txBody>
      </p:sp>
      <p:sp>
        <p:nvSpPr>
          <p:cNvPr id="226" name="Google Shape;226;p21"/>
          <p:cNvSpPr txBox="1"/>
          <p:nvPr>
            <p:ph idx="1" type="body"/>
          </p:nvPr>
        </p:nvSpPr>
        <p:spPr>
          <a:xfrm>
            <a:off x="1423359" y="1414731"/>
            <a:ext cx="10446086" cy="3914089"/>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2720"/>
              <a:buNone/>
            </a:pPr>
            <a:r>
              <a:rPr lang="mn-MN" sz="3200">
                <a:latin typeface="Times New Roman"/>
                <a:ea typeface="Times New Roman"/>
                <a:cs typeface="Times New Roman"/>
                <a:sym typeface="Times New Roman"/>
              </a:rPr>
              <a:t>Нэг төрлийн энгийн хэмүүд нэгдэж нийлмэл болдог тухай өмнөх сэдэвт дурдсан. Тэгвэл өөр төрлийн хэд хэдэн энгийн хэмийн нийллээс холимог нийлмэл хэм бүрэлддэг байна. Энэхүү нэр томьёог нь энгүүнчлэх үүднээс зүгээр л холимог хэм гэж заншсан агаад ийм хэмийг илэрхийлэгч хэмжээг мөн л холимог хэмжээ гэнэ. Холимог хэмжээ нь хөгжмийн уран бүтээлд харьцангуй ховордуу хэрэглэгдэх боловч хөгжмийн дуурслийн явцад хэм-хэмнэлийн өвөрмөц сонин ондоосол үүсгэдэг учраас хөгжмийн зохиолчид ялангуяа хөгжмийн бүтээлдээ түлхүү ашигласаар ирсэн юм</a:t>
            </a:r>
            <a:r>
              <a:rPr lang="mn-MN" sz="3400">
                <a:latin typeface="Times New Roman"/>
                <a:ea typeface="Times New Roman"/>
                <a:cs typeface="Times New Roman"/>
                <a:sym typeface="Times New Roman"/>
              </a:rPr>
              <a:t>. </a:t>
            </a:r>
            <a:endParaRPr sz="3400">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2"/>
          <p:cNvSpPr txBox="1"/>
          <p:nvPr>
            <p:ph idx="1" type="body"/>
          </p:nvPr>
        </p:nvSpPr>
        <p:spPr>
          <a:xfrm>
            <a:off x="1518249" y="1331525"/>
            <a:ext cx="10196424" cy="4853614"/>
          </a:xfrm>
          <a:prstGeom prst="rect">
            <a:avLst/>
          </a:prstGeom>
          <a:blipFill rotWithShape="1">
            <a:blip r:embed="rId3">
              <a:alphaModFix/>
            </a:blip>
            <a:stretch>
              <a:fillRect b="0" l="-1492" r="-1493" t="-2759"/>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3"/>
          <p:cNvSpPr txBox="1"/>
          <p:nvPr>
            <p:ph idx="1" type="body"/>
          </p:nvPr>
        </p:nvSpPr>
        <p:spPr>
          <a:xfrm>
            <a:off x="1587261" y="1483926"/>
            <a:ext cx="9770852"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Холимог хэмжээнд нийлмэл хэмжээнээс ялгарах зарим онцлог бий. Холимог хэмжээний бүтэц нь өөрийг нь бүрдүүлэгч энгийн хэмжээний дарааллаас хамааралтай бөгөөд чухам энэ дараалал айзмын доторхи хүчтэй ба сул, харьцангүй хүчтэй хувийн ээлжийг тогтоож өгдөг. Өөрөөр хэлбэл нийлмэл хэмжээнд хүчтэй ба харьцангуй хүчтэй хувь ижил тэнцүү хугацааны  дараалалтай байдаг бол холимог хэмжээнд энэ дараалал алдагдана. </a:t>
            </a:r>
            <a:endParaRPr sz="3600">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4"/>
          <p:cNvSpPr txBox="1"/>
          <p:nvPr>
            <p:ph type="title"/>
          </p:nvPr>
        </p:nvSpPr>
        <p:spPr>
          <a:xfrm>
            <a:off x="3726611" y="0"/>
            <a:ext cx="7401636"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Font typeface="Times New Roman"/>
              <a:buNone/>
            </a:pPr>
            <a:r>
              <a:rPr lang="mn-MN" sz="3600">
                <a:latin typeface="Times New Roman"/>
                <a:ea typeface="Times New Roman"/>
                <a:cs typeface="Times New Roman"/>
                <a:sym typeface="Times New Roman"/>
              </a:rPr>
              <a:t>ЖИШЭЭЛБЭЛ: </a:t>
            </a:r>
            <a:endParaRPr sz="3600">
              <a:latin typeface="Times New Roman"/>
              <a:ea typeface="Times New Roman"/>
              <a:cs typeface="Times New Roman"/>
              <a:sym typeface="Times New Roman"/>
            </a:endParaRPr>
          </a:p>
        </p:txBody>
      </p:sp>
      <p:sp>
        <p:nvSpPr>
          <p:cNvPr id="242" name="Google Shape;242;p24"/>
          <p:cNvSpPr txBox="1"/>
          <p:nvPr>
            <p:ph idx="1" type="body"/>
          </p:nvPr>
        </p:nvSpPr>
        <p:spPr>
          <a:xfrm>
            <a:off x="707375" y="1403600"/>
            <a:ext cx="11161800" cy="4246800"/>
          </a:xfrm>
          <a:prstGeom prst="rect">
            <a:avLst/>
          </a:prstGeom>
          <a:blipFill rotWithShape="1">
            <a:blip r:embed="rId3">
              <a:alphaModFix/>
            </a:blip>
            <a:stretch>
              <a:fillRect b="-30975" l="-1637" r="-1692" t="-3757"/>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
        <p:nvSpPr>
          <p:cNvPr id="243" name="Google Shape;243;p24"/>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Х.44</a:t>
            </a:r>
            <a:endParaRPr sz="1600">
              <a:solidFill>
                <a:schemeClr val="dk1"/>
              </a:solidFill>
              <a:latin typeface="Calibri"/>
              <a:ea typeface="Calibri"/>
              <a:cs typeface="Calibri"/>
              <a:sym typeface="Calibri"/>
            </a:endParaRPr>
          </a:p>
        </p:txBody>
      </p:sp>
      <p:pic>
        <p:nvPicPr>
          <p:cNvPr id="244" name="Google Shape;244;p24"/>
          <p:cNvPicPr preferRelativeResize="0"/>
          <p:nvPr/>
        </p:nvPicPr>
        <p:blipFill>
          <a:blip r:embed="rId4">
            <a:alphaModFix/>
          </a:blip>
          <a:stretch>
            <a:fillRect/>
          </a:stretch>
        </p:blipFill>
        <p:spPr>
          <a:xfrm>
            <a:off x="1264075" y="2058525"/>
            <a:ext cx="9516550" cy="19628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5"/>
          <p:cNvSpPr txBox="1"/>
          <p:nvPr>
            <p:ph idx="1" type="body"/>
          </p:nvPr>
        </p:nvSpPr>
        <p:spPr>
          <a:xfrm>
            <a:off x="2053086" y="517585"/>
            <a:ext cx="9316529" cy="536524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б/ Долоон хувьт хэмжээ:</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Энэ хэмжээний эхний тохиолдолд өргөлт нь нэг, дөрөв, зургаа дахь хувьд; хоёрдахь тохиолдолд нэг, гурав, тавдахь хувь дээр таарч байна.</a:t>
            </a:r>
            <a:endParaRPr sz="4000">
              <a:latin typeface="Times New Roman"/>
              <a:ea typeface="Times New Roman"/>
              <a:cs typeface="Times New Roman"/>
              <a:sym typeface="Times New Roman"/>
            </a:endParaRPr>
          </a:p>
        </p:txBody>
      </p:sp>
      <p:sp>
        <p:nvSpPr>
          <p:cNvPr id="250" name="Google Shape;250;p25"/>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Х.44</a:t>
            </a:r>
            <a:endParaRPr sz="1600">
              <a:solidFill>
                <a:schemeClr val="dk1"/>
              </a:solidFill>
              <a:latin typeface="Calibri"/>
              <a:ea typeface="Calibri"/>
              <a:cs typeface="Calibri"/>
              <a:sym typeface="Calibri"/>
            </a:endParaRPr>
          </a:p>
        </p:txBody>
      </p:sp>
      <p:pic>
        <p:nvPicPr>
          <p:cNvPr id="251" name="Google Shape;251;p25"/>
          <p:cNvPicPr preferRelativeResize="0"/>
          <p:nvPr/>
        </p:nvPicPr>
        <p:blipFill>
          <a:blip r:embed="rId3">
            <a:alphaModFix/>
          </a:blip>
          <a:stretch>
            <a:fillRect/>
          </a:stretch>
        </p:blipFill>
        <p:spPr>
          <a:xfrm>
            <a:off x="1301800" y="1592476"/>
            <a:ext cx="10267600" cy="29662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6"/>
          <p:cNvSpPr txBox="1"/>
          <p:nvPr>
            <p:ph idx="1" type="body"/>
          </p:nvPr>
        </p:nvSpPr>
        <p:spPr>
          <a:xfrm>
            <a:off x="1682150" y="1403604"/>
            <a:ext cx="9443049"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Холимог хэмжээнд бичигдсэн хөгжмийн зохиол бүтээл, эсвэл тийм хэсгийг сонсоход хэмжээ холимог байгаа нь хүчтэй, харьцангуй хүчтэй хувийн харьцаанаас мэдрэгддэг бөгөөд ноот бичлэгийг харахад зохиогч айзмын доторхи  уртаашуудыг яаж багцалсанаар ч төвөггүй танигдана.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7"/>
          <p:cNvSpPr txBox="1"/>
          <p:nvPr>
            <p:ph idx="1" type="body"/>
          </p:nvPr>
        </p:nvSpPr>
        <p:spPr>
          <a:xfrm>
            <a:off x="1708029" y="1955695"/>
            <a:ext cx="9391291"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Уран бүтээлийн туршлагаас ажиглахад дөрөвний долоо холимог хэмжээ 2+3+2 гэсэн бүтэцтэй байх нь бараг тааралдахгүй, харин нэг зохиолын юм уу, түүний нэг хэсгийн хүрээнд холимог хэмжээг бүрдүүлэгч энгийн хэмжээнүүдийн дараалал солигдох явдал бишгүй тааралддаг.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8"/>
          <p:cNvSpPr txBox="1"/>
          <p:nvPr>
            <p:ph idx="1" type="body"/>
          </p:nvPr>
        </p:nvSpPr>
        <p:spPr>
          <a:xfrm>
            <a:off x="1385976" y="1192267"/>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Холимог хэмжээтэй ноотыг харахад эвтэйхэн байлгахын тулд зарим зохиогч ноотны дэвсгэрийн эхэнд үндсэн тэмдэглэгээний ард, бага хаалтад тухайн холимог хэмжээг бүрдүүлэгч энгийн хэмжээ ямар дараалалтай байхыг заасан байдаг нь бүтээлч, мэргэжилтэн (дуучин, хөгжимчин, удирдаач) нарт тус дөхөм болох нь мэдээж:</a:t>
            </a:r>
            <a:endParaRPr sz="3600">
              <a:latin typeface="Times New Roman"/>
              <a:ea typeface="Times New Roman"/>
              <a:cs typeface="Times New Roman"/>
              <a:sym typeface="Times New Roman"/>
            </a:endParaRPr>
          </a:p>
        </p:txBody>
      </p:sp>
      <p:pic>
        <p:nvPicPr>
          <p:cNvPr id="267" name="Google Shape;267;p28"/>
          <p:cNvPicPr preferRelativeResize="0"/>
          <p:nvPr/>
        </p:nvPicPr>
        <p:blipFill rotWithShape="1">
          <a:blip r:embed="rId3">
            <a:alphaModFix/>
          </a:blip>
          <a:srcRect b="0" l="0" r="0" t="0"/>
          <a:stretch/>
        </p:blipFill>
        <p:spPr>
          <a:xfrm rot="-5400000">
            <a:off x="5359080" y="1449283"/>
            <a:ext cx="1473841" cy="8460053"/>
          </a:xfrm>
          <a:prstGeom prst="rect">
            <a:avLst/>
          </a:prstGeom>
          <a:noFill/>
          <a:ln>
            <a:noFill/>
          </a:ln>
        </p:spPr>
      </p:pic>
      <p:sp>
        <p:nvSpPr>
          <p:cNvPr id="268" name="Google Shape;268;p28"/>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Х.45</a:t>
            </a:r>
            <a:endParaRPr sz="16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9"/>
          <p:cNvSpPr txBox="1"/>
          <p:nvPr>
            <p:ph idx="1" type="body"/>
          </p:nvPr>
        </p:nvSpPr>
        <p:spPr>
          <a:xfrm>
            <a:off x="1742536" y="1083398"/>
            <a:ext cx="9353243"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Хөгжмийн зарим зохиолд холимог хэмжээ бүрдүүлэгч энгийн хэмжээнүүдийг айзмыг тасархай зураасаар зааглаж өгсөн байдаг.</a:t>
            </a:r>
            <a:r>
              <a:rPr lang="mn-MN" sz="4000">
                <a:latin typeface="Times New Roman"/>
                <a:ea typeface="Times New Roman"/>
                <a:cs typeface="Times New Roman"/>
                <a:sym typeface="Times New Roman"/>
              </a:rPr>
              <a:t>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74" name="Google Shape;274;p29"/>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Х.45</a:t>
            </a:r>
            <a:endParaRPr sz="1600">
              <a:solidFill>
                <a:schemeClr val="dk1"/>
              </a:solidFill>
              <a:latin typeface="Calibri"/>
              <a:ea typeface="Calibri"/>
              <a:cs typeface="Calibri"/>
              <a:sym typeface="Calibri"/>
            </a:endParaRPr>
          </a:p>
        </p:txBody>
      </p:sp>
      <p:pic>
        <p:nvPicPr>
          <p:cNvPr id="275" name="Google Shape;275;p29"/>
          <p:cNvPicPr preferRelativeResize="0"/>
          <p:nvPr/>
        </p:nvPicPr>
        <p:blipFill>
          <a:blip r:embed="rId3">
            <a:alphaModFix/>
          </a:blip>
          <a:stretch>
            <a:fillRect/>
          </a:stretch>
        </p:blipFill>
        <p:spPr>
          <a:xfrm>
            <a:off x="1986524" y="2887626"/>
            <a:ext cx="9109249" cy="295157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0"/>
          <p:cNvSpPr txBox="1"/>
          <p:nvPr>
            <p:ph type="title"/>
          </p:nvPr>
        </p:nvSpPr>
        <p:spPr>
          <a:xfrm>
            <a:off x="1657105" y="366412"/>
            <a:ext cx="10119575" cy="160934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3200"/>
              <a:buFont typeface="Times New Roman"/>
              <a:buNone/>
            </a:pPr>
            <a:r>
              <a:rPr b="1" lang="mn-MN" sz="3200">
                <a:latin typeface="Times New Roman"/>
                <a:ea typeface="Times New Roman"/>
                <a:cs typeface="Times New Roman"/>
                <a:sym typeface="Times New Roman"/>
              </a:rPr>
              <a:t>ХОЛИМОГ ХЭМЖЭЭНҮҮДИЙН ЖИШЭЭНҮҮД</a:t>
            </a:r>
            <a:endParaRPr b="1" sz="3200">
              <a:latin typeface="Times New Roman"/>
              <a:ea typeface="Times New Roman"/>
              <a:cs typeface="Times New Roman"/>
              <a:sym typeface="Times New Roman"/>
            </a:endParaRPr>
          </a:p>
        </p:txBody>
      </p:sp>
      <p:sp>
        <p:nvSpPr>
          <p:cNvPr id="281" name="Google Shape;281;p30"/>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Х.45</a:t>
            </a:r>
            <a:endParaRPr sz="1600">
              <a:solidFill>
                <a:schemeClr val="dk1"/>
              </a:solidFill>
              <a:latin typeface="Calibri"/>
              <a:ea typeface="Calibri"/>
              <a:cs typeface="Calibri"/>
              <a:sym typeface="Calibri"/>
            </a:endParaRPr>
          </a:p>
        </p:txBody>
      </p:sp>
      <p:pic>
        <p:nvPicPr>
          <p:cNvPr id="282" name="Google Shape;282;p30"/>
          <p:cNvPicPr preferRelativeResize="0"/>
          <p:nvPr/>
        </p:nvPicPr>
        <p:blipFill>
          <a:blip r:embed="rId3">
            <a:alphaModFix/>
          </a:blip>
          <a:stretch>
            <a:fillRect/>
          </a:stretch>
        </p:blipFill>
        <p:spPr>
          <a:xfrm>
            <a:off x="1523150" y="1647050"/>
            <a:ext cx="9495450" cy="390915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1"/>
          <p:cNvSpPr txBox="1"/>
          <p:nvPr>
            <p:ph idx="1" type="body"/>
          </p:nvPr>
        </p:nvSpPr>
        <p:spPr>
          <a:xfrm>
            <a:off x="1621765" y="1441703"/>
            <a:ext cx="9967823" cy="4846954"/>
          </a:xfrm>
          <a:prstGeom prst="rect">
            <a:avLst/>
          </a:prstGeom>
          <a:blipFill rotWithShape="1">
            <a:blip r:embed="rId3">
              <a:alphaModFix/>
            </a:blip>
            <a:stretch>
              <a:fillRect b="0" l="-1528" r="-1587" t="-2637"/>
            </a:stretch>
          </a:blip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2"/>
          <p:cNvSpPr txBox="1"/>
          <p:nvPr>
            <p:ph type="title"/>
          </p:nvPr>
        </p:nvSpPr>
        <p:spPr>
          <a:xfrm>
            <a:off x="2622430" y="195265"/>
            <a:ext cx="850277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4. БАГЦЛАЛ </a:t>
            </a:r>
            <a:r>
              <a:rPr b="1" lang="mn-MN" sz="3600"/>
              <a:t>/MUSIC NOTE’S GROUP/</a:t>
            </a:r>
            <a:br>
              <a:rPr lang="mn-MN" sz="3600"/>
            </a:br>
            <a:endParaRPr sz="3600">
              <a:latin typeface="Times New Roman"/>
              <a:ea typeface="Times New Roman"/>
              <a:cs typeface="Times New Roman"/>
              <a:sym typeface="Times New Roman"/>
            </a:endParaRPr>
          </a:p>
        </p:txBody>
      </p:sp>
      <p:sp>
        <p:nvSpPr>
          <p:cNvPr id="293" name="Google Shape;293;p32"/>
          <p:cNvSpPr txBox="1"/>
          <p:nvPr>
            <p:ph idx="1" type="body"/>
          </p:nvPr>
        </p:nvSpPr>
        <p:spPr>
          <a:xfrm>
            <a:off x="1066801" y="1804609"/>
            <a:ext cx="10491485" cy="385850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Айзам дотор хэмнэлийн бүлэглэл бүрдэлийг уртаашийн багцлал гэдэг. Багцлал нь тун утга учиртай ухагдахуун бөгөөд юуны түрүүнд тухайн хэмжээний үндсэн хувиуд бие биеэс зааглагдсан, дуучин болоод хөгжимчин харахад ямар ч төвөггүй байхыг чухалчлах ёстой: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94" name="Google Shape;294;p32"/>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Х.39</a:t>
            </a:r>
            <a:endParaRPr sz="1600">
              <a:solidFill>
                <a:schemeClr val="dk1"/>
              </a:solidFill>
              <a:latin typeface="Calibri"/>
              <a:ea typeface="Calibri"/>
              <a:cs typeface="Calibri"/>
              <a:sym typeface="Calibri"/>
            </a:endParaRPr>
          </a:p>
        </p:txBody>
      </p:sp>
      <p:pic>
        <p:nvPicPr>
          <p:cNvPr id="295" name="Google Shape;295;p32"/>
          <p:cNvPicPr preferRelativeResize="0"/>
          <p:nvPr/>
        </p:nvPicPr>
        <p:blipFill>
          <a:blip r:embed="rId3">
            <a:alphaModFix/>
          </a:blip>
          <a:stretch>
            <a:fillRect/>
          </a:stretch>
        </p:blipFill>
        <p:spPr>
          <a:xfrm>
            <a:off x="1274325" y="4866750"/>
            <a:ext cx="9088452" cy="13715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3"/>
          <p:cNvSpPr txBox="1"/>
          <p:nvPr>
            <p:ph idx="1" type="body"/>
          </p:nvPr>
        </p:nvSpPr>
        <p:spPr>
          <a:xfrm>
            <a:off x="1613312" y="1145697"/>
            <a:ext cx="10058400" cy="559346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Энгийн хэмжээнд айзамд орсон бүх эгшиг юмуу олонхи эгшиг нь ижилхэн богино уртааштай бол тэдгээрийг нэг шулуунаар холбон багцалж болно.</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01" name="Google Shape;301;p33"/>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Х.40</a:t>
            </a:r>
            <a:endParaRPr sz="1600">
              <a:solidFill>
                <a:schemeClr val="dk1"/>
              </a:solidFill>
              <a:latin typeface="Calibri"/>
              <a:ea typeface="Calibri"/>
              <a:cs typeface="Calibri"/>
              <a:sym typeface="Calibri"/>
            </a:endParaRPr>
          </a:p>
        </p:txBody>
      </p:sp>
      <p:pic>
        <p:nvPicPr>
          <p:cNvPr id="302" name="Google Shape;302;p33"/>
          <p:cNvPicPr preferRelativeResize="0"/>
          <p:nvPr/>
        </p:nvPicPr>
        <p:blipFill>
          <a:blip r:embed="rId3">
            <a:alphaModFix/>
          </a:blip>
          <a:stretch>
            <a:fillRect/>
          </a:stretch>
        </p:blipFill>
        <p:spPr>
          <a:xfrm>
            <a:off x="1794174" y="2996550"/>
            <a:ext cx="8124424" cy="251249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4"/>
          <p:cNvSpPr txBox="1"/>
          <p:nvPr>
            <p:ph idx="1" type="body"/>
          </p:nvPr>
        </p:nvSpPr>
        <p:spPr>
          <a:xfrm>
            <a:off x="1518422" y="1100577"/>
            <a:ext cx="10058400" cy="5373547"/>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Айзмыг бүхэлд нь эзлэх уртааштай эгшгийг, мөн тэрчлэн цэгээр уртаашийг нь ихэсгэсэн ноотыг задлалгүй бичиж болно:</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08" name="Google Shape;308;p34"/>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Х.40</a:t>
            </a:r>
            <a:endParaRPr sz="1600">
              <a:solidFill>
                <a:schemeClr val="dk1"/>
              </a:solidFill>
              <a:latin typeface="Calibri"/>
              <a:ea typeface="Calibri"/>
              <a:cs typeface="Calibri"/>
              <a:sym typeface="Calibri"/>
            </a:endParaRPr>
          </a:p>
        </p:txBody>
      </p:sp>
      <p:pic>
        <p:nvPicPr>
          <p:cNvPr id="309" name="Google Shape;309;p34"/>
          <p:cNvPicPr preferRelativeResize="0"/>
          <p:nvPr/>
        </p:nvPicPr>
        <p:blipFill>
          <a:blip r:embed="rId3">
            <a:alphaModFix/>
          </a:blip>
          <a:stretch>
            <a:fillRect/>
          </a:stretch>
        </p:blipFill>
        <p:spPr>
          <a:xfrm>
            <a:off x="1801772" y="2793150"/>
            <a:ext cx="8470499" cy="298074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35"/>
          <p:cNvSpPr txBox="1"/>
          <p:nvPr>
            <p:ph idx="1" type="body"/>
          </p:nvPr>
        </p:nvSpPr>
        <p:spPr>
          <a:xfrm>
            <a:off x="1665070" y="1426635"/>
            <a:ext cx="10058400" cy="565133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720"/>
              <a:buNone/>
            </a:pPr>
            <a:r>
              <a:rPr lang="mn-MN" sz="3200">
                <a:latin typeface="Times New Roman"/>
                <a:ea typeface="Times New Roman"/>
                <a:cs typeface="Times New Roman"/>
                <a:sym typeface="Times New Roman"/>
              </a:rPr>
              <a:t>Хамгийн гол нь багцлалд хэмжээний үндсэн хувиуд л заагдагдаж байх ёстой гэж дээр өгүүлсэн. Нэг багц үндсэн хувийн уртаашаас хэтрэх юмуу дутах байдал л гаргаж болохгүй. Жишээлбэл:</a:t>
            </a:r>
            <a:endParaRPr sz="32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15" name="Google Shape;315;p35"/>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Х.40</a:t>
            </a:r>
            <a:endParaRPr sz="1600">
              <a:solidFill>
                <a:schemeClr val="dk1"/>
              </a:solidFill>
              <a:latin typeface="Calibri"/>
              <a:ea typeface="Calibri"/>
              <a:cs typeface="Calibri"/>
              <a:sym typeface="Calibri"/>
            </a:endParaRPr>
          </a:p>
        </p:txBody>
      </p:sp>
      <p:pic>
        <p:nvPicPr>
          <p:cNvPr id="316" name="Google Shape;316;p35"/>
          <p:cNvPicPr preferRelativeResize="0"/>
          <p:nvPr/>
        </p:nvPicPr>
        <p:blipFill>
          <a:blip r:embed="rId3">
            <a:alphaModFix/>
          </a:blip>
          <a:stretch>
            <a:fillRect/>
          </a:stretch>
        </p:blipFill>
        <p:spPr>
          <a:xfrm>
            <a:off x="1912874" y="3307100"/>
            <a:ext cx="9562800" cy="25038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36"/>
          <p:cNvSpPr txBox="1"/>
          <p:nvPr>
            <p:ph idx="1" type="body"/>
          </p:nvPr>
        </p:nvSpPr>
        <p:spPr>
          <a:xfrm>
            <a:off x="1061049" y="752354"/>
            <a:ext cx="10067199" cy="541984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Ингэж бичихэд үндсэн хувиудын зааг тодорхой, харахад хялбар юм. Зогсоцууд ч ноотны нэгэн адил хувь хувиар багцлагдана:</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22" name="Google Shape;322;p36"/>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Х.40</a:t>
            </a:r>
            <a:endParaRPr sz="1600">
              <a:solidFill>
                <a:schemeClr val="dk1"/>
              </a:solidFill>
              <a:latin typeface="Calibri"/>
              <a:ea typeface="Calibri"/>
              <a:cs typeface="Calibri"/>
              <a:sym typeface="Calibri"/>
            </a:endParaRPr>
          </a:p>
        </p:txBody>
      </p:sp>
      <p:pic>
        <p:nvPicPr>
          <p:cNvPr id="323" name="Google Shape;323;p36"/>
          <p:cNvPicPr preferRelativeResize="0"/>
          <p:nvPr/>
        </p:nvPicPr>
        <p:blipFill>
          <a:blip r:embed="rId3">
            <a:alphaModFix/>
          </a:blip>
          <a:stretch>
            <a:fillRect/>
          </a:stretch>
        </p:blipFill>
        <p:spPr>
          <a:xfrm>
            <a:off x="1486000" y="2581325"/>
            <a:ext cx="8517502" cy="30692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37"/>
          <p:cNvSpPr txBox="1"/>
          <p:nvPr>
            <p:ph type="title"/>
          </p:nvPr>
        </p:nvSpPr>
        <p:spPr>
          <a:xfrm>
            <a:off x="2984740" y="484632"/>
            <a:ext cx="8143508"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ДУУНЫ НООТЫГ БАГЦЛАХ</a:t>
            </a:r>
            <a:endParaRPr sz="3600">
              <a:latin typeface="Times New Roman"/>
              <a:ea typeface="Times New Roman"/>
              <a:cs typeface="Times New Roman"/>
              <a:sym typeface="Times New Roman"/>
            </a:endParaRPr>
          </a:p>
        </p:txBody>
      </p:sp>
      <p:sp>
        <p:nvSpPr>
          <p:cNvPr id="329" name="Google Shape;329;p37"/>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Дууны ноотыг багцлахдаа үгийн үе бүрт оногдох ноотыг өмнөх ба хойнох уртааштай нь бүлэглэхгүй тус тусд нь салангид бичнэ. Харин нэг үед хэд хэдэн эгшиг оногдож байвал тэдгээрийг бүлэглэн багцалж болно.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8"/>
          <p:cNvSpPr/>
          <p:nvPr/>
        </p:nvSpPr>
        <p:spPr>
          <a:xfrm>
            <a:off x="2195521" y="6400609"/>
            <a:ext cx="798653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6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Х.48</a:t>
            </a:r>
            <a:endParaRPr sz="1600">
              <a:solidFill>
                <a:schemeClr val="dk1"/>
              </a:solidFill>
              <a:latin typeface="Calibri"/>
              <a:ea typeface="Calibri"/>
              <a:cs typeface="Calibri"/>
              <a:sym typeface="Calibri"/>
            </a:endParaRPr>
          </a:p>
        </p:txBody>
      </p:sp>
      <p:pic>
        <p:nvPicPr>
          <p:cNvPr id="335" name="Google Shape;335;p38"/>
          <p:cNvPicPr preferRelativeResize="0"/>
          <p:nvPr/>
        </p:nvPicPr>
        <p:blipFill>
          <a:blip r:embed="rId3">
            <a:alphaModFix/>
          </a:blip>
          <a:stretch>
            <a:fillRect/>
          </a:stretch>
        </p:blipFill>
        <p:spPr>
          <a:xfrm>
            <a:off x="654825" y="152400"/>
            <a:ext cx="10192951" cy="58094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g130e8091260_0_0"/>
          <p:cNvSpPr txBox="1"/>
          <p:nvPr>
            <p:ph type="title"/>
          </p:nvPr>
        </p:nvSpPr>
        <p:spPr>
          <a:xfrm>
            <a:off x="1069848" y="484632"/>
            <a:ext cx="10058400" cy="1609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Clr>
                <a:schemeClr val="dk1"/>
              </a:buClr>
              <a:buSzPts val="1100"/>
              <a:buFont typeface="Arial"/>
              <a:buNone/>
            </a:pPr>
            <a:r>
              <a:rPr b="1" lang="mn-MN">
                <a:solidFill>
                  <a:schemeClr val="dk1"/>
                </a:solidFill>
                <a:latin typeface="Arial"/>
                <a:ea typeface="Arial"/>
                <a:cs typeface="Arial"/>
                <a:sym typeface="Arial"/>
              </a:rPr>
              <a:t>Ашигласан материал: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a:p>
        </p:txBody>
      </p:sp>
      <p:sp>
        <p:nvSpPr>
          <p:cNvPr id="341" name="Google Shape;341;g130e8091260_0_0"/>
          <p:cNvSpPr txBox="1"/>
          <p:nvPr>
            <p:ph idx="1" type="body"/>
          </p:nvPr>
        </p:nvSpPr>
        <p:spPr>
          <a:xfrm>
            <a:off x="1069848" y="2121408"/>
            <a:ext cx="10058400" cy="4050900"/>
          </a:xfrm>
          <a:prstGeom prst="rect">
            <a:avLst/>
          </a:prstGeom>
        </p:spPr>
        <p:txBody>
          <a:bodyPr anchorCtr="0" anchor="t" bIns="45700" lIns="91425" spcFirstLastPara="1" rIns="91425" wrap="square" tIns="45700">
            <a:normAutofit/>
          </a:bodyPr>
          <a:lstStyle/>
          <a:p>
            <a:pPr indent="0" lvl="0" marL="0" rtl="0" algn="l">
              <a:spcBef>
                <a:spcPts val="1200"/>
              </a:spcBef>
              <a:spcAft>
                <a:spcPts val="0"/>
              </a:spcAft>
              <a:buClr>
                <a:schemeClr val="dk1"/>
              </a:buClr>
              <a:buSzPts val="1100"/>
              <a:buFont typeface="Arial"/>
              <a:buNone/>
            </a:pPr>
            <a:r>
              <a:rPr lang="mn-MN" sz="1700">
                <a:solidFill>
                  <a:srgbClr val="9E3611"/>
                </a:solidFill>
                <a:latin typeface="Arial"/>
                <a:ea typeface="Arial"/>
                <a:cs typeface="Arial"/>
                <a:sym typeface="Arial"/>
              </a:rPr>
              <a:t>-</a:t>
            </a:r>
            <a:r>
              <a:rPr lang="mn-MN">
                <a:latin typeface="Arial"/>
                <a:ea typeface="Arial"/>
                <a:cs typeface="Arial"/>
                <a:sym typeface="Arial"/>
              </a:rPr>
              <a:t>Хөгжмийн онол, В.Вахромеев, Бемби сан, Улаанбаатар 2012</a:t>
            </a:r>
            <a:endParaRPr>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mn-MN" sz="1700">
                <a:solidFill>
                  <a:srgbClr val="9E3611"/>
                </a:solidFill>
                <a:latin typeface="Arial"/>
                <a:ea typeface="Arial"/>
                <a:cs typeface="Arial"/>
                <a:sym typeface="Arial"/>
              </a:rPr>
              <a:t>-</a:t>
            </a:r>
            <a:r>
              <a:rPr lang="mn-MN">
                <a:latin typeface="Arial"/>
                <a:ea typeface="Arial"/>
                <a:cs typeface="Arial"/>
                <a:sym typeface="Arial"/>
              </a:rPr>
              <a:t>Хөгжмийн анхан шатны онол-суурь ухаан, Д.Жанчив, Бемби сан, Улаанбаатар   2007</a:t>
            </a:r>
            <a:endParaRPr>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mn-MN" sz="1700">
                <a:solidFill>
                  <a:srgbClr val="9E3611"/>
                </a:solidFill>
                <a:latin typeface="Arial"/>
                <a:ea typeface="Arial"/>
                <a:cs typeface="Arial"/>
                <a:sym typeface="Arial"/>
              </a:rPr>
              <a:t>-</a:t>
            </a:r>
            <a:r>
              <a:rPr lang="mn-MN">
                <a:latin typeface="Arial"/>
                <a:ea typeface="Arial"/>
                <a:cs typeface="Arial"/>
                <a:sym typeface="Arial"/>
              </a:rPr>
              <a:t>Хөгжмийн онолын бодлого дасгал, Ж.Төгсжаргал, Улаанбаатар 2018</a:t>
            </a:r>
            <a:endParaRPr>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mn-MN" sz="1700">
                <a:solidFill>
                  <a:srgbClr val="9E3611"/>
                </a:solidFill>
                <a:latin typeface="Arial"/>
                <a:ea typeface="Arial"/>
                <a:cs typeface="Arial"/>
                <a:sym typeface="Arial"/>
              </a:rPr>
              <a:t>-</a:t>
            </a:r>
            <a:r>
              <a:rPr lang="mn-MN">
                <a:latin typeface="Arial"/>
                <a:ea typeface="Arial"/>
                <a:cs typeface="Arial"/>
                <a:sym typeface="Arial"/>
              </a:rPr>
              <a:t>Задачи и упражнения по элементарной теории музыки, В.Хвостенко, Москва 1965</a:t>
            </a:r>
            <a:endParaRPr>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9"/>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ХӨГЖИМ БОЛ ХҮН ТӨРӨЛХТНИЙ ТҮГЭЭМЭЛ ХЭЛ ЮМ”</a:t>
            </a:r>
            <a:br>
              <a:rPr b="1" lang="mn-MN">
                <a:solidFill>
                  <a:srgbClr val="C00000"/>
                </a:solidFill>
              </a:rPr>
            </a:br>
            <a:r>
              <a:rPr lang="mn-MN">
                <a:solidFill>
                  <a:schemeClr val="accent1"/>
                </a:solidFill>
              </a:rPr>
              <a:t>ХЕНРИ ХАДСВОРТ ЛОНГФЕЛЛОУ</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2022-04-12T16:13:07Z</dcterms:created>
  <dc:creator>User</dc:creator>
</cp:coreProperties>
</file>