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8" roundtripDataSignature="AMtx7mg8IE+Wxt8RAGinw/MqjmBSAkPJ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slide" Target="slides/slide42.xml"/><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48" Type="http://customschemas.google.com/relationships/presentationmetadata" Target="metadata"/><Relationship Id="rId25" Type="http://schemas.openxmlformats.org/officeDocument/2006/relationships/slide" Target="slides/slide21.xml"/><Relationship Id="rId47" Type="http://schemas.openxmlformats.org/officeDocument/2006/relationships/slide" Target="slides/slide43.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12b039baac2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g12b039baac2_0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12b039baac2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g12b039baac2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43"/>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3"/>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3"/>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43"/>
          <p:cNvGrpSpPr/>
          <p:nvPr/>
        </p:nvGrpSpPr>
        <p:grpSpPr>
          <a:xfrm>
            <a:off x="9649215" y="4068923"/>
            <a:ext cx="1080904" cy="1080902"/>
            <a:chOff x="9685338" y="4460675"/>
            <a:chExt cx="1080904" cy="1080902"/>
          </a:xfrm>
        </p:grpSpPr>
        <p:sp>
          <p:nvSpPr>
            <p:cNvPr id="19" name="Google Shape;19;p43"/>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3"/>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3"/>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4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5"/>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5"/>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5"/>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5"/>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5"/>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5"/>
          <p:cNvGrpSpPr/>
          <p:nvPr/>
        </p:nvGrpSpPr>
        <p:grpSpPr>
          <a:xfrm>
            <a:off x="897399" y="2325848"/>
            <a:ext cx="1080904" cy="1080902"/>
            <a:chOff x="9685338" y="4460675"/>
            <a:chExt cx="1080904" cy="1080902"/>
          </a:xfrm>
        </p:grpSpPr>
        <p:sp>
          <p:nvSpPr>
            <p:cNvPr id="39" name="Google Shape;39;p45"/>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5"/>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6"/>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46"/>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4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7"/>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47"/>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47"/>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47"/>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4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4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4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5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5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0"/>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50"/>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5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50"/>
          <p:cNvGrpSpPr/>
          <p:nvPr/>
        </p:nvGrpSpPr>
        <p:grpSpPr>
          <a:xfrm>
            <a:off x="11401725" y="6229681"/>
            <a:ext cx="457200" cy="457200"/>
            <a:chOff x="11361456" y="6195813"/>
            <a:chExt cx="548640" cy="548640"/>
          </a:xfrm>
        </p:grpSpPr>
        <p:sp>
          <p:nvSpPr>
            <p:cNvPr id="75" name="Google Shape;75;p5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5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5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5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5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1"/>
          <p:cNvSpPr/>
          <p:nvPr>
            <p:ph idx="2" type="pic"/>
          </p:nvPr>
        </p:nvSpPr>
        <p:spPr>
          <a:xfrm>
            <a:off x="0" y="0"/>
            <a:ext cx="8303740" cy="6858000"/>
          </a:xfrm>
          <a:prstGeom prst="rect">
            <a:avLst/>
          </a:prstGeom>
          <a:solidFill>
            <a:srgbClr val="E1DFDF"/>
          </a:solidFill>
          <a:ln>
            <a:noFill/>
          </a:ln>
        </p:spPr>
      </p:sp>
      <p:sp>
        <p:nvSpPr>
          <p:cNvPr id="82" name="Google Shape;82;p51"/>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5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51"/>
          <p:cNvGrpSpPr/>
          <p:nvPr/>
        </p:nvGrpSpPr>
        <p:grpSpPr>
          <a:xfrm>
            <a:off x="11401725" y="6229681"/>
            <a:ext cx="457200" cy="457200"/>
            <a:chOff x="11361456" y="6195813"/>
            <a:chExt cx="548640" cy="548640"/>
          </a:xfrm>
        </p:grpSpPr>
        <p:sp>
          <p:nvSpPr>
            <p:cNvPr id="85" name="Google Shape;85;p5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5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5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2"/>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5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53"/>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53"/>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5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7.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42"/>
          <p:cNvGrpSpPr/>
          <p:nvPr/>
        </p:nvGrpSpPr>
        <p:grpSpPr>
          <a:xfrm>
            <a:off x="11401725" y="6229681"/>
            <a:ext cx="457200" cy="457200"/>
            <a:chOff x="11361456" y="6195813"/>
            <a:chExt cx="548640" cy="548640"/>
          </a:xfrm>
        </p:grpSpPr>
        <p:sp>
          <p:nvSpPr>
            <p:cNvPr id="11" name="Google Shape;11;p42"/>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154505" y="518575"/>
            <a:ext cx="9882990" cy="2000338"/>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SzPts val="4000"/>
              <a:buFont typeface="Times New Roman"/>
              <a:buNone/>
            </a:pPr>
            <a:br>
              <a:rPr b="1" i="1" lang="mn-MN" sz="4000">
                <a:latin typeface="Times New Roman"/>
                <a:ea typeface="Times New Roman"/>
                <a:cs typeface="Times New Roman"/>
                <a:sym typeface="Times New Roman"/>
              </a:rPr>
            </a:br>
            <a:br>
              <a:rPr b="1" i="1" lang="mn-MN" sz="4000">
                <a:latin typeface="Times New Roman"/>
                <a:ea typeface="Times New Roman"/>
                <a:cs typeface="Times New Roman"/>
                <a:sym typeface="Times New Roman"/>
              </a:rPr>
            </a:br>
            <a:br>
              <a:rPr b="1" i="1" lang="mn-MN" sz="4000">
                <a:latin typeface="Times New Roman"/>
                <a:ea typeface="Times New Roman"/>
                <a:cs typeface="Times New Roman"/>
                <a:sym typeface="Times New Roman"/>
              </a:rPr>
            </a:br>
            <a:r>
              <a:rPr b="1" i="1" lang="mn-MN" sz="4000">
                <a:latin typeface="Times New Roman"/>
                <a:ea typeface="Times New Roman"/>
                <a:cs typeface="Times New Roman"/>
                <a:sym typeface="Times New Roman"/>
              </a:rPr>
              <a:t>	LECTURE 8. RHYTHM, METER, SIZE, SYNCOPE, TEMPO</a:t>
            </a:r>
            <a:br>
              <a:rPr b="1" i="1" lang="mn-MN" sz="4000">
                <a:latin typeface="Times New Roman"/>
                <a:ea typeface="Times New Roman"/>
                <a:cs typeface="Times New Roman"/>
                <a:sym typeface="Times New Roman"/>
              </a:rPr>
            </a:br>
            <a:r>
              <a:rPr b="1" lang="mn-MN" sz="3600">
                <a:latin typeface="Times New Roman"/>
                <a:ea typeface="Times New Roman"/>
                <a:cs typeface="Times New Roman"/>
                <a:sym typeface="Times New Roman"/>
              </a:rPr>
              <a:t>РИТМ, МЕТР, РАЗМЕР, СИНКОПА, ТЕМП</a:t>
            </a:r>
            <a:br>
              <a:rPr lang="mn-MN" sz="3600">
                <a:latin typeface="Times New Roman"/>
                <a:ea typeface="Times New Roman"/>
                <a:cs typeface="Times New Roman"/>
                <a:sym typeface="Times New Roman"/>
              </a:rPr>
            </a:br>
            <a:endParaRPr i="1" sz="4000">
              <a:latin typeface="Times New Roman"/>
              <a:ea typeface="Times New Roman"/>
              <a:cs typeface="Times New Roman"/>
              <a:sym typeface="Times New Roman"/>
            </a:endParaRPr>
          </a:p>
        </p:txBody>
      </p:sp>
      <p:sp>
        <p:nvSpPr>
          <p:cNvPr id="105" name="Google Shape;105;p1"/>
          <p:cNvSpPr txBox="1"/>
          <p:nvPr>
            <p:ph idx="1" type="subTitle"/>
          </p:nvPr>
        </p:nvSpPr>
        <p:spPr>
          <a:xfrm>
            <a:off x="1500995" y="2967488"/>
            <a:ext cx="9765103" cy="1621765"/>
          </a:xfrm>
          <a:prstGeom prst="rect">
            <a:avLst/>
          </a:prstGeom>
          <a:noFill/>
          <a:ln>
            <a:noFill/>
          </a:ln>
        </p:spPr>
        <p:txBody>
          <a:bodyPr anchorCtr="0" anchor="t" bIns="45700" lIns="91425" spcFirstLastPara="1" rIns="91425" wrap="square" tIns="45700">
            <a:normAutofit lnSpcReduction="10000"/>
          </a:bodyPr>
          <a:lstStyle/>
          <a:p>
            <a:pPr indent="-457200" lvl="0" marL="457200" rtl="0" algn="l">
              <a:lnSpc>
                <a:spcPct val="90000"/>
              </a:lnSpc>
              <a:spcBef>
                <a:spcPts val="0"/>
              </a:spcBef>
              <a:spcAft>
                <a:spcPts val="0"/>
              </a:spcAft>
              <a:buSzPts val="1870"/>
              <a:buFont typeface="Rockwell"/>
              <a:buAutoNum type="arabicPeriod"/>
            </a:pPr>
            <a:r>
              <a:rPr b="1" lang="mn-MN">
                <a:latin typeface="Times New Roman"/>
                <a:ea typeface="Times New Roman"/>
                <a:cs typeface="Times New Roman"/>
                <a:sym typeface="Times New Roman"/>
              </a:rPr>
              <a:t>Синкопа /Syncope/</a:t>
            </a:r>
            <a:endParaRPr>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1870"/>
              <a:buFont typeface="Rockwell"/>
              <a:buAutoNum type="arabicPeriod"/>
            </a:pPr>
            <a:r>
              <a:rPr b="1" lang="mn-MN">
                <a:latin typeface="Times New Roman"/>
                <a:ea typeface="Times New Roman"/>
                <a:cs typeface="Times New Roman"/>
                <a:sym typeface="Times New Roman"/>
              </a:rPr>
              <a:t>Темп    /Тempo/</a:t>
            </a:r>
            <a:endParaRPr>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1870"/>
              <a:buFont typeface="Rockwell"/>
              <a:buAutoNum type="arabicPeriod"/>
            </a:pPr>
            <a:r>
              <a:rPr b="1" lang="mn-MN">
                <a:latin typeface="Times New Roman"/>
                <a:ea typeface="Times New Roman"/>
                <a:cs typeface="Times New Roman"/>
                <a:sym typeface="Times New Roman"/>
              </a:rPr>
              <a:t>Динамикийн тэмдгүүд /Dynamic marks/</a:t>
            </a:r>
            <a:endParaRPr>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1870"/>
              <a:buFont typeface="Rockwell"/>
              <a:buAutoNum type="arabicPeriod"/>
            </a:pPr>
            <a:r>
              <a:rPr b="1" lang="mn-MN">
                <a:latin typeface="Times New Roman"/>
                <a:ea typeface="Times New Roman"/>
                <a:cs typeface="Times New Roman"/>
                <a:sym typeface="Times New Roman"/>
              </a:rPr>
              <a:t>Удирдаачийн схем /Conductor’s scheme/</a:t>
            </a:r>
            <a:endParaRPr>
              <a:latin typeface="Times New Roman"/>
              <a:ea typeface="Times New Roman"/>
              <a:cs typeface="Times New Roman"/>
              <a:sym typeface="Times New Roman"/>
            </a:endParaRPr>
          </a:p>
        </p:txBody>
      </p:sp>
      <p:sp>
        <p:nvSpPr>
          <p:cNvPr id="106" name="Google Shape;106;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a:p>
        </p:txBody>
      </p:sp>
      <p:sp>
        <p:nvSpPr>
          <p:cNvPr id="107" name="Google Shape;107;p1"/>
          <p:cNvSpPr txBox="1"/>
          <p:nvPr/>
        </p:nvSpPr>
        <p:spPr>
          <a:xfrm>
            <a:off x="9631375" y="424500"/>
            <a:ext cx="19056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mn-MN">
                <a:latin typeface="Rockwell"/>
                <a:ea typeface="Rockwell"/>
                <a:cs typeface="Rockwell"/>
                <a:sym typeface="Rockwell"/>
              </a:rPr>
              <a:t>MUSIC THEORY</a:t>
            </a:r>
            <a:endParaRPr>
              <a:latin typeface="Rockwell"/>
              <a:ea typeface="Rockwell"/>
              <a:cs typeface="Rockwell"/>
              <a:sym typeface="Rockwe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Times New Roman"/>
              <a:buNone/>
            </a:pPr>
            <a:r>
              <a:rPr b="1" lang="mn-MN">
                <a:latin typeface="Times New Roman"/>
                <a:ea typeface="Times New Roman"/>
                <a:cs typeface="Times New Roman"/>
                <a:sym typeface="Times New Roman"/>
              </a:rPr>
              <a:t>		ДЭД СЭДЭВ</a:t>
            </a:r>
            <a:endParaRPr b="1">
              <a:latin typeface="Times New Roman"/>
              <a:ea typeface="Times New Roman"/>
              <a:cs typeface="Times New Roman"/>
              <a:sym typeface="Times New Roman"/>
            </a:endParaRPr>
          </a:p>
        </p:txBody>
      </p:sp>
      <p:sp>
        <p:nvSpPr>
          <p:cNvPr id="113" name="Google Shape;113;p2"/>
          <p:cNvSpPr txBox="1"/>
          <p:nvPr/>
        </p:nvSpPr>
        <p:spPr>
          <a:xfrm>
            <a:off x="1213448" y="2093976"/>
            <a:ext cx="9765103" cy="4029238"/>
          </a:xfrm>
          <a:prstGeom prst="rect">
            <a:avLst/>
          </a:prstGeom>
          <a:noFill/>
          <a:ln>
            <a:noFill/>
          </a:ln>
        </p:spPr>
        <p:txBody>
          <a:bodyPr anchorCtr="0" anchor="t" bIns="45700" lIns="91425" spcFirstLastPara="1" rIns="91425" wrap="square" tIns="45700">
            <a:normAutofit fontScale="92500" lnSpcReduction="10000"/>
          </a:bodyPr>
          <a:lstStyle/>
          <a:p>
            <a:pPr indent="-457200" lvl="0" marL="457200" marR="0" rtl="0" algn="l">
              <a:lnSpc>
                <a:spcPct val="90000"/>
              </a:lnSpc>
              <a:spcBef>
                <a:spcPts val="0"/>
              </a:spcBef>
              <a:spcAft>
                <a:spcPts val="0"/>
              </a:spcAft>
              <a:buClr>
                <a:srgbClr val="9E3611"/>
              </a:buClr>
              <a:buSzPct val="85000"/>
              <a:buFont typeface="Rockwell"/>
              <a:buAutoNum type="arabicPeriod"/>
            </a:pPr>
            <a:r>
              <a:rPr b="1" lang="mn-MN" sz="4800">
                <a:solidFill>
                  <a:schemeClr val="dk1"/>
                </a:solidFill>
                <a:latin typeface="Times New Roman"/>
                <a:ea typeface="Times New Roman"/>
                <a:cs typeface="Times New Roman"/>
                <a:sym typeface="Times New Roman"/>
              </a:rPr>
              <a:t>Синкопа /Syncope/</a:t>
            </a:r>
            <a:endParaRPr sz="4800">
              <a:solidFill>
                <a:schemeClr val="dk1"/>
              </a:solidFill>
              <a:latin typeface="Times New Roman"/>
              <a:ea typeface="Times New Roman"/>
              <a:cs typeface="Times New Roman"/>
              <a:sym typeface="Times New Roman"/>
            </a:endParaRPr>
          </a:p>
          <a:p>
            <a:pPr indent="-457200" lvl="0" marL="457200" marR="0" rtl="0" algn="l">
              <a:lnSpc>
                <a:spcPct val="90000"/>
              </a:lnSpc>
              <a:spcBef>
                <a:spcPts val="1200"/>
              </a:spcBef>
              <a:spcAft>
                <a:spcPts val="0"/>
              </a:spcAft>
              <a:buClr>
                <a:srgbClr val="9E3611"/>
              </a:buClr>
              <a:buSzPct val="85000"/>
              <a:buFont typeface="Rockwell"/>
              <a:buAutoNum type="arabicPeriod"/>
            </a:pPr>
            <a:r>
              <a:rPr b="1" lang="mn-MN" sz="4800">
                <a:solidFill>
                  <a:schemeClr val="dk1"/>
                </a:solidFill>
                <a:latin typeface="Times New Roman"/>
                <a:ea typeface="Times New Roman"/>
                <a:cs typeface="Times New Roman"/>
                <a:sym typeface="Times New Roman"/>
              </a:rPr>
              <a:t>Темп    /Тempo/</a:t>
            </a:r>
            <a:endParaRPr sz="4800">
              <a:solidFill>
                <a:schemeClr val="dk1"/>
              </a:solidFill>
              <a:latin typeface="Times New Roman"/>
              <a:ea typeface="Times New Roman"/>
              <a:cs typeface="Times New Roman"/>
              <a:sym typeface="Times New Roman"/>
            </a:endParaRPr>
          </a:p>
          <a:p>
            <a:pPr indent="-457200" lvl="0" marL="457200" marR="0" rtl="0" algn="l">
              <a:lnSpc>
                <a:spcPct val="90000"/>
              </a:lnSpc>
              <a:spcBef>
                <a:spcPts val="1200"/>
              </a:spcBef>
              <a:spcAft>
                <a:spcPts val="0"/>
              </a:spcAft>
              <a:buClr>
                <a:srgbClr val="9E3611"/>
              </a:buClr>
              <a:buSzPct val="85000"/>
              <a:buFont typeface="Rockwell"/>
              <a:buAutoNum type="arabicPeriod"/>
            </a:pPr>
            <a:r>
              <a:rPr b="1" lang="mn-MN" sz="4800">
                <a:solidFill>
                  <a:schemeClr val="dk1"/>
                </a:solidFill>
                <a:latin typeface="Times New Roman"/>
                <a:ea typeface="Times New Roman"/>
                <a:cs typeface="Times New Roman"/>
                <a:sym typeface="Times New Roman"/>
              </a:rPr>
              <a:t>Динамикийн тэмдгүүд /Dynamic marks/</a:t>
            </a:r>
            <a:endParaRPr sz="4800">
              <a:solidFill>
                <a:schemeClr val="dk1"/>
              </a:solidFill>
              <a:latin typeface="Times New Roman"/>
              <a:ea typeface="Times New Roman"/>
              <a:cs typeface="Times New Roman"/>
              <a:sym typeface="Times New Roman"/>
            </a:endParaRPr>
          </a:p>
          <a:p>
            <a:pPr indent="-457200" lvl="0" marL="457200" marR="0" rtl="0" algn="l">
              <a:lnSpc>
                <a:spcPct val="90000"/>
              </a:lnSpc>
              <a:spcBef>
                <a:spcPts val="1200"/>
              </a:spcBef>
              <a:spcAft>
                <a:spcPts val="0"/>
              </a:spcAft>
              <a:buClr>
                <a:srgbClr val="9E3611"/>
              </a:buClr>
              <a:buSzPct val="85000"/>
              <a:buFont typeface="Rockwell"/>
              <a:buAutoNum type="arabicPeriod"/>
            </a:pPr>
            <a:r>
              <a:rPr b="1" lang="mn-MN" sz="4800">
                <a:solidFill>
                  <a:schemeClr val="dk1"/>
                </a:solidFill>
                <a:latin typeface="Times New Roman"/>
                <a:ea typeface="Times New Roman"/>
                <a:cs typeface="Times New Roman"/>
                <a:sym typeface="Times New Roman"/>
              </a:rPr>
              <a:t>Удирдаачийн схем /Conductor’s scheme/</a:t>
            </a:r>
            <a:endParaRPr sz="48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txBox="1"/>
          <p:nvPr>
            <p:ph type="title"/>
          </p:nvPr>
        </p:nvSpPr>
        <p:spPr>
          <a:xfrm>
            <a:off x="1616745" y="381638"/>
            <a:ext cx="9825659" cy="143836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1. СИНКОПА /SYNCOPE/</a:t>
            </a:r>
            <a:endParaRPr sz="6000">
              <a:latin typeface="Times New Roman"/>
              <a:ea typeface="Times New Roman"/>
              <a:cs typeface="Times New Roman"/>
              <a:sym typeface="Times New Roman"/>
            </a:endParaRPr>
          </a:p>
        </p:txBody>
      </p:sp>
      <p:sp>
        <p:nvSpPr>
          <p:cNvPr id="119" name="Google Shape;119;p3"/>
          <p:cNvSpPr txBox="1"/>
          <p:nvPr>
            <p:ph idx="1" type="body"/>
          </p:nvPr>
        </p:nvSpPr>
        <p:spPr>
          <a:xfrm>
            <a:off x="1302584" y="1966963"/>
            <a:ext cx="10453983"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Хөгжимд хэмнэлийн ба хэмийн өргөлт зөрөх тохиолдол тун түгээмэл бөгөөд үүнийг догол хэмнэл гэдэг.</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Догол хэмнэл нь хэмийн сул хувьд оноогдсон эгшиг дараачийн хүчтэй хувьтай үргэлжлэн сонсогддогоос үүдэлтэй юм. </a:t>
            </a:r>
            <a:endParaRPr sz="40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4"/>
          <p:cNvSpPr txBox="1"/>
          <p:nvPr>
            <p:ph idx="1" type="body"/>
          </p:nvPr>
        </p:nvSpPr>
        <p:spPr>
          <a:xfrm>
            <a:off x="1337568" y="976543"/>
            <a:ext cx="9516863" cy="5063971"/>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Өөрөөр хэлбэл айзмын өргөлт хэмийн сул хувьд оногдож хүчтэй болон харьцангуй – хүчтэй хувийг саармагжуулан дундын хүчтэй хувь үүснэ гэсэн үг:</a:t>
            </a:r>
            <a:endParaRPr sz="4000">
              <a:latin typeface="Times New Roman"/>
              <a:ea typeface="Times New Roman"/>
              <a:cs typeface="Times New Roman"/>
              <a:sym typeface="Times New Roman"/>
            </a:endParaRPr>
          </a:p>
        </p:txBody>
      </p:sp>
      <p:sp>
        <p:nvSpPr>
          <p:cNvPr id="125" name="Google Shape;125;p4"/>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
        <p:nvSpPr>
          <p:cNvPr id="126" name="Google Shape;126;p4"/>
          <p:cNvSpPr/>
          <p:nvPr/>
        </p:nvSpPr>
        <p:spPr>
          <a:xfrm>
            <a:off x="3271156" y="5956403"/>
            <a:ext cx="6509658" cy="276999"/>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Times New Roman"/>
              <a:buNone/>
            </a:pPr>
            <a:r>
              <a:rPr b="0" i="0" lang="mn-MN" sz="1200" u="none" cap="none" strike="noStrike">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Х.47</a:t>
            </a:r>
            <a:endParaRPr b="0" i="0" sz="1200" u="none" cap="none" strike="noStrike">
              <a:solidFill>
                <a:schemeClr val="dk1"/>
              </a:solidFill>
              <a:latin typeface="Arial"/>
              <a:ea typeface="Arial"/>
              <a:cs typeface="Arial"/>
              <a:sym typeface="Arial"/>
            </a:endParaRPr>
          </a:p>
        </p:txBody>
      </p:sp>
      <p:pic>
        <p:nvPicPr>
          <p:cNvPr id="127" name="Google Shape;127;p4"/>
          <p:cNvPicPr preferRelativeResize="0"/>
          <p:nvPr/>
        </p:nvPicPr>
        <p:blipFill>
          <a:blip r:embed="rId3">
            <a:alphaModFix/>
          </a:blip>
          <a:stretch>
            <a:fillRect/>
          </a:stretch>
        </p:blipFill>
        <p:spPr>
          <a:xfrm>
            <a:off x="152400" y="6385802"/>
            <a:ext cx="2918156" cy="319798"/>
          </a:xfrm>
          <a:prstGeom prst="rect">
            <a:avLst/>
          </a:prstGeom>
          <a:noFill/>
          <a:ln>
            <a:noFill/>
          </a:ln>
        </p:spPr>
      </p:pic>
      <p:pic>
        <p:nvPicPr>
          <p:cNvPr id="128" name="Google Shape;128;p4"/>
          <p:cNvPicPr preferRelativeResize="0"/>
          <p:nvPr/>
        </p:nvPicPr>
        <p:blipFill>
          <a:blip r:embed="rId4">
            <a:alphaModFix/>
          </a:blip>
          <a:stretch>
            <a:fillRect/>
          </a:stretch>
        </p:blipFill>
        <p:spPr>
          <a:xfrm>
            <a:off x="2473025" y="4005575"/>
            <a:ext cx="7435500" cy="8148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5"/>
          <p:cNvSpPr txBox="1"/>
          <p:nvPr>
            <p:ph idx="1" type="body"/>
          </p:nvPr>
        </p:nvSpPr>
        <p:spPr>
          <a:xfrm>
            <a:off x="929196" y="395690"/>
            <a:ext cx="10333607" cy="6119410"/>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Догол хэм нь айзам дамнасан ба айзам доторхи гэж хоёр янз байхаас гадна хүчтэй хувь дээрх зогсоцын дараа таарч болно. Айзам доторхи догол хэмийг бичихэд багцлалын түгээмэл дүрмээс гажиж, өөрөөр хэлбэл сул ба хүчтэй хувийг нийлүүлж нэг нэгж ноотоор илэрхийлж болно гэсэн үг. </a:t>
            </a:r>
            <a:r>
              <a:rPr lang="mn-MN" sz="4000"/>
              <a:t>Бас багцлалын дүрмийн дагуу догол хэмийн эгшгийг тэнцүү уртааштай хоёр ижил эгшиг болгож задлаад хооронд нь нуман холбоосоор холбоход буруудах юмгүй. </a:t>
            </a:r>
            <a:endParaRPr sz="4000"/>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6"/>
          <p:cNvSpPr txBox="1"/>
          <p:nvPr/>
        </p:nvSpPr>
        <p:spPr>
          <a:xfrm>
            <a:off x="2114365" y="5968678"/>
            <a:ext cx="7963270"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Х.47</a:t>
            </a:r>
            <a:endParaRPr sz="1200">
              <a:solidFill>
                <a:schemeClr val="dk1"/>
              </a:solidFill>
              <a:latin typeface="Times New Roman"/>
              <a:ea typeface="Times New Roman"/>
              <a:cs typeface="Times New Roman"/>
              <a:sym typeface="Times New Roman"/>
            </a:endParaRPr>
          </a:p>
        </p:txBody>
      </p:sp>
      <p:pic>
        <p:nvPicPr>
          <p:cNvPr id="139" name="Google Shape;139;p6"/>
          <p:cNvPicPr preferRelativeResize="0"/>
          <p:nvPr/>
        </p:nvPicPr>
        <p:blipFill>
          <a:blip r:embed="rId3">
            <a:alphaModFix/>
          </a:blip>
          <a:stretch>
            <a:fillRect/>
          </a:stretch>
        </p:blipFill>
        <p:spPr>
          <a:xfrm>
            <a:off x="1086300" y="2076775"/>
            <a:ext cx="10102550" cy="1828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g12b039baac2_0_3"/>
          <p:cNvSpPr txBox="1"/>
          <p:nvPr/>
        </p:nvSpPr>
        <p:spPr>
          <a:xfrm>
            <a:off x="2114365" y="5968678"/>
            <a:ext cx="7963200" cy="276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Х.47</a:t>
            </a:r>
            <a:endParaRPr sz="1200">
              <a:solidFill>
                <a:schemeClr val="dk1"/>
              </a:solidFill>
              <a:latin typeface="Times New Roman"/>
              <a:ea typeface="Times New Roman"/>
              <a:cs typeface="Times New Roman"/>
              <a:sym typeface="Times New Roman"/>
            </a:endParaRPr>
          </a:p>
        </p:txBody>
      </p:sp>
      <p:pic>
        <p:nvPicPr>
          <p:cNvPr id="145" name="Google Shape;145;g12b039baac2_0_3"/>
          <p:cNvPicPr preferRelativeResize="0"/>
          <p:nvPr/>
        </p:nvPicPr>
        <p:blipFill>
          <a:blip r:embed="rId3">
            <a:alphaModFix/>
          </a:blip>
          <a:stretch>
            <a:fillRect/>
          </a:stretch>
        </p:blipFill>
        <p:spPr>
          <a:xfrm>
            <a:off x="1565924" y="729175"/>
            <a:ext cx="8442800" cy="42524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7"/>
          <p:cNvSpPr txBox="1"/>
          <p:nvPr>
            <p:ph type="title"/>
          </p:nvPr>
        </p:nvSpPr>
        <p:spPr>
          <a:xfrm>
            <a:off x="1132936" y="30532"/>
            <a:ext cx="9926128" cy="158615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2. ТЕМП /TEMPO/</a:t>
            </a:r>
            <a:endParaRPr sz="6000">
              <a:latin typeface="Times New Roman"/>
              <a:ea typeface="Times New Roman"/>
              <a:cs typeface="Times New Roman"/>
              <a:sym typeface="Times New Roman"/>
            </a:endParaRPr>
          </a:p>
        </p:txBody>
      </p:sp>
      <p:sp>
        <p:nvSpPr>
          <p:cNvPr id="151" name="Google Shape;151;p7"/>
          <p:cNvSpPr txBox="1"/>
          <p:nvPr/>
        </p:nvSpPr>
        <p:spPr>
          <a:xfrm>
            <a:off x="783071" y="996200"/>
            <a:ext cx="10625858"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mn-MN" sz="4000">
                <a:solidFill>
                  <a:schemeClr val="dk1"/>
                </a:solidFill>
                <a:latin typeface="Times New Roman"/>
                <a:ea typeface="Times New Roman"/>
                <a:cs typeface="Times New Roman"/>
                <a:sym typeface="Times New Roman"/>
              </a:rPr>
              <a:t>Хөгжим, юуны түрүүнд янз бүрийн өндөр нам, урт богинын харилцан үйлчлэлд орж цэгцэрсэн эгшгүүдийн хөдөлгөөн гэдгийг бид мэднэ. Харин энэхүү хөдөлгөн түргэн үү, удаан уу гэдгийг заасан ухагдахууныг хөгжмийн онолд хурд хэмээн тодорхойлох бөлгөө. Хөгжмийн түгээмэл “даяаршсан” хэллэгээр хурдыг XVIII зуунаас таван үндсэн ангилалд хувааж хэрэглэдэг байв. </a:t>
            </a:r>
            <a:endParaRPr sz="40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8"/>
          <p:cNvSpPr txBox="1"/>
          <p:nvPr>
            <p:ph idx="1" type="body"/>
          </p:nvPr>
        </p:nvSpPr>
        <p:spPr>
          <a:xfrm>
            <a:off x="1066800" y="717151"/>
            <a:ext cx="10058400" cy="5716306"/>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740"/>
              <a:buNone/>
            </a:pPr>
            <a:r>
              <a:rPr lang="mn-MN" sz="4400">
                <a:latin typeface="Times New Roman"/>
                <a:ea typeface="Times New Roman"/>
                <a:cs typeface="Times New Roman"/>
                <a:sym typeface="Times New Roman"/>
              </a:rPr>
              <a:t>Үүнд: ларго (largo)-нэн удаан; адажио (adagio)-удаан; анданте (andante)-тайван, дөлгөөн; аллегро (allegro)-түргэн; престо (presto)-нэн түргэн. Эдгээрээс баримжаа болгосон дундаж хурд Andante бөлгөө. (дөрөвт ноотын уртаашийг хүний аядуу тайван алхааны хурд, эрүүл саруул хүний минутад цохилох зүрхний цохилтын хурд (64-74).</a:t>
            </a:r>
            <a:endParaRPr/>
          </a:p>
          <a:p>
            <a:pPr indent="0" lvl="0" marL="0" rtl="0" algn="l">
              <a:lnSpc>
                <a:spcPct val="90000"/>
              </a:lnSpc>
              <a:spcBef>
                <a:spcPts val="1200"/>
              </a:spcBef>
              <a:spcAft>
                <a:spcPts val="0"/>
              </a:spcAft>
              <a:buSzPts val="3740"/>
              <a:buNone/>
            </a:pPr>
            <a:r>
              <a:t/>
            </a:r>
            <a:endParaRPr sz="44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9"/>
          <p:cNvSpPr txBox="1"/>
          <p:nvPr>
            <p:ph idx="1" type="body"/>
          </p:nvPr>
        </p:nvSpPr>
        <p:spPr>
          <a:xfrm>
            <a:off x="1066800" y="635509"/>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зохиолчид зохиол бүтээлийнхээ хурдыг гол төлөв итали үгээр бичиж ирсэн уламжлалтай ч эх хэлээрээ заасан байх нь цөөнгүй тохиолдоно. Харин XIX зууны хориод оны сүүл хавиас тэд зохиол бүтээлийнхээ хурдыг ягчлан тодорхойлж, метроном (хурд хэмжүүр) гэдэг багажийн заалтаар тэмдэглэх нь түгээмэл байв. Энэхүү багаж нь хэмийн үндсэн уртааш нэг минутад хэдэн удаа цохихыг заадаг. </a:t>
            </a:r>
            <a:endParaRPr sz="40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idx="1" type="body"/>
          </p:nvPr>
        </p:nvSpPr>
        <p:spPr>
          <a:xfrm>
            <a:off x="1412748" y="473528"/>
            <a:ext cx="5918782" cy="5910943"/>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SzPct val="85000"/>
              <a:buNone/>
            </a:pPr>
            <a:r>
              <a:rPr lang="mn-MN" sz="4000">
                <a:latin typeface="Times New Roman"/>
                <a:ea typeface="Times New Roman"/>
                <a:cs typeface="Times New Roman"/>
                <a:sym typeface="Times New Roman"/>
              </a:rPr>
              <a:t>Энэ багажийг өмнө нь ярьж байсанчлан 1816 онд И.Н.Мельцель гэгч зохион бүтээгч улам боловсронгуй болгосноор хөгжимдөх практикт гүнзгий нэвтэрч хөгжимчид, нэн ялангуяа төгөлдөр хуурчдад сонгосон бүтээлийн хурдыг яг зөв тохируулах чухал хэрэгсэл болсон юм. </a:t>
            </a:r>
            <a:endParaRPr sz="4000">
              <a:latin typeface="Times New Roman"/>
              <a:ea typeface="Times New Roman"/>
              <a:cs typeface="Times New Roman"/>
              <a:sym typeface="Times New Roman"/>
            </a:endParaRPr>
          </a:p>
        </p:txBody>
      </p:sp>
      <p:pic>
        <p:nvPicPr>
          <p:cNvPr descr="Метроном другое название. Метроном - это что такое? Метроном для гитары и на  компьютер. Значение слова и сфера применения" id="167" name="Google Shape;167;p10"/>
          <p:cNvPicPr preferRelativeResize="0"/>
          <p:nvPr/>
        </p:nvPicPr>
        <p:blipFill rotWithShape="1">
          <a:blip r:embed="rId3">
            <a:alphaModFix/>
          </a:blip>
          <a:srcRect b="0" l="0" r="0" t="0"/>
          <a:stretch/>
        </p:blipFill>
        <p:spPr>
          <a:xfrm>
            <a:off x="7742138" y="697367"/>
            <a:ext cx="3785834" cy="4555620"/>
          </a:xfrm>
          <a:prstGeom prst="rect">
            <a:avLst/>
          </a:prstGeom>
          <a:noFill/>
          <a:ln>
            <a:noFill/>
          </a:ln>
        </p:spPr>
      </p:pic>
      <p:sp>
        <p:nvSpPr>
          <p:cNvPr id="168" name="Google Shape;168;p10"/>
          <p:cNvSpPr txBox="1"/>
          <p:nvPr/>
        </p:nvSpPr>
        <p:spPr>
          <a:xfrm>
            <a:off x="2705862" y="6294370"/>
            <a:ext cx="6780275"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200">
                <a:solidFill>
                  <a:schemeClr val="dk1"/>
                </a:solidFill>
                <a:latin typeface="Times New Roman"/>
                <a:ea typeface="Times New Roman"/>
                <a:cs typeface="Times New Roman"/>
                <a:sym typeface="Times New Roman"/>
              </a:rPr>
              <a:t>https://electriced.ru/wiring/metronom-drugoe-nazvanie-metronom---eto-chto-takoe-metronom-dlya/</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1"/>
          <p:cNvSpPr txBox="1"/>
          <p:nvPr>
            <p:ph idx="1" type="body"/>
          </p:nvPr>
        </p:nvSpPr>
        <p:spPr>
          <a:xfrm>
            <a:off x="661307" y="261256"/>
            <a:ext cx="10869386" cy="545374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   Хурд нь хөгжмийн уран илэрхийллийн нэн чухал хэргэлүүрийн нэг бөгөөд тухайн бүтээлийн агуулгаас хамааралтай хөгжмийн зарим төрөл зүйл ч хурдыг тодорхойлоход нэмэр болдог. Тийм болохоор хөгжмийн зарим зохиолч тодорхой хурд (удаан, удаавтар, түргэн, г.м.) заалгүй “марш хурдаар”, “вальс хурдаар” гэсэн байх нь бий.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   Орчин үеийн хөгжмийн онолд хурдыг гурван үндсэн бүлэгт хуваах болжээ: удаан, аядуу, түргэн; хурдын үндсэн тэмдэглэгээг жагсаавал: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12"/>
          <p:cNvPicPr preferRelativeResize="0"/>
          <p:nvPr>
            <p:ph idx="1" type="body"/>
          </p:nvPr>
        </p:nvPicPr>
        <p:blipFill rotWithShape="1">
          <a:blip r:embed="rId3">
            <a:alphaModFix/>
          </a:blip>
          <a:srcRect b="35871" l="18594" r="35609" t="38334"/>
          <a:stretch/>
        </p:blipFill>
        <p:spPr>
          <a:xfrm>
            <a:off x="849085" y="1240972"/>
            <a:ext cx="10493829" cy="332477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p13"/>
          <p:cNvPicPr preferRelativeResize="0"/>
          <p:nvPr>
            <p:ph idx="1" type="body"/>
          </p:nvPr>
        </p:nvPicPr>
        <p:blipFill rotWithShape="1">
          <a:blip r:embed="rId3">
            <a:alphaModFix/>
          </a:blip>
          <a:srcRect b="26197" l="18367" r="28581" t="37528"/>
          <a:stretch/>
        </p:blipFill>
        <p:spPr>
          <a:xfrm>
            <a:off x="343451" y="1216478"/>
            <a:ext cx="11505098" cy="44250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4"/>
          <p:cNvSpPr/>
          <p:nvPr/>
        </p:nvSpPr>
        <p:spPr>
          <a:xfrm>
            <a:off x="1667773" y="1474902"/>
            <a:ext cx="9054861"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3. Түргэн хурд: </a:t>
            </a:r>
            <a:endParaRPr sz="2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Allegro </a:t>
            </a:r>
            <a:r>
              <a:rPr lang="mn-MN" sz="2400">
                <a:solidFill>
                  <a:schemeClr val="dk1"/>
                </a:solidFill>
                <a:latin typeface="Times New Roman"/>
                <a:ea typeface="Times New Roman"/>
                <a:cs typeface="Times New Roman"/>
                <a:sym typeface="Times New Roman"/>
              </a:rPr>
              <a:t>                 -Түргэн                                     -аллегро</a:t>
            </a:r>
            <a:endParaRPr sz="2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Vivo  </a:t>
            </a:r>
            <a:r>
              <a:rPr lang="mn-MN" sz="2400">
                <a:solidFill>
                  <a:schemeClr val="dk1"/>
                </a:solidFill>
                <a:latin typeface="Times New Roman"/>
                <a:ea typeface="Times New Roman"/>
                <a:cs typeface="Times New Roman"/>
                <a:sym typeface="Times New Roman"/>
              </a:rPr>
              <a:t>                     -Хөгжөөнтэй, урамтай            -виво</a:t>
            </a:r>
            <a:endParaRPr sz="2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Vivace   </a:t>
            </a:r>
            <a:r>
              <a:rPr lang="mn-MN" sz="2400">
                <a:solidFill>
                  <a:schemeClr val="dk1"/>
                </a:solidFill>
                <a:latin typeface="Times New Roman"/>
                <a:ea typeface="Times New Roman"/>
                <a:cs typeface="Times New Roman"/>
                <a:sym typeface="Times New Roman"/>
              </a:rPr>
              <a:t>                -Нэн хөгжөөнтэй                     -виваче</a:t>
            </a:r>
            <a:endParaRPr sz="2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Presto     </a:t>
            </a:r>
            <a:r>
              <a:rPr lang="mn-MN" sz="2400">
                <a:solidFill>
                  <a:schemeClr val="dk1"/>
                </a:solidFill>
                <a:latin typeface="Times New Roman"/>
                <a:ea typeface="Times New Roman"/>
                <a:cs typeface="Times New Roman"/>
                <a:sym typeface="Times New Roman"/>
              </a:rPr>
              <a:t>              -Хурдан, шаламгай                 -престо</a:t>
            </a:r>
            <a:endParaRPr sz="2400">
              <a:solidFill>
                <a:schemeClr val="dk1"/>
              </a:solidFill>
              <a:latin typeface="Calibri"/>
              <a:ea typeface="Calibri"/>
              <a:cs typeface="Calibri"/>
              <a:sym typeface="Calibri"/>
            </a:endParaRPr>
          </a:p>
          <a:p>
            <a:pPr indent="0" lvl="0" marL="45720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Prestissimo</a:t>
            </a:r>
            <a:r>
              <a:rPr lang="mn-MN" sz="2400">
                <a:solidFill>
                  <a:schemeClr val="dk1"/>
                </a:solidFill>
                <a:latin typeface="Times New Roman"/>
                <a:ea typeface="Times New Roman"/>
                <a:cs typeface="Times New Roman"/>
                <a:sym typeface="Times New Roman"/>
              </a:rPr>
              <a:t>           -Их хурдан, гавшгай                -престиссимо</a:t>
            </a:r>
            <a:endParaRPr sz="24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5"/>
          <p:cNvSpPr txBox="1"/>
          <p:nvPr>
            <p:ph idx="1" type="body"/>
          </p:nvPr>
        </p:nvSpPr>
        <p:spPr>
          <a:xfrm>
            <a:off x="1066800" y="194637"/>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Эдгээр үндсэн хурдад хүч оруулах, уран тодотгох үүднээс зарим нэмэлт үг хэрэглэх нь тун элбэг:</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pic>
        <p:nvPicPr>
          <p:cNvPr id="194" name="Google Shape;194;p15"/>
          <p:cNvPicPr preferRelativeResize="0"/>
          <p:nvPr/>
        </p:nvPicPr>
        <p:blipFill rotWithShape="1">
          <a:blip r:embed="rId3">
            <a:alphaModFix/>
          </a:blip>
          <a:srcRect b="23808" l="57857" r="16695" t="48333"/>
          <a:stretch/>
        </p:blipFill>
        <p:spPr>
          <a:xfrm>
            <a:off x="1564821" y="1918605"/>
            <a:ext cx="9062358" cy="474475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16"/>
          <p:cNvSpPr txBox="1"/>
          <p:nvPr>
            <p:ph idx="1" type="body"/>
          </p:nvPr>
        </p:nvSpPr>
        <p:spPr>
          <a:xfrm>
            <a:off x="1066800" y="1396093"/>
            <a:ext cx="10058400" cy="514349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зохиолын утга санааг илүү уран илэрхийлэх, сэтгэлийн хөдөлгөөний нарийн хувиралыг илэрхийлэхийн тулд хөгжмийн хөдөлгөөнийг түр сааруулах юмуу нэмэх зэргээр уян хатан дуурьсах шаардлага бишгүй гардаг. Тэдгээрийг илэрхийлэх тусгай үгс бас бий:</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pic>
        <p:nvPicPr>
          <p:cNvPr id="205" name="Google Shape;205;p17"/>
          <p:cNvPicPr preferRelativeResize="0"/>
          <p:nvPr>
            <p:ph idx="1" type="body"/>
          </p:nvPr>
        </p:nvPicPr>
        <p:blipFill rotWithShape="1">
          <a:blip r:embed="rId3">
            <a:alphaModFix/>
          </a:blip>
          <a:srcRect b="30369" l="56272" r="7453" t="38595"/>
          <a:stretch/>
        </p:blipFill>
        <p:spPr>
          <a:xfrm>
            <a:off x="695970" y="256031"/>
            <a:ext cx="11510506" cy="59488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8"/>
          <p:cNvSpPr txBox="1"/>
          <p:nvPr>
            <p:ph idx="1" type="body"/>
          </p:nvPr>
        </p:nvSpPr>
        <p:spPr>
          <a:xfrm>
            <a:off x="1066800" y="602851"/>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Ийнхүү хурдыг түр хувьсах болоод удаашруулсны дараа буцаж үндсэн хурддаа эргэж орохыг: </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pic>
        <p:nvPicPr>
          <p:cNvPr id="211" name="Google Shape;211;p18"/>
          <p:cNvPicPr preferRelativeResize="0"/>
          <p:nvPr/>
        </p:nvPicPr>
        <p:blipFill rotWithShape="1">
          <a:blip r:embed="rId3">
            <a:alphaModFix/>
          </a:blip>
          <a:srcRect b="39285" l="58125" r="14955" t="46667"/>
          <a:stretch/>
        </p:blipFill>
        <p:spPr>
          <a:xfrm>
            <a:off x="700100" y="2548561"/>
            <a:ext cx="10791800" cy="370658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9"/>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Дээрх үгсээр илэрхийлсэн хөгжмийн зохиолын хурд гэдэг нь нилээд харьцангуй, тов тодорхой бус тул зохиолч хурд хэмжигчээр тодорхой тоо заагаагүй л бол дуучин, хөгжимчин, удирдаач нар тухайн хурдыг өөрсдийн мэдрэмжээр тогтооно.</a:t>
            </a:r>
            <a:endParaRPr sz="4000">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0"/>
          <p:cNvSpPr txBox="1"/>
          <p:nvPr>
            <p:ph idx="1" type="body"/>
          </p:nvPr>
        </p:nvSpPr>
        <p:spPr>
          <a:xfrm>
            <a:off x="1066800" y="1027394"/>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Дуучин, хөгжимчин хэн боловч уран сайхны дүр бүтээж байгаа болохоор ноотыг өөрийнхөө таашаасан хурдаар уншиж, ухаарч, тайлах нь мэдээж боловч хурд нь зохиол бүтээлийн утга санаа, уран сайхныг зөв илэрхийлэх нэн чухал хэрэглүүр учраас түүнийг зохиолчийн заасан, хүссэнээс гажиж өөрчилбөл агуулга гажина гэдгийг л ямагт санаж байвал зохино. </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1"/>
          <p:cNvSpPr txBox="1"/>
          <p:nvPr>
            <p:ph type="title"/>
          </p:nvPr>
        </p:nvSpPr>
        <p:spPr>
          <a:xfrm>
            <a:off x="293914" y="512064"/>
            <a:ext cx="11604171" cy="160934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4000"/>
              <a:buFont typeface="Times New Roman"/>
              <a:buNone/>
            </a:pPr>
            <a:r>
              <a:rPr b="1" lang="mn-MN" sz="4000" cap="none">
                <a:latin typeface="Times New Roman"/>
                <a:ea typeface="Times New Roman"/>
                <a:cs typeface="Times New Roman"/>
                <a:sym typeface="Times New Roman"/>
              </a:rPr>
              <a:t>Хөгжим дэх хэмнэл, хэм, хурдын учир холбогдол</a:t>
            </a:r>
            <a:endParaRPr sz="4000" cap="none">
              <a:latin typeface="Times New Roman"/>
              <a:ea typeface="Times New Roman"/>
              <a:cs typeface="Times New Roman"/>
              <a:sym typeface="Times New Roman"/>
            </a:endParaRPr>
          </a:p>
        </p:txBody>
      </p:sp>
      <p:sp>
        <p:nvSpPr>
          <p:cNvPr id="227" name="Google Shape;227;p21"/>
          <p:cNvSpPr txBox="1"/>
          <p:nvPr>
            <p:ph idx="1" type="body"/>
          </p:nvPr>
        </p:nvSpPr>
        <p:spPr>
          <a:xfrm>
            <a:off x="534923" y="1958122"/>
            <a:ext cx="11122152"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Хэмнэл, хэм, хурд нь хөгжмийн хөдөлгөөн, эмх цэгц, араншинг тодорхойлдог болохоор учир холбогдол болоод ач тус нь тун их. Хэмийн бүх хувийн уртааш адил бөгөөд ижил хүчтэй өргөлт нь адил хугацаанд давтагдана. Нэг хэм нөгөөгөөс ялгарах үндсэн шинж нь хоёр хүчтэй хувийг зааглагч айзмын бүтээц бөгөөд хэм нь хэмнэлийг хэмжих хэмжүүр юм:</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2"/>
          <p:cNvSpPr txBox="1"/>
          <p:nvPr/>
        </p:nvSpPr>
        <p:spPr>
          <a:xfrm>
            <a:off x="3018064" y="6221186"/>
            <a:ext cx="6155872"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Х.65</a:t>
            </a:r>
            <a:endParaRPr sz="1200">
              <a:solidFill>
                <a:schemeClr val="dk1"/>
              </a:solidFill>
              <a:latin typeface="Times New Roman"/>
              <a:ea typeface="Times New Roman"/>
              <a:cs typeface="Times New Roman"/>
              <a:sym typeface="Times New Roman"/>
            </a:endParaRPr>
          </a:p>
        </p:txBody>
      </p:sp>
      <p:pic>
        <p:nvPicPr>
          <p:cNvPr id="233" name="Google Shape;233;p22"/>
          <p:cNvPicPr preferRelativeResize="0"/>
          <p:nvPr/>
        </p:nvPicPr>
        <p:blipFill>
          <a:blip r:embed="rId3">
            <a:alphaModFix/>
          </a:blip>
          <a:stretch>
            <a:fillRect/>
          </a:stretch>
        </p:blipFill>
        <p:spPr>
          <a:xfrm>
            <a:off x="2082530" y="966530"/>
            <a:ext cx="8110625" cy="42217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g12b039baac2_0_10"/>
          <p:cNvSpPr txBox="1"/>
          <p:nvPr/>
        </p:nvSpPr>
        <p:spPr>
          <a:xfrm>
            <a:off x="3018064" y="6221186"/>
            <a:ext cx="6156000" cy="276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Х.65</a:t>
            </a:r>
            <a:endParaRPr sz="1200">
              <a:solidFill>
                <a:schemeClr val="dk1"/>
              </a:solidFill>
              <a:latin typeface="Times New Roman"/>
              <a:ea typeface="Times New Roman"/>
              <a:cs typeface="Times New Roman"/>
              <a:sym typeface="Times New Roman"/>
            </a:endParaRPr>
          </a:p>
        </p:txBody>
      </p:sp>
      <p:pic>
        <p:nvPicPr>
          <p:cNvPr id="239" name="Google Shape;239;g12b039baac2_0_10"/>
          <p:cNvPicPr preferRelativeResize="0"/>
          <p:nvPr/>
        </p:nvPicPr>
        <p:blipFill>
          <a:blip r:embed="rId3">
            <a:alphaModFix/>
          </a:blip>
          <a:stretch>
            <a:fillRect/>
          </a:stretch>
        </p:blipFill>
        <p:spPr>
          <a:xfrm>
            <a:off x="2256025" y="812750"/>
            <a:ext cx="7658350" cy="51563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3"/>
          <p:cNvSpPr txBox="1"/>
          <p:nvPr>
            <p:ph idx="1" type="body"/>
          </p:nvPr>
        </p:nvSpPr>
        <p:spPr>
          <a:xfrm>
            <a:off x="532202" y="390579"/>
            <a:ext cx="11127595"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зарим төрөл-зүйл, тухайлбал бүжгийн хөгжим, марш зэрэг нь тов тодорхой хэм-хэмнэл, тэр байтугай харьцангуй төлөвшсөн хурдаар сонсогчдын чихэнд хоногшчихсон байдаг. Жишээлбэл:</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45" name="Google Shape;245;p23"/>
          <p:cNvSpPr txBox="1"/>
          <p:nvPr/>
        </p:nvSpPr>
        <p:spPr>
          <a:xfrm>
            <a:off x="3018064" y="6221186"/>
            <a:ext cx="6155872"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Х.66</a:t>
            </a:r>
            <a:endParaRPr sz="1200">
              <a:solidFill>
                <a:schemeClr val="dk1"/>
              </a:solidFill>
              <a:latin typeface="Times New Roman"/>
              <a:ea typeface="Times New Roman"/>
              <a:cs typeface="Times New Roman"/>
              <a:sym typeface="Times New Roman"/>
            </a:endParaRPr>
          </a:p>
        </p:txBody>
      </p:sp>
      <p:pic>
        <p:nvPicPr>
          <p:cNvPr id="246" name="Google Shape;246;p23"/>
          <p:cNvPicPr preferRelativeResize="0"/>
          <p:nvPr/>
        </p:nvPicPr>
        <p:blipFill>
          <a:blip r:embed="rId3">
            <a:alphaModFix/>
          </a:blip>
          <a:stretch>
            <a:fillRect/>
          </a:stretch>
        </p:blipFill>
        <p:spPr>
          <a:xfrm>
            <a:off x="2158338" y="3471227"/>
            <a:ext cx="7875325" cy="21055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4"/>
          <p:cNvSpPr txBox="1"/>
          <p:nvPr/>
        </p:nvSpPr>
        <p:spPr>
          <a:xfrm>
            <a:off x="3018064" y="6221186"/>
            <a:ext cx="6155872"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Х.66</a:t>
            </a:r>
            <a:endParaRPr sz="1200">
              <a:solidFill>
                <a:schemeClr val="dk1"/>
              </a:solidFill>
              <a:latin typeface="Times New Roman"/>
              <a:ea typeface="Times New Roman"/>
              <a:cs typeface="Times New Roman"/>
              <a:sym typeface="Times New Roman"/>
            </a:endParaRPr>
          </a:p>
        </p:txBody>
      </p:sp>
      <p:pic>
        <p:nvPicPr>
          <p:cNvPr id="252" name="Google Shape;252;p24"/>
          <p:cNvPicPr preferRelativeResize="0"/>
          <p:nvPr/>
        </p:nvPicPr>
        <p:blipFill>
          <a:blip r:embed="rId3">
            <a:alphaModFix/>
          </a:blip>
          <a:stretch>
            <a:fillRect/>
          </a:stretch>
        </p:blipFill>
        <p:spPr>
          <a:xfrm>
            <a:off x="2020175" y="624075"/>
            <a:ext cx="7913076" cy="48609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5"/>
          <p:cNvSpPr txBox="1"/>
          <p:nvPr>
            <p:ph idx="1" type="body"/>
          </p:nvPr>
        </p:nvSpPr>
        <p:spPr>
          <a:xfrm>
            <a:off x="533400" y="390579"/>
            <a:ext cx="111252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Маршийн төрөл-зүйлийн хөгжлийн явцад “Гашуудлын марш” гэдэг өвөрмөц төрөл буй болсон. Эл төрлийн маршийн хэм-хэмнэлийн бүтэц, харьцаа бусдаас онцын ялгаагүй, харин хурд нь удаан, удаавтар, араншин нь хүндэвтэр нүсэр шинжтэй байдгаараа онцлог юм.</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58" name="Google Shape;258;p25"/>
          <p:cNvSpPr txBox="1"/>
          <p:nvPr/>
        </p:nvSpPr>
        <p:spPr>
          <a:xfrm>
            <a:off x="3018064" y="6221186"/>
            <a:ext cx="6155872" cy="27699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2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Х.67</a:t>
            </a:r>
            <a:endParaRPr sz="1200">
              <a:solidFill>
                <a:schemeClr val="dk1"/>
              </a:solidFill>
              <a:latin typeface="Times New Roman"/>
              <a:ea typeface="Times New Roman"/>
              <a:cs typeface="Times New Roman"/>
              <a:sym typeface="Times New Roman"/>
            </a:endParaRPr>
          </a:p>
        </p:txBody>
      </p:sp>
      <p:pic>
        <p:nvPicPr>
          <p:cNvPr id="259" name="Google Shape;259;p25"/>
          <p:cNvPicPr preferRelativeResize="0"/>
          <p:nvPr/>
        </p:nvPicPr>
        <p:blipFill>
          <a:blip r:embed="rId3">
            <a:alphaModFix/>
          </a:blip>
          <a:stretch>
            <a:fillRect/>
          </a:stretch>
        </p:blipFill>
        <p:spPr>
          <a:xfrm>
            <a:off x="1454200" y="4159850"/>
            <a:ext cx="8016825" cy="17359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6"/>
          <p:cNvSpPr txBox="1"/>
          <p:nvPr>
            <p:ph idx="1" type="body"/>
          </p:nvPr>
        </p:nvSpPr>
        <p:spPr>
          <a:xfrm>
            <a:off x="791935" y="301425"/>
            <a:ext cx="10608129" cy="6255150"/>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зохиол бүтээлийн хурд түүний утга санааг илэрхийлэх нэн чухал хэрэглүүр болох тухай дээр өгүүлсэн.</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Хурдыг буруу сонгох нь зохиолын агуулгыг төгс гаргаж чадахгүйн шалтгаан төдийгүй зарим тохиолдолд бүр агуулга алдагдах ч бий. Хөгжмийн зохиолчид бүтээлийнхээ эхэнд хурдын үгэн тэмдэглэгээний ард хурд хэмжүүрийн тоон тэмдэглэгээ хаддаг нь хурдын учир холбогдлыг ихээхэн чухалчилж буйн илрэл юм.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7"/>
          <p:cNvSpPr txBox="1"/>
          <p:nvPr>
            <p:ph type="title"/>
          </p:nvPr>
        </p:nvSpPr>
        <p:spPr>
          <a:xfrm>
            <a:off x="1535502" y="228600"/>
            <a:ext cx="10385552" cy="160934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3. ДИНАМИКИЙН ТЭМДГҮҮД /DINAMIC/</a:t>
            </a:r>
            <a:endParaRPr sz="6000">
              <a:latin typeface="Times New Roman"/>
              <a:ea typeface="Times New Roman"/>
              <a:cs typeface="Times New Roman"/>
              <a:sym typeface="Times New Roman"/>
            </a:endParaRPr>
          </a:p>
        </p:txBody>
      </p:sp>
      <p:sp>
        <p:nvSpPr>
          <p:cNvPr id="270" name="Google Shape;270;p27"/>
          <p:cNvSpPr txBox="1"/>
          <p:nvPr>
            <p:ph idx="1" type="body"/>
          </p:nvPr>
        </p:nvSpPr>
        <p:spPr>
          <a:xfrm>
            <a:off x="541892" y="1959429"/>
            <a:ext cx="11263666" cy="4386507"/>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Дууг чанга дуулах уу, аяархан аялах уу? Хөгжмийн бүтээлийг чанга хөгжимдөх үү, эсвэл зөөлөвтөр хөгжимдөх үү? гэдэг нь дурын явдал огт биш, тухайн бүтээлийн агуулгатай тун нарийн уялдаа шүтэлцэлтэй ухагдахуун юм. Хүмүүсийн жирийн яриаг ч гэсэн сонсоход дуу нь нэг үе чангарч, нэг үе зөөлөрч ярианы утга агуулга, ярьж байгаа хүний сэтгэлийн хөдлөлийг илтгэдэг. </a:t>
            </a:r>
            <a:endParaRPr sz="4000">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8"/>
          <p:cNvSpPr txBox="1"/>
          <p:nvPr>
            <p:ph idx="1" type="body"/>
          </p:nvPr>
        </p:nvSpPr>
        <p:spPr>
          <a:xfrm>
            <a:off x="446314" y="308937"/>
            <a:ext cx="11299371"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Хөгжимд ч бас ийм л байдаг . Үүнийг хөгжимд дуурслын чанга сулын тухай ойлголт буюу хүчдэл хэмээдэг, тэрээр аялгуу, хэм хэмнэл, цомнол - дэвсгэр хөг, хурд, зохирлын нэгэн адил хөгжмийн уран илэрхийллийн хамгийн чухал хэрэглүүрийн нэг. Нэг л хэвийн хүчдэлтэй хөгжим гэж ерөөс байдаггүй.  Хүчдэл хүний сэтгэл хөдлөлд онцгой нөлөөтэй. Чанга хөгжимдөхөд бадрах сэтгэл төрж байхад тэр хөгжмийн маш зөөлөн хөгжимдөхөд уйтгар гуниг төрөх ч явдал бий. Хүчдэлийг латин үсэг, үг, тусгай тэмдгээр тэмдэглэнэ.</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9"/>
          <p:cNvSpPr txBox="1"/>
          <p:nvPr>
            <p:ph idx="1" type="body"/>
          </p:nvPr>
        </p:nvSpPr>
        <p:spPr>
          <a:xfrm>
            <a:off x="1012372" y="341592"/>
            <a:ext cx="10904764"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Сонсогдох төдий аяархнаас чих дөжрөм чанга хүртэл хүчдэлийн том орон зай, их ялгаа бий. Энэхүү чанга аяар дуугаралтын янз бүрийн түвшинг хөгжимд хүчдэлийн ялгаа гэнэ. Эдгээр нь илэрхийллийн асар их ач холбогдолтой. Жишээ нь: аялгуу өгсөх хөдөлгөөнд дуурьсал чангарч, уруудах хөдөлгөөнд сулардаг. Энэ тухай бичээгүй, заагаагүй байхад ч дуучид, хөгжимчид тэгж дуулаад, хөгжимдөөд байдаг нь аялгууны хөдөлгөөн, хүчдэл хоёр угаасаа уялдах холбоотойг гэрчилнэ. </a:t>
            </a:r>
            <a:endParaRPr sz="4000">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0"/>
          <p:cNvSpPr txBox="1"/>
          <p:nvPr>
            <p:ph idx="1" type="body"/>
          </p:nvPr>
        </p:nvSpPr>
        <p:spPr>
          <a:xfrm>
            <a:off x="1066800" y="1044376"/>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Хөгжмийн зохиолын утга агуулга нь өөрөө тэдгээрийн хүчдэлийн ерөнхий түвшинг  тодорхойлдог. Жишээ нь: бүүвэйн дууг аяархан дуулна. Яагаад гэвэл хөгжмийн агуулга чанга дуурьсалтай тохирохгүй. Харин хүндэтгэлийн буюу баярын марш чанга дуурьсах ёстой бөгөөд аяархан эгшиглэвээс уг хөгжмийн агуулгад зохихгүй. </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1"/>
          <p:cNvSpPr txBox="1"/>
          <p:nvPr>
            <p:ph idx="1" type="body"/>
          </p:nvPr>
        </p:nvSpPr>
        <p:spPr>
          <a:xfrm>
            <a:off x="1066800" y="1141694"/>
            <a:ext cx="10058400" cy="4050792"/>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Бүх төрлийн хүчдэлийн ялгааг тодорхой нэр томьёогоор илэрхийлэх боломжгүй. Хөгжмийн зэмсгүүдийн болон хүний хоолой нь хувь тоглогчид нарийн нандин өнгө аяс гаргаж өнгөлөг тансаг дуун дүр төрхийг бий болгох боломж олгодог. Энэ боломж нь найрал хөгжим, найрал дуунд мөн адил хамаарна. Хөгжимд байнга хэрэглэгддэг хүчдэлийн ялгааны тэмдэглэгээнүүд: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id="295" name="Google Shape;295;p32"/>
          <p:cNvPicPr preferRelativeResize="0"/>
          <p:nvPr>
            <p:ph idx="1" type="body"/>
          </p:nvPr>
        </p:nvPicPr>
        <p:blipFill rotWithShape="1">
          <a:blip r:embed="rId3">
            <a:alphaModFix/>
          </a:blip>
          <a:srcRect b="13299" l="23172" r="40779" t="35917"/>
          <a:stretch/>
        </p:blipFill>
        <p:spPr>
          <a:xfrm>
            <a:off x="1353386" y="291141"/>
            <a:ext cx="9485227" cy="6275718"/>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5400"/>
              <a:buFont typeface="Rockwell"/>
              <a:buNone/>
            </a:pPr>
            <a:r>
              <a:t/>
            </a:r>
            <a:endParaRPr/>
          </a:p>
        </p:txBody>
      </p:sp>
      <p:pic>
        <p:nvPicPr>
          <p:cNvPr id="301" name="Google Shape;301;p33"/>
          <p:cNvPicPr preferRelativeResize="0"/>
          <p:nvPr>
            <p:ph idx="1" type="body"/>
          </p:nvPr>
        </p:nvPicPr>
        <p:blipFill rotWithShape="1">
          <a:blip r:embed="rId3">
            <a:alphaModFix/>
          </a:blip>
          <a:srcRect b="16427" l="23852" r="21963" t="43848"/>
          <a:stretch/>
        </p:blipFill>
        <p:spPr>
          <a:xfrm>
            <a:off x="604415" y="310243"/>
            <a:ext cx="11364428" cy="558437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34"/>
          <p:cNvSpPr/>
          <p:nvPr/>
        </p:nvSpPr>
        <p:spPr>
          <a:xfrm>
            <a:off x="1544128" y="910377"/>
            <a:ext cx="9480430" cy="487550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mn-MN" sz="2400">
                <a:solidFill>
                  <a:schemeClr val="dk1"/>
                </a:solidFill>
                <a:latin typeface="Times New Roman"/>
                <a:ea typeface="Times New Roman"/>
                <a:cs typeface="Times New Roman"/>
                <a:sym typeface="Times New Roman"/>
              </a:rPr>
              <a:t>c)    Хүчлэгийн түвшин өөрчлөх</a:t>
            </a:r>
            <a:endParaRPr sz="2400">
              <a:solidFill>
                <a:schemeClr val="dk1"/>
              </a:solidFill>
              <a:latin typeface="Calibri"/>
              <a:ea typeface="Calibri"/>
              <a:cs typeface="Calibri"/>
              <a:sym typeface="Calibri"/>
            </a:endParaRPr>
          </a:p>
          <a:p>
            <a:pPr indent="0" lvl="0" marL="685800" marR="0" rtl="0" algn="just">
              <a:lnSpc>
                <a:spcPct val="150000"/>
              </a:lnSpc>
              <a:spcBef>
                <a:spcPts val="800"/>
              </a:spcBef>
              <a:spcAft>
                <a:spcPts val="0"/>
              </a:spcAft>
              <a:buNone/>
            </a:pPr>
            <a:r>
              <a:rPr lang="mn-MN" sz="2400">
                <a:solidFill>
                  <a:schemeClr val="dk1"/>
                </a:solidFill>
                <a:latin typeface="Times New Roman"/>
                <a:ea typeface="Times New Roman"/>
                <a:cs typeface="Times New Roman"/>
                <a:sym typeface="Times New Roman"/>
              </a:rPr>
              <a:t>Piu forte (пиү форте) – арай илүү чанга</a:t>
            </a:r>
            <a:endParaRPr sz="2400">
              <a:solidFill>
                <a:schemeClr val="dk1"/>
              </a:solidFill>
              <a:latin typeface="Calibri"/>
              <a:ea typeface="Calibri"/>
              <a:cs typeface="Calibri"/>
              <a:sym typeface="Calibri"/>
            </a:endParaRPr>
          </a:p>
          <a:p>
            <a:pPr indent="0" lvl="0" marL="685800" marR="0" rtl="0" algn="just">
              <a:lnSpc>
                <a:spcPct val="150000"/>
              </a:lnSpc>
              <a:spcBef>
                <a:spcPts val="800"/>
              </a:spcBef>
              <a:spcAft>
                <a:spcPts val="0"/>
              </a:spcAft>
              <a:buNone/>
            </a:pPr>
            <a:r>
              <a:rPr lang="mn-MN" sz="2400">
                <a:solidFill>
                  <a:schemeClr val="dk1"/>
                </a:solidFill>
                <a:latin typeface="Times New Roman"/>
                <a:ea typeface="Times New Roman"/>
                <a:cs typeface="Times New Roman"/>
                <a:sym typeface="Times New Roman"/>
              </a:rPr>
              <a:t>Meno forte (мэнэ форте)  – арай дутуу чанга</a:t>
            </a:r>
            <a:endParaRPr sz="2400">
              <a:solidFill>
                <a:schemeClr val="dk1"/>
              </a:solidFill>
              <a:latin typeface="Calibri"/>
              <a:ea typeface="Calibri"/>
              <a:cs typeface="Calibri"/>
              <a:sym typeface="Calibri"/>
            </a:endParaRPr>
          </a:p>
          <a:p>
            <a:pPr indent="228600" lvl="0" marL="457200" marR="0" rtl="0" algn="just">
              <a:lnSpc>
                <a:spcPct val="150000"/>
              </a:lnSpc>
              <a:spcBef>
                <a:spcPts val="800"/>
              </a:spcBef>
              <a:spcAft>
                <a:spcPts val="0"/>
              </a:spcAft>
              <a:buNone/>
            </a:pPr>
            <a:r>
              <a:rPr lang="mn-MN" sz="2400">
                <a:solidFill>
                  <a:schemeClr val="dk1"/>
                </a:solidFill>
                <a:latin typeface="Times New Roman"/>
                <a:ea typeface="Times New Roman"/>
                <a:cs typeface="Times New Roman"/>
                <a:sym typeface="Times New Roman"/>
              </a:rPr>
              <a:t>Sforzando -s</a:t>
            </a:r>
            <a:r>
              <a:rPr i="1" lang="mn-MN" sz="2400">
                <a:solidFill>
                  <a:schemeClr val="dk1"/>
                </a:solidFill>
                <a:latin typeface="Times New Roman"/>
                <a:ea typeface="Times New Roman"/>
                <a:cs typeface="Times New Roman"/>
                <a:sym typeface="Times New Roman"/>
              </a:rPr>
              <a:t>f</a:t>
            </a:r>
            <a:r>
              <a:rPr lang="mn-MN" sz="2400">
                <a:solidFill>
                  <a:schemeClr val="dk1"/>
                </a:solidFill>
                <a:latin typeface="Times New Roman"/>
                <a:ea typeface="Times New Roman"/>
                <a:cs typeface="Times New Roman"/>
                <a:sym typeface="Times New Roman"/>
              </a:rPr>
              <a:t> (сфорцандо)  – тодорхой эгшгүүдийн огцом цохилт</a:t>
            </a:r>
            <a:endParaRPr sz="2400">
              <a:solidFill>
                <a:schemeClr val="dk1"/>
              </a:solidFill>
              <a:latin typeface="Calibri"/>
              <a:ea typeface="Calibri"/>
              <a:cs typeface="Calibri"/>
              <a:sym typeface="Calibri"/>
            </a:endParaRPr>
          </a:p>
          <a:p>
            <a:pPr indent="457200" lvl="0" marL="0" marR="0" rtl="0" algn="just">
              <a:lnSpc>
                <a:spcPct val="150000"/>
              </a:lnSpc>
              <a:spcBef>
                <a:spcPts val="800"/>
              </a:spcBef>
              <a:spcAft>
                <a:spcPts val="0"/>
              </a:spcAft>
              <a:buNone/>
            </a:pPr>
            <a:r>
              <a:rPr lang="mn-MN" sz="2400">
                <a:solidFill>
                  <a:schemeClr val="dk1"/>
                </a:solidFill>
                <a:latin typeface="Times New Roman"/>
                <a:ea typeface="Times New Roman"/>
                <a:cs typeface="Times New Roman"/>
                <a:sym typeface="Times New Roman"/>
              </a:rPr>
              <a:t>Хүчлэгийн эдгээр нэр томьёо, тэмдэглэгээ, зурлага нь хөгжмийн зохиолчийн хүсэн хүлээж байгаа харьцангуй баримжаа юм.  Харин дуучин, хөгжимчин, удирдаачид гүйцэтгэж байгаа танхимын дуулдахуйн байдлаас хамааран тохируулдаг. </a:t>
            </a:r>
            <a:endParaRPr sz="2400">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5"/>
          <p:cNvSpPr/>
          <p:nvPr/>
        </p:nvSpPr>
        <p:spPr>
          <a:xfrm>
            <a:off x="1105820" y="155479"/>
            <a:ext cx="9980361" cy="132933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mn-MN" sz="6000">
                <a:solidFill>
                  <a:schemeClr val="dk1"/>
                </a:solidFill>
                <a:latin typeface="Times New Roman"/>
                <a:ea typeface="Times New Roman"/>
                <a:cs typeface="Times New Roman"/>
                <a:sym typeface="Times New Roman"/>
              </a:rPr>
              <a:t>4. УДИРДААЧИЙН СХЕМ //</a:t>
            </a:r>
            <a:endParaRPr sz="6000">
              <a:solidFill>
                <a:schemeClr val="dk1"/>
              </a:solidFill>
              <a:latin typeface="Calibri"/>
              <a:ea typeface="Calibri"/>
              <a:cs typeface="Calibri"/>
              <a:sym typeface="Calibri"/>
            </a:endParaRPr>
          </a:p>
        </p:txBody>
      </p:sp>
      <p:sp>
        <p:nvSpPr>
          <p:cNvPr id="312" name="Google Shape;312;p35"/>
          <p:cNvSpPr/>
          <p:nvPr/>
        </p:nvSpPr>
        <p:spPr>
          <a:xfrm>
            <a:off x="1105821" y="6237253"/>
            <a:ext cx="9980360" cy="33977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2014, Х.20</a:t>
            </a:r>
            <a:endParaRPr sz="1200">
              <a:solidFill>
                <a:schemeClr val="dk1"/>
              </a:solidFill>
              <a:latin typeface="Calibri"/>
              <a:ea typeface="Calibri"/>
              <a:cs typeface="Calibri"/>
              <a:sym typeface="Calibri"/>
            </a:endParaRPr>
          </a:p>
        </p:txBody>
      </p:sp>
      <p:sp>
        <p:nvSpPr>
          <p:cNvPr id="313" name="Google Shape;313;p35"/>
          <p:cNvSpPr/>
          <p:nvPr/>
        </p:nvSpPr>
        <p:spPr>
          <a:xfrm>
            <a:off x="1009649" y="1484817"/>
            <a:ext cx="10172700" cy="14811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mn-MN" sz="3200">
                <a:solidFill>
                  <a:schemeClr val="dk1"/>
                </a:solidFill>
                <a:latin typeface="Times New Roman"/>
                <a:ea typeface="Times New Roman"/>
                <a:cs typeface="Times New Roman"/>
                <a:sym typeface="Times New Roman"/>
              </a:rPr>
              <a:t>Зурагт үзүүлж буй бүх схемүүд баруун гарт зориулсан болно. </a:t>
            </a:r>
            <a:endParaRPr sz="3200">
              <a:solidFill>
                <a:schemeClr val="dk1"/>
              </a:solidFill>
              <a:latin typeface="Times New Roman"/>
              <a:ea typeface="Times New Roman"/>
              <a:cs typeface="Times New Roman"/>
              <a:sym typeface="Times New Roman"/>
            </a:endParaRPr>
          </a:p>
        </p:txBody>
      </p:sp>
      <p:pic>
        <p:nvPicPr>
          <p:cNvPr id="314" name="Google Shape;314;p35"/>
          <p:cNvPicPr preferRelativeResize="0"/>
          <p:nvPr/>
        </p:nvPicPr>
        <p:blipFill>
          <a:blip r:embed="rId3">
            <a:alphaModFix/>
          </a:blip>
          <a:stretch>
            <a:fillRect/>
          </a:stretch>
        </p:blipFill>
        <p:spPr>
          <a:xfrm>
            <a:off x="2539025" y="3212752"/>
            <a:ext cx="7233850" cy="22129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36"/>
          <p:cNvSpPr txBox="1"/>
          <p:nvPr>
            <p:ph idx="1" type="body"/>
          </p:nvPr>
        </p:nvSpPr>
        <p:spPr>
          <a:xfrm>
            <a:off x="1066800" y="372836"/>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2720"/>
              <a:buNone/>
            </a:pPr>
            <a:r>
              <a:rPr lang="mn-MN" sz="3200">
                <a:latin typeface="Times New Roman"/>
                <a:ea typeface="Times New Roman"/>
                <a:cs typeface="Times New Roman"/>
                <a:sym typeface="Times New Roman"/>
              </a:rPr>
              <a:t>Нийлмэл болон холимог хэмжээнүүдийг улирдахдаа түүнд ямар хэмжээнүүд багтсанаас шалтгаалан хувийг тохируулна:</a:t>
            </a:r>
            <a:endParaRPr sz="32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320" name="Google Shape;320;p36"/>
          <p:cNvSpPr/>
          <p:nvPr/>
        </p:nvSpPr>
        <p:spPr>
          <a:xfrm>
            <a:off x="1144840" y="6485164"/>
            <a:ext cx="9980360" cy="33977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2014, Х.20</a:t>
            </a:r>
            <a:endParaRPr sz="1200">
              <a:solidFill>
                <a:schemeClr val="dk1"/>
              </a:solidFill>
              <a:latin typeface="Calibri"/>
              <a:ea typeface="Calibri"/>
              <a:cs typeface="Calibri"/>
              <a:sym typeface="Calibri"/>
            </a:endParaRPr>
          </a:p>
        </p:txBody>
      </p:sp>
      <p:pic>
        <p:nvPicPr>
          <p:cNvPr id="321" name="Google Shape;321;p36"/>
          <p:cNvPicPr preferRelativeResize="0"/>
          <p:nvPr/>
        </p:nvPicPr>
        <p:blipFill>
          <a:blip r:embed="rId3">
            <a:alphaModFix/>
          </a:blip>
          <a:stretch>
            <a:fillRect/>
          </a:stretch>
        </p:blipFill>
        <p:spPr>
          <a:xfrm>
            <a:off x="1246650" y="1943250"/>
            <a:ext cx="8705474" cy="36496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7"/>
          <p:cNvSpPr/>
          <p:nvPr/>
        </p:nvSpPr>
        <p:spPr>
          <a:xfrm>
            <a:off x="1105820" y="5897335"/>
            <a:ext cx="9980360" cy="33977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2014, Х.20</a:t>
            </a:r>
            <a:endParaRPr sz="1200">
              <a:solidFill>
                <a:schemeClr val="dk1"/>
              </a:solidFill>
              <a:latin typeface="Calibri"/>
              <a:ea typeface="Calibri"/>
              <a:cs typeface="Calibri"/>
              <a:sym typeface="Calibri"/>
            </a:endParaRPr>
          </a:p>
        </p:txBody>
      </p:sp>
      <p:pic>
        <p:nvPicPr>
          <p:cNvPr id="327" name="Google Shape;327;p37"/>
          <p:cNvPicPr preferRelativeResize="0"/>
          <p:nvPr/>
        </p:nvPicPr>
        <p:blipFill>
          <a:blip r:embed="rId3">
            <a:alphaModFix/>
          </a:blip>
          <a:stretch>
            <a:fillRect/>
          </a:stretch>
        </p:blipFill>
        <p:spPr>
          <a:xfrm>
            <a:off x="2190000" y="1237225"/>
            <a:ext cx="7516850" cy="343225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8"/>
          <p:cNvSpPr txBox="1"/>
          <p:nvPr>
            <p:ph idx="1" type="body"/>
          </p:nvPr>
        </p:nvSpPr>
        <p:spPr>
          <a:xfrm>
            <a:off x="1066799" y="325266"/>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2720"/>
              <a:buNone/>
            </a:pPr>
            <a:r>
              <a:rPr lang="mn-MN" sz="3200">
                <a:latin typeface="Times New Roman"/>
                <a:ea typeface="Times New Roman"/>
                <a:cs typeface="Times New Roman"/>
                <a:sym typeface="Times New Roman"/>
              </a:rPr>
              <a:t>Холимог хэмжээг түүнд оролцсон энгийн хэмжээнүүдээс хамааран хоёр янзаар удирдаж болно.</a:t>
            </a:r>
            <a:endParaRPr sz="32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333" name="Google Shape;333;p38"/>
          <p:cNvSpPr/>
          <p:nvPr/>
        </p:nvSpPr>
        <p:spPr>
          <a:xfrm>
            <a:off x="1066799" y="6362847"/>
            <a:ext cx="9980360" cy="339773"/>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lang="mn-MN" sz="1200">
                <a:solidFill>
                  <a:schemeClr val="dk1"/>
                </a:solidFill>
                <a:latin typeface="Times New Roman"/>
                <a:ea typeface="Times New Roman"/>
                <a:cs typeface="Times New Roman"/>
                <a:sym typeface="Times New Roman"/>
              </a:rPr>
              <a:t>Хөгжмийн онолыг сурах хялбарчилсан хичээлүүд, Ц.Жамъян, Цээл эрдэнэ, Улаанбаатар 2014, Х.21</a:t>
            </a:r>
            <a:endParaRPr sz="1200">
              <a:solidFill>
                <a:schemeClr val="dk1"/>
              </a:solidFill>
              <a:latin typeface="Calibri"/>
              <a:ea typeface="Calibri"/>
              <a:cs typeface="Calibri"/>
              <a:sym typeface="Calibri"/>
            </a:endParaRPr>
          </a:p>
        </p:txBody>
      </p:sp>
      <p:pic>
        <p:nvPicPr>
          <p:cNvPr id="334" name="Google Shape;334;p38"/>
          <p:cNvPicPr preferRelativeResize="0"/>
          <p:nvPr/>
        </p:nvPicPr>
        <p:blipFill>
          <a:blip r:embed="rId3">
            <a:alphaModFix/>
          </a:blip>
          <a:stretch>
            <a:fillRect/>
          </a:stretch>
        </p:blipFill>
        <p:spPr>
          <a:xfrm>
            <a:off x="2661650" y="1717325"/>
            <a:ext cx="6988600" cy="390805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9"/>
          <p:cNvSpPr txBox="1"/>
          <p:nvPr>
            <p:ph type="title"/>
          </p:nvPr>
        </p:nvSpPr>
        <p:spPr>
          <a:xfrm>
            <a:off x="1066799" y="-119525"/>
            <a:ext cx="10058400"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ДАВТАХ АСУУЛТ: </a:t>
            </a:r>
            <a:endParaRPr sz="6000">
              <a:latin typeface="Times New Roman"/>
              <a:ea typeface="Times New Roman"/>
              <a:cs typeface="Times New Roman"/>
              <a:sym typeface="Times New Roman"/>
            </a:endParaRPr>
          </a:p>
        </p:txBody>
      </p:sp>
      <p:sp>
        <p:nvSpPr>
          <p:cNvPr id="340" name="Google Shape;340;p39"/>
          <p:cNvSpPr txBox="1"/>
          <p:nvPr>
            <p:ph idx="1" type="body"/>
          </p:nvPr>
        </p:nvSpPr>
        <p:spPr>
          <a:xfrm>
            <a:off x="314487" y="1261219"/>
            <a:ext cx="11563023" cy="4050792"/>
          </a:xfrm>
          <a:prstGeom prst="rect">
            <a:avLst/>
          </a:prstGeom>
          <a:noFill/>
          <a:ln>
            <a:noFill/>
          </a:ln>
        </p:spPr>
        <p:txBody>
          <a:bodyPr anchorCtr="0" anchor="t" bIns="45700" lIns="91425" spcFirstLastPara="1" rIns="91425" wrap="square" tIns="45700">
            <a:noAutofit/>
          </a:bodyPr>
          <a:lstStyle/>
          <a:p>
            <a:pPr indent="-457200" lvl="0" marL="457200" rtl="0" algn="l">
              <a:lnSpc>
                <a:spcPct val="90000"/>
              </a:lnSpc>
              <a:spcBef>
                <a:spcPts val="0"/>
              </a:spcBef>
              <a:spcAft>
                <a:spcPts val="0"/>
              </a:spcAft>
              <a:buSzPts val="3400"/>
              <a:buFont typeface="Rockwell"/>
              <a:buAutoNum type="arabicPeriod"/>
            </a:pPr>
            <a:r>
              <a:rPr lang="mn-MN" sz="4000">
                <a:latin typeface="Times New Roman"/>
                <a:ea typeface="Times New Roman"/>
                <a:cs typeface="Times New Roman"/>
                <a:sym typeface="Times New Roman"/>
              </a:rPr>
              <a:t>Хурд гэж юу вэ? Хэдэн төрлийн хурд байдаг тухай тус бүрт нь тайлбарлах</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lang="mn-MN" sz="4000">
                <a:latin typeface="Times New Roman"/>
                <a:ea typeface="Times New Roman"/>
                <a:cs typeface="Times New Roman"/>
                <a:sym typeface="Times New Roman"/>
              </a:rPr>
              <a:t>Метроном (хурд хэмжүүр)-ын тухай тайлбарлах</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lang="mn-MN" sz="4000">
                <a:latin typeface="Times New Roman"/>
                <a:ea typeface="Times New Roman"/>
                <a:cs typeface="Times New Roman"/>
                <a:sym typeface="Times New Roman"/>
              </a:rPr>
              <a:t>Үндсэн хурдыг хувьсгахыг заасан үгсийн утгыг тайлбарлах</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lang="mn-MN" sz="4000">
                <a:latin typeface="Times New Roman"/>
                <a:ea typeface="Times New Roman"/>
                <a:cs typeface="Times New Roman"/>
                <a:sym typeface="Times New Roman"/>
              </a:rPr>
              <a:t>Хэмнэл, хэм, хурдын учир холбогдлыг тайлбарлах</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lang="mn-MN" sz="4000">
                <a:latin typeface="Times New Roman"/>
                <a:ea typeface="Times New Roman"/>
                <a:cs typeface="Times New Roman"/>
                <a:sym typeface="Times New Roman"/>
              </a:rPr>
              <a:t>Энгийн, нийлмэл, холимог хэмжээгээр дохих загвар бүдүүвчийг хийж, дохиж үзүүлэх</a:t>
            </a:r>
            <a:endParaRPr sz="4000">
              <a:latin typeface="Times New Roman"/>
              <a:ea typeface="Times New Roman"/>
              <a:cs typeface="Times New Roman"/>
              <a:sym typeface="Times New Roman"/>
            </a:endParaRPr>
          </a:p>
          <a:p>
            <a:pPr indent="-241300" lvl="0" marL="457200" rtl="0" algn="l">
              <a:lnSpc>
                <a:spcPct val="90000"/>
              </a:lnSpc>
              <a:spcBef>
                <a:spcPts val="1200"/>
              </a:spcBef>
              <a:spcAft>
                <a:spcPts val="0"/>
              </a:spcAft>
              <a:buSzPts val="3400"/>
              <a:buFont typeface="Rockwell"/>
              <a:buNone/>
            </a:pPr>
            <a:r>
              <a:t/>
            </a:r>
            <a:endParaRPr sz="4000">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40"/>
          <p:cNvSpPr txBox="1"/>
          <p:nvPr>
            <p:ph type="title"/>
          </p:nvPr>
        </p:nvSpPr>
        <p:spPr>
          <a:xfrm>
            <a:off x="1069847" y="484632"/>
            <a:ext cx="10898995" cy="160934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АШИГЛАСАН МАТЕРИАЛ: </a:t>
            </a:r>
            <a:endParaRPr sz="6000">
              <a:latin typeface="Times New Roman"/>
              <a:ea typeface="Times New Roman"/>
              <a:cs typeface="Times New Roman"/>
              <a:sym typeface="Times New Roman"/>
            </a:endParaRPr>
          </a:p>
        </p:txBody>
      </p:sp>
      <p:sp>
        <p:nvSpPr>
          <p:cNvPr id="346" name="Google Shape;346;p40"/>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SzPts val="3400"/>
              <a:buFont typeface="Rockwell"/>
              <a:buAutoNum type="arabicPeriod"/>
            </a:pPr>
            <a:r>
              <a:rPr lang="mn-MN" sz="4000">
                <a:latin typeface="Times New Roman"/>
                <a:ea typeface="Times New Roman"/>
                <a:cs typeface="Times New Roman"/>
                <a:sym typeface="Times New Roman"/>
              </a:rPr>
              <a:t>Хөгжмийн онолыг сурах хялбарчилсан хичээлүүд, Ц.Жамъян, Цээл эрдэнэ, Улаанбаатар 2007</a:t>
            </a:r>
            <a:endParaRPr sz="4000">
              <a:latin typeface="Times New Roman"/>
              <a:ea typeface="Times New Roman"/>
              <a:cs typeface="Times New Roman"/>
              <a:sym typeface="Times New Roman"/>
            </a:endParaRPr>
          </a:p>
          <a:p>
            <a:pPr indent="-457200" lvl="0" marL="457200" rtl="0" algn="l">
              <a:lnSpc>
                <a:spcPct val="90000"/>
              </a:lnSpc>
              <a:spcBef>
                <a:spcPts val="1200"/>
              </a:spcBef>
              <a:spcAft>
                <a:spcPts val="0"/>
              </a:spcAft>
              <a:buSzPts val="3400"/>
              <a:buFont typeface="Rockwell"/>
              <a:buAutoNum type="arabicPeriod"/>
            </a:pPr>
            <a:r>
              <a:rPr lang="mn-MN" sz="4000">
                <a:latin typeface="Times New Roman"/>
                <a:ea typeface="Times New Roman"/>
                <a:cs typeface="Times New Roman"/>
                <a:sym typeface="Times New Roman"/>
              </a:rPr>
              <a:t>Хөгжмийн анхан шатны онол-суурь ухаан, Д.Жанчив, Бемби сан, Улаанбаатар 2007</a:t>
            </a:r>
            <a:endParaRPr sz="4000">
              <a:latin typeface="Times New Roman"/>
              <a:ea typeface="Times New Roman"/>
              <a:cs typeface="Times New Roman"/>
              <a:sym typeface="Times New Roman"/>
            </a:endParaRPr>
          </a:p>
          <a:p>
            <a:pPr indent="-241300" lvl="0" marL="457200" rtl="0" algn="l">
              <a:lnSpc>
                <a:spcPct val="90000"/>
              </a:lnSpc>
              <a:spcBef>
                <a:spcPts val="1200"/>
              </a:spcBef>
              <a:spcAft>
                <a:spcPts val="0"/>
              </a:spcAft>
              <a:buSzPts val="3400"/>
              <a:buFont typeface="Rockwell"/>
              <a:buNone/>
            </a:pPr>
            <a:r>
              <a:t/>
            </a:r>
            <a:endParaRPr sz="4000">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1"/>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5400"/>
              <a:buFont typeface="Rockwell"/>
              <a:buNone/>
            </a:pPr>
            <a:r>
              <a:rPr lang="mn-MN"/>
              <a:t>АНХААРАЛ ХАНДУУЛСАНД БАЯРЛАЛАА</a:t>
            </a:r>
            <a:br>
              <a:rPr lang="mn-MN"/>
            </a:br>
            <a:r>
              <a:rPr lang="mn-MN">
                <a:solidFill>
                  <a:schemeClr val="accent1"/>
                </a:solidFill>
              </a:rPr>
              <a:t>“</a:t>
            </a:r>
            <a:r>
              <a:rPr b="1" lang="mn-MN">
                <a:solidFill>
                  <a:srgbClr val="C00000"/>
                </a:solidFill>
              </a:rPr>
              <a:t>ЦОРЫН ГАНЦ ҮНЭН БОЛ ХӨГЖИМ ЮМ”</a:t>
            </a:r>
            <a:br>
              <a:rPr b="1" lang="mn-MN">
                <a:solidFill>
                  <a:srgbClr val="C00000"/>
                </a:solidFill>
              </a:rPr>
            </a:br>
            <a:r>
              <a:rPr lang="mn-MN">
                <a:solidFill>
                  <a:schemeClr val="accent1"/>
                </a:solidFill>
              </a:rPr>
              <a:t> ЖАК КЕРУАК</a:t>
            </a:r>
            <a:endParaRPr>
              <a:solidFill>
                <a:schemeClr val="accent1"/>
              </a:solidFill>
            </a:endParaRPr>
          </a:p>
        </p:txBody>
      </p:sp>
    </p:spTree>
  </p:cSld>
  <p:clrMapOvr>
    <a:masterClrMapping/>
  </p:clrMapOvr>
  <mc:AlternateContent>
    <mc:Choice Requires="p14">
      <p:transition spd="slow" p14:dur="1200">
        <p14:prism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2022-04-24T18:39:17Z</dcterms:created>
  <dc:creator>User</dc:creator>
</cp:coreProperties>
</file>