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hC1rKkccIEvI7tALZ+iCiS+vsr/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slide" Target="slides/slide37.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30ea5ab34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130ea5ab34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8"/>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8"/>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8"/>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8"/>
          <p:cNvGrpSpPr/>
          <p:nvPr/>
        </p:nvGrpSpPr>
        <p:grpSpPr>
          <a:xfrm>
            <a:off x="9649215" y="4068923"/>
            <a:ext cx="1080904" cy="1080902"/>
            <a:chOff x="9685338" y="4460675"/>
            <a:chExt cx="1080904" cy="1080902"/>
          </a:xfrm>
        </p:grpSpPr>
        <p:sp>
          <p:nvSpPr>
            <p:cNvPr id="19" name="Google Shape;19;p38"/>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8"/>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8"/>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8"/>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9"/>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0"/>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0"/>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0"/>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0"/>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0"/>
          <p:cNvGrpSpPr/>
          <p:nvPr/>
        </p:nvGrpSpPr>
        <p:grpSpPr>
          <a:xfrm>
            <a:off x="897399" y="2325848"/>
            <a:ext cx="1080904" cy="1080902"/>
            <a:chOff x="9685338" y="4460675"/>
            <a:chExt cx="1080904" cy="1080902"/>
          </a:xfrm>
        </p:grpSpPr>
        <p:sp>
          <p:nvSpPr>
            <p:cNvPr id="39" name="Google Shape;39;p40"/>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0"/>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0"/>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1"/>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41"/>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42"/>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42"/>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42"/>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4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5"/>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5"/>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5"/>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5"/>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5"/>
          <p:cNvGrpSpPr/>
          <p:nvPr/>
        </p:nvGrpSpPr>
        <p:grpSpPr>
          <a:xfrm>
            <a:off x="11401725" y="6229681"/>
            <a:ext cx="457200" cy="457200"/>
            <a:chOff x="11361456" y="6195813"/>
            <a:chExt cx="548640" cy="548640"/>
          </a:xfrm>
        </p:grpSpPr>
        <p:sp>
          <p:nvSpPr>
            <p:cNvPr id="75" name="Google Shape;75;p45"/>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5"/>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6"/>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6"/>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6"/>
          <p:cNvSpPr/>
          <p:nvPr>
            <p:ph idx="2" type="pic"/>
          </p:nvPr>
        </p:nvSpPr>
        <p:spPr>
          <a:xfrm>
            <a:off x="0" y="0"/>
            <a:ext cx="8303740" cy="6858000"/>
          </a:xfrm>
          <a:prstGeom prst="rect">
            <a:avLst/>
          </a:prstGeom>
          <a:solidFill>
            <a:srgbClr val="E1DFDF"/>
          </a:solidFill>
          <a:ln>
            <a:noFill/>
          </a:ln>
        </p:spPr>
      </p:sp>
      <p:sp>
        <p:nvSpPr>
          <p:cNvPr id="82" name="Google Shape;82;p46"/>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6"/>
          <p:cNvGrpSpPr/>
          <p:nvPr/>
        </p:nvGrpSpPr>
        <p:grpSpPr>
          <a:xfrm>
            <a:off x="11401725" y="6229681"/>
            <a:ext cx="457200" cy="457200"/>
            <a:chOff x="11361456" y="6195813"/>
            <a:chExt cx="548640" cy="548640"/>
          </a:xfrm>
        </p:grpSpPr>
        <p:sp>
          <p:nvSpPr>
            <p:cNvPr id="85" name="Google Shape;85;p46"/>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6"/>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7"/>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8"/>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8"/>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5.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7"/>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7"/>
          <p:cNvGrpSpPr/>
          <p:nvPr/>
        </p:nvGrpSpPr>
        <p:grpSpPr>
          <a:xfrm>
            <a:off x="11401725" y="6229681"/>
            <a:ext cx="457200" cy="457200"/>
            <a:chOff x="11361456" y="6195813"/>
            <a:chExt cx="548640" cy="548640"/>
          </a:xfrm>
        </p:grpSpPr>
        <p:sp>
          <p:nvSpPr>
            <p:cNvPr id="11" name="Google Shape;11;p37"/>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7"/>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154505" y="1274462"/>
            <a:ext cx="9882990" cy="176742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10. SIMPLE INTERVAL</a:t>
            </a:r>
            <a:br>
              <a:rPr lang="mn-MN" sz="4800">
                <a:latin typeface="Times New Roman"/>
                <a:ea typeface="Times New Roman"/>
                <a:cs typeface="Times New Roman"/>
                <a:sym typeface="Times New Roman"/>
              </a:rPr>
            </a:br>
            <a:br>
              <a:rPr b="1" i="1" lang="mn-MN" sz="1800">
                <a:latin typeface="Times New Roman"/>
                <a:ea typeface="Times New Roman"/>
                <a:cs typeface="Times New Roman"/>
                <a:sym typeface="Times New Roman"/>
              </a:rPr>
            </a:br>
            <a:r>
              <a:rPr b="1" lang="mn-MN" sz="4800">
                <a:latin typeface="Times New Roman"/>
                <a:ea typeface="Times New Roman"/>
                <a:cs typeface="Times New Roman"/>
                <a:sym typeface="Times New Roman"/>
              </a:rPr>
              <a:t>ЭНГИЙН ИНТЕРВАЛ</a:t>
            </a:r>
            <a:br>
              <a:rPr lang="mn-MN" sz="4800">
                <a:latin typeface="Times New Roman"/>
                <a:ea typeface="Times New Roman"/>
                <a:cs typeface="Times New Roman"/>
                <a:sym typeface="Times New Roman"/>
              </a:rPr>
            </a:br>
            <a:endParaRPr sz="1200">
              <a:latin typeface="Times New Roman"/>
              <a:ea typeface="Times New Roman"/>
              <a:cs typeface="Times New Roman"/>
              <a:sym typeface="Times New Roman"/>
            </a:endParaRPr>
          </a:p>
        </p:txBody>
      </p:sp>
      <p:sp>
        <p:nvSpPr>
          <p:cNvPr id="105" name="Google Shape;105;p1"/>
          <p:cNvSpPr txBox="1"/>
          <p:nvPr>
            <p:ph idx="1" type="subTitle"/>
          </p:nvPr>
        </p:nvSpPr>
        <p:spPr>
          <a:xfrm>
            <a:off x="1397478" y="2777707"/>
            <a:ext cx="9765103" cy="1621765"/>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2380"/>
              <a:buFont typeface="Rockwell"/>
              <a:buAutoNum type="arabicPeriod"/>
            </a:pPr>
            <a:r>
              <a:rPr b="1" lang="mn-MN" sz="2800">
                <a:latin typeface="Times New Roman"/>
                <a:ea typeface="Times New Roman"/>
                <a:cs typeface="Times New Roman"/>
                <a:sym typeface="Times New Roman"/>
              </a:rPr>
              <a:t>Ихэссэн ба багассан /хроматик/ интервалын тухай  ойлголт </a:t>
            </a:r>
            <a:r>
              <a:rPr b="1" lang="mn-MN"/>
              <a:t>/Increased and reduced chromatic intervals/</a:t>
            </a:r>
            <a:endParaRPr/>
          </a:p>
          <a:p>
            <a:pPr indent="-457200" lvl="0" marL="457200" rtl="0" algn="l">
              <a:lnSpc>
                <a:spcPct val="90000"/>
              </a:lnSpc>
              <a:spcBef>
                <a:spcPts val="1200"/>
              </a:spcBef>
              <a:spcAft>
                <a:spcPts val="0"/>
              </a:spcAft>
              <a:buSzPts val="2380"/>
              <a:buFont typeface="Rockwell"/>
              <a:buAutoNum type="arabicPeriod"/>
            </a:pPr>
            <a:r>
              <a:rPr b="1" lang="mn-MN" sz="2800">
                <a:latin typeface="Times New Roman"/>
                <a:ea typeface="Times New Roman"/>
                <a:cs typeface="Times New Roman"/>
                <a:sym typeface="Times New Roman"/>
              </a:rPr>
              <a:t>Давтах хичээл </a:t>
            </a:r>
            <a:r>
              <a:rPr b="1" lang="mn-MN"/>
              <a:t>/Practice/</a:t>
            </a:r>
            <a:endParaRPr sz="2800">
              <a:latin typeface="Times New Roman"/>
              <a:ea typeface="Times New Roman"/>
              <a:cs typeface="Times New Roman"/>
              <a:sym typeface="Times New Roman"/>
            </a:endParaRPr>
          </a:p>
        </p:txBody>
      </p:sp>
      <p:sp>
        <p:nvSpPr>
          <p:cNvPr id="106" name="Google Shape;106;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7" name="Google Shape;107;p1"/>
          <p:cNvSpPr txBox="1"/>
          <p:nvPr/>
        </p:nvSpPr>
        <p:spPr>
          <a:xfrm>
            <a:off x="9631375" y="424500"/>
            <a:ext cx="1905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a:latin typeface="Rockwell"/>
                <a:ea typeface="Rockwell"/>
                <a:cs typeface="Rockwell"/>
                <a:sym typeface="Rockwell"/>
              </a:rPr>
              <a:t>MUSIC THEORY</a:t>
            </a:r>
            <a:endParaRPr>
              <a:latin typeface="Rockwell"/>
              <a:ea typeface="Rockwell"/>
              <a:cs typeface="Rockwell"/>
              <a:sym typeface="Rockwe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ДЭД СЭДЭВ</a:t>
            </a:r>
            <a:endParaRPr b="1" sz="6000">
              <a:latin typeface="Times New Roman"/>
              <a:ea typeface="Times New Roman"/>
              <a:cs typeface="Times New Roman"/>
              <a:sym typeface="Times New Roman"/>
            </a:endParaRPr>
          </a:p>
        </p:txBody>
      </p:sp>
      <p:sp>
        <p:nvSpPr>
          <p:cNvPr id="113" name="Google Shape;113;p2"/>
          <p:cNvSpPr txBox="1"/>
          <p:nvPr>
            <p:ph idx="1" type="body"/>
          </p:nvPr>
        </p:nvSpPr>
        <p:spPr>
          <a:xfrm>
            <a:off x="1561380" y="2112409"/>
            <a:ext cx="9566867" cy="405079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3400"/>
              <a:buFont typeface="Rockwell"/>
              <a:buAutoNum type="arabicPeriod"/>
            </a:pPr>
            <a:r>
              <a:rPr b="1" lang="mn-MN" sz="4000">
                <a:latin typeface="Times New Roman"/>
                <a:ea typeface="Times New Roman"/>
                <a:cs typeface="Times New Roman"/>
                <a:sym typeface="Times New Roman"/>
              </a:rPr>
              <a:t>Ихэссэн ба багассан /хроматик/ интервалын тухай  ойлголт </a:t>
            </a:r>
            <a:r>
              <a:rPr b="1" lang="mn-MN" sz="4000"/>
              <a:t>/Increased and reduced chromatic intervals/</a:t>
            </a:r>
            <a:endParaRPr sz="4000"/>
          </a:p>
          <a:p>
            <a:pPr indent="-457200" lvl="0" marL="457200" rtl="0" algn="l">
              <a:lnSpc>
                <a:spcPct val="90000"/>
              </a:lnSpc>
              <a:spcBef>
                <a:spcPts val="1200"/>
              </a:spcBef>
              <a:spcAft>
                <a:spcPts val="0"/>
              </a:spcAft>
              <a:buSzPts val="3400"/>
              <a:buFont typeface="Rockwell"/>
              <a:buAutoNum type="arabicPeriod"/>
            </a:pPr>
            <a:r>
              <a:rPr b="1" lang="mn-MN" sz="4000">
                <a:latin typeface="Times New Roman"/>
                <a:ea typeface="Times New Roman"/>
                <a:cs typeface="Times New Roman"/>
                <a:sym typeface="Times New Roman"/>
              </a:rPr>
              <a:t>Давтах хичээл </a:t>
            </a:r>
            <a:r>
              <a:rPr b="1" lang="mn-MN" sz="4000"/>
              <a:t>/Practice/</a:t>
            </a:r>
            <a:endParaRPr sz="4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438313" y="552635"/>
            <a:ext cx="11315374" cy="1438368"/>
          </a:xfrm>
          <a:prstGeom prst="rect">
            <a:avLst/>
          </a:prstGeom>
          <a:noFill/>
          <a:ln>
            <a:noFill/>
          </a:ln>
        </p:spPr>
        <p:txBody>
          <a:bodyPr anchorCtr="0" anchor="ctr" bIns="45700" lIns="91425" spcFirstLastPara="1" rIns="91425" wrap="square" tIns="45700">
            <a:noAutofit/>
          </a:bodyPr>
          <a:lstStyle/>
          <a:p>
            <a:pPr indent="-457200" lvl="0" marL="457200" rtl="0" algn="l">
              <a:lnSpc>
                <a:spcPct val="90000"/>
              </a:lnSpc>
              <a:spcBef>
                <a:spcPts val="0"/>
              </a:spcBef>
              <a:spcAft>
                <a:spcPts val="0"/>
              </a:spcAft>
              <a:buSzPts val="3600"/>
              <a:buFont typeface="Rockwell"/>
              <a:buAutoNum type="arabicPeriod"/>
            </a:pPr>
            <a:r>
              <a:rPr b="1" lang="mn-MN" sz="3600">
                <a:latin typeface="Times New Roman"/>
                <a:ea typeface="Times New Roman"/>
                <a:cs typeface="Times New Roman"/>
                <a:sym typeface="Times New Roman"/>
              </a:rPr>
              <a:t>ИХЭССЭН БА БАГАССАН /ХРОМАТИК/ ИНТЕРВАЛЫН ТУХАЙ  ОЙЛГОЛТ </a:t>
            </a:r>
            <a:r>
              <a:rPr b="1" lang="mn-MN" sz="3600"/>
              <a:t>/INCREASED AND REDUCED CHROMATIC INTERVALS/</a:t>
            </a:r>
            <a:endParaRPr sz="3600"/>
          </a:p>
        </p:txBody>
      </p:sp>
      <p:sp>
        <p:nvSpPr>
          <p:cNvPr id="119" name="Google Shape;119;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Диатоник ялгац бүрийн аль нэг эгшгийг хроматик хагас шатаар дээшлүүлэх юмуу доошлуулах замаар багтаамжийг нь ихэсгэж багасгаж болно. Гэхдээ ихэссэн ялгацыг цэвэр ба их ялгацаас, багассан ялгацыг цэвэр ба бага ялгацаас гаргаж авна. </a:t>
            </a:r>
            <a:endParaRPr sz="66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133382" y="897014"/>
            <a:ext cx="9925235" cy="50639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Ингэж диатоник ялгацын аль нэг эгшгийг хувиргаж байгуулсан шинэ ялгац бүр нь хромат ялгац бөгөөд харин долоон эгшигт буюу диатоник хөгт угаасаа байдаг: язгуур мажорын IV өрөг, язгуур минорын VI өрөг дээрх ихэссэн кварт, язгуур мажорын VII өрөг, язгуур минорын II өрөг дээрх багассан квинт нь диатоник ялгац гэдгийг санаж байвал зохино. </a:t>
            </a:r>
            <a:endParaRPr sz="40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idx="1" type="body"/>
          </p:nvPr>
        </p:nvSpPr>
        <p:spPr>
          <a:xfrm>
            <a:off x="1196266" y="1084006"/>
            <a:ext cx="9799468" cy="481964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4080"/>
              <a:buNone/>
            </a:pPr>
            <a:r>
              <a:rPr lang="mn-MN" sz="4800">
                <a:latin typeface="Times New Roman"/>
                <a:ea typeface="Times New Roman"/>
                <a:cs typeface="Times New Roman"/>
                <a:sym typeface="Times New Roman"/>
              </a:rPr>
              <a:t>	Хэдийгээр бүх ялгацыг ихэсгэх юмуу багасгаж болох ч прим (нэгц) угаасаа чанарын хэмжигдэхүүн үгүй ижил дуурьсах тул багасгаж ерөөсөө болохгүй, зөвхөн ихэсгэж 0.5 шаттай болгож болно: до-до диез, до-до бемоль г.м.</a:t>
            </a:r>
            <a:endParaRPr sz="48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txBox="1"/>
          <p:nvPr>
            <p:ph type="title"/>
          </p:nvPr>
        </p:nvSpPr>
        <p:spPr>
          <a:xfrm>
            <a:off x="679159" y="512064"/>
            <a:ext cx="10833681" cy="160934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lang="mn-MN" cap="none">
                <a:latin typeface="Times New Roman"/>
                <a:ea typeface="Times New Roman"/>
                <a:cs typeface="Times New Roman"/>
                <a:sym typeface="Times New Roman"/>
              </a:rPr>
              <a:t>Дээд эгшиг буюу оройг нь дээшлүүлснээс үүсэх ихэссэн ялгацууд:</a:t>
            </a:r>
            <a:endParaRPr cap="none">
              <a:latin typeface="Times New Roman"/>
              <a:ea typeface="Times New Roman"/>
              <a:cs typeface="Times New Roman"/>
              <a:sym typeface="Times New Roman"/>
            </a:endParaRPr>
          </a:p>
        </p:txBody>
      </p:sp>
      <p:sp>
        <p:nvSpPr>
          <p:cNvPr id="135" name="Google Shape;135;p6"/>
          <p:cNvSpPr/>
          <p:nvPr/>
        </p:nvSpPr>
        <p:spPr>
          <a:xfrm>
            <a:off x="1523998" y="5421086"/>
            <a:ext cx="9144001"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1. Ихэссэн ялгацууд</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136" name="Google Shape;136;p6"/>
          <p:cNvPicPr preferRelativeResize="0"/>
          <p:nvPr/>
        </p:nvPicPr>
        <p:blipFill>
          <a:blip r:embed="rId3">
            <a:alphaModFix/>
          </a:blip>
          <a:stretch>
            <a:fillRect/>
          </a:stretch>
        </p:blipFill>
        <p:spPr>
          <a:xfrm>
            <a:off x="859900" y="2273808"/>
            <a:ext cx="10162008" cy="299487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534924" y="403642"/>
            <a:ext cx="11122152" cy="160934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lang="mn-MN" cap="none">
                <a:latin typeface="Times New Roman"/>
                <a:ea typeface="Times New Roman"/>
                <a:cs typeface="Times New Roman"/>
                <a:sym typeface="Times New Roman"/>
              </a:rPr>
              <a:t>Доод эгшиг буюу суурийг нь доошлуулснаас үүсэх багассан ялгацууд:</a:t>
            </a:r>
            <a:endParaRPr cap="none">
              <a:latin typeface="Times New Roman"/>
              <a:ea typeface="Times New Roman"/>
              <a:cs typeface="Times New Roman"/>
              <a:sym typeface="Times New Roman"/>
            </a:endParaRPr>
          </a:p>
        </p:txBody>
      </p:sp>
      <p:sp>
        <p:nvSpPr>
          <p:cNvPr id="142" name="Google Shape;142;p7"/>
          <p:cNvSpPr/>
          <p:nvPr/>
        </p:nvSpPr>
        <p:spPr>
          <a:xfrm>
            <a:off x="1523997" y="5566936"/>
            <a:ext cx="9144002"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2. Багассан ялгацууд</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143" name="Google Shape;143;p7"/>
          <p:cNvPicPr preferRelativeResize="0"/>
          <p:nvPr/>
        </p:nvPicPr>
        <p:blipFill>
          <a:blip r:embed="rId3">
            <a:alphaModFix/>
          </a:blip>
          <a:stretch>
            <a:fillRect/>
          </a:stretch>
        </p:blipFill>
        <p:spPr>
          <a:xfrm>
            <a:off x="584875" y="2251686"/>
            <a:ext cx="10648124" cy="30765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336259" y="365237"/>
            <a:ext cx="11519481" cy="160934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lang="mn-MN" cap="none">
                <a:latin typeface="Times New Roman"/>
                <a:ea typeface="Times New Roman"/>
                <a:cs typeface="Times New Roman"/>
                <a:sym typeface="Times New Roman"/>
              </a:rPr>
              <a:t>Дээд эгшиг буюу оройг нь доошлуулснаас үүсэх багассан ялгацууд:</a:t>
            </a:r>
            <a:endParaRPr cap="none">
              <a:latin typeface="Times New Roman"/>
              <a:ea typeface="Times New Roman"/>
              <a:cs typeface="Times New Roman"/>
              <a:sym typeface="Times New Roman"/>
            </a:endParaRPr>
          </a:p>
        </p:txBody>
      </p:sp>
      <p:sp>
        <p:nvSpPr>
          <p:cNvPr id="149" name="Google Shape;149;p8"/>
          <p:cNvSpPr/>
          <p:nvPr/>
        </p:nvSpPr>
        <p:spPr>
          <a:xfrm>
            <a:off x="1586593" y="5311701"/>
            <a:ext cx="9018814"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3. Багассан ялгацууд</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150" name="Google Shape;150;p8"/>
          <p:cNvPicPr preferRelativeResize="0"/>
          <p:nvPr/>
        </p:nvPicPr>
        <p:blipFill>
          <a:blip r:embed="rId3">
            <a:alphaModFix/>
          </a:blip>
          <a:stretch>
            <a:fillRect/>
          </a:stretch>
        </p:blipFill>
        <p:spPr>
          <a:xfrm>
            <a:off x="642950" y="2126981"/>
            <a:ext cx="10417577" cy="303232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type="title"/>
          </p:nvPr>
        </p:nvSpPr>
        <p:spPr>
          <a:xfrm>
            <a:off x="534923" y="374664"/>
            <a:ext cx="11122152" cy="160934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lang="mn-MN" cap="none">
                <a:latin typeface="Times New Roman"/>
                <a:ea typeface="Times New Roman"/>
                <a:cs typeface="Times New Roman"/>
                <a:sym typeface="Times New Roman"/>
              </a:rPr>
              <a:t>Доод эгшиг буюу суурийг нь дээшлүүлснээс үүсэх багассан ялгацууд:</a:t>
            </a:r>
            <a:endParaRPr cap="none">
              <a:latin typeface="Times New Roman"/>
              <a:ea typeface="Times New Roman"/>
              <a:cs typeface="Times New Roman"/>
              <a:sym typeface="Times New Roman"/>
            </a:endParaRPr>
          </a:p>
        </p:txBody>
      </p:sp>
      <p:sp>
        <p:nvSpPr>
          <p:cNvPr id="156" name="Google Shape;156;p9"/>
          <p:cNvSpPr/>
          <p:nvPr/>
        </p:nvSpPr>
        <p:spPr>
          <a:xfrm>
            <a:off x="1602921" y="5311702"/>
            <a:ext cx="8986157"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4. Багассан ялгацууд</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157" name="Google Shape;157;p9"/>
          <p:cNvPicPr preferRelativeResize="0"/>
          <p:nvPr/>
        </p:nvPicPr>
        <p:blipFill>
          <a:blip r:embed="rId3">
            <a:alphaModFix/>
          </a:blip>
          <a:stretch>
            <a:fillRect/>
          </a:stretch>
        </p:blipFill>
        <p:spPr>
          <a:xfrm>
            <a:off x="502788" y="2176974"/>
            <a:ext cx="11186424" cy="27556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0"/>
          <p:cNvSpPr txBox="1"/>
          <p:nvPr>
            <p:ph idx="1" type="body"/>
          </p:nvPr>
        </p:nvSpPr>
        <p:spPr>
          <a:xfrm>
            <a:off x="1066800" y="945750"/>
            <a:ext cx="10477500" cy="454064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740"/>
              <a:buNone/>
            </a:pPr>
            <a:r>
              <a:rPr lang="mn-MN" sz="4400">
                <a:latin typeface="Times New Roman"/>
                <a:ea typeface="Times New Roman"/>
                <a:cs typeface="Times New Roman"/>
                <a:sym typeface="Times New Roman"/>
              </a:rPr>
              <a:t>Дээрх жишээнээс харахад ихэссэн ба багассан хромат ялгацууд нь чанарын хэмжигдэхүүний хувьд аль нэг диатоник ялгацтай тэнцүү байгаа нь ажиглагдана:</a:t>
            </a:r>
            <a:endParaRPr sz="44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740"/>
              <a:buNone/>
            </a:pPr>
            <a:r>
              <a:rPr lang="mn-MN" sz="4400">
                <a:latin typeface="Times New Roman"/>
                <a:ea typeface="Times New Roman"/>
                <a:cs typeface="Times New Roman"/>
                <a:sym typeface="Times New Roman"/>
              </a:rPr>
              <a:t>Ин.1-=б2, Ин.2-=б3, Ин.3-=ц4, Ин.5-=б6, Ин.6-=б7, Ин.7-=ц8, бн.2-=ц1, бн.3-=и2, бн.4-=и3, бн.6-=ц5, бн.7-=и6, бн.8-=и7.</a:t>
            </a:r>
            <a:endParaRPr sz="44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cap="none">
                <a:latin typeface="Times New Roman"/>
                <a:ea typeface="Times New Roman"/>
                <a:cs typeface="Times New Roman"/>
                <a:sym typeface="Times New Roman"/>
              </a:rPr>
              <a:t>Жишээ нь:</a:t>
            </a:r>
            <a:endParaRPr cap="none">
              <a:latin typeface="Times New Roman"/>
              <a:ea typeface="Times New Roman"/>
              <a:cs typeface="Times New Roman"/>
              <a:sym typeface="Times New Roman"/>
            </a:endParaRPr>
          </a:p>
        </p:txBody>
      </p:sp>
      <p:sp>
        <p:nvSpPr>
          <p:cNvPr id="168" name="Google Shape;168;p11"/>
          <p:cNvSpPr/>
          <p:nvPr/>
        </p:nvSpPr>
        <p:spPr>
          <a:xfrm>
            <a:off x="1627414" y="5404757"/>
            <a:ext cx="8937171"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5. Ин, бн ялгац энгийн ялгацтай харьцуулах</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169" name="Google Shape;169;p11"/>
          <p:cNvPicPr preferRelativeResize="0"/>
          <p:nvPr/>
        </p:nvPicPr>
        <p:blipFill>
          <a:blip r:embed="rId3">
            <a:alphaModFix/>
          </a:blip>
          <a:stretch>
            <a:fillRect/>
          </a:stretch>
        </p:blipFill>
        <p:spPr>
          <a:xfrm>
            <a:off x="1491925" y="1991676"/>
            <a:ext cx="8711412" cy="300598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2"/>
          <p:cNvSpPr txBox="1"/>
          <p:nvPr>
            <p:ph type="title"/>
          </p:nvPr>
        </p:nvSpPr>
        <p:spPr>
          <a:xfrm>
            <a:off x="875102" y="2057400"/>
            <a:ext cx="10441795" cy="2743200"/>
          </a:xfrm>
          <a:prstGeom prst="rect">
            <a:avLst/>
          </a:prstGeom>
          <a:noFill/>
          <a:ln>
            <a:noFill/>
          </a:ln>
        </p:spPr>
        <p:txBody>
          <a:bodyPr anchorCtr="0" anchor="ctr" bIns="45700" lIns="91425" spcFirstLastPara="1" rIns="91425" wrap="square" tIns="45700">
            <a:noAutofit/>
          </a:bodyPr>
          <a:lstStyle/>
          <a:p>
            <a:pPr indent="0" lvl="0" marL="0" rtl="0" algn="just">
              <a:lnSpc>
                <a:spcPct val="90000"/>
              </a:lnSpc>
              <a:spcBef>
                <a:spcPts val="0"/>
              </a:spcBef>
              <a:spcAft>
                <a:spcPts val="0"/>
              </a:spcAft>
              <a:buSzPts val="6000"/>
              <a:buFont typeface="Times New Roman"/>
              <a:buNone/>
            </a:pPr>
            <a:r>
              <a:rPr lang="mn-MN" sz="6000" cap="none">
                <a:latin typeface="Times New Roman"/>
                <a:ea typeface="Times New Roman"/>
                <a:cs typeface="Times New Roman"/>
                <a:sym typeface="Times New Roman"/>
              </a:rPr>
              <a:t>Ялгацууд ийнхүү өрөг хэмжигдэхүүнээрээ өөр атлаа чанарын хэмжигдэхүүнээрээ тэнцүү байхыг ялгацын ижилсэл гэдэг. </a:t>
            </a:r>
            <a:endParaRPr sz="6000" cap="none">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3"/>
          <p:cNvSpPr/>
          <p:nvPr/>
        </p:nvSpPr>
        <p:spPr>
          <a:xfrm>
            <a:off x="1121230" y="5547850"/>
            <a:ext cx="9805127"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6. Ялгацын ижилсэл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Элементарная теория музыки, Л.Красинская, В.Уткин, Издательство музыка, Москва 1965, Х.101</a:t>
            </a:r>
            <a:endParaRPr sz="1800">
              <a:solidFill>
                <a:schemeClr val="dk1"/>
              </a:solidFill>
              <a:latin typeface="Calibri"/>
              <a:ea typeface="Calibri"/>
              <a:cs typeface="Calibri"/>
              <a:sym typeface="Calibri"/>
            </a:endParaRPr>
          </a:p>
        </p:txBody>
      </p:sp>
      <p:pic>
        <p:nvPicPr>
          <p:cNvPr id="180" name="Google Shape;180;p13"/>
          <p:cNvPicPr preferRelativeResize="0"/>
          <p:nvPr/>
        </p:nvPicPr>
        <p:blipFill>
          <a:blip r:embed="rId3">
            <a:alphaModFix/>
          </a:blip>
          <a:stretch>
            <a:fillRect/>
          </a:stretch>
        </p:blipFill>
        <p:spPr>
          <a:xfrm>
            <a:off x="152400" y="152400"/>
            <a:ext cx="11494628" cy="52430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4"/>
          <p:cNvSpPr/>
          <p:nvPr/>
        </p:nvSpPr>
        <p:spPr>
          <a:xfrm>
            <a:off x="1121230" y="5547850"/>
            <a:ext cx="9805127"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6. Ялгацын ижилсэл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Элементарная теория музыки, Л.Красинская, В.Уткин, Издательство музыка, Москва 1965, Х.101</a:t>
            </a:r>
            <a:endParaRPr sz="1800">
              <a:solidFill>
                <a:schemeClr val="dk1"/>
              </a:solidFill>
              <a:latin typeface="Calibri"/>
              <a:ea typeface="Calibri"/>
              <a:cs typeface="Calibri"/>
              <a:sym typeface="Calibri"/>
            </a:endParaRPr>
          </a:p>
        </p:txBody>
      </p:sp>
      <p:pic>
        <p:nvPicPr>
          <p:cNvPr id="186" name="Google Shape;186;p14"/>
          <p:cNvPicPr preferRelativeResize="0"/>
          <p:nvPr/>
        </p:nvPicPr>
        <p:blipFill>
          <a:blip r:embed="rId3">
            <a:alphaModFix/>
          </a:blip>
          <a:stretch>
            <a:fillRect/>
          </a:stretch>
        </p:blipFill>
        <p:spPr>
          <a:xfrm>
            <a:off x="890350" y="199550"/>
            <a:ext cx="10411289" cy="524305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5"/>
          <p:cNvSpPr txBox="1"/>
          <p:nvPr>
            <p:ph idx="1" type="body"/>
          </p:nvPr>
        </p:nvSpPr>
        <p:spPr>
          <a:xfrm>
            <a:off x="1069848" y="963386"/>
            <a:ext cx="10058400" cy="5208814"/>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SzPct val="85000"/>
              <a:buNone/>
            </a:pPr>
            <a:r>
              <a:rPr lang="mn-MN" sz="6000">
                <a:latin typeface="Times New Roman"/>
                <a:ea typeface="Times New Roman"/>
                <a:cs typeface="Times New Roman"/>
                <a:sym typeface="Times New Roman"/>
              </a:rPr>
              <a:t>Ижилссэн ялгацуудын тоон хэмжигдэхүүн өөр гэж дээр өгүүлсэн, гэхдээ энэ талаар нь ч бас ижилсүүлж болно. Гагцхүү ялгацын хоёр эгшгийн аль алиныг нь хувиргах хэрэгтэй:</a:t>
            </a:r>
            <a:endParaRPr sz="6000">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6"/>
          <p:cNvSpPr txBox="1"/>
          <p:nvPr>
            <p:ph type="title"/>
          </p:nvPr>
        </p:nvSpPr>
        <p:spPr>
          <a:xfrm>
            <a:off x="1066798" y="1417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cap="none">
                <a:latin typeface="Times New Roman"/>
                <a:ea typeface="Times New Roman"/>
                <a:cs typeface="Times New Roman"/>
                <a:sym typeface="Times New Roman"/>
              </a:rPr>
              <a:t>Жишээ нь:</a:t>
            </a:r>
            <a:endParaRPr cap="none">
              <a:latin typeface="Times New Roman"/>
              <a:ea typeface="Times New Roman"/>
              <a:cs typeface="Times New Roman"/>
              <a:sym typeface="Times New Roman"/>
            </a:endParaRPr>
          </a:p>
        </p:txBody>
      </p:sp>
      <p:sp>
        <p:nvSpPr>
          <p:cNvPr id="197" name="Google Shape;197;p16"/>
          <p:cNvSpPr/>
          <p:nvPr/>
        </p:nvSpPr>
        <p:spPr>
          <a:xfrm>
            <a:off x="1570263" y="5485945"/>
            <a:ext cx="9051471"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7. Ялгацын ижилсэл</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Х.83</a:t>
            </a:r>
            <a:endParaRPr sz="1800">
              <a:solidFill>
                <a:schemeClr val="dk1"/>
              </a:solidFill>
              <a:latin typeface="Calibri"/>
              <a:ea typeface="Calibri"/>
              <a:cs typeface="Calibri"/>
              <a:sym typeface="Calibri"/>
            </a:endParaRPr>
          </a:p>
        </p:txBody>
      </p:sp>
      <p:pic>
        <p:nvPicPr>
          <p:cNvPr id="198" name="Google Shape;198;p16"/>
          <p:cNvPicPr preferRelativeResize="0"/>
          <p:nvPr/>
        </p:nvPicPr>
        <p:blipFill>
          <a:blip r:embed="rId3">
            <a:alphaModFix/>
          </a:blip>
          <a:stretch>
            <a:fillRect/>
          </a:stretch>
        </p:blipFill>
        <p:spPr>
          <a:xfrm>
            <a:off x="1548900" y="1818576"/>
            <a:ext cx="9094195" cy="343006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7"/>
          <p:cNvSpPr txBox="1"/>
          <p:nvPr>
            <p:ph idx="1" type="body"/>
          </p:nvPr>
        </p:nvSpPr>
        <p:spPr>
          <a:xfrm>
            <a:off x="1073603" y="798793"/>
            <a:ext cx="10044793"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610"/>
              <a:buNone/>
            </a:pPr>
            <a:r>
              <a:rPr lang="mn-MN" sz="6600">
                <a:latin typeface="Times New Roman"/>
                <a:ea typeface="Times New Roman"/>
                <a:cs typeface="Times New Roman"/>
                <a:sym typeface="Times New Roman"/>
              </a:rPr>
              <a:t>Эндээс харахад ялгацын ижилсэл нь эгшгийн ижилслийн зарчимд тулгуурладаг нь илэрхий байна. (gis=as, ais=b fis=ges, ais=b)</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8"/>
          <p:cNvSpPr txBox="1"/>
          <p:nvPr>
            <p:ph idx="1" type="body"/>
          </p:nvPr>
        </p:nvSpPr>
        <p:spPr>
          <a:xfrm>
            <a:off x="1236290" y="702128"/>
            <a:ext cx="9719419" cy="545374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4080"/>
              <a:buNone/>
            </a:pPr>
            <a:r>
              <a:rPr lang="mn-MN" sz="4800">
                <a:latin typeface="Times New Roman"/>
                <a:ea typeface="Times New Roman"/>
                <a:cs typeface="Times New Roman"/>
                <a:sym typeface="Times New Roman"/>
              </a:rPr>
              <a:t>Дээр дурдсан хромат ялгацуудаас гадна ихэссэн ялгацыг дахин ихэсгэх, багассан ялгацыг дахин багасгах замаар шинэ хромат ялгац гаргаж болно. Ийм ялгацуудаас хамгийн олонтаа тааралддаг нь хоёр дахин ихэссэн кварт, хоёр дахин багассан квинт юм. </a:t>
            </a:r>
            <a:endParaRPr sz="4800">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9"/>
          <p:cNvSpPr txBox="1"/>
          <p:nvPr>
            <p:ph type="title"/>
          </p:nvPr>
        </p:nvSpPr>
        <p:spPr>
          <a:xfrm>
            <a:off x="1066797" y="426808"/>
            <a:ext cx="10058400" cy="2944368"/>
          </a:xfrm>
          <a:prstGeom prst="rect">
            <a:avLst/>
          </a:prstGeom>
          <a:noFill/>
          <a:ln>
            <a:noFill/>
          </a:ln>
        </p:spPr>
        <p:txBody>
          <a:bodyPr anchorCtr="0" anchor="ctr" bIns="45700" lIns="91425" spcFirstLastPara="1" rIns="91425" wrap="square" tIns="45700">
            <a:normAutofit/>
          </a:bodyPr>
          <a:lstStyle/>
          <a:p>
            <a:pPr indent="0" lvl="0" marL="0" rtl="0" algn="just">
              <a:lnSpc>
                <a:spcPct val="90000"/>
              </a:lnSpc>
              <a:spcBef>
                <a:spcPts val="0"/>
              </a:spcBef>
              <a:spcAft>
                <a:spcPts val="0"/>
              </a:spcAft>
              <a:buSzPts val="4800"/>
              <a:buFont typeface="Times New Roman"/>
              <a:buNone/>
            </a:pPr>
            <a:r>
              <a:rPr lang="mn-MN" sz="4800" cap="none">
                <a:latin typeface="Times New Roman"/>
                <a:ea typeface="Times New Roman"/>
                <a:cs typeface="Times New Roman"/>
                <a:sym typeface="Times New Roman"/>
              </a:rPr>
              <a:t>Энэ нь угтаа язгуур их, бага хөгийн алинд нь ч ихэссэн кварт, багассан квинт хромат биш, диатоник ялгац болохтой холбоотой.</a:t>
            </a:r>
            <a:endParaRPr sz="4800" cap="none"/>
          </a:p>
        </p:txBody>
      </p:sp>
      <p:sp>
        <p:nvSpPr>
          <p:cNvPr id="214" name="Google Shape;214;p19"/>
          <p:cNvSpPr/>
          <p:nvPr/>
        </p:nvSpPr>
        <p:spPr>
          <a:xfrm>
            <a:off x="1602920" y="5528574"/>
            <a:ext cx="8986157"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8. Давххар ихэссэн, багассан ялгац</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Х.82</a:t>
            </a:r>
            <a:endParaRPr sz="1800">
              <a:solidFill>
                <a:schemeClr val="dk1"/>
              </a:solidFill>
              <a:latin typeface="Calibri"/>
              <a:ea typeface="Calibri"/>
              <a:cs typeface="Calibri"/>
              <a:sym typeface="Calibri"/>
            </a:endParaRPr>
          </a:p>
        </p:txBody>
      </p:sp>
      <p:pic>
        <p:nvPicPr>
          <p:cNvPr id="215" name="Google Shape;215;p19"/>
          <p:cNvPicPr preferRelativeResize="0"/>
          <p:nvPr/>
        </p:nvPicPr>
        <p:blipFill>
          <a:blip r:embed="rId3">
            <a:alphaModFix/>
          </a:blip>
          <a:stretch>
            <a:fillRect/>
          </a:stretch>
        </p:blipFill>
        <p:spPr>
          <a:xfrm>
            <a:off x="3189900" y="3371176"/>
            <a:ext cx="5385460" cy="185259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0"/>
          <p:cNvSpPr/>
          <p:nvPr/>
        </p:nvSpPr>
        <p:spPr>
          <a:xfrm>
            <a:off x="1194707" y="5372100"/>
            <a:ext cx="9802585"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9. Энгийн ихэссэн, багассан; давхар ихэссэн, багассан ялгац</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Элементарная теория музыки, Л.Красинская, В.Уткин, Издательство музыка, Москва 1965, Х.103</a:t>
            </a:r>
            <a:endParaRPr sz="1800">
              <a:solidFill>
                <a:schemeClr val="dk1"/>
              </a:solidFill>
              <a:latin typeface="Calibri"/>
              <a:ea typeface="Calibri"/>
              <a:cs typeface="Calibri"/>
              <a:sym typeface="Calibri"/>
            </a:endParaRPr>
          </a:p>
        </p:txBody>
      </p:sp>
      <p:pic>
        <p:nvPicPr>
          <p:cNvPr id="221" name="Google Shape;221;p20"/>
          <p:cNvPicPr preferRelativeResize="0"/>
          <p:nvPr/>
        </p:nvPicPr>
        <p:blipFill>
          <a:blip r:embed="rId3">
            <a:alphaModFix/>
          </a:blip>
          <a:stretch>
            <a:fillRect/>
          </a:stretch>
        </p:blipFill>
        <p:spPr>
          <a:xfrm>
            <a:off x="925925" y="171250"/>
            <a:ext cx="10422726" cy="506729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1"/>
          <p:cNvSpPr/>
          <p:nvPr/>
        </p:nvSpPr>
        <p:spPr>
          <a:xfrm>
            <a:off x="1194707" y="5372100"/>
            <a:ext cx="9802585" cy="88742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mn-MN" sz="1800">
                <a:solidFill>
                  <a:schemeClr val="dk1"/>
                </a:solidFill>
                <a:latin typeface="Times New Roman"/>
                <a:ea typeface="Times New Roman"/>
                <a:cs typeface="Times New Roman"/>
                <a:sym typeface="Times New Roman"/>
              </a:rPr>
              <a:t>Зураг 9. Энгийн ихэссэн, багассан; давхар ихэссэн, багассан ялгац</a:t>
            </a:r>
            <a:endParaRPr sz="2400">
              <a:solidFill>
                <a:schemeClr val="dk1"/>
              </a:solidFill>
              <a:latin typeface="Calibri"/>
              <a:ea typeface="Calibri"/>
              <a:cs typeface="Calibri"/>
              <a:sym typeface="Calibri"/>
            </a:endParaRPr>
          </a:p>
          <a:p>
            <a:pPr indent="0" lvl="0" marL="0" marR="0" rtl="0" algn="l">
              <a:spcBef>
                <a:spcPts val="800"/>
              </a:spcBef>
              <a:spcAft>
                <a:spcPts val="0"/>
              </a:spcAft>
              <a:buNone/>
            </a:pPr>
            <a:r>
              <a:rPr lang="mn-MN" sz="1800">
                <a:solidFill>
                  <a:schemeClr val="dk1"/>
                </a:solidFill>
                <a:latin typeface="Times New Roman"/>
                <a:ea typeface="Times New Roman"/>
                <a:cs typeface="Times New Roman"/>
                <a:sym typeface="Times New Roman"/>
              </a:rPr>
              <a:t>Элементарная теория музыки, Л.Красинская, В.Уткин, Издательство музыка, Москва 1965, Х.103</a:t>
            </a:r>
            <a:endParaRPr sz="1800">
              <a:solidFill>
                <a:schemeClr val="dk1"/>
              </a:solidFill>
              <a:latin typeface="Calibri"/>
              <a:ea typeface="Calibri"/>
              <a:cs typeface="Calibri"/>
              <a:sym typeface="Calibri"/>
            </a:endParaRPr>
          </a:p>
        </p:txBody>
      </p:sp>
      <p:pic>
        <p:nvPicPr>
          <p:cNvPr id="227" name="Google Shape;227;p21"/>
          <p:cNvPicPr preferRelativeResize="0"/>
          <p:nvPr/>
        </p:nvPicPr>
        <p:blipFill>
          <a:blip r:embed="rId3">
            <a:alphaModFix/>
          </a:blip>
          <a:stretch>
            <a:fillRect/>
          </a:stretch>
        </p:blipFill>
        <p:spPr>
          <a:xfrm>
            <a:off x="1058000" y="161825"/>
            <a:ext cx="10484930" cy="506729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2"/>
          <p:cNvSpPr txBox="1"/>
          <p:nvPr>
            <p:ph idx="1" type="body"/>
          </p:nvPr>
        </p:nvSpPr>
        <p:spPr>
          <a:xfrm>
            <a:off x="1066800" y="2856212"/>
            <a:ext cx="10058400" cy="1145575"/>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SzPts val="6800"/>
              <a:buNone/>
            </a:pPr>
            <a:r>
              <a:rPr b="1" lang="mn-MN" sz="8000">
                <a:latin typeface="Times New Roman"/>
                <a:ea typeface="Times New Roman"/>
                <a:cs typeface="Times New Roman"/>
                <a:sym typeface="Times New Roman"/>
              </a:rPr>
              <a:t>ДАВТАХ АСУУЛТ</a:t>
            </a:r>
            <a:endParaRPr b="1" sz="8000">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3"/>
          <p:cNvSpPr txBox="1"/>
          <p:nvPr>
            <p:ph idx="1" type="body"/>
          </p:nvPr>
        </p:nvSpPr>
        <p:spPr>
          <a:xfrm>
            <a:off x="254617" y="277586"/>
            <a:ext cx="11682766" cy="5796643"/>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Цээжээр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1. Өгөгдсөн эгшгүүдээс дээш, доош нь бүх энгийн ялгацуудыг байгуулж хэл.</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Үүнд: до, ре, ми, фа, соль, ля, си</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2. Эгшиг бүрээс дээш ба доош терцээр унш.</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3. Дээрх өгөгдлөөр соль ноотноос дээш кварт,         Фа ноотноос доош кварт, Ми ноотноос дээш квинт, Ре ноотноос доош квинт, Си ноотноос дээш секст, До ноотноос доог секст, Ля ноотноос дээш септим, Ре ноотноос доош септим ялгацуудыг байгуулж хэл.</a:t>
            </a:r>
            <a:endParaRPr sz="4000">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4"/>
          <p:cNvSpPr txBox="1"/>
          <p:nvPr>
            <p:ph idx="1" type="body"/>
          </p:nvPr>
        </p:nvSpPr>
        <p:spPr>
          <a:xfrm>
            <a:off x="585869" y="857250"/>
            <a:ext cx="11020262" cy="491490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Тоон эзэлхүүн</a:t>
            </a:r>
            <a:endParaRPr sz="6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100"/>
              <a:buNone/>
            </a:pPr>
            <a:r>
              <a:rPr lang="mn-MN" sz="6000">
                <a:latin typeface="Times New Roman"/>
                <a:ea typeface="Times New Roman"/>
                <a:cs typeface="Times New Roman"/>
                <a:sym typeface="Times New Roman"/>
              </a:rPr>
              <a:t>1. Үндсэн эгшиг бүрээс прим, секунд, терц, кварт, квинт, секст, септим, октав ялгацуудыг байгуулж бич.</a:t>
            </a:r>
            <a:endParaRPr sz="60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pic>
        <p:nvPicPr>
          <p:cNvPr id="247" name="Google Shape;247;p25"/>
          <p:cNvPicPr preferRelativeResize="0"/>
          <p:nvPr>
            <p:ph idx="1" type="body"/>
          </p:nvPr>
        </p:nvPicPr>
        <p:blipFill rotWithShape="1">
          <a:blip r:embed="rId3">
            <a:alphaModFix/>
          </a:blip>
          <a:srcRect b="29843" l="35328" r="8965" t="21526"/>
          <a:stretch/>
        </p:blipFill>
        <p:spPr>
          <a:xfrm>
            <a:off x="994238" y="651329"/>
            <a:ext cx="10092862" cy="5275942"/>
          </a:xfrm>
          <a:prstGeom prst="rect">
            <a:avLst/>
          </a:prstGeom>
          <a:noFill/>
          <a:ln>
            <a:noFill/>
          </a:ln>
        </p:spPr>
      </p:pic>
      <p:sp>
        <p:nvSpPr>
          <p:cNvPr id="248" name="Google Shape;248;p25"/>
          <p:cNvSpPr/>
          <p:nvPr/>
        </p:nvSpPr>
        <p:spPr>
          <a:xfrm>
            <a:off x="2194681" y="6013413"/>
            <a:ext cx="6129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программд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6"/>
          <p:cNvSpPr txBox="1"/>
          <p:nvPr>
            <p:ph idx="1" type="body"/>
          </p:nvPr>
        </p:nvSpPr>
        <p:spPr>
          <a:xfrm>
            <a:off x="1066800" y="325266"/>
            <a:ext cx="10058400" cy="405079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5100"/>
              <a:buNone/>
            </a:pPr>
            <a:r>
              <a:rPr lang="mn-MN" sz="6000">
                <a:latin typeface="Times New Roman"/>
                <a:ea typeface="Times New Roman"/>
                <a:cs typeface="Times New Roman"/>
                <a:sym typeface="Times New Roman"/>
              </a:rPr>
              <a:t>2. До эгшигээс дээш ба доош дараах ялгацуудыг байгуулж бич.</a:t>
            </a:r>
            <a:br>
              <a:rPr lang="mn-MN" sz="6000">
                <a:latin typeface="Times New Roman"/>
                <a:ea typeface="Times New Roman"/>
                <a:cs typeface="Times New Roman"/>
                <a:sym typeface="Times New Roman"/>
              </a:rPr>
            </a:br>
            <a:endParaRPr sz="6000">
              <a:latin typeface="Times New Roman"/>
              <a:ea typeface="Times New Roman"/>
              <a:cs typeface="Times New Roman"/>
              <a:sym typeface="Times New Roman"/>
            </a:endParaRPr>
          </a:p>
        </p:txBody>
      </p:sp>
      <p:sp>
        <p:nvSpPr>
          <p:cNvPr id="254" name="Google Shape;254;p26"/>
          <p:cNvSpPr/>
          <p:nvPr/>
        </p:nvSpPr>
        <p:spPr>
          <a:xfrm>
            <a:off x="838200" y="2828725"/>
            <a:ext cx="1051560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5400">
                <a:solidFill>
                  <a:schemeClr val="dk1"/>
                </a:solidFill>
                <a:latin typeface="Times New Roman"/>
                <a:ea typeface="Times New Roman"/>
                <a:cs typeface="Times New Roman"/>
                <a:sym typeface="Times New Roman"/>
              </a:rPr>
              <a:t>Их, бага секунд  Их, бага терц</a:t>
            </a:r>
            <a:endParaRPr sz="5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mn-MN" sz="5400">
                <a:solidFill>
                  <a:schemeClr val="dk1"/>
                </a:solidFill>
                <a:latin typeface="Times New Roman"/>
                <a:ea typeface="Times New Roman"/>
                <a:cs typeface="Times New Roman"/>
                <a:sym typeface="Times New Roman"/>
              </a:rPr>
              <a:t>Их, бага секст    Их, бага септим</a:t>
            </a:r>
            <a:endParaRPr sz="5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mn-MN" sz="5400">
                <a:solidFill>
                  <a:schemeClr val="dk1"/>
                </a:solidFill>
                <a:latin typeface="Times New Roman"/>
                <a:ea typeface="Times New Roman"/>
                <a:cs typeface="Times New Roman"/>
                <a:sym typeface="Times New Roman"/>
              </a:rPr>
              <a:t>Цэвэр кварт        Цэвэр квинт</a:t>
            </a:r>
            <a:endParaRPr sz="5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mn-MN" sz="5400">
                <a:solidFill>
                  <a:schemeClr val="dk1"/>
                </a:solidFill>
                <a:latin typeface="Times New Roman"/>
                <a:ea typeface="Times New Roman"/>
                <a:cs typeface="Times New Roman"/>
                <a:sym typeface="Times New Roman"/>
              </a:rPr>
              <a:t>Ихэссэн кварт    Багассан квинт</a:t>
            </a:r>
            <a:endParaRPr sz="5400">
              <a:solidFill>
                <a:schemeClr val="dk1"/>
              </a:solidFill>
              <a:latin typeface="Rockwell"/>
              <a:ea typeface="Rockwell"/>
              <a:cs typeface="Rockwell"/>
              <a:sym typeface="Rockwe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id="259" name="Google Shape;259;p27"/>
          <p:cNvPicPr preferRelativeResize="0"/>
          <p:nvPr>
            <p:ph idx="1" type="body"/>
          </p:nvPr>
        </p:nvPicPr>
        <p:blipFill rotWithShape="1">
          <a:blip r:embed="rId3">
            <a:alphaModFix/>
          </a:blip>
          <a:srcRect b="56692" l="33902" r="5550" t="17221"/>
          <a:stretch/>
        </p:blipFill>
        <p:spPr>
          <a:xfrm>
            <a:off x="736373" y="942339"/>
            <a:ext cx="10719254" cy="4364446"/>
          </a:xfrm>
          <a:prstGeom prst="rect">
            <a:avLst/>
          </a:prstGeom>
          <a:noFill/>
          <a:ln>
            <a:noFill/>
          </a:ln>
        </p:spPr>
      </p:pic>
      <p:sp>
        <p:nvSpPr>
          <p:cNvPr id="260" name="Google Shape;260;p27"/>
          <p:cNvSpPr/>
          <p:nvPr/>
        </p:nvSpPr>
        <p:spPr>
          <a:xfrm>
            <a:off x="2306824" y="5737368"/>
            <a:ext cx="627338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программаар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8"/>
          <p:cNvSpPr txBox="1"/>
          <p:nvPr>
            <p:ph idx="1" type="body"/>
          </p:nvPr>
        </p:nvSpPr>
        <p:spPr>
          <a:xfrm>
            <a:off x="1066800" y="896766"/>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3. Дараах их ялгацуудыг бага, багассан, ихэссэн ялгац болгон байгуулж бич.</a:t>
            </a:r>
            <a:endParaRPr sz="6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100"/>
              <a:buNone/>
            </a:pPr>
            <a:r>
              <a:rPr lang="mn-MN" sz="6000">
                <a:latin typeface="Times New Roman"/>
                <a:ea typeface="Times New Roman"/>
                <a:cs typeface="Times New Roman"/>
                <a:sym typeface="Times New Roman"/>
              </a:rPr>
              <a:t>Үүнд: F-A; A-H; G-E; C-H; D-Fis; H-Gis; Ges-F; As-C; Fis-Dis; Es-F; Ges-B; As-F; </a:t>
            </a:r>
            <a:endParaRPr/>
          </a:p>
          <a:p>
            <a:pPr indent="0" lvl="0" marL="0" rtl="0" algn="just">
              <a:lnSpc>
                <a:spcPct val="90000"/>
              </a:lnSpc>
              <a:spcBef>
                <a:spcPts val="1200"/>
              </a:spcBef>
              <a:spcAft>
                <a:spcPts val="0"/>
              </a:spcAft>
              <a:buSzPts val="5100"/>
              <a:buNone/>
            </a:pPr>
            <a:r>
              <a:t/>
            </a:r>
            <a:endParaRPr sz="6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29"/>
          <p:cNvPicPr preferRelativeResize="0"/>
          <p:nvPr>
            <p:ph idx="1" type="body"/>
          </p:nvPr>
        </p:nvPicPr>
        <p:blipFill rotWithShape="1">
          <a:blip r:embed="rId3">
            <a:alphaModFix/>
          </a:blip>
          <a:srcRect b="36686" l="35470" r="8115" t="13422"/>
          <a:stretch/>
        </p:blipFill>
        <p:spPr>
          <a:xfrm>
            <a:off x="1080137" y="537028"/>
            <a:ext cx="10088605" cy="5586185"/>
          </a:xfrm>
          <a:prstGeom prst="rect">
            <a:avLst/>
          </a:prstGeom>
          <a:noFill/>
          <a:ln>
            <a:noFill/>
          </a:ln>
        </p:spPr>
      </p:pic>
      <p:sp>
        <p:nvSpPr>
          <p:cNvPr id="271" name="Google Shape;271;p29"/>
          <p:cNvSpPr/>
          <p:nvPr/>
        </p:nvSpPr>
        <p:spPr>
          <a:xfrm>
            <a:off x="1470062" y="6004786"/>
            <a:ext cx="6129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программд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0"/>
          <p:cNvSpPr txBox="1"/>
          <p:nvPr>
            <p:ph idx="1" type="body"/>
          </p:nvPr>
        </p:nvSpPr>
        <p:spPr>
          <a:xfrm>
            <a:off x="1066800" y="962079"/>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4. Дараах бага ялгацуудыг их, ихэссэн, багассан ялгац болгон байгуулж бич.</a:t>
            </a:r>
            <a:endParaRPr sz="6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100"/>
              <a:buNone/>
            </a:pPr>
            <a:r>
              <a:rPr lang="mn-MN" sz="6000">
                <a:latin typeface="Times New Roman"/>
                <a:ea typeface="Times New Roman"/>
                <a:cs typeface="Times New Roman"/>
                <a:sym typeface="Times New Roman"/>
              </a:rPr>
              <a:t>Үүнд: H-C; E-G; A-F; D-C; Fis-G; Gis-H; Dis-H; Fis-E; C-Es; Fis-D; G-B; F-Des; C-B</a:t>
            </a:r>
            <a:endParaRPr/>
          </a:p>
          <a:p>
            <a:pPr indent="0" lvl="0" marL="0" rtl="0" algn="just">
              <a:lnSpc>
                <a:spcPct val="90000"/>
              </a:lnSpc>
              <a:spcBef>
                <a:spcPts val="1200"/>
              </a:spcBef>
              <a:spcAft>
                <a:spcPts val="0"/>
              </a:spcAft>
              <a:buSzPts val="5100"/>
              <a:buNone/>
            </a:pPr>
            <a:r>
              <a:t/>
            </a:r>
            <a:endParaRPr sz="60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pic>
        <p:nvPicPr>
          <p:cNvPr id="281" name="Google Shape;281;p31"/>
          <p:cNvPicPr preferRelativeResize="0"/>
          <p:nvPr>
            <p:ph idx="1" type="body"/>
          </p:nvPr>
        </p:nvPicPr>
        <p:blipFill rotWithShape="1">
          <a:blip r:embed="rId3">
            <a:alphaModFix/>
          </a:blip>
          <a:srcRect b="33646" l="37465" r="10679" t="20259"/>
          <a:stretch/>
        </p:blipFill>
        <p:spPr>
          <a:xfrm>
            <a:off x="1166201" y="586013"/>
            <a:ext cx="9904570" cy="5390243"/>
          </a:xfrm>
          <a:prstGeom prst="rect">
            <a:avLst/>
          </a:prstGeom>
          <a:noFill/>
          <a:ln>
            <a:noFill/>
          </a:ln>
        </p:spPr>
      </p:pic>
      <p:sp>
        <p:nvSpPr>
          <p:cNvPr id="282" name="Google Shape;282;p31"/>
          <p:cNvSpPr/>
          <p:nvPr/>
        </p:nvSpPr>
        <p:spPr>
          <a:xfrm>
            <a:off x="1668470" y="5976256"/>
            <a:ext cx="6129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программд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2"/>
          <p:cNvSpPr txBox="1"/>
          <p:nvPr>
            <p:ph idx="1" type="body"/>
          </p:nvPr>
        </p:nvSpPr>
        <p:spPr>
          <a:xfrm>
            <a:off x="677635" y="1158023"/>
            <a:ext cx="10836729"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5. Дараах багассан ялгацуудыг бага, их, ихэссэн ялгац болгон байгуулж бич.</a:t>
            </a:r>
            <a:endParaRPr sz="6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5100"/>
              <a:buNone/>
            </a:pPr>
            <a:r>
              <a:rPr lang="mn-MN" sz="6000">
                <a:latin typeface="Times New Roman"/>
                <a:ea typeface="Times New Roman"/>
                <a:cs typeface="Times New Roman"/>
                <a:sym typeface="Times New Roman"/>
              </a:rPr>
              <a:t>Үүнд: H-Des; Gis-B; E-Ces; Ais-G; Ais-C; E-Des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33"/>
          <p:cNvPicPr preferRelativeResize="0"/>
          <p:nvPr>
            <p:ph idx="1" type="body"/>
          </p:nvPr>
        </p:nvPicPr>
        <p:blipFill rotWithShape="1">
          <a:blip r:embed="rId3">
            <a:alphaModFix/>
          </a:blip>
          <a:srcRect b="41751" l="33760" r="9113" t="16461"/>
          <a:stretch/>
        </p:blipFill>
        <p:spPr>
          <a:xfrm>
            <a:off x="751698" y="439057"/>
            <a:ext cx="10564002" cy="5357585"/>
          </a:xfrm>
          <a:prstGeom prst="rect">
            <a:avLst/>
          </a:prstGeom>
          <a:noFill/>
          <a:ln>
            <a:noFill/>
          </a:ln>
        </p:spPr>
      </p:pic>
      <p:sp>
        <p:nvSpPr>
          <p:cNvPr id="293" name="Google Shape;293;p33"/>
          <p:cNvSpPr/>
          <p:nvPr/>
        </p:nvSpPr>
        <p:spPr>
          <a:xfrm>
            <a:off x="1780613" y="5875391"/>
            <a:ext cx="6129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программд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4"/>
          <p:cNvSpPr txBox="1"/>
          <p:nvPr>
            <p:ph idx="1" type="body"/>
          </p:nvPr>
        </p:nvSpPr>
        <p:spPr>
          <a:xfrm>
            <a:off x="1069848" y="1273629"/>
            <a:ext cx="10058400" cy="48985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5100"/>
              <a:buNone/>
            </a:pPr>
            <a:r>
              <a:rPr lang="mn-MN" sz="6000">
                <a:latin typeface="Times New Roman"/>
                <a:ea typeface="Times New Roman"/>
                <a:cs typeface="Times New Roman"/>
                <a:sym typeface="Times New Roman"/>
              </a:rPr>
              <a:t>6. Дараах ихэссэн ялгацуулыг их, бага, багассан ялгац болгон байгуулж бич.</a:t>
            </a:r>
            <a:endParaRPr sz="6000">
              <a:latin typeface="Times New Roman"/>
              <a:ea typeface="Times New Roman"/>
              <a:cs typeface="Times New Roman"/>
              <a:sym typeface="Times New Roman"/>
            </a:endParaRPr>
          </a:p>
          <a:p>
            <a:pPr indent="0" lvl="0" marL="0" rtl="0" algn="l">
              <a:lnSpc>
                <a:spcPct val="90000"/>
              </a:lnSpc>
              <a:spcBef>
                <a:spcPts val="1200"/>
              </a:spcBef>
              <a:spcAft>
                <a:spcPts val="0"/>
              </a:spcAft>
              <a:buSzPts val="5100"/>
              <a:buNone/>
            </a:pPr>
            <a:r>
              <a:rPr lang="mn-MN" sz="6000">
                <a:latin typeface="Times New Roman"/>
                <a:ea typeface="Times New Roman"/>
                <a:cs typeface="Times New Roman"/>
                <a:sym typeface="Times New Roman"/>
              </a:rPr>
              <a:t>Үүнд: G-His; E-Cisis; Ces-E; Es-Gis; F-Eis; Es-Dis; Des-H</a:t>
            </a:r>
            <a:endParaRPr/>
          </a:p>
          <a:p>
            <a:pPr indent="0" lvl="0" marL="0" rtl="0" algn="l">
              <a:lnSpc>
                <a:spcPct val="90000"/>
              </a:lnSpc>
              <a:spcBef>
                <a:spcPts val="1200"/>
              </a:spcBef>
              <a:spcAft>
                <a:spcPts val="0"/>
              </a:spcAft>
              <a:buSzPts val="5100"/>
              <a:buNone/>
            </a:pPr>
            <a:r>
              <a:t/>
            </a:r>
            <a:endParaRPr sz="6000">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35"/>
          <p:cNvPicPr preferRelativeResize="0"/>
          <p:nvPr>
            <p:ph idx="1" type="body"/>
          </p:nvPr>
        </p:nvPicPr>
        <p:blipFill rotWithShape="1">
          <a:blip r:embed="rId3">
            <a:alphaModFix/>
          </a:blip>
          <a:srcRect b="39719" l="34903" r="9657" t="19500"/>
          <a:stretch/>
        </p:blipFill>
        <p:spPr>
          <a:xfrm>
            <a:off x="631941" y="569685"/>
            <a:ext cx="10781730" cy="5341258"/>
          </a:xfrm>
          <a:prstGeom prst="rect">
            <a:avLst/>
          </a:prstGeom>
          <a:noFill/>
          <a:ln>
            <a:noFill/>
          </a:ln>
        </p:spPr>
      </p:pic>
      <p:sp>
        <p:nvSpPr>
          <p:cNvPr id="304" name="Google Shape;304;p35"/>
          <p:cNvSpPr/>
          <p:nvPr/>
        </p:nvSpPr>
        <p:spPr>
          <a:xfrm>
            <a:off x="1979020" y="5910943"/>
            <a:ext cx="612911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Дасгалд ажилд зориулж хөгжмийн программд шивсэн  ноот.</a:t>
            </a:r>
            <a:endParaRPr sz="1800">
              <a:solidFill>
                <a:schemeClr val="dk1"/>
              </a:solidFill>
              <a:latin typeface="Rockwell"/>
              <a:ea typeface="Rockwell"/>
              <a:cs typeface="Rockwell"/>
              <a:sym typeface="Rockwe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g130ea5ab344_0_0"/>
          <p:cNvSpPr txBox="1"/>
          <p:nvPr>
            <p:ph type="title"/>
          </p:nvPr>
        </p:nvSpPr>
        <p:spPr>
          <a:xfrm>
            <a:off x="1069848" y="484632"/>
            <a:ext cx="10058400" cy="16092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b="1" lang="mn-MN">
                <a:solidFill>
                  <a:schemeClr val="dk1"/>
                </a:solidFill>
                <a:latin typeface="Arial"/>
                <a:ea typeface="Arial"/>
                <a:cs typeface="Arial"/>
                <a:sym typeface="Arial"/>
              </a:rPr>
              <a:t>Ашигласан материал: </a:t>
            </a:r>
            <a:endParaRPr/>
          </a:p>
        </p:txBody>
      </p:sp>
      <p:sp>
        <p:nvSpPr>
          <p:cNvPr id="310" name="Google Shape;310;g130ea5ab344_0_0"/>
          <p:cNvSpPr txBox="1"/>
          <p:nvPr>
            <p:ph idx="1" type="body"/>
          </p:nvPr>
        </p:nvSpPr>
        <p:spPr>
          <a:xfrm>
            <a:off x="1069848" y="2121408"/>
            <a:ext cx="10058400" cy="4050900"/>
          </a:xfrm>
          <a:prstGeom prst="rect">
            <a:avLst/>
          </a:prstGeom>
        </p:spPr>
        <p:txBody>
          <a:bodyPr anchorCtr="0" anchor="t" bIns="45700" lIns="91425" spcFirstLastPara="1" rIns="91425" wrap="square" tIns="45700">
            <a:normAutofit/>
          </a:bodyPr>
          <a:lstStyle/>
          <a:p>
            <a:pPr indent="0" lvl="0" marL="0" rtl="0" algn="l">
              <a:spcBef>
                <a:spcPts val="1200"/>
              </a:spcBef>
              <a:spcAft>
                <a:spcPts val="0"/>
              </a:spcAft>
              <a:buClr>
                <a:schemeClr val="dk1"/>
              </a:buClr>
              <a:buSzPts val="1100"/>
              <a:buFont typeface="Arial"/>
              <a:buNone/>
            </a:pPr>
            <a:r>
              <a:rPr lang="mn-MN">
                <a:latin typeface="Times New Roman"/>
                <a:ea typeface="Times New Roman"/>
                <a:cs typeface="Times New Roman"/>
                <a:sym typeface="Times New Roman"/>
              </a:rPr>
              <a:t>1.Хөгжмийн анхан шатны онол-суурь ухаан, Д.Жанчив, Бемби сан, Улаанбаатар 2007</a:t>
            </a:r>
            <a:endParaRPr>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mn-MN">
                <a:latin typeface="Times New Roman"/>
                <a:ea typeface="Times New Roman"/>
                <a:cs typeface="Times New Roman"/>
                <a:sym typeface="Times New Roman"/>
              </a:rPr>
              <a:t>2.Элементарная теория музыки, Л.Красинская, В.Уткин, Издательство музыка, Москва 1965</a:t>
            </a:r>
            <a:endParaRPr>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mn-MN">
                <a:latin typeface="Times New Roman"/>
                <a:ea typeface="Times New Roman"/>
                <a:cs typeface="Times New Roman"/>
                <a:sym typeface="Times New Roman"/>
              </a:rPr>
              <a:t>3.Хөгжмийн онолын бодлого дасгал, Ж.Төгсжаргал, Улаанбаатар 2018</a:t>
            </a:r>
            <a:endParaRPr>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6"/>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ХӨГЖИМД ХАМГИЙН  ХЭРЭГТЭЙ, ХЭЦҮҮ, ГОЛ ЗҮЙЛ БОЛ ЦАГ ХУГАЦАА ЮМ”</a:t>
            </a:r>
            <a:br>
              <a:rPr b="1" lang="mn-MN">
                <a:solidFill>
                  <a:srgbClr val="C00000"/>
                </a:solidFill>
              </a:rPr>
            </a:br>
            <a:r>
              <a:rPr lang="mn-MN">
                <a:solidFill>
                  <a:schemeClr val="accent1"/>
                </a:solidFill>
              </a:rPr>
              <a:t> В.А.МОЦАРТ</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2022-05-04T01:40:17Z</dcterms:created>
  <dc:creator>User</dc:creator>
</cp:coreProperties>
</file>