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h5WIkTfah4TLNCeNeBeRRqHhgiG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g130e3ce76e3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130e3ce76e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3"/>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3"/>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3"/>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33"/>
          <p:cNvGrpSpPr/>
          <p:nvPr/>
        </p:nvGrpSpPr>
        <p:grpSpPr>
          <a:xfrm>
            <a:off x="9649215" y="4068923"/>
            <a:ext cx="1080904" cy="1080902"/>
            <a:chOff x="9685338" y="4460675"/>
            <a:chExt cx="1080904" cy="1080902"/>
          </a:xfrm>
        </p:grpSpPr>
        <p:sp>
          <p:nvSpPr>
            <p:cNvPr id="19" name="Google Shape;19;p33"/>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3"/>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3"/>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35"/>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5"/>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5"/>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35"/>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5"/>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35"/>
          <p:cNvGrpSpPr/>
          <p:nvPr/>
        </p:nvGrpSpPr>
        <p:grpSpPr>
          <a:xfrm>
            <a:off x="897399" y="2325848"/>
            <a:ext cx="1080904" cy="1080902"/>
            <a:chOff x="9685338" y="4460675"/>
            <a:chExt cx="1080904" cy="1080902"/>
          </a:xfrm>
        </p:grpSpPr>
        <p:sp>
          <p:nvSpPr>
            <p:cNvPr id="39" name="Google Shape;39;p35"/>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3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35"/>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3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36"/>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36"/>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3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3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7"/>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37"/>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37"/>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37"/>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3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3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0"/>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0"/>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0"/>
          <p:cNvGrpSpPr/>
          <p:nvPr/>
        </p:nvGrpSpPr>
        <p:grpSpPr>
          <a:xfrm>
            <a:off x="11401725" y="6229681"/>
            <a:ext cx="457200" cy="457200"/>
            <a:chOff x="11361456" y="6195813"/>
            <a:chExt cx="548640" cy="548640"/>
          </a:xfrm>
        </p:grpSpPr>
        <p:sp>
          <p:nvSpPr>
            <p:cNvPr id="75" name="Google Shape;75;p4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1"/>
          <p:cNvSpPr/>
          <p:nvPr>
            <p:ph idx="2" type="pic"/>
          </p:nvPr>
        </p:nvSpPr>
        <p:spPr>
          <a:xfrm>
            <a:off x="0" y="0"/>
            <a:ext cx="8303740" cy="6858000"/>
          </a:xfrm>
          <a:prstGeom prst="rect">
            <a:avLst/>
          </a:prstGeom>
          <a:solidFill>
            <a:srgbClr val="E1DFDF"/>
          </a:solidFill>
          <a:ln>
            <a:noFill/>
          </a:ln>
        </p:spPr>
      </p:sp>
      <p:sp>
        <p:nvSpPr>
          <p:cNvPr id="82" name="Google Shape;82;p41"/>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1"/>
          <p:cNvGrpSpPr/>
          <p:nvPr/>
        </p:nvGrpSpPr>
        <p:grpSpPr>
          <a:xfrm>
            <a:off x="11401725" y="6229681"/>
            <a:ext cx="457200" cy="457200"/>
            <a:chOff x="11361456" y="6195813"/>
            <a:chExt cx="548640" cy="548640"/>
          </a:xfrm>
        </p:grpSpPr>
        <p:sp>
          <p:nvSpPr>
            <p:cNvPr id="85" name="Google Shape;85;p4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2"/>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3"/>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3"/>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2"/>
          <p:cNvGrpSpPr/>
          <p:nvPr/>
        </p:nvGrpSpPr>
        <p:grpSpPr>
          <a:xfrm>
            <a:off x="11401725" y="6229681"/>
            <a:ext cx="457200" cy="457200"/>
            <a:chOff x="11361456" y="6195813"/>
            <a:chExt cx="548640" cy="548640"/>
          </a:xfrm>
        </p:grpSpPr>
        <p:sp>
          <p:nvSpPr>
            <p:cNvPr id="11" name="Google Shape;11;p32"/>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3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408029" y="1074044"/>
            <a:ext cx="11375941" cy="1767427"/>
          </a:xfrm>
          <a:prstGeom prst="rect">
            <a:avLst/>
          </a:prstGeom>
          <a:noFill/>
          <a:ln>
            <a:noFill/>
          </a:ln>
        </p:spPr>
        <p:txBody>
          <a:bodyPr anchorCtr="0" anchor="ctr" bIns="45700" lIns="91425" spcFirstLastPara="1" rIns="91425" wrap="square" tIns="45700">
            <a:noAutofit/>
          </a:bodyPr>
          <a:lstStyle/>
          <a:p>
            <a:pPr indent="0" lvl="0" marL="0" rtl="0" algn="just">
              <a:lnSpc>
                <a:spcPct val="80000"/>
              </a:lnSpc>
              <a:spcBef>
                <a:spcPts val="0"/>
              </a:spcBef>
              <a:spcAft>
                <a:spcPts val="0"/>
              </a:spcAft>
              <a:buSzPts val="4800"/>
              <a:buFont typeface="Times New Roman"/>
              <a:buNone/>
            </a:pPr>
            <a:r>
              <a:rPr b="1" lang="mn-MN" sz="4800">
                <a:latin typeface="Times New Roman"/>
                <a:ea typeface="Times New Roman"/>
                <a:cs typeface="Times New Roman"/>
                <a:sym typeface="Times New Roman"/>
              </a:rPr>
              <a:t>LECTURE 11. INTERVAL DEPRESSION</a:t>
            </a:r>
            <a:br>
              <a:rPr lang="mn-MN" sz="4800">
                <a:latin typeface="Times New Roman"/>
                <a:ea typeface="Times New Roman"/>
                <a:cs typeface="Times New Roman"/>
                <a:sym typeface="Times New Roman"/>
              </a:rPr>
            </a:br>
            <a:r>
              <a:rPr b="1" lang="mn-MN" sz="4800">
                <a:latin typeface="Times New Roman"/>
                <a:ea typeface="Times New Roman"/>
                <a:cs typeface="Times New Roman"/>
                <a:sym typeface="Times New Roman"/>
              </a:rPr>
              <a:t>ИНТЕРВАЛЫН ХӨНТРӨЛ</a:t>
            </a:r>
            <a:endParaRPr sz="4800">
              <a:latin typeface="Times New Roman"/>
              <a:ea typeface="Times New Roman"/>
              <a:cs typeface="Times New Roman"/>
              <a:sym typeface="Times New Roman"/>
            </a:endParaRPr>
          </a:p>
        </p:txBody>
      </p:sp>
      <p:sp>
        <p:nvSpPr>
          <p:cNvPr id="105" name="Google Shape;105;p1"/>
          <p:cNvSpPr txBox="1"/>
          <p:nvPr>
            <p:ph idx="1" type="subTitle"/>
          </p:nvPr>
        </p:nvSpPr>
        <p:spPr>
          <a:xfrm>
            <a:off x="929640" y="2777707"/>
            <a:ext cx="10232941" cy="1621765"/>
          </a:xfrm>
          <a:prstGeom prst="rect">
            <a:avLst/>
          </a:prstGeom>
          <a:noFill/>
          <a:ln>
            <a:noFill/>
          </a:ln>
        </p:spPr>
        <p:txBody>
          <a:bodyPr anchorCtr="0" anchor="t" bIns="45700" lIns="91425" spcFirstLastPara="1" rIns="91425" wrap="square" tIns="45700">
            <a:normAutofit fontScale="92500"/>
          </a:bodyPr>
          <a:lstStyle/>
          <a:p>
            <a:pPr indent="-457200" lvl="0" marL="457200" rtl="0" algn="l">
              <a:lnSpc>
                <a:spcPct val="90000"/>
              </a:lnSpc>
              <a:spcBef>
                <a:spcPts val="0"/>
              </a:spcBef>
              <a:spcAft>
                <a:spcPts val="0"/>
              </a:spcAft>
              <a:buSzPct val="85000"/>
              <a:buFont typeface="Rockwell"/>
              <a:buAutoNum type="arabicPeriod"/>
            </a:pPr>
            <a:r>
              <a:rPr b="1" lang="mn-MN" sz="4000">
                <a:latin typeface="Times New Roman"/>
                <a:ea typeface="Times New Roman"/>
                <a:cs typeface="Times New Roman"/>
                <a:sym typeface="Times New Roman"/>
              </a:rPr>
              <a:t>Интервалын хөнтрөл /</a:t>
            </a:r>
            <a:r>
              <a:rPr b="1" lang="mn-MN" sz="2800">
                <a:latin typeface="Times New Roman"/>
                <a:ea typeface="Times New Roman"/>
                <a:cs typeface="Times New Roman"/>
                <a:sym typeface="Times New Roman"/>
              </a:rPr>
              <a:t>Interval depression</a:t>
            </a:r>
            <a:r>
              <a:rPr b="1" lang="mn-MN" sz="4000">
                <a:latin typeface="Times New Roman"/>
                <a:ea typeface="Times New Roman"/>
                <a:cs typeface="Times New Roman"/>
                <a:sym typeface="Times New Roman"/>
              </a:rPr>
              <a:t>/</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4000">
                <a:latin typeface="Times New Roman"/>
                <a:ea typeface="Times New Roman"/>
                <a:cs typeface="Times New Roman"/>
                <a:sym typeface="Times New Roman"/>
              </a:rPr>
              <a:t>Консонанс, диссонанс интервал /</a:t>
            </a:r>
            <a:r>
              <a:rPr b="1" lang="mn-MN" sz="2800"/>
              <a:t>Consonance and dissonance interval/</a:t>
            </a:r>
            <a:endParaRPr sz="2800">
              <a:latin typeface="Times New Roman"/>
              <a:ea typeface="Times New Roman"/>
              <a:cs typeface="Times New Roman"/>
              <a:sym typeface="Times New Roman"/>
            </a:endParaRPr>
          </a:p>
        </p:txBody>
      </p:sp>
      <p:sp>
        <p:nvSpPr>
          <p:cNvPr id="106" name="Google Shape;106;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a:p>
        </p:txBody>
      </p:sp>
      <p:sp>
        <p:nvSpPr>
          <p:cNvPr id="107" name="Google Shape;107;p1"/>
          <p:cNvSpPr txBox="1"/>
          <p:nvPr/>
        </p:nvSpPr>
        <p:spPr>
          <a:xfrm>
            <a:off x="9631375" y="424500"/>
            <a:ext cx="1905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a:latin typeface="Rockwell"/>
                <a:ea typeface="Rockwell"/>
                <a:cs typeface="Rockwell"/>
                <a:sym typeface="Rockwell"/>
              </a:rPr>
              <a:t>MUSIC THEORY</a:t>
            </a:r>
            <a:endParaRPr>
              <a:latin typeface="Rockwell"/>
              <a:ea typeface="Rockwell"/>
              <a:cs typeface="Rockwell"/>
              <a:sym typeface="Rockwe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ДЭД СЭДЭВ</a:t>
            </a:r>
            <a:endParaRPr b="1" sz="6000">
              <a:latin typeface="Times New Roman"/>
              <a:ea typeface="Times New Roman"/>
              <a:cs typeface="Times New Roman"/>
              <a:sym typeface="Times New Roman"/>
            </a:endParaRPr>
          </a:p>
        </p:txBody>
      </p:sp>
      <p:sp>
        <p:nvSpPr>
          <p:cNvPr id="113" name="Google Shape;113;p2"/>
          <p:cNvSpPr txBox="1"/>
          <p:nvPr/>
        </p:nvSpPr>
        <p:spPr>
          <a:xfrm>
            <a:off x="979529" y="2093976"/>
            <a:ext cx="10232941" cy="3489959"/>
          </a:xfrm>
          <a:prstGeom prst="rect">
            <a:avLst/>
          </a:prstGeom>
          <a:noFill/>
          <a:ln>
            <a:noFill/>
          </a:ln>
        </p:spPr>
        <p:txBody>
          <a:bodyPr anchorCtr="0" anchor="t" bIns="45700" lIns="91425" spcFirstLastPara="1" rIns="91425" wrap="square" tIns="45700">
            <a:normAutofit fontScale="85000" lnSpcReduction="10000"/>
          </a:bodyPr>
          <a:lstStyle/>
          <a:p>
            <a:pPr indent="-457200" lvl="0" marL="457200" marR="0" rtl="0" algn="l">
              <a:lnSpc>
                <a:spcPct val="90000"/>
              </a:lnSpc>
              <a:spcBef>
                <a:spcPts val="0"/>
              </a:spcBef>
              <a:spcAft>
                <a:spcPts val="0"/>
              </a:spcAft>
              <a:buClr>
                <a:srgbClr val="9E3611"/>
              </a:buClr>
              <a:buSzPct val="85000"/>
              <a:buFont typeface="Rockwell"/>
              <a:buAutoNum type="arabicPeriod"/>
            </a:pPr>
            <a:r>
              <a:rPr b="1" lang="mn-MN" sz="6000">
                <a:solidFill>
                  <a:schemeClr val="dk1"/>
                </a:solidFill>
                <a:latin typeface="Times New Roman"/>
                <a:ea typeface="Times New Roman"/>
                <a:cs typeface="Times New Roman"/>
                <a:sym typeface="Times New Roman"/>
              </a:rPr>
              <a:t>Интервалын хөнтрөл </a:t>
            </a:r>
            <a:endParaRPr/>
          </a:p>
          <a:p>
            <a:pPr indent="0" lvl="0" marL="0" marR="0" rtl="0" algn="l">
              <a:lnSpc>
                <a:spcPct val="90000"/>
              </a:lnSpc>
              <a:spcBef>
                <a:spcPts val="1200"/>
              </a:spcBef>
              <a:spcAft>
                <a:spcPts val="0"/>
              </a:spcAft>
              <a:buClr>
                <a:srgbClr val="9E3611"/>
              </a:buClr>
              <a:buSzPct val="85000"/>
              <a:buFont typeface="Noto Sans Symbols"/>
              <a:buNone/>
            </a:pPr>
            <a:r>
              <a:rPr b="1" lang="mn-MN" sz="6000">
                <a:solidFill>
                  <a:schemeClr val="dk1"/>
                </a:solidFill>
                <a:latin typeface="Times New Roman"/>
                <a:ea typeface="Times New Roman"/>
                <a:cs typeface="Times New Roman"/>
                <a:sym typeface="Times New Roman"/>
              </a:rPr>
              <a:t>	</a:t>
            </a:r>
            <a:r>
              <a:rPr b="1" lang="mn-MN" sz="4300">
                <a:solidFill>
                  <a:schemeClr val="dk1"/>
                </a:solidFill>
                <a:latin typeface="Times New Roman"/>
                <a:ea typeface="Times New Roman"/>
                <a:cs typeface="Times New Roman"/>
                <a:sym typeface="Times New Roman"/>
              </a:rPr>
              <a:t>/Interval depression/</a:t>
            </a:r>
            <a:endParaRPr sz="4300">
              <a:solidFill>
                <a:schemeClr val="dk1"/>
              </a:solidFill>
              <a:latin typeface="Times New Roman"/>
              <a:ea typeface="Times New Roman"/>
              <a:cs typeface="Times New Roman"/>
              <a:sym typeface="Times New Roman"/>
            </a:endParaRPr>
          </a:p>
          <a:p>
            <a:pPr indent="-457200" lvl="0" marL="457200" marR="0" rtl="0" algn="l">
              <a:lnSpc>
                <a:spcPct val="90000"/>
              </a:lnSpc>
              <a:spcBef>
                <a:spcPts val="1200"/>
              </a:spcBef>
              <a:spcAft>
                <a:spcPts val="0"/>
              </a:spcAft>
              <a:buClr>
                <a:srgbClr val="9E3611"/>
              </a:buClr>
              <a:buSzPct val="85000"/>
              <a:buFont typeface="Rockwell"/>
              <a:buAutoNum type="arabicPeriod"/>
            </a:pPr>
            <a:r>
              <a:rPr b="1" lang="mn-MN" sz="6000">
                <a:solidFill>
                  <a:schemeClr val="dk1"/>
                </a:solidFill>
                <a:latin typeface="Times New Roman"/>
                <a:ea typeface="Times New Roman"/>
                <a:cs typeface="Times New Roman"/>
                <a:sym typeface="Times New Roman"/>
              </a:rPr>
              <a:t>Консонанс, диссонанс интервал</a:t>
            </a:r>
            <a:endParaRPr b="1" sz="60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b="1" lang="mn-MN" sz="6000">
                <a:solidFill>
                  <a:schemeClr val="dk1"/>
                </a:solidFill>
                <a:latin typeface="Times New Roman"/>
                <a:ea typeface="Times New Roman"/>
                <a:cs typeface="Times New Roman"/>
                <a:sym typeface="Times New Roman"/>
              </a:rPr>
              <a:t>	</a:t>
            </a:r>
            <a:r>
              <a:rPr b="1" lang="mn-MN" sz="4000">
                <a:solidFill>
                  <a:schemeClr val="dk1"/>
                </a:solidFill>
                <a:latin typeface="Rockwell"/>
                <a:ea typeface="Rockwell"/>
                <a:cs typeface="Rockwell"/>
                <a:sym typeface="Rockwell"/>
              </a:rPr>
              <a:t>/Consonance and dissonance interval/</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1479804" y="758952"/>
            <a:ext cx="9232392"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ИНТЕРВАЛЫН ХӨНТРӨЛ /INTERVAL DEPRESSION/</a:t>
            </a:r>
            <a:endParaRPr>
              <a:latin typeface="Times New Roman"/>
              <a:ea typeface="Times New Roman"/>
              <a:cs typeface="Times New Roman"/>
              <a:sym typeface="Times New Roman"/>
            </a:endParaRPr>
          </a:p>
        </p:txBody>
      </p:sp>
      <p:sp>
        <p:nvSpPr>
          <p:cNvPr id="119" name="Google Shape;119;p3"/>
          <p:cNvSpPr txBox="1"/>
          <p:nvPr>
            <p:ph idx="1" type="body"/>
          </p:nvPr>
        </p:nvSpPr>
        <p:spPr>
          <a:xfrm>
            <a:off x="1197864" y="2738629"/>
            <a:ext cx="9796272"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Ялгацын эгшгийн суурийг нь орой, оройг нь суурьт шилжүүлэхийг ялгацын хөнтрөл гэнэ. </a:t>
            </a:r>
            <a:endParaRPr sz="54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066800" y="1146048"/>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740"/>
              <a:buNone/>
            </a:pPr>
            <a:r>
              <a:rPr lang="mn-MN" sz="4400">
                <a:latin typeface="Times New Roman"/>
                <a:ea typeface="Times New Roman"/>
                <a:cs typeface="Times New Roman"/>
                <a:sym typeface="Times New Roman"/>
              </a:rPr>
              <a:t>Аливаа ялгацын оройг октав доош, эсвэл суурийг октав дээш дуурьсгаснаар шинэ ялгац үүсэх бөгөөд цэвэр нь цэвэртээ, бага нь ихдээ, их нь багадаа, ихэссэн багассандаа, багассан нь ихэссэндээ, хоёр дахин ихэссэн нь хоёр дахин багассандаа, хоёр дахин багассан нь хоёр дахин ихэссэндээ тус тус хөнтөрдөг. </a:t>
            </a:r>
            <a:endParaRPr sz="44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txBox="1"/>
          <p:nvPr>
            <p:ph idx="1" type="body"/>
          </p:nvPr>
        </p:nvSpPr>
        <p:spPr>
          <a:xfrm>
            <a:off x="1066800" y="960120"/>
            <a:ext cx="10058400" cy="530352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Харин ялгац тус бүрээр нь авч үзвэл прим-октавд, октав-примд; секунд-септимд, септим-секундэд; терц-секстэд, секст-терцэд; кварт-квинтэд, квинт-квартад тус тус хөнтрөх бөлгөө. </a:t>
            </a:r>
            <a:endParaRPr sz="54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lang="mn-MN" sz="6000" cap="none">
                <a:latin typeface="Times New Roman"/>
                <a:ea typeface="Times New Roman"/>
                <a:cs typeface="Times New Roman"/>
                <a:sym typeface="Times New Roman"/>
              </a:rPr>
              <a:t>Эдгээрийг ноотоор үзүүлбэл: </a:t>
            </a:r>
            <a:endParaRPr sz="6000" cap="none">
              <a:latin typeface="Times New Roman"/>
              <a:ea typeface="Times New Roman"/>
              <a:cs typeface="Times New Roman"/>
              <a:sym typeface="Times New Roman"/>
            </a:endParaRPr>
          </a:p>
        </p:txBody>
      </p:sp>
      <p:sp>
        <p:nvSpPr>
          <p:cNvPr id="135" name="Google Shape;135;p6"/>
          <p:cNvSpPr/>
          <p:nvPr/>
        </p:nvSpPr>
        <p:spPr>
          <a:xfrm>
            <a:off x="1615440" y="5501186"/>
            <a:ext cx="8961120"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1. Ялгацын хөнтрөл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p:txBody>
      </p:sp>
      <p:pic>
        <p:nvPicPr>
          <p:cNvPr id="136" name="Google Shape;136;p6"/>
          <p:cNvPicPr preferRelativeResize="0"/>
          <p:nvPr/>
        </p:nvPicPr>
        <p:blipFill>
          <a:blip r:embed="rId3">
            <a:alphaModFix/>
          </a:blip>
          <a:stretch>
            <a:fillRect/>
          </a:stretch>
        </p:blipFill>
        <p:spPr>
          <a:xfrm>
            <a:off x="1369300" y="1953951"/>
            <a:ext cx="9349013" cy="310241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idx="1" type="body"/>
          </p:nvPr>
        </p:nvSpPr>
        <p:spPr>
          <a:xfrm>
            <a:off x="1024890" y="1161288"/>
            <a:ext cx="1014222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610"/>
              <a:buNone/>
            </a:pPr>
            <a:r>
              <a:rPr lang="mn-MN" sz="6600">
                <a:latin typeface="Times New Roman"/>
                <a:ea typeface="Times New Roman"/>
                <a:cs typeface="Times New Roman"/>
                <a:sym typeface="Times New Roman"/>
              </a:rPr>
              <a:t>Ер нь аливаа ялгацыг хөнтрөлтэй нь нийлүүлвэл октав болж чанарын хэмжигдэхүүний нийлбэр нь 6 шат болох учиртай. </a:t>
            </a:r>
            <a:endParaRPr sz="6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5610"/>
              <a:buNone/>
            </a:pPr>
            <a:r>
              <a:t/>
            </a:r>
            <a:endParaRPr sz="66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8"/>
          <p:cNvSpPr/>
          <p:nvPr/>
        </p:nvSpPr>
        <p:spPr>
          <a:xfrm>
            <a:off x="1607819" y="5053499"/>
            <a:ext cx="8976360" cy="116442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2. Ялгацын хөнтрөлийн нийлбэр</a:t>
            </a:r>
            <a:endParaRPr sz="2400">
              <a:solidFill>
                <a:schemeClr val="dk1"/>
              </a:solidFill>
              <a:latin typeface="Calibri"/>
              <a:ea typeface="Calibri"/>
              <a:cs typeface="Calibri"/>
              <a:sym typeface="Calibri"/>
            </a:endParaRPr>
          </a:p>
          <a:p>
            <a:pPr indent="0" lvl="0" marL="0" marR="0" rtl="0" algn="ctr">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147" name="Google Shape;147;p8"/>
          <p:cNvPicPr preferRelativeResize="0"/>
          <p:nvPr/>
        </p:nvPicPr>
        <p:blipFill>
          <a:blip r:embed="rId3">
            <a:alphaModFix/>
          </a:blip>
          <a:stretch>
            <a:fillRect/>
          </a:stretch>
        </p:blipFill>
        <p:spPr>
          <a:xfrm>
            <a:off x="556550" y="954250"/>
            <a:ext cx="11247201" cy="33615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idx="1" type="body"/>
          </p:nvPr>
        </p:nvSpPr>
        <p:spPr>
          <a:xfrm>
            <a:off x="1063752" y="464820"/>
            <a:ext cx="10064496" cy="5532120"/>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	Ялгац, түүний төрлүүд ба хөнтрөлийн тухай бат мэдлэгтэй болсны дараа тэдгээрийг аль ч эгшгээс нэн түргэн байгуулж сурах нь тун чухал. Ингэх нь дараа дараачийн шатны онолын мэдлэг олох (зохирлын ба олон хоолойн ухаан) тулгуур болдог. </a:t>
            </a:r>
            <a:endParaRPr sz="54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0"/>
          <p:cNvSpPr txBox="1"/>
          <p:nvPr>
            <p:ph idx="1" type="body"/>
          </p:nvPr>
        </p:nvSpPr>
        <p:spPr>
          <a:xfrm>
            <a:off x="906780" y="441960"/>
            <a:ext cx="10378440" cy="5196840"/>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	Энд юуны түрүү ялгацын тоон ба чанарын хэмжигдэхүүний тухай мэдлэгээ төгөлдөр хуурын даруулуудад ялгацууд хэрхэн байршихыг мэдэх харааны тогтоолтоо сонсох, бичих мэдрэмжтэй оновчтой хослуулж сурах хэрэгтэй.</a:t>
            </a:r>
            <a:endParaRPr sz="5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1"/>
          <p:cNvSpPr txBox="1"/>
          <p:nvPr>
            <p:ph idx="1" type="body"/>
          </p:nvPr>
        </p:nvSpPr>
        <p:spPr>
          <a:xfrm>
            <a:off x="1066800" y="566928"/>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	Бага ялгацуудыг квинтээс бага нэн түргэн байгуулж сураад том ялгацад (квинт, секст, септим) шилжихдээ тэдгээрийн бага хөнтрөлийг ашиглавал хялбар болно. </a:t>
            </a:r>
            <a:endParaRPr sz="60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idx="1" type="body"/>
          </p:nvPr>
        </p:nvSpPr>
        <p:spPr>
          <a:xfrm>
            <a:off x="883920" y="353568"/>
            <a:ext cx="1075944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	Жишээ нь соль эгшгээс дээш бага секст байгуулахдаа секст-6 өрөг, бага секст-4 шат гэж бодохоосоо түрүү секстийн хөнтрөл терц, бага секстийн хөнтрөл их терц гэж түргэн сэтгээд дээшээ секст гэсэн болохоор доошоо соль-фа-миь гээд олох жишээтэй</a:t>
            </a:r>
            <a:endParaRPr sz="54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cap="none">
                <a:latin typeface="Times New Roman"/>
                <a:ea typeface="Times New Roman"/>
                <a:cs typeface="Times New Roman"/>
                <a:sym typeface="Times New Roman"/>
              </a:rPr>
              <a:t>Жишээ нь:</a:t>
            </a:r>
            <a:endParaRPr cap="none">
              <a:latin typeface="Times New Roman"/>
              <a:ea typeface="Times New Roman"/>
              <a:cs typeface="Times New Roman"/>
              <a:sym typeface="Times New Roman"/>
            </a:endParaRPr>
          </a:p>
        </p:txBody>
      </p:sp>
      <p:sp>
        <p:nvSpPr>
          <p:cNvPr id="173" name="Google Shape;173;p13"/>
          <p:cNvSpPr/>
          <p:nvPr/>
        </p:nvSpPr>
        <p:spPr>
          <a:xfrm>
            <a:off x="1606295" y="5485946"/>
            <a:ext cx="8973311"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3. Ялгацын хөнтрөл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p:txBody>
      </p:sp>
      <p:pic>
        <p:nvPicPr>
          <p:cNvPr id="174" name="Google Shape;174;p13"/>
          <p:cNvPicPr preferRelativeResize="0"/>
          <p:nvPr/>
        </p:nvPicPr>
        <p:blipFill>
          <a:blip r:embed="rId3">
            <a:alphaModFix/>
          </a:blip>
          <a:stretch>
            <a:fillRect/>
          </a:stretch>
        </p:blipFill>
        <p:spPr>
          <a:xfrm>
            <a:off x="1774925" y="2093976"/>
            <a:ext cx="8746984" cy="308717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4"/>
          <p:cNvSpPr txBox="1"/>
          <p:nvPr>
            <p:ph idx="1" type="body"/>
          </p:nvPr>
        </p:nvSpPr>
        <p:spPr>
          <a:xfrm>
            <a:off x="1066800" y="794004"/>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740"/>
              <a:buNone/>
            </a:pPr>
            <a:r>
              <a:rPr lang="mn-MN" sz="4400">
                <a:latin typeface="Times New Roman"/>
                <a:ea typeface="Times New Roman"/>
                <a:cs typeface="Times New Roman"/>
                <a:sym typeface="Times New Roman"/>
              </a:rPr>
              <a:t>	Септим байгуулах нь бүр хялбар. Өгөгдөл эгшгээс доош байгуулахад түүнийг октаваар доошоо үсэргэхэд суурь түүнээс секундын дээр, септим байгуулахад түүнийг октаваар дээш үсэргэхэд орой нь секундын дор л байгаа. Харин ямар секундийн зайнд байх вэ гэдгийг хөнтрөлийн журмаар шийднэ. (их нь багадаа, бага нь ихдээ)</a:t>
            </a:r>
            <a:endParaRPr/>
          </a:p>
          <a:p>
            <a:pPr indent="0" lvl="0" marL="0" rtl="0" algn="just">
              <a:lnSpc>
                <a:spcPct val="90000"/>
              </a:lnSpc>
              <a:spcBef>
                <a:spcPts val="1200"/>
              </a:spcBef>
              <a:spcAft>
                <a:spcPts val="0"/>
              </a:spcAft>
              <a:buSzPts val="3740"/>
              <a:buNone/>
            </a:pPr>
            <a:r>
              <a:t/>
            </a:r>
            <a:endParaRPr sz="44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5"/>
          <p:cNvSpPr/>
          <p:nvPr/>
        </p:nvSpPr>
        <p:spPr>
          <a:xfrm>
            <a:off x="1607820" y="5301769"/>
            <a:ext cx="8976360"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4. Ялгацын хөнтрөл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p:txBody>
      </p:sp>
      <p:pic>
        <p:nvPicPr>
          <p:cNvPr id="185" name="Google Shape;185;p15"/>
          <p:cNvPicPr preferRelativeResize="0"/>
          <p:nvPr/>
        </p:nvPicPr>
        <p:blipFill>
          <a:blip r:embed="rId3">
            <a:alphaModFix/>
          </a:blip>
          <a:stretch>
            <a:fillRect/>
          </a:stretch>
        </p:blipFill>
        <p:spPr>
          <a:xfrm>
            <a:off x="935350" y="864099"/>
            <a:ext cx="10016677" cy="345762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35000"/>
              <a:buFont typeface="Times New Roman"/>
              <a:buNone/>
            </a:pPr>
            <a:r>
              <a:rPr b="1" lang="mn-MN">
                <a:latin typeface="Times New Roman"/>
                <a:ea typeface="Times New Roman"/>
                <a:cs typeface="Times New Roman"/>
                <a:sym typeface="Times New Roman"/>
              </a:rPr>
              <a:t>КОНСОНАНС, ДИССОНАНС ИНТЕРВАЛ </a:t>
            </a:r>
            <a:br>
              <a:rPr b="1" lang="mn-MN">
                <a:latin typeface="Times New Roman"/>
                <a:ea typeface="Times New Roman"/>
                <a:cs typeface="Times New Roman"/>
                <a:sym typeface="Times New Roman"/>
              </a:rPr>
            </a:br>
            <a:r>
              <a:rPr b="1" lang="mn-MN" sz="4000"/>
              <a:t>/CONSONANCE AND DISSONANCE INTERVAL/</a:t>
            </a:r>
            <a:endParaRPr sz="4000">
              <a:latin typeface="Times New Roman"/>
              <a:ea typeface="Times New Roman"/>
              <a:cs typeface="Times New Roman"/>
              <a:sym typeface="Times New Roman"/>
            </a:endParaRPr>
          </a:p>
        </p:txBody>
      </p:sp>
      <p:sp>
        <p:nvSpPr>
          <p:cNvPr id="191" name="Google Shape;191;p16"/>
          <p:cNvSpPr txBox="1"/>
          <p:nvPr>
            <p:ph idx="1" type="body"/>
          </p:nvPr>
        </p:nvSpPr>
        <p:spPr>
          <a:xfrm>
            <a:off x="1069848" y="2121408"/>
            <a:ext cx="9735312"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4080"/>
              <a:buNone/>
            </a:pPr>
            <a:r>
              <a:rPr lang="mn-MN" sz="4800">
                <a:latin typeface="Times New Roman"/>
                <a:ea typeface="Times New Roman"/>
                <a:cs typeface="Times New Roman"/>
                <a:sym typeface="Times New Roman"/>
              </a:rPr>
              <a:t>Үүний өмнө ялгацыг зохиролжсон (хам дуурьсах) ба аялгуужсан (цуваж дуурьсах) гэж ангилж үзсэн. Зохиролжсон ялгацууд хам дуурьсал талаасаа нийцтэй ба харш гэж бас хоёр зүйлд ялгарна. </a:t>
            </a:r>
            <a:endParaRPr sz="48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7"/>
          <p:cNvSpPr txBox="1"/>
          <p:nvPr>
            <p:ph idx="1" type="body"/>
          </p:nvPr>
        </p:nvSpPr>
        <p:spPr>
          <a:xfrm>
            <a:off x="1069848" y="807720"/>
            <a:ext cx="10058400" cy="536448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Хөгжмийн нийтлэг хэллэгт нийцтэй ялгацыг консонанс (латинаар-consanans-нийцтэй, найртай, ууссан гэсэн утгатай үг) гэдэг. Харин харш ялгацыг диссонанс (латинаар-dissonans-эвгүй, харшилдсан, зөрсөн гэсэн утгатай үг) гэж нэрлэн заншжээ.</a:t>
            </a:r>
            <a:endParaRPr sz="54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id="201" name="Google Shape;201;p18"/>
          <p:cNvPicPr preferRelativeResize="0"/>
          <p:nvPr>
            <p:ph idx="1" type="body"/>
          </p:nvPr>
        </p:nvPicPr>
        <p:blipFill rotWithShape="1">
          <a:blip r:embed="rId3">
            <a:alphaModFix/>
          </a:blip>
          <a:srcRect b="34608" l="2557" r="69300" t="32289"/>
          <a:stretch/>
        </p:blipFill>
        <p:spPr>
          <a:xfrm>
            <a:off x="853440" y="454335"/>
            <a:ext cx="10485120" cy="594932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19"/>
          <p:cNvPicPr preferRelativeResize="0"/>
          <p:nvPr>
            <p:ph idx="1" type="body"/>
          </p:nvPr>
        </p:nvPicPr>
        <p:blipFill rotWithShape="1">
          <a:blip r:embed="rId3">
            <a:alphaModFix/>
          </a:blip>
          <a:srcRect b="49843" l="2567" r="68759" t="26369"/>
          <a:stretch/>
        </p:blipFill>
        <p:spPr>
          <a:xfrm>
            <a:off x="772885" y="746760"/>
            <a:ext cx="10646229" cy="5715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0"/>
          <p:cNvSpPr txBox="1"/>
          <p:nvPr>
            <p:ph idx="1" type="body"/>
          </p:nvPr>
        </p:nvSpPr>
        <p:spPr>
          <a:xfrm>
            <a:off x="1066800" y="778764"/>
            <a:ext cx="10058400" cy="499719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	Харш ялгацууд ч харших түвшнээрээ харилцан адилгүй бөгөөд бага секунд, их септим, ихэссэн кварт, багассан квинтүүд нэн харш ялгацын бүлэгт хамаарах бөлгөө. </a:t>
            </a:r>
            <a:endParaRPr sz="6000">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1"/>
          <p:cNvSpPr txBox="1"/>
          <p:nvPr>
            <p:ph type="title"/>
          </p:nvPr>
        </p:nvSpPr>
        <p:spPr>
          <a:xfrm>
            <a:off x="1066800" y="713232"/>
            <a:ext cx="10058400" cy="1609344"/>
          </a:xfrm>
          <a:prstGeom prst="rect">
            <a:avLst/>
          </a:prstGeom>
          <a:noFill/>
          <a:ln>
            <a:noFill/>
          </a:ln>
        </p:spPr>
        <p:txBody>
          <a:bodyPr anchorCtr="0" anchor="ctr" bIns="45700" lIns="91425" spcFirstLastPara="1" rIns="91425" wrap="square" tIns="45700">
            <a:normAutofit fontScale="90000"/>
          </a:bodyPr>
          <a:lstStyle/>
          <a:p>
            <a:pPr indent="0" lvl="0" marL="0" rtl="0" algn="just">
              <a:lnSpc>
                <a:spcPct val="90000"/>
              </a:lnSpc>
              <a:spcBef>
                <a:spcPts val="0"/>
              </a:spcBef>
              <a:spcAft>
                <a:spcPts val="0"/>
              </a:spcAft>
              <a:buSzPct val="100000"/>
              <a:buFont typeface="Times New Roman"/>
              <a:buNone/>
            </a:pPr>
            <a:r>
              <a:rPr lang="mn-MN" cap="none">
                <a:latin typeface="Times New Roman"/>
                <a:ea typeface="Times New Roman"/>
                <a:cs typeface="Times New Roman"/>
                <a:sym typeface="Times New Roman"/>
              </a:rPr>
              <a:t>	Хөнтрөлийн хувьд авч үзвэл нийцтэй ялгацууд нийцтэйдээ, харш ялгацууд харшдаа тус тус хөнтөрнө:</a:t>
            </a:r>
            <a:endParaRPr cap="none">
              <a:latin typeface="Times New Roman"/>
              <a:ea typeface="Times New Roman"/>
              <a:cs typeface="Times New Roman"/>
              <a:sym typeface="Times New Roman"/>
            </a:endParaRPr>
          </a:p>
        </p:txBody>
      </p:sp>
      <p:sp>
        <p:nvSpPr>
          <p:cNvPr id="217" name="Google Shape;217;p21"/>
          <p:cNvSpPr/>
          <p:nvPr/>
        </p:nvSpPr>
        <p:spPr>
          <a:xfrm>
            <a:off x="1708404" y="5455448"/>
            <a:ext cx="8991600"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5. Нийцтэй болон харш ялгацуудын хөнтрөл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p:txBody>
      </p:sp>
      <p:pic>
        <p:nvPicPr>
          <p:cNvPr id="218" name="Google Shape;218;p21"/>
          <p:cNvPicPr preferRelativeResize="0"/>
          <p:nvPr/>
        </p:nvPicPr>
        <p:blipFill>
          <a:blip r:embed="rId3">
            <a:alphaModFix/>
          </a:blip>
          <a:stretch>
            <a:fillRect/>
          </a:stretch>
        </p:blipFill>
        <p:spPr>
          <a:xfrm>
            <a:off x="756150" y="2716775"/>
            <a:ext cx="10530451" cy="25862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2"/>
          <p:cNvSpPr txBox="1"/>
          <p:nvPr>
            <p:ph type="title"/>
          </p:nvPr>
        </p:nvSpPr>
        <p:spPr>
          <a:xfrm>
            <a:off x="1066800" y="746760"/>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lang="mn-MN" sz="6000" cap="none">
                <a:latin typeface="Times New Roman"/>
                <a:ea typeface="Times New Roman"/>
                <a:cs typeface="Times New Roman"/>
                <a:sym typeface="Times New Roman"/>
              </a:rPr>
              <a:t>Зохиролжсон ялгацын жишээ:</a:t>
            </a:r>
            <a:endParaRPr sz="6000" cap="none">
              <a:latin typeface="Times New Roman"/>
              <a:ea typeface="Times New Roman"/>
              <a:cs typeface="Times New Roman"/>
              <a:sym typeface="Times New Roman"/>
            </a:endParaRPr>
          </a:p>
        </p:txBody>
      </p:sp>
      <p:sp>
        <p:nvSpPr>
          <p:cNvPr id="224" name="Google Shape;224;p22"/>
          <p:cNvSpPr/>
          <p:nvPr/>
        </p:nvSpPr>
        <p:spPr>
          <a:xfrm>
            <a:off x="1630680" y="5223818"/>
            <a:ext cx="8930640"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6. Зохиролжсон ялгац</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p:txBody>
      </p:sp>
      <p:pic>
        <p:nvPicPr>
          <p:cNvPr id="225" name="Google Shape;225;p22"/>
          <p:cNvPicPr preferRelativeResize="0"/>
          <p:nvPr/>
        </p:nvPicPr>
        <p:blipFill>
          <a:blip r:embed="rId3">
            <a:alphaModFix/>
          </a:blip>
          <a:stretch>
            <a:fillRect/>
          </a:stretch>
        </p:blipFill>
        <p:spPr>
          <a:xfrm>
            <a:off x="699525" y="2414179"/>
            <a:ext cx="10289070" cy="2562914"/>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3"/>
          <p:cNvSpPr/>
          <p:nvPr/>
        </p:nvSpPr>
        <p:spPr>
          <a:xfrm>
            <a:off x="1630680" y="5208578"/>
            <a:ext cx="8930640"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6. Зохиролжсон ялгац</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Х.84</a:t>
            </a:r>
            <a:endParaRPr sz="1800">
              <a:solidFill>
                <a:schemeClr val="dk1"/>
              </a:solidFill>
              <a:latin typeface="Calibri"/>
              <a:ea typeface="Calibri"/>
              <a:cs typeface="Calibri"/>
              <a:sym typeface="Calibri"/>
            </a:endParaRPr>
          </a:p>
        </p:txBody>
      </p:sp>
      <p:pic>
        <p:nvPicPr>
          <p:cNvPr id="231" name="Google Shape;231;p23"/>
          <p:cNvPicPr preferRelativeResize="0"/>
          <p:nvPr/>
        </p:nvPicPr>
        <p:blipFill>
          <a:blip r:embed="rId3">
            <a:alphaModFix/>
          </a:blip>
          <a:stretch>
            <a:fillRect/>
          </a:stretch>
        </p:blipFill>
        <p:spPr>
          <a:xfrm>
            <a:off x="981050" y="530350"/>
            <a:ext cx="10665975" cy="444092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4"/>
          <p:cNvSpPr txBox="1"/>
          <p:nvPr>
            <p:ph idx="1" type="body"/>
          </p:nvPr>
        </p:nvSpPr>
        <p:spPr>
          <a:xfrm>
            <a:off x="1066800" y="2856212"/>
            <a:ext cx="10058400" cy="1145575"/>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SzPts val="6800"/>
              <a:buNone/>
            </a:pPr>
            <a:r>
              <a:rPr b="1" lang="mn-MN" sz="8000">
                <a:latin typeface="Times New Roman"/>
                <a:ea typeface="Times New Roman"/>
                <a:cs typeface="Times New Roman"/>
                <a:sym typeface="Times New Roman"/>
              </a:rPr>
              <a:t>ДАВТАХ АСУУЛТ</a:t>
            </a:r>
            <a:endParaRPr b="1" sz="80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5"/>
          <p:cNvSpPr txBox="1"/>
          <p:nvPr>
            <p:ph idx="1" type="body"/>
          </p:nvPr>
        </p:nvSpPr>
        <p:spPr>
          <a:xfrm>
            <a:off x="931164" y="320040"/>
            <a:ext cx="10756392" cy="536448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4080"/>
              <a:buNone/>
            </a:pPr>
            <a:r>
              <a:rPr lang="mn-MN" sz="4800"/>
              <a:t>1</a:t>
            </a:r>
            <a:r>
              <a:rPr lang="mn-MN" sz="3600"/>
              <a:t>. Дараах ялгацуудын хөнтрөлийг ол.</a:t>
            </a:r>
            <a:endParaRPr sz="3600"/>
          </a:p>
          <a:p>
            <a:pPr indent="0" lvl="0" marL="0" rtl="0" algn="l">
              <a:lnSpc>
                <a:spcPct val="90000"/>
              </a:lnSpc>
              <a:spcBef>
                <a:spcPts val="1200"/>
              </a:spcBef>
              <a:spcAft>
                <a:spcPts val="0"/>
              </a:spcAft>
              <a:buSzPts val="4080"/>
              <a:buNone/>
            </a:pPr>
            <a:r>
              <a:rPr lang="mn-MN" sz="3600"/>
              <a:t>Их секунд			бага секунд</a:t>
            </a:r>
            <a:endParaRPr sz="3600"/>
          </a:p>
          <a:p>
            <a:pPr indent="0" lvl="0" marL="0" rtl="0" algn="l">
              <a:lnSpc>
                <a:spcPct val="90000"/>
              </a:lnSpc>
              <a:spcBef>
                <a:spcPts val="1200"/>
              </a:spcBef>
              <a:spcAft>
                <a:spcPts val="0"/>
              </a:spcAft>
              <a:buSzPts val="4080"/>
              <a:buNone/>
            </a:pPr>
            <a:r>
              <a:rPr lang="mn-MN" sz="3600"/>
              <a:t>Их септим			бага септим</a:t>
            </a:r>
            <a:endParaRPr sz="3600"/>
          </a:p>
          <a:p>
            <a:pPr indent="0" lvl="0" marL="0" rtl="0" algn="l">
              <a:lnSpc>
                <a:spcPct val="90000"/>
              </a:lnSpc>
              <a:spcBef>
                <a:spcPts val="1200"/>
              </a:spcBef>
              <a:spcAft>
                <a:spcPts val="0"/>
              </a:spcAft>
              <a:buSzPts val="4080"/>
              <a:buNone/>
            </a:pPr>
            <a:r>
              <a:rPr lang="mn-MN" sz="3600"/>
              <a:t>Их терц				бага терц</a:t>
            </a:r>
            <a:endParaRPr sz="3600"/>
          </a:p>
          <a:p>
            <a:pPr indent="0" lvl="0" marL="0" rtl="0" algn="l">
              <a:lnSpc>
                <a:spcPct val="90000"/>
              </a:lnSpc>
              <a:spcBef>
                <a:spcPts val="1200"/>
              </a:spcBef>
              <a:spcAft>
                <a:spcPts val="0"/>
              </a:spcAft>
              <a:buSzPts val="4080"/>
              <a:buNone/>
            </a:pPr>
            <a:r>
              <a:rPr lang="mn-MN" sz="3600"/>
              <a:t>Бага секст			их секст</a:t>
            </a:r>
            <a:endParaRPr sz="3600"/>
          </a:p>
          <a:p>
            <a:pPr indent="0" lvl="0" marL="0" rtl="0" algn="l">
              <a:lnSpc>
                <a:spcPct val="90000"/>
              </a:lnSpc>
              <a:spcBef>
                <a:spcPts val="1200"/>
              </a:spcBef>
              <a:spcAft>
                <a:spcPts val="0"/>
              </a:spcAft>
              <a:buSzPts val="4080"/>
              <a:buNone/>
            </a:pPr>
            <a:r>
              <a:rPr lang="mn-MN" sz="3600"/>
              <a:t>Цэвэр кварт			ихэссэн кварт</a:t>
            </a:r>
            <a:endParaRPr sz="3600"/>
          </a:p>
          <a:p>
            <a:pPr indent="0" lvl="0" marL="0" rtl="0" algn="l">
              <a:lnSpc>
                <a:spcPct val="90000"/>
              </a:lnSpc>
              <a:spcBef>
                <a:spcPts val="1200"/>
              </a:spcBef>
              <a:spcAft>
                <a:spcPts val="0"/>
              </a:spcAft>
              <a:buSzPts val="4080"/>
              <a:buNone/>
            </a:pPr>
            <a:r>
              <a:rPr lang="mn-MN" sz="3600"/>
              <a:t>Цэвэр квинт			багассан квинт</a:t>
            </a:r>
            <a:endParaRPr sz="3600"/>
          </a:p>
          <a:p>
            <a:pPr indent="0" lvl="0" marL="0" rtl="0" algn="l">
              <a:lnSpc>
                <a:spcPct val="90000"/>
              </a:lnSpc>
              <a:spcBef>
                <a:spcPts val="1200"/>
              </a:spcBef>
              <a:spcAft>
                <a:spcPts val="0"/>
              </a:spcAft>
              <a:buSzPts val="4080"/>
              <a:buNone/>
            </a:pPr>
            <a:r>
              <a:rPr lang="mn-MN" sz="3600"/>
              <a:t>Цэвэр прим			цэвэр октав </a:t>
            </a:r>
            <a:endParaRPr sz="3600"/>
          </a:p>
          <a:p>
            <a:pPr indent="0" lvl="0" marL="0" rtl="0" algn="l">
              <a:lnSpc>
                <a:spcPct val="90000"/>
              </a:lnSpc>
              <a:spcBef>
                <a:spcPts val="1200"/>
              </a:spcBef>
              <a:spcAft>
                <a:spcPts val="0"/>
              </a:spcAft>
              <a:buSzPts val="4080"/>
              <a:buNone/>
            </a:pPr>
            <a:r>
              <a:t/>
            </a:r>
            <a:endParaRPr sz="36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6"/>
          <p:cNvSpPr txBox="1"/>
          <p:nvPr>
            <p:ph idx="1" type="body"/>
          </p:nvPr>
        </p:nvSpPr>
        <p:spPr>
          <a:xfrm>
            <a:off x="1282925" y="1415000"/>
            <a:ext cx="9659700" cy="34431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3060"/>
              <a:buNone/>
            </a:pPr>
            <a:r>
              <a:rPr lang="mn-MN" sz="2200"/>
              <a:t>1. Их секунд=бага септим                         Их септим=бага секунд</a:t>
            </a:r>
            <a:endParaRPr sz="2200"/>
          </a:p>
          <a:p>
            <a:pPr indent="0" lvl="0" marL="0" rtl="0" algn="l">
              <a:lnSpc>
                <a:spcPct val="90000"/>
              </a:lnSpc>
              <a:spcBef>
                <a:spcPts val="1200"/>
              </a:spcBef>
              <a:spcAft>
                <a:spcPts val="0"/>
              </a:spcAft>
              <a:buSzPts val="3060"/>
              <a:buNone/>
            </a:pPr>
            <a:r>
              <a:rPr lang="mn-MN" sz="2200"/>
              <a:t>Их терц=бага секст                                      Бага секст=их терц</a:t>
            </a:r>
            <a:endParaRPr sz="2200"/>
          </a:p>
          <a:p>
            <a:pPr indent="0" lvl="0" marL="0" rtl="0" algn="l">
              <a:lnSpc>
                <a:spcPct val="90000"/>
              </a:lnSpc>
              <a:spcBef>
                <a:spcPts val="1200"/>
              </a:spcBef>
              <a:spcAft>
                <a:spcPts val="0"/>
              </a:spcAft>
              <a:buSzPts val="3060"/>
              <a:buNone/>
            </a:pPr>
            <a:r>
              <a:rPr lang="mn-MN" sz="2200"/>
              <a:t>Цэвэр кварт=цэвэр квинт                           Цэвэр квинт=цэвэр кварт</a:t>
            </a:r>
            <a:endParaRPr sz="2200"/>
          </a:p>
          <a:p>
            <a:pPr indent="0" lvl="0" marL="0" rtl="0" algn="l">
              <a:lnSpc>
                <a:spcPct val="90000"/>
              </a:lnSpc>
              <a:spcBef>
                <a:spcPts val="1200"/>
              </a:spcBef>
              <a:spcAft>
                <a:spcPts val="0"/>
              </a:spcAft>
              <a:buSzPts val="3060"/>
              <a:buNone/>
            </a:pPr>
            <a:r>
              <a:rPr lang="mn-MN" sz="2200"/>
              <a:t>Цэвэр прим=цэвэр октав                            </a:t>
            </a:r>
            <a:r>
              <a:rPr lang="mn-MN" sz="2200"/>
              <a:t>бага секунд=их септим</a:t>
            </a:r>
            <a:endParaRPr sz="2200"/>
          </a:p>
          <a:p>
            <a:pPr indent="0" lvl="0" marL="0" rtl="0" algn="l">
              <a:spcBef>
                <a:spcPts val="1200"/>
              </a:spcBef>
              <a:spcAft>
                <a:spcPts val="0"/>
              </a:spcAft>
              <a:buClr>
                <a:schemeClr val="dk1"/>
              </a:buClr>
              <a:buSzPts val="3060"/>
              <a:buFont typeface="Arial"/>
              <a:buNone/>
            </a:pPr>
            <a:r>
              <a:rPr lang="mn-MN" sz="2200"/>
              <a:t>бага септим=их секунд                                их терц=бага секст</a:t>
            </a:r>
            <a:endParaRPr sz="2200"/>
          </a:p>
          <a:p>
            <a:pPr indent="0" lvl="0" marL="0" rtl="0" algn="l">
              <a:spcBef>
                <a:spcPts val="1200"/>
              </a:spcBef>
              <a:spcAft>
                <a:spcPts val="0"/>
              </a:spcAft>
              <a:buClr>
                <a:schemeClr val="dk1"/>
              </a:buClr>
              <a:buSzPts val="3060"/>
              <a:buFont typeface="Arial"/>
              <a:buNone/>
            </a:pPr>
            <a:r>
              <a:rPr lang="mn-MN" sz="2200"/>
              <a:t>бага секст=их терц	                                    ихэссэн кварт=багассан квинт</a:t>
            </a:r>
            <a:endParaRPr sz="2200"/>
          </a:p>
          <a:p>
            <a:pPr indent="0" lvl="0" marL="0" rtl="0" algn="l">
              <a:spcBef>
                <a:spcPts val="1200"/>
              </a:spcBef>
              <a:spcAft>
                <a:spcPts val="0"/>
              </a:spcAft>
              <a:buClr>
                <a:schemeClr val="dk1"/>
              </a:buClr>
              <a:buSzPts val="3060"/>
              <a:buFont typeface="Arial"/>
              <a:buNone/>
            </a:pPr>
            <a:r>
              <a:rPr lang="mn-MN" sz="2200"/>
              <a:t>багассан квинт=ихэссэн кварт                  цэвэр октав=цэвэр прим</a:t>
            </a:r>
            <a:endParaRPr sz="2200"/>
          </a:p>
          <a:p>
            <a:pPr indent="0" lvl="0" marL="0" rtl="0" algn="l">
              <a:lnSpc>
                <a:spcPct val="90000"/>
              </a:lnSpc>
              <a:spcBef>
                <a:spcPts val="1200"/>
              </a:spcBef>
              <a:spcAft>
                <a:spcPts val="0"/>
              </a:spcAft>
              <a:buSzPts val="3060"/>
              <a:buNone/>
            </a:pPr>
            <a:r>
              <a:t/>
            </a:r>
            <a:endParaRPr sz="17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7"/>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4590"/>
              <a:buNone/>
            </a:pPr>
            <a:r>
              <a:rPr lang="mn-MN" sz="5400">
                <a:latin typeface="Times New Roman"/>
                <a:ea typeface="Times New Roman"/>
                <a:cs typeface="Times New Roman"/>
                <a:sym typeface="Times New Roman"/>
              </a:rPr>
              <a:t>2. Өгөгдсөн эгшгүүдээс төгс консонанс ялгацууд байгуулж бич.</a:t>
            </a:r>
            <a:endParaRPr sz="5400">
              <a:latin typeface="Times New Roman"/>
              <a:ea typeface="Times New Roman"/>
              <a:cs typeface="Times New Roman"/>
              <a:sym typeface="Times New Roman"/>
            </a:endParaRPr>
          </a:p>
          <a:p>
            <a:pPr indent="0" lvl="0" marL="0" rtl="0" algn="just">
              <a:lnSpc>
                <a:spcPct val="90000"/>
              </a:lnSpc>
              <a:spcBef>
                <a:spcPts val="1200"/>
              </a:spcBef>
              <a:spcAft>
                <a:spcPts val="0"/>
              </a:spcAft>
              <a:buSzPts val="4590"/>
              <a:buNone/>
            </a:pPr>
            <a:r>
              <a:rPr lang="mn-MN" sz="5400">
                <a:latin typeface="Times New Roman"/>
                <a:ea typeface="Times New Roman"/>
                <a:cs typeface="Times New Roman"/>
                <a:sym typeface="Times New Roman"/>
              </a:rPr>
              <a:t>Үүнд: E, A, C, Dis, B, Gis, Es</a:t>
            </a:r>
            <a:endParaRPr/>
          </a:p>
          <a:p>
            <a:pPr indent="0" lvl="0" marL="0" rtl="0" algn="just">
              <a:lnSpc>
                <a:spcPct val="90000"/>
              </a:lnSpc>
              <a:spcBef>
                <a:spcPts val="1200"/>
              </a:spcBef>
              <a:spcAft>
                <a:spcPts val="0"/>
              </a:spcAft>
              <a:buSzPts val="4590"/>
              <a:buNone/>
            </a:pPr>
            <a:r>
              <a:t/>
            </a:r>
            <a:endParaRPr sz="5400">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8"/>
          <p:cNvSpPr txBox="1"/>
          <p:nvPr>
            <p:ph type="title"/>
          </p:nvPr>
        </p:nvSpPr>
        <p:spPr>
          <a:xfrm>
            <a:off x="673608" y="30175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a:latin typeface="Times New Roman"/>
                <a:ea typeface="Times New Roman"/>
                <a:cs typeface="Times New Roman"/>
                <a:sym typeface="Times New Roman"/>
              </a:rPr>
              <a:t>2.</a:t>
            </a:r>
            <a:endParaRPr>
              <a:latin typeface="Times New Roman"/>
              <a:ea typeface="Times New Roman"/>
              <a:cs typeface="Times New Roman"/>
              <a:sym typeface="Times New Roman"/>
            </a:endParaRPr>
          </a:p>
        </p:txBody>
      </p:sp>
      <p:pic>
        <p:nvPicPr>
          <p:cNvPr id="257" name="Google Shape;257;p28"/>
          <p:cNvPicPr preferRelativeResize="0"/>
          <p:nvPr>
            <p:ph idx="1" type="body"/>
          </p:nvPr>
        </p:nvPicPr>
        <p:blipFill rotWithShape="1">
          <a:blip r:embed="rId3">
            <a:alphaModFix/>
          </a:blip>
          <a:srcRect b="20423" l="36713" r="11179" t="13260"/>
          <a:stretch/>
        </p:blipFill>
        <p:spPr>
          <a:xfrm>
            <a:off x="1459992" y="484632"/>
            <a:ext cx="9662160" cy="576376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9"/>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3. Өгөгдсөн эгшгүүдээс диссонанс ялгацууд байгуулж бич.</a:t>
            </a:r>
            <a:endParaRPr sz="6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5100"/>
              <a:buNone/>
            </a:pPr>
            <a:r>
              <a:rPr lang="mn-MN" sz="6000">
                <a:latin typeface="Times New Roman"/>
                <a:ea typeface="Times New Roman"/>
                <a:cs typeface="Times New Roman"/>
                <a:sym typeface="Times New Roman"/>
              </a:rPr>
              <a:t>Үүнд: D, H, Cis, As, Fis, Des</a:t>
            </a:r>
            <a:endParaRPr/>
          </a:p>
          <a:p>
            <a:pPr indent="0" lvl="0" marL="0" rtl="0" algn="just">
              <a:lnSpc>
                <a:spcPct val="90000"/>
              </a:lnSpc>
              <a:spcBef>
                <a:spcPts val="1200"/>
              </a:spcBef>
              <a:spcAft>
                <a:spcPts val="0"/>
              </a:spcAft>
              <a:buSzPts val="5100"/>
              <a:buNone/>
            </a:pPr>
            <a:r>
              <a:t/>
            </a:r>
            <a:endParaRPr sz="6000">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0"/>
          <p:cNvSpPr txBox="1"/>
          <p:nvPr>
            <p:ph type="title"/>
          </p:nvPr>
        </p:nvSpPr>
        <p:spPr>
          <a:xfrm>
            <a:off x="899160" y="36271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a:latin typeface="Times New Roman"/>
                <a:ea typeface="Times New Roman"/>
                <a:cs typeface="Times New Roman"/>
                <a:sym typeface="Times New Roman"/>
              </a:rPr>
              <a:t>3.</a:t>
            </a:r>
            <a:endParaRPr>
              <a:latin typeface="Times New Roman"/>
              <a:ea typeface="Times New Roman"/>
              <a:cs typeface="Times New Roman"/>
              <a:sym typeface="Times New Roman"/>
            </a:endParaRPr>
          </a:p>
        </p:txBody>
      </p:sp>
      <p:pic>
        <p:nvPicPr>
          <p:cNvPr id="268" name="Google Shape;268;p30"/>
          <p:cNvPicPr preferRelativeResize="0"/>
          <p:nvPr>
            <p:ph idx="1" type="body"/>
          </p:nvPr>
        </p:nvPicPr>
        <p:blipFill rotWithShape="1">
          <a:blip r:embed="rId3">
            <a:alphaModFix/>
          </a:blip>
          <a:srcRect b="20934" l="35978" r="7527" t="7977"/>
          <a:stretch/>
        </p:blipFill>
        <p:spPr>
          <a:xfrm>
            <a:off x="1493520" y="712724"/>
            <a:ext cx="9799320" cy="566064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g130e3ce76e3_0_0"/>
          <p:cNvSpPr txBox="1"/>
          <p:nvPr>
            <p:ph type="title"/>
          </p:nvPr>
        </p:nvSpPr>
        <p:spPr>
          <a:xfrm>
            <a:off x="1069848" y="484632"/>
            <a:ext cx="10058400" cy="1609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b="1" lang="mn-MN">
                <a:solidFill>
                  <a:schemeClr val="dk1"/>
                </a:solidFill>
                <a:latin typeface="Arial"/>
                <a:ea typeface="Arial"/>
                <a:cs typeface="Arial"/>
                <a:sym typeface="Arial"/>
              </a:rPr>
              <a:t>Ашигласан материал: </a:t>
            </a:r>
            <a:endParaRPr/>
          </a:p>
        </p:txBody>
      </p:sp>
      <p:sp>
        <p:nvSpPr>
          <p:cNvPr id="274" name="Google Shape;274;g130e3ce76e3_0_0"/>
          <p:cNvSpPr txBox="1"/>
          <p:nvPr>
            <p:ph idx="1" type="body"/>
          </p:nvPr>
        </p:nvSpPr>
        <p:spPr>
          <a:xfrm>
            <a:off x="1069848" y="2121408"/>
            <a:ext cx="10058400" cy="4050900"/>
          </a:xfrm>
          <a:prstGeom prst="rect">
            <a:avLst/>
          </a:prstGeom>
        </p:spPr>
        <p:txBody>
          <a:bodyPr anchorCtr="0" anchor="t" bIns="45700" lIns="91425" spcFirstLastPara="1" rIns="91425" wrap="square" tIns="45700">
            <a:normAutofit/>
          </a:bodyPr>
          <a:lstStyle/>
          <a:p>
            <a:pPr indent="0" lvl="0" marL="0" rtl="0" algn="l">
              <a:spcBef>
                <a:spcPts val="1200"/>
              </a:spcBef>
              <a:spcAft>
                <a:spcPts val="0"/>
              </a:spcAft>
              <a:buClr>
                <a:schemeClr val="dk1"/>
              </a:buClr>
              <a:buSzPts val="1100"/>
              <a:buFont typeface="Arial"/>
              <a:buNone/>
            </a:pPr>
            <a:r>
              <a:rPr lang="mn-MN" sz="3200">
                <a:latin typeface="Arial"/>
                <a:ea typeface="Arial"/>
                <a:cs typeface="Arial"/>
                <a:sym typeface="Arial"/>
              </a:rPr>
              <a:t>1.Хөгжмийн анхан шатны онол-суурь ухаан, Д.Жанчив, Бемби сан, Улаанбаатар 2007</a:t>
            </a:r>
            <a:endParaRPr sz="3200">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mn-MN" sz="3200">
                <a:latin typeface="Arial"/>
                <a:ea typeface="Arial"/>
                <a:cs typeface="Arial"/>
                <a:sym typeface="Arial"/>
              </a:rPr>
              <a:t>2.Хөгжмийн онолын бодлого дасгал, Ж.Төгсжаргал, Улаанбаатар 2018</a:t>
            </a:r>
            <a:endParaRPr sz="3200">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1"/>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mn-MN"/>
              <a:t>АНХААРАЛ ХАНДУУЛСАНД БАЯРЛАЛАА</a:t>
            </a:r>
            <a:br>
              <a:rPr lang="mn-MN"/>
            </a:br>
            <a:r>
              <a:rPr lang="mn-MN">
                <a:solidFill>
                  <a:schemeClr val="accent1"/>
                </a:solidFill>
              </a:rPr>
              <a:t>“</a:t>
            </a:r>
            <a:r>
              <a:rPr b="1" lang="mn-MN">
                <a:solidFill>
                  <a:srgbClr val="C00000"/>
                </a:solidFill>
              </a:rPr>
              <a:t>ҮНЭН ХЭРЭГТЭЭ ХӨГЖИМГҮЙ БАЙСАН БОЛ ГАЛЗУУРАХ ШАЛТГААН ИХ ГАРАХ БАЙСАН”</a:t>
            </a:r>
            <a:br>
              <a:rPr b="1" lang="mn-MN">
                <a:solidFill>
                  <a:srgbClr val="C00000"/>
                </a:solidFill>
              </a:rPr>
            </a:br>
            <a:r>
              <a:rPr lang="mn-MN">
                <a:solidFill>
                  <a:schemeClr val="accent1"/>
                </a:solidFill>
              </a:rPr>
              <a:t> П.И.ЧАЙКОВСКИЙ</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2022-05-04T06:39:31Z</dcterms:created>
  <dc:creator>User</dc:creator>
</cp:coreProperties>
</file>