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jrB8ghDpQvlMmpGcDTt8/q0gGRP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D4C38419-B162-4ABE-8FF7-3D2B66AD06EF}">
  <a:tblStyle styleId="{D4C38419-B162-4ABE-8FF7-3D2B66AD06EF}" styleName="Table_0">
    <a:wholeTbl>
      <a:tcTxStyle b="off" i="off">
        <a:font>
          <a:latin typeface="Rockwell"/>
          <a:ea typeface="Rockwell"/>
          <a:cs typeface="Rockwell"/>
        </a:font>
        <a:schemeClr val="dk1"/>
      </a:tcTxStyle>
      <a:tcStyle>
        <a:tcBdr>
          <a:lef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000000">
                  <a:alpha val="0"/>
                </a:srgbClr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fill>
          <a:solidFill>
            <a:schemeClr val="accent2">
              <a:alpha val="20000"/>
            </a:schemeClr>
          </a:solidFill>
        </a:fill>
      </a:tcStyle>
    </a:band1H>
    <a:band2H>
      <a:tcTxStyle/>
    </a:band2H>
    <a:band1V>
      <a:tcTxStyle/>
      <a:tcStyle>
        <a:fill>
          <a:solidFill>
            <a:schemeClr val="accent2">
              <a:alpha val="20000"/>
            </a:schemeClr>
          </a:solidFill>
        </a:fill>
      </a:tcStyle>
    </a:band1V>
    <a:band2V>
      <a:tcTxStyle/>
    </a:band2V>
    <a:lastCol>
      <a:tcTxStyle b="on" i="off"/>
    </a:lastCol>
    <a:firstCol>
      <a:tcTxStyle b="on" i="off"/>
    </a:firstCol>
    <a:lastRow>
      <a:tcTxStyle b="on" i="off"/>
      <a:tcStyle>
        <a:tcBdr>
          <a:top>
            <a:ln cap="flat" cmpd="sng" w="12700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</a:seCell>
    <a:swCell>
      <a:tcTxStyle/>
    </a:swCell>
    <a:firstRow>
      <a:tcTxStyle b="on" i="off"/>
      <a:tcStyle>
        <a:tcBdr>
          <a:bottom>
            <a:ln cap="flat" cmpd="sng" w="12700">
              <a:solidFill>
                <a:schemeClr val="accent2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customschemas.google.com/relationships/presentationmetadata" Target="metadata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0" name="Google Shape;11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6" name="Google Shape;11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2" name="Google Shape;13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0" name="Google Shape;16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3" name="Google Shape;18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Google Shape;19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6" name="Google Shape;20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8" name="Google Shape;218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3" name="Google Shape;223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9" name="Google Shape;23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5" name="Google Shape;245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7" name="Google Shape;257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3" name="Google Shape;263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13043566a9b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9" name="Google Shape;269;g13043566a9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5" name="Google Shape;275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6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4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11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2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6200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" name="Google Shape;16;p32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rotWithShape="1">
            <a:blip r:embed="rId3">
              <a:alphaModFix amt="85000"/>
            </a:blip>
            <a:tile algn="ctr" flip="xy" tx="0" sx="92000" ty="-7175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" name="Google Shape;17;p32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rotWithShape="1">
            <a:blip r:embed="rId4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8" name="Google Shape;18;p32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9" name="Google Shape;19;p32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5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Google Shape;20;p32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Google Shape;21;p32"/>
          <p:cNvSpPr txBox="1"/>
          <p:nvPr>
            <p:ph type="ctrTitle"/>
          </p:nvPr>
        </p:nvSpPr>
        <p:spPr>
          <a:xfrm>
            <a:off x="1051560" y="1432223"/>
            <a:ext cx="9966960" cy="303580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9600"/>
              <a:buFont typeface="Rockwell"/>
              <a:buNone/>
              <a:defRPr sz="96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2"/>
          <p:cNvSpPr txBox="1"/>
          <p:nvPr>
            <p:ph idx="1" type="subTitle"/>
          </p:nvPr>
        </p:nvSpPr>
        <p:spPr>
          <a:xfrm>
            <a:off x="1069848" y="4389120"/>
            <a:ext cx="7891272" cy="10698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870"/>
              <a:buNone/>
              <a:defRPr sz="2200">
                <a:solidFill>
                  <a:schemeClr val="dk1"/>
                </a:solidFill>
              </a:defRPr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870"/>
              <a:buNone/>
              <a:defRPr sz="22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sz="20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700"/>
              <a:buNone/>
              <a:defRPr sz="2000"/>
            </a:lvl9pPr>
          </a:lstStyle>
          <a:p/>
        </p:txBody>
      </p:sp>
      <p:sp>
        <p:nvSpPr>
          <p:cNvPr id="23" name="Google Shape;23;p3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2"/>
          <p:cNvSpPr txBox="1"/>
          <p:nvPr>
            <p:ph idx="12" type="sldNum"/>
          </p:nvPr>
        </p:nvSpPr>
        <p:spPr>
          <a:xfrm>
            <a:off x="9592733" y="4289334"/>
            <a:ext cx="1193868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i="0" sz="28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3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3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29" name="Google Shape;29;p33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33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3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34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4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4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showMasterSp="0" type="secHead">
  <p:cSld name="SECTION_HEADER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5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rotWithShape="1">
            <a:blip r:embed="rId2">
              <a:alphaModFix amt="85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35"/>
          <p:cNvSpPr txBox="1"/>
          <p:nvPr>
            <p:ph type="title"/>
          </p:nvPr>
        </p:nvSpPr>
        <p:spPr>
          <a:xfrm>
            <a:off x="2167128" y="1225296"/>
            <a:ext cx="9281160" cy="352044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8000"/>
              <a:buFont typeface="Rockwell"/>
              <a:buNone/>
              <a:defRPr b="0" sz="8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5"/>
          <p:cNvSpPr txBox="1"/>
          <p:nvPr>
            <p:ph idx="1" type="body"/>
          </p:nvPr>
        </p:nvSpPr>
        <p:spPr>
          <a:xfrm>
            <a:off x="2165774" y="5020056"/>
            <a:ext cx="9052560" cy="1066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sz="20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19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0" name="Google Shape;40;p35"/>
          <p:cNvSpPr txBox="1"/>
          <p:nvPr>
            <p:ph idx="10" type="dt"/>
          </p:nvPr>
        </p:nvSpPr>
        <p:spPr>
          <a:xfrm>
            <a:off x="8593667" y="6272784"/>
            <a:ext cx="264430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5"/>
          <p:cNvSpPr txBox="1"/>
          <p:nvPr>
            <p:ph idx="11" type="ftr"/>
          </p:nvPr>
        </p:nvSpPr>
        <p:spPr>
          <a:xfrm>
            <a:off x="2182708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42" name="Google Shape;42;p35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43" name="Google Shape;43;p35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Google Shape;44;p35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cap="flat" cmpd="sng" w="254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Google Shape;45;p35"/>
          <p:cNvSpPr txBox="1"/>
          <p:nvPr>
            <p:ph idx="12" type="sldNum"/>
          </p:nvPr>
        </p:nvSpPr>
        <p:spPr>
          <a:xfrm>
            <a:off x="843702" y="2506133"/>
            <a:ext cx="1188298" cy="72033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3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6"/>
          <p:cNvSpPr txBox="1"/>
          <p:nvPr>
            <p:ph idx="1" type="body"/>
          </p:nvPr>
        </p:nvSpPr>
        <p:spPr>
          <a:xfrm>
            <a:off x="1069848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49" name="Google Shape;49;p36"/>
          <p:cNvSpPr txBox="1"/>
          <p:nvPr>
            <p:ph idx="2" type="body"/>
          </p:nvPr>
        </p:nvSpPr>
        <p:spPr>
          <a:xfrm>
            <a:off x="6364224" y="2194560"/>
            <a:ext cx="4754880" cy="39776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0" name="Google Shape;50;p36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6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6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7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37"/>
          <p:cNvSpPr txBox="1"/>
          <p:nvPr>
            <p:ph idx="1" type="body"/>
          </p:nvPr>
        </p:nvSpPr>
        <p:spPr>
          <a:xfrm>
            <a:off x="1066800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6" name="Google Shape;56;p37"/>
          <p:cNvSpPr txBox="1"/>
          <p:nvPr>
            <p:ph idx="2" type="body"/>
          </p:nvPr>
        </p:nvSpPr>
        <p:spPr>
          <a:xfrm>
            <a:off x="1069848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7" name="Google Shape;57;p37"/>
          <p:cNvSpPr txBox="1"/>
          <p:nvPr>
            <p:ph idx="3" type="body"/>
          </p:nvPr>
        </p:nvSpPr>
        <p:spPr>
          <a:xfrm>
            <a:off x="6364224" y="2048256"/>
            <a:ext cx="4754880" cy="6400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None/>
              <a:defRPr b="1" sz="20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7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None/>
              <a:defRPr b="1" sz="1600"/>
            </a:lvl9pPr>
          </a:lstStyle>
          <a:p/>
        </p:txBody>
      </p:sp>
      <p:sp>
        <p:nvSpPr>
          <p:cNvPr id="58" name="Google Shape;58;p37"/>
          <p:cNvSpPr txBox="1"/>
          <p:nvPr>
            <p:ph idx="4" type="body"/>
          </p:nvPr>
        </p:nvSpPr>
        <p:spPr>
          <a:xfrm>
            <a:off x="6364224" y="2743200"/>
            <a:ext cx="475488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59" name="Google Shape;59;p37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7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37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8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38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38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8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showMasterSp="0" type="objTx">
  <p:cSld name="OBJECT_WITH_CAPTION_TEXT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9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9" name="Google Shape;69;p39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9"/>
          <p:cNvSpPr txBox="1"/>
          <p:nvPr>
            <p:ph idx="1" type="body"/>
          </p:nvPr>
        </p:nvSpPr>
        <p:spPr>
          <a:xfrm>
            <a:off x="838200" y="685800"/>
            <a:ext cx="6711696" cy="502005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700"/>
              <a:buChar char="▪"/>
              <a:defRPr sz="2000"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 sz="1800"/>
            </a:lvl2pPr>
            <a:lvl3pPr indent="-31496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3pPr>
            <a:lvl4pPr indent="-31496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4pPr>
            <a:lvl5pPr indent="-31496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5pPr>
            <a:lvl6pPr indent="-31496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6pPr>
            <a:lvl7pPr indent="-31496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7pPr>
            <a:lvl8pPr indent="-314959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360"/>
              <a:buChar char="▪"/>
              <a:defRPr sz="1600"/>
            </a:lvl8pPr>
            <a:lvl9pPr indent="-314959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360"/>
              <a:buChar char="▪"/>
              <a:defRPr sz="1600"/>
            </a:lvl9pPr>
          </a:lstStyle>
          <a:p/>
        </p:txBody>
      </p:sp>
      <p:sp>
        <p:nvSpPr>
          <p:cNvPr id="71" name="Google Shape;71;p39"/>
          <p:cNvSpPr txBox="1"/>
          <p:nvPr>
            <p:ph idx="2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72" name="Google Shape;72;p39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9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74" name="Google Shape;74;p39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75" name="Google Shape;75;p3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Google Shape;76;p3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Google Shape;77;p39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showMasterSp="0" type="picTx">
  <p:cSld name="PICTURE_WITH_CAPTIO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rotWithShape="1">
            <a:blip r:embed="rId2">
              <a:alphaModFix amt="60000"/>
            </a:blip>
            <a:tile algn="ctr" flip="xy" tx="0" sx="92000" ty="-704850" sy="89000"/>
          </a:blip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40"/>
          <p:cNvSpPr txBox="1"/>
          <p:nvPr>
            <p:ph type="title"/>
          </p:nvPr>
        </p:nvSpPr>
        <p:spPr>
          <a:xfrm>
            <a:off x="8549640" y="685800"/>
            <a:ext cx="3200400" cy="17373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200"/>
              <a:buFont typeface="Rockwell"/>
              <a:buNone/>
              <a:defRPr b="1"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0"/>
          <p:cNvSpPr/>
          <p:nvPr>
            <p:ph idx="2" type="pic"/>
          </p:nvPr>
        </p:nvSpPr>
        <p:spPr>
          <a:xfrm>
            <a:off x="0" y="0"/>
            <a:ext cx="8303740" cy="6858000"/>
          </a:xfrm>
          <a:prstGeom prst="rect">
            <a:avLst/>
          </a:prstGeom>
          <a:solidFill>
            <a:srgbClr val="E1DFDF"/>
          </a:solidFill>
          <a:ln>
            <a:noFill/>
          </a:ln>
        </p:spPr>
      </p:sp>
      <p:sp>
        <p:nvSpPr>
          <p:cNvPr id="82" name="Google Shape;82;p40"/>
          <p:cNvSpPr txBox="1"/>
          <p:nvPr>
            <p:ph idx="1" type="body"/>
          </p:nvPr>
        </p:nvSpPr>
        <p:spPr>
          <a:xfrm>
            <a:off x="8549640" y="2423160"/>
            <a:ext cx="3200400" cy="329184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190"/>
              <a:buNone/>
              <a:defRPr sz="1400">
                <a:solidFill>
                  <a:srgbClr val="9E361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020"/>
              <a:buNone/>
              <a:defRPr sz="1200"/>
            </a:lvl2pPr>
            <a:lvl3pPr indent="-228600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850"/>
              <a:buNone/>
              <a:defRPr sz="1000"/>
            </a:lvl3pPr>
            <a:lvl4pPr indent="-228600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4pPr>
            <a:lvl5pPr indent="-228600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5pPr>
            <a:lvl6pPr indent="-228600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6pPr>
            <a:lvl7pPr indent="-228600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7pPr>
            <a:lvl8pPr indent="-228600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765"/>
              <a:buNone/>
              <a:defRPr sz="900"/>
            </a:lvl8pPr>
            <a:lvl9pPr indent="-228600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765"/>
              <a:buNone/>
              <a:defRPr sz="900"/>
            </a:lvl9pPr>
          </a:lstStyle>
          <a:p/>
        </p:txBody>
      </p:sp>
      <p:sp>
        <p:nvSpPr>
          <p:cNvPr id="83" name="Google Shape;83;p40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grpSp>
        <p:nvGrpSpPr>
          <p:cNvPr id="84" name="Google Shape;84;p40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5" name="Google Shape;85;p40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3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6" name="Google Shape;86;p4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87" name="Google Shape;87;p40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4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41"/>
          <p:cNvSpPr txBox="1"/>
          <p:nvPr>
            <p:ph idx="1" type="body"/>
          </p:nvPr>
        </p:nvSpPr>
        <p:spPr>
          <a:xfrm rot="5400000">
            <a:off x="4073652" y="-882396"/>
            <a:ext cx="4050792" cy="1005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1" name="Google Shape;91;p4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3" name="Google Shape;93;p4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42"/>
          <p:cNvSpPr txBox="1"/>
          <p:nvPr>
            <p:ph type="title"/>
          </p:nvPr>
        </p:nvSpPr>
        <p:spPr>
          <a:xfrm rot="5400000">
            <a:off x="7181850" y="2076450"/>
            <a:ext cx="5638800" cy="2552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42"/>
          <p:cNvSpPr txBox="1"/>
          <p:nvPr>
            <p:ph idx="1" type="body"/>
          </p:nvPr>
        </p:nvSpPr>
        <p:spPr>
          <a:xfrm rot="5400000">
            <a:off x="2000250" y="-400050"/>
            <a:ext cx="5638800" cy="750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5755" lvl="0" marL="45720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1530"/>
              <a:buChar char="▪"/>
              <a:defRPr/>
            </a:lvl1pPr>
            <a:lvl2pPr indent="-325755" lvl="1" marL="914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2pPr>
            <a:lvl3pPr indent="-325755" lvl="2" marL="1371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3pPr>
            <a:lvl4pPr indent="-325755" lvl="3" marL="18288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4pPr>
            <a:lvl5pPr indent="-325754" lvl="4" marL="22860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5pPr>
            <a:lvl6pPr indent="-325754" lvl="5" marL="27432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6pPr>
            <a:lvl7pPr indent="-325754" lvl="6" marL="32004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7pPr>
            <a:lvl8pPr indent="-325754" lvl="7" marL="3657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SzPts val="1530"/>
              <a:buChar char="▪"/>
              <a:defRPr/>
            </a:lvl8pPr>
            <a:lvl9pPr indent="-325754" lvl="8" marL="411480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SzPts val="1530"/>
              <a:buChar char="▪"/>
              <a:defRPr/>
            </a:lvl9pPr>
          </a:lstStyle>
          <a:p/>
        </p:txBody>
      </p:sp>
      <p:sp>
        <p:nvSpPr>
          <p:cNvPr id="97" name="Google Shape;97;p42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2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9" name="Google Shape;99;p42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ctr">
              <a:spcBef>
                <a:spcPts val="0"/>
              </a:spcBef>
              <a:buNone/>
              <a:defRPr/>
            </a:lvl1pPr>
            <a:lvl2pPr indent="0" lvl="1" marL="0" algn="ctr">
              <a:spcBef>
                <a:spcPts val="0"/>
              </a:spcBef>
              <a:buNone/>
              <a:defRPr/>
            </a:lvl2pPr>
            <a:lvl3pPr indent="0" lvl="2" marL="0" algn="ctr">
              <a:spcBef>
                <a:spcPts val="0"/>
              </a:spcBef>
              <a:buNone/>
              <a:defRPr/>
            </a:lvl3pPr>
            <a:lvl4pPr indent="0" lvl="3" marL="0" algn="ctr">
              <a:spcBef>
                <a:spcPts val="0"/>
              </a:spcBef>
              <a:buNone/>
              <a:defRPr/>
            </a:lvl4pPr>
            <a:lvl5pPr indent="0" lvl="4" marL="0" algn="ctr">
              <a:spcBef>
                <a:spcPts val="0"/>
              </a:spcBef>
              <a:buNone/>
              <a:defRPr/>
            </a:lvl5pPr>
            <a:lvl6pPr indent="0" lvl="5" marL="0" algn="ctr">
              <a:spcBef>
                <a:spcPts val="0"/>
              </a:spcBef>
              <a:buNone/>
              <a:defRPr/>
            </a:lvl6pPr>
            <a:lvl7pPr indent="0" lvl="6" marL="0" algn="ctr">
              <a:spcBef>
                <a:spcPts val="0"/>
              </a:spcBef>
              <a:buNone/>
              <a:defRPr/>
            </a:lvl7pPr>
            <a:lvl8pPr indent="0" lvl="7" marL="0" algn="ctr">
              <a:spcBef>
                <a:spcPts val="0"/>
              </a:spcBef>
              <a:buNone/>
              <a:defRPr/>
            </a:lvl8pPr>
            <a:lvl9pPr indent="0" lvl="8" marL="0" algn="ctr">
              <a:spcBef>
                <a:spcPts val="0"/>
              </a:spcBef>
              <a:buNone/>
              <a:defRPr/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1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  <a:defRPr b="0" i="0" sz="5400" u="none" cap="none" strike="noStrike">
                <a:latin typeface="Rockwell"/>
                <a:ea typeface="Rockwell"/>
                <a:cs typeface="Rockwell"/>
                <a:sym typeface="Rockwel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1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3655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ts val="1700"/>
              <a:buFont typeface="Noto Sans Symbols"/>
              <a:buChar char="▪"/>
              <a:defRPr b="0" i="0" sz="20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-325755" lvl="1" marL="914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53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-314960" lvl="2" marL="1371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-314960" lvl="3" marL="18288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-314960" lvl="4" marL="22860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-314960" lvl="5" marL="27432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-314960" lvl="6" marL="32004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-314959" lvl="7" marL="3657600" marR="0" rtl="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-314959" lvl="8" marL="4114800" marR="0" rtl="0" algn="l">
              <a:lnSpc>
                <a:spcPct val="90000"/>
              </a:lnSpc>
              <a:spcBef>
                <a:spcPts val="400"/>
              </a:spcBef>
              <a:spcAft>
                <a:spcPts val="200"/>
              </a:spcAft>
              <a:buClr>
                <a:srgbClr val="9E3611"/>
              </a:buClr>
              <a:buSzPts val="1360"/>
              <a:buFont typeface="Noto Sans Symbols"/>
              <a:buChar char="▪"/>
              <a:defRPr b="0" i="0" sz="16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8" name="Google Shape;8;p31"/>
          <p:cNvSpPr txBox="1"/>
          <p:nvPr>
            <p:ph idx="10" type="dt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sp>
        <p:nvSpPr>
          <p:cNvPr id="9" name="Google Shape;9;p31"/>
          <p:cNvSpPr txBox="1"/>
          <p:nvPr>
            <p:ph idx="11" type="ftr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100" u="none" cap="none" strike="noStrike">
                <a:solidFill>
                  <a:schemeClr val="dk2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/>
        </p:txBody>
      </p:sp>
      <p:grpSp>
        <p:nvGrpSpPr>
          <p:cNvPr id="10" name="Google Shape;10;p31"/>
          <p:cNvGrpSpPr/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Google Shape;11;p31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rotWithShape="1">
              <a:blip r:embed="rId1">
                <a:alphaModFix/>
              </a:blip>
              <a:tile algn="tl" flip="none" tx="50800" sx="85000" ty="0" sy="85000"/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31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3" name="Google Shape;13;p31"/>
          <p:cNvSpPr txBox="1"/>
          <p:nvPr>
            <p:ph idx="12" type="sldNum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Rockwell"/>
                <a:ea typeface="Rockwell"/>
                <a:cs typeface="Rockwell"/>
                <a:sym typeface="Rockwell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mn-M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8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6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9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7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8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0.png"/><Relationship Id="rId4" Type="http://schemas.openxmlformats.org/officeDocument/2006/relationships/image" Target="../media/image2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"/>
          <p:cNvSpPr txBox="1"/>
          <p:nvPr>
            <p:ph type="ctrTitle"/>
          </p:nvPr>
        </p:nvSpPr>
        <p:spPr>
          <a:xfrm>
            <a:off x="408029" y="1074044"/>
            <a:ext cx="11375941" cy="176742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4800"/>
              <a:buFont typeface="Times New Roman"/>
              <a:buNone/>
            </a:pPr>
            <a:r>
              <a:rPr b="1" lang="mn-MN" sz="4800">
                <a:latin typeface="Times New Roman"/>
                <a:ea typeface="Times New Roman"/>
                <a:cs typeface="Times New Roman"/>
                <a:sym typeface="Times New Roman"/>
              </a:rPr>
              <a:t>LECTURE 12. COMPOSITE INTERVAL</a:t>
            </a:r>
            <a:b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               </a:t>
            </a:r>
            <a:r>
              <a:rPr b="1" lang="mn-MN" sz="4800">
                <a:latin typeface="Times New Roman"/>
                <a:ea typeface="Times New Roman"/>
                <a:cs typeface="Times New Roman"/>
                <a:sym typeface="Times New Roman"/>
              </a:rPr>
              <a:t>НИЙЛМЭЛ ИНТЕРВАЛ</a:t>
            </a:r>
            <a:endParaRPr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5" name="Google Shape;105;p1"/>
          <p:cNvSpPr txBox="1"/>
          <p:nvPr>
            <p:ph idx="1" type="subTitle"/>
          </p:nvPr>
        </p:nvSpPr>
        <p:spPr>
          <a:xfrm>
            <a:off x="929640" y="2777707"/>
            <a:ext cx="10232941" cy="194094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-457200" lvl="0" marL="4572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85000"/>
              <a:buFont typeface="Rockwell"/>
              <a:buAutoNum type="arabicPeriod"/>
            </a:pP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Нийлмэл интервал  </a:t>
            </a:r>
            <a:r>
              <a:rPr b="1" lang="mn-MN" sz="3300">
                <a:latin typeface="Times New Roman"/>
                <a:ea typeface="Times New Roman"/>
                <a:cs typeface="Times New Roman"/>
                <a:sym typeface="Times New Roman"/>
              </a:rPr>
              <a:t>/Composite interval/</a:t>
            </a:r>
            <a:endParaRPr sz="33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5000"/>
              <a:buFont typeface="Rockwell"/>
              <a:buAutoNum type="arabicPeriod"/>
            </a:pP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Интервалын энгармонизмын адилтгалын ойлголт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5000"/>
              <a:buNone/>
            </a:pPr>
            <a:r>
              <a:rPr b="1" lang="mn-MN" sz="3200">
                <a:latin typeface="Times New Roman"/>
                <a:ea typeface="Times New Roman"/>
                <a:cs typeface="Times New Roman"/>
                <a:sym typeface="Times New Roman"/>
              </a:rPr>
              <a:t>/The concept of analogy interval’s enharmonicism/</a:t>
            </a:r>
            <a:endParaRPr sz="32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ct val="85000"/>
              <a:buNone/>
            </a:pPr>
            <a:r>
              <a:t/>
            </a:r>
            <a:endParaRPr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06" name="Google Shape;106;p1"/>
          <p:cNvSpPr txBox="1"/>
          <p:nvPr/>
        </p:nvSpPr>
        <p:spPr>
          <a:xfrm>
            <a:off x="1630394" y="5382882"/>
            <a:ext cx="9713343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mn-MN" sz="1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								Багш:  Э.Зулцэцэг Ph.D </a:t>
            </a:r>
            <a:endParaRPr/>
          </a:p>
        </p:txBody>
      </p:sp>
      <p:sp>
        <p:nvSpPr>
          <p:cNvPr id="107" name="Google Shape;107;p1"/>
          <p:cNvSpPr/>
          <p:nvPr/>
        </p:nvSpPr>
        <p:spPr>
          <a:xfrm>
            <a:off x="5144219" y="561083"/>
            <a:ext cx="6096000" cy="10259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1" lang="mn-MN" sz="18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MUSIC THEORY</a:t>
            </a: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br>
              <a:rPr lang="mn-MN" sz="1800">
                <a:solidFill>
                  <a:schemeClr val="dk1"/>
                </a:solidFill>
                <a:latin typeface="Rockwell"/>
                <a:ea typeface="Rockwell"/>
                <a:cs typeface="Rockwell"/>
                <a:sym typeface="Rockwell"/>
              </a:rPr>
            </a:br>
            <a:endParaRPr sz="1800">
              <a:solidFill>
                <a:schemeClr val="dk1"/>
              </a:solidFill>
              <a:latin typeface="Rockwell"/>
              <a:ea typeface="Rockwell"/>
              <a:cs typeface="Rockwell"/>
              <a:sym typeface="Rockwel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000"/>
              <a:buFont typeface="Times New Roman"/>
              <a:buNone/>
            </a:pPr>
            <a:r>
              <a:rPr b="1" lang="mn-MN" sz="6000">
                <a:latin typeface="Times New Roman"/>
                <a:ea typeface="Times New Roman"/>
                <a:cs typeface="Times New Roman"/>
                <a:sym typeface="Times New Roman"/>
              </a:rPr>
              <a:t>ДЭД СЭДЭВ</a:t>
            </a:r>
            <a:endParaRPr b="1" sz="6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3" name="Google Shape;113;p2"/>
          <p:cNvSpPr txBox="1"/>
          <p:nvPr/>
        </p:nvSpPr>
        <p:spPr>
          <a:xfrm>
            <a:off x="979529" y="2093976"/>
            <a:ext cx="10232941" cy="385169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10000"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9E3611"/>
              </a:buClr>
              <a:buSzPct val="85000"/>
              <a:buFont typeface="Noto Sans Symbols"/>
              <a:buNone/>
            </a:pPr>
            <a:r>
              <a:rPr b="1" lang="mn-MN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1.Нийлмэл интервал </a:t>
            </a:r>
            <a:endParaRPr b="1"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ct val="85000"/>
              <a:buFont typeface="Noto Sans Symbols"/>
              <a:buNone/>
            </a:pPr>
            <a:r>
              <a:rPr b="1" lang="mn-MN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</a:t>
            </a:r>
            <a:r>
              <a:rPr b="1" lang="mn-MN" sz="43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/Composite interval/</a:t>
            </a:r>
            <a:endParaRPr sz="43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ct val="85000"/>
              <a:buFont typeface="Noto Sans Symbols"/>
              <a:buNone/>
            </a:pPr>
            <a:r>
              <a:rPr b="1" lang="mn-MN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2.Интервалын энгармонизмын адилтгалын ойлголт</a:t>
            </a:r>
            <a:endParaRPr b="1" sz="6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ct val="85000"/>
              <a:buFont typeface="Noto Sans Symbols"/>
              <a:buNone/>
            </a:pPr>
            <a:r>
              <a:rPr b="1" lang="mn-MN" sz="39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/The concept of analogy interval’s enharmonicism/</a:t>
            </a:r>
            <a:endParaRPr b="1" sz="39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457200" marR="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Clr>
                <a:srgbClr val="9E3611"/>
              </a:buClr>
              <a:buSzPct val="85000"/>
              <a:buFont typeface="Rockwell"/>
              <a:buNone/>
            </a:pPr>
            <a:r>
              <a:t/>
            </a:r>
            <a:endParaRPr sz="96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3"/>
          <p:cNvSpPr txBox="1"/>
          <p:nvPr>
            <p:ph type="title"/>
          </p:nvPr>
        </p:nvSpPr>
        <p:spPr>
          <a:xfrm>
            <a:off x="1479804" y="758952"/>
            <a:ext cx="9232392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Times New Roman"/>
              <a:buNone/>
            </a:pPr>
            <a:r>
              <a:rPr b="1" lang="mn-MN">
                <a:latin typeface="Times New Roman"/>
                <a:ea typeface="Times New Roman"/>
                <a:cs typeface="Times New Roman"/>
                <a:sym typeface="Times New Roman"/>
              </a:rPr>
              <a:t>1. НИЙЛМЭЛ ИНТЕРВАЛ /COMPOSITE INTERVAL/</a:t>
            </a:r>
            <a:endParaRPr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9" name="Google Shape;119;p3"/>
          <p:cNvSpPr txBox="1"/>
          <p:nvPr>
            <p:ph idx="1" type="body"/>
          </p:nvPr>
        </p:nvSpPr>
        <p:spPr>
          <a:xfrm>
            <a:off x="1197864" y="2464309"/>
            <a:ext cx="9796272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060"/>
              <a:buNone/>
            </a:pPr>
            <a:r>
              <a:rPr lang="mn-MN" sz="3600">
                <a:latin typeface="Times New Roman"/>
                <a:ea typeface="Times New Roman"/>
                <a:cs typeface="Times New Roman"/>
                <a:sym typeface="Times New Roman"/>
              </a:rPr>
              <a:t>	Хөгжимд энгийн ялгацуудаас гадна октаваас өргөн ялгац түгээмэл хэрэглээтэй. Октаваас өргөн ялгацуудыг хөгжмийн ухаанд нийлмэл ялгац гэж нэрлэх ба октав дээр бусад 7 ялгацыг бүх хувилбараар нь (их, бага, ихэссэн-багассан, цэвэр) нэмэж байгуулна. </a:t>
            </a:r>
            <a:endParaRPr sz="8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4"/>
          <p:cNvSpPr txBox="1"/>
          <p:nvPr>
            <p:ph idx="1" type="body"/>
          </p:nvPr>
        </p:nvSpPr>
        <p:spPr>
          <a:xfrm>
            <a:off x="1600200" y="808526"/>
            <a:ext cx="89916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90"/>
              <a:buNone/>
            </a:pPr>
            <a:r>
              <a:rPr lang="mn-MN" sz="5400">
                <a:latin typeface="Times New Roman"/>
                <a:ea typeface="Times New Roman"/>
                <a:cs typeface="Times New Roman"/>
                <a:sym typeface="Times New Roman"/>
              </a:rPr>
              <a:t>Нийлмэл ялгац бүрийг мөн л латинаар нэрлэх ба нэр нь тэдгээрийг байгуулах аргаар тайлагдана. Өөрөөр хэлбэл өргөөшөө хэдэн өргийн багтаамжтай байгаагаар тодорхойлогдох бөлгөө: </a:t>
            </a:r>
            <a:endParaRPr sz="5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" name="Google Shape;129;p5"/>
          <p:cNvGraphicFramePr/>
          <p:nvPr/>
        </p:nvGraphicFramePr>
        <p:xfrm>
          <a:off x="536331" y="123092"/>
          <a:ext cx="3000000" cy="3000000"/>
        </p:xfrm>
        <a:graphic>
          <a:graphicData uri="http://schemas.openxmlformats.org/drawingml/2006/table">
            <a:tbl>
              <a:tblPr bandRow="1" firstCol="1" firstRow="1">
                <a:noFill/>
                <a:tableStyleId>{D4C38419-B162-4ABE-8FF7-3D2B66AD06EF}</a:tableStyleId>
              </a:tblPr>
              <a:tblGrid>
                <a:gridCol w="2228375"/>
                <a:gridCol w="2833225"/>
                <a:gridCol w="2228375"/>
                <a:gridCol w="1914700"/>
                <a:gridCol w="1914700"/>
              </a:tblGrid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Нона (секунд+ц.8)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Бага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6.5т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б.9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503250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их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и.9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Децим  (терц+ц.8)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Бага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7.5т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б.10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их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и.10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Ундецим  (кварт+ц.8)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Цэвэр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8.5т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ц.11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503250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Ихэссэн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ихэс.11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12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Дуодецим  (квинт+ц.8)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Багассан 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багас.12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503250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цэвэр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9.5т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ц.12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13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Терцдецима (секст+ц.8)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Бага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б.13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503250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их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10.5т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и.13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14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Квартдецим  (септим+ц.8)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Бага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б.14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503250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их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11.5т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и.14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449025"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15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 rowSpan="2"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Квинтдецим  (октав+ц.8)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Цэвэр 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12т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ц.15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  <a:tr h="503250">
                <a:tc vMerge="1"/>
                <a:tc vMerge="1"/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mn-MN" sz="2000" u="none" cap="none" strike="noStrik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1800" u="none" cap="none" strike="noStrike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0" marB="0" marR="68575" marL="68575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00"/>
              <a:buFont typeface="Times New Roman"/>
              <a:buNone/>
            </a:pPr>
            <a:r>
              <a:rPr lang="mn-MN" sz="4000" cap="none">
                <a:latin typeface="Times New Roman"/>
                <a:ea typeface="Times New Roman"/>
                <a:cs typeface="Times New Roman"/>
                <a:sym typeface="Times New Roman"/>
              </a:rPr>
              <a:t>Нийлмэл ялгацуудыг ноотоор үзүүлбэл:</a:t>
            </a:r>
            <a:endParaRPr sz="4000" cap="none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5" name="Google Shape;135;p6"/>
          <p:cNvSpPr/>
          <p:nvPr/>
        </p:nvSpPr>
        <p:spPr>
          <a:xfrm>
            <a:off x="1526931" y="5496802"/>
            <a:ext cx="9138138" cy="887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1. Нийлмэл ялгацууд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Х.85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6" name="Google Shape;136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40975" y="2093976"/>
            <a:ext cx="8636561" cy="30980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"/>
          <p:cNvSpPr txBox="1"/>
          <p:nvPr>
            <p:ph idx="1" type="body"/>
          </p:nvPr>
        </p:nvSpPr>
        <p:spPr>
          <a:xfrm>
            <a:off x="757994" y="1652927"/>
            <a:ext cx="10641506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Нийлмэл ялгацуудыг хөнтрөхдөө ялгацын эгшгүүдийг дараах аргаар нүүлгэнэ: 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742950" lvl="0" marL="74295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3740"/>
              <a:buFont typeface="Rockwell"/>
              <a:buAutoNum type="arabicPeriod"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Нийлмэл ялгацын аль нэг эгшгийг хоёр октаваар үсэргэн нүүлгэх (доод эгшгийг дээш нь, дээд эгшгийг доош нь);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8"/>
          <p:cNvSpPr txBox="1"/>
          <p:nvPr>
            <p:ph idx="1" type="body"/>
          </p:nvPr>
        </p:nvSpPr>
        <p:spPr>
          <a:xfrm>
            <a:off x="723489" y="1928972"/>
            <a:ext cx="10641506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740"/>
              <a:buNone/>
            </a:pPr>
            <a:r>
              <a:rPr lang="mn-MN" sz="4400">
                <a:latin typeface="Times New Roman"/>
                <a:ea typeface="Times New Roman"/>
                <a:cs typeface="Times New Roman"/>
                <a:sym typeface="Times New Roman"/>
              </a:rPr>
              <a:t>2. Нийлмэл ялгацын хоёр эгшгийг өөд өөдөөс нь октаваар нүүлгэх (хоолойн зөрлөг үүснэ):</a:t>
            </a:r>
            <a:endParaRPr sz="4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9"/>
          <p:cNvSpPr/>
          <p:nvPr/>
        </p:nvSpPr>
        <p:spPr>
          <a:xfrm>
            <a:off x="1459523" y="5064368"/>
            <a:ext cx="9144000" cy="15010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2. Нийлмэл ялгацын хөнтрөлүүд</a:t>
            </a:r>
            <a:endParaRPr/>
          </a:p>
          <a:p>
            <a:pPr indent="0" lvl="0" marL="0" marR="0" rtl="0" algn="ctr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Х.86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2" name="Google Shape;152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09350" y="514825"/>
            <a:ext cx="10690650" cy="416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0"/>
          <p:cNvSpPr txBox="1"/>
          <p:nvPr>
            <p:ph idx="1" type="body"/>
          </p:nvPr>
        </p:nvSpPr>
        <p:spPr>
          <a:xfrm>
            <a:off x="1069848" y="896645"/>
            <a:ext cx="10058400" cy="52755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	Нийлмэл ялгацын хоёр эгшгийн хоорондох зай квинтдецимаас ч (хос октав) давах тохиолдол байж болох тул ингэхэд ялгацын нэр хэвээр үлдэж гагцхүү хоёр октав давсан (эсвэл гурван октав) гэсэн тодотголтой болно: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None/>
            </a:pPr>
            <a:r>
              <a:t/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1"/>
          <p:cNvSpPr/>
          <p:nvPr/>
        </p:nvSpPr>
        <p:spPr>
          <a:xfrm>
            <a:off x="1862505" y="5099539"/>
            <a:ext cx="8918330" cy="887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3. Хоёр октав давсан ялгац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Х.86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3" name="Google Shape;163;p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81050" y="900475"/>
            <a:ext cx="9046526" cy="3636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2"/>
          <p:cNvSpPr txBox="1"/>
          <p:nvPr>
            <p:ph idx="1" type="body"/>
          </p:nvPr>
        </p:nvSpPr>
        <p:spPr>
          <a:xfrm>
            <a:off x="756138" y="896815"/>
            <a:ext cx="11025554" cy="52753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-259080" lvl="0" marL="18288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Char char="▪"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2 октав давсан терц 				(15+3=18) </a:t>
            </a:r>
            <a:endParaRPr/>
          </a:p>
          <a:p>
            <a:pPr indent="-259080" lvl="0" marL="18288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Char char="▪"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2 октав давсан кварт 			(15+4=19)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59080" lvl="0" marL="18288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Char char="▪"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2 октав давсан секст 			(15+6=21)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259080" lvl="0" marL="182880" rtl="0" algn="ctr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080"/>
              <a:buChar char="▪"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2 октав давсан септим			(15+7=22)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3"/>
          <p:cNvSpPr txBox="1"/>
          <p:nvPr>
            <p:ph type="title"/>
          </p:nvPr>
        </p:nvSpPr>
        <p:spPr>
          <a:xfrm>
            <a:off x="810416" y="484632"/>
            <a:ext cx="10571167" cy="25505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None/>
            </a:pPr>
            <a: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  <a:t>	Нийлмэл ялгац нийлмэл ялгацдаа хөнтрөх нь бий. Энэ тохиолдолд хоёр эгшиг бие биеийн эсрэг чигт тус бүр хоёр октаваар нүүнэ:</a:t>
            </a:r>
            <a:endParaRPr cap="none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4" name="Google Shape;174;p13"/>
          <p:cNvSpPr/>
          <p:nvPr/>
        </p:nvSpPr>
        <p:spPr>
          <a:xfrm>
            <a:off x="1586166" y="5304567"/>
            <a:ext cx="9019668" cy="887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4. Нийлмэл ялгацуудын хөнтрөлүүд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Х.86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5" name="Google Shape;17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67350" y="3253663"/>
            <a:ext cx="8713745" cy="19645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14"/>
          <p:cNvSpPr txBox="1"/>
          <p:nvPr>
            <p:ph type="title"/>
          </p:nvPr>
        </p:nvSpPr>
        <p:spPr>
          <a:xfrm>
            <a:off x="1069848" y="695648"/>
            <a:ext cx="1023706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Times New Roman"/>
              <a:buNone/>
            </a:pP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mn-MN" cap="none">
                <a:latin typeface="Times New Roman"/>
                <a:ea typeface="Times New Roman"/>
                <a:cs typeface="Times New Roman"/>
                <a:sym typeface="Times New Roman"/>
              </a:rPr>
              <a:t>Аливаа аялгууны бүтцэд энгийн ялгацууд давамгайлах үүрэгтэй ч нийлмэл ялгац орсон аялгуу бишгүйдээ л тааралдана:</a:t>
            </a:r>
            <a:endParaRPr cap="none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5"/>
          <p:cNvSpPr/>
          <p:nvPr/>
        </p:nvSpPr>
        <p:spPr>
          <a:xfrm>
            <a:off x="1662567" y="5485946"/>
            <a:ext cx="9051622" cy="887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5. Нийлмэл ялгац орсон дууны жишээ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анхан шатны онол-суурь ухаан, Д.Жанчив, Бемби сан, Улаанбаатар 2007, Х.86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6" name="Google Shape;186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05600" y="1152350"/>
            <a:ext cx="10669026" cy="3329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16"/>
          <p:cNvSpPr txBox="1"/>
          <p:nvPr>
            <p:ph type="title"/>
          </p:nvPr>
        </p:nvSpPr>
        <p:spPr>
          <a:xfrm>
            <a:off x="989400" y="938192"/>
            <a:ext cx="10213197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3600"/>
              <a:buFont typeface="Times New Roman"/>
              <a:buNone/>
            </a:pP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2. ИНТЕРВАЛЫН ЭНГАРМОНИЗМЫН АДИЛТГАЛЫН ОЙЛГОЛТ </a:t>
            </a:r>
            <a:b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mn-MN" sz="3600">
                <a:latin typeface="Times New Roman"/>
                <a:ea typeface="Times New Roman"/>
                <a:cs typeface="Times New Roman"/>
                <a:sym typeface="Times New Roman"/>
              </a:rPr>
              <a:t>/THE CONCEPT OF ANALOGY INTERVAL’S ENHARMONICISM/</a:t>
            </a:r>
            <a:br>
              <a:rPr lang="mn-MN" sz="3600">
                <a:latin typeface="Times New Roman"/>
                <a:ea typeface="Times New Roman"/>
                <a:cs typeface="Times New Roman"/>
                <a:sym typeface="Times New Roman"/>
              </a:rPr>
            </a:br>
            <a:endParaRPr sz="36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92" name="Google Shape;192;p16"/>
          <p:cNvSpPr txBox="1"/>
          <p:nvPr>
            <p:ph idx="1" type="body"/>
          </p:nvPr>
        </p:nvSpPr>
        <p:spPr>
          <a:xfrm>
            <a:off x="1066799" y="3328771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080"/>
              <a:buNone/>
            </a:pPr>
            <a:r>
              <a:rPr lang="mn-MN" sz="4800">
                <a:latin typeface="Times New Roman"/>
                <a:ea typeface="Times New Roman"/>
                <a:cs typeface="Times New Roman"/>
                <a:sym typeface="Times New Roman"/>
              </a:rPr>
              <a:t>	Тоон хэмжигдэхүүнээрээ өөр, сонсогдохдоо ижил интервалуудыг эгшиг нийцлийн хувьд тэнцүү интервалууд гэнэ. </a:t>
            </a:r>
            <a:endParaRPr sz="4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7"/>
          <p:cNvSpPr txBox="1"/>
          <p:nvPr>
            <p:ph idx="1" type="body"/>
          </p:nvPr>
        </p:nvSpPr>
        <p:spPr>
          <a:xfrm>
            <a:off x="1069848" y="703385"/>
            <a:ext cx="10058400" cy="546881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90"/>
              <a:buNone/>
            </a:pPr>
            <a:r>
              <a:rPr lang="mn-MN" sz="5400">
                <a:latin typeface="Times New Roman"/>
                <a:ea typeface="Times New Roman"/>
                <a:cs typeface="Times New Roman"/>
                <a:sym typeface="Times New Roman"/>
              </a:rPr>
              <a:t>	Эгшиг нийцлийн хувьд тэнцүү интервалуудын нэгнийх нь 2 эгшгийг хоёуланг нь эгшиг нийцлийн зарчмын дагуу өөр эгшгүүдээр орлуулсан тохиолдолд тэдгээрийн тоон хэмжигдэхүүн ижил байна. </a:t>
            </a:r>
            <a:endParaRPr sz="5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just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590"/>
              <a:buNone/>
            </a:pPr>
            <a:r>
              <a:t/>
            </a:r>
            <a:endParaRPr sz="5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8"/>
          <p:cNvSpPr/>
          <p:nvPr/>
        </p:nvSpPr>
        <p:spPr>
          <a:xfrm>
            <a:off x="2772792" y="4833142"/>
            <a:ext cx="6646416" cy="8874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6. Нийлмэл ялгацын энгармонизм</a:t>
            </a:r>
            <a:endParaRPr sz="2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онол, В.Вахромеев, Бемби сан, Улаанбаатар 2012,Х.54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3" name="Google Shape;2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94275" y="994100"/>
            <a:ext cx="10256701" cy="3395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9"/>
          <p:cNvSpPr txBox="1"/>
          <p:nvPr>
            <p:ph idx="1" type="body"/>
          </p:nvPr>
        </p:nvSpPr>
        <p:spPr>
          <a:xfrm>
            <a:off x="1069848" y="1424354"/>
            <a:ext cx="10058400" cy="474784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90"/>
              <a:buNone/>
            </a:pPr>
            <a:r>
              <a:rPr lang="mn-MN" sz="5400">
                <a:latin typeface="Times New Roman"/>
                <a:ea typeface="Times New Roman"/>
                <a:cs typeface="Times New Roman"/>
                <a:sym typeface="Times New Roman"/>
              </a:rPr>
              <a:t>	Дээр дурдсан хроматик интервалуудаас гадна интервалыг 2 хромат хагас шатаар ихэсгэх юм уу багасгаж, давхар ихэссэн ба багассан интервал үүсгэж болно. </a:t>
            </a:r>
            <a:endParaRPr sz="5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20"/>
          <p:cNvSpPr txBox="1"/>
          <p:nvPr>
            <p:ph idx="1" type="body"/>
          </p:nvPr>
        </p:nvSpPr>
        <p:spPr>
          <a:xfrm>
            <a:off x="1066800" y="550060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just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590"/>
              <a:buNone/>
            </a:pPr>
            <a:r>
              <a:rPr lang="mn-MN" sz="5400">
                <a:latin typeface="Times New Roman"/>
                <a:ea typeface="Times New Roman"/>
                <a:cs typeface="Times New Roman"/>
                <a:sym typeface="Times New Roman"/>
              </a:rPr>
              <a:t>	Давхар ихэссэн кварт, давхар багассан квинт бусдаасаа олонтоо тааралддаг. </a:t>
            </a:r>
            <a:endParaRPr sz="5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182880" rtl="0" algn="l">
              <a:lnSpc>
                <a:spcPct val="90000"/>
              </a:lnSpc>
              <a:spcBef>
                <a:spcPts val="1200"/>
              </a:spcBef>
              <a:spcAft>
                <a:spcPts val="0"/>
              </a:spcAft>
              <a:buSzPts val="4590"/>
              <a:buNone/>
            </a:pPr>
            <a:r>
              <a:t/>
            </a:r>
            <a:endParaRPr sz="5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4" name="Google Shape;214;p20"/>
          <p:cNvSpPr/>
          <p:nvPr/>
        </p:nvSpPr>
        <p:spPr>
          <a:xfrm>
            <a:off x="451280" y="5223091"/>
            <a:ext cx="11289438" cy="15010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i="1"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Зураг 7. Нийлмэл ялгацын энгармонизм</a:t>
            </a:r>
            <a:endParaRPr i="1" sz="1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mn-MN" sz="1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Хөгжмийн онол, В.Вахромеев, Бемби сан, Улаанбаатар 2012,Х.54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50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5" name="Google Shape;21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49525" y="2971475"/>
            <a:ext cx="7285226" cy="2056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21"/>
          <p:cNvSpPr txBox="1"/>
          <p:nvPr>
            <p:ph idx="1" type="body"/>
          </p:nvPr>
        </p:nvSpPr>
        <p:spPr>
          <a:xfrm>
            <a:off x="1066800" y="2856212"/>
            <a:ext cx="10058400" cy="11455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6800"/>
              <a:buNone/>
            </a:pPr>
            <a:r>
              <a:rPr b="1" lang="mn-MN" sz="8000">
                <a:latin typeface="Times New Roman"/>
                <a:ea typeface="Times New Roman"/>
                <a:cs typeface="Times New Roman"/>
                <a:sym typeface="Times New Roman"/>
              </a:rPr>
              <a:t>ДАВТАХ АСУУЛТ</a:t>
            </a:r>
            <a:endParaRPr b="1" sz="8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4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" name="Google Shape;22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41158" y="992038"/>
            <a:ext cx="8398731" cy="41584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0" name="Google Shape;230;p23"/>
          <p:cNvPicPr preferRelativeResize="0"/>
          <p:nvPr/>
        </p:nvPicPr>
        <p:blipFill rotWithShape="1">
          <a:blip r:embed="rId3">
            <a:alphaModFix/>
          </a:blip>
          <a:srcRect b="36052" l="19150" r="16261" t="38317"/>
          <a:stretch/>
        </p:blipFill>
        <p:spPr>
          <a:xfrm>
            <a:off x="566916" y="957382"/>
            <a:ext cx="11274696" cy="44843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4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74929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/>
          </a:p>
        </p:txBody>
      </p:sp>
      <p:pic>
        <p:nvPicPr>
          <p:cNvPr id="236" name="Google Shape;236;p24"/>
          <p:cNvPicPr preferRelativeResize="0"/>
          <p:nvPr/>
        </p:nvPicPr>
        <p:blipFill rotWithShape="1">
          <a:blip r:embed="rId3">
            <a:alphaModFix/>
          </a:blip>
          <a:srcRect b="50000" l="19587" r="21577" t="28867"/>
          <a:stretch/>
        </p:blipFill>
        <p:spPr>
          <a:xfrm>
            <a:off x="800826" y="1120626"/>
            <a:ext cx="10590347" cy="40507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5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74929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/>
          </a:p>
        </p:txBody>
      </p:sp>
      <p:pic>
        <p:nvPicPr>
          <p:cNvPr id="242" name="Google Shape;242;p25"/>
          <p:cNvPicPr preferRelativeResize="0"/>
          <p:nvPr/>
        </p:nvPicPr>
        <p:blipFill rotWithShape="1">
          <a:blip r:embed="rId3">
            <a:alphaModFix/>
          </a:blip>
          <a:srcRect b="28932" l="18495" r="22087" t="50000"/>
          <a:stretch/>
        </p:blipFill>
        <p:spPr>
          <a:xfrm>
            <a:off x="701335" y="1122980"/>
            <a:ext cx="10315668" cy="37863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p26"/>
          <p:cNvSpPr txBox="1"/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5400"/>
              <a:buFont typeface="Rockwell"/>
              <a:buNone/>
            </a:pPr>
            <a:r>
              <a:t/>
            </a:r>
            <a:endParaRPr/>
          </a:p>
        </p:txBody>
      </p:sp>
      <p:sp>
        <p:nvSpPr>
          <p:cNvPr id="248" name="Google Shape;248;p26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74929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/>
          </a:p>
        </p:txBody>
      </p:sp>
      <p:pic>
        <p:nvPicPr>
          <p:cNvPr id="249" name="Google Shape;249;p26"/>
          <p:cNvPicPr preferRelativeResize="0"/>
          <p:nvPr/>
        </p:nvPicPr>
        <p:blipFill rotWithShape="1">
          <a:blip r:embed="rId3">
            <a:alphaModFix/>
          </a:blip>
          <a:srcRect b="22200" l="19223" r="16844" t="38705"/>
          <a:stretch/>
        </p:blipFill>
        <p:spPr>
          <a:xfrm>
            <a:off x="730767" y="685800"/>
            <a:ext cx="10730466" cy="51542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4" name="Google Shape;254;p27"/>
          <p:cNvPicPr preferRelativeResize="0"/>
          <p:nvPr/>
        </p:nvPicPr>
        <p:blipFill rotWithShape="1">
          <a:blip r:embed="rId3">
            <a:alphaModFix/>
          </a:blip>
          <a:srcRect b="38252" l="18567" r="18374" t="38576"/>
          <a:stretch/>
        </p:blipFill>
        <p:spPr>
          <a:xfrm>
            <a:off x="511633" y="772002"/>
            <a:ext cx="11168733" cy="4909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8"/>
          <p:cNvSpPr txBox="1"/>
          <p:nvPr>
            <p:ph idx="1" type="body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74929" lvl="0" marL="18288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700"/>
              <a:buNone/>
            </a:pPr>
            <a:r>
              <a:t/>
            </a:r>
            <a:endParaRPr/>
          </a:p>
        </p:txBody>
      </p:sp>
      <p:pic>
        <p:nvPicPr>
          <p:cNvPr id="260" name="Google Shape;260;p28"/>
          <p:cNvPicPr preferRelativeResize="0"/>
          <p:nvPr/>
        </p:nvPicPr>
        <p:blipFill rotWithShape="1">
          <a:blip r:embed="rId3">
            <a:alphaModFix/>
          </a:blip>
          <a:srcRect b="32038" l="19661" r="20922" t="25243"/>
          <a:stretch/>
        </p:blipFill>
        <p:spPr>
          <a:xfrm>
            <a:off x="834500" y="798991"/>
            <a:ext cx="10822365" cy="53732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29"/>
          <p:cNvPicPr preferRelativeResize="0"/>
          <p:nvPr/>
        </p:nvPicPr>
        <p:blipFill rotWithShape="1">
          <a:blip r:embed="rId3">
            <a:alphaModFix/>
          </a:blip>
          <a:srcRect b="32557" l="20242" r="50703" t="53333"/>
          <a:stretch/>
        </p:blipFill>
        <p:spPr>
          <a:xfrm>
            <a:off x="1731145" y="858826"/>
            <a:ext cx="7831817" cy="21395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6" name="Google Shape;266;p29"/>
          <p:cNvPicPr preferRelativeResize="0"/>
          <p:nvPr/>
        </p:nvPicPr>
        <p:blipFill rotWithShape="1">
          <a:blip r:embed="rId4">
            <a:alphaModFix/>
          </a:blip>
          <a:srcRect b="32557" l="49357" r="26820" t="53333"/>
          <a:stretch/>
        </p:blipFill>
        <p:spPr>
          <a:xfrm>
            <a:off x="2560330" y="2968847"/>
            <a:ext cx="7071340" cy="235591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13043566a9b_0_0"/>
          <p:cNvSpPr txBox="1"/>
          <p:nvPr>
            <p:ph type="title"/>
          </p:nvPr>
        </p:nvSpPr>
        <p:spPr>
          <a:xfrm>
            <a:off x="1069848" y="484632"/>
            <a:ext cx="10058400" cy="16092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2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b="1" lang="mn-MN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Ашигласан материал: </a:t>
            </a:r>
            <a:endParaRPr/>
          </a:p>
        </p:txBody>
      </p:sp>
      <p:sp>
        <p:nvSpPr>
          <p:cNvPr id="272" name="Google Shape;272;g13043566a9b_0_0"/>
          <p:cNvSpPr txBox="1"/>
          <p:nvPr>
            <p:ph idx="1" type="body"/>
          </p:nvPr>
        </p:nvSpPr>
        <p:spPr>
          <a:xfrm>
            <a:off x="1069848" y="2121408"/>
            <a:ext cx="10058400" cy="4050900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mn-MN" sz="2800">
                <a:latin typeface="Arial"/>
                <a:ea typeface="Arial"/>
                <a:cs typeface="Arial"/>
                <a:sym typeface="Arial"/>
              </a:rPr>
              <a:t>1.Хөгжмийн онол, В.Вахромеев, Бемби сан, Улаанбаатар 2012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mn-MN" sz="2800">
                <a:latin typeface="Arial"/>
                <a:ea typeface="Arial"/>
                <a:cs typeface="Arial"/>
                <a:sym typeface="Arial"/>
              </a:rPr>
              <a:t>2.Хөгжмийн анхан шатны онол-суурь ухаан, Д.Жанчив, Бемби сан, Улаанбаатар 2007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mn-MN" sz="2800">
                <a:latin typeface="Arial"/>
                <a:ea typeface="Arial"/>
                <a:cs typeface="Arial"/>
                <a:sym typeface="Arial"/>
              </a:rPr>
              <a:t>3.Хөгжмийн онолын бодлого дасгал, Ж.Төгсжаргал, Улаанбаатар 2018</a:t>
            </a:r>
            <a:endParaRPr sz="28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0"/>
          <p:cNvSpPr txBox="1"/>
          <p:nvPr>
            <p:ph type="title"/>
          </p:nvPr>
        </p:nvSpPr>
        <p:spPr>
          <a:xfrm>
            <a:off x="1035343" y="1019469"/>
            <a:ext cx="10058400" cy="401835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Rockwell"/>
              <a:buNone/>
            </a:pPr>
            <a:r>
              <a:rPr lang="mn-MN"/>
              <a:t>АНХААРАЛ ХАНДУУЛСАНД БАЯРЛАЛАА</a:t>
            </a:r>
            <a:br>
              <a:rPr lang="mn-MN"/>
            </a:br>
            <a:r>
              <a:rPr lang="mn-MN">
                <a:solidFill>
                  <a:schemeClr val="accent1"/>
                </a:solidFill>
              </a:rPr>
              <a:t>“</a:t>
            </a:r>
            <a:r>
              <a:rPr b="1" lang="mn-MN">
                <a:solidFill>
                  <a:srgbClr val="C00000"/>
                </a:solidFill>
              </a:rPr>
              <a:t>ХӨГЖИМ НЬ ХҮНИЙ МӨН ЧАНАРГҮЙГЭЭР АМЬДАРЧ ЧАДАХГҮЙ ЦЭНГЭЛИЙН ТӨРЛИЙГ БИЙ БОЛГОДОГ”</a:t>
            </a:r>
            <a:br>
              <a:rPr b="1" lang="mn-MN">
                <a:solidFill>
                  <a:srgbClr val="C00000"/>
                </a:solidFill>
              </a:rPr>
            </a:br>
            <a:r>
              <a:rPr lang="mn-MN">
                <a:solidFill>
                  <a:schemeClr val="accent1"/>
                </a:solidFill>
              </a:rPr>
              <a:t> КҮНЗ</a:t>
            </a:r>
            <a:endParaRPr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1200">
        <p14:prism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Wood Type">
  <a:themeElements>
    <a:clrScheme name="Wood Type">
      <a:dk1>
        <a:srgbClr val="000000"/>
      </a:dk1>
      <a:lt1>
        <a:srgbClr val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2022-05-28T21:11:33Z</dcterms:created>
  <dc:creator>User</dc:creator>
</cp:coreProperties>
</file>