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jRlJljQ7thtkKK0W15G03ohXl4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3"/>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3"/>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3"/>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3"/>
          <p:cNvGrpSpPr/>
          <p:nvPr/>
        </p:nvGrpSpPr>
        <p:grpSpPr>
          <a:xfrm>
            <a:off x="9649215" y="4068923"/>
            <a:ext cx="1080904" cy="1080902"/>
            <a:chOff x="9685338" y="4460675"/>
            <a:chExt cx="1080904" cy="1080902"/>
          </a:xfrm>
        </p:grpSpPr>
        <p:sp>
          <p:nvSpPr>
            <p:cNvPr id="19" name="Google Shape;19;p33"/>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3"/>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3"/>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3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 name="Shape 36"/>
        <p:cNvGrpSpPr/>
        <p:nvPr/>
      </p:nvGrpSpPr>
      <p:grpSpPr>
        <a:xfrm>
          <a:off x="0" y="0"/>
          <a:ext cx="0" cy="0"/>
          <a:chOff x="0" y="0"/>
          <a:chExt cx="0" cy="0"/>
        </a:xfrm>
      </p:grpSpPr>
      <p:sp>
        <p:nvSpPr>
          <p:cNvPr id="37" name="Google Shape;37;p36"/>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6"/>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6"/>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40" name="Google Shape;40;p36"/>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6"/>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42" name="Google Shape;42;p36"/>
          <p:cNvGrpSpPr/>
          <p:nvPr/>
        </p:nvGrpSpPr>
        <p:grpSpPr>
          <a:xfrm>
            <a:off x="897399" y="2325848"/>
            <a:ext cx="1080904" cy="1080902"/>
            <a:chOff x="9685338" y="4460675"/>
            <a:chExt cx="1080904" cy="1080902"/>
          </a:xfrm>
        </p:grpSpPr>
        <p:sp>
          <p:nvSpPr>
            <p:cNvPr id="43" name="Google Shape;43;p36"/>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3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36"/>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3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7"/>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9" name="Google Shape;49;p37"/>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0" name="Google Shape;50;p3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3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8"/>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6" name="Google Shape;56;p38"/>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7" name="Google Shape;57;p38"/>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8" name="Google Shape;58;p38"/>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9" name="Google Shape;59;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3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0"/>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0"/>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0"/>
          <p:cNvGrpSpPr/>
          <p:nvPr/>
        </p:nvGrpSpPr>
        <p:grpSpPr>
          <a:xfrm>
            <a:off x="11401725" y="6229681"/>
            <a:ext cx="457200" cy="457200"/>
            <a:chOff x="11361456" y="6195813"/>
            <a:chExt cx="548640" cy="548640"/>
          </a:xfrm>
        </p:grpSpPr>
        <p:sp>
          <p:nvSpPr>
            <p:cNvPr id="75" name="Google Shape;75;p4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1"/>
          <p:cNvSpPr/>
          <p:nvPr>
            <p:ph idx="2" type="pic"/>
          </p:nvPr>
        </p:nvSpPr>
        <p:spPr>
          <a:xfrm>
            <a:off x="0" y="0"/>
            <a:ext cx="8303740" cy="6858000"/>
          </a:xfrm>
          <a:prstGeom prst="rect">
            <a:avLst/>
          </a:prstGeom>
          <a:solidFill>
            <a:srgbClr val="E1DFDF"/>
          </a:solidFill>
          <a:ln>
            <a:noFill/>
          </a:ln>
        </p:spPr>
      </p:sp>
      <p:sp>
        <p:nvSpPr>
          <p:cNvPr id="82" name="Google Shape;82;p41"/>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1"/>
          <p:cNvGrpSpPr/>
          <p:nvPr/>
        </p:nvGrpSpPr>
        <p:grpSpPr>
          <a:xfrm>
            <a:off x="11401725" y="6229681"/>
            <a:ext cx="457200" cy="457200"/>
            <a:chOff x="11361456" y="6195813"/>
            <a:chExt cx="548640" cy="548640"/>
          </a:xfrm>
        </p:grpSpPr>
        <p:sp>
          <p:nvSpPr>
            <p:cNvPr id="85" name="Google Shape;85;p4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2"/>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3"/>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3"/>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8.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2"/>
          <p:cNvGrpSpPr/>
          <p:nvPr/>
        </p:nvGrpSpPr>
        <p:grpSpPr>
          <a:xfrm>
            <a:off x="11401725" y="6229681"/>
            <a:ext cx="457200" cy="457200"/>
            <a:chOff x="11361456" y="6195813"/>
            <a:chExt cx="548640" cy="548640"/>
          </a:xfrm>
        </p:grpSpPr>
        <p:sp>
          <p:nvSpPr>
            <p:cNvPr id="11" name="Google Shape;11;p32"/>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525780" y="699050"/>
            <a:ext cx="11140440" cy="2615184"/>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14. SCALE, MAJOR SCALE</a:t>
            </a:r>
            <a:br>
              <a:rPr lang="mn-MN" sz="4800">
                <a:latin typeface="Times New Roman"/>
                <a:ea typeface="Times New Roman"/>
                <a:cs typeface="Times New Roman"/>
                <a:sym typeface="Times New Roman"/>
              </a:rPr>
            </a:br>
            <a:r>
              <a:rPr lang="mn-MN" sz="4800">
                <a:latin typeface="Times New Roman"/>
                <a:ea typeface="Times New Roman"/>
                <a:cs typeface="Times New Roman"/>
                <a:sym typeface="Times New Roman"/>
              </a:rPr>
              <a:t>              </a:t>
            </a:r>
            <a:r>
              <a:rPr b="1" lang="mn-MN" sz="4800">
                <a:latin typeface="Times New Roman"/>
                <a:ea typeface="Times New Roman"/>
                <a:cs typeface="Times New Roman"/>
                <a:sym typeface="Times New Roman"/>
              </a:rPr>
              <a:t>ЛАД, МАЖОРЫН ЛАД</a:t>
            </a:r>
            <a:endParaRPr sz="4800">
              <a:latin typeface="Times New Roman"/>
              <a:ea typeface="Times New Roman"/>
              <a:cs typeface="Times New Roman"/>
              <a:sym typeface="Times New Roman"/>
            </a:endParaRPr>
          </a:p>
        </p:txBody>
      </p:sp>
      <p:sp>
        <p:nvSpPr>
          <p:cNvPr id="105" name="Google Shape;105;p1"/>
          <p:cNvSpPr/>
          <p:nvPr/>
        </p:nvSpPr>
        <p:spPr>
          <a:xfrm>
            <a:off x="968828" y="2770016"/>
            <a:ext cx="10254343" cy="227754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mn-MN" sz="2800" u="none" cap="none" strike="noStrike">
                <a:solidFill>
                  <a:schemeClr val="dk1"/>
                </a:solidFill>
                <a:latin typeface="Times New Roman"/>
                <a:ea typeface="Times New Roman"/>
                <a:cs typeface="Times New Roman"/>
                <a:sym typeface="Times New Roman"/>
              </a:rPr>
              <a:t>1.Диез, бемольтой мажорын дэвсгэр хөгүүд /Tonality of major in a sharp flat/</a:t>
            </a:r>
            <a:endParaRPr b="0" i="0" sz="2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mn-MN" sz="2800" u="none" cap="none" strike="noStrike">
                <a:solidFill>
                  <a:schemeClr val="dk1"/>
                </a:solidFill>
                <a:latin typeface="Times New Roman"/>
                <a:ea typeface="Times New Roman"/>
                <a:cs typeface="Times New Roman"/>
                <a:sym typeface="Times New Roman"/>
              </a:rPr>
              <a:t>2.Мажорын хөгүүдийн эгшиг нийцэл, квинтийн тойрог /Major tonalities enharmony, circle of quint/</a:t>
            </a:r>
            <a:endParaRPr b="0" i="0" sz="28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06" name="Google Shape;106;p1"/>
          <p:cNvSpPr/>
          <p:nvPr/>
        </p:nvSpPr>
        <p:spPr>
          <a:xfrm>
            <a:off x="5092460" y="699050"/>
            <a:ext cx="6096000" cy="102592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mn-MN" sz="1800" u="none" cap="none" strike="noStrike">
                <a:solidFill>
                  <a:srgbClr val="000000"/>
                </a:solidFill>
                <a:latin typeface="Times New Roman"/>
                <a:ea typeface="Times New Roman"/>
                <a:cs typeface="Times New Roman"/>
                <a:sym typeface="Times New Roman"/>
              </a:rPr>
              <a:t>MUSIC THEORY</a:t>
            </a:r>
            <a:endParaRPr b="0" i="0" sz="1800" u="none" cap="none" strike="noStrike">
              <a:solidFill>
                <a:schemeClr val="dk1"/>
              </a:solidFill>
              <a:latin typeface="Rockwell"/>
              <a:ea typeface="Rockwell"/>
              <a:cs typeface="Rockwell"/>
              <a:sym typeface="Rockwell"/>
            </a:endParaRPr>
          </a:p>
          <a:p>
            <a:pPr indent="0" lvl="0" marL="0" marR="0" rtl="0" algn="l">
              <a:spcBef>
                <a:spcPts val="800"/>
              </a:spcBef>
              <a:spcAft>
                <a:spcPts val="0"/>
              </a:spcAft>
              <a:buNone/>
            </a:pPr>
            <a:br>
              <a:rPr b="0" i="0" lang="mn-MN" sz="1800" u="none" cap="none" strike="noStrike">
                <a:solidFill>
                  <a:schemeClr val="dk1"/>
                </a:solidFill>
                <a:latin typeface="Rockwell"/>
                <a:ea typeface="Rockwell"/>
                <a:cs typeface="Rockwell"/>
                <a:sym typeface="Rockwell"/>
              </a:rPr>
            </a:br>
            <a:endParaRPr sz="1800">
              <a:solidFill>
                <a:schemeClr val="dk1"/>
              </a:solidFill>
              <a:latin typeface="Rockwell"/>
              <a:ea typeface="Rockwell"/>
              <a:cs typeface="Rockwell"/>
              <a:sym typeface="Rockwell"/>
            </a:endParaRPr>
          </a:p>
        </p:txBody>
      </p:sp>
      <p:pic>
        <p:nvPicPr>
          <p:cNvPr id="107" name="Google Shape;107;p1"/>
          <p:cNvPicPr preferRelativeResize="0"/>
          <p:nvPr/>
        </p:nvPicPr>
        <p:blipFill>
          <a:blip r:embed="rId3">
            <a:alphaModFix/>
          </a:blip>
          <a:stretch>
            <a:fillRect/>
          </a:stretch>
        </p:blipFill>
        <p:spPr>
          <a:xfrm>
            <a:off x="152400" y="5199963"/>
            <a:ext cx="11887199" cy="60405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a:latin typeface="Times New Roman"/>
                <a:ea typeface="Times New Roman"/>
                <a:cs typeface="Times New Roman"/>
                <a:sym typeface="Times New Roman"/>
              </a:rPr>
              <a:t>ДЭД СЭДЭВ</a:t>
            </a:r>
            <a:endParaRPr>
              <a:latin typeface="Times New Roman"/>
              <a:ea typeface="Times New Roman"/>
              <a:cs typeface="Times New Roman"/>
              <a:sym typeface="Times New Roman"/>
            </a:endParaRPr>
          </a:p>
        </p:txBody>
      </p:sp>
      <p:sp>
        <p:nvSpPr>
          <p:cNvPr id="113" name="Google Shape;113;p2"/>
          <p:cNvSpPr txBox="1"/>
          <p:nvPr>
            <p:ph idx="1" type="body"/>
          </p:nvPr>
        </p:nvSpPr>
        <p:spPr>
          <a:xfrm>
            <a:off x="1069848" y="1992012"/>
            <a:ext cx="10058400" cy="405079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3060"/>
              <a:buAutoNum type="arabicPeriod"/>
            </a:pPr>
            <a:r>
              <a:rPr b="1" lang="mn-MN" sz="3600">
                <a:latin typeface="Times New Roman"/>
                <a:ea typeface="Times New Roman"/>
                <a:cs typeface="Times New Roman"/>
                <a:sym typeface="Times New Roman"/>
              </a:rPr>
              <a:t>Диез, бемольтой мажорын дэвсгэр хөгүүд </a:t>
            </a:r>
            <a:endParaRPr b="1"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b="1" lang="mn-MN" sz="3600">
                <a:latin typeface="Times New Roman"/>
                <a:ea typeface="Times New Roman"/>
                <a:cs typeface="Times New Roman"/>
                <a:sym typeface="Times New Roman"/>
              </a:rPr>
              <a:t>/Tonality of major in a sharp flat/</a:t>
            </a:r>
            <a:endParaRPr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b="1" lang="mn-MN" sz="3600">
                <a:latin typeface="Times New Roman"/>
                <a:ea typeface="Times New Roman"/>
                <a:cs typeface="Times New Roman"/>
                <a:sym typeface="Times New Roman"/>
              </a:rPr>
              <a:t>2.Мажорын хөгүүдийн эгшиг нийцэл, квинтийн тойрог</a:t>
            </a:r>
            <a:endParaRPr/>
          </a:p>
          <a:p>
            <a:pPr indent="0" lvl="0" marL="0" rtl="0" algn="l">
              <a:lnSpc>
                <a:spcPct val="90000"/>
              </a:lnSpc>
              <a:spcBef>
                <a:spcPts val="1200"/>
              </a:spcBef>
              <a:spcAft>
                <a:spcPts val="0"/>
              </a:spcAft>
              <a:buSzPts val="3060"/>
              <a:buNone/>
            </a:pPr>
            <a:r>
              <a:rPr b="1" lang="mn-MN" sz="3600">
                <a:latin typeface="Times New Roman"/>
                <a:ea typeface="Times New Roman"/>
                <a:cs typeface="Times New Roman"/>
                <a:sym typeface="Times New Roman"/>
              </a:rPr>
              <a:t> /Major tonalities enharmony, circle of quint/</a:t>
            </a:r>
            <a:endParaRPr sz="3600">
              <a:latin typeface="Times New Roman"/>
              <a:ea typeface="Times New Roman"/>
              <a:cs typeface="Times New Roman"/>
              <a:sym typeface="Times New Roman"/>
            </a:endParaRPr>
          </a:p>
          <a:p>
            <a:pPr indent="-241300" lvl="0" marL="457200" rtl="0" algn="l">
              <a:lnSpc>
                <a:spcPct val="90000"/>
              </a:lnSpc>
              <a:spcBef>
                <a:spcPts val="1200"/>
              </a:spcBef>
              <a:spcAft>
                <a:spcPts val="0"/>
              </a:spcAft>
              <a:buSzPts val="3400"/>
              <a:buFont typeface="Rockwell"/>
              <a:buNone/>
            </a:pPr>
            <a:r>
              <a:t/>
            </a:r>
            <a:endParaRPr sz="4000">
              <a:latin typeface="Times New Roman"/>
              <a:ea typeface="Times New Roman"/>
              <a:cs typeface="Times New Roman"/>
              <a:sym typeface="Times New Roman"/>
            </a:endParaRPr>
          </a:p>
          <a:p>
            <a:pPr indent="-241300" lvl="0" marL="457200" rtl="0" algn="l">
              <a:lnSpc>
                <a:spcPct val="90000"/>
              </a:lnSpc>
              <a:spcBef>
                <a:spcPts val="1200"/>
              </a:spcBef>
              <a:spcAft>
                <a:spcPts val="0"/>
              </a:spcAft>
              <a:buSzPts val="3400"/>
              <a:buFont typeface="Rockwell"/>
              <a:buNone/>
            </a:pPr>
            <a:r>
              <a:t/>
            </a:r>
            <a:endParaRPr sz="4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1069848" y="707366"/>
            <a:ext cx="10058400" cy="138661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b="1" lang="mn-MN" sz="3600"/>
              <a:t>1.ДИЕЗ, БЕМОЛЬТОЙ МАЖОРЫН ДЭВСГЭР ХӨГҮҮД /TONALITY OF MAJOR IN A SHARP FLAT/</a:t>
            </a:r>
            <a:br>
              <a:rPr lang="mn-MN" sz="3600"/>
            </a:br>
            <a:br>
              <a:rPr lang="mn-MN" sz="2700">
                <a:latin typeface="Calibri"/>
                <a:ea typeface="Calibri"/>
                <a:cs typeface="Calibri"/>
                <a:sym typeface="Calibri"/>
              </a:rPr>
            </a:br>
            <a:endParaRPr sz="2700"/>
          </a:p>
        </p:txBody>
      </p:sp>
      <p:sp>
        <p:nvSpPr>
          <p:cNvPr id="119" name="Google Shape;119;p3"/>
          <p:cNvSpPr/>
          <p:nvPr/>
        </p:nvSpPr>
        <p:spPr>
          <a:xfrm>
            <a:off x="812836" y="2022218"/>
            <a:ext cx="10572423"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r>
              <a:rPr lang="mn-MN" sz="4000">
                <a:solidFill>
                  <a:schemeClr val="dk1"/>
                </a:solidFill>
                <a:latin typeface="Times New Roman"/>
                <a:ea typeface="Times New Roman"/>
                <a:cs typeface="Times New Roman"/>
                <a:sym typeface="Times New Roman"/>
              </a:rPr>
              <a:t>Энгийн мажорын цомнолыг хөгжмийн эгшгийн эрэмбийн аль ч өргөөс (үүсмэл болон үндсэн ) үүсгэж болно. (өргүүдийн байрлал түрүүчийн бичсэнтэй адил байх нөхцөлд) Цомнол байрлаж буй өндөр намын байршлыг дэвсгэр хөг гэнэ.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130233" y="1259456"/>
            <a:ext cx="10058400" cy="433046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Тоник гэж тооцсон эгшгээс тухайн дэвсгэр хөгийн нэр үүснэ. Дэвсгэр хөгийн нэр нь тоник болон цомнолын нэр (тухайлбал мажор)-ээс бүтнэ.  Жишээлбэл:</a:t>
            </a:r>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До-мажор эсвэл C dur (үсгэн тэмдэглэгээ)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Соль-мажор эсвэл G dur гэх мэт. </a:t>
            </a:r>
            <a:endParaRPr/>
          </a:p>
          <a:p>
            <a:pPr indent="-74929" lvl="0" marL="182880" rtl="0" algn="l">
              <a:lnSpc>
                <a:spcPct val="90000"/>
              </a:lnSpc>
              <a:spcBef>
                <a:spcPts val="1200"/>
              </a:spcBef>
              <a:spcAft>
                <a:spcPts val="0"/>
              </a:spcAft>
              <a:buSzPts val="17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p:nvPr/>
        </p:nvSpPr>
        <p:spPr>
          <a:xfrm>
            <a:off x="1010440" y="1256079"/>
            <a:ext cx="10058400" cy="4401205"/>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chemeClr val="dk1"/>
                </a:solidFill>
                <a:latin typeface="Rockwell"/>
                <a:ea typeface="Rockwell"/>
                <a:cs typeface="Rockwell"/>
                <a:sym typeface="Rockwell"/>
              </a:rPr>
              <a:t>До эгшгээс байгуулагдсан мажорын цомнолын дэвсгэр хөгийг до мажор гэж нэрлэнэ. Түүний бүрэлдэхүүнд үүсмэл өргүүд оролцдог. Тэдгээрийн тоо дэвсгэр хөг бүрд янз бүр байна. Зарим дэвсгэр хөгт зөвхөн дээшилсэн өргүүд хэрэглэгддэг. </a:t>
            </a:r>
            <a:endParaRPr sz="40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p:nvPr/>
        </p:nvSpPr>
        <p:spPr>
          <a:xfrm>
            <a:off x="1027693" y="1204321"/>
            <a:ext cx="10058400" cy="4524315"/>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800">
                <a:solidFill>
                  <a:schemeClr val="dk1"/>
                </a:solidFill>
                <a:latin typeface="Rockwell"/>
                <a:ea typeface="Rockwell"/>
                <a:cs typeface="Rockwell"/>
                <a:sym typeface="Rockwell"/>
              </a:rPr>
              <a:t>Эдгээрийг тэмдэглэхэд тохирсон тооны диезүүд хэрэгтэй. Өөр дэвсгэр хөгүүдэд доошилсон өргүүд оролцдог учраас тэдгээрийг тэмдэглэхэд тохирсон тооны бемолиуд хэрэгтэй. </a:t>
            </a:r>
            <a:endParaRPr sz="4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p:nvPr/>
        </p:nvSpPr>
        <p:spPr>
          <a:xfrm>
            <a:off x="1033599" y="612844"/>
            <a:ext cx="10451374"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a:t>
            </a:r>
            <a:r>
              <a:rPr lang="mn-MN" sz="4400">
                <a:solidFill>
                  <a:schemeClr val="dk1"/>
                </a:solidFill>
                <a:latin typeface="Times New Roman"/>
                <a:ea typeface="Times New Roman"/>
                <a:cs typeface="Times New Roman"/>
                <a:sym typeface="Times New Roman"/>
              </a:rPr>
              <a:t>Иймээс хувиргалын тэмдэгтэй мажорын дэвсгэр хөгүүд диезтэй, бемольтой гэсэн хоёр хэсэгт хуваагдана. Хөгжмийн практикт 7 диез, 7 бемоль хүртэлх тэмдэгтэй дэвсгэр хөгүүд хэрэглэгддэг. Энэ дэвсгэр хөгүүдийн хувиргалын тэмдгүүдийг түлхүүрийн ард бичиж түлхүүрийн тэмдэг гэж нэрлэнэ. </a:t>
            </a:r>
            <a:endParaRPr sz="4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p:nvPr/>
        </p:nvSpPr>
        <p:spPr>
          <a:xfrm>
            <a:off x="1033599" y="612844"/>
            <a:ext cx="10451374"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a:t>
            </a:r>
            <a:r>
              <a:rPr lang="mn-MN" sz="3200">
                <a:solidFill>
                  <a:schemeClr val="dk1"/>
                </a:solidFill>
                <a:latin typeface="Times New Roman"/>
                <a:ea typeface="Times New Roman"/>
                <a:cs typeface="Times New Roman"/>
                <a:sym typeface="Times New Roman"/>
              </a:rPr>
              <a:t>	</a:t>
            </a:r>
            <a:r>
              <a:rPr lang="mn-MN" sz="4800">
                <a:solidFill>
                  <a:schemeClr val="dk1"/>
                </a:solidFill>
                <a:latin typeface="Times New Roman"/>
                <a:ea typeface="Times New Roman"/>
                <a:cs typeface="Times New Roman"/>
                <a:sym typeface="Times New Roman"/>
              </a:rPr>
              <a:t>Бие биеэс 1 тэмдгийн ялгаатай дэвсгэр хөгүүд 6 ижил эгшигтэй байдаг учраас төрөл дэвсгэр хөгүүд гэдэг. До мажорын диезтэй төрөл дэвсгэр хөг нь соль мажор байна. Түүний 1-р өрөг нь до мажорын тоникоос дээш цэвэр квинтийн зайд байрлана. </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9"/>
          <p:cNvSpPr/>
          <p:nvPr/>
        </p:nvSpPr>
        <p:spPr>
          <a:xfrm>
            <a:off x="1880559" y="5547110"/>
            <a:ext cx="85574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Х.65</a:t>
            </a:r>
            <a:endParaRPr sz="1800">
              <a:solidFill>
                <a:schemeClr val="dk1"/>
              </a:solidFill>
              <a:latin typeface="Rockwell"/>
              <a:ea typeface="Rockwell"/>
              <a:cs typeface="Rockwell"/>
              <a:sym typeface="Rockwell"/>
            </a:endParaRPr>
          </a:p>
        </p:txBody>
      </p:sp>
      <p:sp>
        <p:nvSpPr>
          <p:cNvPr id="150" name="Google Shape;150;p9"/>
          <p:cNvSpPr/>
          <p:nvPr/>
        </p:nvSpPr>
        <p:spPr>
          <a:xfrm>
            <a:off x="4886858" y="4827281"/>
            <a:ext cx="17109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1. Жишээ</a:t>
            </a:r>
            <a:endParaRPr sz="1800">
              <a:solidFill>
                <a:schemeClr val="dk1"/>
              </a:solidFill>
              <a:latin typeface="Rockwell"/>
              <a:ea typeface="Rockwell"/>
              <a:cs typeface="Rockwell"/>
              <a:sym typeface="Rockwell"/>
            </a:endParaRPr>
          </a:p>
        </p:txBody>
      </p:sp>
      <p:pic>
        <p:nvPicPr>
          <p:cNvPr id="151" name="Google Shape;151;p9"/>
          <p:cNvPicPr preferRelativeResize="0"/>
          <p:nvPr/>
        </p:nvPicPr>
        <p:blipFill>
          <a:blip r:embed="rId3">
            <a:alphaModFix/>
          </a:blip>
          <a:stretch>
            <a:fillRect/>
          </a:stretch>
        </p:blipFill>
        <p:spPr>
          <a:xfrm>
            <a:off x="1805849" y="660351"/>
            <a:ext cx="8477624" cy="4052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0"/>
          <p:cNvSpPr/>
          <p:nvPr/>
        </p:nvSpPr>
        <p:spPr>
          <a:xfrm>
            <a:off x="1349828" y="896734"/>
            <a:ext cx="9492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Rockwell"/>
                <a:ea typeface="Rockwell"/>
                <a:cs typeface="Rockwell"/>
                <a:sym typeface="Rockwell"/>
              </a:rPr>
              <a:t>Соль мажорын 7-р өрөг дээр эхний диез болох фа диез гарч ирнэ.  </a:t>
            </a:r>
            <a:endParaRPr/>
          </a:p>
        </p:txBody>
      </p:sp>
      <p:sp>
        <p:nvSpPr>
          <p:cNvPr id="157" name="Google Shape;157;p10"/>
          <p:cNvSpPr/>
          <p:nvPr/>
        </p:nvSpPr>
        <p:spPr>
          <a:xfrm>
            <a:off x="1978323" y="5616121"/>
            <a:ext cx="856315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Х.65</a:t>
            </a:r>
            <a:endParaRPr sz="1800">
              <a:solidFill>
                <a:schemeClr val="dk1"/>
              </a:solidFill>
              <a:latin typeface="Rockwell"/>
              <a:ea typeface="Rockwell"/>
              <a:cs typeface="Rockwell"/>
              <a:sym typeface="Rockwell"/>
            </a:endParaRPr>
          </a:p>
        </p:txBody>
      </p:sp>
      <p:sp>
        <p:nvSpPr>
          <p:cNvPr id="158" name="Google Shape;158;p10"/>
          <p:cNvSpPr/>
          <p:nvPr/>
        </p:nvSpPr>
        <p:spPr>
          <a:xfrm>
            <a:off x="4783341" y="4849009"/>
            <a:ext cx="17109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2. Жишээ</a:t>
            </a:r>
            <a:endParaRPr sz="1800">
              <a:solidFill>
                <a:schemeClr val="dk1"/>
              </a:solidFill>
              <a:latin typeface="Rockwell"/>
              <a:ea typeface="Rockwell"/>
              <a:cs typeface="Rockwell"/>
              <a:sym typeface="Rockwell"/>
            </a:endParaRPr>
          </a:p>
        </p:txBody>
      </p:sp>
      <p:pic>
        <p:nvPicPr>
          <p:cNvPr id="159" name="Google Shape;159;p10"/>
          <p:cNvPicPr preferRelativeResize="0"/>
          <p:nvPr/>
        </p:nvPicPr>
        <p:blipFill>
          <a:blip r:embed="rId3">
            <a:alphaModFix/>
          </a:blip>
          <a:stretch>
            <a:fillRect/>
          </a:stretch>
        </p:blipFill>
        <p:spPr>
          <a:xfrm>
            <a:off x="1834774" y="1622426"/>
            <a:ext cx="8631677" cy="2828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1"/>
          <p:cNvSpPr/>
          <p:nvPr/>
        </p:nvSpPr>
        <p:spPr>
          <a:xfrm>
            <a:off x="723900" y="560100"/>
            <a:ext cx="10744200" cy="173380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r>
              <a:rPr lang="mn-MN" sz="2000">
                <a:solidFill>
                  <a:schemeClr val="dk1"/>
                </a:solidFill>
                <a:latin typeface="Rockwell"/>
                <a:ea typeface="Rockwell"/>
                <a:cs typeface="Rockwell"/>
                <a:sym typeface="Rockwell"/>
              </a:rPr>
              <a:t>Өгөгдсөн жишээний тоник нь соль байна. Гарч ирсэн фа диез нь өгсөх оруулгын өрөг учраас VII-I өргүүдийн хооронд хагас шат бий болгоно. Соль мажороос дээш цэвэр квинтийн зайд Ре мажор байрлана. </a:t>
            </a:r>
            <a:endParaRPr/>
          </a:p>
          <a:p>
            <a:pPr indent="0" lvl="0" marL="0" marR="0" rtl="0" algn="just">
              <a:spcBef>
                <a:spcPts val="800"/>
              </a:spcBef>
              <a:spcAft>
                <a:spcPts val="0"/>
              </a:spcAft>
              <a:buNone/>
            </a:pPr>
            <a:r>
              <a:t/>
            </a:r>
            <a:endParaRPr sz="2800">
              <a:solidFill>
                <a:schemeClr val="dk1"/>
              </a:solidFill>
              <a:latin typeface="Calibri"/>
              <a:ea typeface="Calibri"/>
              <a:cs typeface="Calibri"/>
              <a:sym typeface="Calibri"/>
            </a:endParaRPr>
          </a:p>
        </p:txBody>
      </p:sp>
      <p:sp>
        <p:nvSpPr>
          <p:cNvPr id="165" name="Google Shape;165;p11"/>
          <p:cNvSpPr/>
          <p:nvPr/>
        </p:nvSpPr>
        <p:spPr>
          <a:xfrm>
            <a:off x="2107720" y="5564363"/>
            <a:ext cx="85372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Х.65</a:t>
            </a:r>
            <a:endParaRPr sz="1800">
              <a:solidFill>
                <a:schemeClr val="dk1"/>
              </a:solidFill>
              <a:latin typeface="Rockwell"/>
              <a:ea typeface="Rockwell"/>
              <a:cs typeface="Rockwell"/>
              <a:sym typeface="Rockwell"/>
            </a:endParaRPr>
          </a:p>
        </p:txBody>
      </p:sp>
      <p:sp>
        <p:nvSpPr>
          <p:cNvPr id="166" name="Google Shape;166;p11"/>
          <p:cNvSpPr/>
          <p:nvPr/>
        </p:nvSpPr>
        <p:spPr>
          <a:xfrm>
            <a:off x="4205347" y="5137994"/>
            <a:ext cx="32996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3.Соль ба ре мажор</a:t>
            </a:r>
            <a:endParaRPr sz="1800">
              <a:solidFill>
                <a:schemeClr val="dk1"/>
              </a:solidFill>
              <a:latin typeface="Rockwell"/>
              <a:ea typeface="Rockwell"/>
              <a:cs typeface="Rockwell"/>
              <a:sym typeface="Rockwell"/>
            </a:endParaRPr>
          </a:p>
        </p:txBody>
      </p:sp>
      <p:pic>
        <p:nvPicPr>
          <p:cNvPr id="167" name="Google Shape;167;p11"/>
          <p:cNvPicPr preferRelativeResize="0"/>
          <p:nvPr/>
        </p:nvPicPr>
        <p:blipFill>
          <a:blip r:embed="rId3">
            <a:alphaModFix/>
          </a:blip>
          <a:stretch>
            <a:fillRect/>
          </a:stretch>
        </p:blipFill>
        <p:spPr>
          <a:xfrm>
            <a:off x="1618037" y="2087849"/>
            <a:ext cx="8263765" cy="2993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2"/>
          <p:cNvSpPr/>
          <p:nvPr/>
        </p:nvSpPr>
        <p:spPr>
          <a:xfrm>
            <a:off x="1098430" y="1233425"/>
            <a:ext cx="9779480" cy="64633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mn-MN" sz="2400">
                <a:solidFill>
                  <a:schemeClr val="dk1"/>
                </a:solidFill>
                <a:latin typeface="Times New Roman"/>
                <a:ea typeface="Times New Roman"/>
                <a:cs typeface="Times New Roman"/>
                <a:sym typeface="Times New Roman"/>
              </a:rPr>
              <a:t>Ре мажорын VII өрөг дээр тооцоо ёсоор 2 дахь диез болох до диез гарна. </a:t>
            </a:r>
            <a:endParaRPr sz="2400">
              <a:solidFill>
                <a:schemeClr val="dk1"/>
              </a:solidFill>
              <a:latin typeface="Calibri"/>
              <a:ea typeface="Calibri"/>
              <a:cs typeface="Calibri"/>
              <a:sym typeface="Calibri"/>
            </a:endParaRPr>
          </a:p>
        </p:txBody>
      </p:sp>
      <p:sp>
        <p:nvSpPr>
          <p:cNvPr id="173" name="Google Shape;173;p12"/>
          <p:cNvSpPr/>
          <p:nvPr/>
        </p:nvSpPr>
        <p:spPr>
          <a:xfrm>
            <a:off x="1935192" y="5656721"/>
            <a:ext cx="810595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Х.66</a:t>
            </a:r>
            <a:endParaRPr sz="1800">
              <a:solidFill>
                <a:schemeClr val="dk1"/>
              </a:solidFill>
              <a:latin typeface="Rockwell"/>
              <a:ea typeface="Rockwell"/>
              <a:cs typeface="Rockwell"/>
              <a:sym typeface="Rockwell"/>
            </a:endParaRPr>
          </a:p>
        </p:txBody>
      </p:sp>
      <p:sp>
        <p:nvSpPr>
          <p:cNvPr id="174" name="Google Shape;174;p12"/>
          <p:cNvSpPr/>
          <p:nvPr/>
        </p:nvSpPr>
        <p:spPr>
          <a:xfrm>
            <a:off x="4468188" y="4753154"/>
            <a:ext cx="168437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Rockwell"/>
                <a:ea typeface="Rockwell"/>
                <a:cs typeface="Rockwell"/>
                <a:sym typeface="Rockwell"/>
              </a:rPr>
              <a:t>Зураг 4.Жишээ</a:t>
            </a:r>
            <a:endParaRPr sz="1800">
              <a:solidFill>
                <a:schemeClr val="dk1"/>
              </a:solidFill>
              <a:latin typeface="Rockwell"/>
              <a:ea typeface="Rockwell"/>
              <a:cs typeface="Rockwell"/>
              <a:sym typeface="Rockwell"/>
            </a:endParaRPr>
          </a:p>
        </p:txBody>
      </p:sp>
      <p:pic>
        <p:nvPicPr>
          <p:cNvPr id="175" name="Google Shape;175;p12"/>
          <p:cNvPicPr preferRelativeResize="0"/>
          <p:nvPr/>
        </p:nvPicPr>
        <p:blipFill>
          <a:blip r:embed="rId3">
            <a:alphaModFix/>
          </a:blip>
          <a:stretch>
            <a:fillRect/>
          </a:stretch>
        </p:blipFill>
        <p:spPr>
          <a:xfrm>
            <a:off x="1992063" y="2032156"/>
            <a:ext cx="6636632" cy="256859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p:nvPr/>
        </p:nvSpPr>
        <p:spPr>
          <a:xfrm>
            <a:off x="1181818" y="862641"/>
            <a:ext cx="9661585" cy="452431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3200">
                <a:solidFill>
                  <a:schemeClr val="dk1"/>
                </a:solidFill>
                <a:latin typeface="Times New Roman"/>
                <a:ea typeface="Times New Roman"/>
                <a:cs typeface="Times New Roman"/>
                <a:sym typeface="Times New Roman"/>
              </a:rPr>
              <a:t>Цаашдаа шинээр үүсэх эгшгийн цуваа бүрийн эхлэлийг түрүүчийн дэвсгэр хөгийг олж болно. Эдгээр эгшгийн цуваа бүрийн 7-р өрөг дээр шинээр 1 түлхүүрийн тэмдэг нэмэгдсээр 7 хүртэлх диезтэй дэвсгэр хөгүүд гарна. 7 диезтэй дэвсгэр хөг хязгаар нь болж дан үүсмэл өргүүдээс бүтнэ. </a:t>
            </a:r>
            <a:endParaRPr sz="32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4"/>
          <p:cNvSpPr/>
          <p:nvPr/>
        </p:nvSpPr>
        <p:spPr>
          <a:xfrm>
            <a:off x="1457864" y="1423358"/>
            <a:ext cx="9368286" cy="429044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mn-MN" sz="3600">
                <a:solidFill>
                  <a:schemeClr val="dk1"/>
                </a:solidFill>
                <a:latin typeface="Times New Roman"/>
                <a:ea typeface="Times New Roman"/>
                <a:cs typeface="Times New Roman"/>
                <a:sym typeface="Times New Roman"/>
              </a:rPr>
              <a:t>Дэвсгэр хөгт гарч ирэх диезүүдийг түлхүүрийн ард бичихдээ цэвэр квинтээр дээш үүсэх дарааллаар бичнэ.  Диезтэй бүх дэвсгэр хөгийг дарааллаар нь байрлуулахад дараах эгнээ бий болно. </a:t>
            </a:r>
            <a:endParaRPr sz="36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5"/>
          <p:cNvSpPr/>
          <p:nvPr/>
        </p:nvSpPr>
        <p:spPr>
          <a:xfrm>
            <a:off x="4131948" y="5189590"/>
            <a:ext cx="377282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5.Диезтэй мажорын дараалал</a:t>
            </a:r>
            <a:endParaRPr sz="1800">
              <a:solidFill>
                <a:schemeClr val="dk1"/>
              </a:solidFill>
              <a:latin typeface="Rockwell"/>
              <a:ea typeface="Rockwell"/>
              <a:cs typeface="Rockwell"/>
              <a:sym typeface="Rockwell"/>
            </a:endParaRPr>
          </a:p>
        </p:txBody>
      </p:sp>
      <p:sp>
        <p:nvSpPr>
          <p:cNvPr id="191" name="Google Shape;191;p15"/>
          <p:cNvSpPr/>
          <p:nvPr/>
        </p:nvSpPr>
        <p:spPr>
          <a:xfrm>
            <a:off x="1443486" y="5943925"/>
            <a:ext cx="899447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Х.66</a:t>
            </a:r>
            <a:endParaRPr sz="1800">
              <a:solidFill>
                <a:schemeClr val="dk1"/>
              </a:solidFill>
              <a:latin typeface="Rockwell"/>
              <a:ea typeface="Rockwell"/>
              <a:cs typeface="Rockwell"/>
              <a:sym typeface="Rockwell"/>
            </a:endParaRPr>
          </a:p>
        </p:txBody>
      </p:sp>
      <p:pic>
        <p:nvPicPr>
          <p:cNvPr id="192" name="Google Shape;192;p15"/>
          <p:cNvPicPr preferRelativeResize="0"/>
          <p:nvPr/>
        </p:nvPicPr>
        <p:blipFill>
          <a:blip r:embed="rId3">
            <a:alphaModFix/>
          </a:blip>
          <a:stretch>
            <a:fillRect/>
          </a:stretch>
        </p:blipFill>
        <p:spPr>
          <a:xfrm>
            <a:off x="1235188" y="676399"/>
            <a:ext cx="9721626" cy="43419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6"/>
          <p:cNvSpPr/>
          <p:nvPr/>
        </p:nvSpPr>
        <p:spPr>
          <a:xfrm>
            <a:off x="757686" y="1372035"/>
            <a:ext cx="10749643" cy="4154984"/>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400">
                <a:solidFill>
                  <a:schemeClr val="dk1"/>
                </a:solidFill>
                <a:latin typeface="Times New Roman"/>
                <a:ea typeface="Times New Roman"/>
                <a:cs typeface="Times New Roman"/>
                <a:sym typeface="Times New Roman"/>
              </a:rPr>
              <a:t>Бемольтой мажорын дэвсгэр хөгүүдийн дэс дараалал нь мөн дээрх аргад үндэслэн гарч ирэх ба харин цэвэр квинтээр доош уруудан байрлана. До мажортой нэг төрөлд хамаарах бемольтой дэвсгэр хөг нь Фа мажор байна. </a:t>
            </a:r>
            <a:endParaRPr sz="44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7"/>
          <p:cNvSpPr/>
          <p:nvPr/>
        </p:nvSpPr>
        <p:spPr>
          <a:xfrm>
            <a:off x="757686" y="1372035"/>
            <a:ext cx="10749643" cy="3795911"/>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 </a:t>
            </a:r>
            <a:r>
              <a:rPr lang="mn-MN" sz="4800">
                <a:solidFill>
                  <a:schemeClr val="dk1"/>
                </a:solidFill>
                <a:latin typeface="Times New Roman"/>
                <a:ea typeface="Times New Roman"/>
                <a:cs typeface="Times New Roman"/>
                <a:sym typeface="Times New Roman"/>
              </a:rPr>
              <a:t>Фа мажорын 1-р өрөг нь До мажорын тоникоос цэвэр квинтээр доор байрлах ба До мажорын 4-р өрөгтэй (субдоминант) тохирч байна. </a:t>
            </a:r>
            <a:endParaRPr/>
          </a:p>
          <a:p>
            <a:pPr indent="457200" lvl="0" marL="0" marR="0" rtl="0" algn="just">
              <a:spcBef>
                <a:spcPts val="800"/>
              </a:spcBef>
              <a:spcAft>
                <a:spcPts val="0"/>
              </a:spcAft>
              <a:buNone/>
            </a:pPr>
            <a:r>
              <a:t/>
            </a:r>
            <a:endParaRPr sz="42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8"/>
          <p:cNvSpPr/>
          <p:nvPr/>
        </p:nvSpPr>
        <p:spPr>
          <a:xfrm>
            <a:off x="1900686" y="5831782"/>
            <a:ext cx="871843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Х.67</a:t>
            </a:r>
            <a:endParaRPr sz="1800">
              <a:solidFill>
                <a:schemeClr val="dk1"/>
              </a:solidFill>
              <a:latin typeface="Rockwell"/>
              <a:ea typeface="Rockwell"/>
              <a:cs typeface="Rockwell"/>
              <a:sym typeface="Rockwell"/>
            </a:endParaRPr>
          </a:p>
        </p:txBody>
      </p:sp>
      <p:pic>
        <p:nvPicPr>
          <p:cNvPr id="208" name="Google Shape;208;p18"/>
          <p:cNvPicPr preferRelativeResize="0"/>
          <p:nvPr/>
        </p:nvPicPr>
        <p:blipFill>
          <a:blip r:embed="rId3">
            <a:alphaModFix/>
          </a:blip>
          <a:stretch>
            <a:fillRect/>
          </a:stretch>
        </p:blipFill>
        <p:spPr>
          <a:xfrm>
            <a:off x="1018825" y="1953323"/>
            <a:ext cx="9888798" cy="26098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9"/>
          <p:cNvSpPr/>
          <p:nvPr/>
        </p:nvSpPr>
        <p:spPr>
          <a:xfrm>
            <a:off x="941613" y="305068"/>
            <a:ext cx="10635344"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a:t>
            </a:r>
            <a:endParaRPr sz="4000">
              <a:solidFill>
                <a:schemeClr val="dk1"/>
              </a:solidFill>
              <a:latin typeface="Rockwell"/>
              <a:ea typeface="Rockwell"/>
              <a:cs typeface="Rockwell"/>
              <a:sym typeface="Rockwell"/>
            </a:endParaRPr>
          </a:p>
        </p:txBody>
      </p:sp>
      <p:sp>
        <p:nvSpPr>
          <p:cNvPr id="214" name="Google Shape;214;p19"/>
          <p:cNvSpPr/>
          <p:nvPr/>
        </p:nvSpPr>
        <p:spPr>
          <a:xfrm>
            <a:off x="1900686" y="5831782"/>
            <a:ext cx="871843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Х.67</a:t>
            </a:r>
            <a:endParaRPr sz="1800">
              <a:solidFill>
                <a:schemeClr val="dk1"/>
              </a:solidFill>
              <a:latin typeface="Rockwell"/>
              <a:ea typeface="Rockwell"/>
              <a:cs typeface="Rockwell"/>
              <a:sym typeface="Rockwell"/>
            </a:endParaRPr>
          </a:p>
        </p:txBody>
      </p:sp>
      <p:sp>
        <p:nvSpPr>
          <p:cNvPr id="215" name="Google Shape;215;p19"/>
          <p:cNvSpPr/>
          <p:nvPr/>
        </p:nvSpPr>
        <p:spPr>
          <a:xfrm>
            <a:off x="4606076" y="4873924"/>
            <a:ext cx="16532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6.Жишээ</a:t>
            </a:r>
            <a:endParaRPr sz="1800">
              <a:solidFill>
                <a:schemeClr val="dk1"/>
              </a:solidFill>
              <a:latin typeface="Rockwell"/>
              <a:ea typeface="Rockwell"/>
              <a:cs typeface="Rockwell"/>
              <a:sym typeface="Rockwell"/>
            </a:endParaRPr>
          </a:p>
        </p:txBody>
      </p:sp>
      <p:pic>
        <p:nvPicPr>
          <p:cNvPr id="216" name="Google Shape;216;p19"/>
          <p:cNvPicPr preferRelativeResize="0"/>
          <p:nvPr/>
        </p:nvPicPr>
        <p:blipFill>
          <a:blip r:embed="rId3">
            <a:alphaModFix/>
          </a:blip>
          <a:stretch>
            <a:fillRect/>
          </a:stretch>
        </p:blipFill>
        <p:spPr>
          <a:xfrm>
            <a:off x="2161700" y="920079"/>
            <a:ext cx="8688091" cy="35561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0"/>
          <p:cNvSpPr/>
          <p:nvPr/>
        </p:nvSpPr>
        <p:spPr>
          <a:xfrm>
            <a:off x="801999" y="1352008"/>
            <a:ext cx="10760529"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	</a:t>
            </a:r>
            <a:r>
              <a:rPr lang="mn-MN" sz="4800">
                <a:solidFill>
                  <a:schemeClr val="dk1"/>
                </a:solidFill>
                <a:latin typeface="Times New Roman"/>
                <a:ea typeface="Times New Roman"/>
                <a:cs typeface="Times New Roman"/>
                <a:sym typeface="Times New Roman"/>
              </a:rPr>
              <a:t>Цаашид урьдах дэвсгэр хөгийн тоникоос цэвэр квинтээр уруудаж ирсэн өргөө шинэ дэвсгэр хөгийн тоник гэж тооцвол аажмаар бемольтой мажорын бүх хөг гарч ирнэ. </a:t>
            </a:r>
            <a:endParaRPr/>
          </a:p>
          <a:p>
            <a:pPr indent="0" lvl="0" marL="0" marR="0" rtl="0" algn="just">
              <a:spcBef>
                <a:spcPts val="0"/>
              </a:spcBef>
              <a:spcAft>
                <a:spcPts val="0"/>
              </a:spcAft>
              <a:buNone/>
            </a:pPr>
            <a:r>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1"/>
          <p:cNvSpPr/>
          <p:nvPr/>
        </p:nvSpPr>
        <p:spPr>
          <a:xfrm>
            <a:off x="819252" y="610136"/>
            <a:ext cx="10760529" cy="477053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	</a:t>
            </a:r>
            <a:r>
              <a:rPr lang="mn-MN" sz="4000">
                <a:solidFill>
                  <a:schemeClr val="dk1"/>
                </a:solidFill>
                <a:latin typeface="Times New Roman"/>
                <a:ea typeface="Times New Roman"/>
                <a:cs typeface="Times New Roman"/>
                <a:sym typeface="Times New Roman"/>
              </a:rPr>
              <a:t>        </a:t>
            </a:r>
            <a:r>
              <a:rPr lang="mn-MN" sz="4400">
                <a:solidFill>
                  <a:schemeClr val="dk1"/>
                </a:solidFill>
                <a:latin typeface="Times New Roman"/>
                <a:ea typeface="Times New Roman"/>
                <a:cs typeface="Times New Roman"/>
                <a:sym typeface="Times New Roman"/>
              </a:rPr>
              <a:t>Бемольтой дэвсгэр хөг бүрд шинээр нэмэгдэх түлхүүрийн тэмдэг-бемоль нь эгшгийн цувааны 4-р өрөг дээр байрлах эгшигт хамаарна. Бемольтой төрөл дэвсгэр хөгүүдийн дараалсан байрлал нь дараах цувааг бий болгоно.</a:t>
            </a:r>
            <a:endParaRPr/>
          </a:p>
          <a:p>
            <a:pPr indent="0" lvl="0" marL="0" marR="0" rtl="0" algn="just">
              <a:spcBef>
                <a:spcPts val="0"/>
              </a:spcBef>
              <a:spcAft>
                <a:spcPts val="0"/>
              </a:spcAft>
              <a:buNone/>
            </a:pPr>
            <a:r>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2"/>
          <p:cNvSpPr/>
          <p:nvPr/>
        </p:nvSpPr>
        <p:spPr>
          <a:xfrm>
            <a:off x="1434860" y="6240919"/>
            <a:ext cx="8951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Х.67</a:t>
            </a:r>
            <a:endParaRPr sz="1800">
              <a:solidFill>
                <a:schemeClr val="dk1"/>
              </a:solidFill>
              <a:latin typeface="Rockwell"/>
              <a:ea typeface="Rockwell"/>
              <a:cs typeface="Rockwell"/>
              <a:sym typeface="Rockwell"/>
            </a:endParaRPr>
          </a:p>
        </p:txBody>
      </p:sp>
      <p:sp>
        <p:nvSpPr>
          <p:cNvPr id="232" name="Google Shape;232;p22"/>
          <p:cNvSpPr/>
          <p:nvPr/>
        </p:nvSpPr>
        <p:spPr>
          <a:xfrm>
            <a:off x="4881207" y="4399472"/>
            <a:ext cx="16532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7.Жишээ</a:t>
            </a:r>
            <a:endParaRPr sz="1800">
              <a:solidFill>
                <a:schemeClr val="dk1"/>
              </a:solidFill>
              <a:latin typeface="Rockwell"/>
              <a:ea typeface="Rockwell"/>
              <a:cs typeface="Rockwell"/>
              <a:sym typeface="Rockwell"/>
            </a:endParaRPr>
          </a:p>
        </p:txBody>
      </p:sp>
      <p:sp>
        <p:nvSpPr>
          <p:cNvPr id="233" name="Google Shape;233;p22"/>
          <p:cNvSpPr/>
          <p:nvPr/>
        </p:nvSpPr>
        <p:spPr>
          <a:xfrm>
            <a:off x="1434860" y="4698551"/>
            <a:ext cx="9348159" cy="142795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2000">
                <a:solidFill>
                  <a:schemeClr val="dk1"/>
                </a:solidFill>
                <a:latin typeface="Times New Roman"/>
                <a:ea typeface="Times New Roman"/>
                <a:cs typeface="Times New Roman"/>
                <a:sym typeface="Times New Roman"/>
              </a:rPr>
              <a:t>5-7 диезтэй можорын дэвсгэр хөгүүд эгшиг нийцлийн зарчмын дагуу 5-7 бемольтой мажорын дэвсгэр хөгүүдийн аль нэгтэй тэнцүү байдаг. (эсвэл эсрэг байна.)</a:t>
            </a:r>
            <a:endParaRPr sz="2000">
              <a:solidFill>
                <a:schemeClr val="dk1"/>
              </a:solidFill>
              <a:latin typeface="Calibri"/>
              <a:ea typeface="Calibri"/>
              <a:cs typeface="Calibri"/>
              <a:sym typeface="Calibri"/>
            </a:endParaRPr>
          </a:p>
        </p:txBody>
      </p:sp>
      <p:pic>
        <p:nvPicPr>
          <p:cNvPr id="234" name="Google Shape;234;p22"/>
          <p:cNvPicPr preferRelativeResize="0"/>
          <p:nvPr/>
        </p:nvPicPr>
        <p:blipFill>
          <a:blip r:embed="rId3">
            <a:alphaModFix/>
          </a:blip>
          <a:stretch>
            <a:fillRect/>
          </a:stretch>
        </p:blipFill>
        <p:spPr>
          <a:xfrm>
            <a:off x="2266651" y="445900"/>
            <a:ext cx="7658701" cy="36785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3"/>
          <p:cNvSpPr txBox="1"/>
          <p:nvPr/>
        </p:nvSpPr>
        <p:spPr>
          <a:xfrm>
            <a:off x="940279" y="793630"/>
            <a:ext cx="1047246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2800">
                <a:solidFill>
                  <a:schemeClr val="dk1"/>
                </a:solidFill>
                <a:latin typeface="Rockwell"/>
                <a:ea typeface="Rockwell"/>
                <a:cs typeface="Rockwell"/>
                <a:sym typeface="Rockwell"/>
              </a:rPr>
              <a:t>2.МАЖОРЫН ХӨГҮҮДИЙН ЭГШИГ НИЙЦЭЛ, КВИНТИЙН ТОЙРОГ  /Major tonalities enharmony, circle of quint/</a:t>
            </a:r>
            <a:endParaRPr sz="2800">
              <a:solidFill>
                <a:schemeClr val="dk1"/>
              </a:solidFill>
              <a:latin typeface="Rockwell"/>
              <a:ea typeface="Rockwell"/>
              <a:cs typeface="Rockwell"/>
              <a:sym typeface="Rockwell"/>
            </a:endParaRPr>
          </a:p>
          <a:p>
            <a:pPr indent="0" lvl="0" marL="0" marR="0" rtl="0" algn="l">
              <a:spcBef>
                <a:spcPts val="0"/>
              </a:spcBef>
              <a:spcAft>
                <a:spcPts val="0"/>
              </a:spcAft>
              <a:buNone/>
            </a:pPr>
            <a:r>
              <a:t/>
            </a:r>
            <a:endParaRPr sz="2800">
              <a:solidFill>
                <a:schemeClr val="dk1"/>
              </a:solidFill>
              <a:latin typeface="Rockwell"/>
              <a:ea typeface="Rockwell"/>
              <a:cs typeface="Rockwell"/>
              <a:sym typeface="Rockwell"/>
            </a:endParaRPr>
          </a:p>
        </p:txBody>
      </p:sp>
      <p:sp>
        <p:nvSpPr>
          <p:cNvPr id="240" name="Google Shape;240;p23"/>
          <p:cNvSpPr txBox="1"/>
          <p:nvPr/>
        </p:nvSpPr>
        <p:spPr>
          <a:xfrm>
            <a:off x="1138686" y="2070339"/>
            <a:ext cx="9704717" cy="42473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Rockwell"/>
                <a:ea typeface="Rockwell"/>
                <a:cs typeface="Rockwell"/>
                <a:sym typeface="Rockwell"/>
              </a:rPr>
              <a:t>Эгшиг нийцлийн хувьд тэнцүү дэвсгэр хөгүүд нь ижил сонсогдох ч, өөр өөр нэр, тэмдэглэгээтэй байна. Хөгжмийн тогтолцоонд хэрэглэгддэг зарим мажорын дэвсгэр хөг эгшиг нийцлийн хувьд дараах дэвсгэр хөгүүдтэй тэнцүү байна. </a:t>
            </a:r>
            <a:endParaRPr sz="3600">
              <a:solidFill>
                <a:schemeClr val="dk1"/>
              </a:solidFill>
              <a:latin typeface="Rockwell"/>
              <a:ea typeface="Rockwell"/>
              <a:cs typeface="Rockwell"/>
              <a:sym typeface="Rockwell"/>
            </a:endParaRPr>
          </a:p>
          <a:p>
            <a:pPr indent="0" lvl="0" marL="0" marR="0" rtl="0" algn="just">
              <a:spcBef>
                <a:spcPts val="0"/>
              </a:spcBef>
              <a:spcAft>
                <a:spcPts val="0"/>
              </a:spcAft>
              <a:buNone/>
            </a:pPr>
            <a:r>
              <a:rPr lang="mn-MN" sz="3600">
                <a:solidFill>
                  <a:schemeClr val="dk1"/>
                </a:solidFill>
                <a:latin typeface="Rockwell"/>
                <a:ea typeface="Rockwell"/>
                <a:cs typeface="Rockwell"/>
                <a:sym typeface="Rockwell"/>
              </a:rPr>
              <a:t>H dur=Ces dur </a:t>
            </a:r>
            <a:endParaRPr sz="3600">
              <a:solidFill>
                <a:schemeClr val="dk1"/>
              </a:solidFill>
              <a:latin typeface="Rockwell"/>
              <a:ea typeface="Rockwell"/>
              <a:cs typeface="Rockwell"/>
              <a:sym typeface="Rockwell"/>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4"/>
          <p:cNvSpPr/>
          <p:nvPr/>
        </p:nvSpPr>
        <p:spPr>
          <a:xfrm>
            <a:off x="1935193" y="5667880"/>
            <a:ext cx="83129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Х.68</a:t>
            </a:r>
            <a:endParaRPr sz="1800">
              <a:solidFill>
                <a:schemeClr val="dk1"/>
              </a:solidFill>
              <a:latin typeface="Calibri"/>
              <a:ea typeface="Calibri"/>
              <a:cs typeface="Calibri"/>
              <a:sym typeface="Calibri"/>
            </a:endParaRPr>
          </a:p>
        </p:txBody>
      </p:sp>
      <p:pic>
        <p:nvPicPr>
          <p:cNvPr id="246" name="Google Shape;246;p24"/>
          <p:cNvPicPr preferRelativeResize="0"/>
          <p:nvPr/>
        </p:nvPicPr>
        <p:blipFill>
          <a:blip r:embed="rId3">
            <a:alphaModFix/>
          </a:blip>
          <a:stretch>
            <a:fillRect/>
          </a:stretch>
        </p:blipFill>
        <p:spPr>
          <a:xfrm>
            <a:off x="1895050" y="490525"/>
            <a:ext cx="7376626" cy="49588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5"/>
          <p:cNvSpPr/>
          <p:nvPr/>
        </p:nvSpPr>
        <p:spPr>
          <a:xfrm>
            <a:off x="1056223" y="924473"/>
            <a:ext cx="1034142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Rockwell"/>
                <a:ea typeface="Rockwell"/>
                <a:cs typeface="Rockwell"/>
                <a:sym typeface="Rockwell"/>
              </a:rPr>
              <a:t>Эгшиг нийцлийн хувьд тэнцүү дэвсгэр хөгүүдийн түлхүүрийн тэмдгүүд  нийлээд 12 байдаг. </a:t>
            </a:r>
            <a:endParaRPr/>
          </a:p>
        </p:txBody>
      </p:sp>
      <p:sp>
        <p:nvSpPr>
          <p:cNvPr id="252" name="Google Shape;252;p25"/>
          <p:cNvSpPr/>
          <p:nvPr/>
        </p:nvSpPr>
        <p:spPr>
          <a:xfrm>
            <a:off x="1935193" y="5667880"/>
            <a:ext cx="83129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Х.69</a:t>
            </a:r>
            <a:endParaRPr sz="1800">
              <a:solidFill>
                <a:schemeClr val="dk1"/>
              </a:solidFill>
              <a:latin typeface="Calibri"/>
              <a:ea typeface="Calibri"/>
              <a:cs typeface="Calibri"/>
              <a:sym typeface="Calibri"/>
            </a:endParaRPr>
          </a:p>
        </p:txBody>
      </p:sp>
      <p:sp>
        <p:nvSpPr>
          <p:cNvPr id="253" name="Google Shape;253;p25"/>
          <p:cNvSpPr/>
          <p:nvPr/>
        </p:nvSpPr>
        <p:spPr>
          <a:xfrm>
            <a:off x="4695292" y="4823768"/>
            <a:ext cx="228383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8.Эгшиг нийцэл</a:t>
            </a:r>
            <a:endParaRPr sz="1800">
              <a:solidFill>
                <a:schemeClr val="dk1"/>
              </a:solidFill>
              <a:latin typeface="Rockwell"/>
              <a:ea typeface="Rockwell"/>
              <a:cs typeface="Rockwell"/>
              <a:sym typeface="Rockwell"/>
            </a:endParaRPr>
          </a:p>
        </p:txBody>
      </p:sp>
      <p:pic>
        <p:nvPicPr>
          <p:cNvPr id="254" name="Google Shape;254;p25"/>
          <p:cNvPicPr preferRelativeResize="0"/>
          <p:nvPr/>
        </p:nvPicPr>
        <p:blipFill>
          <a:blip r:embed="rId3">
            <a:alphaModFix/>
          </a:blip>
          <a:stretch>
            <a:fillRect/>
          </a:stretch>
        </p:blipFill>
        <p:spPr>
          <a:xfrm>
            <a:off x="2642800" y="1907875"/>
            <a:ext cx="6233925" cy="28590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6"/>
          <p:cNvSpPr/>
          <p:nvPr/>
        </p:nvSpPr>
        <p:spPr>
          <a:xfrm>
            <a:off x="1268082" y="611608"/>
            <a:ext cx="9730597" cy="1754326"/>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2400">
                <a:solidFill>
                  <a:schemeClr val="dk1"/>
                </a:solidFill>
                <a:latin typeface="Times New Roman"/>
                <a:ea typeface="Times New Roman"/>
                <a:cs typeface="Times New Roman"/>
                <a:sym typeface="Times New Roman"/>
              </a:rPr>
              <a:t>Квинтээр дээш дараалан байрласан диезтэй мажорын дэвсгэр хөгүүд, квинтээр доош дараалан байрласан бемольтой дэвсгэр хөгүүдийн цувааг квинтийн тойрог гэнэ. </a:t>
            </a:r>
            <a:endParaRPr sz="2400">
              <a:solidFill>
                <a:schemeClr val="dk1"/>
              </a:solidFill>
              <a:latin typeface="Calibri"/>
              <a:ea typeface="Calibri"/>
              <a:cs typeface="Calibri"/>
              <a:sym typeface="Calibri"/>
            </a:endParaRPr>
          </a:p>
        </p:txBody>
      </p:sp>
      <p:sp>
        <p:nvSpPr>
          <p:cNvPr id="260" name="Google Shape;260;p26"/>
          <p:cNvSpPr/>
          <p:nvPr/>
        </p:nvSpPr>
        <p:spPr>
          <a:xfrm>
            <a:off x="1268082" y="6263102"/>
            <a:ext cx="953794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Х.69</a:t>
            </a:r>
            <a:endParaRPr sz="1800">
              <a:solidFill>
                <a:schemeClr val="dk1"/>
              </a:solidFill>
              <a:latin typeface="Rockwell"/>
              <a:ea typeface="Rockwell"/>
              <a:cs typeface="Rockwell"/>
              <a:sym typeface="Rockwell"/>
            </a:endParaRPr>
          </a:p>
        </p:txBody>
      </p:sp>
      <p:sp>
        <p:nvSpPr>
          <p:cNvPr id="261" name="Google Shape;261;p26"/>
          <p:cNvSpPr/>
          <p:nvPr/>
        </p:nvSpPr>
        <p:spPr>
          <a:xfrm>
            <a:off x="6101245" y="5602943"/>
            <a:ext cx="419006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600">
                <a:solidFill>
                  <a:schemeClr val="dk1"/>
                </a:solidFill>
                <a:latin typeface="Times New Roman"/>
                <a:ea typeface="Times New Roman"/>
                <a:cs typeface="Times New Roman"/>
                <a:sym typeface="Times New Roman"/>
              </a:rPr>
              <a:t>Зураг 10.Квинтийн тойрог</a:t>
            </a:r>
            <a:endParaRPr sz="1600">
              <a:solidFill>
                <a:schemeClr val="dk1"/>
              </a:solidFill>
              <a:latin typeface="Rockwell"/>
              <a:ea typeface="Rockwell"/>
              <a:cs typeface="Rockwell"/>
              <a:sym typeface="Rockwell"/>
            </a:endParaRPr>
          </a:p>
        </p:txBody>
      </p:sp>
      <p:pic>
        <p:nvPicPr>
          <p:cNvPr id="262" name="Google Shape;262;p26"/>
          <p:cNvPicPr preferRelativeResize="0"/>
          <p:nvPr/>
        </p:nvPicPr>
        <p:blipFill>
          <a:blip r:embed="rId3">
            <a:alphaModFix/>
          </a:blip>
          <a:stretch>
            <a:fillRect/>
          </a:stretch>
        </p:blipFill>
        <p:spPr>
          <a:xfrm>
            <a:off x="4689825" y="1868209"/>
            <a:ext cx="5074069" cy="359236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7"/>
          <p:cNvSpPr/>
          <p:nvPr/>
        </p:nvSpPr>
        <p:spPr>
          <a:xfrm>
            <a:off x="895300" y="1397848"/>
            <a:ext cx="10597242" cy="3785652"/>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800">
                <a:solidFill>
                  <a:schemeClr val="dk1"/>
                </a:solidFill>
                <a:latin typeface="Rockwell"/>
                <a:ea typeface="Rockwell"/>
                <a:cs typeface="Rockwell"/>
                <a:sym typeface="Rockwell"/>
              </a:rPr>
              <a:t> </a:t>
            </a:r>
            <a:r>
              <a:rPr lang="mn-MN" sz="4800">
                <a:solidFill>
                  <a:schemeClr val="dk1"/>
                </a:solidFill>
                <a:latin typeface="Times New Roman"/>
                <a:ea typeface="Times New Roman"/>
                <a:cs typeface="Times New Roman"/>
                <a:sym typeface="Times New Roman"/>
              </a:rPr>
              <a:t>Хөгжмийн практикт квинтийн тойрог нь эгшиг нийцэх ёсны тусламжтайгаар диезтэй, бемольтой дэвсгэр хөгүүдийн ерөнхий (бүслэгдсэн) тойргийг үүсгэдэг. </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8"/>
          <p:cNvSpPr/>
          <p:nvPr/>
        </p:nvSpPr>
        <p:spPr>
          <a:xfrm>
            <a:off x="878047" y="1268451"/>
            <a:ext cx="10597242" cy="4247317"/>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5400">
                <a:solidFill>
                  <a:schemeClr val="dk1"/>
                </a:solidFill>
                <a:latin typeface="Times New Roman"/>
                <a:ea typeface="Times New Roman"/>
                <a:cs typeface="Times New Roman"/>
                <a:sym typeface="Times New Roman"/>
              </a:rPr>
              <a:t>Гэвч онолын үүднээс квинтийн тойргийг дээш, доош цэвэр квинтийн зайтайгаар тэмдгүүд нэмэгдэж эргүүлэг маягийн тойрог үүсгэж болохыг харж болно.</a:t>
            </a:r>
            <a:endParaRPr sz="54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9"/>
          <p:cNvSpPr/>
          <p:nvPr/>
        </p:nvSpPr>
        <p:spPr>
          <a:xfrm>
            <a:off x="571447" y="900290"/>
            <a:ext cx="10945587" cy="5016758"/>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Цэвэр квинтээр дээш өгсөх хөдөлгөөний үргэлжлэлээс бий болсон бүх шинэ дэвсгэр хөг диез (дубль диез) нэмэгдэх хэлбэрээр үүсэж, харин доош цэвэр квинтээр уруудах хөдөлгөөний үр дүнд бемоль (дубль бемоль) нэмэгдсэнээр шинэ дэвсгэр хөгүүд үүсэж байгаагаар тайлбарлагдана. </a:t>
            </a:r>
            <a:endParaRPr/>
          </a:p>
          <a:p>
            <a:pPr indent="457200" lvl="0" marL="0" marR="0" rtl="0" algn="just">
              <a:spcBef>
                <a:spcPts val="0"/>
              </a:spcBef>
              <a:spcAft>
                <a:spcPts val="0"/>
              </a:spcAft>
              <a:buNone/>
            </a:pPr>
            <a:r>
              <a:t/>
            </a:r>
            <a:endParaRPr sz="40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0"/>
          <p:cNvSpPr/>
          <p:nvPr/>
        </p:nvSpPr>
        <p:spPr>
          <a:xfrm>
            <a:off x="905774" y="1326634"/>
            <a:ext cx="10567358" cy="278024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2800">
                <a:solidFill>
                  <a:schemeClr val="dk1"/>
                </a:solidFill>
                <a:latin typeface="Times New Roman"/>
                <a:ea typeface="Times New Roman"/>
                <a:cs typeface="Times New Roman"/>
                <a:sym typeface="Times New Roman"/>
              </a:rPr>
              <a:t>Ашигласан материал: </a:t>
            </a:r>
            <a:endParaRPr sz="2800">
              <a:solidFill>
                <a:schemeClr val="dk1"/>
              </a:solidFill>
              <a:latin typeface="Calibri"/>
              <a:ea typeface="Calibri"/>
              <a:cs typeface="Calibri"/>
              <a:sym typeface="Calibri"/>
            </a:endParaRPr>
          </a:p>
          <a:p>
            <a:pPr indent="-342900" lvl="0" marL="342900" marR="0" rtl="0" algn="just">
              <a:lnSpc>
                <a:spcPct val="150000"/>
              </a:lnSpc>
              <a:spcBef>
                <a:spcPts val="800"/>
              </a:spcBef>
              <a:spcAft>
                <a:spcPts val="0"/>
              </a:spcAft>
              <a:buClr>
                <a:schemeClr val="dk1"/>
              </a:buClr>
              <a:buSzPts val="2800"/>
              <a:buFont typeface="Rockwell"/>
              <a:buAutoNum type="arabicParenR"/>
            </a:pPr>
            <a:r>
              <a:rPr lang="mn-MN" sz="2800">
                <a:solidFill>
                  <a:schemeClr val="dk1"/>
                </a:solidFill>
                <a:latin typeface="Times New Roman"/>
                <a:ea typeface="Times New Roman"/>
                <a:cs typeface="Times New Roman"/>
                <a:sym typeface="Times New Roman"/>
              </a:rPr>
              <a:t>Хөгжмийн онол, В.Вахромеев, Бемби сан, Улаанбаатар 2012</a:t>
            </a:r>
            <a:endParaRPr sz="2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800"/>
              <a:buFont typeface="Rockwell"/>
              <a:buAutoNum type="arabicParenR"/>
            </a:pPr>
            <a:r>
              <a:rPr lang="mn-MN" sz="2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a:t>
            </a:r>
            <a:endParaRPr sz="28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1"/>
          <p:cNvSpPr txBox="1"/>
          <p:nvPr>
            <p:ph type="title"/>
          </p:nvPr>
        </p:nvSpPr>
        <p:spPr>
          <a:xfrm>
            <a:off x="1362975" y="2216988"/>
            <a:ext cx="9756646" cy="292435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sz="4400">
                <a:solidFill>
                  <a:schemeClr val="accent1"/>
                </a:solidFill>
              </a:rPr>
              <a:t>“</a:t>
            </a:r>
            <a:r>
              <a:rPr b="1" lang="mn-MN" sz="4400">
                <a:solidFill>
                  <a:srgbClr val="FF0000"/>
                </a:solidFill>
              </a:rPr>
              <a:t>ХӨГЖИМ БОЛ АМЬДРАЛЫН ЗҮРХ ЮМ. ТҮҮНИЙ ХАЙРААР ДАМЖУУЛАН ЯРЬДАГ; ТҮҮНГҮЙГЭЭР ЯМАР Ч САЙН ЗҮЙЛ БАЙХГҮЙ, ТҮҮНТЭЙ ХАМТ БҮХ ЗҮЙЛ САЙХАН БАЙДАГ</a:t>
            </a:r>
            <a:r>
              <a:rPr b="1" lang="mn-MN">
                <a:solidFill>
                  <a:srgbClr val="C00000"/>
                </a:solidFill>
              </a:rPr>
              <a:t>”</a:t>
            </a:r>
            <a:br>
              <a:rPr b="1" lang="mn-MN">
                <a:solidFill>
                  <a:srgbClr val="C00000"/>
                </a:solidFill>
              </a:rPr>
            </a:br>
            <a:r>
              <a:rPr lang="mn-MN">
                <a:solidFill>
                  <a:schemeClr val="accent1"/>
                </a:solidFill>
              </a:rPr>
              <a:t> ФЕРЕНЦ ЛИСТ</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2022-05-28T22:00:00Z</dcterms:created>
  <dc:creator>User</dc:creator>
</cp:coreProperties>
</file>