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gvQy8Gkuq2IFjkQlUULz0dWfCUO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34"/>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4"/>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4"/>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34"/>
          <p:cNvGrpSpPr/>
          <p:nvPr/>
        </p:nvGrpSpPr>
        <p:grpSpPr>
          <a:xfrm>
            <a:off x="9649215" y="4068923"/>
            <a:ext cx="1080904" cy="1080902"/>
            <a:chOff x="9685338" y="4460675"/>
            <a:chExt cx="1080904" cy="1080902"/>
          </a:xfrm>
        </p:grpSpPr>
        <p:sp>
          <p:nvSpPr>
            <p:cNvPr id="19" name="Google Shape;19;p34"/>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4"/>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4"/>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3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5"/>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2" name="Shape 32"/>
        <p:cNvGrpSpPr/>
        <p:nvPr/>
      </p:nvGrpSpPr>
      <p:grpSpPr>
        <a:xfrm>
          <a:off x="0" y="0"/>
          <a:ext cx="0" cy="0"/>
          <a:chOff x="0" y="0"/>
          <a:chExt cx="0" cy="0"/>
        </a:xfrm>
      </p:grpSpPr>
      <p:sp>
        <p:nvSpPr>
          <p:cNvPr id="33" name="Google Shape;33;p3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6" name="Shape 36"/>
        <p:cNvGrpSpPr/>
        <p:nvPr/>
      </p:nvGrpSpPr>
      <p:grpSpPr>
        <a:xfrm>
          <a:off x="0" y="0"/>
          <a:ext cx="0" cy="0"/>
          <a:chOff x="0" y="0"/>
          <a:chExt cx="0" cy="0"/>
        </a:xfrm>
      </p:grpSpPr>
      <p:sp>
        <p:nvSpPr>
          <p:cNvPr id="37" name="Google Shape;37;p37"/>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7"/>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37"/>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40" name="Google Shape;40;p37"/>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7"/>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42" name="Google Shape;42;p37"/>
          <p:cNvGrpSpPr/>
          <p:nvPr/>
        </p:nvGrpSpPr>
        <p:grpSpPr>
          <a:xfrm>
            <a:off x="897399" y="2325848"/>
            <a:ext cx="1080904" cy="1080902"/>
            <a:chOff x="9685338" y="4460675"/>
            <a:chExt cx="1080904" cy="1080902"/>
          </a:xfrm>
        </p:grpSpPr>
        <p:sp>
          <p:nvSpPr>
            <p:cNvPr id="43" name="Google Shape;43;p37"/>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37"/>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37"/>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sp>
        <p:nvSpPr>
          <p:cNvPr id="47" name="Google Shape;47;p3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38"/>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9" name="Google Shape;49;p38"/>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0" name="Google Shape;50;p3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3" name="Shape 53"/>
        <p:cNvGrpSpPr/>
        <p:nvPr/>
      </p:nvGrpSpPr>
      <p:grpSpPr>
        <a:xfrm>
          <a:off x="0" y="0"/>
          <a:ext cx="0" cy="0"/>
          <a:chOff x="0" y="0"/>
          <a:chExt cx="0" cy="0"/>
        </a:xfrm>
      </p:grpSpPr>
      <p:sp>
        <p:nvSpPr>
          <p:cNvPr id="54" name="Google Shape;54;p39"/>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9"/>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6" name="Google Shape;56;p39"/>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7" name="Google Shape;57;p39"/>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8" name="Google Shape;58;p39"/>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9" name="Google Shape;59;p3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2" name="Shape 62"/>
        <p:cNvGrpSpPr/>
        <p:nvPr/>
      </p:nvGrpSpPr>
      <p:grpSpPr>
        <a:xfrm>
          <a:off x="0" y="0"/>
          <a:ext cx="0" cy="0"/>
          <a:chOff x="0" y="0"/>
          <a:chExt cx="0" cy="0"/>
        </a:xfrm>
      </p:grpSpPr>
      <p:sp>
        <p:nvSpPr>
          <p:cNvPr id="63" name="Google Shape;63;p40"/>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41"/>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41"/>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1"/>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41"/>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4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41"/>
          <p:cNvGrpSpPr/>
          <p:nvPr/>
        </p:nvGrpSpPr>
        <p:grpSpPr>
          <a:xfrm>
            <a:off x="11401725" y="6229681"/>
            <a:ext cx="457200" cy="457200"/>
            <a:chOff x="11361456" y="6195813"/>
            <a:chExt cx="548640" cy="548640"/>
          </a:xfrm>
        </p:grpSpPr>
        <p:sp>
          <p:nvSpPr>
            <p:cNvPr id="75" name="Google Shape;75;p41"/>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4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42"/>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42"/>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2"/>
          <p:cNvSpPr/>
          <p:nvPr>
            <p:ph idx="2" type="pic"/>
          </p:nvPr>
        </p:nvSpPr>
        <p:spPr>
          <a:xfrm>
            <a:off x="0" y="0"/>
            <a:ext cx="8303740" cy="6858000"/>
          </a:xfrm>
          <a:prstGeom prst="rect">
            <a:avLst/>
          </a:prstGeom>
          <a:solidFill>
            <a:srgbClr val="E1DFDF"/>
          </a:solidFill>
          <a:ln>
            <a:noFill/>
          </a:ln>
        </p:spPr>
      </p:sp>
      <p:sp>
        <p:nvSpPr>
          <p:cNvPr id="82" name="Google Shape;82;p42"/>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42"/>
          <p:cNvGrpSpPr/>
          <p:nvPr/>
        </p:nvGrpSpPr>
        <p:grpSpPr>
          <a:xfrm>
            <a:off x="11401725" y="6229681"/>
            <a:ext cx="457200" cy="457200"/>
            <a:chOff x="11361456" y="6195813"/>
            <a:chExt cx="548640" cy="548640"/>
          </a:xfrm>
        </p:grpSpPr>
        <p:sp>
          <p:nvSpPr>
            <p:cNvPr id="85" name="Google Shape;85;p42"/>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4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4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3"/>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44"/>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44"/>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4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7.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3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3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33"/>
          <p:cNvGrpSpPr/>
          <p:nvPr/>
        </p:nvGrpSpPr>
        <p:grpSpPr>
          <a:xfrm>
            <a:off x="11401725" y="6229681"/>
            <a:ext cx="457200" cy="457200"/>
            <a:chOff x="11361456" y="6195813"/>
            <a:chExt cx="548640" cy="548640"/>
          </a:xfrm>
        </p:grpSpPr>
        <p:sp>
          <p:nvSpPr>
            <p:cNvPr id="11" name="Google Shape;11;p33"/>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3"/>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3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jp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0.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655174" y="313863"/>
            <a:ext cx="11140440" cy="2615184"/>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SzPts val="4800"/>
              <a:buFont typeface="Times New Roman"/>
              <a:buNone/>
            </a:pPr>
            <a:r>
              <a:rPr b="1" lang="mn-MN" sz="4800">
                <a:latin typeface="Times New Roman"/>
                <a:ea typeface="Times New Roman"/>
                <a:cs typeface="Times New Roman"/>
                <a:sym typeface="Times New Roman"/>
              </a:rPr>
              <a:t>LECTURE 15. MAJOR SCALE TYPE</a:t>
            </a:r>
            <a:r>
              <a:rPr lang="mn-MN" sz="4800">
                <a:latin typeface="Times New Roman"/>
                <a:ea typeface="Times New Roman"/>
                <a:cs typeface="Times New Roman"/>
                <a:sym typeface="Times New Roman"/>
              </a:rPr>
              <a:t>        		</a:t>
            </a:r>
            <a:r>
              <a:rPr b="1" lang="mn-MN" sz="4800">
                <a:latin typeface="Times New Roman"/>
                <a:ea typeface="Times New Roman"/>
                <a:cs typeface="Times New Roman"/>
                <a:sym typeface="Times New Roman"/>
              </a:rPr>
              <a:t>МАЖОРЫН ЛАДЫН ТӨРӨЛ</a:t>
            </a:r>
            <a:endParaRPr sz="4800">
              <a:latin typeface="Times New Roman"/>
              <a:ea typeface="Times New Roman"/>
              <a:cs typeface="Times New Roman"/>
              <a:sym typeface="Times New Roman"/>
            </a:endParaRPr>
          </a:p>
        </p:txBody>
      </p:sp>
      <p:sp>
        <p:nvSpPr>
          <p:cNvPr id="105" name="Google Shape;105;p1"/>
          <p:cNvSpPr/>
          <p:nvPr/>
        </p:nvSpPr>
        <p:spPr>
          <a:xfrm>
            <a:off x="968826" y="2141648"/>
            <a:ext cx="10254343" cy="35086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mn-MN" sz="2400" u="none" cap="none" strike="noStrike">
                <a:solidFill>
                  <a:schemeClr val="dk1"/>
                </a:solidFill>
                <a:latin typeface="Rockwell"/>
                <a:ea typeface="Rockwell"/>
                <a:cs typeface="Rockwell"/>
                <a:sym typeface="Rockwell"/>
              </a:rPr>
              <a:t>1.Гармончилсон ба аялгуучилсан мажор  /Harmonized and accented major/</a:t>
            </a:r>
            <a:endParaRPr b="0" i="0" sz="2400" u="none" cap="none" strike="noStrike">
              <a:solidFill>
                <a:schemeClr val="dk1"/>
              </a:solidFill>
              <a:latin typeface="Rockwell"/>
              <a:ea typeface="Rockwell"/>
              <a:cs typeface="Rockwell"/>
              <a:sym typeface="Rockwell"/>
            </a:endParaRPr>
          </a:p>
          <a:p>
            <a:pPr indent="0" lvl="0" marL="0" marR="0" rtl="0" algn="l">
              <a:spcBef>
                <a:spcPts val="0"/>
              </a:spcBef>
              <a:spcAft>
                <a:spcPts val="0"/>
              </a:spcAft>
              <a:buNone/>
            </a:pPr>
            <a:r>
              <a:rPr b="1" i="0" lang="mn-MN" sz="2400" u="none" cap="none" strike="noStrike">
                <a:solidFill>
                  <a:schemeClr val="dk1"/>
                </a:solidFill>
                <a:latin typeface="Rockwell"/>
                <a:ea typeface="Rockwell"/>
                <a:cs typeface="Rockwell"/>
                <a:sym typeface="Rockwell"/>
              </a:rPr>
              <a:t>2.Минорын гаммын өргүүд, тэдгээрийн шинж чанар /</a:t>
            </a:r>
            <a:r>
              <a:rPr b="0" i="0" lang="mn-MN" sz="2400" u="none" cap="none" strike="noStrike">
                <a:solidFill>
                  <a:schemeClr val="dk1"/>
                </a:solidFill>
                <a:latin typeface="Rockwell"/>
                <a:ea typeface="Rockwell"/>
                <a:cs typeface="Rockwell"/>
                <a:sym typeface="Rockwell"/>
              </a:rPr>
              <a:t> </a:t>
            </a:r>
            <a:r>
              <a:rPr b="1" i="0" lang="mn-MN" sz="2400" u="none" cap="none" strike="noStrike">
                <a:solidFill>
                  <a:schemeClr val="dk1"/>
                </a:solidFill>
                <a:latin typeface="Rockwell"/>
                <a:ea typeface="Rockwell"/>
                <a:cs typeface="Rockwell"/>
                <a:sym typeface="Rockwell"/>
              </a:rPr>
              <a:t>Phases of the minors and their characteristic/</a:t>
            </a:r>
            <a:endParaRPr b="0" i="0" sz="2400" u="none" cap="none" strike="noStrike">
              <a:solidFill>
                <a:schemeClr val="dk1"/>
              </a:solidFill>
              <a:latin typeface="Rockwell"/>
              <a:ea typeface="Rockwell"/>
              <a:cs typeface="Rockwell"/>
              <a:sym typeface="Rockwell"/>
            </a:endParaRPr>
          </a:p>
          <a:p>
            <a:pPr indent="0" lvl="0" marL="0" marR="0" rtl="0" algn="l">
              <a:spcBef>
                <a:spcPts val="0"/>
              </a:spcBef>
              <a:spcAft>
                <a:spcPts val="0"/>
              </a:spcAft>
              <a:buNone/>
            </a:pPr>
            <a:r>
              <a:rPr b="1" i="0" lang="mn-MN" sz="2400" u="none" cap="none" strike="noStrike">
                <a:solidFill>
                  <a:schemeClr val="dk1"/>
                </a:solidFill>
                <a:latin typeface="Rockwell"/>
                <a:ea typeface="Rockwell"/>
                <a:cs typeface="Rockwell"/>
                <a:sym typeface="Rockwell"/>
              </a:rPr>
              <a:t>3.Гармончилсон ба аялгуучилсан минор, зэрэгцээ дэвсгэр хөгүүд, минорын квинтийн тойрог </a:t>
            </a:r>
            <a:endParaRPr/>
          </a:p>
          <a:p>
            <a:pPr indent="0" lvl="0" marL="0" marR="0" rtl="0" algn="l">
              <a:spcBef>
                <a:spcPts val="0"/>
              </a:spcBef>
              <a:spcAft>
                <a:spcPts val="0"/>
              </a:spcAft>
              <a:buNone/>
            </a:pPr>
            <a:r>
              <a:rPr b="1" i="0" lang="mn-MN" sz="2400" u="none" cap="none" strike="noStrike">
                <a:solidFill>
                  <a:schemeClr val="dk1"/>
                </a:solidFill>
                <a:latin typeface="Rockwell"/>
                <a:ea typeface="Rockwell"/>
                <a:cs typeface="Rockwell"/>
                <a:sym typeface="Rockwell"/>
              </a:rPr>
              <a:t>Harmonized and accented minor, adjacent tonalities, minor’s circle of quint/</a:t>
            </a:r>
            <a:endParaRPr b="0" i="0" sz="2400" u="none" cap="none" strike="noStrike">
              <a:solidFill>
                <a:schemeClr val="dk1"/>
              </a:solidFill>
              <a:latin typeface="Rockwell"/>
              <a:ea typeface="Rockwell"/>
              <a:cs typeface="Rockwell"/>
              <a:sym typeface="Rockwell"/>
            </a:endParaRPr>
          </a:p>
          <a:p>
            <a:pPr indent="0" lvl="0" marL="0" marR="0" rtl="0" algn="just">
              <a:lnSpc>
                <a:spcPct val="150000"/>
              </a:lnSpc>
              <a:spcBef>
                <a:spcPts val="0"/>
              </a:spcBef>
              <a:spcAft>
                <a:spcPts val="0"/>
              </a:spcAft>
              <a:buNone/>
            </a:pPr>
            <a:r>
              <a:t/>
            </a:r>
            <a:endParaRPr b="0" i="0" sz="2000" u="none" cap="none" strike="noStrike">
              <a:solidFill>
                <a:schemeClr val="dk1"/>
              </a:solidFill>
              <a:latin typeface="Calibri"/>
              <a:ea typeface="Calibri"/>
              <a:cs typeface="Calibri"/>
              <a:sym typeface="Calibri"/>
            </a:endParaRPr>
          </a:p>
        </p:txBody>
      </p:sp>
      <p:sp>
        <p:nvSpPr>
          <p:cNvPr id="106" name="Google Shape;106;p1"/>
          <p:cNvSpPr/>
          <p:nvPr/>
        </p:nvSpPr>
        <p:spPr>
          <a:xfrm>
            <a:off x="5161471" y="379872"/>
            <a:ext cx="6096000" cy="102592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i="0" lang="mn-MN" sz="1800" u="none" cap="none" strike="noStrike">
                <a:solidFill>
                  <a:srgbClr val="000000"/>
                </a:solidFill>
                <a:latin typeface="Times New Roman"/>
                <a:ea typeface="Times New Roman"/>
                <a:cs typeface="Times New Roman"/>
                <a:sym typeface="Times New Roman"/>
              </a:rPr>
              <a:t>MUSIC THEORY</a:t>
            </a:r>
            <a:endParaRPr b="0" i="0" sz="1800" u="none" cap="none" strike="noStrike">
              <a:solidFill>
                <a:schemeClr val="dk1"/>
              </a:solidFill>
              <a:latin typeface="Rockwell"/>
              <a:ea typeface="Rockwell"/>
              <a:cs typeface="Rockwell"/>
              <a:sym typeface="Rockwell"/>
            </a:endParaRPr>
          </a:p>
          <a:p>
            <a:pPr indent="0" lvl="0" marL="0" marR="0" rtl="0" algn="l">
              <a:spcBef>
                <a:spcPts val="800"/>
              </a:spcBef>
              <a:spcAft>
                <a:spcPts val="0"/>
              </a:spcAft>
              <a:buNone/>
            </a:pPr>
            <a:br>
              <a:rPr b="0" i="0" lang="mn-MN" sz="1800" u="none" cap="none" strike="noStrike">
                <a:solidFill>
                  <a:schemeClr val="dk1"/>
                </a:solidFill>
                <a:latin typeface="Rockwell"/>
                <a:ea typeface="Rockwell"/>
                <a:cs typeface="Rockwell"/>
                <a:sym typeface="Rockwell"/>
              </a:rPr>
            </a:br>
            <a:endParaRPr sz="1800">
              <a:solidFill>
                <a:schemeClr val="dk1"/>
              </a:solidFill>
              <a:latin typeface="Rockwell"/>
              <a:ea typeface="Rockwell"/>
              <a:cs typeface="Rockwell"/>
              <a:sym typeface="Rockwell"/>
            </a:endParaRPr>
          </a:p>
        </p:txBody>
      </p:sp>
      <p:sp>
        <p:nvSpPr>
          <p:cNvPr id="107" name="Google Shape;107;p1"/>
          <p:cNvSpPr txBox="1"/>
          <p:nvPr/>
        </p:nvSpPr>
        <p:spPr>
          <a:xfrm>
            <a:off x="1239327" y="5650301"/>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								Багш:  Э.Зулцэцэг Ph.D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lang="mn-MN">
                <a:latin typeface="Times New Roman"/>
                <a:ea typeface="Times New Roman"/>
                <a:cs typeface="Times New Roman"/>
                <a:sym typeface="Times New Roman"/>
              </a:rPr>
              <a:t>ДЭД СЭДЭВ</a:t>
            </a:r>
            <a:endParaRPr>
              <a:latin typeface="Times New Roman"/>
              <a:ea typeface="Times New Roman"/>
              <a:cs typeface="Times New Roman"/>
              <a:sym typeface="Times New Roman"/>
            </a:endParaRPr>
          </a:p>
        </p:txBody>
      </p:sp>
      <p:sp>
        <p:nvSpPr>
          <p:cNvPr id="113" name="Google Shape;113;p2"/>
          <p:cNvSpPr txBox="1"/>
          <p:nvPr>
            <p:ph idx="1" type="body"/>
          </p:nvPr>
        </p:nvSpPr>
        <p:spPr>
          <a:xfrm>
            <a:off x="1069848" y="1837426"/>
            <a:ext cx="10058400" cy="4205378"/>
          </a:xfrm>
          <a:prstGeom prst="rect">
            <a:avLst/>
          </a:prstGeom>
          <a:noFill/>
          <a:ln>
            <a:noFill/>
          </a:ln>
        </p:spPr>
        <p:txBody>
          <a:bodyPr anchorCtr="0" anchor="t" bIns="45700" lIns="91425" spcFirstLastPara="1" rIns="91425" wrap="square" tIns="45700">
            <a:normAutofit fontScale="92500" lnSpcReduction="10000"/>
          </a:bodyPr>
          <a:lstStyle/>
          <a:p>
            <a:pPr indent="-179736" lvl="0" marL="182880" rtl="0" algn="just">
              <a:lnSpc>
                <a:spcPct val="90000"/>
              </a:lnSpc>
              <a:spcBef>
                <a:spcPts val="0"/>
              </a:spcBef>
              <a:spcAft>
                <a:spcPts val="0"/>
              </a:spcAft>
              <a:buSzPct val="85000"/>
              <a:buChar char="▪"/>
            </a:pPr>
            <a:r>
              <a:rPr b="1" lang="mn-MN" sz="3600"/>
              <a:t>1.Гармончилсон ба аялгуучилсан мажор  /Harmonized and accented major/</a:t>
            </a:r>
            <a:endParaRPr sz="3600"/>
          </a:p>
          <a:p>
            <a:pPr indent="-179736" lvl="0" marL="182880" rtl="0" algn="just">
              <a:lnSpc>
                <a:spcPct val="90000"/>
              </a:lnSpc>
              <a:spcBef>
                <a:spcPts val="1200"/>
              </a:spcBef>
              <a:spcAft>
                <a:spcPts val="0"/>
              </a:spcAft>
              <a:buSzPct val="85000"/>
              <a:buChar char="▪"/>
            </a:pPr>
            <a:r>
              <a:rPr b="1" lang="mn-MN" sz="3600"/>
              <a:t>2.Минорын гаммын өргүүд, тэдгээрийн шинж чанар /</a:t>
            </a:r>
            <a:r>
              <a:rPr lang="mn-MN" sz="3600"/>
              <a:t> </a:t>
            </a:r>
            <a:r>
              <a:rPr b="1" lang="mn-MN" sz="3600"/>
              <a:t>Phases of the minors and their characteristic/</a:t>
            </a:r>
            <a:endParaRPr sz="3600"/>
          </a:p>
          <a:p>
            <a:pPr indent="-179736" lvl="0" marL="182880" rtl="0" algn="just">
              <a:lnSpc>
                <a:spcPct val="90000"/>
              </a:lnSpc>
              <a:spcBef>
                <a:spcPts val="1200"/>
              </a:spcBef>
              <a:spcAft>
                <a:spcPts val="0"/>
              </a:spcAft>
              <a:buSzPct val="85000"/>
              <a:buChar char="▪"/>
            </a:pPr>
            <a:r>
              <a:rPr b="1" lang="mn-MN" sz="3600"/>
              <a:t>3.Гармончилсон ба аялгуучилсан минор, зэрэгцээ дэвсгэр хөгүүд, минорын квинтийн тойрог /Harmonized and accented minor, adjacent tonalities, minor’s circle of quint/</a:t>
            </a:r>
            <a:endParaRPr sz="3600"/>
          </a:p>
          <a:p>
            <a:pPr indent="-257492" lvl="0" marL="457200" rtl="0" algn="l">
              <a:lnSpc>
                <a:spcPct val="90000"/>
              </a:lnSpc>
              <a:spcBef>
                <a:spcPts val="1200"/>
              </a:spcBef>
              <a:spcAft>
                <a:spcPts val="0"/>
              </a:spcAft>
              <a:buSzPct val="85000"/>
              <a:buFont typeface="Rockwell"/>
              <a:buNone/>
            </a:pPr>
            <a:r>
              <a:t/>
            </a:r>
            <a:endParaRPr sz="4000">
              <a:latin typeface="Times New Roman"/>
              <a:ea typeface="Times New Roman"/>
              <a:cs typeface="Times New Roman"/>
              <a:sym typeface="Times New Roman"/>
            </a:endParaRPr>
          </a:p>
          <a:p>
            <a:pPr indent="-257492" lvl="0" marL="457200" rtl="0" algn="l">
              <a:lnSpc>
                <a:spcPct val="90000"/>
              </a:lnSpc>
              <a:spcBef>
                <a:spcPts val="1200"/>
              </a:spcBef>
              <a:spcAft>
                <a:spcPts val="0"/>
              </a:spcAft>
              <a:buSzPct val="85000"/>
              <a:buFont typeface="Rockwell"/>
              <a:buNone/>
            </a:pPr>
            <a:r>
              <a:t/>
            </a:r>
            <a:endParaRPr sz="40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type="title"/>
          </p:nvPr>
        </p:nvSpPr>
        <p:spPr>
          <a:xfrm>
            <a:off x="1069848" y="707366"/>
            <a:ext cx="10058400" cy="138661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b="1" lang="mn-MN" sz="3600"/>
              <a:t>1.ГАРМОНЧИЛСОН БА АЯЛГУУЧИЛСАН МАЖОР  /HARMONIZED AND ACCENTED MAJOR/</a:t>
            </a:r>
            <a:br>
              <a:rPr lang="mn-MN" sz="3600"/>
            </a:br>
            <a:br>
              <a:rPr lang="mn-MN" sz="2700">
                <a:latin typeface="Calibri"/>
                <a:ea typeface="Calibri"/>
                <a:cs typeface="Calibri"/>
                <a:sym typeface="Calibri"/>
              </a:rPr>
            </a:br>
            <a:endParaRPr sz="2700"/>
          </a:p>
        </p:txBody>
      </p:sp>
      <p:sp>
        <p:nvSpPr>
          <p:cNvPr id="119" name="Google Shape;119;p3"/>
          <p:cNvSpPr/>
          <p:nvPr/>
        </p:nvSpPr>
        <p:spPr>
          <a:xfrm>
            <a:off x="812836" y="2022218"/>
            <a:ext cx="10572423"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200">
                <a:solidFill>
                  <a:schemeClr val="dk1"/>
                </a:solidFill>
                <a:latin typeface="Times New Roman"/>
                <a:ea typeface="Times New Roman"/>
                <a:cs typeface="Times New Roman"/>
                <a:sym typeface="Times New Roman"/>
              </a:rPr>
              <a:t>	</a:t>
            </a:r>
            <a:r>
              <a:rPr lang="mn-MN" sz="3600">
                <a:solidFill>
                  <a:schemeClr val="dk1"/>
                </a:solidFill>
                <a:latin typeface="Times New Roman"/>
                <a:ea typeface="Times New Roman"/>
                <a:cs typeface="Times New Roman"/>
                <a:sym typeface="Times New Roman"/>
              </a:rPr>
              <a:t>Хөгжимд мажорын доошилсон 6-р өргийг хэрэглэх нь цөөнгүй. Мажорын гаммын энэ төрлийг гармончилсон мажор гэнэ. Гармончилсон мажорыг сонгодог хөгжимд нэлээд өргөн хэрэглэдэг ба 6-р өрөг хагас шат доошилсноор 5-р өрөг рүү татагдах нь улам хурц, тод болно. 6-р өрөг доошилсон аялгууны эргэлт нь мажорын цомнолыг минорын өнгө аястай болгодог. </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4"/>
          <p:cNvSpPr/>
          <p:nvPr/>
        </p:nvSpPr>
        <p:spPr>
          <a:xfrm>
            <a:off x="683440" y="780014"/>
            <a:ext cx="10572423"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200">
                <a:solidFill>
                  <a:schemeClr val="dk1"/>
                </a:solidFill>
                <a:latin typeface="Times New Roman"/>
                <a:ea typeface="Times New Roman"/>
                <a:cs typeface="Times New Roman"/>
                <a:sym typeface="Times New Roman"/>
              </a:rPr>
              <a:t>	</a:t>
            </a:r>
            <a:r>
              <a:rPr lang="mn-MN" sz="4000">
                <a:solidFill>
                  <a:schemeClr val="dk1"/>
                </a:solidFill>
                <a:latin typeface="Times New Roman"/>
                <a:ea typeface="Times New Roman"/>
                <a:cs typeface="Times New Roman"/>
                <a:sym typeface="Times New Roman"/>
              </a:rPr>
              <a:t>Түүнээс гадна доошилсон 6-р өрөг нь аккордын бүтцийг өөрчилж аялгууны зохирлын хамсрааны шинж чанарт нөлөөлнө. Үүнээс үүдэн уг цомнолыг гармончилсон мажор гэж нэрлэсэн байна. 6-р өргийг доошлуулах тэмдгийг бичихдээ шаардлагатай үед ноотны өмнө тавьж түүнийг тохиолдлын тэмдэг гэж нэрлэнэ.</a:t>
            </a:r>
            <a:endParaRPr/>
          </a:p>
          <a:p>
            <a:pPr indent="0" lvl="0" marL="0" marR="0" rtl="0" algn="just">
              <a:spcBef>
                <a:spcPts val="0"/>
              </a:spcBef>
              <a:spcAft>
                <a:spcPts val="0"/>
              </a:spcAft>
              <a:buNone/>
            </a:pPr>
            <a:r>
              <a:t/>
            </a:r>
            <a:endParaRPr sz="40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5"/>
          <p:cNvSpPr txBox="1"/>
          <p:nvPr>
            <p:ph idx="1" type="body"/>
          </p:nvPr>
        </p:nvSpPr>
        <p:spPr>
          <a:xfrm>
            <a:off x="1164565" y="5848709"/>
            <a:ext cx="8454059" cy="1112808"/>
          </a:xfrm>
          <a:prstGeom prst="rect">
            <a:avLst/>
          </a:prstGeom>
          <a:noFill/>
          <a:ln>
            <a:noFill/>
          </a:ln>
        </p:spPr>
        <p:txBody>
          <a:bodyPr anchorCtr="0" anchor="t"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mn-MN"/>
              <a:t>Хөгжмийн онол, В.Вахромеев, Бемби сан, Улаанбаатар 2006, Х.70</a:t>
            </a:r>
            <a:endParaRPr/>
          </a:p>
          <a:p>
            <a:pPr indent="-74929" lvl="0" marL="182880" rtl="0" algn="l">
              <a:lnSpc>
                <a:spcPct val="90000"/>
              </a:lnSpc>
              <a:spcBef>
                <a:spcPts val="1200"/>
              </a:spcBef>
              <a:spcAft>
                <a:spcPts val="0"/>
              </a:spcAft>
              <a:buSzPts val="1700"/>
              <a:buNone/>
            </a:pPr>
            <a:r>
              <a:t/>
            </a:r>
            <a:endParaRPr/>
          </a:p>
        </p:txBody>
      </p:sp>
      <p:pic>
        <p:nvPicPr>
          <p:cNvPr descr="146" id="130" name="Google Shape;130;p5"/>
          <p:cNvPicPr preferRelativeResize="0"/>
          <p:nvPr/>
        </p:nvPicPr>
        <p:blipFill rotWithShape="1">
          <a:blip r:embed="rId3">
            <a:alphaModFix/>
          </a:blip>
          <a:srcRect b="0" l="0" r="0" t="0"/>
          <a:stretch/>
        </p:blipFill>
        <p:spPr>
          <a:xfrm>
            <a:off x="2355011" y="1181820"/>
            <a:ext cx="6811543" cy="1806964"/>
          </a:xfrm>
          <a:prstGeom prst="rect">
            <a:avLst/>
          </a:prstGeom>
          <a:noFill/>
          <a:ln>
            <a:noFill/>
          </a:ln>
        </p:spPr>
      </p:pic>
      <p:sp>
        <p:nvSpPr>
          <p:cNvPr id="131" name="Google Shape;131;p5"/>
          <p:cNvSpPr/>
          <p:nvPr/>
        </p:nvSpPr>
        <p:spPr>
          <a:xfrm>
            <a:off x="4536135" y="2988784"/>
            <a:ext cx="171091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1. Жишээ</a:t>
            </a:r>
            <a:endParaRPr sz="1800">
              <a:solidFill>
                <a:schemeClr val="dk1"/>
              </a:solidFill>
              <a:latin typeface="Rockwell"/>
              <a:ea typeface="Rockwell"/>
              <a:cs typeface="Rockwell"/>
              <a:sym typeface="Rockwell"/>
            </a:endParaRPr>
          </a:p>
        </p:txBody>
      </p:sp>
      <p:sp>
        <p:nvSpPr>
          <p:cNvPr id="132" name="Google Shape;132;p5"/>
          <p:cNvSpPr txBox="1"/>
          <p:nvPr/>
        </p:nvSpPr>
        <p:spPr>
          <a:xfrm>
            <a:off x="993566" y="3786997"/>
            <a:ext cx="10506974" cy="184665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200">
                <a:solidFill>
                  <a:schemeClr val="dk1"/>
                </a:solidFill>
                <a:latin typeface="Rockwell"/>
                <a:ea typeface="Rockwell"/>
                <a:cs typeface="Rockwell"/>
                <a:sym typeface="Rockwell"/>
              </a:rPr>
              <a:t>Гармончилсон мажорын гаммын цуваан дахь секундын дараалал дараах байдлаар өөрчлөгдөнө. и2 и2 б2 и2 б2 ихэс2 б2 </a:t>
            </a:r>
            <a:endParaRPr/>
          </a:p>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6"/>
          <p:cNvSpPr/>
          <p:nvPr/>
        </p:nvSpPr>
        <p:spPr>
          <a:xfrm>
            <a:off x="941428" y="548713"/>
            <a:ext cx="10058400" cy="830997"/>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2400">
                <a:solidFill>
                  <a:schemeClr val="dk1"/>
                </a:solidFill>
                <a:latin typeface="Rockwell"/>
                <a:ea typeface="Rockwell"/>
                <a:cs typeface="Rockwell"/>
                <a:sym typeface="Rockwell"/>
              </a:rPr>
              <a:t>Гармончилсон мажорын эгшгийн цувааны онцлог шинж нь 6,7-р өргийн хооронд үүссэн ихэссэн секунд юм. </a:t>
            </a:r>
            <a:endParaRPr sz="2400">
              <a:solidFill>
                <a:schemeClr val="dk1"/>
              </a:solidFill>
              <a:latin typeface="Calibri"/>
              <a:ea typeface="Calibri"/>
              <a:cs typeface="Calibri"/>
              <a:sym typeface="Calibri"/>
            </a:endParaRPr>
          </a:p>
        </p:txBody>
      </p:sp>
      <p:pic>
        <p:nvPicPr>
          <p:cNvPr descr="147" id="138" name="Google Shape;138;p6"/>
          <p:cNvPicPr preferRelativeResize="0"/>
          <p:nvPr/>
        </p:nvPicPr>
        <p:blipFill rotWithShape="1">
          <a:blip r:embed="rId3">
            <a:alphaModFix/>
          </a:blip>
          <a:srcRect b="0" l="0" r="0" t="0"/>
          <a:stretch/>
        </p:blipFill>
        <p:spPr>
          <a:xfrm>
            <a:off x="2310224" y="1495495"/>
            <a:ext cx="5919375" cy="1929192"/>
          </a:xfrm>
          <a:prstGeom prst="rect">
            <a:avLst/>
          </a:prstGeom>
          <a:noFill/>
          <a:ln>
            <a:noFill/>
          </a:ln>
        </p:spPr>
      </p:pic>
      <p:pic>
        <p:nvPicPr>
          <p:cNvPr descr="148" id="139" name="Google Shape;139;p6"/>
          <p:cNvPicPr preferRelativeResize="0"/>
          <p:nvPr/>
        </p:nvPicPr>
        <p:blipFill rotWithShape="1">
          <a:blip r:embed="rId4">
            <a:alphaModFix/>
          </a:blip>
          <a:srcRect b="0" l="0" r="0" t="0"/>
          <a:stretch/>
        </p:blipFill>
        <p:spPr>
          <a:xfrm>
            <a:off x="1889185" y="3752490"/>
            <a:ext cx="6581955" cy="1518250"/>
          </a:xfrm>
          <a:prstGeom prst="rect">
            <a:avLst/>
          </a:prstGeom>
          <a:noFill/>
          <a:ln>
            <a:noFill/>
          </a:ln>
        </p:spPr>
      </p:pic>
      <p:sp>
        <p:nvSpPr>
          <p:cNvPr id="140" name="Google Shape;140;p6"/>
          <p:cNvSpPr/>
          <p:nvPr/>
        </p:nvSpPr>
        <p:spPr>
          <a:xfrm>
            <a:off x="1812618" y="6148642"/>
            <a:ext cx="691458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Rockwell"/>
                <a:ea typeface="Rockwell"/>
                <a:cs typeface="Rockwell"/>
                <a:sym typeface="Rockwell"/>
              </a:rPr>
              <a:t>Хөгжмийн онол, В.Вахромеев, Бемби сан, Улаанбаатар 2006, Х.71</a:t>
            </a:r>
            <a:endParaRPr sz="1800">
              <a:solidFill>
                <a:schemeClr val="dk1"/>
              </a:solidFill>
              <a:latin typeface="Rockwell"/>
              <a:ea typeface="Rockwell"/>
              <a:cs typeface="Rockwell"/>
              <a:sym typeface="Rockwell"/>
            </a:endParaRPr>
          </a:p>
        </p:txBody>
      </p:sp>
      <p:sp>
        <p:nvSpPr>
          <p:cNvPr id="141" name="Google Shape;141;p6"/>
          <p:cNvSpPr txBox="1"/>
          <p:nvPr/>
        </p:nvSpPr>
        <p:spPr>
          <a:xfrm>
            <a:off x="4568835" y="5386525"/>
            <a:ext cx="280358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Rockwell"/>
                <a:ea typeface="Rockwell"/>
                <a:cs typeface="Rockwell"/>
                <a:sym typeface="Rockwell"/>
              </a:rPr>
              <a:t>Зураг 2. Жишээ</a:t>
            </a:r>
            <a:endParaRPr sz="1800">
              <a:solidFill>
                <a:schemeClr val="dk1"/>
              </a:solidFill>
              <a:latin typeface="Rockwell"/>
              <a:ea typeface="Rockwell"/>
              <a:cs typeface="Rockwell"/>
              <a:sym typeface="Rockwell"/>
            </a:endParaRPr>
          </a:p>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7"/>
          <p:cNvSpPr/>
          <p:nvPr/>
        </p:nvSpPr>
        <p:spPr>
          <a:xfrm>
            <a:off x="1027693" y="1204321"/>
            <a:ext cx="10058400" cy="4503797"/>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000">
                <a:solidFill>
                  <a:schemeClr val="dk1"/>
                </a:solidFill>
                <a:latin typeface="Rockwell"/>
                <a:ea typeface="Rockwell"/>
                <a:cs typeface="Rockwell"/>
                <a:sym typeface="Rockwell"/>
              </a:rPr>
              <a:t>Хөгжимд аялгуучилсан мажор нэлээд ховор хэрэглэгддэг. Мажорын энэ төрөлд 6,7-р өрөг хагас шатаар доошилно. Энэ нь гол төлөв аялгууны уруудсан хөдөлгөөнд хэрэглэгдэж дуугаралтын шинжээрээ энгийн минорын хөгийг санагдуулна. </a:t>
            </a:r>
            <a:endParaRPr/>
          </a:p>
          <a:p>
            <a:pPr indent="457200" lvl="0" marL="0" marR="0" rtl="0" algn="just">
              <a:spcBef>
                <a:spcPts val="800"/>
              </a:spcBef>
              <a:spcAft>
                <a:spcPts val="0"/>
              </a:spcAft>
              <a:buNone/>
            </a:pPr>
            <a:r>
              <a:t/>
            </a:r>
            <a:endParaRPr sz="40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8"/>
          <p:cNvSpPr/>
          <p:nvPr/>
        </p:nvSpPr>
        <p:spPr>
          <a:xfrm>
            <a:off x="1033599" y="612844"/>
            <a:ext cx="10451374" cy="218521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4000">
                <a:solidFill>
                  <a:schemeClr val="dk1"/>
                </a:solidFill>
                <a:latin typeface="Times New Roman"/>
                <a:ea typeface="Times New Roman"/>
                <a:cs typeface="Times New Roman"/>
                <a:sym typeface="Times New Roman"/>
              </a:rPr>
              <a:t>	2. </a:t>
            </a:r>
            <a:r>
              <a:rPr b="1" lang="mn-MN" sz="3200">
                <a:solidFill>
                  <a:schemeClr val="dk1"/>
                </a:solidFill>
                <a:latin typeface="Rockwell"/>
                <a:ea typeface="Rockwell"/>
                <a:cs typeface="Rockwell"/>
                <a:sym typeface="Rockwell"/>
              </a:rPr>
              <a:t>МИНОРЫН ГАММЫН ӨРГҮҮД, ТЭДГЭЭРИЙН ШИНЖ ЧАНАР </a:t>
            </a:r>
            <a:endParaRPr b="1" sz="3200">
              <a:solidFill>
                <a:schemeClr val="dk1"/>
              </a:solidFill>
              <a:latin typeface="Rockwell"/>
              <a:ea typeface="Rockwell"/>
              <a:cs typeface="Rockwell"/>
              <a:sym typeface="Rockwell"/>
            </a:endParaRPr>
          </a:p>
          <a:p>
            <a:pPr indent="0" lvl="0" marL="0" marR="0" rtl="0" algn="l">
              <a:spcBef>
                <a:spcPts val="0"/>
              </a:spcBef>
              <a:spcAft>
                <a:spcPts val="0"/>
              </a:spcAft>
              <a:buNone/>
            </a:pPr>
            <a:r>
              <a:rPr b="1" lang="mn-MN" sz="3200">
                <a:solidFill>
                  <a:schemeClr val="dk1"/>
                </a:solidFill>
                <a:latin typeface="Rockwell"/>
                <a:ea typeface="Rockwell"/>
                <a:cs typeface="Rockwell"/>
                <a:sym typeface="Rockwell"/>
              </a:rPr>
              <a:t>/Phases of the minors and their characteristic/</a:t>
            </a:r>
            <a:endParaRPr sz="3200">
              <a:solidFill>
                <a:schemeClr val="dk1"/>
              </a:solidFill>
              <a:latin typeface="Rockwell"/>
              <a:ea typeface="Rockwell"/>
              <a:cs typeface="Rockwell"/>
              <a:sym typeface="Rockwell"/>
            </a:endParaRPr>
          </a:p>
          <a:p>
            <a:pPr indent="0" lvl="0" marL="0" marR="0" rtl="0" algn="just">
              <a:spcBef>
                <a:spcPts val="0"/>
              </a:spcBef>
              <a:spcAft>
                <a:spcPts val="0"/>
              </a:spcAft>
              <a:buNone/>
            </a:pPr>
            <a:r>
              <a:rPr lang="mn-MN" sz="3200">
                <a:solidFill>
                  <a:schemeClr val="dk1"/>
                </a:solidFill>
                <a:latin typeface="Times New Roman"/>
                <a:ea typeface="Times New Roman"/>
                <a:cs typeface="Times New Roman"/>
                <a:sym typeface="Times New Roman"/>
              </a:rPr>
              <a:t>	</a:t>
            </a:r>
            <a:endParaRPr sz="3200">
              <a:solidFill>
                <a:schemeClr val="dk1"/>
              </a:solidFill>
              <a:latin typeface="Times New Roman"/>
              <a:ea typeface="Times New Roman"/>
              <a:cs typeface="Times New Roman"/>
              <a:sym typeface="Times New Roman"/>
            </a:endParaRPr>
          </a:p>
        </p:txBody>
      </p:sp>
      <p:sp>
        <p:nvSpPr>
          <p:cNvPr id="152" name="Google Shape;152;p8"/>
          <p:cNvSpPr txBox="1"/>
          <p:nvPr/>
        </p:nvSpPr>
        <p:spPr>
          <a:xfrm>
            <a:off x="1033599" y="2484407"/>
            <a:ext cx="10196423" cy="338554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2800">
                <a:solidFill>
                  <a:schemeClr val="dk1"/>
                </a:solidFill>
                <a:latin typeface="Rockwell"/>
                <a:ea typeface="Rockwell"/>
                <a:cs typeface="Rockwell"/>
                <a:sym typeface="Rockwell"/>
              </a:rPr>
              <a:t>Тогтвортой өргүүд нь зэрэг буюу цуварч дуугарахдаа минорын гурвал эгшгийг бүрдүүлэх цомнолыг минор (бага хөгийн эгшиглэгээ) гэнэ. Минорын гурвал эгшгийн өргүүд буюу тогтвортой эгшгүүд терцийн зайтай байрлана. 1,3-р өргийн хооронд бага терц, 3, 5-р өргийн хооронд их терц байна. Минорын гурвал эгшгийн захын эгшгүүд хоорондоо цэвэр квитийн зайтай байрлана. </a:t>
            </a:r>
            <a:endParaRPr/>
          </a:p>
          <a:p>
            <a:pPr indent="0" lvl="0" marL="0" marR="0" rtl="0" algn="just">
              <a:spcBef>
                <a:spcPts val="0"/>
              </a:spcBef>
              <a:spcAft>
                <a:spcPts val="0"/>
              </a:spcAft>
              <a:buNone/>
            </a:pPr>
            <a:r>
              <a:t/>
            </a:r>
            <a:endParaRPr sz="1800">
              <a:solidFill>
                <a:schemeClr val="dk1"/>
              </a:solidFill>
              <a:latin typeface="Rockwell"/>
              <a:ea typeface="Rockwell"/>
              <a:cs typeface="Rockwell"/>
              <a:sym typeface="Rockwe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pic>
        <p:nvPicPr>
          <p:cNvPr descr="149" id="157" name="Google Shape;157;p9"/>
          <p:cNvPicPr preferRelativeResize="0"/>
          <p:nvPr/>
        </p:nvPicPr>
        <p:blipFill rotWithShape="1">
          <a:blip r:embed="rId3">
            <a:alphaModFix/>
          </a:blip>
          <a:srcRect b="0" l="0" r="0" t="0"/>
          <a:stretch/>
        </p:blipFill>
        <p:spPr>
          <a:xfrm>
            <a:off x="1483743" y="1198172"/>
            <a:ext cx="9583948" cy="3227179"/>
          </a:xfrm>
          <a:prstGeom prst="rect">
            <a:avLst/>
          </a:prstGeom>
          <a:noFill/>
          <a:ln>
            <a:noFill/>
          </a:ln>
        </p:spPr>
      </p:pic>
      <p:sp>
        <p:nvSpPr>
          <p:cNvPr id="158" name="Google Shape;158;p9"/>
          <p:cNvSpPr/>
          <p:nvPr/>
        </p:nvSpPr>
        <p:spPr>
          <a:xfrm>
            <a:off x="4266315" y="4943738"/>
            <a:ext cx="231364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3.Энгийн минор</a:t>
            </a:r>
            <a:endParaRPr sz="1800">
              <a:solidFill>
                <a:schemeClr val="dk1"/>
              </a:solidFill>
              <a:latin typeface="Rockwell"/>
              <a:ea typeface="Rockwell"/>
              <a:cs typeface="Rockwell"/>
              <a:sym typeface="Rockwell"/>
            </a:endParaRPr>
          </a:p>
        </p:txBody>
      </p:sp>
      <p:sp>
        <p:nvSpPr>
          <p:cNvPr id="159" name="Google Shape;159;p9"/>
          <p:cNvSpPr txBox="1"/>
          <p:nvPr/>
        </p:nvSpPr>
        <p:spPr>
          <a:xfrm>
            <a:off x="2009955" y="5727940"/>
            <a:ext cx="815196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Rockwell"/>
                <a:ea typeface="Rockwell"/>
                <a:cs typeface="Rockwell"/>
                <a:sym typeface="Rockwell"/>
              </a:rPr>
              <a:t>Хөгжмийн онол, В.Вахромеев, Бемби сан, Улаанбаатар 2006, Х.72</a:t>
            </a:r>
            <a:endParaRPr/>
          </a:p>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0"/>
          <p:cNvSpPr/>
          <p:nvPr/>
        </p:nvSpPr>
        <p:spPr>
          <a:xfrm>
            <a:off x="1033599" y="612844"/>
            <a:ext cx="10451374" cy="550920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	</a:t>
            </a:r>
            <a:r>
              <a:rPr lang="mn-MN" sz="3200">
                <a:solidFill>
                  <a:schemeClr val="dk1"/>
                </a:solidFill>
                <a:latin typeface="Times New Roman"/>
                <a:ea typeface="Times New Roman"/>
                <a:cs typeface="Times New Roman"/>
                <a:sym typeface="Times New Roman"/>
              </a:rPr>
              <a:t>	</a:t>
            </a:r>
            <a:r>
              <a:rPr lang="mn-MN" sz="4400">
                <a:solidFill>
                  <a:schemeClr val="dk1"/>
                </a:solidFill>
                <a:latin typeface="Rockwell"/>
                <a:ea typeface="Rockwell"/>
                <a:cs typeface="Rockwell"/>
                <a:sym typeface="Rockwell"/>
              </a:rPr>
              <a:t>Энгийн минор дахь тогтворгүй өргүүд  нь байрлалаараа мажороос ялгагдана. Дараах өргүүд минорт хагас шатаар татагдана. 2-р өрөг 3 руу 6-р өрөг 5 руу, оруулгын эгшгүүд нь тоник руу бүтэн шатаар татагдана. </a:t>
            </a:r>
            <a:endParaRPr sz="4400">
              <a:solidFill>
                <a:schemeClr val="dk1"/>
              </a:solidFill>
              <a:latin typeface="Rockwell"/>
              <a:ea typeface="Rockwell"/>
              <a:cs typeface="Rockwell"/>
              <a:sym typeface="Rockwell"/>
            </a:endParaRPr>
          </a:p>
          <a:p>
            <a:pPr indent="0" lvl="0" marL="0" marR="0" rtl="0" algn="just">
              <a:spcBef>
                <a:spcPts val="0"/>
              </a:spcBef>
              <a:spcAft>
                <a:spcPts val="0"/>
              </a:spcAft>
              <a:buNone/>
            </a:pPr>
            <a:r>
              <a:rPr lang="mn-MN" sz="4400">
                <a:solidFill>
                  <a:schemeClr val="dk1"/>
                </a:solidFill>
                <a:latin typeface="Rockwell"/>
                <a:ea typeface="Rockwell"/>
                <a:cs typeface="Rockwell"/>
                <a:sym typeface="Rockwell"/>
              </a:rPr>
              <a:t>Minor –минор үгчилбэл бага, зөөлөн гэсэн утгыг илэрхийлнэ.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1"/>
          <p:cNvSpPr txBox="1"/>
          <p:nvPr/>
        </p:nvSpPr>
        <p:spPr>
          <a:xfrm>
            <a:off x="1164566" y="526211"/>
            <a:ext cx="10455215" cy="209288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mn-MN" sz="2800">
                <a:solidFill>
                  <a:schemeClr val="dk1"/>
                </a:solidFill>
                <a:latin typeface="Rockwell"/>
                <a:ea typeface="Rockwell"/>
                <a:cs typeface="Rockwell"/>
                <a:sym typeface="Rockwell"/>
              </a:rPr>
              <a:t>3.ГАРМОНЧИЛСОН БА АЯЛГУУЧИЛСАН МИНОР, ЗЭРЭГЦЭЭ ДЭВСГЭР ХӨГҮҮД, МИНОРЫН КВИНТИЙН ТОЙРОГ </a:t>
            </a:r>
            <a:endParaRPr sz="2800">
              <a:solidFill>
                <a:schemeClr val="dk1"/>
              </a:solidFill>
              <a:latin typeface="Rockwell"/>
              <a:ea typeface="Rockwell"/>
              <a:cs typeface="Rockwell"/>
              <a:sym typeface="Rockwell"/>
            </a:endParaRPr>
          </a:p>
          <a:p>
            <a:pPr indent="0" lvl="0" marL="0" marR="0" rtl="0" algn="l">
              <a:spcBef>
                <a:spcPts val="0"/>
              </a:spcBef>
              <a:spcAft>
                <a:spcPts val="0"/>
              </a:spcAft>
              <a:buNone/>
            </a:pPr>
            <a:r>
              <a:rPr b="1" lang="mn-MN" sz="2800">
                <a:solidFill>
                  <a:schemeClr val="dk1"/>
                </a:solidFill>
                <a:latin typeface="Rockwell"/>
                <a:ea typeface="Rockwell"/>
                <a:cs typeface="Rockwell"/>
                <a:sym typeface="Rockwell"/>
              </a:rPr>
              <a:t> /Harmonized and accented minor, adjacent tonalities, minor’s circle of quint/</a:t>
            </a:r>
            <a:endParaRPr sz="2800">
              <a:solidFill>
                <a:schemeClr val="dk1"/>
              </a:solidFill>
              <a:latin typeface="Rockwell"/>
              <a:ea typeface="Rockwell"/>
              <a:cs typeface="Rockwell"/>
              <a:sym typeface="Rockwell"/>
            </a:endParaRPr>
          </a:p>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sp>
        <p:nvSpPr>
          <p:cNvPr id="170" name="Google Shape;170;p11"/>
          <p:cNvSpPr txBox="1"/>
          <p:nvPr/>
        </p:nvSpPr>
        <p:spPr>
          <a:xfrm>
            <a:off x="957532" y="2619092"/>
            <a:ext cx="10498200" cy="354030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200">
                <a:solidFill>
                  <a:schemeClr val="dk1"/>
                </a:solidFill>
                <a:latin typeface="Rockwell"/>
                <a:ea typeface="Rockwell"/>
                <a:cs typeface="Rockwell"/>
                <a:sym typeface="Rockwell"/>
              </a:rPr>
              <a:t>Минорын гамм хөгжмийн урлагийн хөгжлийн явцад өөрчлөгдсөөр иржээ. Энэ өөрчлөлт нь түүний зарим үндсэн эгшгүүдийн хувирлаас хамаарч, тогтворгүй эгшгүүдийн таталцлын түвшинд нөлөөлсөн. </a:t>
            </a:r>
            <a:endParaRPr sz="3200">
              <a:solidFill>
                <a:schemeClr val="dk1"/>
              </a:solidFill>
              <a:latin typeface="Rockwell"/>
              <a:ea typeface="Rockwell"/>
              <a:cs typeface="Rockwell"/>
              <a:sym typeface="Rockwell"/>
            </a:endParaRPr>
          </a:p>
          <a:p>
            <a:pPr indent="0" lvl="0" marL="0" marR="0" rtl="0" algn="just">
              <a:spcBef>
                <a:spcPts val="0"/>
              </a:spcBef>
              <a:spcAft>
                <a:spcPts val="0"/>
              </a:spcAft>
              <a:buNone/>
            </a:pPr>
            <a:r>
              <a:rPr lang="mn-MN" sz="3200">
                <a:solidFill>
                  <a:schemeClr val="dk1"/>
                </a:solidFill>
                <a:latin typeface="Rockwell"/>
                <a:ea typeface="Rockwell"/>
                <a:cs typeface="Rockwell"/>
                <a:sym typeface="Rockwell"/>
              </a:rPr>
              <a:t> Энгийн минороос гадна аялгуучилсан, гармончилсон минорыг өргөн хэрэглэгддэг болсон. </a:t>
            </a:r>
            <a:endParaRPr sz="3200">
              <a:solidFill>
                <a:schemeClr val="dk1"/>
              </a:solidFill>
              <a:latin typeface="Rockwell"/>
              <a:ea typeface="Rockwell"/>
              <a:cs typeface="Rockwell"/>
              <a:sym typeface="Rockwe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2"/>
          <p:cNvSpPr/>
          <p:nvPr/>
        </p:nvSpPr>
        <p:spPr>
          <a:xfrm>
            <a:off x="1181818" y="862641"/>
            <a:ext cx="10110159" cy="44012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Rockwell"/>
                <a:ea typeface="Rockwell"/>
                <a:cs typeface="Rockwell"/>
                <a:sym typeface="Rockwell"/>
              </a:rPr>
              <a:t>Гармончилсон минор нь энгийн минороос дээшилсэн 7-р өргөөрөө ялгагдана. 7-р өргийн өгсөх оруулгыг эгшгийн таталцлыг хурцатгах шаардлагаар гарч ирсэн. Гармончилсон минорын эгшгийн цуваан дахь секундын дараалал дараах байдалтай болно.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3"/>
          <p:cNvSpPr/>
          <p:nvPr/>
        </p:nvSpPr>
        <p:spPr>
          <a:xfrm>
            <a:off x="1293963" y="836761"/>
            <a:ext cx="93682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3200">
                <a:solidFill>
                  <a:schemeClr val="dk1"/>
                </a:solidFill>
                <a:latin typeface="Rockwell"/>
                <a:ea typeface="Rockwell"/>
                <a:cs typeface="Rockwell"/>
                <a:sym typeface="Rockwell"/>
              </a:rPr>
              <a:t>Үүнд: и2 б2 и2 и2 б2 ихэс2 б2 </a:t>
            </a:r>
            <a:endParaRPr/>
          </a:p>
        </p:txBody>
      </p:sp>
      <p:pic>
        <p:nvPicPr>
          <p:cNvPr descr="C:\Users\User\Downloads\284243204_1209122636580680_8276026242091325413_n.jpg" id="181" name="Google Shape;181;p13"/>
          <p:cNvPicPr preferRelativeResize="0"/>
          <p:nvPr/>
        </p:nvPicPr>
        <p:blipFill rotWithShape="1">
          <a:blip r:embed="rId3">
            <a:alphaModFix/>
          </a:blip>
          <a:srcRect b="9993" l="34996" r="29510" t="8697"/>
          <a:stretch/>
        </p:blipFill>
        <p:spPr>
          <a:xfrm rot="-5400000">
            <a:off x="4496635" y="-549821"/>
            <a:ext cx="2622940" cy="7016852"/>
          </a:xfrm>
          <a:prstGeom prst="rect">
            <a:avLst/>
          </a:prstGeom>
          <a:noFill/>
          <a:ln>
            <a:noFill/>
          </a:ln>
        </p:spPr>
      </p:pic>
      <p:sp>
        <p:nvSpPr>
          <p:cNvPr id="182" name="Google Shape;182;p13"/>
          <p:cNvSpPr/>
          <p:nvPr/>
        </p:nvSpPr>
        <p:spPr>
          <a:xfrm>
            <a:off x="4220355" y="4167360"/>
            <a:ext cx="299216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4.Гармончилсан минор</a:t>
            </a:r>
            <a:endParaRPr sz="1800">
              <a:solidFill>
                <a:schemeClr val="dk1"/>
              </a:solidFill>
              <a:latin typeface="Rockwell"/>
              <a:ea typeface="Rockwell"/>
              <a:cs typeface="Rockwell"/>
              <a:sym typeface="Rockwell"/>
            </a:endParaRPr>
          </a:p>
        </p:txBody>
      </p:sp>
      <p:sp>
        <p:nvSpPr>
          <p:cNvPr id="183" name="Google Shape;183;p13"/>
          <p:cNvSpPr/>
          <p:nvPr/>
        </p:nvSpPr>
        <p:spPr>
          <a:xfrm>
            <a:off x="1578601" y="5996160"/>
            <a:ext cx="113300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Мөн тэнд</a:t>
            </a: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4"/>
          <p:cNvSpPr/>
          <p:nvPr/>
        </p:nvSpPr>
        <p:spPr>
          <a:xfrm>
            <a:off x="1443486" y="784137"/>
            <a:ext cx="9330906" cy="1695144"/>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mn-MN" sz="2400">
                <a:solidFill>
                  <a:schemeClr val="dk1"/>
                </a:solidFill>
                <a:latin typeface="Times New Roman"/>
                <a:ea typeface="Times New Roman"/>
                <a:cs typeface="Times New Roman"/>
                <a:sym typeface="Times New Roman"/>
              </a:rPr>
              <a:t>Гармончилсон минорын эгшгийн цувааны онцлог шинж нь 6,7-р өргийн хоорондох ихэссэн секунд юм. Гармончилсон минорт бичигдсэн хөгжмийн жишээнүүд :</a:t>
            </a:r>
            <a:endParaRPr sz="2400">
              <a:solidFill>
                <a:schemeClr val="dk1"/>
              </a:solidFill>
              <a:latin typeface="Calibri"/>
              <a:ea typeface="Calibri"/>
              <a:cs typeface="Calibri"/>
              <a:sym typeface="Calibri"/>
            </a:endParaRPr>
          </a:p>
        </p:txBody>
      </p:sp>
      <p:pic>
        <p:nvPicPr>
          <p:cNvPr descr="156" id="189" name="Google Shape;189;p14"/>
          <p:cNvPicPr preferRelativeResize="0"/>
          <p:nvPr/>
        </p:nvPicPr>
        <p:blipFill rotWithShape="1">
          <a:blip r:embed="rId3">
            <a:alphaModFix/>
          </a:blip>
          <a:srcRect b="0" l="0" r="0" t="0"/>
          <a:stretch/>
        </p:blipFill>
        <p:spPr>
          <a:xfrm>
            <a:off x="1753498" y="2953559"/>
            <a:ext cx="8054736" cy="2222290"/>
          </a:xfrm>
          <a:prstGeom prst="rect">
            <a:avLst/>
          </a:prstGeom>
          <a:noFill/>
          <a:ln>
            <a:noFill/>
          </a:ln>
        </p:spPr>
      </p:pic>
      <p:sp>
        <p:nvSpPr>
          <p:cNvPr id="190" name="Google Shape;190;p14"/>
          <p:cNvSpPr/>
          <p:nvPr/>
        </p:nvSpPr>
        <p:spPr>
          <a:xfrm>
            <a:off x="1578601" y="5996160"/>
            <a:ext cx="113300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Мөн тэнд</a:t>
            </a:r>
            <a:endParaRPr sz="18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pic>
        <p:nvPicPr>
          <p:cNvPr descr="157-159" id="195" name="Google Shape;195;p15"/>
          <p:cNvPicPr preferRelativeResize="0"/>
          <p:nvPr/>
        </p:nvPicPr>
        <p:blipFill rotWithShape="1">
          <a:blip r:embed="rId3">
            <a:alphaModFix/>
          </a:blip>
          <a:srcRect b="0" l="0" r="0" t="0"/>
          <a:stretch/>
        </p:blipFill>
        <p:spPr>
          <a:xfrm>
            <a:off x="1570007" y="695277"/>
            <a:ext cx="8980098" cy="4639310"/>
          </a:xfrm>
          <a:prstGeom prst="rect">
            <a:avLst/>
          </a:prstGeom>
          <a:noFill/>
          <a:ln>
            <a:noFill/>
          </a:ln>
        </p:spPr>
      </p:pic>
      <p:sp>
        <p:nvSpPr>
          <p:cNvPr id="196" name="Google Shape;196;p15"/>
          <p:cNvSpPr/>
          <p:nvPr/>
        </p:nvSpPr>
        <p:spPr>
          <a:xfrm>
            <a:off x="4613787" y="5334587"/>
            <a:ext cx="165320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5.Жишээ</a:t>
            </a:r>
            <a:endParaRPr sz="1800">
              <a:solidFill>
                <a:schemeClr val="dk1"/>
              </a:solidFill>
              <a:latin typeface="Rockwell"/>
              <a:ea typeface="Rockwell"/>
              <a:cs typeface="Rockwell"/>
              <a:sym typeface="Rockwell"/>
            </a:endParaRPr>
          </a:p>
        </p:txBody>
      </p:sp>
      <p:sp>
        <p:nvSpPr>
          <p:cNvPr id="197" name="Google Shape;197;p15"/>
          <p:cNvSpPr/>
          <p:nvPr/>
        </p:nvSpPr>
        <p:spPr>
          <a:xfrm>
            <a:off x="1570006" y="6211669"/>
            <a:ext cx="873855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Х.74</a:t>
            </a:r>
            <a:endParaRPr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6"/>
          <p:cNvSpPr/>
          <p:nvPr/>
        </p:nvSpPr>
        <p:spPr>
          <a:xfrm>
            <a:off x="757686" y="1372035"/>
            <a:ext cx="10749643" cy="5016758"/>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3600">
                <a:solidFill>
                  <a:schemeClr val="dk1"/>
                </a:solidFill>
                <a:latin typeface="Times New Roman"/>
                <a:ea typeface="Times New Roman"/>
                <a:cs typeface="Times New Roman"/>
                <a:sym typeface="Times New Roman"/>
              </a:rPr>
              <a:t> </a:t>
            </a:r>
            <a:r>
              <a:rPr lang="mn-MN" sz="4000">
                <a:solidFill>
                  <a:schemeClr val="dk1"/>
                </a:solidFill>
                <a:latin typeface="Rockwell"/>
                <a:ea typeface="Rockwell"/>
                <a:cs typeface="Rockwell"/>
                <a:sym typeface="Rockwell"/>
              </a:rPr>
              <a:t>Аялгуучилсан минор нь энгийн минороос дээшилсэн 6,7-р  өргөөрөө ялгагдана. Дээшилсэн 6-р өрөг нь (аялгуучилсан миорын өгсөх хөдөлгөөнд) эгшгийн цувааны дээд хэсгийн өргүүдийг тэнцвэржүүлэх, 1-р өрөг рүү хагас шатаар татагдаж буй өгсөх оруулгын эгшгийн хүчлэлийг хадгалахад тус болно. </a:t>
            </a:r>
            <a:endParaRPr sz="40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7"/>
          <p:cNvSpPr/>
          <p:nvPr/>
        </p:nvSpPr>
        <p:spPr>
          <a:xfrm>
            <a:off x="1043796" y="1380226"/>
            <a:ext cx="9954883" cy="44012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Аялгуучилсан минорын эгшгийн цувааны уруудах хөдөлгөөнд дээшилсэн өргүүд хадгалагдахгүй, өөрөөр хэлбэл буцахдаа энгийн минор болдог. Энэ нь уруудах хөдөлгөөнд энгийн минорын 6-р өрөг 5-р өрөг-рүү татагдах хүчлэлийг эргүүлэн бий болгох шаардлагаар үүссэн. </a:t>
            </a:r>
            <a:endParaRPr sz="4000">
              <a:solidFill>
                <a:schemeClr val="dk1"/>
              </a:solidFill>
              <a:latin typeface="Rockwell"/>
              <a:ea typeface="Rockwell"/>
              <a:cs typeface="Rockwell"/>
              <a:sym typeface="Rockwe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8"/>
          <p:cNvSpPr/>
          <p:nvPr/>
        </p:nvSpPr>
        <p:spPr>
          <a:xfrm>
            <a:off x="941613" y="305068"/>
            <a:ext cx="10635344" cy="70788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	</a:t>
            </a:r>
            <a:endParaRPr sz="4000">
              <a:solidFill>
                <a:schemeClr val="dk1"/>
              </a:solidFill>
              <a:latin typeface="Rockwell"/>
              <a:ea typeface="Rockwell"/>
              <a:cs typeface="Rockwell"/>
              <a:sym typeface="Rockwell"/>
            </a:endParaRPr>
          </a:p>
        </p:txBody>
      </p:sp>
      <p:sp>
        <p:nvSpPr>
          <p:cNvPr id="213" name="Google Shape;213;p18"/>
          <p:cNvSpPr/>
          <p:nvPr/>
        </p:nvSpPr>
        <p:spPr>
          <a:xfrm>
            <a:off x="1199071" y="1130060"/>
            <a:ext cx="10161917"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600">
                <a:solidFill>
                  <a:schemeClr val="dk1"/>
                </a:solidFill>
                <a:latin typeface="Times New Roman"/>
                <a:ea typeface="Times New Roman"/>
                <a:cs typeface="Times New Roman"/>
                <a:sym typeface="Times New Roman"/>
              </a:rPr>
              <a:t>Түүнээс гадна уруудах хөдөлгөөнд 7-р өргийг дээшлүүлэх шаардлагатай болдог. Гэвч хөгжмийн зарим бүтээлд аялгуучилсан минорын эгшгийн цуваагаар уруудах тохиолдол гарч ирдгийг энд хэлэх хэрэгтэй. (6,7-р өрөг дээшилсэн)  Аялгуучилсан минорын эгшгийн цувааны секундын дараалал дараах байдлаар тодорхойлогдоно. </a:t>
            </a:r>
            <a:endParaRPr sz="3600">
              <a:solidFill>
                <a:schemeClr val="dk1"/>
              </a:solidFill>
              <a:latin typeface="Rockwell"/>
              <a:ea typeface="Rockwell"/>
              <a:cs typeface="Rockwell"/>
              <a:sym typeface="Rockwe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9"/>
          <p:cNvSpPr/>
          <p:nvPr/>
        </p:nvSpPr>
        <p:spPr>
          <a:xfrm>
            <a:off x="1052165" y="558378"/>
            <a:ext cx="10760529"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3200">
                <a:solidFill>
                  <a:schemeClr val="dk1"/>
                </a:solidFill>
                <a:latin typeface="Times New Roman"/>
                <a:ea typeface="Times New Roman"/>
                <a:cs typeface="Times New Roman"/>
                <a:sym typeface="Times New Roman"/>
              </a:rPr>
              <a:t>	</a:t>
            </a:r>
            <a:r>
              <a:rPr lang="mn-MN" sz="3200">
                <a:solidFill>
                  <a:schemeClr val="dk1"/>
                </a:solidFill>
                <a:latin typeface="Rockwell"/>
                <a:ea typeface="Rockwell"/>
                <a:cs typeface="Rockwell"/>
                <a:sym typeface="Rockwell"/>
              </a:rPr>
              <a:t> И2 Б2 И2 И2 И2 И2 Б2</a:t>
            </a:r>
            <a:endParaRPr sz="3200">
              <a:solidFill>
                <a:schemeClr val="dk1"/>
              </a:solidFill>
              <a:latin typeface="Rockwell"/>
              <a:ea typeface="Rockwell"/>
              <a:cs typeface="Rockwell"/>
              <a:sym typeface="Rockwell"/>
            </a:endParaRPr>
          </a:p>
          <a:p>
            <a:pPr indent="0" lvl="0" marL="0" marR="0" rtl="0" algn="just">
              <a:spcBef>
                <a:spcPts val="0"/>
              </a:spcBef>
              <a:spcAft>
                <a:spcPts val="0"/>
              </a:spcAft>
              <a:buNone/>
            </a:pPr>
            <a:r>
              <a:t/>
            </a:r>
            <a:endParaRPr sz="4000">
              <a:solidFill>
                <a:schemeClr val="dk1"/>
              </a:solidFill>
              <a:latin typeface="Times New Roman"/>
              <a:ea typeface="Times New Roman"/>
              <a:cs typeface="Times New Roman"/>
              <a:sym typeface="Times New Roman"/>
            </a:endParaRPr>
          </a:p>
        </p:txBody>
      </p:sp>
      <p:pic>
        <p:nvPicPr>
          <p:cNvPr descr="160-162" id="219" name="Google Shape;219;p19"/>
          <p:cNvPicPr preferRelativeResize="0"/>
          <p:nvPr/>
        </p:nvPicPr>
        <p:blipFill rotWithShape="1">
          <a:blip r:embed="rId3">
            <a:alphaModFix/>
          </a:blip>
          <a:srcRect b="0" l="0" r="0" t="0"/>
          <a:stretch/>
        </p:blipFill>
        <p:spPr>
          <a:xfrm>
            <a:off x="1399816" y="1270685"/>
            <a:ext cx="8943256" cy="4056392"/>
          </a:xfrm>
          <a:prstGeom prst="rect">
            <a:avLst/>
          </a:prstGeom>
          <a:noFill/>
          <a:ln>
            <a:noFill/>
          </a:ln>
        </p:spPr>
      </p:pic>
      <p:sp>
        <p:nvSpPr>
          <p:cNvPr id="220" name="Google Shape;220;p19"/>
          <p:cNvSpPr/>
          <p:nvPr/>
        </p:nvSpPr>
        <p:spPr>
          <a:xfrm>
            <a:off x="3435116" y="5504454"/>
            <a:ext cx="535627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6.Аялгуучилсан минорт бичигдсэн зохиоуудаас</a:t>
            </a:r>
            <a:endParaRPr sz="1800">
              <a:solidFill>
                <a:schemeClr val="dk1"/>
              </a:solidFill>
              <a:latin typeface="Rockwell"/>
              <a:ea typeface="Rockwell"/>
              <a:cs typeface="Rockwell"/>
              <a:sym typeface="Rockwell"/>
            </a:endParaRPr>
          </a:p>
        </p:txBody>
      </p:sp>
      <p:sp>
        <p:nvSpPr>
          <p:cNvPr id="221" name="Google Shape;221;p19"/>
          <p:cNvSpPr txBox="1"/>
          <p:nvPr/>
        </p:nvSpPr>
        <p:spPr>
          <a:xfrm>
            <a:off x="1224951" y="6167887"/>
            <a:ext cx="88765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Rockwell"/>
                <a:ea typeface="Rockwell"/>
                <a:cs typeface="Rockwell"/>
                <a:sym typeface="Rockwell"/>
              </a:rPr>
              <a:t>Хөгжмийн онол, В.Вахромеев, Бемби сан, Улаанбаатар 2006, Х.75</a:t>
            </a:r>
            <a:endParaRPr sz="1800">
              <a:solidFill>
                <a:schemeClr val="dk1"/>
              </a:solidFill>
              <a:latin typeface="Rockwell"/>
              <a:ea typeface="Rockwell"/>
              <a:cs typeface="Rockwell"/>
              <a:sym typeface="Rockwe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0"/>
          <p:cNvSpPr/>
          <p:nvPr/>
        </p:nvSpPr>
        <p:spPr>
          <a:xfrm>
            <a:off x="819252" y="610136"/>
            <a:ext cx="10826408"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4000">
                <a:solidFill>
                  <a:schemeClr val="dk1"/>
                </a:solidFill>
                <a:latin typeface="Rockwell"/>
                <a:ea typeface="Rockwell"/>
                <a:cs typeface="Rockwell"/>
                <a:sym typeface="Rockwell"/>
              </a:rPr>
              <a:t>Энгийн, гармончилсон, аялгуучилсан минорын эгшгийн цувааг харьцуулбал:</a:t>
            </a:r>
            <a:endParaRPr sz="4000">
              <a:solidFill>
                <a:schemeClr val="dk1"/>
              </a:solidFill>
              <a:latin typeface="Rockwell"/>
              <a:ea typeface="Rockwell"/>
              <a:cs typeface="Rockwell"/>
              <a:sym typeface="Rockwell"/>
            </a:endParaRPr>
          </a:p>
          <a:p>
            <a:pPr indent="0" lvl="0" marL="0" marR="0" rtl="0" algn="l">
              <a:spcBef>
                <a:spcPts val="0"/>
              </a:spcBef>
              <a:spcAft>
                <a:spcPts val="0"/>
              </a:spcAft>
              <a:buNone/>
            </a:pPr>
            <a:r>
              <a:rPr lang="mn-MN" sz="4000">
                <a:solidFill>
                  <a:schemeClr val="dk1"/>
                </a:solidFill>
                <a:latin typeface="Rockwell"/>
                <a:ea typeface="Rockwell"/>
                <a:cs typeface="Rockwell"/>
                <a:sym typeface="Rockwell"/>
              </a:rPr>
              <a:t> (хагас бүтэн шатаар )</a:t>
            </a:r>
            <a:endParaRPr sz="4000">
              <a:solidFill>
                <a:schemeClr val="dk1"/>
              </a:solidFill>
              <a:latin typeface="Rockwell"/>
              <a:ea typeface="Rockwell"/>
              <a:cs typeface="Rockwell"/>
              <a:sym typeface="Rockwell"/>
            </a:endParaRPr>
          </a:p>
          <a:p>
            <a:pPr indent="0" lvl="0" marL="0" marR="0" rtl="0" algn="l">
              <a:spcBef>
                <a:spcPts val="0"/>
              </a:spcBef>
              <a:spcAft>
                <a:spcPts val="0"/>
              </a:spcAft>
              <a:buNone/>
            </a:pPr>
            <a:r>
              <a:rPr lang="mn-MN" sz="4000">
                <a:solidFill>
                  <a:schemeClr val="dk1"/>
                </a:solidFill>
                <a:latin typeface="Rockwell"/>
                <a:ea typeface="Rockwell"/>
                <a:cs typeface="Rockwell"/>
                <a:sym typeface="Rockwell"/>
              </a:rPr>
              <a:t>Энгийн                  1; 0,5;   1;   1;   0,5  1;   1</a:t>
            </a:r>
            <a:endParaRPr sz="4000">
              <a:solidFill>
                <a:schemeClr val="dk1"/>
              </a:solidFill>
              <a:latin typeface="Rockwell"/>
              <a:ea typeface="Rockwell"/>
              <a:cs typeface="Rockwell"/>
              <a:sym typeface="Rockwell"/>
            </a:endParaRPr>
          </a:p>
          <a:p>
            <a:pPr indent="0" lvl="0" marL="0" marR="0" rtl="0" algn="l">
              <a:spcBef>
                <a:spcPts val="0"/>
              </a:spcBef>
              <a:spcAft>
                <a:spcPts val="0"/>
              </a:spcAft>
              <a:buNone/>
            </a:pPr>
            <a:r>
              <a:t/>
            </a:r>
            <a:endParaRPr sz="4000">
              <a:solidFill>
                <a:schemeClr val="dk1"/>
              </a:solidFill>
              <a:latin typeface="Rockwell"/>
              <a:ea typeface="Rockwell"/>
              <a:cs typeface="Rockwell"/>
              <a:sym typeface="Rockwell"/>
            </a:endParaRPr>
          </a:p>
          <a:p>
            <a:pPr indent="0" lvl="0" marL="0" marR="0" rtl="0" algn="l">
              <a:spcBef>
                <a:spcPts val="0"/>
              </a:spcBef>
              <a:spcAft>
                <a:spcPts val="0"/>
              </a:spcAft>
              <a:buNone/>
            </a:pPr>
            <a:r>
              <a:rPr lang="mn-MN" sz="4000">
                <a:solidFill>
                  <a:schemeClr val="dk1"/>
                </a:solidFill>
                <a:latin typeface="Rockwell"/>
                <a:ea typeface="Rockwell"/>
                <a:cs typeface="Rockwell"/>
                <a:sym typeface="Rockwell"/>
              </a:rPr>
              <a:t>Гармончилсон    1;  0,5;    1;   1;   0,5   1,5   0,5</a:t>
            </a:r>
            <a:endParaRPr sz="4000">
              <a:solidFill>
                <a:schemeClr val="dk1"/>
              </a:solidFill>
              <a:latin typeface="Rockwell"/>
              <a:ea typeface="Rockwell"/>
              <a:cs typeface="Rockwell"/>
              <a:sym typeface="Rockwell"/>
            </a:endParaRPr>
          </a:p>
          <a:p>
            <a:pPr indent="0" lvl="0" marL="0" marR="0" rtl="0" algn="l">
              <a:spcBef>
                <a:spcPts val="0"/>
              </a:spcBef>
              <a:spcAft>
                <a:spcPts val="0"/>
              </a:spcAft>
              <a:buNone/>
            </a:pPr>
            <a:r>
              <a:rPr lang="mn-MN" sz="4000">
                <a:solidFill>
                  <a:schemeClr val="dk1"/>
                </a:solidFill>
                <a:latin typeface="Rockwell"/>
                <a:ea typeface="Rockwell"/>
                <a:cs typeface="Rockwell"/>
                <a:sym typeface="Rockwell"/>
              </a:rPr>
              <a:t>   </a:t>
            </a:r>
            <a:endParaRPr sz="4000">
              <a:solidFill>
                <a:schemeClr val="dk1"/>
              </a:solidFill>
              <a:latin typeface="Rockwell"/>
              <a:ea typeface="Rockwell"/>
              <a:cs typeface="Rockwell"/>
              <a:sym typeface="Rockwell"/>
            </a:endParaRPr>
          </a:p>
          <a:p>
            <a:pPr indent="0" lvl="0" marL="0" marR="0" rtl="0" algn="l">
              <a:spcBef>
                <a:spcPts val="0"/>
              </a:spcBef>
              <a:spcAft>
                <a:spcPts val="0"/>
              </a:spcAft>
              <a:buNone/>
            </a:pPr>
            <a:r>
              <a:rPr lang="mn-MN" sz="4000">
                <a:solidFill>
                  <a:schemeClr val="dk1"/>
                </a:solidFill>
                <a:latin typeface="Rockwell"/>
                <a:ea typeface="Rockwell"/>
                <a:cs typeface="Rockwell"/>
                <a:sym typeface="Rockwell"/>
              </a:rPr>
              <a:t>Аялгуучилсан     1;    0,5    1    1     1      1     0,5  </a:t>
            </a:r>
            <a:endParaRPr sz="40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1"/>
          <p:cNvSpPr/>
          <p:nvPr/>
        </p:nvSpPr>
        <p:spPr>
          <a:xfrm>
            <a:off x="793630" y="831351"/>
            <a:ext cx="10722634" cy="5365571"/>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mn-MN" sz="2800">
                <a:solidFill>
                  <a:schemeClr val="dk1"/>
                </a:solidFill>
                <a:latin typeface="Times New Roman"/>
                <a:ea typeface="Times New Roman"/>
                <a:cs typeface="Times New Roman"/>
                <a:sym typeface="Times New Roman"/>
              </a:rPr>
              <a:t>Минорын дэвсгэр хөгийн бүтцэд мажортой адил хөгжмийн эгшгийн эрэмбийн үндсэн ба үүсмэл өргүүд оролцдог. </a:t>
            </a:r>
            <a:endParaRPr sz="2800">
              <a:solidFill>
                <a:schemeClr val="dk1"/>
              </a:solidFill>
              <a:latin typeface="Calibri"/>
              <a:ea typeface="Calibri"/>
              <a:cs typeface="Calibri"/>
              <a:sym typeface="Calibri"/>
            </a:endParaRPr>
          </a:p>
          <a:p>
            <a:pPr indent="457200" lvl="0" marL="0" marR="0" rtl="0" algn="just">
              <a:lnSpc>
                <a:spcPct val="150000"/>
              </a:lnSpc>
              <a:spcBef>
                <a:spcPts val="800"/>
              </a:spcBef>
              <a:spcAft>
                <a:spcPts val="0"/>
              </a:spcAft>
              <a:buNone/>
            </a:pPr>
            <a:r>
              <a:rPr lang="mn-MN" sz="2800">
                <a:solidFill>
                  <a:schemeClr val="dk1"/>
                </a:solidFill>
                <a:latin typeface="Times New Roman"/>
                <a:ea typeface="Times New Roman"/>
                <a:cs typeface="Times New Roman"/>
                <a:sym typeface="Times New Roman"/>
              </a:rPr>
              <a:t>Минорын дэвсгэр хөгүүд мажорын хоорондоо адил төрлийн холбоотой байна. Үүнээс үүдэн тэдгээрийн дараалсан байрлалд хувиргалын тэмдгүүд мажорын дэвсгэр хөгийн адил аажмаар нэмэгдэнэ. Өөрөөр хэлбэл цэвэр квинтээр дээш диезтэй минорууд, цэвэр квинтээр доош бемольтой минорын дэвсгэр хөгүүдийг зэрэгцээ дэвсгэр хөгүүд гэнэ.</a:t>
            </a:r>
            <a:endParaRPr sz="28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descr="163" id="236" name="Google Shape;236;p22"/>
          <p:cNvPicPr preferRelativeResize="0"/>
          <p:nvPr/>
        </p:nvPicPr>
        <p:blipFill rotWithShape="1">
          <a:blip r:embed="rId3">
            <a:alphaModFix/>
          </a:blip>
          <a:srcRect b="0" l="0" r="0" t="0"/>
          <a:stretch/>
        </p:blipFill>
        <p:spPr>
          <a:xfrm>
            <a:off x="1035169" y="1183076"/>
            <a:ext cx="10420709" cy="3311286"/>
          </a:xfrm>
          <a:prstGeom prst="rect">
            <a:avLst/>
          </a:prstGeom>
          <a:noFill/>
          <a:ln>
            <a:noFill/>
          </a:ln>
        </p:spPr>
      </p:pic>
      <p:sp>
        <p:nvSpPr>
          <p:cNvPr id="237" name="Google Shape;237;p22"/>
          <p:cNvSpPr/>
          <p:nvPr/>
        </p:nvSpPr>
        <p:spPr>
          <a:xfrm>
            <a:off x="4208418" y="4840222"/>
            <a:ext cx="292977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7.Зэрэгцээ дэвсгэр хөг</a:t>
            </a:r>
            <a:endParaRPr sz="1800">
              <a:solidFill>
                <a:schemeClr val="dk1"/>
              </a:solidFill>
              <a:latin typeface="Rockwell"/>
              <a:ea typeface="Rockwell"/>
              <a:cs typeface="Rockwell"/>
              <a:sym typeface="Rockwell"/>
            </a:endParaRPr>
          </a:p>
        </p:txBody>
      </p:sp>
      <p:sp>
        <p:nvSpPr>
          <p:cNvPr id="238" name="Google Shape;238;p22"/>
          <p:cNvSpPr/>
          <p:nvPr/>
        </p:nvSpPr>
        <p:spPr>
          <a:xfrm>
            <a:off x="2731533" y="5659254"/>
            <a:ext cx="881332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Х.76</a:t>
            </a:r>
            <a:endParaRPr sz="1800">
              <a:solidFill>
                <a:schemeClr val="dk1"/>
              </a:solidFill>
              <a:latin typeface="Rockwell"/>
              <a:ea typeface="Rockwell"/>
              <a:cs typeface="Rockwell"/>
              <a:sym typeface="Rockwe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3"/>
          <p:cNvSpPr txBox="1"/>
          <p:nvPr/>
        </p:nvSpPr>
        <p:spPr>
          <a:xfrm>
            <a:off x="1276709" y="785004"/>
            <a:ext cx="9704717" cy="507831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600">
                <a:solidFill>
                  <a:schemeClr val="dk1"/>
                </a:solidFill>
                <a:latin typeface="Rockwell"/>
                <a:ea typeface="Rockwell"/>
                <a:cs typeface="Rockwell"/>
                <a:sym typeface="Rockwell"/>
              </a:rPr>
              <a:t>Дээр үзүүлсэн жишээнээс харахад зэрэгцээ минорын хөгийн тоник нь мажорын тоникоосоо бага терцээр доор байрладаг нь харагдаж байна. Өөрөөр тайлбарлавал  минорын тоник нь зэрэгцээ минорынхоо 6-р өрөг болно гэсэн үг. Энэ маягаараа мажорын дэвсгэр хөгийг сайн мэдэж байвал хэдэн ч тэмдэгтээ зэрэгцээ минорын хөгийг хялбар олж болно. </a:t>
            </a:r>
            <a:endParaRPr sz="3600">
              <a:solidFill>
                <a:schemeClr val="dk1"/>
              </a:solidFill>
              <a:latin typeface="Rockwell"/>
              <a:ea typeface="Rockwell"/>
              <a:cs typeface="Rockwell"/>
              <a:sym typeface="Rockwe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4"/>
          <p:cNvSpPr/>
          <p:nvPr/>
        </p:nvSpPr>
        <p:spPr>
          <a:xfrm>
            <a:off x="1052423" y="759124"/>
            <a:ext cx="10127411" cy="5184048"/>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None/>
            </a:pPr>
            <a:r>
              <a:rPr lang="mn-MN" sz="3200">
                <a:solidFill>
                  <a:schemeClr val="dk1"/>
                </a:solidFill>
                <a:latin typeface="Times New Roman"/>
                <a:ea typeface="Times New Roman"/>
                <a:cs typeface="Times New Roman"/>
                <a:sym typeface="Times New Roman"/>
              </a:rPr>
              <a:t>Минорын гаммын эгшгийн цуваанд цуварч гарч ирж буй диезүүд эгшгийн цуваа бүрийн хоёр өрөг дээр, бемолиуд нь 6-р өрөг дээр гарч ирнэ. Минорын дэвсгэр хөгийн хувирлын тэмдгүүдийг түлхүүрийн ард бичнэ. 6,7-р өргийн хороматик өөрчлөлттэй холбоотойгоор гарч ирсэн тохиолдлын хувиргалын тэмдгийг тухайн ноотны өмнө бичнэ. </a:t>
            </a:r>
            <a:endParaRPr sz="32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25"/>
          <p:cNvSpPr/>
          <p:nvPr/>
        </p:nvSpPr>
        <p:spPr>
          <a:xfrm>
            <a:off x="1061049" y="1116987"/>
            <a:ext cx="9836270"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3600">
                <a:solidFill>
                  <a:schemeClr val="dk1"/>
                </a:solidFill>
                <a:latin typeface="Rockwell"/>
                <a:ea typeface="Rockwell"/>
                <a:cs typeface="Rockwell"/>
                <a:sym typeface="Rockwell"/>
              </a:rPr>
              <a:t>Минорын дэвсгэр хөгүүдийн тоо нь мажорын дэвсгэр хөгүүдийн тоотой тохирч байдаг. Өөрөөр хэлбэл 15 байна. Эдгээр нь мажортой адил үүснэ. Минорын гаммыг үсгэн системд moll  гэж нэрлэдэг. Жишээ  нь ля минор эсвэл a-moll до минор эсвэл с-moll гэнэ. </a:t>
            </a:r>
            <a:endParaRPr/>
          </a:p>
          <a:p>
            <a:pPr indent="0" lvl="0" marL="0" marR="0" rtl="0" algn="just">
              <a:spcBef>
                <a:spcPts val="0"/>
              </a:spcBef>
              <a:spcAft>
                <a:spcPts val="0"/>
              </a:spcAft>
              <a:buNone/>
            </a:pPr>
            <a:r>
              <a:rPr lang="mn-MN" sz="3600">
                <a:solidFill>
                  <a:schemeClr val="dk1"/>
                </a:solidFill>
                <a:latin typeface="Rockwell"/>
                <a:ea typeface="Rockwell"/>
                <a:cs typeface="Rockwell"/>
                <a:sym typeface="Rockwell"/>
              </a:rPr>
              <a:t>Бүх минорын дэвсгэр хөгийг төрлийн хувьд дараалуулахад дараах цуваа бий болно.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6"/>
          <p:cNvSpPr/>
          <p:nvPr/>
        </p:nvSpPr>
        <p:spPr>
          <a:xfrm>
            <a:off x="1259456" y="5874914"/>
            <a:ext cx="1003252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Х.78</a:t>
            </a:r>
            <a:endParaRPr sz="1800">
              <a:solidFill>
                <a:schemeClr val="dk1"/>
              </a:solidFill>
              <a:latin typeface="Rockwell"/>
              <a:ea typeface="Rockwell"/>
              <a:cs typeface="Rockwell"/>
              <a:sym typeface="Rockwell"/>
            </a:endParaRPr>
          </a:p>
        </p:txBody>
      </p:sp>
      <p:pic>
        <p:nvPicPr>
          <p:cNvPr id="259" name="Google Shape;259;p26"/>
          <p:cNvPicPr preferRelativeResize="0"/>
          <p:nvPr/>
        </p:nvPicPr>
        <p:blipFill>
          <a:blip r:embed="rId3">
            <a:alphaModFix/>
          </a:blip>
          <a:stretch>
            <a:fillRect/>
          </a:stretch>
        </p:blipFill>
        <p:spPr>
          <a:xfrm>
            <a:off x="1166950" y="566000"/>
            <a:ext cx="9778376" cy="4542299"/>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7"/>
          <p:cNvSpPr/>
          <p:nvPr/>
        </p:nvSpPr>
        <p:spPr>
          <a:xfrm>
            <a:off x="1259456" y="5874914"/>
            <a:ext cx="1003252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Х.78</a:t>
            </a:r>
            <a:endParaRPr sz="1800">
              <a:solidFill>
                <a:schemeClr val="dk1"/>
              </a:solidFill>
              <a:latin typeface="Rockwell"/>
              <a:ea typeface="Rockwell"/>
              <a:cs typeface="Rockwell"/>
              <a:sym typeface="Rockwell"/>
            </a:endParaRPr>
          </a:p>
        </p:txBody>
      </p:sp>
      <p:pic>
        <p:nvPicPr>
          <p:cNvPr id="265" name="Google Shape;265;p27"/>
          <p:cNvPicPr preferRelativeResize="0"/>
          <p:nvPr/>
        </p:nvPicPr>
        <p:blipFill>
          <a:blip r:embed="rId3">
            <a:alphaModFix/>
          </a:blip>
          <a:stretch>
            <a:fillRect/>
          </a:stretch>
        </p:blipFill>
        <p:spPr>
          <a:xfrm>
            <a:off x="1171800" y="613175"/>
            <a:ext cx="9524774" cy="452797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8"/>
          <p:cNvSpPr/>
          <p:nvPr/>
        </p:nvSpPr>
        <p:spPr>
          <a:xfrm>
            <a:off x="895300" y="1397848"/>
            <a:ext cx="10597242" cy="830997"/>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4800">
                <a:solidFill>
                  <a:schemeClr val="dk1"/>
                </a:solidFill>
                <a:latin typeface="Rockwell"/>
                <a:ea typeface="Rockwell"/>
                <a:cs typeface="Rockwell"/>
                <a:sym typeface="Rockwell"/>
              </a:rPr>
              <a:t> </a:t>
            </a:r>
            <a:endParaRPr sz="4800">
              <a:solidFill>
                <a:schemeClr val="dk1"/>
              </a:solidFill>
              <a:latin typeface="Times New Roman"/>
              <a:ea typeface="Times New Roman"/>
              <a:cs typeface="Times New Roman"/>
              <a:sym typeface="Times New Roman"/>
            </a:endParaRPr>
          </a:p>
        </p:txBody>
      </p:sp>
      <p:sp>
        <p:nvSpPr>
          <p:cNvPr id="271" name="Google Shape;271;p28"/>
          <p:cNvSpPr/>
          <p:nvPr/>
        </p:nvSpPr>
        <p:spPr>
          <a:xfrm>
            <a:off x="4786315" y="4848847"/>
            <a:ext cx="165320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mn-MN" sz="1800">
                <a:solidFill>
                  <a:schemeClr val="dk1"/>
                </a:solidFill>
                <a:latin typeface="Times New Roman"/>
                <a:ea typeface="Times New Roman"/>
                <a:cs typeface="Times New Roman"/>
                <a:sym typeface="Times New Roman"/>
              </a:rPr>
              <a:t>Зураг 8.Жишээ</a:t>
            </a:r>
            <a:endParaRPr sz="1800">
              <a:solidFill>
                <a:schemeClr val="dk1"/>
              </a:solidFill>
              <a:latin typeface="Rockwell"/>
              <a:ea typeface="Rockwell"/>
              <a:cs typeface="Rockwell"/>
              <a:sym typeface="Rockwell"/>
            </a:endParaRPr>
          </a:p>
        </p:txBody>
      </p:sp>
      <p:sp>
        <p:nvSpPr>
          <p:cNvPr id="272" name="Google Shape;272;p28"/>
          <p:cNvSpPr txBox="1"/>
          <p:nvPr/>
        </p:nvSpPr>
        <p:spPr>
          <a:xfrm>
            <a:off x="1709466" y="5886562"/>
            <a:ext cx="780690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Rockwell"/>
                <a:ea typeface="Rockwell"/>
                <a:cs typeface="Rockwell"/>
                <a:sym typeface="Rockwell"/>
              </a:rPr>
              <a:t>Хөгжмийн онол, В.Вахромеев, Бемби сан, Улаанбаатар 2006, Х.78</a:t>
            </a:r>
            <a:endParaRPr/>
          </a:p>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pic>
        <p:nvPicPr>
          <p:cNvPr id="273" name="Google Shape;273;p28"/>
          <p:cNvPicPr preferRelativeResize="0"/>
          <p:nvPr/>
        </p:nvPicPr>
        <p:blipFill>
          <a:blip r:embed="rId3">
            <a:alphaModFix/>
          </a:blip>
          <a:stretch>
            <a:fillRect/>
          </a:stretch>
        </p:blipFill>
        <p:spPr>
          <a:xfrm>
            <a:off x="1558825" y="805903"/>
            <a:ext cx="9157374" cy="362270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9"/>
          <p:cNvSpPr/>
          <p:nvPr/>
        </p:nvSpPr>
        <p:spPr>
          <a:xfrm>
            <a:off x="860794" y="733613"/>
            <a:ext cx="10597242" cy="2862322"/>
          </a:xfrm>
          <a:prstGeom prst="rect">
            <a:avLst/>
          </a:prstGeom>
          <a:noFill/>
          <a:ln>
            <a:noFill/>
          </a:ln>
        </p:spPr>
        <p:txBody>
          <a:bodyPr anchorCtr="0" anchor="t" bIns="45700" lIns="91425" spcFirstLastPara="1" rIns="91425" wrap="square" tIns="45700">
            <a:spAutoFit/>
          </a:bodyPr>
          <a:lstStyle/>
          <a:p>
            <a:pPr indent="457200" lvl="0" marL="0" marR="0" rtl="0" algn="just">
              <a:spcBef>
                <a:spcPts val="0"/>
              </a:spcBef>
              <a:spcAft>
                <a:spcPts val="0"/>
              </a:spcAft>
              <a:buNone/>
            </a:pPr>
            <a:r>
              <a:rPr lang="mn-MN" sz="3600">
                <a:solidFill>
                  <a:schemeClr val="dk1"/>
                </a:solidFill>
                <a:latin typeface="Rockwell"/>
                <a:ea typeface="Rockwell"/>
                <a:cs typeface="Rockwell"/>
                <a:sym typeface="Rockwell"/>
              </a:rPr>
              <a:t>Бүх минорын дэвсгэр хөг бие биеэсээ цэвэр квинтийн зайтай байрласнаар         минорын дэвсгэр хөгүүд биеэ даасан квинтийн тойргийг бий болгодог.  </a:t>
            </a:r>
            <a:endParaRPr/>
          </a:p>
          <a:p>
            <a:pPr indent="457200" lvl="0" marL="0" marR="0" rtl="0" algn="just">
              <a:spcBef>
                <a:spcPts val="0"/>
              </a:spcBef>
              <a:spcAft>
                <a:spcPts val="0"/>
              </a:spcAft>
              <a:buNone/>
            </a:pPr>
            <a:r>
              <a:t/>
            </a:r>
            <a:endParaRPr sz="3600">
              <a:solidFill>
                <a:schemeClr val="dk1"/>
              </a:solidFill>
              <a:latin typeface="Times New Roman"/>
              <a:ea typeface="Times New Roman"/>
              <a:cs typeface="Times New Roman"/>
              <a:sym typeface="Times New Roman"/>
            </a:endParaRPr>
          </a:p>
        </p:txBody>
      </p:sp>
      <p:pic>
        <p:nvPicPr>
          <p:cNvPr id="279" name="Google Shape;279;p29"/>
          <p:cNvPicPr preferRelativeResize="0"/>
          <p:nvPr/>
        </p:nvPicPr>
        <p:blipFill rotWithShape="1">
          <a:blip r:embed="rId3">
            <a:alphaModFix/>
          </a:blip>
          <a:srcRect b="0" l="0" r="6120" t="0"/>
          <a:stretch/>
        </p:blipFill>
        <p:spPr>
          <a:xfrm>
            <a:off x="4744528" y="2461107"/>
            <a:ext cx="4898373" cy="3499746"/>
          </a:xfrm>
          <a:prstGeom prst="rect">
            <a:avLst/>
          </a:prstGeom>
          <a:noFill/>
          <a:ln>
            <a:noFill/>
          </a:ln>
        </p:spPr>
      </p:pic>
      <p:sp>
        <p:nvSpPr>
          <p:cNvPr id="280" name="Google Shape;280;p29"/>
          <p:cNvSpPr/>
          <p:nvPr/>
        </p:nvSpPr>
        <p:spPr>
          <a:xfrm>
            <a:off x="860794" y="6077634"/>
            <a:ext cx="852864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2006, Х.78</a:t>
            </a:r>
            <a:endParaRPr sz="18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0"/>
          <p:cNvSpPr/>
          <p:nvPr/>
        </p:nvSpPr>
        <p:spPr>
          <a:xfrm>
            <a:off x="871650" y="377950"/>
            <a:ext cx="10771800" cy="5632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4000">
                <a:solidFill>
                  <a:schemeClr val="dk1"/>
                </a:solidFill>
                <a:latin typeface="Rockwell"/>
                <a:ea typeface="Rockwell"/>
                <a:cs typeface="Rockwell"/>
                <a:sym typeface="Rockwell"/>
              </a:rPr>
              <a:t>Минорын дэвсгэр хөгүүд дотор 5-7 тэмдэгтэй мажортой адил диезтэй дэвсгэр хөг нь бемольтой дэвсгэр хөгтэй ( эсвэл эсрэг) эгшиг нийцлийн хувьд тэнцүү 6 дэвсгэр хөг байдаг.</a:t>
            </a:r>
            <a:endParaRPr/>
          </a:p>
          <a:p>
            <a:pPr indent="0" lvl="0" marL="0" marR="0" rtl="0" algn="l">
              <a:spcBef>
                <a:spcPts val="0"/>
              </a:spcBef>
              <a:spcAft>
                <a:spcPts val="0"/>
              </a:spcAft>
              <a:buNone/>
            </a:pPr>
            <a:r>
              <a:rPr lang="mn-MN" sz="4000">
                <a:solidFill>
                  <a:schemeClr val="dk1"/>
                </a:solidFill>
                <a:latin typeface="Rockwell"/>
                <a:ea typeface="Rockwell"/>
                <a:cs typeface="Rockwell"/>
                <a:sym typeface="Rockwell"/>
              </a:rPr>
              <a:t>Соль диез минор 5# = Ля бемоль минор 7b</a:t>
            </a:r>
            <a:endParaRPr sz="4000">
              <a:solidFill>
                <a:schemeClr val="dk1"/>
              </a:solidFill>
              <a:latin typeface="Rockwell"/>
              <a:ea typeface="Rockwell"/>
              <a:cs typeface="Rockwell"/>
              <a:sym typeface="Rockwell"/>
            </a:endParaRPr>
          </a:p>
          <a:p>
            <a:pPr indent="0" lvl="0" marL="0" marR="0" rtl="0" algn="l">
              <a:spcBef>
                <a:spcPts val="0"/>
              </a:spcBef>
              <a:spcAft>
                <a:spcPts val="0"/>
              </a:spcAft>
              <a:buNone/>
            </a:pPr>
            <a:r>
              <a:rPr lang="mn-MN" sz="4000">
                <a:solidFill>
                  <a:schemeClr val="dk1"/>
                </a:solidFill>
                <a:latin typeface="Rockwell"/>
                <a:ea typeface="Rockwell"/>
                <a:cs typeface="Rockwell"/>
                <a:sym typeface="Rockwell"/>
              </a:rPr>
              <a:t>Ре диез минор 6# = Ми бемоль минор 6b</a:t>
            </a:r>
            <a:endParaRPr sz="4000">
              <a:solidFill>
                <a:schemeClr val="dk1"/>
              </a:solidFill>
              <a:latin typeface="Rockwell"/>
              <a:ea typeface="Rockwell"/>
              <a:cs typeface="Rockwell"/>
              <a:sym typeface="Rockwell"/>
            </a:endParaRPr>
          </a:p>
          <a:p>
            <a:pPr indent="0" lvl="0" marL="0" marR="0" rtl="0" algn="l">
              <a:spcBef>
                <a:spcPts val="0"/>
              </a:spcBef>
              <a:spcAft>
                <a:spcPts val="0"/>
              </a:spcAft>
              <a:buNone/>
            </a:pPr>
            <a:r>
              <a:rPr lang="mn-MN" sz="4000">
                <a:solidFill>
                  <a:schemeClr val="dk1"/>
                </a:solidFill>
                <a:latin typeface="Rockwell"/>
                <a:ea typeface="Rockwell"/>
                <a:cs typeface="Rockwell"/>
                <a:sym typeface="Rockwell"/>
              </a:rPr>
              <a:t>Ля диез минор 7# = Си бемоль минор 5b</a:t>
            </a:r>
            <a:endParaRPr sz="4000">
              <a:solidFill>
                <a:schemeClr val="dk1"/>
              </a:solidFill>
              <a:latin typeface="Rockwell"/>
              <a:ea typeface="Rockwell"/>
              <a:cs typeface="Rockwell"/>
              <a:sym typeface="Rockwell"/>
            </a:endParaRPr>
          </a:p>
          <a:p>
            <a:pPr indent="457200" lvl="0" marL="0" marR="0" rtl="0" algn="just">
              <a:spcBef>
                <a:spcPts val="0"/>
              </a:spcBef>
              <a:spcAft>
                <a:spcPts val="0"/>
              </a:spcAft>
              <a:buNone/>
            </a:pPr>
            <a:r>
              <a:t/>
            </a:r>
            <a:endParaRPr sz="40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1"/>
          <p:cNvSpPr/>
          <p:nvPr/>
        </p:nvSpPr>
        <p:spPr>
          <a:xfrm>
            <a:off x="905774" y="1326634"/>
            <a:ext cx="10567358" cy="278024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mn-MN" sz="2800">
                <a:solidFill>
                  <a:schemeClr val="dk1"/>
                </a:solidFill>
                <a:latin typeface="Times New Roman"/>
                <a:ea typeface="Times New Roman"/>
                <a:cs typeface="Times New Roman"/>
                <a:sym typeface="Times New Roman"/>
              </a:rPr>
              <a:t>Ашигласан материал: </a:t>
            </a:r>
            <a:endParaRPr sz="2800">
              <a:solidFill>
                <a:schemeClr val="dk1"/>
              </a:solidFill>
              <a:latin typeface="Calibri"/>
              <a:ea typeface="Calibri"/>
              <a:cs typeface="Calibri"/>
              <a:sym typeface="Calibri"/>
            </a:endParaRPr>
          </a:p>
          <a:p>
            <a:pPr indent="-342900" lvl="0" marL="342900" marR="0" rtl="0" algn="just">
              <a:lnSpc>
                <a:spcPct val="150000"/>
              </a:lnSpc>
              <a:spcBef>
                <a:spcPts val="800"/>
              </a:spcBef>
              <a:spcAft>
                <a:spcPts val="0"/>
              </a:spcAft>
              <a:buClr>
                <a:schemeClr val="dk1"/>
              </a:buClr>
              <a:buSzPts val="2800"/>
              <a:buFont typeface="Rockwell"/>
              <a:buAutoNum type="arabicParenR"/>
            </a:pPr>
            <a:r>
              <a:rPr lang="mn-MN" sz="2800">
                <a:solidFill>
                  <a:schemeClr val="dk1"/>
                </a:solidFill>
                <a:latin typeface="Times New Roman"/>
                <a:ea typeface="Times New Roman"/>
                <a:cs typeface="Times New Roman"/>
                <a:sym typeface="Times New Roman"/>
              </a:rPr>
              <a:t>Хөгжмийн онол, В.Вахромеев, Бемби сан, Улаанбаатар 2012</a:t>
            </a:r>
            <a:endParaRPr sz="2800">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chemeClr val="dk1"/>
              </a:buClr>
              <a:buSzPts val="2800"/>
              <a:buFont typeface="Rockwell"/>
              <a:buAutoNum type="arabicParenR"/>
            </a:pPr>
            <a:r>
              <a:rPr lang="mn-MN" sz="2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a:t>
            </a:r>
            <a:endParaRPr sz="28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32"/>
          <p:cNvSpPr txBox="1"/>
          <p:nvPr>
            <p:ph type="title"/>
          </p:nvPr>
        </p:nvSpPr>
        <p:spPr>
          <a:xfrm>
            <a:off x="1250832" y="1613139"/>
            <a:ext cx="9756646" cy="292435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lang="mn-MN"/>
              <a:t>АНХААРАЛ ХАНДУУЛСАНД БАЯРЛАЛАА</a:t>
            </a:r>
            <a:br>
              <a:rPr lang="mn-MN"/>
            </a:br>
            <a:r>
              <a:rPr lang="mn-MN" sz="4400">
                <a:solidFill>
                  <a:schemeClr val="accent1"/>
                </a:solidFill>
              </a:rPr>
              <a:t>“</a:t>
            </a:r>
            <a:r>
              <a:rPr b="1" lang="mn-MN" sz="4400">
                <a:solidFill>
                  <a:srgbClr val="FF0000"/>
                </a:solidFill>
              </a:rPr>
              <a:t>ХӨГЖИМ БОЛ СЭТГЭЛ ХӨДЛӨЛИЙН ТОВЧЛОЛ ЮМ</a:t>
            </a:r>
            <a:r>
              <a:rPr b="1" lang="mn-MN">
                <a:solidFill>
                  <a:srgbClr val="C00000"/>
                </a:solidFill>
              </a:rPr>
              <a:t>”</a:t>
            </a:r>
            <a:br>
              <a:rPr b="1" lang="mn-MN">
                <a:solidFill>
                  <a:srgbClr val="C00000"/>
                </a:solidFill>
              </a:rPr>
            </a:br>
            <a:r>
              <a:rPr lang="mn-MN">
                <a:solidFill>
                  <a:schemeClr val="accent1"/>
                </a:solidFill>
              </a:rPr>
              <a:t> ЛЕВ ТОЛСТОЙ</a:t>
            </a:r>
            <a:endParaRPr>
              <a:solidFill>
                <a:schemeClr val="accent1"/>
              </a:solidFill>
            </a:endParaRPr>
          </a:p>
        </p:txBody>
      </p:sp>
    </p:spTree>
  </p:cSld>
  <p:clrMapOvr>
    <a:masterClrMapping/>
  </p:clrMapOvr>
  <mc:AlternateContent>
    <mc:Choice Requires="p14">
      <p:transition spd="slow" p14:dur="1200">
        <p14:prism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2022-05-28T22:00:00Z</dcterms:created>
  <dc:creator>User</dc:creator>
</cp:coreProperties>
</file>